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72" r:id="rId2"/>
    <p:sldId id="270" r:id="rId3"/>
    <p:sldId id="268" r:id="rId4"/>
    <p:sldId id="258" r:id="rId5"/>
    <p:sldId id="256" r:id="rId6"/>
    <p:sldId id="267" r:id="rId7"/>
    <p:sldId id="259" r:id="rId8"/>
    <p:sldId id="260" r:id="rId9"/>
    <p:sldId id="261" r:id="rId10"/>
    <p:sldId id="262" r:id="rId11"/>
    <p:sldId id="263" r:id="rId12"/>
    <p:sldId id="257"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5" d="100"/>
          <a:sy n="75"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6C869-91C2-4491-888A-114B837900F6}" type="doc">
      <dgm:prSet loTypeId="urn:microsoft.com/office/officeart/2005/8/layout/matrix1" loCatId="matrix" qsTypeId="urn:microsoft.com/office/officeart/2005/8/quickstyle/3d2" qsCatId="3D" csTypeId="urn:microsoft.com/office/officeart/2005/8/colors/accent1_2" csCatId="accent1" phldr="1"/>
      <dgm:spPr/>
      <dgm:t>
        <a:bodyPr/>
        <a:lstStyle/>
        <a:p>
          <a:pPr rtl="1"/>
          <a:endParaRPr lang="ar-SA"/>
        </a:p>
      </dgm:t>
    </dgm:pt>
    <dgm:pt modelId="{985D9A9C-3CB1-4BFD-8D5B-D74BB9788A16}">
      <dgm:prSet phldrT="[نص]" custT="1"/>
      <dgm:spPr>
        <a:xfrm rot="10800000">
          <a:off x="1224143" y="72008"/>
          <a:ext cx="4053840" cy="655126"/>
        </a:xfrm>
      </dgm:spPr>
      <dgm:t>
        <a:bodyPr/>
        <a:lstStyle/>
        <a:p>
          <a:pPr rtl="1"/>
          <a:r>
            <a:rPr lang="ar-SA" sz="3200" b="1" dirty="0" smtClean="0">
              <a:latin typeface="Calibri" panose="020F0502020204030204" pitchFamily="34" charset="0"/>
              <a:ea typeface="+mn-ea"/>
              <a:cs typeface="Calibri" panose="020F0502020204030204" pitchFamily="34" charset="0"/>
            </a:rPr>
            <a:t>أمثلة لنسبة النعم لغير الله </a:t>
          </a:r>
          <a:endParaRPr lang="ar-SA" sz="3200" b="1" dirty="0">
            <a:latin typeface="Calibri" panose="020F0502020204030204" pitchFamily="34" charset="0"/>
            <a:ea typeface="+mn-ea"/>
            <a:cs typeface="Calibri" panose="020F0502020204030204" pitchFamily="34" charset="0"/>
          </a:endParaRPr>
        </a:p>
      </dgm:t>
    </dgm:pt>
    <dgm:pt modelId="{0EAE988C-ABE4-42C0-90A7-B0D0AB2CD330}" type="parTrans" cxnId="{345791AD-93C3-468F-A938-F86AE9B416DB}">
      <dgm:prSet/>
      <dgm:spPr/>
      <dgm:t>
        <a:bodyPr/>
        <a:lstStyle/>
        <a:p>
          <a:pPr rtl="1"/>
          <a:endParaRPr lang="ar-SA"/>
        </a:p>
      </dgm:t>
    </dgm:pt>
    <dgm:pt modelId="{118CCB41-1898-4873-BD07-EEF8074AC42F}" type="sibTrans" cxnId="{345791AD-93C3-468F-A938-F86AE9B416DB}">
      <dgm:prSet/>
      <dgm:spPr/>
      <dgm:t>
        <a:bodyPr/>
        <a:lstStyle/>
        <a:p>
          <a:pPr rtl="1"/>
          <a:endParaRPr lang="ar-SA"/>
        </a:p>
      </dgm:t>
    </dgm:pt>
    <dgm:pt modelId="{DCC9BE09-5495-4B21-9B85-941295743D46}">
      <dgm:prSet phldrT="[نص]" custT="1"/>
      <dgm:spPr>
        <a:xfrm rot="10800000">
          <a:off x="1184861" y="1715455"/>
          <a:ext cx="4053840" cy="655126"/>
        </a:xfrm>
      </dgm:spPr>
      <dgm:t>
        <a:bodyPr/>
        <a:lstStyle/>
        <a:p>
          <a:pPr rtl="1"/>
          <a:endParaRPr lang="ar-SA" sz="1600" dirty="0">
            <a:latin typeface="Calibri"/>
            <a:ea typeface="+mn-ea"/>
            <a:cs typeface="Arial" panose="020B0604020202020204" pitchFamily="34" charset="0"/>
          </a:endParaRPr>
        </a:p>
      </dgm:t>
    </dgm:pt>
    <dgm:pt modelId="{3DC537B7-F9B6-4401-B4EF-F87830030D72}" type="parTrans" cxnId="{6BA7AC3A-1EE5-4937-85A2-DC734A234160}">
      <dgm:prSet/>
      <dgm:spPr/>
      <dgm:t>
        <a:bodyPr/>
        <a:lstStyle/>
        <a:p>
          <a:pPr rtl="1"/>
          <a:endParaRPr lang="ar-SA"/>
        </a:p>
      </dgm:t>
    </dgm:pt>
    <dgm:pt modelId="{B0864B83-2997-4A1B-B0A0-13973A8DCF1D}" type="sibTrans" cxnId="{6BA7AC3A-1EE5-4937-85A2-DC734A234160}">
      <dgm:prSet/>
      <dgm:spPr/>
      <dgm:t>
        <a:bodyPr/>
        <a:lstStyle/>
        <a:p>
          <a:pPr rtl="1"/>
          <a:endParaRPr lang="ar-SA"/>
        </a:p>
      </dgm:t>
    </dgm:pt>
    <dgm:pt modelId="{1113C828-9E4C-47ED-B692-BD830BE39F70}">
      <dgm:prSet>
        <dgm:style>
          <a:lnRef idx="1">
            <a:schemeClr val="accent6"/>
          </a:lnRef>
          <a:fillRef idx="2">
            <a:schemeClr val="accent6"/>
          </a:fillRef>
          <a:effectRef idx="1">
            <a:schemeClr val="accent6"/>
          </a:effectRef>
          <a:fontRef idx="minor">
            <a:schemeClr val="dk1"/>
          </a:fontRef>
        </dgm:style>
      </dgm:prSet>
      <dgm:spPr/>
      <dgm:t>
        <a:bodyPr/>
        <a:lstStyle/>
        <a:p>
          <a:pPr rtl="1"/>
          <a:endParaRPr lang="ar-SA"/>
        </a:p>
      </dgm:t>
    </dgm:pt>
    <dgm:pt modelId="{25FF6EAD-E9BF-49C1-A613-48A348E73DDB}" type="parTrans" cxnId="{787F84D4-91EB-4454-84DD-7D0BB2605FFB}">
      <dgm:prSet/>
      <dgm:spPr/>
      <dgm:t>
        <a:bodyPr/>
        <a:lstStyle/>
        <a:p>
          <a:pPr rtl="1"/>
          <a:endParaRPr lang="ar-SA"/>
        </a:p>
      </dgm:t>
    </dgm:pt>
    <dgm:pt modelId="{4E47B2D0-BBE5-4F37-AB9C-BC31B77066B7}" type="sibTrans" cxnId="{787F84D4-91EB-4454-84DD-7D0BB2605FFB}">
      <dgm:prSet/>
      <dgm:spPr/>
      <dgm:t>
        <a:bodyPr/>
        <a:lstStyle/>
        <a:p>
          <a:pPr rtl="1"/>
          <a:endParaRPr lang="ar-SA"/>
        </a:p>
      </dgm:t>
    </dgm:pt>
    <dgm:pt modelId="{3EB1E7B8-94B2-4042-86AE-86624A3A8BA3}">
      <dgm:prSet/>
      <dgm:spPr/>
      <dgm:t>
        <a:bodyPr/>
        <a:lstStyle/>
        <a:p>
          <a:pPr rtl="1"/>
          <a:endParaRPr lang="ar-SA"/>
        </a:p>
      </dgm:t>
    </dgm:pt>
    <dgm:pt modelId="{20FD3A6B-332D-4CFA-972F-74D40CE832DA}" type="parTrans" cxnId="{DF2AA799-0CF9-4F38-9D51-941081F9CBC1}">
      <dgm:prSet/>
      <dgm:spPr/>
      <dgm:t>
        <a:bodyPr/>
        <a:lstStyle/>
        <a:p>
          <a:pPr rtl="1"/>
          <a:endParaRPr lang="ar-SA"/>
        </a:p>
      </dgm:t>
    </dgm:pt>
    <dgm:pt modelId="{EAFF9E34-6D98-418D-AC01-ACD52D6C390A}" type="sibTrans" cxnId="{DF2AA799-0CF9-4F38-9D51-941081F9CBC1}">
      <dgm:prSet/>
      <dgm:spPr/>
      <dgm:t>
        <a:bodyPr/>
        <a:lstStyle/>
        <a:p>
          <a:pPr rtl="1"/>
          <a:endParaRPr lang="ar-SA"/>
        </a:p>
      </dgm:t>
    </dgm:pt>
    <dgm:pt modelId="{7F36CF9A-3229-4AAE-8B96-9C57658EA946}">
      <dgm:prSet/>
      <dgm:spPr>
        <a:xfrm rot="10800000">
          <a:off x="942026" y="3405810"/>
          <a:ext cx="4377620" cy="655126"/>
        </a:xfrm>
      </dgm:spPr>
      <dgm:t>
        <a:bodyPr/>
        <a:lstStyle/>
        <a:p>
          <a:pPr rtl="1"/>
          <a:endParaRPr lang="ar-SA"/>
        </a:p>
      </dgm:t>
    </dgm:pt>
    <dgm:pt modelId="{4E5D356C-A9D2-430B-9888-F0769B3BC988}" type="parTrans" cxnId="{1258C025-FC6E-4C0E-898D-4605A1275DA9}">
      <dgm:prSet/>
      <dgm:spPr/>
      <dgm:t>
        <a:bodyPr/>
        <a:lstStyle/>
        <a:p>
          <a:pPr rtl="1"/>
          <a:endParaRPr lang="ar-SA"/>
        </a:p>
      </dgm:t>
    </dgm:pt>
    <dgm:pt modelId="{556656C0-8728-4F81-B08C-EFBCB55BC7E3}" type="sibTrans" cxnId="{1258C025-FC6E-4C0E-898D-4605A1275DA9}">
      <dgm:prSet/>
      <dgm:spPr/>
      <dgm:t>
        <a:bodyPr/>
        <a:lstStyle/>
        <a:p>
          <a:pPr rtl="1"/>
          <a:endParaRPr lang="ar-SA"/>
        </a:p>
      </dgm:t>
    </dgm:pt>
    <dgm:pt modelId="{4FE36A8F-85A8-411B-AEB5-490652BAC6EA}">
      <dgm:prSet>
        <dgm:style>
          <a:lnRef idx="1">
            <a:schemeClr val="accent6"/>
          </a:lnRef>
          <a:fillRef idx="2">
            <a:schemeClr val="accent6"/>
          </a:fillRef>
          <a:effectRef idx="1">
            <a:schemeClr val="accent6"/>
          </a:effectRef>
          <a:fontRef idx="minor">
            <a:schemeClr val="dk1"/>
          </a:fontRef>
        </dgm:style>
      </dgm:prSet>
      <dgm:spPr>
        <a:xfrm rot="10800000">
          <a:off x="1184861" y="853750"/>
          <a:ext cx="4053840" cy="655126"/>
        </a:xfrm>
      </dgm:spPr>
      <dgm:t>
        <a:bodyPr/>
        <a:lstStyle/>
        <a:p>
          <a:pPr rtl="1"/>
          <a:endParaRPr lang="ar-SA" b="1" dirty="0">
            <a:latin typeface="Calibri" panose="020F0502020204030204" pitchFamily="34" charset="0"/>
            <a:ea typeface="+mn-ea"/>
            <a:cs typeface="Calibri" panose="020F0502020204030204" pitchFamily="34" charset="0"/>
          </a:endParaRPr>
        </a:p>
      </dgm:t>
    </dgm:pt>
    <dgm:pt modelId="{43917825-FA49-4001-A8E5-5D890E0BE490}" type="parTrans" cxnId="{9DBFCFB0-FABB-4569-93A4-E260479DD8AE}">
      <dgm:prSet/>
      <dgm:spPr/>
      <dgm:t>
        <a:bodyPr/>
        <a:lstStyle/>
        <a:p>
          <a:pPr rtl="1"/>
          <a:endParaRPr lang="ar-SA"/>
        </a:p>
      </dgm:t>
    </dgm:pt>
    <dgm:pt modelId="{E36534EB-8ED2-438F-AE98-C762B8F74801}" type="sibTrans" cxnId="{9DBFCFB0-FABB-4569-93A4-E260479DD8AE}">
      <dgm:prSet/>
      <dgm:spPr/>
      <dgm:t>
        <a:bodyPr/>
        <a:lstStyle/>
        <a:p>
          <a:pPr rtl="1"/>
          <a:endParaRPr lang="ar-SA"/>
        </a:p>
      </dgm:t>
    </dgm:pt>
    <dgm:pt modelId="{CD132FD1-0510-45A2-AE3A-F1C004E5272F}">
      <dgm:prSet phldrT="[نص]">
        <dgm:style>
          <a:lnRef idx="1">
            <a:schemeClr val="accent6"/>
          </a:lnRef>
          <a:fillRef idx="2">
            <a:schemeClr val="accent6"/>
          </a:fillRef>
          <a:effectRef idx="1">
            <a:schemeClr val="accent6"/>
          </a:effectRef>
          <a:fontRef idx="minor">
            <a:schemeClr val="dk1"/>
          </a:fontRef>
        </dgm:style>
      </dgm:prSet>
      <dgm:spPr>
        <a:xfrm rot="10800000">
          <a:off x="1184861" y="1715455"/>
          <a:ext cx="4053840" cy="655126"/>
        </a:xfrm>
      </dgm:spPr>
      <dgm:t>
        <a:bodyPr/>
        <a:lstStyle/>
        <a:p>
          <a:pPr rtl="1"/>
          <a:endParaRPr lang="ar-SA" dirty="0" smtClean="0">
            <a:latin typeface="Calibri"/>
            <a:ea typeface="+mn-ea"/>
            <a:cs typeface="Arial" panose="020B0604020202020204" pitchFamily="34" charset="0"/>
          </a:endParaRPr>
        </a:p>
      </dgm:t>
    </dgm:pt>
    <dgm:pt modelId="{9E83F190-BFAC-4F42-95DE-457C06DD7C13}" type="parTrans" cxnId="{A2882610-840A-4FD7-A2B7-19149526512D}">
      <dgm:prSet/>
      <dgm:spPr/>
      <dgm:t>
        <a:bodyPr/>
        <a:lstStyle/>
        <a:p>
          <a:pPr rtl="1"/>
          <a:endParaRPr lang="ar-SA"/>
        </a:p>
      </dgm:t>
    </dgm:pt>
    <dgm:pt modelId="{D92436BB-5E85-4262-9573-2A6B59E99CC9}" type="sibTrans" cxnId="{A2882610-840A-4FD7-A2B7-19149526512D}">
      <dgm:prSet/>
      <dgm:spPr/>
      <dgm:t>
        <a:bodyPr/>
        <a:lstStyle/>
        <a:p>
          <a:pPr rtl="1"/>
          <a:endParaRPr lang="ar-SA"/>
        </a:p>
      </dgm:t>
    </dgm:pt>
    <dgm:pt modelId="{387568EF-173D-414C-A8CD-4359E2678F71}">
      <dgm:prSet>
        <dgm:style>
          <a:lnRef idx="1">
            <a:schemeClr val="accent6"/>
          </a:lnRef>
          <a:fillRef idx="2">
            <a:schemeClr val="accent6"/>
          </a:fillRef>
          <a:effectRef idx="1">
            <a:schemeClr val="accent6"/>
          </a:effectRef>
          <a:fontRef idx="minor">
            <a:schemeClr val="dk1"/>
          </a:fontRef>
        </dgm:style>
      </dgm:prSet>
      <dgm:spPr>
        <a:xfrm rot="10800000">
          <a:off x="942026" y="3405810"/>
          <a:ext cx="4377620" cy="655126"/>
        </a:xfrm>
      </dgm:spPr>
      <dgm:t>
        <a:bodyPr/>
        <a:lstStyle/>
        <a:p>
          <a:pPr rtl="1"/>
          <a:r>
            <a:rPr lang="ar-SA" dirty="0" smtClean="0">
              <a:latin typeface="Calibri"/>
              <a:ea typeface="+mn-ea"/>
              <a:cs typeface="Arial" panose="020B0604020202020204" pitchFamily="34" charset="0"/>
            </a:rPr>
            <a:t>  </a:t>
          </a:r>
          <a:endParaRPr lang="ar-SA" b="1" dirty="0">
            <a:latin typeface="Calibri" panose="020F0502020204030204" pitchFamily="34" charset="0"/>
            <a:ea typeface="+mn-ea"/>
            <a:cs typeface="Calibri" panose="020F0502020204030204" pitchFamily="34" charset="0"/>
          </a:endParaRPr>
        </a:p>
      </dgm:t>
    </dgm:pt>
    <dgm:pt modelId="{CF571829-7CCE-4AD7-993D-D02B1FACC3A6}" type="parTrans" cxnId="{9AB08B30-4066-431D-82C6-DB2534E9A553}">
      <dgm:prSet/>
      <dgm:spPr/>
      <dgm:t>
        <a:bodyPr/>
        <a:lstStyle/>
        <a:p>
          <a:pPr rtl="1"/>
          <a:endParaRPr lang="ar-SA"/>
        </a:p>
      </dgm:t>
    </dgm:pt>
    <dgm:pt modelId="{E1DD3629-62A6-4298-ACDB-24D70A4B1078}" type="sibTrans" cxnId="{9AB08B30-4066-431D-82C6-DB2534E9A553}">
      <dgm:prSet/>
      <dgm:spPr/>
      <dgm:t>
        <a:bodyPr/>
        <a:lstStyle/>
        <a:p>
          <a:pPr rtl="1"/>
          <a:endParaRPr lang="ar-SA"/>
        </a:p>
      </dgm:t>
    </dgm:pt>
    <dgm:pt modelId="{6BDC1502-A0BF-4B88-9A4C-4BEF6710FBEE}" type="pres">
      <dgm:prSet presAssocID="{6AF6C869-91C2-4491-888A-114B837900F6}" presName="diagram" presStyleCnt="0">
        <dgm:presLayoutVars>
          <dgm:chMax val="1"/>
          <dgm:dir/>
          <dgm:animLvl val="ctr"/>
          <dgm:resizeHandles val="exact"/>
        </dgm:presLayoutVars>
      </dgm:prSet>
      <dgm:spPr/>
      <dgm:t>
        <a:bodyPr/>
        <a:lstStyle/>
        <a:p>
          <a:pPr rtl="1"/>
          <a:endParaRPr lang="ar-SA"/>
        </a:p>
      </dgm:t>
    </dgm:pt>
    <dgm:pt modelId="{81C040A3-8318-4885-9AAA-0B822381449B}" type="pres">
      <dgm:prSet presAssocID="{6AF6C869-91C2-4491-888A-114B837900F6}" presName="matrix" presStyleCnt="0"/>
      <dgm:spPr/>
      <dgm:t>
        <a:bodyPr/>
        <a:lstStyle/>
        <a:p>
          <a:pPr rtl="1"/>
          <a:endParaRPr lang="ar-SA"/>
        </a:p>
      </dgm:t>
    </dgm:pt>
    <dgm:pt modelId="{A8B410A5-3D88-4471-AF53-B2B7E26B1B62}" type="pres">
      <dgm:prSet presAssocID="{6AF6C869-91C2-4491-888A-114B837900F6}" presName="tile1" presStyleLbl="node1" presStyleIdx="0" presStyleCnt="4" custLinFactNeighborX="2095" custLinFactNeighborY="-4293"/>
      <dgm:spPr/>
      <dgm:t>
        <a:bodyPr/>
        <a:lstStyle/>
        <a:p>
          <a:pPr rtl="1"/>
          <a:endParaRPr lang="ar-SA"/>
        </a:p>
      </dgm:t>
    </dgm:pt>
    <dgm:pt modelId="{E445B254-EC34-431D-B4F5-5BC8AA86478B}" type="pres">
      <dgm:prSet presAssocID="{6AF6C869-91C2-4491-888A-114B837900F6}" presName="tile1text" presStyleLbl="node1" presStyleIdx="0" presStyleCnt="4">
        <dgm:presLayoutVars>
          <dgm:chMax val="0"/>
          <dgm:chPref val="0"/>
          <dgm:bulletEnabled val="1"/>
        </dgm:presLayoutVars>
      </dgm:prSet>
      <dgm:spPr/>
      <dgm:t>
        <a:bodyPr/>
        <a:lstStyle/>
        <a:p>
          <a:pPr rtl="1"/>
          <a:endParaRPr lang="ar-SA"/>
        </a:p>
      </dgm:t>
    </dgm:pt>
    <dgm:pt modelId="{4CFEE603-E995-4260-947C-CFB4D3CB3DE4}" type="pres">
      <dgm:prSet presAssocID="{6AF6C869-91C2-4491-888A-114B837900F6}" presName="tile2" presStyleLbl="node1" presStyleIdx="1" presStyleCnt="4">
        <dgm:style>
          <a:lnRef idx="1">
            <a:schemeClr val="accent6"/>
          </a:lnRef>
          <a:fillRef idx="2">
            <a:schemeClr val="accent6"/>
          </a:fillRef>
          <a:effectRef idx="1">
            <a:schemeClr val="accent6"/>
          </a:effectRef>
          <a:fontRef idx="minor">
            <a:schemeClr val="dk1"/>
          </a:fontRef>
        </dgm:style>
      </dgm:prSet>
      <dgm:spPr/>
      <dgm:t>
        <a:bodyPr/>
        <a:lstStyle/>
        <a:p>
          <a:pPr rtl="1"/>
          <a:endParaRPr lang="ar-SA"/>
        </a:p>
      </dgm:t>
    </dgm:pt>
    <dgm:pt modelId="{F7FBDB30-B154-4900-BC04-0650F86AE8AF}" type="pres">
      <dgm:prSet presAssocID="{6AF6C869-91C2-4491-888A-114B837900F6}" presName="tile2text" presStyleLbl="node1" presStyleIdx="1" presStyleCnt="4">
        <dgm:presLayoutVars>
          <dgm:chMax val="0"/>
          <dgm:chPref val="0"/>
          <dgm:bulletEnabled val="1"/>
        </dgm:presLayoutVars>
      </dgm:prSet>
      <dgm:spPr/>
      <dgm:t>
        <a:bodyPr/>
        <a:lstStyle/>
        <a:p>
          <a:pPr rtl="1"/>
          <a:endParaRPr lang="ar-SA"/>
        </a:p>
      </dgm:t>
    </dgm:pt>
    <dgm:pt modelId="{C8EE9978-9B41-4EBB-87F9-381ED14BCB38}" type="pres">
      <dgm:prSet presAssocID="{6AF6C869-91C2-4491-888A-114B837900F6}" presName="tile3" presStyleLbl="node1" presStyleIdx="2" presStyleCnt="4"/>
      <dgm:spPr/>
      <dgm:t>
        <a:bodyPr/>
        <a:lstStyle/>
        <a:p>
          <a:pPr rtl="1"/>
          <a:endParaRPr lang="ar-SA"/>
        </a:p>
      </dgm:t>
    </dgm:pt>
    <dgm:pt modelId="{91D37E7E-DE05-472B-98C1-86B27A37D2D2}" type="pres">
      <dgm:prSet presAssocID="{6AF6C869-91C2-4491-888A-114B837900F6}" presName="tile3text" presStyleLbl="node1" presStyleIdx="2" presStyleCnt="4">
        <dgm:presLayoutVars>
          <dgm:chMax val="0"/>
          <dgm:chPref val="0"/>
          <dgm:bulletEnabled val="1"/>
        </dgm:presLayoutVars>
      </dgm:prSet>
      <dgm:spPr/>
      <dgm:t>
        <a:bodyPr/>
        <a:lstStyle/>
        <a:p>
          <a:pPr rtl="1"/>
          <a:endParaRPr lang="ar-SA"/>
        </a:p>
      </dgm:t>
    </dgm:pt>
    <dgm:pt modelId="{924E7080-E63F-4797-AF6F-F55586BEF62A}" type="pres">
      <dgm:prSet presAssocID="{6AF6C869-91C2-4491-888A-114B837900F6}" presName="tile4" presStyleLbl="node1" presStyleIdx="3" presStyleCnt="4"/>
      <dgm:spPr/>
      <dgm:t>
        <a:bodyPr/>
        <a:lstStyle/>
        <a:p>
          <a:pPr rtl="1"/>
          <a:endParaRPr lang="ar-SA"/>
        </a:p>
      </dgm:t>
    </dgm:pt>
    <dgm:pt modelId="{C34069C7-D0C6-4914-8B0C-7DA1F694D732}" type="pres">
      <dgm:prSet presAssocID="{6AF6C869-91C2-4491-888A-114B837900F6}" presName="tile4text" presStyleLbl="node1" presStyleIdx="3" presStyleCnt="4">
        <dgm:presLayoutVars>
          <dgm:chMax val="0"/>
          <dgm:chPref val="0"/>
          <dgm:bulletEnabled val="1"/>
        </dgm:presLayoutVars>
      </dgm:prSet>
      <dgm:spPr/>
      <dgm:t>
        <a:bodyPr/>
        <a:lstStyle/>
        <a:p>
          <a:pPr rtl="1"/>
          <a:endParaRPr lang="ar-SA"/>
        </a:p>
      </dgm:t>
    </dgm:pt>
    <dgm:pt modelId="{2126CE75-884D-4199-A564-46BC38DC71C4}" type="pres">
      <dgm:prSet presAssocID="{6AF6C869-91C2-4491-888A-114B837900F6}" presName="centerTile" presStyleLbl="fgShp" presStyleIdx="0" presStyleCnt="1">
        <dgm:presLayoutVars>
          <dgm:chMax val="0"/>
          <dgm:chPref val="0"/>
        </dgm:presLayoutVars>
      </dgm:prSet>
      <dgm:spPr/>
      <dgm:t>
        <a:bodyPr/>
        <a:lstStyle/>
        <a:p>
          <a:pPr rtl="1"/>
          <a:endParaRPr lang="ar-SA"/>
        </a:p>
      </dgm:t>
    </dgm:pt>
  </dgm:ptLst>
  <dgm:cxnLst>
    <dgm:cxn modelId="{1258C025-FC6E-4C0E-898D-4605A1275DA9}" srcId="{985D9A9C-3CB1-4BFD-8D5B-D74BB9788A16}" destId="{7F36CF9A-3229-4AAE-8B96-9C57658EA946}" srcOrd="5" destOrd="0" parTransId="{4E5D356C-A9D2-430B-9888-F0769B3BC988}" sibTransId="{556656C0-8728-4F81-B08C-EFBCB55BC7E3}"/>
    <dgm:cxn modelId="{9AB08B30-4066-431D-82C6-DB2534E9A553}" srcId="{985D9A9C-3CB1-4BFD-8D5B-D74BB9788A16}" destId="{387568EF-173D-414C-A8CD-4359E2678F71}" srcOrd="1" destOrd="0" parTransId="{CF571829-7CCE-4AD7-993D-D02B1FACC3A6}" sibTransId="{E1DD3629-62A6-4298-ACDB-24D70A4B1078}"/>
    <dgm:cxn modelId="{787F84D4-91EB-4454-84DD-7D0BB2605FFB}" srcId="{985D9A9C-3CB1-4BFD-8D5B-D74BB9788A16}" destId="{1113C828-9E4C-47ED-B692-BD830BE39F70}" srcOrd="0" destOrd="0" parTransId="{25FF6EAD-E9BF-49C1-A613-48A348E73DDB}" sibTransId="{4E47B2D0-BBE5-4F37-AB9C-BC31B77066B7}"/>
    <dgm:cxn modelId="{2EE345C5-2C14-4DFC-A88F-3654FD16A84E}" type="presOf" srcId="{387568EF-173D-414C-A8CD-4359E2678F71}" destId="{F7FBDB30-B154-4900-BC04-0650F86AE8AF}" srcOrd="1" destOrd="0" presId="urn:microsoft.com/office/officeart/2005/8/layout/matrix1"/>
    <dgm:cxn modelId="{7ED09DDF-DF35-4C20-AAAF-AAA01FD15913}" type="presOf" srcId="{6AF6C869-91C2-4491-888A-114B837900F6}" destId="{6BDC1502-A0BF-4B88-9A4C-4BEF6710FBEE}" srcOrd="0" destOrd="0" presId="urn:microsoft.com/office/officeart/2005/8/layout/matrix1"/>
    <dgm:cxn modelId="{6BA7AC3A-1EE5-4937-85A2-DC734A234160}" srcId="{6AF6C869-91C2-4491-888A-114B837900F6}" destId="{DCC9BE09-5495-4B21-9B85-941295743D46}" srcOrd="1" destOrd="0" parTransId="{3DC537B7-F9B6-4401-B4EF-F87830030D72}" sibTransId="{B0864B83-2997-4A1B-B0A0-13973A8DCF1D}"/>
    <dgm:cxn modelId="{345791AD-93C3-468F-A938-F86AE9B416DB}" srcId="{6AF6C869-91C2-4491-888A-114B837900F6}" destId="{985D9A9C-3CB1-4BFD-8D5B-D74BB9788A16}" srcOrd="0" destOrd="0" parTransId="{0EAE988C-ABE4-42C0-90A7-B0D0AB2CD330}" sibTransId="{118CCB41-1898-4873-BD07-EEF8074AC42F}"/>
    <dgm:cxn modelId="{993EE745-2FCE-4480-93CC-DE74FD419622}" type="presOf" srcId="{CD132FD1-0510-45A2-AE3A-F1C004E5272F}" destId="{C8EE9978-9B41-4EBB-87F9-381ED14BCB38}" srcOrd="0" destOrd="0" presId="urn:microsoft.com/office/officeart/2005/8/layout/matrix1"/>
    <dgm:cxn modelId="{6037D3BF-38C4-4D1D-BCF6-5AFC7EDE922B}" type="presOf" srcId="{CD132FD1-0510-45A2-AE3A-F1C004E5272F}" destId="{91D37E7E-DE05-472B-98C1-86B27A37D2D2}" srcOrd="1" destOrd="0" presId="urn:microsoft.com/office/officeart/2005/8/layout/matrix1"/>
    <dgm:cxn modelId="{DF2AA799-0CF9-4F38-9D51-941081F9CBC1}" srcId="{985D9A9C-3CB1-4BFD-8D5B-D74BB9788A16}" destId="{3EB1E7B8-94B2-4042-86AE-86624A3A8BA3}" srcOrd="4" destOrd="0" parTransId="{20FD3A6B-332D-4CFA-972F-74D40CE832DA}" sibTransId="{EAFF9E34-6D98-418D-AC01-ACD52D6C390A}"/>
    <dgm:cxn modelId="{A2882610-840A-4FD7-A2B7-19149526512D}" srcId="{985D9A9C-3CB1-4BFD-8D5B-D74BB9788A16}" destId="{CD132FD1-0510-45A2-AE3A-F1C004E5272F}" srcOrd="2" destOrd="0" parTransId="{9E83F190-BFAC-4F42-95DE-457C06DD7C13}" sibTransId="{D92436BB-5E85-4262-9573-2A6B59E99CC9}"/>
    <dgm:cxn modelId="{9DBFCFB0-FABB-4569-93A4-E260479DD8AE}" srcId="{985D9A9C-3CB1-4BFD-8D5B-D74BB9788A16}" destId="{4FE36A8F-85A8-411B-AEB5-490652BAC6EA}" srcOrd="3" destOrd="0" parTransId="{43917825-FA49-4001-A8E5-5D890E0BE490}" sibTransId="{E36534EB-8ED2-438F-AE98-C762B8F74801}"/>
    <dgm:cxn modelId="{9CA8E30A-20B5-4156-AC3F-CB93C8C81C22}" type="presOf" srcId="{387568EF-173D-414C-A8CD-4359E2678F71}" destId="{4CFEE603-E995-4260-947C-CFB4D3CB3DE4}" srcOrd="0" destOrd="0" presId="urn:microsoft.com/office/officeart/2005/8/layout/matrix1"/>
    <dgm:cxn modelId="{3FB98F93-131B-4958-95B0-0FAA61E300C9}" type="presOf" srcId="{1113C828-9E4C-47ED-B692-BD830BE39F70}" destId="{E445B254-EC34-431D-B4F5-5BC8AA86478B}" srcOrd="1" destOrd="0" presId="urn:microsoft.com/office/officeart/2005/8/layout/matrix1"/>
    <dgm:cxn modelId="{FF1FD2B7-C34C-441B-B721-BAC6EA5B0F3E}" type="presOf" srcId="{1113C828-9E4C-47ED-B692-BD830BE39F70}" destId="{A8B410A5-3D88-4471-AF53-B2B7E26B1B62}" srcOrd="0" destOrd="0" presId="urn:microsoft.com/office/officeart/2005/8/layout/matrix1"/>
    <dgm:cxn modelId="{481D72AA-5285-4257-A979-1B37475EBCE3}" type="presOf" srcId="{985D9A9C-3CB1-4BFD-8D5B-D74BB9788A16}" destId="{2126CE75-884D-4199-A564-46BC38DC71C4}" srcOrd="0" destOrd="0" presId="urn:microsoft.com/office/officeart/2005/8/layout/matrix1"/>
    <dgm:cxn modelId="{36EF23B0-0168-4298-A0BF-4C1179034CBD}" type="presOf" srcId="{4FE36A8F-85A8-411B-AEB5-490652BAC6EA}" destId="{924E7080-E63F-4797-AF6F-F55586BEF62A}" srcOrd="0" destOrd="0" presId="urn:microsoft.com/office/officeart/2005/8/layout/matrix1"/>
    <dgm:cxn modelId="{2FB13140-6464-4B87-A1F3-2DB93F624D16}" type="presOf" srcId="{4FE36A8F-85A8-411B-AEB5-490652BAC6EA}" destId="{C34069C7-D0C6-4914-8B0C-7DA1F694D732}" srcOrd="1" destOrd="0" presId="urn:microsoft.com/office/officeart/2005/8/layout/matrix1"/>
    <dgm:cxn modelId="{5A821100-4470-4DF8-B848-BEA12D8AF051}" type="presParOf" srcId="{6BDC1502-A0BF-4B88-9A4C-4BEF6710FBEE}" destId="{81C040A3-8318-4885-9AAA-0B822381449B}" srcOrd="0" destOrd="0" presId="urn:microsoft.com/office/officeart/2005/8/layout/matrix1"/>
    <dgm:cxn modelId="{E0C45C1F-F84D-4E7C-A771-138A6A6CAF9B}" type="presParOf" srcId="{81C040A3-8318-4885-9AAA-0B822381449B}" destId="{A8B410A5-3D88-4471-AF53-B2B7E26B1B62}" srcOrd="0" destOrd="0" presId="urn:microsoft.com/office/officeart/2005/8/layout/matrix1"/>
    <dgm:cxn modelId="{51BE9633-F54F-4839-AD46-78813DFA0783}" type="presParOf" srcId="{81C040A3-8318-4885-9AAA-0B822381449B}" destId="{E445B254-EC34-431D-B4F5-5BC8AA86478B}" srcOrd="1" destOrd="0" presId="urn:microsoft.com/office/officeart/2005/8/layout/matrix1"/>
    <dgm:cxn modelId="{0D804EDC-DB0C-4B9B-88E4-F05F6927DD27}" type="presParOf" srcId="{81C040A3-8318-4885-9AAA-0B822381449B}" destId="{4CFEE603-E995-4260-947C-CFB4D3CB3DE4}" srcOrd="2" destOrd="0" presId="urn:microsoft.com/office/officeart/2005/8/layout/matrix1"/>
    <dgm:cxn modelId="{69195916-F15D-4A6A-B40C-21A42A1D5A29}" type="presParOf" srcId="{81C040A3-8318-4885-9AAA-0B822381449B}" destId="{F7FBDB30-B154-4900-BC04-0650F86AE8AF}" srcOrd="3" destOrd="0" presId="urn:microsoft.com/office/officeart/2005/8/layout/matrix1"/>
    <dgm:cxn modelId="{7C056799-9398-4FF5-B4C9-695459A71531}" type="presParOf" srcId="{81C040A3-8318-4885-9AAA-0B822381449B}" destId="{C8EE9978-9B41-4EBB-87F9-381ED14BCB38}" srcOrd="4" destOrd="0" presId="urn:microsoft.com/office/officeart/2005/8/layout/matrix1"/>
    <dgm:cxn modelId="{76A57F4B-14E0-4640-956D-31154630F43D}" type="presParOf" srcId="{81C040A3-8318-4885-9AAA-0B822381449B}" destId="{91D37E7E-DE05-472B-98C1-86B27A37D2D2}" srcOrd="5" destOrd="0" presId="urn:microsoft.com/office/officeart/2005/8/layout/matrix1"/>
    <dgm:cxn modelId="{3A57D400-FBA0-4648-9B6A-6C62AD1480A8}" type="presParOf" srcId="{81C040A3-8318-4885-9AAA-0B822381449B}" destId="{924E7080-E63F-4797-AF6F-F55586BEF62A}" srcOrd="6" destOrd="0" presId="urn:microsoft.com/office/officeart/2005/8/layout/matrix1"/>
    <dgm:cxn modelId="{EBC82141-C33D-4422-83B1-DEA51ABFD075}" type="presParOf" srcId="{81C040A3-8318-4885-9AAA-0B822381449B}" destId="{C34069C7-D0C6-4914-8B0C-7DA1F694D732}" srcOrd="7" destOrd="0" presId="urn:microsoft.com/office/officeart/2005/8/layout/matrix1"/>
    <dgm:cxn modelId="{8760B1CB-9E46-4705-B475-7CF6D8E21747}" type="presParOf" srcId="{6BDC1502-A0BF-4B88-9A4C-4BEF6710FBEE}" destId="{2126CE75-884D-4199-A564-46BC38DC71C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D5085-8412-4169-AF0B-A1B0B8A92BBF}" type="doc">
      <dgm:prSet loTypeId="urn:microsoft.com/office/officeart/2005/8/layout/default" loCatId="list" qsTypeId="urn:microsoft.com/office/officeart/2005/8/quickstyle/simple3" qsCatId="simple" csTypeId="urn:microsoft.com/office/officeart/2005/8/colors/accent1_2" csCatId="accent1" phldr="1"/>
      <dgm:spPr/>
      <dgm:t>
        <a:bodyPr/>
        <a:lstStyle/>
        <a:p>
          <a:pPr rtl="1"/>
          <a:endParaRPr lang="ar-SA"/>
        </a:p>
      </dgm:t>
    </dgm:pt>
    <dgm:pt modelId="{402FAB65-DBF4-46F2-BA24-21455B2C9B39}">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ar-EG" sz="2800" b="1" dirty="0" smtClean="0">
              <a:latin typeface="Calibri" pitchFamily="34" charset="0"/>
              <a:cs typeface="Calibri" panose="020F0502020204030204" pitchFamily="34" charset="0"/>
            </a:rPr>
            <a:t>النوع الأول: كفر أصغر</a:t>
          </a:r>
          <a:endParaRPr lang="ar-EG" sz="2800" b="1" dirty="0">
            <a:latin typeface="Calibri" pitchFamily="34" charset="0"/>
            <a:cs typeface="Calibri" panose="020F0502020204030204" pitchFamily="34" charset="0"/>
          </a:endParaRPr>
        </a:p>
      </dgm:t>
    </dgm:pt>
    <dgm:pt modelId="{85301676-6465-4E89-B55A-F4CE58C8337F}" type="parTrans" cxnId="{0D934D8C-018A-4C6F-AA51-63A098D482CC}">
      <dgm:prSet/>
      <dgm:spPr/>
      <dgm:t>
        <a:bodyPr/>
        <a:lstStyle/>
        <a:p>
          <a:pPr rtl="1"/>
          <a:endParaRPr lang="ar-SA"/>
        </a:p>
      </dgm:t>
    </dgm:pt>
    <dgm:pt modelId="{941591D0-DB14-4C74-AB91-40108B44476A}" type="sibTrans" cxnId="{0D934D8C-018A-4C6F-AA51-63A098D482CC}">
      <dgm:prSet/>
      <dgm:spPr/>
      <dgm:t>
        <a:bodyPr/>
        <a:lstStyle/>
        <a:p>
          <a:pPr rtl="1"/>
          <a:endParaRPr lang="ar-SA"/>
        </a:p>
      </dgm:t>
    </dgm:pt>
    <dgm:pt modelId="{2B8616CF-617E-4A05-A47A-7B2484C162DE}">
      <dgm:prSet custT="1">
        <dgm:style>
          <a:lnRef idx="2">
            <a:schemeClr val="accent6"/>
          </a:lnRef>
          <a:fillRef idx="1">
            <a:schemeClr val="lt1"/>
          </a:fillRef>
          <a:effectRef idx="0">
            <a:schemeClr val="accent6"/>
          </a:effectRef>
          <a:fontRef idx="minor">
            <a:schemeClr val="dk1"/>
          </a:fontRef>
        </dgm:style>
      </dgm:prSet>
      <dgm:spPr/>
      <dgm:t>
        <a:bodyPr/>
        <a:lstStyle/>
        <a:p>
          <a:pPr rtl="1"/>
          <a:r>
            <a:rPr lang="ar-EG" sz="1800" b="1" smtClean="0">
              <a:latin typeface="Calibri" pitchFamily="34" charset="0"/>
              <a:cs typeface="Calibri" panose="020F0502020204030204" pitchFamily="34" charset="0"/>
            </a:rPr>
            <a:t>ويسمى: (كفر النعمة)، وهو نسبة النعم إلى غير الله باللسان </a:t>
          </a:r>
          <a:endParaRPr lang="ar-SA" sz="1800" b="1" dirty="0">
            <a:latin typeface="Calibri" panose="020F0502020204030204" pitchFamily="34" charset="0"/>
            <a:cs typeface="Calibri" panose="020F0502020204030204" pitchFamily="34" charset="0"/>
          </a:endParaRPr>
        </a:p>
      </dgm:t>
    </dgm:pt>
    <dgm:pt modelId="{2F705730-B47A-4B0A-A659-04ED6C94F419}" type="parTrans" cxnId="{7E5563D2-29CC-494D-9FB3-26F839C15A6C}">
      <dgm:prSet/>
      <dgm:spPr/>
      <dgm:t>
        <a:bodyPr/>
        <a:lstStyle/>
        <a:p>
          <a:pPr rtl="1"/>
          <a:endParaRPr lang="ar-SA"/>
        </a:p>
      </dgm:t>
    </dgm:pt>
    <dgm:pt modelId="{1FFD99F8-4E88-4C37-A0B3-297123CCFB4F}" type="sibTrans" cxnId="{7E5563D2-29CC-494D-9FB3-26F839C15A6C}">
      <dgm:prSet/>
      <dgm:spPr/>
      <dgm:t>
        <a:bodyPr/>
        <a:lstStyle/>
        <a:p>
          <a:pPr rtl="1"/>
          <a:endParaRPr lang="ar-SA"/>
        </a:p>
      </dgm:t>
    </dgm:pt>
    <dgm:pt modelId="{A9541EBF-51DA-442E-B5B2-F6D74863EF8D}">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ar-SA" sz="2400" b="1" smtClean="0">
              <a:latin typeface="Calibri" panose="020F0502020204030204" pitchFamily="34" charset="0"/>
              <a:cs typeface="Calibri" panose="020F0502020204030204" pitchFamily="34" charset="0"/>
            </a:rPr>
            <a:t>النوع الثاني: كفر أكبر</a:t>
          </a:r>
          <a:endParaRPr lang="ar-SA" sz="2400" b="1" dirty="0">
            <a:latin typeface="Calibri" panose="020F0502020204030204" pitchFamily="34" charset="0"/>
            <a:cs typeface="Calibri" panose="020F0502020204030204" pitchFamily="34" charset="0"/>
          </a:endParaRPr>
        </a:p>
      </dgm:t>
    </dgm:pt>
    <dgm:pt modelId="{E97EA5E1-F936-4DB7-B6E5-38654289B36E}" type="parTrans" cxnId="{001DA678-8A07-4C2F-99B2-F187F938C883}">
      <dgm:prSet/>
      <dgm:spPr/>
      <dgm:t>
        <a:bodyPr/>
        <a:lstStyle/>
        <a:p>
          <a:pPr rtl="1"/>
          <a:endParaRPr lang="ar-SA"/>
        </a:p>
      </dgm:t>
    </dgm:pt>
    <dgm:pt modelId="{E7B4BC5D-007D-4C42-BA30-5D5E4392E818}" type="sibTrans" cxnId="{001DA678-8A07-4C2F-99B2-F187F938C883}">
      <dgm:prSet/>
      <dgm:spPr/>
      <dgm:t>
        <a:bodyPr/>
        <a:lstStyle/>
        <a:p>
          <a:pPr rtl="1"/>
          <a:endParaRPr lang="ar-SA"/>
        </a:p>
      </dgm:t>
    </dgm:pt>
    <dgm:pt modelId="{291568FB-0F0A-423A-A2B0-CF5854887C09}">
      <dgm:prSet custT="1">
        <dgm:style>
          <a:lnRef idx="2">
            <a:schemeClr val="accent6"/>
          </a:lnRef>
          <a:fillRef idx="1">
            <a:schemeClr val="lt1"/>
          </a:fillRef>
          <a:effectRef idx="0">
            <a:schemeClr val="accent6"/>
          </a:effectRef>
          <a:fontRef idx="minor">
            <a:schemeClr val="dk1"/>
          </a:fontRef>
        </dgm:style>
      </dgm:prSet>
      <dgm:spPr/>
      <dgm:t>
        <a:bodyPr/>
        <a:lstStyle/>
        <a:p>
          <a:pPr rtl="1"/>
          <a:r>
            <a:rPr lang="ar-EG" sz="1800" b="1" smtClean="0">
              <a:latin typeface="Calibri" pitchFamily="34" charset="0"/>
              <a:cs typeface="Calibri" panose="020F0502020204030204" pitchFamily="34" charset="0"/>
            </a:rPr>
            <a:t>وذلك إذا نسبت النعم إلى غير الله على أنه هو الخالق لها، والمعطي لها على الحقيقة، أو جحد الإنسان نعمة الله تعالى مطلقاً، أو نسبها لله بلسانه مع إنكار ذلك بقلبه، فهذا كله من الكفر الأكبر المخرج من ملة الإسلام</a:t>
          </a:r>
          <a:endParaRPr lang="ar-SA" sz="1800" dirty="0">
            <a:latin typeface="Calibri" panose="020F0502020204030204" pitchFamily="34" charset="0"/>
            <a:cs typeface="Calibri" panose="020F0502020204030204" pitchFamily="34" charset="0"/>
          </a:endParaRPr>
        </a:p>
      </dgm:t>
    </dgm:pt>
    <dgm:pt modelId="{B4EEB812-13B1-43D0-AB2F-EB24E70AE9B7}" type="parTrans" cxnId="{DAEBBF26-9FBB-455D-8080-D23F4784FAD2}">
      <dgm:prSet/>
      <dgm:spPr/>
      <dgm:t>
        <a:bodyPr/>
        <a:lstStyle/>
        <a:p>
          <a:pPr rtl="1"/>
          <a:endParaRPr lang="ar-SA"/>
        </a:p>
      </dgm:t>
    </dgm:pt>
    <dgm:pt modelId="{C9D8E3DF-0415-42CB-9A74-847F2AAF4C5F}" type="sibTrans" cxnId="{DAEBBF26-9FBB-455D-8080-D23F4784FAD2}">
      <dgm:prSet/>
      <dgm:spPr/>
      <dgm:t>
        <a:bodyPr/>
        <a:lstStyle/>
        <a:p>
          <a:pPr rtl="1"/>
          <a:endParaRPr lang="ar-SA"/>
        </a:p>
      </dgm:t>
    </dgm:pt>
    <dgm:pt modelId="{ED7AFD9D-B9E8-436C-9539-A6407133E093}" type="pres">
      <dgm:prSet presAssocID="{04DD5085-8412-4169-AF0B-A1B0B8A92BBF}" presName="diagram" presStyleCnt="0">
        <dgm:presLayoutVars>
          <dgm:dir/>
          <dgm:resizeHandles val="exact"/>
        </dgm:presLayoutVars>
      </dgm:prSet>
      <dgm:spPr/>
      <dgm:t>
        <a:bodyPr/>
        <a:lstStyle/>
        <a:p>
          <a:pPr rtl="1"/>
          <a:endParaRPr lang="ar-SA"/>
        </a:p>
      </dgm:t>
    </dgm:pt>
    <dgm:pt modelId="{B85AC38F-2C87-4235-9A53-675447024B38}" type="pres">
      <dgm:prSet presAssocID="{A9541EBF-51DA-442E-B5B2-F6D74863EF8D}" presName="node" presStyleLbl="node1" presStyleIdx="0" presStyleCnt="4" custLinFactNeighborX="13749" custLinFactNeighborY="-43132">
        <dgm:presLayoutVars>
          <dgm:bulletEnabled val="1"/>
        </dgm:presLayoutVars>
      </dgm:prSet>
      <dgm:spPr/>
      <dgm:t>
        <a:bodyPr/>
        <a:lstStyle/>
        <a:p>
          <a:pPr rtl="1"/>
          <a:endParaRPr lang="ar-SA"/>
        </a:p>
      </dgm:t>
    </dgm:pt>
    <dgm:pt modelId="{FBF28CFD-B58E-4A86-9EDF-CC72E85A8277}" type="pres">
      <dgm:prSet presAssocID="{E7B4BC5D-007D-4C42-BA30-5D5E4392E818}" presName="sibTrans" presStyleCnt="0"/>
      <dgm:spPr/>
    </dgm:pt>
    <dgm:pt modelId="{EA95EF19-8BD2-4F76-8D0F-FB14FCE51A9A}" type="pres">
      <dgm:prSet presAssocID="{291568FB-0F0A-423A-A2B0-CF5854887C09}" presName="node" presStyleLbl="node1" presStyleIdx="1" presStyleCnt="4" custScaleX="140045" custScaleY="290084" custLinFactX="-14533" custLinFactY="64902" custLinFactNeighborX="-100000" custLinFactNeighborY="100000">
        <dgm:presLayoutVars>
          <dgm:bulletEnabled val="1"/>
        </dgm:presLayoutVars>
      </dgm:prSet>
      <dgm:spPr/>
      <dgm:t>
        <a:bodyPr/>
        <a:lstStyle/>
        <a:p>
          <a:pPr rtl="1"/>
          <a:endParaRPr lang="ar-SA"/>
        </a:p>
      </dgm:t>
    </dgm:pt>
    <dgm:pt modelId="{6FB3CC47-950E-4C0D-ACA0-1587BEE900A6}" type="pres">
      <dgm:prSet presAssocID="{C9D8E3DF-0415-42CB-9A74-847F2AAF4C5F}" presName="sibTrans" presStyleCnt="0"/>
      <dgm:spPr/>
    </dgm:pt>
    <dgm:pt modelId="{1D889F1A-B8DA-4236-BB6D-D453B300574D}" type="pres">
      <dgm:prSet presAssocID="{402FAB65-DBF4-46F2-BA24-21455B2C9B39}" presName="node" presStyleLbl="node1" presStyleIdx="2" presStyleCnt="4" custLinFactX="54051" custLinFactY="-100000" custLinFactNeighborX="100000" custLinFactNeighborY="-165165">
        <dgm:presLayoutVars>
          <dgm:bulletEnabled val="1"/>
        </dgm:presLayoutVars>
      </dgm:prSet>
      <dgm:spPr/>
      <dgm:t>
        <a:bodyPr/>
        <a:lstStyle/>
        <a:p>
          <a:pPr rtl="1"/>
          <a:endParaRPr lang="ar-SA"/>
        </a:p>
      </dgm:t>
    </dgm:pt>
    <dgm:pt modelId="{45144F16-1A98-4C24-A858-545E11F13476}" type="pres">
      <dgm:prSet presAssocID="{941591D0-DB14-4C74-AB91-40108B44476A}" presName="sibTrans" presStyleCnt="0"/>
      <dgm:spPr/>
    </dgm:pt>
    <dgm:pt modelId="{2FB7DDF3-1606-4CCB-BC6A-AB42B0DBDF0C}" type="pres">
      <dgm:prSet presAssocID="{2B8616CF-617E-4A05-A47A-7B2484C162DE}" presName="node" presStyleLbl="node1" presStyleIdx="3" presStyleCnt="4" custScaleY="166456" custLinFactNeighborX="45261" custLinFactNeighborY="-89728">
        <dgm:presLayoutVars>
          <dgm:bulletEnabled val="1"/>
        </dgm:presLayoutVars>
      </dgm:prSet>
      <dgm:spPr/>
      <dgm:t>
        <a:bodyPr/>
        <a:lstStyle/>
        <a:p>
          <a:pPr rtl="1"/>
          <a:endParaRPr lang="ar-SA"/>
        </a:p>
      </dgm:t>
    </dgm:pt>
  </dgm:ptLst>
  <dgm:cxnLst>
    <dgm:cxn modelId="{CB4CC703-D98F-48E0-B00D-E6F41A7BEA01}" type="presOf" srcId="{402FAB65-DBF4-46F2-BA24-21455B2C9B39}" destId="{1D889F1A-B8DA-4236-BB6D-D453B300574D}" srcOrd="0" destOrd="0" presId="urn:microsoft.com/office/officeart/2005/8/layout/default"/>
    <dgm:cxn modelId="{DAEBBF26-9FBB-455D-8080-D23F4784FAD2}" srcId="{04DD5085-8412-4169-AF0B-A1B0B8A92BBF}" destId="{291568FB-0F0A-423A-A2B0-CF5854887C09}" srcOrd="1" destOrd="0" parTransId="{B4EEB812-13B1-43D0-AB2F-EB24E70AE9B7}" sibTransId="{C9D8E3DF-0415-42CB-9A74-847F2AAF4C5F}"/>
    <dgm:cxn modelId="{8911E47B-1F02-4B9E-9D0E-924335B36E17}" type="presOf" srcId="{A9541EBF-51DA-442E-B5B2-F6D74863EF8D}" destId="{B85AC38F-2C87-4235-9A53-675447024B38}" srcOrd="0" destOrd="0" presId="urn:microsoft.com/office/officeart/2005/8/layout/default"/>
    <dgm:cxn modelId="{A21C79F3-D32F-4487-9076-F01890B57364}" type="presOf" srcId="{04DD5085-8412-4169-AF0B-A1B0B8A92BBF}" destId="{ED7AFD9D-B9E8-436C-9539-A6407133E093}" srcOrd="0" destOrd="0" presId="urn:microsoft.com/office/officeart/2005/8/layout/default"/>
    <dgm:cxn modelId="{3D12E7AA-D2E5-4D0B-9673-F7BCC4948C5C}" type="presOf" srcId="{291568FB-0F0A-423A-A2B0-CF5854887C09}" destId="{EA95EF19-8BD2-4F76-8D0F-FB14FCE51A9A}" srcOrd="0" destOrd="0" presId="urn:microsoft.com/office/officeart/2005/8/layout/default"/>
    <dgm:cxn modelId="{A92B6BAF-E0E1-4A99-BEFE-81F942EC593B}" type="presOf" srcId="{2B8616CF-617E-4A05-A47A-7B2484C162DE}" destId="{2FB7DDF3-1606-4CCB-BC6A-AB42B0DBDF0C}" srcOrd="0" destOrd="0" presId="urn:microsoft.com/office/officeart/2005/8/layout/default"/>
    <dgm:cxn modelId="{7E5563D2-29CC-494D-9FB3-26F839C15A6C}" srcId="{04DD5085-8412-4169-AF0B-A1B0B8A92BBF}" destId="{2B8616CF-617E-4A05-A47A-7B2484C162DE}" srcOrd="3" destOrd="0" parTransId="{2F705730-B47A-4B0A-A659-04ED6C94F419}" sibTransId="{1FFD99F8-4E88-4C37-A0B3-297123CCFB4F}"/>
    <dgm:cxn modelId="{001DA678-8A07-4C2F-99B2-F187F938C883}" srcId="{04DD5085-8412-4169-AF0B-A1B0B8A92BBF}" destId="{A9541EBF-51DA-442E-B5B2-F6D74863EF8D}" srcOrd="0" destOrd="0" parTransId="{E97EA5E1-F936-4DB7-B6E5-38654289B36E}" sibTransId="{E7B4BC5D-007D-4C42-BA30-5D5E4392E818}"/>
    <dgm:cxn modelId="{0D934D8C-018A-4C6F-AA51-63A098D482CC}" srcId="{04DD5085-8412-4169-AF0B-A1B0B8A92BBF}" destId="{402FAB65-DBF4-46F2-BA24-21455B2C9B39}" srcOrd="2" destOrd="0" parTransId="{85301676-6465-4E89-B55A-F4CE58C8337F}" sibTransId="{941591D0-DB14-4C74-AB91-40108B44476A}"/>
    <dgm:cxn modelId="{65284EE3-DFF3-4BEF-9880-C33972823920}" type="presParOf" srcId="{ED7AFD9D-B9E8-436C-9539-A6407133E093}" destId="{B85AC38F-2C87-4235-9A53-675447024B38}" srcOrd="0" destOrd="0" presId="urn:microsoft.com/office/officeart/2005/8/layout/default"/>
    <dgm:cxn modelId="{805D29DC-E8E1-4A3A-A3CB-CABC9EC11E38}" type="presParOf" srcId="{ED7AFD9D-B9E8-436C-9539-A6407133E093}" destId="{FBF28CFD-B58E-4A86-9EDF-CC72E85A8277}" srcOrd="1" destOrd="0" presId="urn:microsoft.com/office/officeart/2005/8/layout/default"/>
    <dgm:cxn modelId="{9E67F857-1358-49F4-BA83-C0FC68AD726C}" type="presParOf" srcId="{ED7AFD9D-B9E8-436C-9539-A6407133E093}" destId="{EA95EF19-8BD2-4F76-8D0F-FB14FCE51A9A}" srcOrd="2" destOrd="0" presId="urn:microsoft.com/office/officeart/2005/8/layout/default"/>
    <dgm:cxn modelId="{242EA9E0-8A18-4F7F-9DEC-763E08A755E5}" type="presParOf" srcId="{ED7AFD9D-B9E8-436C-9539-A6407133E093}" destId="{6FB3CC47-950E-4C0D-ACA0-1587BEE900A6}" srcOrd="3" destOrd="0" presId="urn:microsoft.com/office/officeart/2005/8/layout/default"/>
    <dgm:cxn modelId="{A2CDC73F-F7C5-4942-BB56-89811D73FFA4}" type="presParOf" srcId="{ED7AFD9D-B9E8-436C-9539-A6407133E093}" destId="{1D889F1A-B8DA-4236-BB6D-D453B300574D}" srcOrd="4" destOrd="0" presId="urn:microsoft.com/office/officeart/2005/8/layout/default"/>
    <dgm:cxn modelId="{DC9B1DB4-9B41-444F-A83E-DB0646879805}" type="presParOf" srcId="{ED7AFD9D-B9E8-436C-9539-A6407133E093}" destId="{45144F16-1A98-4C24-A858-545E11F13476}" srcOrd="5" destOrd="0" presId="urn:microsoft.com/office/officeart/2005/8/layout/default"/>
    <dgm:cxn modelId="{31420AF1-FE40-4D82-9AF6-FB95A91BFC5A}" type="presParOf" srcId="{ED7AFD9D-B9E8-436C-9539-A6407133E093}" destId="{2FB7DDF3-1606-4CCB-BC6A-AB42B0DBDF0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410A5-3D88-4471-AF53-B2B7E26B1B62}">
      <dsp:nvSpPr>
        <dsp:cNvPr id="0" name=""/>
        <dsp:cNvSpPr/>
      </dsp:nvSpPr>
      <dsp:spPr>
        <a:xfrm rot="16200000">
          <a:off x="1276972" y="-1176633"/>
          <a:ext cx="2436181" cy="4789448"/>
        </a:xfrm>
        <a:prstGeom prst="round1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5168" tIns="455168" rIns="455168" bIns="455168" numCol="1" spcCol="1270" anchor="ctr" anchorCtr="0">
          <a:noAutofit/>
        </a:bodyPr>
        <a:lstStyle/>
        <a:p>
          <a:pPr lvl="0" algn="ctr" defTabSz="2844800" rtl="1">
            <a:lnSpc>
              <a:spcPct val="90000"/>
            </a:lnSpc>
            <a:spcBef>
              <a:spcPct val="0"/>
            </a:spcBef>
            <a:spcAft>
              <a:spcPct val="35000"/>
            </a:spcAft>
          </a:pPr>
          <a:endParaRPr lang="ar-SA" sz="6400" kern="1200"/>
        </a:p>
      </dsp:txBody>
      <dsp:txXfrm rot="5400000">
        <a:off x="100339" y="0"/>
        <a:ext cx="4789448" cy="1827135"/>
      </dsp:txXfrm>
    </dsp:sp>
    <dsp:sp modelId="{4CFEE603-E995-4260-947C-CFB4D3CB3DE4}">
      <dsp:nvSpPr>
        <dsp:cNvPr id="0" name=""/>
        <dsp:cNvSpPr/>
      </dsp:nvSpPr>
      <dsp:spPr>
        <a:xfrm>
          <a:off x="4789448" y="0"/>
          <a:ext cx="4789448" cy="2436181"/>
        </a:xfrm>
        <a:prstGeom prst="round1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5168" tIns="455168" rIns="455168" bIns="455168" numCol="1" spcCol="1270" anchor="ctr" anchorCtr="0">
          <a:noAutofit/>
        </a:bodyPr>
        <a:lstStyle/>
        <a:p>
          <a:pPr lvl="0" algn="ctr" defTabSz="2844800" rtl="1">
            <a:lnSpc>
              <a:spcPct val="90000"/>
            </a:lnSpc>
            <a:spcBef>
              <a:spcPct val="0"/>
            </a:spcBef>
            <a:spcAft>
              <a:spcPct val="35000"/>
            </a:spcAft>
          </a:pPr>
          <a:r>
            <a:rPr lang="ar-SA" sz="6400" kern="1200" dirty="0" smtClean="0">
              <a:latin typeface="Calibri"/>
              <a:ea typeface="+mn-ea"/>
              <a:cs typeface="Arial" panose="020B0604020202020204" pitchFamily="34" charset="0"/>
            </a:rPr>
            <a:t>  </a:t>
          </a:r>
          <a:endParaRPr lang="ar-SA" sz="6400" b="1" kern="1200" dirty="0">
            <a:latin typeface="Calibri" panose="020F0502020204030204" pitchFamily="34" charset="0"/>
            <a:ea typeface="+mn-ea"/>
            <a:cs typeface="Calibri" panose="020F0502020204030204" pitchFamily="34" charset="0"/>
          </a:endParaRPr>
        </a:p>
      </dsp:txBody>
      <dsp:txXfrm>
        <a:off x="4789448" y="0"/>
        <a:ext cx="4789448" cy="1827135"/>
      </dsp:txXfrm>
    </dsp:sp>
    <dsp:sp modelId="{C8EE9978-9B41-4EBB-87F9-381ED14BCB38}">
      <dsp:nvSpPr>
        <dsp:cNvPr id="0" name=""/>
        <dsp:cNvSpPr/>
      </dsp:nvSpPr>
      <dsp:spPr>
        <a:xfrm rot="10800000">
          <a:off x="0" y="2436181"/>
          <a:ext cx="4789448" cy="2436181"/>
        </a:xfrm>
        <a:prstGeom prst="round1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5168" tIns="455168" rIns="455168" bIns="455168" numCol="1" spcCol="1270" anchor="ctr" anchorCtr="0">
          <a:noAutofit/>
        </a:bodyPr>
        <a:lstStyle/>
        <a:p>
          <a:pPr lvl="0" algn="ctr" defTabSz="2844800" rtl="1">
            <a:lnSpc>
              <a:spcPct val="90000"/>
            </a:lnSpc>
            <a:spcBef>
              <a:spcPct val="0"/>
            </a:spcBef>
            <a:spcAft>
              <a:spcPct val="35000"/>
            </a:spcAft>
          </a:pPr>
          <a:endParaRPr lang="ar-SA" sz="6400" kern="1200" dirty="0" smtClean="0">
            <a:latin typeface="Calibri"/>
            <a:ea typeface="+mn-ea"/>
            <a:cs typeface="Arial" panose="020B0604020202020204" pitchFamily="34" charset="0"/>
          </a:endParaRPr>
        </a:p>
      </dsp:txBody>
      <dsp:txXfrm rot="10800000">
        <a:off x="0" y="3045226"/>
        <a:ext cx="4789448" cy="1827135"/>
      </dsp:txXfrm>
    </dsp:sp>
    <dsp:sp modelId="{924E7080-E63F-4797-AF6F-F55586BEF62A}">
      <dsp:nvSpPr>
        <dsp:cNvPr id="0" name=""/>
        <dsp:cNvSpPr/>
      </dsp:nvSpPr>
      <dsp:spPr>
        <a:xfrm rot="5400000">
          <a:off x="5966082" y="1259547"/>
          <a:ext cx="2436181" cy="4789448"/>
        </a:xfrm>
        <a:prstGeom prst="round1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455168" tIns="455168" rIns="455168" bIns="455168" numCol="1" spcCol="1270" anchor="ctr" anchorCtr="0">
          <a:noAutofit/>
        </a:bodyPr>
        <a:lstStyle/>
        <a:p>
          <a:pPr lvl="0" algn="ctr" defTabSz="2844800" rtl="1">
            <a:lnSpc>
              <a:spcPct val="90000"/>
            </a:lnSpc>
            <a:spcBef>
              <a:spcPct val="0"/>
            </a:spcBef>
            <a:spcAft>
              <a:spcPct val="35000"/>
            </a:spcAft>
          </a:pPr>
          <a:endParaRPr lang="ar-SA" sz="6400" b="1" kern="1200" dirty="0">
            <a:latin typeface="Calibri" panose="020F0502020204030204" pitchFamily="34" charset="0"/>
            <a:ea typeface="+mn-ea"/>
            <a:cs typeface="Calibri" panose="020F0502020204030204" pitchFamily="34" charset="0"/>
          </a:endParaRPr>
        </a:p>
      </dsp:txBody>
      <dsp:txXfrm rot="-5400000">
        <a:off x="4789448" y="3045225"/>
        <a:ext cx="4789448" cy="1827135"/>
      </dsp:txXfrm>
    </dsp:sp>
    <dsp:sp modelId="{2126CE75-884D-4199-A564-46BC38DC71C4}">
      <dsp:nvSpPr>
        <dsp:cNvPr id="0" name=""/>
        <dsp:cNvSpPr/>
      </dsp:nvSpPr>
      <dsp:spPr>
        <a:xfrm>
          <a:off x="3352613" y="1827135"/>
          <a:ext cx="2873669" cy="1218090"/>
        </a:xfrm>
        <a:prstGeom prst="roundRect">
          <a:avLst/>
        </a:prstGeom>
        <a:solidFill>
          <a:schemeClr val="accent1">
            <a:tint val="60000"/>
            <a:hueOff val="0"/>
            <a:satOff val="0"/>
            <a:lumOff val="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latin typeface="Calibri" panose="020F0502020204030204" pitchFamily="34" charset="0"/>
              <a:ea typeface="+mn-ea"/>
              <a:cs typeface="Calibri" panose="020F0502020204030204" pitchFamily="34" charset="0"/>
            </a:rPr>
            <a:t>أمثلة لنسبة النعم لغير الله </a:t>
          </a:r>
          <a:endParaRPr lang="ar-SA" sz="3200" b="1" kern="1200" dirty="0">
            <a:latin typeface="Calibri" panose="020F0502020204030204" pitchFamily="34" charset="0"/>
            <a:ea typeface="+mn-ea"/>
            <a:cs typeface="Calibri" panose="020F0502020204030204" pitchFamily="34" charset="0"/>
          </a:endParaRPr>
        </a:p>
      </dsp:txBody>
      <dsp:txXfrm>
        <a:off x="3412075" y="1886597"/>
        <a:ext cx="2754745" cy="1099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AC38F-2C87-4235-9A53-675447024B38}">
      <dsp:nvSpPr>
        <dsp:cNvPr id="0" name=""/>
        <dsp:cNvSpPr/>
      </dsp:nvSpPr>
      <dsp:spPr>
        <a:xfrm>
          <a:off x="818137" y="537094"/>
          <a:ext cx="1722894" cy="1033736"/>
        </a:xfrm>
        <a:prstGeom prst="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smtClean="0">
              <a:latin typeface="Calibri" panose="020F0502020204030204" pitchFamily="34" charset="0"/>
              <a:cs typeface="Calibri" panose="020F0502020204030204" pitchFamily="34" charset="0"/>
            </a:rPr>
            <a:t>النوع الثاني: كفر أكبر</a:t>
          </a:r>
          <a:endParaRPr lang="ar-SA" sz="2400" b="1" kern="1200" dirty="0">
            <a:latin typeface="Calibri" panose="020F0502020204030204" pitchFamily="34" charset="0"/>
            <a:cs typeface="Calibri" panose="020F0502020204030204" pitchFamily="34" charset="0"/>
          </a:endParaRPr>
        </a:p>
      </dsp:txBody>
      <dsp:txXfrm>
        <a:off x="818137" y="537094"/>
        <a:ext cx="1722894" cy="1033736"/>
      </dsp:txXfrm>
    </dsp:sp>
    <dsp:sp modelId="{EA95EF19-8BD2-4F76-8D0F-FB14FCE51A9A}">
      <dsp:nvSpPr>
        <dsp:cNvPr id="0" name=""/>
        <dsp:cNvSpPr/>
      </dsp:nvSpPr>
      <dsp:spPr>
        <a:xfrm>
          <a:off x="503157" y="1705134"/>
          <a:ext cx="2412828" cy="2998705"/>
        </a:xfrm>
        <a:prstGeom prst="rect">
          <a:avLst/>
        </a:prstGeom>
        <a:solidFill>
          <a:schemeClr val="lt1"/>
        </a:solidFill>
        <a:ln w="1587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EG" sz="1800" b="1" kern="1200" smtClean="0">
              <a:latin typeface="Calibri" pitchFamily="34" charset="0"/>
              <a:cs typeface="Calibri" panose="020F0502020204030204" pitchFamily="34" charset="0"/>
            </a:rPr>
            <a:t>وذلك إذا نسبت النعم إلى غير الله على أنه هو الخالق لها، والمعطي لها على الحقيقة، أو جحد الإنسان نعمة الله تعالى مطلقاً، أو نسبها لله بلسانه مع إنكار ذلك بقلبه، فهذا كله من الكفر الأكبر المخرج من ملة الإسلام</a:t>
          </a:r>
          <a:endParaRPr lang="ar-SA" sz="1800" kern="1200" dirty="0">
            <a:latin typeface="Calibri" panose="020F0502020204030204" pitchFamily="34" charset="0"/>
            <a:cs typeface="Calibri" panose="020F0502020204030204" pitchFamily="34" charset="0"/>
          </a:endParaRPr>
        </a:p>
      </dsp:txBody>
      <dsp:txXfrm>
        <a:off x="503157" y="1705134"/>
        <a:ext cx="2412828" cy="2998705"/>
      </dsp:txXfrm>
    </dsp:sp>
    <dsp:sp modelId="{1D889F1A-B8DA-4236-BB6D-D453B300574D}">
      <dsp:nvSpPr>
        <dsp:cNvPr id="0" name=""/>
        <dsp:cNvSpPr/>
      </dsp:nvSpPr>
      <dsp:spPr>
        <a:xfrm>
          <a:off x="3580359" y="773858"/>
          <a:ext cx="1722894" cy="1033736"/>
        </a:xfrm>
        <a:prstGeom prst="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dirty="0" smtClean="0">
              <a:latin typeface="Calibri" pitchFamily="34" charset="0"/>
              <a:cs typeface="Calibri" panose="020F0502020204030204" pitchFamily="34" charset="0"/>
            </a:rPr>
            <a:t>النوع الأول: كفر أصغر</a:t>
          </a:r>
          <a:endParaRPr lang="ar-EG" sz="2800" b="1" kern="1200" dirty="0">
            <a:latin typeface="Calibri" pitchFamily="34" charset="0"/>
            <a:cs typeface="Calibri" panose="020F0502020204030204" pitchFamily="34" charset="0"/>
          </a:endParaRPr>
        </a:p>
      </dsp:txBody>
      <dsp:txXfrm>
        <a:off x="3580359" y="773858"/>
        <a:ext cx="1722894" cy="1033736"/>
      </dsp:txXfrm>
    </dsp:sp>
    <dsp:sp modelId="{2FB7DDF3-1606-4CCB-BC6A-AB42B0DBDF0C}">
      <dsp:nvSpPr>
        <dsp:cNvPr id="0" name=""/>
        <dsp:cNvSpPr/>
      </dsp:nvSpPr>
      <dsp:spPr>
        <a:xfrm>
          <a:off x="3601206" y="2243924"/>
          <a:ext cx="1722894" cy="1720717"/>
        </a:xfrm>
        <a:prstGeom prst="rect">
          <a:avLst/>
        </a:prstGeom>
        <a:solidFill>
          <a:schemeClr val="lt1"/>
        </a:solidFill>
        <a:ln w="1587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EG" sz="1800" b="1" kern="1200" smtClean="0">
              <a:latin typeface="Calibri" pitchFamily="34" charset="0"/>
              <a:cs typeface="Calibri" panose="020F0502020204030204" pitchFamily="34" charset="0"/>
            </a:rPr>
            <a:t>ويسمى: (كفر النعمة)، وهو نسبة النعم إلى غير الله باللسان </a:t>
          </a:r>
          <a:endParaRPr lang="ar-SA" sz="1800" b="1" kern="1200" dirty="0">
            <a:latin typeface="Calibri" panose="020F0502020204030204" pitchFamily="34" charset="0"/>
            <a:cs typeface="Calibri" panose="020F0502020204030204" pitchFamily="34" charset="0"/>
          </a:endParaRPr>
        </a:p>
      </dsp:txBody>
      <dsp:txXfrm>
        <a:off x="3601206" y="2243924"/>
        <a:ext cx="1722894" cy="17207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D1C0139-5597-4E8D-8CE0-3970CE07360B}" type="datetimeFigureOut">
              <a:rPr lang="ar-SA" smtClean="0"/>
              <a:t>27/02/42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1708E7E-A325-4CB1-827E-F2B98FB41484}" type="slidenum">
              <a:rPr lang="ar-SA" smtClean="0"/>
              <a:t>‹#›</a:t>
            </a:fld>
            <a:endParaRPr lang="ar-SA"/>
          </a:p>
        </p:txBody>
      </p:sp>
    </p:spTree>
    <p:extLst>
      <p:ext uri="{BB962C8B-B14F-4D97-AF65-F5344CB8AC3E}">
        <p14:creationId xmlns:p14="http://schemas.microsoft.com/office/powerpoint/2010/main" val="5545646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31708E7E-A325-4CB1-827E-F2B98FB41484}" type="slidenum">
              <a:rPr lang="ar-SA" smtClean="0"/>
              <a:t>3</a:t>
            </a:fld>
            <a:endParaRPr lang="ar-SA"/>
          </a:p>
        </p:txBody>
      </p:sp>
    </p:spTree>
    <p:extLst>
      <p:ext uri="{BB962C8B-B14F-4D97-AF65-F5344CB8AC3E}">
        <p14:creationId xmlns:p14="http://schemas.microsoft.com/office/powerpoint/2010/main" val="681106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6565897" y="1392236"/>
            <a:ext cx="4102099" cy="1643063"/>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وما بكم من نعمة فمن الله | موقع البطاقة الدعوي"/>
          <p:cNvPicPr>
            <a:picLocks noChangeAspect="1" noChangeArrowheads="1"/>
          </p:cNvPicPr>
          <p:nvPr/>
        </p:nvPicPr>
        <p:blipFill rotWithShape="1">
          <a:blip r:embed="rId3">
            <a:extLst>
              <a:ext uri="{28A0092B-C50C-407E-A947-70E740481C1C}">
                <a14:useLocalDpi xmlns:a14="http://schemas.microsoft.com/office/drawing/2010/main" val="0"/>
              </a:ext>
            </a:extLst>
          </a:blip>
          <a:srcRect l="8052" t="11619" r="9550" b="43273"/>
          <a:stretch/>
        </p:blipFill>
        <p:spPr bwMode="auto">
          <a:xfrm>
            <a:off x="6565898" y="3941761"/>
            <a:ext cx="4102099" cy="1676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4"/>
          <a:stretch>
            <a:fillRect/>
          </a:stretch>
        </p:blipFill>
        <p:spPr>
          <a:xfrm>
            <a:off x="1409700" y="1189036"/>
            <a:ext cx="4762500" cy="47339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9198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34604" y="928283"/>
            <a:ext cx="10272888" cy="1323439"/>
          </a:xfrm>
          <a:prstGeom prst="rect">
            <a:avLst/>
          </a:prstGeom>
        </p:spPr>
        <p:txBody>
          <a:bodyPr wrap="square">
            <a:spAutoFit/>
          </a:bodyPr>
          <a:lstStyle/>
          <a:p>
            <a:pPr lvl="0" algn="ctr" defTabSz="914400" rtl="1" fontAlgn="base">
              <a:spcBef>
                <a:spcPct val="0"/>
              </a:spcBef>
              <a:spcAft>
                <a:spcPct val="0"/>
              </a:spcAft>
            </a:pPr>
            <a:r>
              <a:rPr lang="ar-EG" sz="3200" b="1" dirty="0">
                <a:solidFill>
                  <a:srgbClr val="FF0000"/>
                </a:solidFill>
                <a:latin typeface="Calibri" pitchFamily="34" charset="0"/>
                <a:cs typeface="Calibri" panose="020F0502020204030204" pitchFamily="34" charset="0"/>
              </a:rPr>
              <a:t>الصورة </a:t>
            </a:r>
            <a:r>
              <a:rPr lang="ar-EG" sz="3200" b="1" dirty="0" err="1" smtClean="0">
                <a:solidFill>
                  <a:srgbClr val="FF0000"/>
                </a:solidFill>
                <a:latin typeface="Calibri" pitchFamily="34" charset="0"/>
                <a:cs typeface="Calibri" panose="020F0502020204030204" pitchFamily="34" charset="0"/>
              </a:rPr>
              <a:t>الثالثة:</a:t>
            </a:r>
            <a:r>
              <a:rPr lang="ar-EG" sz="3200" b="1" dirty="0" err="1">
                <a:solidFill>
                  <a:srgbClr val="7030A0"/>
                </a:solidFill>
                <a:latin typeface="Calibri" pitchFamily="34" charset="0"/>
                <a:cs typeface="Calibri" panose="020F0502020204030204" pitchFamily="34" charset="0"/>
              </a:rPr>
              <a:t>قول</a:t>
            </a:r>
            <a:r>
              <a:rPr lang="ar-EG" sz="3200" b="1" dirty="0">
                <a:solidFill>
                  <a:srgbClr val="7030A0"/>
                </a:solidFill>
                <a:latin typeface="Calibri" pitchFamily="34" charset="0"/>
                <a:cs typeface="Calibri" panose="020F0502020204030204" pitchFamily="34" charset="0"/>
              </a:rPr>
              <a:t>: (كانت الريح طيبة، والملاح حاذقاً)</a:t>
            </a:r>
          </a:p>
          <a:p>
            <a:pPr lvl="0" algn="ctr" defTabSz="914400" rtl="1" fontAlgn="base">
              <a:spcBef>
                <a:spcPct val="0"/>
              </a:spcBef>
              <a:spcAft>
                <a:spcPct val="0"/>
              </a:spcAft>
            </a:pPr>
            <a:endParaRPr lang="ar-EG" sz="2400" b="1" dirty="0">
              <a:solidFill>
                <a:srgbClr val="C00000"/>
              </a:solidFill>
              <a:latin typeface="Calibri" pitchFamily="34" charset="0"/>
              <a:cs typeface="Calibri" panose="020F0502020204030204" pitchFamily="34" charset="0"/>
            </a:endParaRPr>
          </a:p>
          <a:p>
            <a:pPr lvl="0" algn="ctr" defTabSz="914400" rtl="1" fontAlgn="base">
              <a:spcBef>
                <a:spcPct val="0"/>
              </a:spcBef>
              <a:spcAft>
                <a:spcPct val="0"/>
              </a:spcAft>
            </a:pPr>
            <a:r>
              <a:rPr lang="ar-EG" sz="2400" b="1" dirty="0">
                <a:solidFill>
                  <a:srgbClr val="C00000"/>
                </a:solidFill>
                <a:latin typeface="Calibri" pitchFamily="34" charset="0"/>
                <a:cs typeface="Calibri" panose="020F0502020204030204" pitchFamily="34" charset="0"/>
              </a:rPr>
              <a:t> </a:t>
            </a:r>
            <a:endParaRPr lang="ar-EG" sz="2400" b="1" dirty="0">
              <a:solidFill>
                <a:srgbClr val="800080"/>
              </a:solidFill>
              <a:latin typeface="Calibri" pitchFamily="34" charset="0"/>
              <a:cs typeface="Calibri" panose="020F0502020204030204" pitchFamily="34" charset="0"/>
            </a:endParaRPr>
          </a:p>
        </p:txBody>
      </p:sp>
      <p:sp>
        <p:nvSpPr>
          <p:cNvPr id="3" name="مستطيل 2"/>
          <p:cNvSpPr/>
          <p:nvPr/>
        </p:nvSpPr>
        <p:spPr>
          <a:xfrm>
            <a:off x="734604" y="2053890"/>
            <a:ext cx="10747020" cy="461665"/>
          </a:xfrm>
          <a:prstGeom prst="rect">
            <a:avLst/>
          </a:prstGeom>
        </p:spPr>
        <p:txBody>
          <a:bodyPr wrap="square">
            <a:spAutoFit/>
          </a:bodyPr>
          <a:lstStyle/>
          <a:p>
            <a:pPr lvl="0" algn="ctr" defTabSz="914400" rtl="1" fontAlgn="base">
              <a:spcBef>
                <a:spcPct val="0"/>
              </a:spcBef>
              <a:spcAft>
                <a:spcPct val="0"/>
              </a:spcAft>
            </a:pPr>
            <a:r>
              <a:rPr lang="ar-EG" sz="2400" b="1" dirty="0">
                <a:latin typeface="Calibri" panose="020F0502020204030204" pitchFamily="34" charset="0"/>
                <a:cs typeface="Calibri" panose="020F0502020204030204" pitchFamily="34" charset="0"/>
              </a:rPr>
              <a:t>قال بعض السلف رحمه الله في تفسير الآية السابقة: هو كقولهم: كانت الريح طيبة، والملاح حاذقاً.</a:t>
            </a:r>
          </a:p>
        </p:txBody>
      </p:sp>
      <p:sp>
        <p:nvSpPr>
          <p:cNvPr id="4" name="مستطيل 3"/>
          <p:cNvSpPr/>
          <p:nvPr/>
        </p:nvSpPr>
        <p:spPr>
          <a:xfrm>
            <a:off x="780585" y="2979442"/>
            <a:ext cx="10655059" cy="1384995"/>
          </a:xfrm>
          <a:prstGeom prst="rect">
            <a:avLst/>
          </a:prstGeom>
        </p:spPr>
        <p:txBody>
          <a:bodyPr wrap="square">
            <a:spAutoFit/>
          </a:bodyPr>
          <a:lstStyle/>
          <a:p>
            <a:pPr lvl="0" algn="ctr" defTabSz="914400" rtl="1" fontAlgn="base">
              <a:spcBef>
                <a:spcPct val="0"/>
              </a:spcBef>
              <a:spcAft>
                <a:spcPct val="0"/>
              </a:spcAft>
            </a:pPr>
            <a:r>
              <a:rPr lang="ar-EG" sz="2800" b="1" dirty="0">
                <a:solidFill>
                  <a:srgbClr val="0000FF"/>
                </a:solidFill>
                <a:latin typeface="Calibri" panose="020F0502020204030204" pitchFamily="34" charset="0"/>
                <a:cs typeface="Calibri" panose="020F0502020204030204" pitchFamily="34" charset="0"/>
              </a:rPr>
              <a:t>والمعنى: </a:t>
            </a:r>
            <a:r>
              <a:rPr lang="ar-EG" sz="2800" b="1" dirty="0">
                <a:solidFill>
                  <a:srgbClr val="C00000"/>
                </a:solidFill>
                <a:latin typeface="Calibri" pitchFamily="34" charset="0"/>
                <a:cs typeface="Calibri" panose="020F0502020204030204" pitchFamily="34" charset="0"/>
              </a:rPr>
              <a:t>أن الله تعالى إذا أنعم على أهل السفينة بالسلامة نسبوا ذلك إلى غيره كالريح وقائد السفينة، مع أن الله تعالى هو الذي أجرى الفلك في البحر وسخر لها الريح، فكان الواجب أن تنسب النعمة إليه لأنه هو المنعم بها. وفي حكمها قول: كان السائق ماهراً.</a:t>
            </a:r>
          </a:p>
        </p:txBody>
      </p:sp>
    </p:spTree>
    <p:extLst>
      <p:ext uri="{BB962C8B-B14F-4D97-AF65-F5344CB8AC3E}">
        <p14:creationId xmlns:p14="http://schemas.microsoft.com/office/powerpoint/2010/main" val="6283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03971" y="576950"/>
            <a:ext cx="9679258" cy="1754326"/>
          </a:xfrm>
          <a:prstGeom prst="rect">
            <a:avLst/>
          </a:prstGeom>
        </p:spPr>
        <p:txBody>
          <a:bodyPr wrap="square">
            <a:spAutoFit/>
          </a:bodyPr>
          <a:lstStyle/>
          <a:p>
            <a:pPr lvl="0" algn="ctr" defTabSz="914400" rtl="1" fontAlgn="base">
              <a:spcBef>
                <a:spcPct val="0"/>
              </a:spcBef>
              <a:spcAft>
                <a:spcPct val="0"/>
              </a:spcAft>
            </a:pPr>
            <a:r>
              <a:rPr lang="ar-EG" sz="3600" b="1" dirty="0">
                <a:solidFill>
                  <a:srgbClr val="FF0000"/>
                </a:solidFill>
                <a:latin typeface="Calibri" pitchFamily="34" charset="0"/>
              </a:rPr>
              <a:t>الصورة </a:t>
            </a:r>
            <a:r>
              <a:rPr lang="ar-EG" sz="3600" b="1" dirty="0" err="1" smtClean="0">
                <a:solidFill>
                  <a:srgbClr val="FF0000"/>
                </a:solidFill>
                <a:latin typeface="Calibri" pitchFamily="34" charset="0"/>
              </a:rPr>
              <a:t>الرابعة:</a:t>
            </a:r>
            <a:r>
              <a:rPr lang="ar-EG" sz="3600" b="1" dirty="0" err="1">
                <a:solidFill>
                  <a:srgbClr val="7030A0"/>
                </a:solidFill>
                <a:latin typeface="Calibri" pitchFamily="34" charset="0"/>
              </a:rPr>
              <a:t>نسبة</a:t>
            </a:r>
            <a:r>
              <a:rPr lang="ar-EG" sz="3600" b="1" dirty="0">
                <a:solidFill>
                  <a:srgbClr val="7030A0"/>
                </a:solidFill>
                <a:latin typeface="Calibri" pitchFamily="34" charset="0"/>
              </a:rPr>
              <a:t> المطر إلى غير الله تعالى</a:t>
            </a:r>
          </a:p>
          <a:p>
            <a:pPr lvl="0" algn="ctr" defTabSz="914400" rtl="1" fontAlgn="base">
              <a:spcBef>
                <a:spcPct val="0"/>
              </a:spcBef>
              <a:spcAft>
                <a:spcPct val="0"/>
              </a:spcAft>
            </a:pPr>
            <a:endParaRPr lang="ar-EG" sz="3600" b="1" dirty="0">
              <a:solidFill>
                <a:srgbClr val="C00000"/>
              </a:solidFill>
              <a:latin typeface="Calibri" pitchFamily="34" charset="0"/>
            </a:endParaRPr>
          </a:p>
          <a:p>
            <a:pPr lvl="0" algn="ctr" defTabSz="914400" rtl="1" fontAlgn="base">
              <a:spcBef>
                <a:spcPct val="0"/>
              </a:spcBef>
              <a:spcAft>
                <a:spcPct val="0"/>
              </a:spcAft>
            </a:pPr>
            <a:r>
              <a:rPr lang="ar-EG" sz="3600" b="1" dirty="0">
                <a:solidFill>
                  <a:srgbClr val="C00000"/>
                </a:solidFill>
                <a:latin typeface="Calibri" pitchFamily="34" charset="0"/>
              </a:rPr>
              <a:t> </a:t>
            </a:r>
            <a:endParaRPr lang="ar-EG" sz="3600" b="1" dirty="0">
              <a:solidFill>
                <a:srgbClr val="800080"/>
              </a:solidFill>
              <a:latin typeface="Calibri" pitchFamily="34" charset="0"/>
            </a:endParaRPr>
          </a:p>
        </p:txBody>
      </p:sp>
      <p:sp>
        <p:nvSpPr>
          <p:cNvPr id="3" name="مستطيل 2"/>
          <p:cNvSpPr/>
          <p:nvPr/>
        </p:nvSpPr>
        <p:spPr>
          <a:xfrm>
            <a:off x="2133600" y="1454113"/>
            <a:ext cx="9151434" cy="584775"/>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EG" sz="3200" b="1" i="0" u="none" strike="noStrike" kern="0" cap="none" spc="0" normalizeH="0" baseline="0" noProof="0" dirty="0" smtClean="0">
                <a:ln>
                  <a:noFill/>
                </a:ln>
                <a:effectLst/>
                <a:uLnTx/>
                <a:uFillTx/>
                <a:latin typeface="Calibri" pitchFamily="34" charset="0"/>
                <a:cs typeface="Calibri" panose="020F0502020204030204" pitchFamily="34" charset="0"/>
              </a:rPr>
              <a:t>كقولهم: مطرنا بنوء كذا وكذا</a:t>
            </a:r>
            <a:endParaRPr kumimoji="0" lang="ar-SA" sz="3200" b="0" i="0" u="none" strike="noStrike" kern="0" cap="none" spc="0" normalizeH="0" baseline="0" noProof="0" dirty="0" smtClean="0">
              <a:ln>
                <a:noFill/>
              </a:ln>
              <a:effectLst/>
              <a:uLnTx/>
              <a:uFillTx/>
              <a:latin typeface="Calibri" panose="020F0502020204030204" pitchFamily="34" charset="0"/>
              <a:cs typeface="Calibri" panose="020F0502020204030204" pitchFamily="34" charset="0"/>
            </a:endParaRPr>
          </a:p>
        </p:txBody>
      </p:sp>
      <p:sp>
        <p:nvSpPr>
          <p:cNvPr id="4" name="مربع نص 3"/>
          <p:cNvSpPr txBox="1"/>
          <p:nvPr/>
        </p:nvSpPr>
        <p:spPr>
          <a:xfrm>
            <a:off x="1416205" y="2230359"/>
            <a:ext cx="9656956" cy="584775"/>
          </a:xfrm>
          <a:prstGeom prst="rect">
            <a:avLst/>
          </a:prstGeom>
          <a:noFill/>
        </p:spPr>
        <p:txBody>
          <a:bodyPr wrap="square" rtlCol="1">
            <a:spAutoFit/>
          </a:bodyPr>
          <a:lstStyle/>
          <a:p>
            <a:pPr algn="ctr"/>
            <a:r>
              <a:rPr lang="ar-SA" sz="3200" dirty="0" smtClean="0">
                <a:solidFill>
                  <a:schemeClr val="accent6">
                    <a:lumMod val="75000"/>
                  </a:schemeClr>
                </a:solidFill>
                <a:latin typeface="Calibri" panose="020F0502020204030204" pitchFamily="34" charset="0"/>
                <a:cs typeface="PT Bold Dusky" panose="02010400000000000000" pitchFamily="2" charset="-78"/>
              </a:rPr>
              <a:t>افتحي الكتاب صفحة 46 وقومي بحل نشاط 1 </a:t>
            </a:r>
            <a:endParaRPr lang="ar-SA" sz="3200" dirty="0">
              <a:solidFill>
                <a:schemeClr val="accent6">
                  <a:lumMod val="75000"/>
                </a:schemeClr>
              </a:solidFill>
              <a:latin typeface="Calibri" panose="020F0502020204030204" pitchFamily="34" charset="0"/>
              <a:cs typeface="PT Bold Dusky" panose="02010400000000000000" pitchFamily="2" charset="-78"/>
            </a:endParaRP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11653" t="12656" r="11816" b="-8676"/>
          <a:stretch/>
        </p:blipFill>
        <p:spPr>
          <a:xfrm>
            <a:off x="2430965" y="3122342"/>
            <a:ext cx="7872761" cy="1851102"/>
          </a:xfrm>
          <a:prstGeom prst="rect">
            <a:avLst/>
          </a:prstGeom>
        </p:spPr>
      </p:pic>
    </p:spTree>
    <p:extLst>
      <p:ext uri="{BB962C8B-B14F-4D97-AF65-F5344CB8AC3E}">
        <p14:creationId xmlns:p14="http://schemas.microsoft.com/office/powerpoint/2010/main" val="3846124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92122176"/>
              </p:ext>
            </p:extLst>
          </p:nvPr>
        </p:nvGraphicFramePr>
        <p:xfrm>
          <a:off x="1449658" y="1104692"/>
          <a:ext cx="9578897" cy="487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925551" y="1694985"/>
            <a:ext cx="5207620" cy="1077218"/>
          </a:xfrm>
          <a:prstGeom prst="rect">
            <a:avLst/>
          </a:prstGeom>
          <a:noFill/>
        </p:spPr>
        <p:txBody>
          <a:bodyPr wrap="square" rtlCol="1">
            <a:spAutoFit/>
          </a:bodyPr>
          <a:lstStyle/>
          <a:p>
            <a:pPr algn="ctr"/>
            <a:r>
              <a:rPr lang="ar-SA" sz="3200" b="1" dirty="0" smtClean="0">
                <a:latin typeface="Calibri" panose="020F0502020204030204" pitchFamily="34" charset="0"/>
                <a:cs typeface="Calibri" panose="020F0502020204030204" pitchFamily="34" charset="0"/>
              </a:rPr>
              <a:t>قول المشركين </a:t>
            </a:r>
          </a:p>
          <a:p>
            <a:pPr algn="ctr"/>
            <a:r>
              <a:rPr lang="ar-SA" sz="3200" b="1" dirty="0" smtClean="0">
                <a:latin typeface="Calibri" panose="020F0502020204030204" pitchFamily="34" charset="0"/>
                <a:cs typeface="Calibri" panose="020F0502020204030204" pitchFamily="34" charset="0"/>
              </a:rPr>
              <a:t>(</a:t>
            </a:r>
            <a:r>
              <a:rPr lang="ar-SA" sz="3200" b="1" dirty="0" smtClean="0">
                <a:latin typeface="Calibri" panose="020F0502020204030204" pitchFamily="34" charset="0"/>
                <a:cs typeface="Calibri" panose="020F0502020204030204" pitchFamily="34" charset="0"/>
                <a:sym typeface="Wingdings" panose="05000000000000000000" pitchFamily="2" charset="2"/>
              </a:rPr>
              <a:t>هذا بشفاعة آلهتنا ) </a:t>
            </a:r>
            <a:endParaRPr lang="ar-SA" sz="3200" b="1" dirty="0">
              <a:latin typeface="Calibri" panose="020F0502020204030204" pitchFamily="34" charset="0"/>
              <a:cs typeface="Calibri" panose="020F0502020204030204" pitchFamily="34" charset="0"/>
            </a:endParaRPr>
          </a:p>
        </p:txBody>
      </p:sp>
      <p:sp>
        <p:nvSpPr>
          <p:cNvPr id="4" name="مربع نص 3"/>
          <p:cNvSpPr txBox="1"/>
          <p:nvPr/>
        </p:nvSpPr>
        <p:spPr>
          <a:xfrm>
            <a:off x="1717288" y="4557504"/>
            <a:ext cx="4282067" cy="584775"/>
          </a:xfrm>
          <a:prstGeom prst="rect">
            <a:avLst/>
          </a:prstGeom>
          <a:noFill/>
        </p:spPr>
        <p:txBody>
          <a:bodyPr wrap="square" rtlCol="1">
            <a:spAutoFit/>
          </a:bodyPr>
          <a:lstStyle/>
          <a:p>
            <a:pPr lvl="0" algn="ctr" defTabSz="914400" rtl="1"/>
            <a:r>
              <a:rPr lang="ar-SA" sz="3200" b="1" kern="0" dirty="0">
                <a:solidFill>
                  <a:sysClr val="windowText" lastClr="000000"/>
                </a:solidFill>
                <a:latin typeface="Calibri" panose="020F0502020204030204" pitchFamily="34" charset="0"/>
                <a:cs typeface="Calibri" panose="020F0502020204030204" pitchFamily="34" charset="0"/>
              </a:rPr>
              <a:t>نسبة المطر إلى غير الله تعالى</a:t>
            </a:r>
          </a:p>
        </p:txBody>
      </p:sp>
      <p:sp>
        <p:nvSpPr>
          <p:cNvPr id="6" name="مربع نص 5"/>
          <p:cNvSpPr txBox="1"/>
          <p:nvPr/>
        </p:nvSpPr>
        <p:spPr>
          <a:xfrm>
            <a:off x="6423101" y="4292771"/>
            <a:ext cx="4471638" cy="1446550"/>
          </a:xfrm>
          <a:prstGeom prst="rect">
            <a:avLst/>
          </a:prstGeom>
          <a:noFill/>
        </p:spPr>
        <p:txBody>
          <a:bodyPr wrap="square" rtlCol="1">
            <a:spAutoFit/>
          </a:bodyPr>
          <a:lstStyle/>
          <a:p>
            <a:pPr lvl="0" algn="ctr" defTabSz="914400" rtl="1" fontAlgn="base">
              <a:spcBef>
                <a:spcPct val="0"/>
              </a:spcBef>
              <a:spcAft>
                <a:spcPct val="0"/>
              </a:spcAft>
            </a:pPr>
            <a:r>
              <a:rPr lang="ar-SA" sz="3200" b="1" dirty="0" smtClean="0"/>
              <a:t>قول :</a:t>
            </a:r>
            <a:r>
              <a:rPr lang="ar-EG" sz="3200" b="1" dirty="0">
                <a:latin typeface="Calibri" pitchFamily="34" charset="0"/>
                <a:cs typeface="Calibri" panose="020F0502020204030204" pitchFamily="34" charset="0"/>
              </a:rPr>
              <a:t>(كانت الريح طيبة، والملاح حاذقاً)</a:t>
            </a:r>
          </a:p>
          <a:p>
            <a:r>
              <a:rPr lang="ar-SA" sz="2400" dirty="0" smtClean="0">
                <a:latin typeface="Calibri" panose="020F0502020204030204" pitchFamily="34" charset="0"/>
                <a:cs typeface="Calibri" panose="020F0502020204030204" pitchFamily="34" charset="0"/>
              </a:rPr>
              <a:t> </a:t>
            </a:r>
            <a:endParaRPr lang="ar-SA" sz="2400" dirty="0">
              <a:latin typeface="Calibri" panose="020F0502020204030204" pitchFamily="34" charset="0"/>
              <a:cs typeface="Calibri" panose="020F0502020204030204" pitchFamily="34" charset="0"/>
            </a:endParaRPr>
          </a:p>
        </p:txBody>
      </p:sp>
      <p:sp>
        <p:nvSpPr>
          <p:cNvPr id="8" name="مربع نص 7"/>
          <p:cNvSpPr txBox="1"/>
          <p:nvPr/>
        </p:nvSpPr>
        <p:spPr>
          <a:xfrm>
            <a:off x="6556916" y="1925817"/>
            <a:ext cx="4204009" cy="584775"/>
          </a:xfrm>
          <a:prstGeom prst="rect">
            <a:avLst/>
          </a:prstGeom>
          <a:noFill/>
        </p:spPr>
        <p:txBody>
          <a:bodyPr wrap="square" rtlCol="1">
            <a:spAutoFit/>
          </a:bodyPr>
          <a:lstStyle/>
          <a:p>
            <a:pPr lvl="0" algn="ctr" defTabSz="914400" rtl="1" fontAlgn="base">
              <a:spcBef>
                <a:spcPct val="0"/>
              </a:spcBef>
              <a:spcAft>
                <a:spcPct val="0"/>
              </a:spcAft>
            </a:pPr>
            <a:r>
              <a:rPr lang="ar-EG" sz="3200" b="1" dirty="0">
                <a:latin typeface="Calibri" pitchFamily="34" charset="0"/>
                <a:cs typeface="Calibri" panose="020F0502020204030204" pitchFamily="34" charset="0"/>
              </a:rPr>
              <a:t>قول: (لولا فلان لم يكن كذا)</a:t>
            </a:r>
          </a:p>
        </p:txBody>
      </p:sp>
    </p:spTree>
    <p:extLst>
      <p:ext uri="{BB962C8B-B14F-4D97-AF65-F5344CB8AC3E}">
        <p14:creationId xmlns:p14="http://schemas.microsoft.com/office/powerpoint/2010/main" val="41285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000"/>
                                        <p:tgtEl>
                                          <p:spTgt spid="4">
                                            <p:txEl>
                                              <p:pRg st="0" end="0"/>
                                            </p:txEl>
                                          </p:spTgt>
                                        </p:tgtEl>
                                      </p:cBhvr>
                                    </p:animEffect>
                                    <p:anim calcmode="lin" valueType="num">
                                      <p:cBhvr>
                                        <p:cTn id="4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04602" y="1756524"/>
            <a:ext cx="4014169" cy="1371600"/>
          </a:xfrm>
        </p:spPr>
        <p:txBody>
          <a:bodyPr>
            <a:normAutofit fontScale="90000"/>
          </a:bodyPr>
          <a:lstStyle/>
          <a:p>
            <a:pPr lvl="0" defTabSz="914400" fontAlgn="base">
              <a:spcAft>
                <a:spcPct val="0"/>
              </a:spcAft>
            </a:pPr>
            <a:r>
              <a:rPr lang="ar-EG" sz="6000" dirty="0">
                <a:ln>
                  <a:noFill/>
                </a:ln>
                <a:solidFill>
                  <a:srgbClr val="FF0000"/>
                </a:solidFill>
                <a:latin typeface="Calibri" pitchFamily="34" charset="0"/>
                <a:cs typeface="PT Simple Bold Ruled" panose="02010400000000000000" pitchFamily="2" charset="-78"/>
              </a:rPr>
              <a:t>حكم نسبة النعم لغير ا</a:t>
            </a:r>
            <a:r>
              <a:rPr lang="ar-EG" sz="6000" b="1" dirty="0">
                <a:ln>
                  <a:noFill/>
                </a:ln>
                <a:solidFill>
                  <a:srgbClr val="FF0000"/>
                </a:solidFill>
                <a:latin typeface="Calibri" pitchFamily="34" charset="0"/>
                <a:cs typeface="PT Simple Bold Ruled" panose="02010400000000000000" pitchFamily="2" charset="-78"/>
              </a:rPr>
              <a:t>لله</a:t>
            </a:r>
            <a:r>
              <a:rPr lang="ar-EG" sz="6000" b="1" dirty="0">
                <a:ln>
                  <a:noFill/>
                </a:ln>
                <a:solidFill>
                  <a:prstClr val="black"/>
                </a:solidFill>
                <a:latin typeface="Calibri" pitchFamily="34" charset="0"/>
                <a:cs typeface="Times New Roman" pitchFamily="18" charset="0"/>
              </a:rPr>
              <a:t/>
            </a:r>
            <a:br>
              <a:rPr lang="ar-EG" sz="6000" b="1" dirty="0">
                <a:ln>
                  <a:noFill/>
                </a:ln>
                <a:solidFill>
                  <a:prstClr val="black"/>
                </a:solidFill>
                <a:latin typeface="Calibri" pitchFamily="34" charset="0"/>
                <a:cs typeface="Times New Roman" pitchFamily="18" charset="0"/>
              </a:rPr>
            </a:br>
            <a:endParaRPr lang="ar-SA" dirty="0"/>
          </a:p>
        </p:txBody>
      </p:sp>
      <p:graphicFrame>
        <p:nvGraphicFramePr>
          <p:cNvPr id="25" name="عنصر نائب للمحتوى 24"/>
          <p:cNvGraphicFramePr>
            <a:graphicFrameLocks noGrp="1"/>
          </p:cNvGraphicFramePr>
          <p:nvPr>
            <p:ph idx="1"/>
            <p:extLst>
              <p:ext uri="{D42A27DB-BD31-4B8C-83A1-F6EECF244321}">
                <p14:modId xmlns:p14="http://schemas.microsoft.com/office/powerpoint/2010/main" val="2649595036"/>
              </p:ext>
            </p:extLst>
          </p:nvPr>
        </p:nvGraphicFramePr>
        <p:xfrm>
          <a:off x="5418138" y="982663"/>
          <a:ext cx="5470525" cy="489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مربع نص 26"/>
          <p:cNvSpPr txBox="1"/>
          <p:nvPr/>
        </p:nvSpPr>
        <p:spPr>
          <a:xfrm>
            <a:off x="1360720" y="3128124"/>
            <a:ext cx="4014168" cy="1323439"/>
          </a:xfrm>
          <a:prstGeom prst="rect">
            <a:avLst/>
          </a:prstGeom>
          <a:noFill/>
        </p:spPr>
        <p:txBody>
          <a:bodyPr wrap="square" rtlCol="1">
            <a:spAutoFit/>
          </a:bodyPr>
          <a:lstStyle/>
          <a:p>
            <a:pPr algn="ctr"/>
            <a:r>
              <a:rPr lang="ar-SA" sz="4000" b="1" dirty="0" smtClean="0">
                <a:solidFill>
                  <a:schemeClr val="accent6">
                    <a:lumMod val="75000"/>
                  </a:schemeClr>
                </a:solidFill>
                <a:latin typeface="Calibri" panose="020F0502020204030204" pitchFamily="34" charset="0"/>
                <a:cs typeface="PT Simple Bold Ruled" panose="02010400000000000000" pitchFamily="2" charset="-78"/>
              </a:rPr>
              <a:t>نسبة النعم لغير الله نوعان</a:t>
            </a:r>
            <a:r>
              <a:rPr lang="ar-SA" sz="4000" dirty="0" smtClean="0">
                <a:latin typeface="Calibri" panose="020F0502020204030204" pitchFamily="34" charset="0"/>
                <a:cs typeface="Calibri" panose="020F0502020204030204" pitchFamily="34" charset="0"/>
              </a:rPr>
              <a:t> </a:t>
            </a:r>
            <a:endParaRPr lang="ar-SA"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9835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dirty="0" smtClean="0">
                <a:solidFill>
                  <a:schemeClr val="accent6">
                    <a:lumMod val="75000"/>
                  </a:schemeClr>
                </a:solidFill>
                <a:cs typeface="PT Bold Dusky" panose="02010400000000000000" pitchFamily="2" charset="-78"/>
              </a:rPr>
              <a:t>التقويم الختامي </a:t>
            </a:r>
            <a:endParaRPr lang="ar-SA" sz="4000" dirty="0">
              <a:solidFill>
                <a:schemeClr val="accent6">
                  <a:lumMod val="75000"/>
                </a:schemeClr>
              </a:solidFill>
              <a:cs typeface="PT Bold Dusky" panose="02010400000000000000" pitchFamily="2" charset="-78"/>
            </a:endParaRPr>
          </a:p>
        </p:txBody>
      </p:sp>
      <p:pic>
        <p:nvPicPr>
          <p:cNvPr id="5" name="عنصر نائب للصورة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224" t="43203" r="11876" b="40255"/>
          <a:stretch/>
        </p:blipFill>
        <p:spPr>
          <a:xfrm>
            <a:off x="7382107" y="1628078"/>
            <a:ext cx="3579541" cy="4248614"/>
          </a:xfrm>
        </p:spPr>
      </p:pic>
      <p:sp>
        <p:nvSpPr>
          <p:cNvPr id="4" name="عنصر نائب للنص 3"/>
          <p:cNvSpPr>
            <a:spLocks noGrp="1"/>
          </p:cNvSpPr>
          <p:nvPr>
            <p:ph type="body" sz="half" idx="2"/>
          </p:nvPr>
        </p:nvSpPr>
        <p:spPr>
          <a:xfrm>
            <a:off x="836766" y="3255432"/>
            <a:ext cx="6241816" cy="1828800"/>
          </a:xfrm>
        </p:spPr>
        <p:txBody>
          <a:bodyPr>
            <a:normAutofit/>
          </a:bodyPr>
          <a:lstStyle/>
          <a:p>
            <a:r>
              <a:rPr lang="ar-SA" sz="2800" b="1" dirty="0" smtClean="0">
                <a:latin typeface="Calibri" panose="020F0502020204030204" pitchFamily="34" charset="0"/>
                <a:cs typeface="Calibri" panose="020F0502020204030204" pitchFamily="34" charset="0"/>
              </a:rPr>
              <a:t>قارني </a:t>
            </a:r>
            <a:r>
              <a:rPr lang="ar-SA" sz="2800" b="1" dirty="0" smtClean="0">
                <a:latin typeface="Calibri" panose="020F0502020204030204" pitchFamily="34" charset="0"/>
                <a:cs typeface="Calibri" panose="020F0502020204030204" pitchFamily="34" charset="0"/>
              </a:rPr>
              <a:t> </a:t>
            </a:r>
            <a:r>
              <a:rPr lang="ar-SA" sz="2800" b="1" dirty="0" smtClean="0">
                <a:latin typeface="Calibri" panose="020F0502020204030204" pitchFamily="34" charset="0"/>
                <a:cs typeface="Calibri" panose="020F0502020204030204" pitchFamily="34" charset="0"/>
              </a:rPr>
              <a:t>بين نسبة النعم لغير الله حسب الجدول الآتي </a:t>
            </a:r>
            <a:endParaRPr lang="ar-SA"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1678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910749" y="1737317"/>
            <a:ext cx="6815669" cy="1515533"/>
          </a:xfrm>
        </p:spPr>
        <p:txBody>
          <a:bodyPr/>
          <a:lstStyle/>
          <a:p>
            <a:r>
              <a:rPr lang="ar-SA" dirty="0" smtClean="0">
                <a:solidFill>
                  <a:schemeClr val="accent6">
                    <a:lumMod val="75000"/>
                  </a:schemeClr>
                </a:solidFill>
                <a:latin typeface="Calibri" panose="020F0502020204030204" pitchFamily="34" charset="0"/>
                <a:cs typeface="PT Bold Dusky" panose="02010400000000000000" pitchFamily="2" charset="-78"/>
              </a:rPr>
              <a:t>الواجب المنزلي في المنصة  </a:t>
            </a:r>
            <a:endParaRPr lang="ar-SA" dirty="0">
              <a:solidFill>
                <a:schemeClr val="accent6">
                  <a:lumMod val="75000"/>
                </a:schemeClr>
              </a:solidFill>
              <a:latin typeface="Calibri" panose="020F0502020204030204" pitchFamily="34" charset="0"/>
              <a:cs typeface="PT Bold Dusky"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492" y="3585581"/>
            <a:ext cx="5979610" cy="14659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9210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solidFill>
                  <a:schemeClr val="accent6">
                    <a:lumMod val="50000"/>
                  </a:schemeClr>
                </a:solidFill>
                <a:cs typeface="PT Bold Dusky" panose="02010400000000000000" pitchFamily="2" charset="-78"/>
              </a:rPr>
              <a:t>ما واجبنا اتجاه نعم الله ؟ </a:t>
            </a:r>
            <a:endParaRPr lang="ar-SA" dirty="0">
              <a:solidFill>
                <a:schemeClr val="accent6">
                  <a:lumMod val="50000"/>
                </a:schemeClr>
              </a:solidFill>
              <a:cs typeface="PT Bold Dusky" panose="02010400000000000000" pitchFamily="2" charset="-78"/>
            </a:endParaRPr>
          </a:p>
        </p:txBody>
      </p:sp>
      <p:sp>
        <p:nvSpPr>
          <p:cNvPr id="3" name="عنوان فرعي 2"/>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29686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51;p49"/>
          <p:cNvGrpSpPr/>
          <p:nvPr/>
        </p:nvGrpSpPr>
        <p:grpSpPr>
          <a:xfrm>
            <a:off x="5156495" y="3857056"/>
            <a:ext cx="2225126" cy="1529302"/>
            <a:chOff x="882876" y="1257224"/>
            <a:chExt cx="2225126" cy="1529302"/>
          </a:xfrm>
        </p:grpSpPr>
        <p:sp>
          <p:nvSpPr>
            <p:cNvPr id="3" name="Google Shape;1652;p49"/>
            <p:cNvSpPr/>
            <p:nvPr/>
          </p:nvSpPr>
          <p:spPr>
            <a:xfrm>
              <a:off x="882876" y="1377653"/>
              <a:ext cx="2225126" cy="1408872"/>
            </a:xfrm>
            <a:custGeom>
              <a:avLst/>
              <a:gdLst/>
              <a:ahLst/>
              <a:cxnLst/>
              <a:rect l="l" t="t" r="r" b="b"/>
              <a:pathLst>
                <a:path w="30051" h="35213" fill="none" extrusionOk="0">
                  <a:moveTo>
                    <a:pt x="27712" y="0"/>
                  </a:moveTo>
                  <a:lnTo>
                    <a:pt x="30051" y="0"/>
                  </a:lnTo>
                  <a:lnTo>
                    <a:pt x="30051" y="35213"/>
                  </a:lnTo>
                  <a:lnTo>
                    <a:pt x="0" y="35213"/>
                  </a:lnTo>
                  <a:lnTo>
                    <a:pt x="0" y="0"/>
                  </a:lnTo>
                  <a:lnTo>
                    <a:pt x="613" y="0"/>
                  </a:lnTo>
                </a:path>
              </a:pathLst>
            </a:custGeom>
            <a:noFill/>
            <a:ln w="9525" cap="flat" cmpd="sng">
              <a:solidFill>
                <a:srgbClr val="434343"/>
              </a:solidFill>
              <a:prstDash val="solid"/>
              <a:miter lim="1613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 name="Google Shape;1653;p49"/>
            <p:cNvSpPr/>
            <p:nvPr/>
          </p:nvSpPr>
          <p:spPr>
            <a:xfrm>
              <a:off x="899640" y="1257224"/>
              <a:ext cx="357569" cy="249462"/>
            </a:xfrm>
            <a:custGeom>
              <a:avLst/>
              <a:gdLst/>
              <a:ahLst/>
              <a:cxnLst/>
              <a:rect l="l" t="t" r="r" b="b"/>
              <a:pathLst>
                <a:path w="8937" h="6235" extrusionOk="0">
                  <a:moveTo>
                    <a:pt x="4484" y="1"/>
                  </a:moveTo>
                  <a:cubicBezTo>
                    <a:pt x="3885" y="1"/>
                    <a:pt x="3279" y="82"/>
                    <a:pt x="2710" y="203"/>
                  </a:cubicBezTo>
                  <a:cubicBezTo>
                    <a:pt x="2694" y="236"/>
                    <a:pt x="2662" y="252"/>
                    <a:pt x="2614" y="268"/>
                  </a:cubicBezTo>
                  <a:cubicBezTo>
                    <a:pt x="888" y="881"/>
                    <a:pt x="1" y="2833"/>
                    <a:pt x="856" y="4494"/>
                  </a:cubicBezTo>
                  <a:cubicBezTo>
                    <a:pt x="1480" y="5722"/>
                    <a:pt x="2798" y="6234"/>
                    <a:pt x="4120" y="6234"/>
                  </a:cubicBezTo>
                  <a:cubicBezTo>
                    <a:pt x="4743" y="6234"/>
                    <a:pt x="5367" y="6120"/>
                    <a:pt x="5920" y="5914"/>
                  </a:cubicBezTo>
                  <a:cubicBezTo>
                    <a:pt x="7695" y="5252"/>
                    <a:pt x="8937" y="3123"/>
                    <a:pt x="7695" y="1413"/>
                  </a:cubicBezTo>
                  <a:cubicBezTo>
                    <a:pt x="6923" y="348"/>
                    <a:pt x="5720" y="1"/>
                    <a:pt x="4484" y="1"/>
                  </a:cubicBezTo>
                  <a:close/>
                </a:path>
              </a:pathLst>
            </a:custGeom>
            <a:solidFill>
              <a:srgbClr val="E89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 name="Google Shape;1654;p49"/>
            <p:cNvSpPr/>
            <p:nvPr/>
          </p:nvSpPr>
          <p:spPr>
            <a:xfrm>
              <a:off x="958065" y="1258745"/>
              <a:ext cx="240712" cy="232803"/>
            </a:xfrm>
            <a:custGeom>
              <a:avLst/>
              <a:gdLst/>
              <a:ahLst/>
              <a:cxnLst/>
              <a:rect l="l" t="t" r="r" b="b"/>
              <a:pathLst>
                <a:path w="10097" h="9756" extrusionOk="0">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6" name="Google Shape;1651;p49"/>
          <p:cNvGrpSpPr/>
          <p:nvPr/>
        </p:nvGrpSpPr>
        <p:grpSpPr>
          <a:xfrm>
            <a:off x="8758424" y="3857057"/>
            <a:ext cx="2225126" cy="1529302"/>
            <a:chOff x="882876" y="1257224"/>
            <a:chExt cx="2225126" cy="1529302"/>
          </a:xfrm>
        </p:grpSpPr>
        <p:sp>
          <p:nvSpPr>
            <p:cNvPr id="7" name="Google Shape;1652;p49"/>
            <p:cNvSpPr/>
            <p:nvPr/>
          </p:nvSpPr>
          <p:spPr>
            <a:xfrm>
              <a:off x="882876" y="1377653"/>
              <a:ext cx="2225126" cy="1408872"/>
            </a:xfrm>
            <a:custGeom>
              <a:avLst/>
              <a:gdLst/>
              <a:ahLst/>
              <a:cxnLst/>
              <a:rect l="l" t="t" r="r" b="b"/>
              <a:pathLst>
                <a:path w="30051" h="35213" fill="none" extrusionOk="0">
                  <a:moveTo>
                    <a:pt x="27712" y="0"/>
                  </a:moveTo>
                  <a:lnTo>
                    <a:pt x="30051" y="0"/>
                  </a:lnTo>
                  <a:lnTo>
                    <a:pt x="30051" y="35213"/>
                  </a:lnTo>
                  <a:lnTo>
                    <a:pt x="0" y="35213"/>
                  </a:lnTo>
                  <a:lnTo>
                    <a:pt x="0" y="0"/>
                  </a:lnTo>
                  <a:lnTo>
                    <a:pt x="613" y="0"/>
                  </a:lnTo>
                </a:path>
              </a:pathLst>
            </a:custGeom>
            <a:noFill/>
            <a:ln w="9525" cap="flat" cmpd="sng">
              <a:solidFill>
                <a:srgbClr val="434343"/>
              </a:solidFill>
              <a:prstDash val="solid"/>
              <a:miter lim="1613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8" name="Google Shape;1653;p49"/>
            <p:cNvSpPr/>
            <p:nvPr/>
          </p:nvSpPr>
          <p:spPr>
            <a:xfrm>
              <a:off x="899640" y="1257224"/>
              <a:ext cx="357569" cy="249462"/>
            </a:xfrm>
            <a:custGeom>
              <a:avLst/>
              <a:gdLst/>
              <a:ahLst/>
              <a:cxnLst/>
              <a:rect l="l" t="t" r="r" b="b"/>
              <a:pathLst>
                <a:path w="8937" h="6235" extrusionOk="0">
                  <a:moveTo>
                    <a:pt x="4484" y="1"/>
                  </a:moveTo>
                  <a:cubicBezTo>
                    <a:pt x="3885" y="1"/>
                    <a:pt x="3279" y="82"/>
                    <a:pt x="2710" y="203"/>
                  </a:cubicBezTo>
                  <a:cubicBezTo>
                    <a:pt x="2694" y="236"/>
                    <a:pt x="2662" y="252"/>
                    <a:pt x="2614" y="268"/>
                  </a:cubicBezTo>
                  <a:cubicBezTo>
                    <a:pt x="888" y="881"/>
                    <a:pt x="1" y="2833"/>
                    <a:pt x="856" y="4494"/>
                  </a:cubicBezTo>
                  <a:cubicBezTo>
                    <a:pt x="1480" y="5722"/>
                    <a:pt x="2798" y="6234"/>
                    <a:pt x="4120" y="6234"/>
                  </a:cubicBezTo>
                  <a:cubicBezTo>
                    <a:pt x="4743" y="6234"/>
                    <a:pt x="5367" y="6120"/>
                    <a:pt x="5920" y="5914"/>
                  </a:cubicBezTo>
                  <a:cubicBezTo>
                    <a:pt x="7695" y="5252"/>
                    <a:pt x="8937" y="3123"/>
                    <a:pt x="7695" y="1413"/>
                  </a:cubicBezTo>
                  <a:cubicBezTo>
                    <a:pt x="6923" y="348"/>
                    <a:pt x="5720" y="1"/>
                    <a:pt x="4484" y="1"/>
                  </a:cubicBezTo>
                  <a:close/>
                </a:path>
              </a:pathLst>
            </a:custGeom>
            <a:solidFill>
              <a:srgbClr val="E89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 name="Google Shape;1654;p49"/>
            <p:cNvSpPr/>
            <p:nvPr/>
          </p:nvSpPr>
          <p:spPr>
            <a:xfrm>
              <a:off x="958065" y="1258745"/>
              <a:ext cx="240712" cy="232803"/>
            </a:xfrm>
            <a:custGeom>
              <a:avLst/>
              <a:gdLst/>
              <a:ahLst/>
              <a:cxnLst/>
              <a:rect l="l" t="t" r="r" b="b"/>
              <a:pathLst>
                <a:path w="10097" h="9756" extrusionOk="0">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10" name="Google Shape;1651;p49"/>
          <p:cNvGrpSpPr/>
          <p:nvPr/>
        </p:nvGrpSpPr>
        <p:grpSpPr>
          <a:xfrm>
            <a:off x="1356784" y="3875427"/>
            <a:ext cx="2225126" cy="1529302"/>
            <a:chOff x="882876" y="1257224"/>
            <a:chExt cx="2225126" cy="1529302"/>
          </a:xfrm>
        </p:grpSpPr>
        <p:sp>
          <p:nvSpPr>
            <p:cNvPr id="11" name="Google Shape;1652;p49"/>
            <p:cNvSpPr/>
            <p:nvPr/>
          </p:nvSpPr>
          <p:spPr>
            <a:xfrm>
              <a:off x="882876" y="1377653"/>
              <a:ext cx="2225126" cy="1408872"/>
            </a:xfrm>
            <a:custGeom>
              <a:avLst/>
              <a:gdLst/>
              <a:ahLst/>
              <a:cxnLst/>
              <a:rect l="l" t="t" r="r" b="b"/>
              <a:pathLst>
                <a:path w="30051" h="35213" fill="none" extrusionOk="0">
                  <a:moveTo>
                    <a:pt x="27712" y="0"/>
                  </a:moveTo>
                  <a:lnTo>
                    <a:pt x="30051" y="0"/>
                  </a:lnTo>
                  <a:lnTo>
                    <a:pt x="30051" y="35213"/>
                  </a:lnTo>
                  <a:lnTo>
                    <a:pt x="0" y="35213"/>
                  </a:lnTo>
                  <a:lnTo>
                    <a:pt x="0" y="0"/>
                  </a:lnTo>
                  <a:lnTo>
                    <a:pt x="613" y="0"/>
                  </a:lnTo>
                </a:path>
              </a:pathLst>
            </a:custGeom>
            <a:noFill/>
            <a:ln w="9525" cap="flat" cmpd="sng">
              <a:solidFill>
                <a:srgbClr val="434343"/>
              </a:solidFill>
              <a:prstDash val="solid"/>
              <a:miter lim="1613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 name="Google Shape;1653;p49"/>
            <p:cNvSpPr/>
            <p:nvPr/>
          </p:nvSpPr>
          <p:spPr>
            <a:xfrm>
              <a:off x="899640" y="1257224"/>
              <a:ext cx="357569" cy="249462"/>
            </a:xfrm>
            <a:custGeom>
              <a:avLst/>
              <a:gdLst/>
              <a:ahLst/>
              <a:cxnLst/>
              <a:rect l="l" t="t" r="r" b="b"/>
              <a:pathLst>
                <a:path w="8937" h="6235" extrusionOk="0">
                  <a:moveTo>
                    <a:pt x="4484" y="1"/>
                  </a:moveTo>
                  <a:cubicBezTo>
                    <a:pt x="3885" y="1"/>
                    <a:pt x="3279" y="82"/>
                    <a:pt x="2710" y="203"/>
                  </a:cubicBezTo>
                  <a:cubicBezTo>
                    <a:pt x="2694" y="236"/>
                    <a:pt x="2662" y="252"/>
                    <a:pt x="2614" y="268"/>
                  </a:cubicBezTo>
                  <a:cubicBezTo>
                    <a:pt x="888" y="881"/>
                    <a:pt x="1" y="2833"/>
                    <a:pt x="856" y="4494"/>
                  </a:cubicBezTo>
                  <a:cubicBezTo>
                    <a:pt x="1480" y="5722"/>
                    <a:pt x="2798" y="6234"/>
                    <a:pt x="4120" y="6234"/>
                  </a:cubicBezTo>
                  <a:cubicBezTo>
                    <a:pt x="4743" y="6234"/>
                    <a:pt x="5367" y="6120"/>
                    <a:pt x="5920" y="5914"/>
                  </a:cubicBezTo>
                  <a:cubicBezTo>
                    <a:pt x="7695" y="5252"/>
                    <a:pt x="8937" y="3123"/>
                    <a:pt x="7695" y="1413"/>
                  </a:cubicBezTo>
                  <a:cubicBezTo>
                    <a:pt x="6923" y="348"/>
                    <a:pt x="5720" y="1"/>
                    <a:pt x="4484" y="1"/>
                  </a:cubicBezTo>
                  <a:close/>
                </a:path>
              </a:pathLst>
            </a:custGeom>
            <a:solidFill>
              <a:srgbClr val="E89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Google Shape;1654;p49"/>
            <p:cNvSpPr/>
            <p:nvPr/>
          </p:nvSpPr>
          <p:spPr>
            <a:xfrm>
              <a:off x="958065" y="1258745"/>
              <a:ext cx="240712" cy="232803"/>
            </a:xfrm>
            <a:custGeom>
              <a:avLst/>
              <a:gdLst/>
              <a:ahLst/>
              <a:cxnLst/>
              <a:rect l="l" t="t" r="r" b="b"/>
              <a:pathLst>
                <a:path w="10097" h="9756" extrusionOk="0">
                  <a:moveTo>
                    <a:pt x="6558" y="3460"/>
                  </a:moveTo>
                  <a:cubicBezTo>
                    <a:pt x="6559" y="3462"/>
                    <a:pt x="6560" y="3464"/>
                    <a:pt x="6561" y="3467"/>
                  </a:cubicBezTo>
                  <a:cubicBezTo>
                    <a:pt x="6560" y="3465"/>
                    <a:pt x="6559" y="3462"/>
                    <a:pt x="6558" y="3460"/>
                  </a:cubicBezTo>
                  <a:close/>
                  <a:moveTo>
                    <a:pt x="5287" y="8041"/>
                  </a:moveTo>
                  <a:cubicBezTo>
                    <a:pt x="5287" y="8042"/>
                    <a:pt x="5286" y="8042"/>
                    <a:pt x="5286" y="8042"/>
                  </a:cubicBezTo>
                  <a:lnTo>
                    <a:pt x="5286" y="8042"/>
                  </a:lnTo>
                  <a:lnTo>
                    <a:pt x="5287" y="8041"/>
                  </a:lnTo>
                  <a:close/>
                  <a:moveTo>
                    <a:pt x="5104" y="8056"/>
                  </a:moveTo>
                  <a:cubicBezTo>
                    <a:pt x="5105" y="8056"/>
                    <a:pt x="5107" y="8057"/>
                    <a:pt x="5113" y="8059"/>
                  </a:cubicBezTo>
                  <a:lnTo>
                    <a:pt x="5113" y="8059"/>
                  </a:lnTo>
                  <a:cubicBezTo>
                    <a:pt x="5107" y="8057"/>
                    <a:pt x="5104" y="8056"/>
                    <a:pt x="5104" y="8056"/>
                  </a:cubicBezTo>
                  <a:close/>
                  <a:moveTo>
                    <a:pt x="5021" y="683"/>
                  </a:moveTo>
                  <a:lnTo>
                    <a:pt x="6205" y="3577"/>
                  </a:lnTo>
                  <a:cubicBezTo>
                    <a:pt x="6226" y="3620"/>
                    <a:pt x="6269" y="3647"/>
                    <a:pt x="6316" y="3647"/>
                  </a:cubicBezTo>
                  <a:cubicBezTo>
                    <a:pt x="6317" y="3647"/>
                    <a:pt x="6319" y="3647"/>
                    <a:pt x="6320" y="3647"/>
                  </a:cubicBezTo>
                  <a:lnTo>
                    <a:pt x="8063" y="3685"/>
                  </a:lnTo>
                  <a:lnTo>
                    <a:pt x="9185" y="3709"/>
                  </a:lnTo>
                  <a:lnTo>
                    <a:pt x="9569" y="3718"/>
                  </a:lnTo>
                  <a:lnTo>
                    <a:pt x="9569" y="3718"/>
                  </a:lnTo>
                  <a:cubicBezTo>
                    <a:pt x="8769" y="4519"/>
                    <a:pt x="7968" y="5319"/>
                    <a:pt x="7168" y="6120"/>
                  </a:cubicBezTo>
                  <a:cubicBezTo>
                    <a:pt x="7147" y="6139"/>
                    <a:pt x="7123" y="6180"/>
                    <a:pt x="7135" y="6211"/>
                  </a:cubicBezTo>
                  <a:lnTo>
                    <a:pt x="8447" y="9319"/>
                  </a:lnTo>
                  <a:lnTo>
                    <a:pt x="8447" y="9319"/>
                  </a:lnTo>
                  <a:lnTo>
                    <a:pt x="7054" y="8655"/>
                  </a:lnTo>
                  <a:cubicBezTo>
                    <a:pt x="6571" y="8423"/>
                    <a:pt x="5834" y="7867"/>
                    <a:pt x="5290" y="7826"/>
                  </a:cubicBezTo>
                  <a:cubicBezTo>
                    <a:pt x="5275" y="7825"/>
                    <a:pt x="5260" y="7825"/>
                    <a:pt x="5245" y="7825"/>
                  </a:cubicBezTo>
                  <a:cubicBezTo>
                    <a:pt x="4769" y="7825"/>
                    <a:pt x="4039" y="8358"/>
                    <a:pt x="3641" y="8538"/>
                  </a:cubicBezTo>
                  <a:lnTo>
                    <a:pt x="1930" y="9316"/>
                  </a:lnTo>
                  <a:lnTo>
                    <a:pt x="1930" y="9316"/>
                  </a:lnTo>
                  <a:lnTo>
                    <a:pt x="3070" y="6330"/>
                  </a:lnTo>
                  <a:cubicBezTo>
                    <a:pt x="3081" y="6303"/>
                    <a:pt x="3093" y="6267"/>
                    <a:pt x="3066" y="6242"/>
                  </a:cubicBezTo>
                  <a:cubicBezTo>
                    <a:pt x="2250" y="5475"/>
                    <a:pt x="1435" y="4707"/>
                    <a:pt x="620" y="3939"/>
                  </a:cubicBezTo>
                  <a:lnTo>
                    <a:pt x="620" y="3939"/>
                  </a:lnTo>
                  <a:lnTo>
                    <a:pt x="4041" y="3801"/>
                  </a:lnTo>
                  <a:cubicBezTo>
                    <a:pt x="4121" y="3798"/>
                    <a:pt x="4223" y="3748"/>
                    <a:pt x="4244" y="3667"/>
                  </a:cubicBezTo>
                  <a:cubicBezTo>
                    <a:pt x="4502" y="2672"/>
                    <a:pt x="4762" y="1678"/>
                    <a:pt x="5021" y="683"/>
                  </a:cubicBezTo>
                  <a:close/>
                  <a:moveTo>
                    <a:pt x="5036" y="0"/>
                  </a:moveTo>
                  <a:cubicBezTo>
                    <a:pt x="4925" y="0"/>
                    <a:pt x="4792" y="67"/>
                    <a:pt x="4805" y="150"/>
                  </a:cubicBezTo>
                  <a:lnTo>
                    <a:pt x="4805" y="150"/>
                  </a:lnTo>
                  <a:lnTo>
                    <a:pt x="4370" y="1822"/>
                  </a:lnTo>
                  <a:cubicBezTo>
                    <a:pt x="4257" y="2251"/>
                    <a:pt x="4147" y="2679"/>
                    <a:pt x="4035" y="3109"/>
                  </a:cubicBezTo>
                  <a:cubicBezTo>
                    <a:pt x="4002" y="3236"/>
                    <a:pt x="3968" y="3364"/>
                    <a:pt x="3935" y="3492"/>
                  </a:cubicBezTo>
                  <a:cubicBezTo>
                    <a:pt x="3926" y="3526"/>
                    <a:pt x="3918" y="3553"/>
                    <a:pt x="3912" y="3574"/>
                  </a:cubicBezTo>
                  <a:lnTo>
                    <a:pt x="3912" y="3574"/>
                  </a:lnTo>
                  <a:lnTo>
                    <a:pt x="285" y="3720"/>
                  </a:lnTo>
                  <a:cubicBezTo>
                    <a:pt x="225" y="3723"/>
                    <a:pt x="1" y="3822"/>
                    <a:pt x="98" y="3913"/>
                  </a:cubicBezTo>
                  <a:cubicBezTo>
                    <a:pt x="971" y="4736"/>
                    <a:pt x="1847" y="5559"/>
                    <a:pt x="2722" y="6383"/>
                  </a:cubicBezTo>
                  <a:cubicBezTo>
                    <a:pt x="2718" y="6379"/>
                    <a:pt x="2714" y="6377"/>
                    <a:pt x="2709" y="6377"/>
                  </a:cubicBezTo>
                  <a:cubicBezTo>
                    <a:pt x="2663" y="6377"/>
                    <a:pt x="2615" y="6599"/>
                    <a:pt x="2560" y="6744"/>
                  </a:cubicBezTo>
                  <a:cubicBezTo>
                    <a:pt x="2410" y="7139"/>
                    <a:pt x="2259" y="7534"/>
                    <a:pt x="2109" y="7928"/>
                  </a:cubicBezTo>
                  <a:cubicBezTo>
                    <a:pt x="1901" y="8470"/>
                    <a:pt x="1695" y="9011"/>
                    <a:pt x="1488" y="9553"/>
                  </a:cubicBezTo>
                  <a:cubicBezTo>
                    <a:pt x="1452" y="9649"/>
                    <a:pt x="1529" y="9681"/>
                    <a:pt x="1612" y="9681"/>
                  </a:cubicBezTo>
                  <a:cubicBezTo>
                    <a:pt x="1658" y="9681"/>
                    <a:pt x="1705" y="9671"/>
                    <a:pt x="1736" y="9657"/>
                  </a:cubicBezTo>
                  <a:lnTo>
                    <a:pt x="5182" y="8089"/>
                  </a:lnTo>
                  <a:lnTo>
                    <a:pt x="5182" y="8089"/>
                  </a:lnTo>
                  <a:cubicBezTo>
                    <a:pt x="5184" y="8090"/>
                    <a:pt x="5186" y="8091"/>
                    <a:pt x="5187" y="8091"/>
                  </a:cubicBezTo>
                  <a:lnTo>
                    <a:pt x="5604" y="8290"/>
                  </a:lnTo>
                  <a:lnTo>
                    <a:pt x="6771" y="8847"/>
                  </a:lnTo>
                  <a:lnTo>
                    <a:pt x="8645" y="9742"/>
                  </a:lnTo>
                  <a:cubicBezTo>
                    <a:pt x="8662" y="9751"/>
                    <a:pt x="8693" y="9755"/>
                    <a:pt x="8729" y="9755"/>
                  </a:cubicBezTo>
                  <a:cubicBezTo>
                    <a:pt x="8846" y="9755"/>
                    <a:pt x="9015" y="9708"/>
                    <a:pt x="8969" y="9597"/>
                  </a:cubicBezTo>
                  <a:cubicBezTo>
                    <a:pt x="8479" y="8440"/>
                    <a:pt x="7992" y="7283"/>
                    <a:pt x="7503" y="6127"/>
                  </a:cubicBezTo>
                  <a:lnTo>
                    <a:pt x="7503" y="6127"/>
                  </a:lnTo>
                  <a:cubicBezTo>
                    <a:pt x="7508" y="6139"/>
                    <a:pt x="7515" y="6145"/>
                    <a:pt x="7525" y="6145"/>
                  </a:cubicBezTo>
                  <a:cubicBezTo>
                    <a:pt x="7574" y="6145"/>
                    <a:pt x="7678" y="5992"/>
                    <a:pt x="7787" y="5882"/>
                  </a:cubicBezTo>
                  <a:lnTo>
                    <a:pt x="8672" y="4998"/>
                  </a:lnTo>
                  <a:lnTo>
                    <a:pt x="10021" y="3647"/>
                  </a:lnTo>
                  <a:cubicBezTo>
                    <a:pt x="10097" y="3573"/>
                    <a:pt x="10032" y="3489"/>
                    <a:pt x="9939" y="3486"/>
                  </a:cubicBezTo>
                  <a:cubicBezTo>
                    <a:pt x="9359" y="3474"/>
                    <a:pt x="8778" y="3462"/>
                    <a:pt x="8196" y="3448"/>
                  </a:cubicBezTo>
                  <a:lnTo>
                    <a:pt x="7076" y="3424"/>
                  </a:lnTo>
                  <a:lnTo>
                    <a:pt x="6674" y="3415"/>
                  </a:lnTo>
                  <a:cubicBezTo>
                    <a:pt x="6597" y="3414"/>
                    <a:pt x="6555" y="3406"/>
                    <a:pt x="6535" y="3403"/>
                  </a:cubicBezTo>
                  <a:lnTo>
                    <a:pt x="6535" y="3403"/>
                  </a:lnTo>
                  <a:cubicBezTo>
                    <a:pt x="6083" y="2295"/>
                    <a:pt x="5630" y="1189"/>
                    <a:pt x="5177" y="81"/>
                  </a:cubicBezTo>
                  <a:lnTo>
                    <a:pt x="5177" y="81"/>
                  </a:lnTo>
                  <a:cubicBezTo>
                    <a:pt x="5179" y="37"/>
                    <a:pt x="5143" y="14"/>
                    <a:pt x="5092" y="7"/>
                  </a:cubicBezTo>
                  <a:lnTo>
                    <a:pt x="5092" y="7"/>
                  </a:lnTo>
                  <a:cubicBezTo>
                    <a:pt x="5075" y="2"/>
                    <a:pt x="5056" y="0"/>
                    <a:pt x="50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
        <p:nvSpPr>
          <p:cNvPr id="23" name="Google Shape;2746;p59"/>
          <p:cNvSpPr/>
          <p:nvPr/>
        </p:nvSpPr>
        <p:spPr>
          <a:xfrm>
            <a:off x="2844800" y="1353795"/>
            <a:ext cx="6972300" cy="1498415"/>
          </a:xfrm>
          <a:custGeom>
            <a:avLst/>
            <a:gdLst/>
            <a:ahLst/>
            <a:cxnLst/>
            <a:rect l="l" t="t" r="r" b="b"/>
            <a:pathLst>
              <a:path w="39063" h="10175" extrusionOk="0">
                <a:moveTo>
                  <a:pt x="19515" y="0"/>
                </a:moveTo>
                <a:cubicBezTo>
                  <a:pt x="11175" y="0"/>
                  <a:pt x="11175" y="1668"/>
                  <a:pt x="2836" y="1668"/>
                </a:cubicBezTo>
                <a:cubicBezTo>
                  <a:pt x="2373" y="1668"/>
                  <a:pt x="1458" y="765"/>
                  <a:pt x="1006" y="765"/>
                </a:cubicBezTo>
                <a:cubicBezTo>
                  <a:pt x="937" y="765"/>
                  <a:pt x="879" y="786"/>
                  <a:pt x="835" y="834"/>
                </a:cubicBezTo>
                <a:cubicBezTo>
                  <a:pt x="501" y="1201"/>
                  <a:pt x="1669" y="2302"/>
                  <a:pt x="1669" y="2836"/>
                </a:cubicBezTo>
                <a:cubicBezTo>
                  <a:pt x="1669" y="3970"/>
                  <a:pt x="1" y="3970"/>
                  <a:pt x="1" y="5104"/>
                </a:cubicBezTo>
                <a:cubicBezTo>
                  <a:pt x="1" y="6205"/>
                  <a:pt x="1669" y="6205"/>
                  <a:pt x="1669" y="7339"/>
                </a:cubicBezTo>
                <a:cubicBezTo>
                  <a:pt x="1669" y="7906"/>
                  <a:pt x="468" y="9007"/>
                  <a:pt x="835" y="9340"/>
                </a:cubicBezTo>
                <a:cubicBezTo>
                  <a:pt x="883" y="9389"/>
                  <a:pt x="945" y="9410"/>
                  <a:pt x="1016" y="9410"/>
                </a:cubicBezTo>
                <a:cubicBezTo>
                  <a:pt x="1484" y="9410"/>
                  <a:pt x="2373" y="8506"/>
                  <a:pt x="2836" y="8506"/>
                </a:cubicBezTo>
                <a:cubicBezTo>
                  <a:pt x="11175" y="8506"/>
                  <a:pt x="11175" y="10174"/>
                  <a:pt x="19515" y="10174"/>
                </a:cubicBezTo>
                <a:cubicBezTo>
                  <a:pt x="27854" y="10174"/>
                  <a:pt x="27854" y="8506"/>
                  <a:pt x="36193" y="8506"/>
                </a:cubicBezTo>
                <a:cubicBezTo>
                  <a:pt x="36685" y="8506"/>
                  <a:pt x="37579" y="9410"/>
                  <a:pt x="38047" y="9410"/>
                </a:cubicBezTo>
                <a:cubicBezTo>
                  <a:pt x="38118" y="9410"/>
                  <a:pt x="38180" y="9389"/>
                  <a:pt x="38228" y="9340"/>
                </a:cubicBezTo>
                <a:cubicBezTo>
                  <a:pt x="38562" y="8973"/>
                  <a:pt x="37394" y="7906"/>
                  <a:pt x="37394" y="7339"/>
                </a:cubicBezTo>
                <a:cubicBezTo>
                  <a:pt x="37394" y="6205"/>
                  <a:pt x="39062" y="6205"/>
                  <a:pt x="39062" y="5104"/>
                </a:cubicBezTo>
                <a:cubicBezTo>
                  <a:pt x="39062" y="3970"/>
                  <a:pt x="37394" y="3970"/>
                  <a:pt x="37394" y="2836"/>
                </a:cubicBezTo>
                <a:cubicBezTo>
                  <a:pt x="37394" y="2302"/>
                  <a:pt x="38595" y="1168"/>
                  <a:pt x="38228" y="834"/>
                </a:cubicBezTo>
                <a:cubicBezTo>
                  <a:pt x="38182" y="793"/>
                  <a:pt x="38125" y="774"/>
                  <a:pt x="38059" y="774"/>
                </a:cubicBezTo>
                <a:cubicBezTo>
                  <a:pt x="37594" y="774"/>
                  <a:pt x="36690" y="1668"/>
                  <a:pt x="36193" y="1668"/>
                </a:cubicBezTo>
                <a:cubicBezTo>
                  <a:pt x="27854" y="1668"/>
                  <a:pt x="27854" y="0"/>
                  <a:pt x="19515"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مربع نص 23"/>
          <p:cNvSpPr txBox="1"/>
          <p:nvPr/>
        </p:nvSpPr>
        <p:spPr>
          <a:xfrm>
            <a:off x="3937510" y="1622294"/>
            <a:ext cx="4228590" cy="1077218"/>
          </a:xfrm>
          <a:prstGeom prst="rect">
            <a:avLst/>
          </a:prstGeom>
          <a:noFill/>
        </p:spPr>
        <p:txBody>
          <a:bodyPr wrap="square" rtlCol="1">
            <a:spAutoFit/>
          </a:bodyPr>
          <a:lstStyle/>
          <a:p>
            <a:pPr algn="ctr"/>
            <a:r>
              <a:rPr lang="ar-SA" sz="3200" dirty="0" smtClean="0">
                <a:solidFill>
                  <a:schemeClr val="accent6">
                    <a:lumMod val="50000"/>
                  </a:schemeClr>
                </a:solidFill>
                <a:latin typeface="Calibri" panose="020F0502020204030204" pitchFamily="34" charset="0"/>
                <a:cs typeface="PT Bold Dusky" panose="02010400000000000000" pitchFamily="2" charset="-78"/>
              </a:rPr>
              <a:t>أصناف الناس في التعامل مع النعم </a:t>
            </a:r>
            <a:endParaRPr lang="ar-SA" sz="3200" dirty="0">
              <a:solidFill>
                <a:schemeClr val="accent6">
                  <a:lumMod val="50000"/>
                </a:schemeClr>
              </a:solidFill>
              <a:latin typeface="Calibri" panose="020F0502020204030204" pitchFamily="34" charset="0"/>
              <a:cs typeface="PT Bold Dusky" panose="02010400000000000000" pitchFamily="2" charset="-78"/>
            </a:endParaRPr>
          </a:p>
        </p:txBody>
      </p:sp>
      <p:sp>
        <p:nvSpPr>
          <p:cNvPr id="25" name="مربع نص 24"/>
          <p:cNvSpPr txBox="1"/>
          <p:nvPr/>
        </p:nvSpPr>
        <p:spPr>
          <a:xfrm>
            <a:off x="8784858" y="4250369"/>
            <a:ext cx="1973386" cy="830997"/>
          </a:xfrm>
          <a:prstGeom prst="rect">
            <a:avLst/>
          </a:prstGeom>
          <a:noFill/>
        </p:spPr>
        <p:txBody>
          <a:bodyPr wrap="square" rtlCol="1">
            <a:spAutoFit/>
          </a:bodyPr>
          <a:lstStyle/>
          <a:p>
            <a:pPr algn="ctr"/>
            <a:r>
              <a:rPr lang="ar-SA" sz="2400" dirty="0" smtClean="0">
                <a:latin typeface="Calibri" panose="020F0502020204030204" pitchFamily="34" charset="0"/>
                <a:cs typeface="Calibri" panose="020F0502020204030204" pitchFamily="34" charset="0"/>
              </a:rPr>
              <a:t>معترف بها ينسبها لله تعالى </a:t>
            </a:r>
            <a:endParaRPr lang="ar-SA" sz="2400" dirty="0">
              <a:latin typeface="Calibri" panose="020F0502020204030204" pitchFamily="34" charset="0"/>
              <a:cs typeface="Calibri" panose="020F0502020204030204" pitchFamily="34" charset="0"/>
            </a:endParaRPr>
          </a:p>
        </p:txBody>
      </p:sp>
      <p:sp>
        <p:nvSpPr>
          <p:cNvPr id="26" name="مربع نص 25"/>
          <p:cNvSpPr txBox="1"/>
          <p:nvPr/>
        </p:nvSpPr>
        <p:spPr>
          <a:xfrm>
            <a:off x="5182929" y="4330939"/>
            <a:ext cx="2225126" cy="830997"/>
          </a:xfrm>
          <a:prstGeom prst="rect">
            <a:avLst/>
          </a:prstGeom>
          <a:noFill/>
        </p:spPr>
        <p:txBody>
          <a:bodyPr wrap="square" rtlCol="1">
            <a:spAutoFit/>
          </a:bodyPr>
          <a:lstStyle/>
          <a:p>
            <a:pPr algn="ctr"/>
            <a:r>
              <a:rPr lang="ar-SA" sz="2400" dirty="0" smtClean="0">
                <a:latin typeface="Calibri" panose="020F0502020204030204" pitchFamily="34" charset="0"/>
                <a:cs typeface="Calibri" panose="020F0502020204030204" pitchFamily="34" charset="0"/>
              </a:rPr>
              <a:t>جاحد ينسبها </a:t>
            </a:r>
            <a:r>
              <a:rPr lang="ar-SA" sz="2400" dirty="0" err="1" smtClean="0">
                <a:latin typeface="Calibri" panose="020F0502020204030204" pitchFamily="34" charset="0"/>
                <a:cs typeface="Calibri" panose="020F0502020204030204" pitchFamily="34" charset="0"/>
              </a:rPr>
              <a:t>الى</a:t>
            </a:r>
            <a:r>
              <a:rPr lang="ar-SA" sz="2400" dirty="0" smtClean="0">
                <a:latin typeface="Calibri" panose="020F0502020204030204" pitchFamily="34" charset="0"/>
                <a:cs typeface="Calibri" panose="020F0502020204030204" pitchFamily="34" charset="0"/>
              </a:rPr>
              <a:t> غير الله من مخلوقاته </a:t>
            </a:r>
            <a:endParaRPr lang="ar-SA" sz="2400" dirty="0">
              <a:latin typeface="Calibri" panose="020F0502020204030204" pitchFamily="34" charset="0"/>
              <a:cs typeface="Calibri" panose="020F0502020204030204" pitchFamily="34" charset="0"/>
            </a:endParaRPr>
          </a:p>
        </p:txBody>
      </p:sp>
      <p:sp>
        <p:nvSpPr>
          <p:cNvPr id="27" name="مربع نص 26"/>
          <p:cNvSpPr txBox="1"/>
          <p:nvPr/>
        </p:nvSpPr>
        <p:spPr>
          <a:xfrm>
            <a:off x="1431973" y="4368800"/>
            <a:ext cx="1781127" cy="830997"/>
          </a:xfrm>
          <a:prstGeom prst="rect">
            <a:avLst/>
          </a:prstGeom>
          <a:noFill/>
        </p:spPr>
        <p:txBody>
          <a:bodyPr wrap="square" rtlCol="1">
            <a:spAutoFit/>
          </a:bodyPr>
          <a:lstStyle/>
          <a:p>
            <a:pPr algn="ctr"/>
            <a:r>
              <a:rPr lang="ar-SA" sz="2400" dirty="0" smtClean="0">
                <a:latin typeface="Calibri" panose="020F0502020204030204" pitchFamily="34" charset="0"/>
                <a:cs typeface="Calibri" panose="020F0502020204030204" pitchFamily="34" charset="0"/>
              </a:rPr>
              <a:t>جاحد ينسبها لنفسه </a:t>
            </a:r>
            <a:endParaRPr lang="ar-S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730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4251" y="1282391"/>
            <a:ext cx="9601196" cy="1616926"/>
          </a:xfrm>
        </p:spPr>
        <p:txBody>
          <a:bodyPr>
            <a:noAutofit/>
          </a:bodyPr>
          <a:lstStyle/>
          <a:p>
            <a:pPr lvl="0" defTabSz="914400" fontAlgn="base">
              <a:spcAft>
                <a:spcPct val="0"/>
              </a:spcAft>
            </a:pPr>
            <a:r>
              <a:rPr lang="ar-EG" sz="6600" dirty="0">
                <a:ln>
                  <a:noFill/>
                </a:ln>
                <a:solidFill>
                  <a:schemeClr val="accent6">
                    <a:lumMod val="75000"/>
                  </a:schemeClr>
                </a:solidFill>
                <a:latin typeface="Calibri" panose="020F0502020204030204" pitchFamily="34" charset="0"/>
                <a:cs typeface="PT Bold Arch" panose="02010400000000000000" pitchFamily="2" charset="-78"/>
              </a:rPr>
              <a:t>تمهيد</a:t>
            </a:r>
            <a:br>
              <a:rPr lang="ar-EG" sz="6600" dirty="0">
                <a:ln>
                  <a:noFill/>
                </a:ln>
                <a:solidFill>
                  <a:schemeClr val="accent6">
                    <a:lumMod val="75000"/>
                  </a:schemeClr>
                </a:solidFill>
                <a:latin typeface="Calibri" panose="020F0502020204030204" pitchFamily="34" charset="0"/>
                <a:cs typeface="PT Bold Arch" panose="02010400000000000000" pitchFamily="2" charset="-78"/>
              </a:rPr>
            </a:br>
            <a:endParaRPr lang="ar-SA" sz="6600" dirty="0">
              <a:solidFill>
                <a:schemeClr val="accent6">
                  <a:lumMod val="75000"/>
                </a:schemeClr>
              </a:solidFill>
              <a:latin typeface="Calibri" panose="020F0502020204030204" pitchFamily="34" charset="0"/>
              <a:cs typeface="PT Bold Arch" panose="02010400000000000000" pitchFamily="2" charset="-78"/>
            </a:endParaRPr>
          </a:p>
        </p:txBody>
      </p:sp>
      <p:sp>
        <p:nvSpPr>
          <p:cNvPr id="3" name="مستطيل 2"/>
          <p:cNvSpPr/>
          <p:nvPr/>
        </p:nvSpPr>
        <p:spPr>
          <a:xfrm>
            <a:off x="1984917" y="2770836"/>
            <a:ext cx="8062332" cy="2308324"/>
          </a:xfrm>
          <a:prstGeom prst="rect">
            <a:avLst/>
          </a:prstGeom>
        </p:spPr>
        <p:txBody>
          <a:bodyPr wrap="square">
            <a:spAutoFit/>
          </a:bodyPr>
          <a:lstStyle/>
          <a:p>
            <a:pPr lvl="0" algn="ctr" defTabSz="914400" rtl="1" fontAlgn="base">
              <a:spcBef>
                <a:spcPct val="0"/>
              </a:spcBef>
              <a:spcAft>
                <a:spcPct val="0"/>
              </a:spcAft>
            </a:pPr>
            <a:r>
              <a:rPr lang="ar-EG" sz="4800" dirty="0" smtClean="0">
                <a:solidFill>
                  <a:schemeClr val="tx2">
                    <a:lumMod val="90000"/>
                    <a:lumOff val="10000"/>
                  </a:schemeClr>
                </a:solidFill>
                <a:latin typeface="Calibri" pitchFamily="34" charset="0"/>
                <a:cs typeface="Calibri" panose="020F0502020204030204" pitchFamily="34" charset="0"/>
              </a:rPr>
              <a:t>يجب </a:t>
            </a:r>
            <a:r>
              <a:rPr lang="ar-EG" sz="4800" dirty="0">
                <a:solidFill>
                  <a:schemeClr val="tx2">
                    <a:lumMod val="90000"/>
                    <a:lumOff val="10000"/>
                  </a:schemeClr>
                </a:solidFill>
                <a:latin typeface="Calibri" pitchFamily="34" charset="0"/>
                <a:cs typeface="Calibri" panose="020F0502020204030204" pitchFamily="34" charset="0"/>
              </a:rPr>
              <a:t>نسبة النعم لله ولا يجوز نسبتها لغيره، فما صور نسبة النعم لغير الله، وما أمثلة ذلك في واقعنا؟</a:t>
            </a:r>
          </a:p>
        </p:txBody>
      </p:sp>
    </p:spTree>
    <p:extLst>
      <p:ext uri="{BB962C8B-B14F-4D97-AF65-F5344CB8AC3E}">
        <p14:creationId xmlns:p14="http://schemas.microsoft.com/office/powerpoint/2010/main" val="153648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244" y="1435201"/>
            <a:ext cx="7816823" cy="4059044"/>
          </a:xfrm>
          <a:prstGeom prst="rect">
            <a:avLst/>
          </a:prstGeom>
        </p:spPr>
      </p:pic>
      <p:sp>
        <p:nvSpPr>
          <p:cNvPr id="5" name="شكل بيضاوي 4"/>
          <p:cNvSpPr/>
          <p:nvPr/>
        </p:nvSpPr>
        <p:spPr>
          <a:xfrm>
            <a:off x="1862254" y="5631366"/>
            <a:ext cx="7995423" cy="105936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smtClean="0">
                <a:solidFill>
                  <a:schemeClr val="accent6">
                    <a:lumMod val="50000"/>
                  </a:schemeClr>
                </a:solidFill>
                <a:latin typeface="Calibri" panose="020F0502020204030204" pitchFamily="34" charset="0"/>
                <a:cs typeface="PT Bold Dusky" panose="02010400000000000000" pitchFamily="2" charset="-78"/>
              </a:rPr>
              <a:t>ما رأيك في الصور التي أمامك </a:t>
            </a:r>
            <a:endParaRPr lang="ar-SA" sz="3600" dirty="0">
              <a:solidFill>
                <a:schemeClr val="accent6">
                  <a:lumMod val="50000"/>
                </a:schemeClr>
              </a:solidFill>
              <a:latin typeface="Calibri" panose="020F0502020204030204" pitchFamily="34" charset="0"/>
              <a:cs typeface="PT Bold Dusky" panose="02010400000000000000" pitchFamily="2" charset="-78"/>
            </a:endParaRPr>
          </a:p>
        </p:txBody>
      </p:sp>
    </p:spTree>
    <p:extLst>
      <p:ext uri="{BB962C8B-B14F-4D97-AF65-F5344CB8AC3E}">
        <p14:creationId xmlns:p14="http://schemas.microsoft.com/office/powerpoint/2010/main" val="631705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692398" y="1871131"/>
            <a:ext cx="6942256" cy="1515533"/>
          </a:xfrm>
        </p:spPr>
        <p:txBody>
          <a:bodyPr/>
          <a:lstStyle/>
          <a:p>
            <a:r>
              <a:rPr lang="ar-SA" dirty="0" smtClean="0">
                <a:solidFill>
                  <a:schemeClr val="accent6">
                    <a:lumMod val="75000"/>
                  </a:schemeClr>
                </a:solidFill>
                <a:cs typeface="PT Bold Dusky" panose="02010400000000000000" pitchFamily="2" charset="-78"/>
              </a:rPr>
              <a:t>نسبة النعم لغير الله </a:t>
            </a:r>
            <a:endParaRPr lang="ar-SA" dirty="0">
              <a:solidFill>
                <a:schemeClr val="accent6">
                  <a:lumMod val="75000"/>
                </a:schemeClr>
              </a:solidFill>
              <a:cs typeface="PT Bold Dusky" panose="02010400000000000000" pitchFamily="2" charset="-78"/>
            </a:endParaRPr>
          </a:p>
        </p:txBody>
      </p:sp>
    </p:spTree>
    <p:extLst>
      <p:ext uri="{BB962C8B-B14F-4D97-AF65-F5344CB8AC3E}">
        <p14:creationId xmlns:p14="http://schemas.microsoft.com/office/powerpoint/2010/main" val="403345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0740" y="1070082"/>
            <a:ext cx="9277815" cy="769441"/>
          </a:xfrm>
          <a:prstGeom prst="rect">
            <a:avLst/>
          </a:prstGeom>
        </p:spPr>
        <p:txBody>
          <a:bodyPr wrap="square">
            <a:spAutoFit/>
          </a:bodyPr>
          <a:lstStyle/>
          <a:p>
            <a:pPr lvl="0" algn="ctr" defTabSz="914400" rtl="1" fontAlgn="base">
              <a:spcBef>
                <a:spcPct val="0"/>
              </a:spcBef>
              <a:spcAft>
                <a:spcPct val="0"/>
              </a:spcAft>
            </a:pPr>
            <a:r>
              <a:rPr lang="ar-EG" sz="4400" dirty="0">
                <a:solidFill>
                  <a:schemeClr val="accent6">
                    <a:lumMod val="75000"/>
                  </a:schemeClr>
                </a:solidFill>
                <a:latin typeface="Calibri" panose="020F0502020204030204" pitchFamily="34" charset="0"/>
                <a:cs typeface="PT Bold Dusky" panose="02010400000000000000" pitchFamily="2" charset="-78"/>
              </a:rPr>
              <a:t>المراد بنسبة النعم لغير الله</a:t>
            </a:r>
          </a:p>
        </p:txBody>
      </p:sp>
      <p:sp>
        <p:nvSpPr>
          <p:cNvPr id="3" name="مستطيل 2"/>
          <p:cNvSpPr/>
          <p:nvPr/>
        </p:nvSpPr>
        <p:spPr>
          <a:xfrm>
            <a:off x="1349296" y="2235158"/>
            <a:ext cx="10080702" cy="1077218"/>
          </a:xfrm>
          <a:prstGeom prst="rect">
            <a:avLst/>
          </a:prstGeom>
        </p:spPr>
        <p:txBody>
          <a:bodyPr wrap="square">
            <a:spAutoFit/>
          </a:bodyPr>
          <a:lstStyle/>
          <a:p>
            <a:pPr lvl="0" algn="ctr" defTabSz="914400" rtl="1" fontAlgn="base">
              <a:spcBef>
                <a:spcPct val="0"/>
              </a:spcBef>
              <a:spcAft>
                <a:spcPct val="0"/>
              </a:spcAft>
            </a:pPr>
            <a:r>
              <a:rPr lang="ar-EG" sz="3200" b="1" dirty="0" smtClean="0">
                <a:latin typeface="Calibri" panose="020F0502020204030204" pitchFamily="34" charset="0"/>
                <a:cs typeface="Calibri" panose="020F0502020204030204" pitchFamily="34" charset="0"/>
              </a:rPr>
              <a:t>إضافة </a:t>
            </a:r>
            <a:r>
              <a:rPr lang="ar-EG" sz="3200" b="1" dirty="0">
                <a:latin typeface="Calibri" pitchFamily="34" charset="0"/>
                <a:cs typeface="Calibri" panose="020F0502020204030204" pitchFamily="34" charset="0"/>
              </a:rPr>
              <a:t>النعم إلى السبب الظاهر، مع نسيان المسبب وهو الله تعالى, المنعم الحقيقي.</a:t>
            </a:r>
          </a:p>
        </p:txBody>
      </p:sp>
      <p:sp>
        <p:nvSpPr>
          <p:cNvPr id="4" name="مستطيل 3"/>
          <p:cNvSpPr/>
          <p:nvPr/>
        </p:nvSpPr>
        <p:spPr>
          <a:xfrm>
            <a:off x="2155902" y="3953768"/>
            <a:ext cx="8147824" cy="769441"/>
          </a:xfrm>
          <a:prstGeom prst="rect">
            <a:avLst/>
          </a:prstGeom>
        </p:spPr>
        <p:txBody>
          <a:bodyPr wrap="square">
            <a:spAutoFit/>
          </a:bodyPr>
          <a:lstStyle/>
          <a:p>
            <a:pPr lvl="0" algn="ctr" defTabSz="914400" rtl="1" fontAlgn="base">
              <a:spcBef>
                <a:spcPct val="0"/>
              </a:spcBef>
              <a:spcAft>
                <a:spcPct val="0"/>
              </a:spcAft>
            </a:pPr>
            <a:r>
              <a:rPr lang="ar-EG" sz="4400" dirty="0">
                <a:solidFill>
                  <a:schemeClr val="accent6">
                    <a:lumMod val="75000"/>
                  </a:schemeClr>
                </a:solidFill>
                <a:latin typeface="Calibri" panose="020F0502020204030204" pitchFamily="34" charset="0"/>
                <a:cs typeface="PT Bold Dusky" panose="02010400000000000000" pitchFamily="2" charset="-78"/>
              </a:rPr>
              <a:t>صور من نسبة النعم لغير الله</a:t>
            </a:r>
          </a:p>
        </p:txBody>
      </p:sp>
    </p:spTree>
    <p:extLst>
      <p:ext uri="{BB962C8B-B14F-4D97-AF65-F5344CB8AC3E}">
        <p14:creationId xmlns:p14="http://schemas.microsoft.com/office/powerpoint/2010/main" val="343670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0683" y="2794370"/>
            <a:ext cx="10084695" cy="1384995"/>
          </a:xfrm>
          <a:prstGeom prst="rect">
            <a:avLst/>
          </a:prstGeom>
        </p:spPr>
        <p:txBody>
          <a:bodyPr wrap="square">
            <a:spAutoFit/>
          </a:bodyPr>
          <a:lstStyle/>
          <a:p>
            <a:pPr lvl="0" algn="ctr" defTabSz="914400" rtl="1" fontAlgn="base">
              <a:spcBef>
                <a:spcPct val="0"/>
              </a:spcBef>
              <a:spcAft>
                <a:spcPct val="0"/>
              </a:spcAft>
            </a:pPr>
            <a:r>
              <a:rPr lang="ar-EG" sz="2800" b="1" dirty="0">
                <a:solidFill>
                  <a:schemeClr val="accent6">
                    <a:lumMod val="75000"/>
                  </a:schemeClr>
                </a:solidFill>
                <a:latin typeface="Calibri" panose="020F0502020204030204" pitchFamily="34" charset="0"/>
                <a:cs typeface="Calibri" panose="020F0502020204030204" pitchFamily="34" charset="0"/>
              </a:rPr>
              <a:t>يقولون: لولا فلان لم يكن كذا.</a:t>
            </a:r>
          </a:p>
          <a:p>
            <a:pPr lvl="0" algn="ctr" defTabSz="914400" rtl="1" fontAlgn="base">
              <a:spcBef>
                <a:spcPct val="0"/>
              </a:spcBef>
              <a:spcAft>
                <a:spcPct val="0"/>
              </a:spcAft>
            </a:pPr>
            <a:r>
              <a:rPr lang="ar-EG" sz="2800" b="1" dirty="0">
                <a:solidFill>
                  <a:schemeClr val="accent6">
                    <a:lumMod val="75000"/>
                  </a:schemeClr>
                </a:solidFill>
                <a:latin typeface="Calibri" panose="020F0502020204030204" pitchFamily="34" charset="0"/>
                <a:cs typeface="Calibri" panose="020F0502020204030204" pitchFamily="34" charset="0"/>
              </a:rPr>
              <a:t>وهذا كما يقول بعض الناس: لولا الطيار لهلكنا، أو لولا أن السائق كان حاذقاً لاصطدمت السيارة.</a:t>
            </a:r>
          </a:p>
        </p:txBody>
      </p:sp>
      <p:sp>
        <p:nvSpPr>
          <p:cNvPr id="3" name="مستطيل 2"/>
          <p:cNvSpPr/>
          <p:nvPr/>
        </p:nvSpPr>
        <p:spPr>
          <a:xfrm>
            <a:off x="1559515" y="4179365"/>
            <a:ext cx="9300117" cy="1815882"/>
          </a:xfrm>
          <a:prstGeom prst="rect">
            <a:avLst/>
          </a:prstGeom>
        </p:spPr>
        <p:txBody>
          <a:bodyPr wrap="square">
            <a:spAutoFit/>
          </a:bodyPr>
          <a:lstStyle/>
          <a:p>
            <a:pPr algn="ctr"/>
            <a:r>
              <a:rPr lang="ar-EG" sz="2800" b="1" dirty="0">
                <a:solidFill>
                  <a:srgbClr val="C00000"/>
                </a:solidFill>
                <a:latin typeface="Calibri" panose="020F0502020204030204" pitchFamily="34" charset="0"/>
                <a:cs typeface="Calibri" panose="020F0502020204030204" pitchFamily="34" charset="0"/>
              </a:rPr>
              <a:t>وفي هذه الأحوال يجب نسبة النعم إلى الله تعالى، فيقال مثلاً: كان السائق بفضل الله حاذقاً، وفق الله الطيار لكذا، أو يقال: لولا، الله ثم فلان لكان كذا، ونحو ذلك من العبارات التي فيها نسبة الفضل لله جل وعلا، وأن المخلوق ما هو إلا سبب أعطانا الله تعالى النعمة على يده.</a:t>
            </a:r>
          </a:p>
        </p:txBody>
      </p:sp>
      <p:sp>
        <p:nvSpPr>
          <p:cNvPr id="4" name="مستطيل 3"/>
          <p:cNvSpPr/>
          <p:nvPr/>
        </p:nvSpPr>
        <p:spPr>
          <a:xfrm>
            <a:off x="910683" y="855379"/>
            <a:ext cx="10370633" cy="1754326"/>
          </a:xfrm>
          <a:prstGeom prst="rect">
            <a:avLst/>
          </a:prstGeom>
        </p:spPr>
        <p:txBody>
          <a:bodyPr wrap="square">
            <a:spAutoFit/>
          </a:bodyPr>
          <a:lstStyle/>
          <a:p>
            <a:pPr lvl="0" algn="ctr" defTabSz="914400" rtl="1" fontAlgn="base">
              <a:spcBef>
                <a:spcPct val="0"/>
              </a:spcBef>
              <a:spcAft>
                <a:spcPct val="0"/>
              </a:spcAft>
            </a:pPr>
            <a:r>
              <a:rPr lang="ar-EG" sz="3600" b="1" dirty="0">
                <a:solidFill>
                  <a:srgbClr val="FF0000"/>
                </a:solidFill>
                <a:latin typeface="Calibri" pitchFamily="34" charset="0"/>
                <a:cs typeface="Calibri" panose="020F0502020204030204" pitchFamily="34" charset="0"/>
              </a:rPr>
              <a:t>الصورة </a:t>
            </a:r>
            <a:r>
              <a:rPr lang="ar-EG" sz="3600" b="1" dirty="0" smtClean="0">
                <a:solidFill>
                  <a:srgbClr val="FF0000"/>
                </a:solidFill>
                <a:latin typeface="Calibri" pitchFamily="34" charset="0"/>
                <a:cs typeface="Calibri" panose="020F0502020204030204" pitchFamily="34" charset="0"/>
              </a:rPr>
              <a:t>الأولى:</a:t>
            </a:r>
            <a:r>
              <a:rPr lang="ar-SA" sz="3600" b="1" dirty="0" smtClean="0">
                <a:solidFill>
                  <a:srgbClr val="FF0000"/>
                </a:solidFill>
                <a:latin typeface="Calibri" pitchFamily="34" charset="0"/>
                <a:cs typeface="Calibri" panose="020F0502020204030204" pitchFamily="34" charset="0"/>
              </a:rPr>
              <a:t> </a:t>
            </a:r>
            <a:r>
              <a:rPr lang="ar-EG" sz="3600" b="1" dirty="0" smtClean="0">
                <a:solidFill>
                  <a:srgbClr val="7030A0"/>
                </a:solidFill>
                <a:latin typeface="Calibri" pitchFamily="34" charset="0"/>
                <a:cs typeface="Calibri" panose="020F0502020204030204" pitchFamily="34" charset="0"/>
              </a:rPr>
              <a:t>قول</a:t>
            </a:r>
            <a:r>
              <a:rPr lang="ar-EG" sz="3600" b="1" dirty="0">
                <a:solidFill>
                  <a:srgbClr val="7030A0"/>
                </a:solidFill>
                <a:latin typeface="Calibri" pitchFamily="34" charset="0"/>
                <a:cs typeface="Calibri" panose="020F0502020204030204" pitchFamily="34" charset="0"/>
              </a:rPr>
              <a:t>: (لولا فلان لم يكن كذا)</a:t>
            </a:r>
          </a:p>
          <a:p>
            <a:pPr lvl="0" algn="ctr" defTabSz="914400" rtl="1" fontAlgn="base">
              <a:spcBef>
                <a:spcPct val="0"/>
              </a:spcBef>
              <a:spcAft>
                <a:spcPct val="0"/>
              </a:spcAft>
            </a:pPr>
            <a:endParaRPr lang="ar-EG" sz="4000" b="1" dirty="0">
              <a:solidFill>
                <a:srgbClr val="C00000"/>
              </a:solidFill>
              <a:latin typeface="Calibri" pitchFamily="34" charset="0"/>
              <a:cs typeface="Calibri" panose="020F0502020204030204" pitchFamily="34" charset="0"/>
            </a:endParaRPr>
          </a:p>
          <a:p>
            <a:pPr lvl="0" algn="ctr" defTabSz="914400" rtl="1" fontAlgn="base">
              <a:spcBef>
                <a:spcPct val="0"/>
              </a:spcBef>
              <a:spcAft>
                <a:spcPct val="0"/>
              </a:spcAft>
            </a:pPr>
            <a:r>
              <a:rPr lang="ar-EG" sz="2800" b="1" dirty="0">
                <a:solidFill>
                  <a:srgbClr val="C00000"/>
                </a:solidFill>
                <a:latin typeface="Calibri" pitchFamily="34" charset="0"/>
                <a:cs typeface="Calibri" panose="020F0502020204030204" pitchFamily="34" charset="0"/>
              </a:rPr>
              <a:t> </a:t>
            </a:r>
            <a:endParaRPr lang="ar-EG" sz="2800" b="1" dirty="0">
              <a:solidFill>
                <a:srgbClr val="800080"/>
              </a:solidFill>
              <a:latin typeface="Calibri" pitchFamily="34" charset="0"/>
              <a:cs typeface="Calibri" panose="020F0502020204030204" pitchFamily="34" charset="0"/>
            </a:endParaRPr>
          </a:p>
        </p:txBody>
      </p:sp>
      <p:sp>
        <p:nvSpPr>
          <p:cNvPr id="5" name="مستطيل 4"/>
          <p:cNvSpPr/>
          <p:nvPr/>
        </p:nvSpPr>
        <p:spPr>
          <a:xfrm>
            <a:off x="5469190" y="1536174"/>
            <a:ext cx="6096000" cy="461665"/>
          </a:xfrm>
          <a:prstGeom prst="rect">
            <a:avLst/>
          </a:prstGeom>
        </p:spPr>
        <p:txBody>
          <a:bodyPr>
            <a:spAutoFit/>
          </a:bodyPr>
          <a:lstStyle/>
          <a:p>
            <a:pPr lvl="0" algn="r" defTabSz="914400" rtl="1" fontAlgn="base">
              <a:spcBef>
                <a:spcPct val="0"/>
              </a:spcBef>
              <a:spcAft>
                <a:spcPct val="0"/>
              </a:spcAft>
            </a:pPr>
            <a:r>
              <a:rPr lang="ar-EG" sz="2400" b="1" dirty="0">
                <a:solidFill>
                  <a:srgbClr val="C00000"/>
                </a:solidFill>
                <a:latin typeface="Calibri" panose="020F0502020204030204" pitchFamily="34" charset="0"/>
                <a:cs typeface="Calibri" panose="020F0502020204030204" pitchFamily="34" charset="0"/>
              </a:rPr>
              <a:t>قال عون بن عبد الله رحمه الله في تفسير قوله تعالى:</a:t>
            </a:r>
            <a:endParaRPr lang="ar-EG" sz="2400" b="1" baseline="30000" dirty="0">
              <a:solidFill>
                <a:srgbClr val="C00000"/>
              </a:solidFill>
              <a:latin typeface="Calibri" pitchFamily="34" charset="0"/>
              <a:cs typeface="Calibri" panose="020F0502020204030204" pitchFamily="34" charset="0"/>
            </a:endParaRPr>
          </a:p>
        </p:txBody>
      </p:sp>
      <p:pic>
        <p:nvPicPr>
          <p:cNvPr id="6" name="صورة 5"/>
          <p:cNvPicPr>
            <a:picLocks noChangeAspect="1"/>
          </p:cNvPicPr>
          <p:nvPr/>
        </p:nvPicPr>
        <p:blipFill>
          <a:blip r:embed="rId2"/>
          <a:stretch>
            <a:fillRect/>
          </a:stretch>
        </p:blipFill>
        <p:spPr>
          <a:xfrm>
            <a:off x="3299937" y="2032304"/>
            <a:ext cx="7559695" cy="762066"/>
          </a:xfrm>
          <a:prstGeom prst="rect">
            <a:avLst/>
          </a:prstGeom>
        </p:spPr>
      </p:pic>
    </p:spTree>
    <p:extLst>
      <p:ext uri="{BB962C8B-B14F-4D97-AF65-F5344CB8AC3E}">
        <p14:creationId xmlns:p14="http://schemas.microsoft.com/office/powerpoint/2010/main" val="2143836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0585" y="755370"/>
            <a:ext cx="10270273" cy="2677656"/>
          </a:xfrm>
          <a:prstGeom prst="rect">
            <a:avLst/>
          </a:prstGeom>
        </p:spPr>
        <p:txBody>
          <a:bodyPr wrap="square">
            <a:spAutoFit/>
          </a:bodyPr>
          <a:lstStyle/>
          <a:p>
            <a:pPr lvl="0" algn="ctr" defTabSz="914400" rtl="1" fontAlgn="base">
              <a:spcBef>
                <a:spcPct val="0"/>
              </a:spcBef>
              <a:spcAft>
                <a:spcPct val="0"/>
              </a:spcAft>
            </a:pPr>
            <a:r>
              <a:rPr lang="ar-EG" sz="3600" b="1" dirty="0">
                <a:solidFill>
                  <a:srgbClr val="FF0000"/>
                </a:solidFill>
                <a:latin typeface="Calibri" panose="020F0502020204030204" pitchFamily="34" charset="0"/>
                <a:cs typeface="Calibri" panose="020F0502020204030204" pitchFamily="34" charset="0"/>
              </a:rPr>
              <a:t>الصورة </a:t>
            </a:r>
            <a:r>
              <a:rPr lang="ar-EG" sz="3600" b="1" dirty="0" smtClean="0">
                <a:solidFill>
                  <a:srgbClr val="FF0000"/>
                </a:solidFill>
                <a:latin typeface="Calibri" pitchFamily="34" charset="0"/>
                <a:cs typeface="Calibri" panose="020F0502020204030204" pitchFamily="34" charset="0"/>
              </a:rPr>
              <a:t>الثانية:</a:t>
            </a:r>
            <a:r>
              <a:rPr lang="ar-SA" sz="3600" b="1" dirty="0" smtClean="0">
                <a:solidFill>
                  <a:srgbClr val="FF0000"/>
                </a:solidFill>
                <a:latin typeface="Calibri" pitchFamily="34" charset="0"/>
                <a:cs typeface="Calibri" panose="020F0502020204030204" pitchFamily="34" charset="0"/>
              </a:rPr>
              <a:t> </a:t>
            </a:r>
            <a:r>
              <a:rPr lang="ar-EG" sz="3600" b="1" dirty="0" smtClean="0">
                <a:solidFill>
                  <a:srgbClr val="7030A0"/>
                </a:solidFill>
                <a:latin typeface="Calibri" pitchFamily="34" charset="0"/>
                <a:cs typeface="Calibri" panose="020F0502020204030204" pitchFamily="34" charset="0"/>
              </a:rPr>
              <a:t>قول</a:t>
            </a:r>
            <a:r>
              <a:rPr lang="ar-SA" sz="3600" b="1" dirty="0" smtClean="0">
                <a:solidFill>
                  <a:srgbClr val="7030A0"/>
                </a:solidFill>
                <a:latin typeface="Calibri" pitchFamily="34" charset="0"/>
                <a:cs typeface="Calibri" panose="020F0502020204030204" pitchFamily="34" charset="0"/>
              </a:rPr>
              <a:t> </a:t>
            </a:r>
            <a:r>
              <a:rPr lang="ar-EG" sz="3600" b="1" dirty="0" smtClean="0">
                <a:solidFill>
                  <a:srgbClr val="7030A0"/>
                </a:solidFill>
                <a:latin typeface="Calibri" pitchFamily="34" charset="0"/>
                <a:cs typeface="Calibri" panose="020F0502020204030204" pitchFamily="34" charset="0"/>
              </a:rPr>
              <a:t>: </a:t>
            </a:r>
            <a:r>
              <a:rPr lang="ar-EG" sz="3600" b="1" dirty="0">
                <a:solidFill>
                  <a:srgbClr val="7030A0"/>
                </a:solidFill>
                <a:latin typeface="Calibri" pitchFamily="34" charset="0"/>
                <a:cs typeface="Calibri" panose="020F0502020204030204" pitchFamily="34" charset="0"/>
              </a:rPr>
              <a:t>(هذا بشفاعة آلهتنا)</a:t>
            </a:r>
          </a:p>
          <a:p>
            <a:pPr lvl="0" algn="r" defTabSz="914400" rtl="1" fontAlgn="base">
              <a:spcBef>
                <a:spcPct val="0"/>
              </a:spcBef>
              <a:spcAft>
                <a:spcPct val="0"/>
              </a:spcAft>
            </a:pPr>
            <a:endParaRPr lang="ar-EG" sz="6600" b="1" dirty="0">
              <a:solidFill>
                <a:srgbClr val="C00000"/>
              </a:solidFill>
              <a:latin typeface="Calibri" pitchFamily="34" charset="0"/>
            </a:endParaRPr>
          </a:p>
          <a:p>
            <a:pPr lvl="0" algn="ctr" defTabSz="914400" rtl="1" fontAlgn="base">
              <a:spcBef>
                <a:spcPct val="0"/>
              </a:spcBef>
              <a:spcAft>
                <a:spcPct val="0"/>
              </a:spcAft>
            </a:pPr>
            <a:r>
              <a:rPr lang="ar-EG" sz="6600" b="1" dirty="0">
                <a:solidFill>
                  <a:srgbClr val="C00000"/>
                </a:solidFill>
                <a:latin typeface="Calibri" pitchFamily="34" charset="0"/>
              </a:rPr>
              <a:t> </a:t>
            </a:r>
            <a:endParaRPr lang="ar-EG" sz="6600" b="1" dirty="0">
              <a:solidFill>
                <a:srgbClr val="800080"/>
              </a:solidFill>
              <a:latin typeface="Calibri" pitchFamily="34" charset="0"/>
            </a:endParaRPr>
          </a:p>
        </p:txBody>
      </p:sp>
      <p:sp>
        <p:nvSpPr>
          <p:cNvPr id="3" name="مستطيل 2"/>
          <p:cNvSpPr/>
          <p:nvPr/>
        </p:nvSpPr>
        <p:spPr>
          <a:xfrm>
            <a:off x="780585" y="1847976"/>
            <a:ext cx="10638264" cy="3170099"/>
          </a:xfrm>
          <a:prstGeom prst="rect">
            <a:avLst/>
          </a:prstGeom>
        </p:spPr>
        <p:txBody>
          <a:bodyPr wrap="square">
            <a:spAutoFit/>
          </a:bodyPr>
          <a:lstStyle/>
          <a:p>
            <a:pPr lvl="0" algn="ctr" defTabSz="914400" rtl="1" fontAlgn="base">
              <a:spcBef>
                <a:spcPct val="0"/>
              </a:spcBef>
              <a:spcAft>
                <a:spcPct val="0"/>
              </a:spcAft>
            </a:pPr>
            <a:r>
              <a:rPr lang="ar-EG" sz="4000" b="1" dirty="0">
                <a:solidFill>
                  <a:prstClr val="black"/>
                </a:solidFill>
                <a:latin typeface="Calibri" panose="020F0502020204030204" pitchFamily="34" charset="0"/>
                <a:cs typeface="Calibri" panose="020F0502020204030204" pitchFamily="34" charset="0"/>
              </a:rPr>
              <a:t>قال ابن قتيبة رحمه الله في تفسير الآية السابقة: يقولون: هذا بشفاعة آلهتنا، والمعنى: أن الله تعالى إذا أنعم على الكافرين بشيء من رزق أو ربح أو نزول مطرٍ، يقرون بأن الله تعالى رزقهم ذلك، ولكنهم يعودون فينكرونه بقولهم: رزقنا ذلك بشفاعة آلهتنا.</a:t>
            </a:r>
          </a:p>
        </p:txBody>
      </p:sp>
    </p:spTree>
    <p:extLst>
      <p:ext uri="{BB962C8B-B14F-4D97-AF65-F5344CB8AC3E}">
        <p14:creationId xmlns:p14="http://schemas.microsoft.com/office/powerpoint/2010/main" val="1820866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154</TotalTime>
  <Words>499</Words>
  <Application>Microsoft Office PowerPoint</Application>
  <PresentationFormat>ملء الشاشة</PresentationFormat>
  <Paragraphs>51</Paragraphs>
  <Slides>15</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Arial</vt:lpstr>
      <vt:lpstr>Calibri</vt:lpstr>
      <vt:lpstr>Garamond</vt:lpstr>
      <vt:lpstr>PT Bold Arch</vt:lpstr>
      <vt:lpstr>PT Bold Dusky</vt:lpstr>
      <vt:lpstr>PT Simple Bold Ruled</vt:lpstr>
      <vt:lpstr>Times New Roman</vt:lpstr>
      <vt:lpstr>Wingdings</vt:lpstr>
      <vt:lpstr>عضوي</vt:lpstr>
      <vt:lpstr>عرض تقديمي في PowerPoint</vt:lpstr>
      <vt:lpstr>ما واجبنا اتجاه نعم الله ؟ </vt:lpstr>
      <vt:lpstr>عرض تقديمي في PowerPoint</vt:lpstr>
      <vt:lpstr>تمهيد </vt:lpstr>
      <vt:lpstr>عرض تقديمي في PowerPoint</vt:lpstr>
      <vt:lpstr>نسبة النعم لغير الله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حكم نسبة النعم لغير الله </vt:lpstr>
      <vt:lpstr>التقويم الختامي </vt:lpstr>
      <vt:lpstr>الواجب المنزلي في المنصة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16</cp:revision>
  <dcterms:created xsi:type="dcterms:W3CDTF">2020-10-13T17:39:25Z</dcterms:created>
  <dcterms:modified xsi:type="dcterms:W3CDTF">2020-10-14T04:53:04Z</dcterms:modified>
</cp:coreProperties>
</file>