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483" r:id="rId2"/>
    <p:sldId id="318" r:id="rId3"/>
    <p:sldId id="257" r:id="rId4"/>
    <p:sldId id="258" r:id="rId5"/>
    <p:sldId id="278" r:id="rId6"/>
    <p:sldId id="259" r:id="rId7"/>
    <p:sldId id="260" r:id="rId8"/>
    <p:sldId id="287" r:id="rId9"/>
    <p:sldId id="288" r:id="rId10"/>
    <p:sldId id="262" r:id="rId11"/>
    <p:sldId id="307" r:id="rId12"/>
    <p:sldId id="261" r:id="rId13"/>
    <p:sldId id="308" r:id="rId14"/>
    <p:sldId id="270" r:id="rId15"/>
    <p:sldId id="279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67" r:id="rId29"/>
    <p:sldId id="309" r:id="rId30"/>
    <p:sldId id="310" r:id="rId31"/>
    <p:sldId id="311" r:id="rId32"/>
    <p:sldId id="312" r:id="rId33"/>
    <p:sldId id="303" r:id="rId34"/>
    <p:sldId id="314" r:id="rId35"/>
    <p:sldId id="281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3300"/>
    <a:srgbClr val="FF0066"/>
    <a:srgbClr val="990099"/>
    <a:srgbClr val="0000FF"/>
    <a:srgbClr val="CCFF66"/>
    <a:srgbClr val="CCCCFF"/>
    <a:srgbClr val="EBD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87" autoAdjust="0"/>
    <p:restoredTop sz="94660"/>
  </p:normalViewPr>
  <p:slideViewPr>
    <p:cSldViewPr>
      <p:cViewPr varScale="1">
        <p:scale>
          <a:sx n="70" d="100"/>
          <a:sy n="70" d="100"/>
        </p:scale>
        <p:origin x="4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0B400C-A9EA-42A3-9AF0-594E6B31791F}" type="datetimeFigureOut">
              <a:rPr lang="ar-EG" smtClean="0"/>
              <a:pPr/>
              <a:t>20/01/1443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CC7273-EB4D-48E1-8A52-070B9A23733E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7273-EB4D-48E1-8A52-070B9A23733E}" type="slidenum">
              <a:rPr lang="ar-EG" smtClean="0"/>
              <a:pPr/>
              <a:t>17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B00C1-4F16-4D47-8D9E-DD43EDC769D0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B790B-D938-4A43-84BA-F5094B760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D1491-2838-49B3-95B9-25E58FB7FF37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D951E-02A6-4B9E-8DB2-C93A22398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CCE58-112A-44D3-9C56-0C6F8026D496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C42B3-A601-4219-A0DC-1B7D4FF50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091AF-7250-4177-AC5D-EC1D1341886D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D1487-D9D1-4EAE-B312-07D796D21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FC42E-75E2-48EC-A3F6-F2BE183CD71A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6C0CB-0CD1-4512-9F91-402D5B72A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0D04-0DFB-4AA7-8669-BDEF242303D0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A3569-44B3-47DF-AED3-7A76921A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64BB-946F-4198-B068-9976094C891F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88FAF-9FD3-4F64-A3AB-469C19073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C559-5E4D-4600-9CB7-0CF71A71CD03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FE1C7-CD3C-49F4-9F08-CF5DF3F4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F5E64-CDE5-4742-AE51-57F051BDD040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8E29C-1304-40F9-8371-6835BD769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68BD-3AFE-4D8B-9971-3F289C9D3F56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2B861-EF1E-4B3D-A394-09963AA17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C43FD-4832-4C7D-A03A-CD0B3EBB50DF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2D256-54C8-45F9-84BA-FA9D082A8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  <p:sndAc>
      <p:stSnd>
        <p:snd r:embed="rId1" name="disconnect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69B7E8-6658-4BCF-99C1-7594D94FB2C5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8596B2-FBBA-4DAB-950E-DC996DF2D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d"/>
    <p:sndAc>
      <p:stSnd>
        <p:snd r:embed="rId13" name="disconnect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18" Type="http://schemas.openxmlformats.org/officeDocument/2006/relationships/audio" Target="../media/audio3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audio" Target="../media/audio37.wav"/><Relationship Id="rId2" Type="http://schemas.openxmlformats.org/officeDocument/2006/relationships/audio" Target="../media/audio1.wav"/><Relationship Id="rId16" Type="http://schemas.openxmlformats.org/officeDocument/2006/relationships/audio" Target="../media/audio3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audio" Target="../media/audio35.wav"/><Relationship Id="rId10" Type="http://schemas.openxmlformats.org/officeDocument/2006/relationships/audio" Target="../media/audio30.wav"/><Relationship Id="rId19" Type="http://schemas.openxmlformats.org/officeDocument/2006/relationships/image" Target="../media/image8.jpe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audio" Target="../media/audio3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47.wav"/><Relationship Id="rId18" Type="http://schemas.openxmlformats.org/officeDocument/2006/relationships/audio" Target="../media/audio52.wav"/><Relationship Id="rId3" Type="http://schemas.openxmlformats.org/officeDocument/2006/relationships/audio" Target="../media/audio39.wav"/><Relationship Id="rId7" Type="http://schemas.openxmlformats.org/officeDocument/2006/relationships/audio" Target="../media/audio42.wav"/><Relationship Id="rId12" Type="http://schemas.openxmlformats.org/officeDocument/2006/relationships/audio" Target="../media/audio46.wav"/><Relationship Id="rId17" Type="http://schemas.openxmlformats.org/officeDocument/2006/relationships/audio" Target="../media/audio51.wav"/><Relationship Id="rId2" Type="http://schemas.openxmlformats.org/officeDocument/2006/relationships/audio" Target="../media/audio1.wav"/><Relationship Id="rId16" Type="http://schemas.openxmlformats.org/officeDocument/2006/relationships/audio" Target="../media/audio5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11" Type="http://schemas.openxmlformats.org/officeDocument/2006/relationships/audio" Target="../media/audio45.wav"/><Relationship Id="rId5" Type="http://schemas.openxmlformats.org/officeDocument/2006/relationships/audio" Target="../media/audio41.wav"/><Relationship Id="rId15" Type="http://schemas.openxmlformats.org/officeDocument/2006/relationships/audio" Target="../media/audio49.wav"/><Relationship Id="rId10" Type="http://schemas.openxmlformats.org/officeDocument/2006/relationships/audio" Target="../media/audio44.wav"/><Relationship Id="rId4" Type="http://schemas.openxmlformats.org/officeDocument/2006/relationships/audio" Target="../media/audio40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3" Type="http://schemas.openxmlformats.org/officeDocument/2006/relationships/audio" Target="../media/audio53.wav"/><Relationship Id="rId7" Type="http://schemas.openxmlformats.org/officeDocument/2006/relationships/audio" Target="../media/audio5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5.wav"/><Relationship Id="rId5" Type="http://schemas.openxmlformats.org/officeDocument/2006/relationships/audio" Target="../media/audio54.wav"/><Relationship Id="rId4" Type="http://schemas.openxmlformats.org/officeDocument/2006/relationships/audio" Target="../media/audio4.wav"/><Relationship Id="rId9" Type="http://schemas.openxmlformats.org/officeDocument/2006/relationships/audio" Target="../media/audio5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audio" Target="../media/audio6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62.wav"/><Relationship Id="rId4" Type="http://schemas.openxmlformats.org/officeDocument/2006/relationships/audio" Target="../media/audio6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audio" Target="../media/audio6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6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audio" Target="../media/audio6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7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7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7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7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8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3" Type="http://schemas.openxmlformats.org/officeDocument/2006/relationships/audio" Target="../media/audio81.wav"/><Relationship Id="rId7" Type="http://schemas.openxmlformats.org/officeDocument/2006/relationships/audio" Target="../media/audio85.wav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4.wav"/><Relationship Id="rId11" Type="http://schemas.openxmlformats.org/officeDocument/2006/relationships/audio" Target="../media/audio89.wav"/><Relationship Id="rId5" Type="http://schemas.openxmlformats.org/officeDocument/2006/relationships/audio" Target="../media/audio83.wav"/><Relationship Id="rId10" Type="http://schemas.openxmlformats.org/officeDocument/2006/relationships/audio" Target="../media/audio88.wav"/><Relationship Id="rId4" Type="http://schemas.openxmlformats.org/officeDocument/2006/relationships/audio" Target="../media/audio82.wav"/><Relationship Id="rId9" Type="http://schemas.openxmlformats.org/officeDocument/2006/relationships/audio" Target="../media/audio8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3.wav"/><Relationship Id="rId3" Type="http://schemas.openxmlformats.org/officeDocument/2006/relationships/audio" Target="../media/audio90.wav"/><Relationship Id="rId7" Type="http://schemas.openxmlformats.org/officeDocument/2006/relationships/audio" Target="../media/audio92.wav"/><Relationship Id="rId12" Type="http://schemas.openxmlformats.org/officeDocument/2006/relationships/audio" Target="../media/audio8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11" Type="http://schemas.openxmlformats.org/officeDocument/2006/relationships/audio" Target="../media/audio94.wav"/><Relationship Id="rId5" Type="http://schemas.openxmlformats.org/officeDocument/2006/relationships/audio" Target="../media/audio91.wav"/><Relationship Id="rId10" Type="http://schemas.openxmlformats.org/officeDocument/2006/relationships/audio" Target="../media/audio84.wav"/><Relationship Id="rId4" Type="http://schemas.openxmlformats.org/officeDocument/2006/relationships/audio" Target="../media/audio81.wav"/><Relationship Id="rId9" Type="http://schemas.openxmlformats.org/officeDocument/2006/relationships/audio" Target="../media/audio93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8.wav"/><Relationship Id="rId3" Type="http://schemas.openxmlformats.org/officeDocument/2006/relationships/audio" Target="../media/audio95.wav"/><Relationship Id="rId7" Type="http://schemas.openxmlformats.org/officeDocument/2006/relationships/audio" Target="../media/audio9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7.wav"/><Relationship Id="rId5" Type="http://schemas.openxmlformats.org/officeDocument/2006/relationships/audio" Target="../media/audio96.wav"/><Relationship Id="rId10" Type="http://schemas.openxmlformats.org/officeDocument/2006/relationships/audio" Target="../media/audio89.wav"/><Relationship Id="rId4" Type="http://schemas.openxmlformats.org/officeDocument/2006/relationships/audio" Target="../media/audio86.wav"/><Relationship Id="rId9" Type="http://schemas.openxmlformats.org/officeDocument/2006/relationships/audio" Target="../media/audio98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9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8.wav"/><Relationship Id="rId3" Type="http://schemas.openxmlformats.org/officeDocument/2006/relationships/audio" Target="../media/audio103.wav"/><Relationship Id="rId7" Type="http://schemas.openxmlformats.org/officeDocument/2006/relationships/audio" Target="../media/audio10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6.wav"/><Relationship Id="rId5" Type="http://schemas.openxmlformats.org/officeDocument/2006/relationships/audio" Target="../media/audio105.wav"/><Relationship Id="rId10" Type="http://schemas.openxmlformats.org/officeDocument/2006/relationships/audio" Target="../media/audio110.wav"/><Relationship Id="rId4" Type="http://schemas.openxmlformats.org/officeDocument/2006/relationships/audio" Target="../media/audio104.wav"/><Relationship Id="rId9" Type="http://schemas.openxmlformats.org/officeDocument/2006/relationships/audio" Target="../media/audio10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0">
            <a:extLst>
              <a:ext uri="{FF2B5EF4-FFF2-40B4-BE49-F238E27FC236}">
                <a16:creationId xmlns:a16="http://schemas.microsoft.com/office/drawing/2014/main" id="{521A0C33-2A2E-4420-B94E-83773D091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3140968"/>
            <a:ext cx="4608512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الأمن والسلامة</a:t>
            </a:r>
          </a:p>
        </p:txBody>
      </p:sp>
      <p:sp>
        <p:nvSpPr>
          <p:cNvPr id="9" name="Flowchart: Punched Tape 10">
            <a:extLst>
              <a:ext uri="{FF2B5EF4-FFF2-40B4-BE49-F238E27FC236}">
                <a16:creationId xmlns:a16="http://schemas.microsoft.com/office/drawing/2014/main" id="{9B51AA0C-58C7-4B3B-BBCB-ECB084E252D2}"/>
              </a:ext>
            </a:extLst>
          </p:cNvPr>
          <p:cNvSpPr/>
          <p:nvPr/>
        </p:nvSpPr>
        <p:spPr>
          <a:xfrm>
            <a:off x="3059832" y="1340768"/>
            <a:ext cx="3312368" cy="89599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الرابعة</a:t>
            </a:r>
          </a:p>
        </p:txBody>
      </p:sp>
    </p:spTree>
    <p:extLst>
      <p:ext uri="{BB962C8B-B14F-4D97-AF65-F5344CB8AC3E}">
        <p14:creationId xmlns:p14="http://schemas.microsoft.com/office/powerpoint/2010/main" val="3747747432"/>
      </p:ext>
    </p:extLst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3352800"/>
            <a:ext cx="8077200" cy="2286000"/>
          </a:xfrm>
          <a:prstGeom prst="roundRect">
            <a:avLst>
              <a:gd name="adj" fmla="val 10804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0" y="3886200"/>
            <a:ext cx="6096000" cy="1200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n-cs"/>
              </a:rPr>
              <a:t>بعد دراستك لوحدة الأمن والسلامة، املأ الجدول التالي:</a:t>
            </a:r>
            <a:endParaRPr lang="en-US" sz="3600" dirty="0">
              <a:latin typeface="+mn-lt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858000" y="1233761"/>
            <a:ext cx="1372126" cy="1052239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 bwMode="auto">
          <a:xfrm rot="906770">
            <a:off x="7594600" y="981075"/>
            <a:ext cx="1009650" cy="771525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038828"/>
              </p:ext>
            </p:extLst>
          </p:nvPr>
        </p:nvGraphicFramePr>
        <p:xfrm>
          <a:off x="762000" y="404813"/>
          <a:ext cx="7619999" cy="5537948"/>
        </p:xfrm>
        <a:graphic>
          <a:graphicData uri="http://schemas.openxmlformats.org/drawingml/2006/table">
            <a:tbl>
              <a:tblPr rtl="1"/>
              <a:tblGrid>
                <a:gridCol w="201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5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4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7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933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3200" b="1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3200" b="1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3200" b="1" dirty="0">
                          <a:latin typeface="Calibri"/>
                          <a:ea typeface="Times New Roman"/>
                          <a:cs typeface="Times New Roman"/>
                        </a:rPr>
                        <a:t>   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EG" sz="32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EG" sz="32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EG" sz="32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EG" sz="32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5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6819207" y="403226"/>
            <a:ext cx="9906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الحادثة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945063" y="304800"/>
            <a:ext cx="9985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  <a:cs typeface="Times New Roman" pitchFamily="18" charset="0"/>
              </a:rPr>
              <a:t>السبب</a:t>
            </a:r>
            <a:endParaRPr lang="en-US" sz="20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667000" y="381000"/>
            <a:ext cx="1143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الإسعاف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1219200" y="411712"/>
            <a:ext cx="95091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الوقاية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6558091" y="1131524"/>
            <a:ext cx="1595309" cy="4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2400" b="1" dirty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التسمم الغذائي</a:t>
            </a:r>
            <a:endParaRPr lang="en-US" sz="1600" dirty="0">
              <a:solidFill>
                <a:srgbClr val="00B05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914400" y="1124271"/>
            <a:ext cx="16002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19600" y="1077913"/>
            <a:ext cx="1981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 dirty="0">
                <a:solidFill>
                  <a:srgbClr val="C00000"/>
                </a:solidFill>
                <a:latin typeface="Calibri" pitchFamily="34" charset="0"/>
              </a:rPr>
              <a:t>طعام فاسد 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590800" y="914400"/>
            <a:ext cx="1600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5664" y="1101699"/>
            <a:ext cx="1981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000" b="1" dirty="0">
                <a:solidFill>
                  <a:srgbClr val="C00000"/>
                </a:solidFill>
                <a:latin typeface="Calibri" pitchFamily="34" charset="0"/>
              </a:rPr>
              <a:t>أخذ المصاب للمستشفى </a:t>
            </a:r>
            <a:endParaRPr 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961126"/>
            <a:ext cx="198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latin typeface="Calibri" pitchFamily="34" charset="0"/>
              </a:rPr>
              <a:t>المحافظة على النظافة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4800600" y="914400"/>
            <a:ext cx="16002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6400799" y="2835275"/>
            <a:ext cx="1905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الصعقة الكهربائية</a:t>
            </a:r>
            <a:endParaRPr lang="en-US" sz="2800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6812612" y="5054538"/>
            <a:ext cx="1309974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الجروح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Times New Roman"/>
              <a:cs typeface="Arial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67200" y="2468940"/>
            <a:ext cx="2209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إستخدام مجفف الشعر داخل الحمام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60122" y="2401362"/>
            <a:ext cx="1981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فصل التيار </a:t>
            </a:r>
            <a:r>
              <a:rPr lang="ar-SA" sz="3200" b="1" dirty="0" err="1">
                <a:solidFill>
                  <a:srgbClr val="0000FF"/>
                </a:solidFill>
                <a:latin typeface="Calibri" pitchFamily="34" charset="0"/>
              </a:rPr>
              <a:t>الكهرب</a:t>
            </a: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</a:rPr>
              <a:t>ائ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ي </a:t>
            </a:r>
            <a:endParaRPr lang="en-US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8200" y="2209800"/>
            <a:ext cx="148659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FF"/>
                </a:solidFill>
                <a:latin typeface="Calibri" pitchFamily="34" charset="0"/>
              </a:rPr>
              <a:t>عدم استخدام الأجهزة                                                                                                                                                                                                 الكهربائية في الأماكن المعرضة للماء كدورة الميا</a:t>
            </a:r>
            <a:r>
              <a:rPr lang="ar-EG" sz="2400" b="1" dirty="0">
                <a:solidFill>
                  <a:srgbClr val="0000FF"/>
                </a:solidFill>
                <a:latin typeface="Calibri" pitchFamily="34" charset="0"/>
              </a:rPr>
              <a:t>ه</a:t>
            </a:r>
            <a:r>
              <a:rPr lang="ar-SA" sz="2400" b="1" dirty="0">
                <a:solidFill>
                  <a:srgbClr val="0000FF"/>
                </a:solidFill>
                <a:latin typeface="Calibri" pitchFamily="34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74127" y="5152282"/>
            <a:ext cx="205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2000" b="1" dirty="0">
                <a:solidFill>
                  <a:srgbClr val="6600FF"/>
                </a:solidFill>
                <a:latin typeface="Calibri" pitchFamily="34" charset="0"/>
              </a:rPr>
              <a:t>تعريض</a:t>
            </a:r>
            <a:r>
              <a:rPr lang="ar-SA" sz="2000" b="1" dirty="0">
                <a:solidFill>
                  <a:srgbClr val="6600FF"/>
                </a:solidFill>
                <a:latin typeface="Calibri" pitchFamily="34" charset="0"/>
              </a:rPr>
              <a:t> </a:t>
            </a:r>
            <a:r>
              <a:rPr lang="ar-EG" sz="2000" b="1" dirty="0">
                <a:solidFill>
                  <a:srgbClr val="6600FF"/>
                </a:solidFill>
                <a:latin typeface="Calibri" pitchFamily="34" charset="0"/>
              </a:rPr>
              <a:t>ا</a:t>
            </a:r>
            <a:r>
              <a:rPr lang="ar-SA" sz="2000" b="1" dirty="0">
                <a:solidFill>
                  <a:srgbClr val="6600FF"/>
                </a:solidFill>
                <a:latin typeface="Calibri" pitchFamily="34" charset="0"/>
              </a:rPr>
              <a:t>ل</a:t>
            </a:r>
            <a:r>
              <a:rPr lang="ar-EG" sz="2000" b="1" dirty="0">
                <a:solidFill>
                  <a:srgbClr val="6600FF"/>
                </a:solidFill>
                <a:latin typeface="Calibri" pitchFamily="34" charset="0"/>
              </a:rPr>
              <a:t>آلات</a:t>
            </a:r>
            <a:r>
              <a:rPr lang="ar-SA" sz="2000" b="1" dirty="0">
                <a:solidFill>
                  <a:srgbClr val="6600FF"/>
                </a:solidFill>
                <a:latin typeface="Calibri" pitchFamily="34" charset="0"/>
              </a:rPr>
              <a:t> </a:t>
            </a:r>
            <a:r>
              <a:rPr lang="ar-EG" sz="2000" b="1" dirty="0" err="1">
                <a:solidFill>
                  <a:srgbClr val="6600FF"/>
                </a:solidFill>
                <a:latin typeface="Calibri" pitchFamily="34" charset="0"/>
              </a:rPr>
              <a:t>ال</a:t>
            </a:r>
            <a:r>
              <a:rPr lang="ar-SA" sz="2000" b="1" dirty="0">
                <a:solidFill>
                  <a:srgbClr val="6600FF"/>
                </a:solidFill>
                <a:latin typeface="Calibri" pitchFamily="34" charset="0"/>
              </a:rPr>
              <a:t>حادة</a:t>
            </a:r>
            <a:r>
              <a:rPr lang="ar-EG" sz="2000" b="1" dirty="0">
                <a:solidFill>
                  <a:srgbClr val="6600FF"/>
                </a:solidFill>
                <a:latin typeface="Calibri" pitchFamily="34" charset="0"/>
              </a:rPr>
              <a:t> للأطفال</a:t>
            </a:r>
            <a:r>
              <a:rPr lang="ar-SA" sz="2000" b="1" dirty="0">
                <a:solidFill>
                  <a:srgbClr val="6600FF"/>
                </a:solidFill>
                <a:latin typeface="Calibri" pitchFamily="34" charset="0"/>
              </a:rPr>
              <a:t>.</a:t>
            </a:r>
            <a:endParaRPr lang="en-US" sz="2000" b="1" dirty="0">
              <a:solidFill>
                <a:srgbClr val="6600FF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00992" y="5077946"/>
            <a:ext cx="1981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000" b="1" dirty="0">
                <a:solidFill>
                  <a:srgbClr val="6600FF"/>
                </a:solidFill>
                <a:latin typeface="Calibri" pitchFamily="34" charset="0"/>
              </a:rPr>
              <a:t>غسل الجرح </a:t>
            </a:r>
            <a:r>
              <a:rPr lang="ar-EG" sz="2000" b="1" dirty="0">
                <a:solidFill>
                  <a:srgbClr val="6600FF"/>
                </a:solidFill>
                <a:latin typeface="Calibri" pitchFamily="34" charset="0"/>
              </a:rPr>
              <a:t>وتعقيمة </a:t>
            </a:r>
            <a:r>
              <a:rPr lang="ar-SA" sz="2000" b="1" dirty="0">
                <a:solidFill>
                  <a:srgbClr val="6600FF"/>
                </a:solidFill>
                <a:latin typeface="Calibri" pitchFamily="34" charset="0"/>
              </a:rPr>
              <a:t>وربطه. </a:t>
            </a:r>
            <a:endParaRPr lang="en-US" sz="2000" b="1" dirty="0">
              <a:solidFill>
                <a:srgbClr val="6600FF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3666" y="5003231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 dirty="0">
                <a:solidFill>
                  <a:srgbClr val="6600FF"/>
                </a:solidFill>
                <a:latin typeface="Calibri" pitchFamily="34" charset="0"/>
              </a:rPr>
              <a:t>وضع الأدوات الحاده بعيدا عن متناول الأطفال</a:t>
            </a:r>
            <a:r>
              <a:rPr lang="ar-SA" b="1" dirty="0">
                <a:solidFill>
                  <a:srgbClr val="6600FF"/>
                </a:solidFill>
                <a:latin typeface="Calibri" pitchFamily="34" charset="0"/>
              </a:rPr>
              <a:t>.</a:t>
            </a:r>
            <a:endParaRPr lang="en-US" b="1" dirty="0">
              <a:solidFill>
                <a:srgbClr val="6600FF"/>
              </a:solidFill>
              <a:latin typeface="Calibri" pitchFamily="34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829887" y="3316080"/>
            <a:ext cx="16002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667000" y="2426495"/>
            <a:ext cx="1600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4650277" y="3352800"/>
            <a:ext cx="16002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876300" y="5268262"/>
            <a:ext cx="16002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2667000" y="5027613"/>
            <a:ext cx="1600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4614587" y="5237912"/>
            <a:ext cx="16002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</a:pPr>
            <a:endParaRPr lang="ar-EG" b="1" dirty="0">
              <a:latin typeface="Calibri" pitchFamily="34" charset="0"/>
              <a:cs typeface="Times New Roman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EG" b="1" dirty="0">
                <a:latin typeface="Calibri" pitchFamily="34" charset="0"/>
                <a:cs typeface="Times New Roman" pitchFamily="18" charset="0"/>
              </a:rPr>
              <a:t>  ..................</a:t>
            </a:r>
            <a:endParaRPr lang="en-US" sz="1200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حاد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سب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سع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وقا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سمم الغذ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طعام فاس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خد المصاب للمستش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محافظة على النظا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صعقة الكهربائ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إستخدام مجفف الشعر داخل الحم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فصل التيار الكهر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عدم استخدام الاجهزه الكهربائي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جر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تعريض آلالات حادة للاطف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غسله الجرح وتعقيمة وربط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وضع الادوات الحاده بعيدا عن متناول الاطف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3" grpId="0"/>
      <p:bldP spid="18" grpId="0"/>
      <p:bldP spid="4" grpId="0"/>
      <p:bldP spid="5" grpId="0"/>
      <p:bldP spid="19" grpId="0"/>
      <p:bldP spid="20" grpId="0"/>
      <p:bldP spid="21" grpId="0"/>
      <p:bldP spid="6" grpId="0"/>
      <p:bldP spid="7" grpId="0"/>
      <p:bldP spid="8" grpId="0"/>
      <p:bldP spid="9" grpId="0"/>
      <p:bldP spid="10" grpId="0"/>
      <p:bldP spid="1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1"/>
          <p:cNvSpPr>
            <a:spLocks noChangeArrowheads="1"/>
          </p:cNvSpPr>
          <p:nvPr/>
        </p:nvSpPr>
        <p:spPr bwMode="auto">
          <a:xfrm>
            <a:off x="609086" y="3427275"/>
            <a:ext cx="8077709" cy="258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5400" b="1" dirty="0">
                <a:latin typeface="Calibri" pitchFamily="34" charset="0"/>
              </a:rPr>
              <a:t>اربط المصطلح العلمي في العمود الأول بما يناسبه من تعريف في العمود الثاني:</a:t>
            </a:r>
            <a:endParaRPr lang="en-US" sz="5400" dirty="0">
              <a:latin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 rot="1809900">
            <a:off x="1100029" y="1300171"/>
            <a:ext cx="1493837" cy="1141413"/>
          </a:xfrm>
          <a:prstGeom prst="roundRect">
            <a:avLst/>
          </a:prstGeom>
          <a:blipFill>
            <a:blip r:embed="rId3" cstate="print">
              <a:lum contrast="29000"/>
            </a:blip>
            <a:stretch>
              <a:fillRect/>
            </a:stretch>
          </a:blip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6" name="Oval 15"/>
          <p:cNvSpPr/>
          <p:nvPr/>
        </p:nvSpPr>
        <p:spPr bwMode="auto">
          <a:xfrm>
            <a:off x="6400800" y="1309961"/>
            <a:ext cx="1372126" cy="1052239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7" name="Rounded Rectangle 16"/>
          <p:cNvSpPr/>
          <p:nvPr/>
        </p:nvSpPr>
        <p:spPr bwMode="auto">
          <a:xfrm rot="906770">
            <a:off x="7137400" y="1057275"/>
            <a:ext cx="1009650" cy="771525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30014"/>
              </p:ext>
            </p:extLst>
          </p:nvPr>
        </p:nvGraphicFramePr>
        <p:xfrm>
          <a:off x="5943600" y="1309688"/>
          <a:ext cx="2590800" cy="4495484"/>
        </p:xfrm>
        <a:graphic>
          <a:graphicData uri="http://schemas.openxmlformats.org/drawingml/2006/table">
            <a:tbl>
              <a:tblPr rtl="1"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80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656782"/>
              </p:ext>
            </p:extLst>
          </p:nvPr>
        </p:nvGraphicFramePr>
        <p:xfrm>
          <a:off x="762000" y="1447801"/>
          <a:ext cx="4611688" cy="3967226"/>
        </p:xfrm>
        <a:graphic>
          <a:graphicData uri="http://schemas.openxmlformats.org/drawingml/2006/table">
            <a:tbl>
              <a:tblPr rtl="1"/>
              <a:tblGrid>
                <a:gridCol w="4611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276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1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91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30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30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705600" y="1447800"/>
            <a:ext cx="10001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  <a:cs typeface="Times New Roman" pitchFamily="18" charset="0"/>
              </a:rPr>
              <a:t>الجرح</a:t>
            </a:r>
            <a:endParaRPr lang="en-US" sz="20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831013" y="2209800"/>
            <a:ext cx="788987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الخلع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6629400" y="2743200"/>
            <a:ext cx="1050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  <a:cs typeface="Times New Roman" pitchFamily="18" charset="0"/>
              </a:rPr>
              <a:t>التسمم</a:t>
            </a:r>
            <a:endParaRPr lang="en-US" sz="2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6767513" y="3328988"/>
            <a:ext cx="85248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الغرق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6705600" y="4025900"/>
            <a:ext cx="9985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3200" b="1" dirty="0">
                <a:latin typeface="Calibri" pitchFamily="34" charset="0"/>
                <a:cs typeface="Times New Roman" pitchFamily="18" charset="0"/>
              </a:rPr>
              <a:t>الكدمة</a:t>
            </a:r>
            <a:endParaRPr lang="en-US" sz="20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6172200" y="4876800"/>
            <a:ext cx="224948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الصعقة الكهربائية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605609" y="1524000"/>
            <a:ext cx="3347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 تحرك عظام المفصل من مكانها.</a:t>
            </a:r>
            <a:endParaRPr lang="ar-EG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1070051" y="2119966"/>
            <a:ext cx="389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 dirty="0">
                <a:solidFill>
                  <a:srgbClr val="6600CC"/>
                </a:solidFill>
                <a:latin typeface="Calibri" pitchFamily="34" charset="0"/>
                <a:cs typeface="Times New Roman" pitchFamily="18" charset="0"/>
              </a:rPr>
              <a:t> انغلاق المجرى التنفسي لوجود الماء.</a:t>
            </a:r>
            <a:endParaRPr lang="ar-EG" sz="2400" dirty="0">
              <a:solidFill>
                <a:srgbClr val="6600CC"/>
              </a:solidFill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100849" y="2785130"/>
            <a:ext cx="4185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 dirty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 سريان التيار الكهربائي في الجسم.</a:t>
            </a:r>
            <a:endParaRPr lang="ar-EG" sz="2800" dirty="0">
              <a:solidFill>
                <a:srgbClr val="00B050"/>
              </a:solidFill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609600" y="3549650"/>
            <a:ext cx="480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2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 قطع أو فصل في أنسجة الجسم الداخلية أو الخارجية.</a:t>
            </a:r>
            <a:endParaRPr lang="ar-EG" sz="2400" dirty="0">
              <a:solidFill>
                <a:srgbClr val="0000FF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04800" y="4514850"/>
            <a:ext cx="52387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 اصطدام الجسم ونزف الأوردة تحت الجلد.</a:t>
            </a:r>
            <a:endParaRPr lang="ar-EG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4610100" y="2400300"/>
            <a:ext cx="1905000" cy="1066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5410200" y="1905000"/>
            <a:ext cx="7620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endCxn id="18" idx="3"/>
          </p:cNvCxnSpPr>
          <p:nvPr/>
        </p:nvCxnSpPr>
        <p:spPr>
          <a:xfrm flipH="1" flipV="1">
            <a:off x="4968875" y="2350799"/>
            <a:ext cx="1126332" cy="13507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5257800" y="4343400"/>
            <a:ext cx="9144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53845" y="3328988"/>
            <a:ext cx="951705" cy="178087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جر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ل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سم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غ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ك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عقة الكهربائ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حرك عظام المفصل من مكان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نغلاق المجرى التنفسي لوجود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سريان التيار الكهربائي في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قطع أو فصل في أنسجة الجسم الداخلية أو الخارج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صطدام الجسم ونزف الأوردة تحت الجل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جرح هو قطع او فصل في انسجة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خلع هو تحرك عظام المفصل من مكان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غرق هو انغلاق المجري التنف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كدمة هي اصطدام الجسم ونزف الاور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الصعقة الكهربائية هي سريان التيار الكهربي في الج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62000" y="2678669"/>
            <a:ext cx="7717971" cy="30469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atin typeface="+mn-lt"/>
                <a:cs typeface="+mn-cs"/>
              </a:rPr>
              <a:t>ضع إشارة (√) أمام العبارة الصحيحة وإشارة (×) أمام العبارة غير الصحيحة فيما يلي، مع تصحيح الخطأ إن وجد:</a:t>
            </a:r>
            <a:endParaRPr lang="en-US" sz="48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477000" y="1233761"/>
            <a:ext cx="1372126" cy="1052239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 bwMode="auto">
          <a:xfrm rot="906770">
            <a:off x="7245917" y="981075"/>
            <a:ext cx="1009650" cy="771525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TextBox 3"/>
          <p:cNvSpPr txBox="1">
            <a:spLocks noChangeArrowheads="1"/>
          </p:cNvSpPr>
          <p:nvPr/>
        </p:nvSpPr>
        <p:spPr bwMode="auto">
          <a:xfrm>
            <a:off x="609600" y="609600"/>
            <a:ext cx="7924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 algn="ctr" rtl="1">
              <a:buFont typeface="Calibri" pitchFamily="34" charset="0"/>
              <a:buAutoNum type="arabicPeriod"/>
            </a:pPr>
            <a:r>
              <a:rPr lang="ar-EG" sz="3600" b="1" dirty="0">
                <a:solidFill>
                  <a:srgbClr val="6600CC"/>
                </a:solidFill>
                <a:latin typeface="Calibri" pitchFamily="34" charset="0"/>
              </a:rPr>
              <a:t>عند إشعال الفرن نفتح مفتاح الغاز، ثم نقرب عود الثقاب.                   (      ) .</a:t>
            </a:r>
          </a:p>
          <a:p>
            <a:pPr marL="742950" indent="-742950" algn="ctr" rtl="1">
              <a:buFont typeface="Calibri" pitchFamily="34" charset="0"/>
              <a:buAutoNum type="arabicPeriod"/>
            </a:pPr>
            <a:endParaRPr lang="ar-EG" sz="3600" b="1" dirty="0">
              <a:solidFill>
                <a:srgbClr val="6600CC"/>
              </a:solidFill>
              <a:latin typeface="Calibri" pitchFamily="34" charset="0"/>
            </a:endParaRPr>
          </a:p>
          <a:p>
            <a:pPr marL="742950" indent="-742950" algn="ctr" rtl="1">
              <a:buFont typeface="Calibri" pitchFamily="34" charset="0"/>
              <a:buAutoNum type="arabicPeriod"/>
            </a:pPr>
            <a:r>
              <a:rPr lang="ar-EG" sz="3600" b="1" dirty="0">
                <a:solidFill>
                  <a:srgbClr val="6600CC"/>
                </a:solidFill>
                <a:latin typeface="Calibri" pitchFamily="34" charset="0"/>
              </a:rPr>
              <a:t>يُكتفي بمعرفة شخص واحد في المنزل لإجراءات الإسعافات الأولية.      (      ) .</a:t>
            </a:r>
          </a:p>
          <a:p>
            <a:pPr marL="742950" indent="-742950" algn="ctr" rtl="1">
              <a:buFont typeface="Calibri" pitchFamily="34" charset="0"/>
              <a:buAutoNum type="arabicPeriod"/>
            </a:pPr>
            <a:endParaRPr lang="ar-EG" sz="3600" b="1" dirty="0">
              <a:solidFill>
                <a:srgbClr val="6600CC"/>
              </a:solidFill>
              <a:latin typeface="Calibri" pitchFamily="34" charset="0"/>
            </a:endParaRPr>
          </a:p>
          <a:p>
            <a:pPr marL="742950" indent="-742950" algn="ctr" rtl="1">
              <a:buFont typeface="Calibri" pitchFamily="34" charset="0"/>
              <a:buAutoNum type="arabicPeriod"/>
            </a:pPr>
            <a:endParaRPr lang="en-US" sz="3600" dirty="0">
              <a:solidFill>
                <a:srgbClr val="6600CC"/>
              </a:solidFill>
              <a:latin typeface="Calibri" pitchFamily="34" charset="0"/>
            </a:endParaRPr>
          </a:p>
          <a:p>
            <a:pPr marL="742950" indent="-742950" algn="ctr" rtl="1">
              <a:buFont typeface="Calibri" pitchFamily="34" charset="0"/>
              <a:buAutoNum type="arabicPeriod"/>
            </a:pPr>
            <a:r>
              <a:rPr lang="ar-EG" sz="3600" b="1" dirty="0">
                <a:solidFill>
                  <a:srgbClr val="6600CC"/>
                </a:solidFill>
                <a:latin typeface="Calibri" pitchFamily="34" charset="0"/>
              </a:rPr>
              <a:t>تجفف الملابس الرطبة بوضعها على المدفأة؛ لتجف بسرعة.              (      ) .</a:t>
            </a:r>
            <a:endParaRPr lang="en-US" sz="3600" dirty="0">
              <a:solidFill>
                <a:srgbClr val="6600CC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76400" y="866775"/>
            <a:ext cx="106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6000" b="1" dirty="0">
                <a:solidFill>
                  <a:srgbClr val="FF0066"/>
                </a:solidFill>
                <a:latin typeface="Calibri" pitchFamily="34" charset="0"/>
              </a:rPr>
              <a:t>√</a:t>
            </a:r>
            <a:endParaRPr lang="en-US" sz="6000" dirty="0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62200" y="2562225"/>
            <a:ext cx="60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7200" b="1" dirty="0">
                <a:solidFill>
                  <a:srgbClr val="FF0066"/>
                </a:solidFill>
                <a:latin typeface="Calibri" pitchFamily="34" charset="0"/>
              </a:rPr>
              <a:t>×</a:t>
            </a:r>
            <a:endParaRPr lang="ar-EG" sz="7200" b="1" dirty="0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47164" y="4744938"/>
            <a:ext cx="60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7200" b="1" dirty="0">
                <a:solidFill>
                  <a:srgbClr val="FF0066"/>
                </a:solidFill>
                <a:latin typeface="Calibri" pitchFamily="34" charset="0"/>
              </a:rPr>
              <a:t>×</a:t>
            </a:r>
            <a:endParaRPr lang="ar-EG" sz="7200" b="1" dirty="0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688974" y="3694515"/>
            <a:ext cx="7766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FF0066"/>
                </a:solidFill>
                <a:cs typeface="Times New Roman" pitchFamily="18" charset="0"/>
              </a:rPr>
              <a:t>لابد من معرفة كل شخص في المنزل لإجراءات الإسعافات الأولية.</a:t>
            </a:r>
            <a:endParaRPr lang="ar-SA" sz="3600" dirty="0">
              <a:solidFill>
                <a:srgbClr val="FF0066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85887" y="5745382"/>
            <a:ext cx="6372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r>
              <a:rPr lang="ar-SA" sz="3600" b="1" dirty="0">
                <a:solidFill>
                  <a:srgbClr val="FF0066"/>
                </a:solidFill>
              </a:rPr>
              <a:t>تجفف الملابس الرطبة بتعريضها للشمس.</a:t>
            </a:r>
            <a:endParaRPr lang="en-US" sz="36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د إشعال الفرن نفتح مفتاح الغاز، ثم نقرب عود الثق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و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ُكتفي بمعرفة شخص واحد في المنزل لإجراءات الإسعافات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خط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لا بد من معرفة كل شخص في المنزل لإجراءات الإسعافات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تجفف الملابس الرطبة بوضعها على المدفأة؛ لتجف بسر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خط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تجفف الملابس الرطبة بتعريضها للش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build="p" bldLvl="2"/>
      <p:bldP spid="9" grpId="0" uiExpand="1"/>
      <p:bldP spid="10" grpId="0" uiExpand="1"/>
      <p:bldP spid="11" grpId="0"/>
      <p:bldP spid="24577" grpId="0" uiExpand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6858000" y="1233761"/>
            <a:ext cx="1372126" cy="1052239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7</a:t>
            </a:r>
          </a:p>
        </p:txBody>
      </p:sp>
      <p:sp>
        <p:nvSpPr>
          <p:cNvPr id="7" name="Rounded Rectangle 6"/>
          <p:cNvSpPr/>
          <p:nvPr/>
        </p:nvSpPr>
        <p:spPr bwMode="auto">
          <a:xfrm rot="906770">
            <a:off x="7594600" y="981075"/>
            <a:ext cx="1009650" cy="771525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  <p:sp>
        <p:nvSpPr>
          <p:cNvPr id="18437" name="Rectangle 1"/>
          <p:cNvSpPr>
            <a:spLocks noChangeArrowheads="1"/>
          </p:cNvSpPr>
          <p:nvPr/>
        </p:nvSpPr>
        <p:spPr bwMode="auto">
          <a:xfrm>
            <a:off x="1143000" y="3276600"/>
            <a:ext cx="7226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742950" indent="-742950" algn="ctr" rtl="1">
              <a:buFont typeface="Times New Roman" pitchFamily="18" charset="0"/>
              <a:buAutoNum type="arabic2Minus"/>
            </a:pPr>
            <a:r>
              <a:rPr lang="ar-EG" sz="4400" b="1" dirty="0">
                <a:solidFill>
                  <a:srgbClr val="6600CC"/>
                </a:solidFill>
                <a:latin typeface="Calibri" pitchFamily="34" charset="0"/>
              </a:rPr>
              <a:t>ما النتائج السلبية لكل من:</a:t>
            </a:r>
            <a:endParaRPr lang="en-US" sz="4400" dirty="0">
              <a:solidFill>
                <a:srgbClr val="6600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نتائج السلبية لكل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4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3113" y="1572967"/>
            <a:ext cx="8066087" cy="1551233"/>
            <a:chOff x="-1125097" y="-18853"/>
            <a:chExt cx="9629952" cy="2030313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-592522" y="980556"/>
              <a:ext cx="9097377" cy="10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FF0000"/>
                  </a:solidFill>
                  <a:latin typeface="+mn-lt"/>
                  <a:cs typeface="+mn-cs"/>
                </a:rPr>
                <a:t>1. ارتداء أحذية العجلات.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-1125097" y="-18853"/>
              <a:ext cx="2553617" cy="2030313"/>
            </a:xfrm>
            <a:prstGeom prst="roundRect">
              <a:avLst/>
            </a:prstGeom>
            <a:blipFill>
              <a:blip r:embed="rId6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0" y="3429000"/>
            <a:ext cx="472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800" b="1" dirty="0">
                <a:solidFill>
                  <a:srgbClr val="002060"/>
                </a:solidFill>
                <a:latin typeface="Calibri" pitchFamily="34" charset="0"/>
              </a:rPr>
              <a:t>السقوط أثناء المشي.</a:t>
            </a:r>
            <a:endParaRPr lang="en-US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3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رتداء أحذية العج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قوط أثناء المش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5125" y="1022350"/>
            <a:ext cx="8093075" cy="2212974"/>
            <a:chOff x="-1157564" y="-816870"/>
            <a:chExt cx="9662413" cy="2896511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-592754" y="1233961"/>
              <a:ext cx="9097603" cy="84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rgbClr val="FF0000"/>
                  </a:solidFill>
                  <a:latin typeface="+mn-lt"/>
                  <a:cs typeface="+mn-cs"/>
                </a:rPr>
                <a:t>2. قيادة السيارة بدون اتباع الإرشادات المرورية.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-1157564" y="-816870"/>
              <a:ext cx="2553617" cy="2030313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0" y="3352800"/>
            <a:ext cx="472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800" b="1" dirty="0">
                <a:solidFill>
                  <a:srgbClr val="002060"/>
                </a:solidFill>
                <a:latin typeface="Calibri" pitchFamily="34" charset="0"/>
              </a:rPr>
              <a:t>قد يؤدي ذلك إلى </a:t>
            </a:r>
            <a:r>
              <a:rPr lang="ar-SA" sz="4800" b="1" dirty="0">
                <a:solidFill>
                  <a:srgbClr val="002060"/>
                </a:solidFill>
                <a:latin typeface="Calibri" pitchFamily="34" charset="0"/>
              </a:rPr>
              <a:t>الحوادث.</a:t>
            </a:r>
            <a:endParaRPr lang="en-US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يادة السيارة بدون اتباع الإرشادات المرو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د يؤدي ذلك اللي الحواد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38200" y="601359"/>
            <a:ext cx="7543800" cy="2826055"/>
            <a:chOff x="-593021" y="-1368192"/>
            <a:chExt cx="9006886" cy="3698793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-593021" y="437772"/>
              <a:ext cx="9006886" cy="1892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FF0000"/>
                  </a:solidFill>
                  <a:latin typeface="+mn-lt"/>
                  <a:cs typeface="+mn-cs"/>
                </a:rPr>
                <a:t>3. ترك بعض الجروح دون علاج بحجة أنها طفيفة.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714082" y="-1368192"/>
              <a:ext cx="1843752" cy="1506822"/>
            </a:xfrm>
            <a:prstGeom prst="roundRect">
              <a:avLst/>
            </a:prstGeom>
            <a:blipFill>
              <a:blip r:embed="rId4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7900" y="3725602"/>
            <a:ext cx="472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800" b="1" dirty="0">
                <a:solidFill>
                  <a:srgbClr val="002060"/>
                </a:solidFill>
                <a:latin typeface="Calibri" pitchFamily="34" charset="0"/>
              </a:rPr>
              <a:t>يؤدي ذلك ل</a:t>
            </a:r>
            <a:r>
              <a:rPr lang="ar-SA" sz="4800" b="1" dirty="0">
                <a:solidFill>
                  <a:srgbClr val="002060"/>
                </a:solidFill>
                <a:latin typeface="Calibri" pitchFamily="34" charset="0"/>
              </a:rPr>
              <a:t>تلوث الجروح.</a:t>
            </a:r>
            <a:endParaRPr lang="en-US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ؤدي ذلك لتلوث الجر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BC74AA7-328B-4111-9A06-AF8D4B512F8D}"/>
              </a:ext>
            </a:extLst>
          </p:cNvPr>
          <p:cNvSpPr>
            <a:spLocks noChangeArrowheads="1"/>
          </p:cNvSpPr>
          <p:nvPr/>
        </p:nvSpPr>
        <p:spPr bwMode="auto">
          <a:xfrm rot="955917">
            <a:off x="899201" y="3112299"/>
            <a:ext cx="3401740" cy="1123712"/>
          </a:xfrm>
          <a:prstGeom prst="roundRect">
            <a:avLst/>
          </a:prstGeom>
          <a:noFill/>
          <a:ln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70C0"/>
                </a:solidFill>
              </a:rPr>
              <a:t>التطبيقات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D301AB7-B048-4BDA-8EC9-1E1A23127C68}"/>
              </a:ext>
            </a:extLst>
          </p:cNvPr>
          <p:cNvSpPr txBox="1">
            <a:spLocks noChangeArrowheads="1"/>
          </p:cNvSpPr>
          <p:nvPr/>
        </p:nvSpPr>
        <p:spPr bwMode="auto">
          <a:xfrm rot="221403">
            <a:off x="5411788" y="460375"/>
            <a:ext cx="1827212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23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</a:t>
            </a:r>
            <a:endParaRPr lang="ar-SA" sz="23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23969B0-69E3-46AC-9F90-C354B11783D9}"/>
              </a:ext>
            </a:extLst>
          </p:cNvPr>
          <p:cNvSpPr txBox="1">
            <a:spLocks noChangeArrowheads="1"/>
          </p:cNvSpPr>
          <p:nvPr/>
        </p:nvSpPr>
        <p:spPr bwMode="auto">
          <a:xfrm rot="21084888">
            <a:off x="4878388" y="4572000"/>
            <a:ext cx="26606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11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r>
              <a:rPr lang="ar-EG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</a:t>
            </a:r>
            <a:endParaRPr lang="ar-SA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طبيق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95400" y="528852"/>
            <a:ext cx="7162800" cy="2822361"/>
            <a:chOff x="-46406" y="-1464097"/>
            <a:chExt cx="8551265" cy="3694965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-46406" y="337520"/>
              <a:ext cx="8551265" cy="1893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FF0000"/>
                  </a:solidFill>
                  <a:latin typeface="+mn-lt"/>
                  <a:cs typeface="+mn-cs"/>
                </a:rPr>
                <a:t>4. ترك الأطفال يلعبون بالألعاب الصغيرة الحجم.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1881087" y="-1464097"/>
              <a:ext cx="1603237" cy="1365396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3429000"/>
            <a:ext cx="548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800" b="1" dirty="0">
                <a:solidFill>
                  <a:srgbClr val="002060"/>
                </a:solidFill>
                <a:latin typeface="Calibri" pitchFamily="34" charset="0"/>
              </a:rPr>
              <a:t>قد يؤدي ذلك لإ</a:t>
            </a:r>
            <a:r>
              <a:rPr lang="ar-SA" sz="4800" b="1" dirty="0">
                <a:solidFill>
                  <a:srgbClr val="002060"/>
                </a:solidFill>
                <a:latin typeface="Calibri" pitchFamily="34" charset="0"/>
              </a:rPr>
              <a:t>بتلاعها وحدوث </a:t>
            </a:r>
            <a:r>
              <a:rPr lang="ar-EG" sz="4800" b="1" dirty="0" err="1">
                <a:solidFill>
                  <a:srgbClr val="002060"/>
                </a:solidFill>
                <a:latin typeface="Calibri" pitchFamily="34" charset="0"/>
              </a:rPr>
              <a:t>ال</a:t>
            </a:r>
            <a:r>
              <a:rPr lang="ar-SA" sz="4800" b="1" dirty="0">
                <a:solidFill>
                  <a:srgbClr val="002060"/>
                </a:solidFill>
                <a:latin typeface="Calibri" pitchFamily="34" charset="0"/>
              </a:rPr>
              <a:t>اختناق.</a:t>
            </a:r>
            <a:endParaRPr lang="en-US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رك الأطفال يلعبون بالألعاب الصغيرة الح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د يؤدي ذلك لإبتلاعها وحدوث اختن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80256" y="621761"/>
            <a:ext cx="7619999" cy="3015203"/>
            <a:chOff x="-592304" y="-1516326"/>
            <a:chExt cx="9096644" cy="3946936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-592304" y="537499"/>
              <a:ext cx="9096644" cy="189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FF0000"/>
                  </a:solidFill>
                  <a:latin typeface="+mn-lt"/>
                  <a:cs typeface="+mn-cs"/>
                </a:rPr>
                <a:t>5. عمل لعبة الأسرع في الأكل أو الشرب في المسابقات الجماعية.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3432561" y="-1516326"/>
              <a:ext cx="2004095" cy="1601103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28055" y="4114800"/>
            <a:ext cx="4724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800" b="1" dirty="0">
                <a:solidFill>
                  <a:srgbClr val="002060"/>
                </a:solidFill>
                <a:latin typeface="Calibri" pitchFamily="34" charset="0"/>
              </a:rPr>
              <a:t>قد يؤدي ذلك ل</a:t>
            </a:r>
            <a:r>
              <a:rPr lang="ar-SA" sz="4800" b="1" dirty="0">
                <a:solidFill>
                  <a:srgbClr val="002060"/>
                </a:solidFill>
                <a:latin typeface="Calibri" pitchFamily="34" charset="0"/>
              </a:rPr>
              <a:t>ل</a:t>
            </a:r>
            <a:r>
              <a:rPr lang="ar-EG" sz="4800" b="1" dirty="0">
                <a:solidFill>
                  <a:srgbClr val="002060"/>
                </a:solidFill>
                <a:latin typeface="Calibri" pitchFamily="34" charset="0"/>
              </a:rPr>
              <a:t>إ</a:t>
            </a:r>
            <a:r>
              <a:rPr lang="ar-SA" sz="4800" b="1" dirty="0">
                <a:solidFill>
                  <a:srgbClr val="002060"/>
                </a:solidFill>
                <a:latin typeface="Calibri" pitchFamily="34" charset="0"/>
              </a:rPr>
              <a:t>ختناق.</a:t>
            </a:r>
            <a:endParaRPr lang="en-US" sz="48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لعبة الأسرع في الأكل أو الشرب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د يؤدي ذلك للإختن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1143000" y="3276600"/>
            <a:ext cx="7226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4400" b="1" dirty="0">
                <a:latin typeface="Calibri" pitchFamily="34" charset="0"/>
              </a:rPr>
              <a:t>ب. ما النتائج الإيجابية لكل من:</a:t>
            </a:r>
            <a:endParaRPr lang="en-US" sz="4400" dirty="0">
              <a:latin typeface="Calibri" pitchFamily="34" charset="0"/>
            </a:endParaRPr>
          </a:p>
        </p:txBody>
      </p:sp>
      <p:sp>
        <p:nvSpPr>
          <p:cNvPr id="4" name="Oval 5"/>
          <p:cNvSpPr/>
          <p:nvPr/>
        </p:nvSpPr>
        <p:spPr bwMode="auto">
          <a:xfrm>
            <a:off x="6477000" y="1233761"/>
            <a:ext cx="1372126" cy="1052239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7</a:t>
            </a:r>
          </a:p>
        </p:txBody>
      </p:sp>
      <p:sp>
        <p:nvSpPr>
          <p:cNvPr id="5" name="Rounded Rectangle 6"/>
          <p:cNvSpPr/>
          <p:nvPr/>
        </p:nvSpPr>
        <p:spPr bwMode="auto">
          <a:xfrm rot="906770">
            <a:off x="7213600" y="981075"/>
            <a:ext cx="1009650" cy="771525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النتائج الإيجابية لكل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795" y="2345241"/>
            <a:ext cx="7619814" cy="3428898"/>
            <a:chOff x="-592295" y="980935"/>
            <a:chExt cx="9097151" cy="4489189"/>
          </a:xfrm>
        </p:grpSpPr>
        <p:sp>
          <p:nvSpPr>
            <p:cNvPr id="26635" name="Rectangle 1"/>
            <p:cNvSpPr>
              <a:spLocks noChangeArrowheads="1"/>
            </p:cNvSpPr>
            <p:nvPr/>
          </p:nvSpPr>
          <p:spPr bwMode="auto">
            <a:xfrm>
              <a:off x="-592295" y="980935"/>
              <a:ext cx="9097151" cy="100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1"/>
              <a:r>
                <a:rPr lang="ar-EG" sz="4400" b="1" dirty="0">
                  <a:solidFill>
                    <a:srgbClr val="FF0000"/>
                  </a:solidFill>
                  <a:latin typeface="Calibri" pitchFamily="34" charset="0"/>
                </a:rPr>
                <a:t>1. المحافظة على قراءة الأذكار اليومية.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5243016" y="3439811"/>
              <a:ext cx="2553617" cy="2030313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3330575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 dirty="0"/>
              <a:t>الحماية من </a:t>
            </a:r>
            <a:r>
              <a:rPr lang="ar-EG" sz="4000" b="1" dirty="0"/>
              <a:t>كل</a:t>
            </a:r>
            <a:r>
              <a:rPr lang="ar-SA" sz="4000" b="1" dirty="0"/>
              <a:t> سوء.</a:t>
            </a:r>
            <a:endParaRPr lang="en-US" sz="4000" dirty="0"/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حافظة على قراءة الأذكار اليو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ماية من كل سو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96907" y="2209762"/>
            <a:ext cx="7619814" cy="3564374"/>
            <a:chOff x="-592295" y="803561"/>
            <a:chExt cx="9097151" cy="4666560"/>
          </a:xfrm>
        </p:grpSpPr>
        <p:sp>
          <p:nvSpPr>
            <p:cNvPr id="27659" name="Rectangle 1"/>
            <p:cNvSpPr>
              <a:spLocks noChangeArrowheads="1"/>
            </p:cNvSpPr>
            <p:nvPr/>
          </p:nvSpPr>
          <p:spPr bwMode="auto">
            <a:xfrm>
              <a:off x="-592295" y="803561"/>
              <a:ext cx="9097151" cy="926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1"/>
              <a:r>
                <a:rPr lang="ar-EG" sz="4000" b="1" dirty="0">
                  <a:solidFill>
                    <a:srgbClr val="FF0000"/>
                  </a:solidFill>
                  <a:latin typeface="Calibri" pitchFamily="34" charset="0"/>
                </a:rPr>
                <a:t>2. إلحاق الأبناء بدورات الإسعافات الأولية.</a:t>
              </a:r>
              <a:endParaRPr lang="en-US" sz="40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4592932" y="3439809"/>
              <a:ext cx="2553617" cy="2030312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3276600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 dirty="0">
                <a:latin typeface="Calibri" pitchFamily="34" charset="0"/>
              </a:rPr>
              <a:t>الاستفادة منها وقت الحاجة.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لحاق الأبناء بدورات الإسعافات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فادة منها وقت الحا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795" y="2057380"/>
            <a:ext cx="7619814" cy="3869159"/>
            <a:chOff x="-592295" y="604057"/>
            <a:chExt cx="9097151" cy="5065593"/>
          </a:xfrm>
        </p:grpSpPr>
        <p:sp>
          <p:nvSpPr>
            <p:cNvPr id="28683" name="Rectangle 1"/>
            <p:cNvSpPr>
              <a:spLocks noChangeArrowheads="1"/>
            </p:cNvSpPr>
            <p:nvPr/>
          </p:nvSpPr>
          <p:spPr bwMode="auto">
            <a:xfrm>
              <a:off x="-592295" y="604057"/>
              <a:ext cx="9097151" cy="189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1"/>
              <a:r>
                <a:rPr lang="ar-EG" sz="4400" b="1" dirty="0">
                  <a:solidFill>
                    <a:srgbClr val="FF0000"/>
                  </a:solidFill>
                  <a:latin typeface="Calibri" pitchFamily="34" charset="0"/>
                </a:rPr>
                <a:t>3. تدوين رقم الدفاع المدني والهلال الأحمر في مكان واضح في المنزل.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4928023" y="3639337"/>
              <a:ext cx="2553617" cy="2030313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3429000"/>
            <a:ext cx="6553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4000" b="1" dirty="0"/>
              <a:t>سهولة الوصول إليه من أي فرد في المنزل.</a:t>
            </a:r>
            <a:endParaRPr lang="en-US" sz="4000" dirty="0"/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وين رقم الدفاع المدني والهلال الأحمر في مكان واضح في المنز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هولة الوصول إليه من أي فرد في المنز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795" y="1981186"/>
            <a:ext cx="7619814" cy="4021551"/>
            <a:chOff x="-592295" y="504302"/>
            <a:chExt cx="9097151" cy="5265108"/>
          </a:xfrm>
        </p:grpSpPr>
        <p:sp>
          <p:nvSpPr>
            <p:cNvPr id="29707" name="Rectangle 1"/>
            <p:cNvSpPr>
              <a:spLocks noChangeArrowheads="1"/>
            </p:cNvSpPr>
            <p:nvPr/>
          </p:nvSpPr>
          <p:spPr bwMode="auto">
            <a:xfrm>
              <a:off x="-592295" y="504302"/>
              <a:ext cx="9097151" cy="189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1"/>
              <a:r>
                <a:rPr lang="ar-EG" sz="4400" b="1" dirty="0">
                  <a:solidFill>
                    <a:srgbClr val="FF0000"/>
                  </a:solidFill>
                  <a:latin typeface="Calibri" pitchFamily="34" charset="0"/>
                </a:rPr>
                <a:t>4. تقديم الإسعاف السريع لشخص أصيب في حادث ما.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4970092" y="3739097"/>
              <a:ext cx="2553617" cy="2030313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3482975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 dirty="0">
                <a:latin typeface="Calibri" pitchFamily="34" charset="0"/>
              </a:rPr>
              <a:t>الحفاظ على حياة المصاب</a:t>
            </a:r>
            <a:r>
              <a:rPr lang="ar-SA" sz="4000" b="1" dirty="0">
                <a:latin typeface="Calibri" pitchFamily="34" charset="0"/>
              </a:rPr>
              <a:t>.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قديم الإسعاف السريع لشخص أصيب في حادث 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فاظ علي حياة المص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800" y="1828800"/>
            <a:ext cx="7619814" cy="4097738"/>
            <a:chOff x="-592295" y="504302"/>
            <a:chExt cx="9097151" cy="5364854"/>
          </a:xfrm>
        </p:grpSpPr>
        <p:sp>
          <p:nvSpPr>
            <p:cNvPr id="30731" name="Rectangle 1"/>
            <p:cNvSpPr>
              <a:spLocks noChangeArrowheads="1"/>
            </p:cNvSpPr>
            <p:nvPr/>
          </p:nvSpPr>
          <p:spPr bwMode="auto">
            <a:xfrm>
              <a:off x="-592295" y="504302"/>
              <a:ext cx="9097151" cy="189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1"/>
              <a:r>
                <a:rPr lang="ar-EG" sz="4400" b="1" dirty="0">
                  <a:solidFill>
                    <a:srgbClr val="FF0000"/>
                  </a:solidFill>
                  <a:latin typeface="Calibri" pitchFamily="34" charset="0"/>
                </a:rPr>
                <a:t>5. وجود طفاية حريق في المنزل والسيارة.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19907865">
              <a:off x="4606192" y="3838843"/>
              <a:ext cx="2553617" cy="2030313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  <a:ln w="38100"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3711575"/>
            <a:ext cx="655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 dirty="0">
                <a:latin typeface="Calibri" pitchFamily="34" charset="0"/>
              </a:rPr>
              <a:t>الحد من انتشار الحريق</a:t>
            </a:r>
            <a:r>
              <a:rPr lang="ar-SA" sz="4000" b="1" dirty="0">
                <a:latin typeface="Calibri" pitchFamily="34" charset="0"/>
              </a:rPr>
              <a:t>.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جود طفاية حريق في المنزل والسي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د من انتشار الحر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5" name="Rectangle 1"/>
          <p:cNvSpPr>
            <a:spLocks noChangeArrowheads="1"/>
          </p:cNvSpPr>
          <p:nvPr/>
        </p:nvSpPr>
        <p:spPr bwMode="auto">
          <a:xfrm>
            <a:off x="762000" y="2656963"/>
            <a:ext cx="7620367" cy="193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4000" b="1" dirty="0">
                <a:latin typeface="Calibri" pitchFamily="34" charset="0"/>
              </a:rPr>
              <a:t>أ- أمامك معيّن كبير قُسَم إلى معينات صغيرة، املأ الفراغ الموجود في كل معيّن بحسب رقمه باتجاه عقارب الساعة</a:t>
            </a:r>
            <a:endParaRPr lang="en-US" sz="4000" dirty="0">
              <a:latin typeface="Calibri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6400800" y="1057275"/>
            <a:ext cx="1746250" cy="1304925"/>
            <a:chOff x="7500266" y="219316"/>
            <a:chExt cx="1413090" cy="1228483"/>
          </a:xfrm>
        </p:grpSpPr>
        <p:sp>
          <p:nvSpPr>
            <p:cNvPr id="10" name="Oval 9"/>
            <p:cNvSpPr/>
            <p:nvPr/>
          </p:nvSpPr>
          <p:spPr>
            <a:xfrm>
              <a:off x="7500266" y="457200"/>
              <a:ext cx="1110344" cy="990599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 w="34925">
              <a:solidFill>
                <a:schemeClr val="bg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spc="150" dirty="0">
                  <a:ln w="11430"/>
                  <a:solidFill>
                    <a:srgbClr val="FFFF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8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 rot="906770">
              <a:off x="8096333" y="219316"/>
              <a:ext cx="817023" cy="726329"/>
            </a:xfrm>
            <a:prstGeom prst="round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8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pull dir="d"/>
    <p:sndAc>
      <p:stSnd>
        <p:snd r:embed="rId2" name="disconnect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0288" y="566738"/>
            <a:ext cx="7656512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مربع نص 91"/>
          <p:cNvSpPr>
            <a:spLocks noChangeArrowheads="1"/>
          </p:cNvSpPr>
          <p:nvPr/>
        </p:nvSpPr>
        <p:spPr bwMode="auto">
          <a:xfrm>
            <a:off x="4262438" y="1441450"/>
            <a:ext cx="461962" cy="56356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93" name="مربع نص 92"/>
          <p:cNvSpPr>
            <a:spLocks noChangeArrowheads="1"/>
          </p:cNvSpPr>
          <p:nvPr/>
        </p:nvSpPr>
        <p:spPr bwMode="auto">
          <a:xfrm flipH="1">
            <a:off x="5370513" y="2366963"/>
            <a:ext cx="420687" cy="561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94" name="مربع نص 93"/>
          <p:cNvSpPr>
            <a:spLocks noChangeArrowheads="1"/>
          </p:cNvSpPr>
          <p:nvPr/>
        </p:nvSpPr>
        <p:spPr bwMode="auto">
          <a:xfrm>
            <a:off x="6553200" y="3267075"/>
            <a:ext cx="442913" cy="561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95" name="مربع نص 94"/>
          <p:cNvSpPr>
            <a:spLocks noChangeArrowheads="1"/>
          </p:cNvSpPr>
          <p:nvPr/>
        </p:nvSpPr>
        <p:spPr bwMode="auto">
          <a:xfrm>
            <a:off x="5402263" y="4195763"/>
            <a:ext cx="374650" cy="561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96" name="مربع نص 95"/>
          <p:cNvSpPr>
            <a:spLocks noChangeArrowheads="1"/>
          </p:cNvSpPr>
          <p:nvPr/>
        </p:nvSpPr>
        <p:spPr bwMode="auto">
          <a:xfrm>
            <a:off x="3070225" y="2279650"/>
            <a:ext cx="503238" cy="6492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97" name="مربع نص 96"/>
          <p:cNvSpPr>
            <a:spLocks noChangeArrowheads="1"/>
          </p:cNvSpPr>
          <p:nvPr/>
        </p:nvSpPr>
        <p:spPr bwMode="auto">
          <a:xfrm>
            <a:off x="4191000" y="5062538"/>
            <a:ext cx="461963" cy="561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98" name="مربع نص 97"/>
          <p:cNvSpPr>
            <a:spLocks noChangeArrowheads="1"/>
          </p:cNvSpPr>
          <p:nvPr/>
        </p:nvSpPr>
        <p:spPr bwMode="auto">
          <a:xfrm>
            <a:off x="4262438" y="3233738"/>
            <a:ext cx="461962" cy="561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99" name="مربع نص 98"/>
          <p:cNvSpPr>
            <a:spLocks noChangeArrowheads="1"/>
          </p:cNvSpPr>
          <p:nvPr/>
        </p:nvSpPr>
        <p:spPr bwMode="auto">
          <a:xfrm>
            <a:off x="1960563" y="3281363"/>
            <a:ext cx="463550" cy="561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00" name="مربع نص 99"/>
          <p:cNvSpPr>
            <a:spLocks noChangeArrowheads="1"/>
          </p:cNvSpPr>
          <p:nvPr/>
        </p:nvSpPr>
        <p:spPr bwMode="auto">
          <a:xfrm>
            <a:off x="3111500" y="4148138"/>
            <a:ext cx="461963" cy="561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000" b="1" dirty="0">
                <a:solidFill>
                  <a:srgbClr val="0000FF"/>
                </a:solidFill>
              </a:rPr>
              <a:t>8</a:t>
            </a: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اف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سم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صع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رب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نف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ا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كس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غل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غر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/>
      <p:bldP spid="93" grpId="1"/>
      <p:bldP spid="94" grpId="0"/>
      <p:bldP spid="96" grpId="0"/>
      <p:bldP spid="97" grpId="0"/>
      <p:bldP spid="98" grpId="0"/>
      <p:bldP spid="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6858000" y="1233761"/>
            <a:ext cx="1372126" cy="1052239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 bwMode="auto">
          <a:xfrm rot="906770">
            <a:off x="7594600" y="981075"/>
            <a:ext cx="1009650" cy="771525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1676400" y="2895600"/>
            <a:ext cx="57912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 dirty="0">
                <a:latin typeface="Calibri" pitchFamily="34" charset="0"/>
              </a:rPr>
              <a:t>قام عدد من المتطوعين بمساعدة إسعافية لحالات متعددة، فأي من الإسعافات الآتية صحيحة: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 bwMode="auto">
          <a:xfrm>
            <a:off x="685800" y="381000"/>
            <a:ext cx="76200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1- نوع من أنواع الجروح المفتوحة ينتج عن الإصابة بأعيرة نارية ويسمى جرح </a:t>
            </a:r>
            <a:r>
              <a:rPr lang="ar-EG" sz="1400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</a:t>
            </a: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.</a:t>
            </a:r>
            <a:endParaRPr lang="en-US" sz="14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4" name="Rectangle 7"/>
          <p:cNvSpPr/>
          <p:nvPr/>
        </p:nvSpPr>
        <p:spPr bwMode="auto">
          <a:xfrm>
            <a:off x="685800" y="1543050"/>
            <a:ext cx="76200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2- حالة تنتج عن تناول غذاء ملوث بالبكتريا أو سمومها تسمى </a:t>
            </a:r>
            <a:r>
              <a:rPr lang="ar-EG" sz="1400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..................................</a:t>
            </a: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 غذائي.</a:t>
            </a:r>
            <a:endParaRPr lang="en-US" sz="14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4525736" y="753130"/>
            <a:ext cx="1306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800" b="1" dirty="0">
                <a:solidFill>
                  <a:srgbClr val="6600CC"/>
                </a:solidFill>
              </a:rPr>
              <a:t>نافذ</a:t>
            </a:r>
            <a:endParaRPr lang="ar-EG" sz="2800" b="1" dirty="0">
              <a:solidFill>
                <a:srgbClr val="6600CC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477000" y="1860742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800" b="1" dirty="0">
                <a:solidFill>
                  <a:srgbClr val="6600CC"/>
                </a:solidFill>
              </a:rPr>
              <a:t>تسمم</a:t>
            </a:r>
            <a:endParaRPr lang="ar-EG" sz="2800" b="1" dirty="0">
              <a:solidFill>
                <a:srgbClr val="6600CC"/>
              </a:solidFill>
            </a:endParaRPr>
          </a:p>
        </p:txBody>
      </p:sp>
      <p:sp>
        <p:nvSpPr>
          <p:cNvPr id="7" name="Rectangle 7"/>
          <p:cNvSpPr/>
          <p:nvPr/>
        </p:nvSpPr>
        <p:spPr bwMode="auto">
          <a:xfrm>
            <a:off x="685800" y="2609850"/>
            <a:ext cx="76200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3- مرور تيار كهربائي في جسم الإنسان يسمى </a:t>
            </a:r>
            <a:r>
              <a:rPr lang="ar-EG" sz="1400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................................</a:t>
            </a: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 كهربائية.</a:t>
            </a:r>
            <a:endParaRPr lang="en-US" sz="14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990600" y="2540347"/>
            <a:ext cx="1535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2800" b="1" dirty="0">
                <a:solidFill>
                  <a:srgbClr val="6600CC"/>
                </a:solidFill>
              </a:rPr>
              <a:t>صعقة</a:t>
            </a:r>
            <a:endParaRPr lang="en-US" sz="2800" b="1" dirty="0">
              <a:solidFill>
                <a:srgbClr val="6600CC"/>
              </a:solidFill>
            </a:endParaRPr>
          </a:p>
        </p:txBody>
      </p:sp>
      <p:sp>
        <p:nvSpPr>
          <p:cNvPr id="9" name="Rectangle 7"/>
          <p:cNvSpPr/>
          <p:nvPr/>
        </p:nvSpPr>
        <p:spPr bwMode="auto">
          <a:xfrm>
            <a:off x="533400" y="3676650"/>
            <a:ext cx="79248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4- يوضع على الكسر ويجب أن يكون ثابتاً ومستقراً يمنع الحركة ولا يمنع الدورة الدموية وهو </a:t>
            </a:r>
            <a:r>
              <a:rPr lang="ar-EG" sz="2800" b="1" dirty="0" err="1">
                <a:solidFill>
                  <a:srgbClr val="FF0000"/>
                </a:solidFill>
                <a:latin typeface="+mn-lt"/>
                <a:cs typeface="+mn-cs"/>
              </a:rPr>
              <a:t>الـ</a:t>
            </a:r>
            <a:r>
              <a:rPr lang="ar-EG" sz="1400" b="1" dirty="0" err="1">
                <a:solidFill>
                  <a:srgbClr val="FF0000"/>
                </a:solidFill>
                <a:latin typeface="+mn-lt"/>
                <a:cs typeface="+mn-cs"/>
              </a:rPr>
              <a:t>..................</a:t>
            </a:r>
            <a:r>
              <a:rPr lang="ar-EG" sz="2800" b="1" dirty="0" err="1">
                <a:solidFill>
                  <a:srgbClr val="FF0000"/>
                </a:solidFill>
                <a:latin typeface="+mn-lt"/>
                <a:cs typeface="+mn-cs"/>
              </a:rPr>
              <a:t>.</a:t>
            </a:r>
            <a:endParaRPr lang="en-US" sz="14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048000" y="4124980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2800" b="1" dirty="0">
                <a:solidFill>
                  <a:srgbClr val="6600CC"/>
                </a:solidFill>
              </a:rPr>
              <a:t>ــرباط0</a:t>
            </a:r>
            <a:endParaRPr lang="en-US" sz="2800" b="1" dirty="0">
              <a:solidFill>
                <a:srgbClr val="6600CC"/>
              </a:solidFill>
            </a:endParaRPr>
          </a:p>
        </p:txBody>
      </p:sp>
      <p:sp>
        <p:nvSpPr>
          <p:cNvPr id="11" name="Rectangle 7"/>
          <p:cNvSpPr/>
          <p:nvPr/>
        </p:nvSpPr>
        <p:spPr bwMode="auto">
          <a:xfrm>
            <a:off x="685800" y="4724400"/>
            <a:ext cx="7620000" cy="95410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5- إجراء يتخذ يجعل الهواء يدخل ويخرج من رئتي المصاب يسمى </a:t>
            </a:r>
            <a:r>
              <a:rPr lang="ar-EG" sz="1400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</a:t>
            </a: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 اصطناعيًا.</a:t>
            </a:r>
            <a:endParaRPr lang="en-US" sz="14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638800" y="5124450"/>
            <a:ext cx="2144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400" b="1" dirty="0">
                <a:solidFill>
                  <a:srgbClr val="6600CC"/>
                </a:solidFill>
              </a:rPr>
              <a:t>تنفس</a:t>
            </a:r>
            <a:endParaRPr lang="en-US" sz="2400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وع من أنواع الجروح المفتوحة ينتج عن الإصابة بأعيرة نارية ويسمى جر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اف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لة تنتج عن تناول غذاء ملوث بالبكتريا أو سمومها تس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سم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رور تيار كهربائي في جسم الإنسان يس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صع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يوضع على الكسر ويجب أن يكون ثابتاً ومستقراً يمنع الحركة ولا يمنع الدورة الدمو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رب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إجراء يتخذ يجعل الهواء يدخل ويخرج من رئتي المصاب يس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نف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 bwMode="auto">
          <a:xfrm>
            <a:off x="685800" y="990600"/>
            <a:ext cx="7620000" cy="12001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6- لا يترك الطفل في المسبح دون إشراف حتى وإن كان </a:t>
            </a:r>
            <a:r>
              <a:rPr lang="ar-EG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.........................................</a:t>
            </a: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 في السباحة .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648200" y="1592263"/>
            <a:ext cx="1905000" cy="6477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SA" sz="3600" b="1" dirty="0">
                <a:solidFill>
                  <a:srgbClr val="6600CC"/>
                </a:solidFill>
                <a:latin typeface="+mn-lt"/>
                <a:cs typeface="+mn-cs"/>
              </a:rPr>
              <a:t>ماهر</a:t>
            </a:r>
            <a:endParaRPr lang="en-US" sz="3600" b="1" dirty="0">
              <a:solidFill>
                <a:srgbClr val="6600CC"/>
              </a:solidFill>
              <a:latin typeface="+mn-lt"/>
              <a:cs typeface="+mn-cs"/>
            </a:endParaRPr>
          </a:p>
        </p:txBody>
      </p:sp>
      <p:sp>
        <p:nvSpPr>
          <p:cNvPr id="7" name="Rectangle 7"/>
          <p:cNvSpPr/>
          <p:nvPr/>
        </p:nvSpPr>
        <p:spPr bwMode="auto">
          <a:xfrm>
            <a:off x="685800" y="2057400"/>
            <a:ext cx="7620000" cy="12001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7- السير على الأرض المبللة دون تحفظ قد ينتج عنه </a:t>
            </a:r>
            <a:r>
              <a:rPr lang="ar-EG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........................................</a:t>
            </a: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 .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410200" y="2647950"/>
            <a:ext cx="1839913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SA" sz="3600" b="1" dirty="0">
                <a:solidFill>
                  <a:srgbClr val="6600CC"/>
                </a:solidFill>
                <a:latin typeface="+mn-lt"/>
                <a:cs typeface="+mn-cs"/>
              </a:rPr>
              <a:t>كسور</a:t>
            </a:r>
            <a:endParaRPr lang="en-US" sz="3600" b="1" dirty="0">
              <a:solidFill>
                <a:srgbClr val="6600CC"/>
              </a:solidFill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/>
        </p:nvSpPr>
        <p:spPr bwMode="auto">
          <a:xfrm>
            <a:off x="609600" y="3124200"/>
            <a:ext cx="7848600" cy="12001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8- إصابة النسيج الداخلي بدون قطع في الجلد يسمى جرح </a:t>
            </a:r>
            <a:r>
              <a:rPr lang="ar-EG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..............................</a:t>
            </a: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 .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791200" y="3733800"/>
            <a:ext cx="1763713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SA" sz="3600" b="1" dirty="0">
                <a:solidFill>
                  <a:srgbClr val="6600CC"/>
                </a:solidFill>
                <a:latin typeface="+mn-lt"/>
                <a:cs typeface="+mn-cs"/>
              </a:rPr>
              <a:t>مغلق</a:t>
            </a:r>
            <a:endParaRPr lang="en-US" sz="3600" b="1" dirty="0">
              <a:solidFill>
                <a:srgbClr val="6600CC"/>
              </a:solidFill>
              <a:latin typeface="+mn-lt"/>
              <a:cs typeface="+mn-cs"/>
            </a:endParaRPr>
          </a:p>
        </p:txBody>
      </p:sp>
      <p:sp>
        <p:nvSpPr>
          <p:cNvPr id="11" name="Rectangle 7"/>
          <p:cNvSpPr/>
          <p:nvPr/>
        </p:nvSpPr>
        <p:spPr bwMode="auto">
          <a:xfrm>
            <a:off x="685800" y="4210050"/>
            <a:ext cx="7848600" cy="120015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9- شخص يحتاج إلى مساعدة عاجلة لإخراج الماء من رئتيه يسمى </a:t>
            </a:r>
            <a:r>
              <a:rPr lang="ar-EG" b="1" dirty="0">
                <a:solidFill>
                  <a:srgbClr val="FF0000"/>
                </a:solidFill>
                <a:latin typeface="+mn-lt"/>
                <a:cs typeface="+mn-cs"/>
              </a:rPr>
              <a:t>...............................................</a:t>
            </a:r>
            <a:r>
              <a:rPr lang="ar-EG" sz="3600" b="1" dirty="0">
                <a:solidFill>
                  <a:srgbClr val="FF0000"/>
                </a:solidFill>
                <a:latin typeface="+mn-lt"/>
                <a:cs typeface="+mn-cs"/>
              </a:rPr>
              <a:t> .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443413" y="4811713"/>
            <a:ext cx="1042987" cy="6461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6600CC"/>
                </a:solidFill>
                <a:latin typeface="+mn-lt"/>
                <a:cs typeface="+mn-cs"/>
              </a:rPr>
              <a:t>غريق</a:t>
            </a:r>
            <a:endParaRPr lang="en-US" sz="3600" b="1" dirty="0">
              <a:solidFill>
                <a:srgbClr val="6600CC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ا يترك الطفل في المسبح دون إشراف حتى وإن ك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ير على الأرض المبللة دون تحفظ قد ينتج ع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س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صابة النسيج الداخلي بدون قطع في الجلد يسمى جر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غل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شخص يحتاج إلى مساعدة عاجلة لإخراج الماء من رئتيه يس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غر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1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86814">
            <a:off x="1835939" y="946697"/>
            <a:ext cx="16970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976438" y="2590800"/>
            <a:ext cx="56435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400" b="1" dirty="0">
                <a:solidFill>
                  <a:srgbClr val="6600CC"/>
                </a:solidFill>
              </a:rPr>
              <a:t>ب- اجمع الحروف المظللة في الشكل؛ حسب ترتيبها حتى تحصل على عبارة                (</a:t>
            </a:r>
            <a:r>
              <a:rPr lang="ar-EG" b="1" dirty="0">
                <a:solidFill>
                  <a:srgbClr val="6600CC"/>
                </a:solidFill>
              </a:rPr>
              <a:t>.............................................. </a:t>
            </a:r>
            <a:r>
              <a:rPr lang="ar-EG" sz="4400" b="1" dirty="0">
                <a:solidFill>
                  <a:srgbClr val="6600CC"/>
                </a:solidFill>
              </a:rPr>
              <a:t>)</a:t>
            </a:r>
            <a:endParaRPr lang="en-US" sz="4400" dirty="0">
              <a:solidFill>
                <a:srgbClr val="6600CC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733800" y="4724400"/>
            <a:ext cx="2236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600" b="1" dirty="0">
                <a:solidFill>
                  <a:srgbClr val="FF0066"/>
                </a:solidFill>
              </a:rPr>
              <a:t>إسعاف أولي</a:t>
            </a:r>
            <a:endParaRPr lang="en-US" sz="36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6477000" y="786086"/>
            <a:ext cx="1671500" cy="1052239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9</a:t>
            </a:r>
          </a:p>
        </p:txBody>
      </p:sp>
      <p:sp>
        <p:nvSpPr>
          <p:cNvPr id="4" name="Rounded Rectangle 3"/>
          <p:cNvSpPr/>
          <p:nvPr/>
        </p:nvSpPr>
        <p:spPr bwMode="auto">
          <a:xfrm rot="906770">
            <a:off x="7373938" y="533400"/>
            <a:ext cx="1230312" cy="771525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  <p:sp>
        <p:nvSpPr>
          <p:cNvPr id="31751" name="Rectangle 1"/>
          <p:cNvSpPr>
            <a:spLocks noChangeArrowheads="1"/>
          </p:cNvSpPr>
          <p:nvPr/>
        </p:nvSpPr>
        <p:spPr bwMode="auto">
          <a:xfrm>
            <a:off x="914400" y="2727325"/>
            <a:ext cx="7086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6600" b="1" dirty="0">
                <a:latin typeface="Calibri" pitchFamily="34" charset="0"/>
              </a:rPr>
              <a:t>صنف الأشكال الآتية إلى ثلاث مجموعات وسم كل مجموعة:</a:t>
            </a:r>
            <a:endParaRPr lang="en-US" sz="66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7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044" y="666750"/>
            <a:ext cx="8041728" cy="51435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al 10"/>
          <p:cNvSpPr/>
          <p:nvPr/>
        </p:nvSpPr>
        <p:spPr>
          <a:xfrm>
            <a:off x="6934200" y="838200"/>
            <a:ext cx="1447800" cy="1219200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Oval 9"/>
          <p:cNvSpPr/>
          <p:nvPr/>
        </p:nvSpPr>
        <p:spPr>
          <a:xfrm>
            <a:off x="609600" y="533400"/>
            <a:ext cx="1676400" cy="1524000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4" name="Oval 13"/>
          <p:cNvSpPr/>
          <p:nvPr/>
        </p:nvSpPr>
        <p:spPr>
          <a:xfrm>
            <a:off x="2362200" y="762000"/>
            <a:ext cx="2133600" cy="13716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0" name="Oval 19"/>
          <p:cNvSpPr/>
          <p:nvPr/>
        </p:nvSpPr>
        <p:spPr>
          <a:xfrm>
            <a:off x="4800600" y="838200"/>
            <a:ext cx="1524000" cy="121920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" name="Oval 10"/>
          <p:cNvSpPr/>
          <p:nvPr/>
        </p:nvSpPr>
        <p:spPr>
          <a:xfrm>
            <a:off x="6934200" y="2362200"/>
            <a:ext cx="1501986" cy="1924050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2" name="Oval 9"/>
          <p:cNvSpPr/>
          <p:nvPr/>
        </p:nvSpPr>
        <p:spPr>
          <a:xfrm>
            <a:off x="578229" y="2371725"/>
            <a:ext cx="1739142" cy="1914525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3" name="Oval 13"/>
          <p:cNvSpPr/>
          <p:nvPr/>
        </p:nvSpPr>
        <p:spPr>
          <a:xfrm>
            <a:off x="2819400" y="2241946"/>
            <a:ext cx="1709615" cy="216455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4" name="Oval 19"/>
          <p:cNvSpPr/>
          <p:nvPr/>
        </p:nvSpPr>
        <p:spPr>
          <a:xfrm>
            <a:off x="4797748" y="2362200"/>
            <a:ext cx="1581038" cy="192405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" name="Oval 10"/>
          <p:cNvSpPr/>
          <p:nvPr/>
        </p:nvSpPr>
        <p:spPr>
          <a:xfrm>
            <a:off x="6705600" y="4455319"/>
            <a:ext cx="1757800" cy="1219200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6" name="Oval 9"/>
          <p:cNvSpPr/>
          <p:nvPr/>
        </p:nvSpPr>
        <p:spPr>
          <a:xfrm>
            <a:off x="710452" y="4455319"/>
            <a:ext cx="2035347" cy="1524000"/>
          </a:xfrm>
          <a:prstGeom prst="ellipse">
            <a:avLst/>
          </a:pr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" name="Oval 13"/>
          <p:cNvSpPr/>
          <p:nvPr/>
        </p:nvSpPr>
        <p:spPr>
          <a:xfrm>
            <a:off x="2895600" y="4495800"/>
            <a:ext cx="1681600" cy="13716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8" name="Oval 19"/>
          <p:cNvSpPr/>
          <p:nvPr/>
        </p:nvSpPr>
        <p:spPr>
          <a:xfrm>
            <a:off x="4846190" y="4455319"/>
            <a:ext cx="1559809" cy="121920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73 - metallic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39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39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39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39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39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39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724400" y="1219200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>
                <a:solidFill>
                  <a:srgbClr val="0000FF"/>
                </a:solidFill>
                <a:latin typeface="Calibri" pitchFamily="34" charset="0"/>
              </a:rPr>
              <a:t>مسببات الجروح </a:t>
            </a:r>
            <a:endParaRPr lang="en-US" sz="32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819400" y="2209800"/>
            <a:ext cx="525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>
                <a:solidFill>
                  <a:srgbClr val="FF0066"/>
                </a:solidFill>
                <a:latin typeface="Calibri" pitchFamily="34" charset="0"/>
              </a:rPr>
              <a:t>سكين، دبوس، سلك، فأس.</a:t>
            </a:r>
            <a:endParaRPr lang="en-US" sz="3200" b="1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657600" y="3200400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200" b="1">
                <a:solidFill>
                  <a:srgbClr val="7030A0"/>
                </a:solidFill>
                <a:latin typeface="Calibri" pitchFamily="34" charset="0"/>
              </a:rPr>
              <a:t>مطهرات الجروح </a:t>
            </a:r>
            <a:endParaRPr lang="en-US" sz="32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762000" y="3657600"/>
            <a:ext cx="6705600" cy="107721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مسحة طبية، مادة معقمة، مادة مطهرة، شريط لاصق للجروح.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114800" y="4657725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>
                <a:solidFill>
                  <a:srgbClr val="990099"/>
                </a:solidFill>
                <a:latin typeface="Calibri" pitchFamily="34" charset="0"/>
              </a:rPr>
              <a:t>احتياطات السلامة </a:t>
            </a:r>
            <a:endParaRPr lang="en-US" sz="3200">
              <a:solidFill>
                <a:srgbClr val="990099"/>
              </a:solidFill>
              <a:latin typeface="Calibri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38200" y="5171182"/>
            <a:ext cx="655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  <a:latin typeface="Monotype Koufi" pitchFamily="2" charset="-78"/>
                <a:cs typeface="Calibri" pitchFamily="34" charset="0"/>
              </a:rPr>
              <a:t>طوق اليد، سترة نجاة، سياج المسبح، طوق الجسم في المسابح</a:t>
            </a:r>
            <a:endParaRPr lang="ar-SA" sz="3200" dirty="0">
              <a:cs typeface="Calibri" pitchFamily="34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33400" y="1266825"/>
            <a:ext cx="8001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200" b="1" dirty="0">
                <a:latin typeface="Calibri" pitchFamily="34" charset="0"/>
              </a:rPr>
              <a:t>مجموعة </a:t>
            </a:r>
            <a:r>
              <a:rPr lang="ar-EG" b="1" dirty="0">
                <a:latin typeface="Calibri" pitchFamily="34" charset="0"/>
              </a:rPr>
              <a:t>............</a:t>
            </a:r>
            <a:r>
              <a:rPr lang="ar-SA" b="1" dirty="0">
                <a:latin typeface="Calibri" pitchFamily="34" charset="0"/>
              </a:rPr>
              <a:t>.............</a:t>
            </a:r>
            <a:r>
              <a:rPr lang="ar-EG" b="1" dirty="0">
                <a:latin typeface="Calibri" pitchFamily="34" charset="0"/>
              </a:rPr>
              <a:t>......... . </a:t>
            </a:r>
          </a:p>
          <a:p>
            <a:pPr algn="r" rtl="1"/>
            <a:endParaRPr lang="ar-EG" sz="3200" b="1" dirty="0">
              <a:latin typeface="Calibri" pitchFamily="34" charset="0"/>
            </a:endParaRPr>
          </a:p>
          <a:p>
            <a:pPr algn="r" rtl="1"/>
            <a:r>
              <a:rPr lang="ar-EG" sz="3200" b="1" dirty="0">
                <a:latin typeface="Calibri" pitchFamily="34" charset="0"/>
              </a:rPr>
              <a:t>وتشمل:</a:t>
            </a:r>
            <a:r>
              <a:rPr lang="ar-SA" sz="3200" b="1" dirty="0">
                <a:latin typeface="Calibri" pitchFamily="34" charset="0"/>
              </a:rPr>
              <a:t> </a:t>
            </a:r>
            <a:r>
              <a:rPr lang="ar-EG" b="1" dirty="0">
                <a:latin typeface="Calibri" pitchFamily="34" charset="0"/>
              </a:rPr>
              <a:t>...............................................</a:t>
            </a:r>
            <a:r>
              <a:rPr lang="ar-EG" sz="3200" b="1" dirty="0">
                <a:latin typeface="Calibri" pitchFamily="34" charset="0"/>
              </a:rPr>
              <a:t> .</a:t>
            </a:r>
          </a:p>
          <a:p>
            <a:pPr algn="r" rtl="1"/>
            <a:endParaRPr lang="ar-EG" sz="3200" b="1" dirty="0">
              <a:latin typeface="Calibri" pitchFamily="34" charset="0"/>
            </a:endParaRPr>
          </a:p>
          <a:p>
            <a:pPr algn="r" rtl="1"/>
            <a:r>
              <a:rPr lang="ar-EG" sz="3200" b="1" dirty="0">
                <a:latin typeface="Calibri" pitchFamily="34" charset="0"/>
              </a:rPr>
              <a:t>مجموعة </a:t>
            </a:r>
            <a:r>
              <a:rPr lang="ar-EG" b="1" dirty="0">
                <a:latin typeface="Calibri" pitchFamily="34" charset="0"/>
              </a:rPr>
              <a:t>............</a:t>
            </a:r>
            <a:r>
              <a:rPr lang="ar-SA" b="1" dirty="0">
                <a:latin typeface="Calibri" pitchFamily="34" charset="0"/>
              </a:rPr>
              <a:t>.....................</a:t>
            </a:r>
            <a:r>
              <a:rPr lang="ar-EG" b="1" dirty="0">
                <a:latin typeface="Calibri" pitchFamily="34" charset="0"/>
              </a:rPr>
              <a:t>......... . </a:t>
            </a:r>
          </a:p>
          <a:p>
            <a:pPr algn="r" rtl="1"/>
            <a:r>
              <a:rPr lang="ar-EG" sz="3200" b="1" dirty="0">
                <a:latin typeface="Calibri" pitchFamily="34" charset="0"/>
              </a:rPr>
              <a:t>وتشمل:</a:t>
            </a:r>
            <a:r>
              <a:rPr lang="ar-SA" sz="3200" b="1" dirty="0">
                <a:latin typeface="Calibri" pitchFamily="34" charset="0"/>
              </a:rPr>
              <a:t> </a:t>
            </a:r>
            <a:r>
              <a:rPr lang="ar-EG" b="1" dirty="0">
                <a:latin typeface="Calibri" pitchFamily="34" charset="0"/>
              </a:rPr>
              <a:t>................................................</a:t>
            </a:r>
            <a:r>
              <a:rPr lang="ar-EG" sz="3200" b="1" dirty="0">
                <a:latin typeface="Calibri" pitchFamily="34" charset="0"/>
              </a:rPr>
              <a:t> .</a:t>
            </a:r>
            <a:endParaRPr lang="en-US" sz="3200" dirty="0">
              <a:latin typeface="Calibri" pitchFamily="34" charset="0"/>
            </a:endParaRPr>
          </a:p>
          <a:p>
            <a:pPr algn="r" rtl="1"/>
            <a:endParaRPr lang="ar-EG" sz="3200" dirty="0">
              <a:latin typeface="Calibri" pitchFamily="34" charset="0"/>
            </a:endParaRPr>
          </a:p>
          <a:p>
            <a:pPr algn="r" rtl="1"/>
            <a:r>
              <a:rPr lang="ar-EG" sz="3200" b="1" dirty="0">
                <a:latin typeface="Calibri" pitchFamily="34" charset="0"/>
              </a:rPr>
              <a:t>مجموعة </a:t>
            </a:r>
            <a:r>
              <a:rPr lang="ar-EG" b="1" dirty="0">
                <a:latin typeface="Calibri" pitchFamily="34" charset="0"/>
              </a:rPr>
              <a:t>................</a:t>
            </a:r>
            <a:r>
              <a:rPr lang="ar-SA" b="1" dirty="0">
                <a:latin typeface="Calibri" pitchFamily="34" charset="0"/>
              </a:rPr>
              <a:t>..............</a:t>
            </a:r>
            <a:r>
              <a:rPr lang="ar-EG" b="1" dirty="0">
                <a:latin typeface="Calibri" pitchFamily="34" charset="0"/>
              </a:rPr>
              <a:t>..... . </a:t>
            </a:r>
          </a:p>
          <a:p>
            <a:pPr algn="r" rtl="1"/>
            <a:r>
              <a:rPr lang="ar-EG" sz="3200" b="1" dirty="0">
                <a:latin typeface="Calibri" pitchFamily="34" charset="0"/>
              </a:rPr>
              <a:t>وتشمل:</a:t>
            </a:r>
            <a:r>
              <a:rPr lang="ar-SA" sz="3200" b="1" dirty="0">
                <a:latin typeface="Calibri" pitchFamily="34" charset="0"/>
              </a:rPr>
              <a:t> </a:t>
            </a:r>
            <a:r>
              <a:rPr lang="ar-EG" b="1" dirty="0">
                <a:latin typeface="Calibri" pitchFamily="34" charset="0"/>
              </a:rPr>
              <a:t>...................................................</a:t>
            </a:r>
            <a:r>
              <a:rPr lang="ar-EG" sz="3200" b="1" dirty="0">
                <a:latin typeface="Calibri" pitchFamily="34" charset="0"/>
              </a:rPr>
              <a:t> .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جم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ببات الجر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تش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كين دبوس ف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جم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طهرات الجر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تش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سحة طبية، مادة معقمة، مادة مطهرة، شريط لاصق للجر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جم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حتياطات السلام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تش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طوق اليد، سترة نجاة، سياج المسبح، طوق الجسم في المساب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/>
      <p:bldP spid="15" grpId="0" uiExpand="1"/>
      <p:bldP spid="16" grpId="0" uiExpand="1"/>
      <p:bldP spid="17" grpId="0" uiExpand="1"/>
      <p:bldP spid="18" grpId="0" uiExpand="1"/>
      <p:bldP spid="19" grpId="0"/>
      <p:bldP spid="11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38200" y="1043463"/>
            <a:ext cx="7696200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 anchor="ctr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1. أصيب شخص بتسمم لتناوله طعاماً ملوثاً فأعطي لبناً.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(         )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2. أصيب شخص بصعقة كهربائية في أثناء تشغيل جهاز كهربائي ويده مبلولة بالماء فأسعف بماء بارد.</a:t>
            </a:r>
            <a:endParaRPr lang="en-US" sz="2400" b="1" dirty="0">
              <a:latin typeface="+mn-lt"/>
              <a:cs typeface="+mn-cs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(          )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3. اصطدم شخص بجدار وأصيب بكدمة فأسعف بكمادات باردة.</a:t>
            </a:r>
            <a:endParaRPr lang="en-US" sz="2400" b="1" dirty="0">
              <a:latin typeface="+mn-lt"/>
              <a:cs typeface="+mn-cs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(        )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4. سقط شخص من أعلى السلم وأحس بآلام شديدة فأسعف بلفه ببطانية ثم نقل إلى المستشفى.</a:t>
            </a:r>
            <a:endParaRPr lang="en-US" sz="2400" b="1" dirty="0">
              <a:latin typeface="+mn-lt"/>
              <a:cs typeface="+mn-cs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(          )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5. غرق شخص وفقد الوعي فأجريت له عملية تنفس اصطناعي.</a:t>
            </a:r>
            <a:endParaRPr lang="en-US" sz="2400" b="1" dirty="0">
              <a:latin typeface="+mn-lt"/>
              <a:cs typeface="+mn-cs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n-cs"/>
              </a:rPr>
              <a:t>(         )</a:t>
            </a:r>
            <a:endParaRPr lang="en-US" sz="2400" b="1" dirty="0">
              <a:latin typeface="+mn-lt"/>
              <a:cs typeface="+mn-cs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343400" y="1444292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√</a:t>
            </a:r>
            <a:endParaRPr lang="ar-SA" sz="4000" dirty="0">
              <a:ea typeface="Calibri" pitchFamily="34" charset="0"/>
              <a:cs typeface="Tahoma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43400" y="3213935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√</a:t>
            </a:r>
            <a:endParaRPr lang="ar-SA" sz="4000" dirty="0">
              <a:ea typeface="Calibri" pitchFamily="34" charset="0"/>
              <a:cs typeface="Tahoma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343400" y="5016235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sz="3200" b="1" dirty="0">
                <a:solidFill>
                  <a:srgbClr val="FF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√</a:t>
            </a:r>
            <a:endParaRPr lang="ar-SA" sz="4000" dirty="0">
              <a:ea typeface="Calibri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صيب شخص بتسمم لتناوله طعاماً ملوثاً فأعط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و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صطدم شخص بجدار وأصيب بكدمة فأسعف بكما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و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قط شخص من أعلى السلم وأحس بآلام شديدة فأسع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غرق شخص وقفد الوعي فأجريت له عملية تنف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و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 animBg="1"/>
      <p:bldP spid="17411" grpId="0" uiExpand="1"/>
      <p:bldP spid="14" grpId="0" uiExpan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66800" y="2052381"/>
            <a:ext cx="7010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 dirty="0">
                <a:solidFill>
                  <a:srgbClr val="FF0000"/>
                </a:solidFill>
                <a:latin typeface="Calibri" pitchFamily="34" charset="0"/>
              </a:rPr>
              <a:t>أمامك كلمات مبعثرة أعد ترتيبها كي تحصل على تعريف الأمن والسلامة:</a:t>
            </a:r>
          </a:p>
          <a:p>
            <a:pPr algn="ctr" rtl="1"/>
            <a:r>
              <a:rPr lang="ar-EG" sz="3200" b="1" dirty="0">
                <a:solidFill>
                  <a:srgbClr val="002060"/>
                </a:solidFill>
                <a:latin typeface="Calibri" pitchFamily="34" charset="0"/>
              </a:rPr>
              <a:t>وإجراءات- تدابير- بها - الأرواح -من المخاطر- والممتلكات- حماية- القصد منها – المحيطة - وقائية.</a:t>
            </a:r>
            <a:endParaRPr lang="en-US" sz="32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09700" y="4606926"/>
            <a:ext cx="6324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 dirty="0">
                <a:solidFill>
                  <a:srgbClr val="6600FF"/>
                </a:solidFill>
                <a:latin typeface="Calibri" pitchFamily="34" charset="0"/>
              </a:rPr>
              <a:t>تدابير وإجراءات وقائية القصد منها حماية الأرواح والممتلكات من المخاطر المحيطة بها.</a:t>
            </a:r>
            <a:endParaRPr lang="en-US" sz="3200" dirty="0">
              <a:solidFill>
                <a:srgbClr val="6600FF"/>
              </a:solidFill>
              <a:latin typeface="Calibri" pitchFamily="34" charset="0"/>
            </a:endParaRPr>
          </a:p>
        </p:txBody>
      </p:sp>
      <p:sp>
        <p:nvSpPr>
          <p:cNvPr id="10" name="Oval 2"/>
          <p:cNvSpPr/>
          <p:nvPr/>
        </p:nvSpPr>
        <p:spPr bwMode="auto">
          <a:xfrm>
            <a:off x="6705074" y="629179"/>
            <a:ext cx="1372126" cy="1052239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endParaRPr lang="ar-EG" sz="36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ounded Rectangle 3"/>
          <p:cNvSpPr/>
          <p:nvPr/>
        </p:nvSpPr>
        <p:spPr bwMode="auto">
          <a:xfrm rot="906770">
            <a:off x="7441674" y="376493"/>
            <a:ext cx="1009650" cy="771525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ابير وإجراءات وقائية القصد منها حماية الأرواح والممتلكات من المخاط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1"/>
          <p:cNvSpPr>
            <a:spLocks noChangeArrowheads="1"/>
          </p:cNvSpPr>
          <p:nvPr/>
        </p:nvSpPr>
        <p:spPr bwMode="auto">
          <a:xfrm>
            <a:off x="1371600" y="3200400"/>
            <a:ext cx="6324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4400" b="1" dirty="0">
                <a:latin typeface="Calibri" pitchFamily="34" charset="0"/>
              </a:rPr>
              <a:t>أحط المسبب الذي لا تراه صحيحاً فيما يلي:</a:t>
            </a:r>
            <a:endParaRPr lang="en-US" sz="4400" dirty="0">
              <a:latin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858000" y="1233761"/>
            <a:ext cx="1372126" cy="1052239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492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 bwMode="auto">
          <a:xfrm rot="906770">
            <a:off x="7594600" y="981075"/>
            <a:ext cx="1009650" cy="771525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532123" y="1285875"/>
            <a:ext cx="3926077" cy="11136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1- السقوط:</a:t>
            </a:r>
          </a:p>
        </p:txBody>
      </p:sp>
      <p:sp>
        <p:nvSpPr>
          <p:cNvPr id="8" name="Rounded Rectangle 7"/>
          <p:cNvSpPr/>
          <p:nvPr/>
        </p:nvSpPr>
        <p:spPr bwMode="auto">
          <a:xfrm rot="19099622">
            <a:off x="4149725" y="1368425"/>
            <a:ext cx="1093788" cy="1146175"/>
          </a:xfrm>
          <a:prstGeom prst="roundRect">
            <a:avLst/>
          </a:prstGeom>
          <a:blipFill>
            <a:blip r:embed="rId8" cstate="print">
              <a:lum bright="-5000" contrast="19000"/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710082"/>
              </p:ext>
            </p:extLst>
          </p:nvPr>
        </p:nvGraphicFramePr>
        <p:xfrm>
          <a:off x="6858000" y="3276600"/>
          <a:ext cx="1752600" cy="1447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/>
                        <a:t>المشي حافياً.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938800"/>
              </p:ext>
            </p:extLst>
          </p:nvPr>
        </p:nvGraphicFramePr>
        <p:xfrm>
          <a:off x="4724400" y="3276600"/>
          <a:ext cx="2133600" cy="1447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dirty="0"/>
                        <a:t>المشي بنعل واحدة.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101146"/>
              </p:ext>
            </p:extLst>
          </p:nvPr>
        </p:nvGraphicFramePr>
        <p:xfrm>
          <a:off x="2590800" y="3276600"/>
          <a:ext cx="2133600" cy="1447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8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اللعب بالأراجيح غيرالمثبتة جيداً.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97453"/>
              </p:ext>
            </p:extLst>
          </p:nvPr>
        </p:nvGraphicFramePr>
        <p:xfrm>
          <a:off x="457200" y="3276600"/>
          <a:ext cx="2133600" cy="1447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الركض في أثناء صعود الدرج.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7086600" y="3048000"/>
            <a:ext cx="1371600" cy="17526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ق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شي حاف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شي بنعل وا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لعب بالأراجيح غيرالمثبتة جيد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ركض أثناء صعود الدر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شي حاف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532123" y="1285875"/>
            <a:ext cx="3926077" cy="11136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2- الا</a:t>
            </a:r>
            <a:r>
              <a:rPr lang="ar-EG" sz="5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خ</a:t>
            </a:r>
            <a:r>
              <a:rPr lang="ar-SA" sz="5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تناق</a:t>
            </a:r>
            <a:r>
              <a:rPr lang="ar-EG" sz="5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 bwMode="auto">
          <a:xfrm rot="19099622">
            <a:off x="4149725" y="1368425"/>
            <a:ext cx="1093788" cy="1146175"/>
          </a:xfrm>
          <a:prstGeom prst="roundRect">
            <a:avLst/>
          </a:prstGeom>
          <a:blipFill>
            <a:blip r:embed="rId8" cstate="print">
              <a:lum bright="-5000" contrast="19000"/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694127"/>
              </p:ext>
            </p:extLst>
          </p:nvPr>
        </p:nvGraphicFramePr>
        <p:xfrm>
          <a:off x="6324600" y="2971800"/>
          <a:ext cx="2379328" cy="1295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79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800" b="1" dirty="0"/>
                        <a:t>تكبير اللقمة أو عدم المضغ الجيد.</a:t>
                      </a:r>
                      <a:endParaRPr lang="en-US" sz="2800" b="1" dirty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300784"/>
              </p:ext>
            </p:extLst>
          </p:nvPr>
        </p:nvGraphicFramePr>
        <p:xfrm>
          <a:off x="2632406" y="2971800"/>
          <a:ext cx="1752600" cy="14739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392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3600" b="1" dirty="0"/>
                        <a:t>الشرب ثلاثاً.</a:t>
                      </a:r>
                      <a:endParaRPr lang="en-US" sz="3600" b="1" dirty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96797"/>
              </p:ext>
            </p:extLst>
          </p:nvPr>
        </p:nvGraphicFramePr>
        <p:xfrm>
          <a:off x="4375577" y="2971800"/>
          <a:ext cx="1913164" cy="147392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13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3926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800" b="1" dirty="0"/>
                        <a:t>الضحك أثناء الأكل  والشرب.</a:t>
                      </a:r>
                      <a:endParaRPr lang="en-US" sz="2800" b="1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65675"/>
              </p:ext>
            </p:extLst>
          </p:nvPr>
        </p:nvGraphicFramePr>
        <p:xfrm>
          <a:off x="575006" y="2971800"/>
          <a:ext cx="2057400" cy="15544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392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400" b="1" dirty="0"/>
                        <a:t>ابتلاع اللعب الصغيرة أو البالونات عند نفخها.</a:t>
                      </a:r>
                      <a:endParaRPr lang="en-US" sz="2400" b="1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2859741" y="2705099"/>
            <a:ext cx="1353749" cy="200732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ختن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كبير اللقمة أو عدم المضغ الج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ضحك أثناء الأكل  والش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شرب ثلاث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بتلاع اللعب الصغيرة أو البالونات عند نفخ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شرب ثلاث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532123" y="1285875"/>
            <a:ext cx="3926077" cy="11136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3- الغرق</a:t>
            </a:r>
            <a:r>
              <a:rPr lang="ar-EG" sz="5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 bwMode="auto">
          <a:xfrm rot="19099622">
            <a:off x="4149725" y="1368425"/>
            <a:ext cx="1093788" cy="1146175"/>
          </a:xfrm>
          <a:prstGeom prst="roundRect">
            <a:avLst/>
          </a:prstGeom>
          <a:blipFill>
            <a:blip r:embed="rId7" cstate="print">
              <a:lum bright="-5000" contrast="19000"/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778430"/>
              </p:ext>
            </p:extLst>
          </p:nvPr>
        </p:nvGraphicFramePr>
        <p:xfrm>
          <a:off x="4953000" y="3200400"/>
          <a:ext cx="1447800" cy="152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 rtl="1"/>
                      <a:r>
                        <a:rPr lang="ar-EG" sz="2400" b="1" dirty="0"/>
                        <a:t>السباحة في مسابح مغلقة</a:t>
                      </a:r>
                      <a:endParaRPr lang="ar-EG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596461"/>
              </p:ext>
            </p:extLst>
          </p:nvPr>
        </p:nvGraphicFramePr>
        <p:xfrm>
          <a:off x="990600" y="3200400"/>
          <a:ext cx="2133600" cy="15544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400" b="1" dirty="0"/>
                        <a:t>عدم تأمين وسائل السلامة حول المسبح، مثل: وضع السياج الحاجز.</a:t>
                      </a:r>
                      <a:endParaRPr lang="en-US" sz="2400" b="1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64655"/>
              </p:ext>
            </p:extLst>
          </p:nvPr>
        </p:nvGraphicFramePr>
        <p:xfrm>
          <a:off x="6400800" y="3200400"/>
          <a:ext cx="1676400" cy="152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400" b="1" dirty="0"/>
                        <a:t>ممارسة أنشطة تفوق القدرات أثناء السباحة.</a:t>
                      </a:r>
                      <a:endParaRPr lang="en-US" sz="2400" b="1" dirty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29736"/>
              </p:ext>
            </p:extLst>
          </p:nvPr>
        </p:nvGraphicFramePr>
        <p:xfrm>
          <a:off x="3124200" y="3200400"/>
          <a:ext cx="1828800" cy="15320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/>
                        <a:t>السباحة في مسابح مزدحمة.</a:t>
                      </a:r>
                      <a:endParaRPr lang="en-US" sz="2800" b="1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4800600" y="2971800"/>
            <a:ext cx="1905000" cy="24384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</p:spTree>
  </p:cSld>
  <p:clrMapOvr>
    <a:masterClrMapping/>
  </p:clrMapOvr>
  <p:transition>
    <p:pull dir="d"/>
    <p:sndAc>
      <p:stSnd>
        <p:snd r:embed="rId2" name="disconn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غ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مارسة أنشطة تفوق القدرات أثناء السب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باحة في مسابح مغل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م تأمين وسائل السلامة حول المسب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باحة في مسابح مغل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a87bca46d3175ba1991a1e96b2cd3916c0eb2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913</Words>
  <Application>Microsoft Office PowerPoint</Application>
  <PresentationFormat>عرض على الشاشة (4:3)</PresentationFormat>
  <Paragraphs>184</Paragraphs>
  <Slides>35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2" baseType="lpstr">
      <vt:lpstr>Aharoni</vt:lpstr>
      <vt:lpstr>Arial</vt:lpstr>
      <vt:lpstr>Calibri</vt:lpstr>
      <vt:lpstr>Monotype Koufi</vt:lpstr>
      <vt:lpstr>Tahoma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subject>8-  التطبيقات</dc:subject>
  <cp:lastModifiedBy>Eman Adel</cp:lastModifiedBy>
  <cp:revision>293</cp:revision>
  <dcterms:created xsi:type="dcterms:W3CDTF">2006-08-16T00:00:00Z</dcterms:created>
  <dcterms:modified xsi:type="dcterms:W3CDTF">2021-08-28T13:57:22Z</dcterms:modified>
</cp:coreProperties>
</file>