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sldIdLst>
    <p:sldId id="272" r:id="rId2"/>
    <p:sldId id="256" r:id="rId3"/>
    <p:sldId id="257" r:id="rId4"/>
    <p:sldId id="258" r:id="rId5"/>
    <p:sldId id="273" r:id="rId6"/>
    <p:sldId id="274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aximized" horzBarState="maximized">
    <p:restoredLeft sz="84380"/>
    <p:restoredTop sz="9466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810040-A485-4F1D-B344-30B8724979EF}" type="datetimeFigureOut">
              <a:rPr lang="ar-SA"/>
              <a:pPr>
                <a:defRPr/>
              </a:pPr>
              <a:t>24/10/1438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smtClean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9C29AA-CD5D-49FF-B06B-C969389F3BF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048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6A267C-E98F-48B8-BB00-F4EA9B82D0A2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3BDFA-900B-4AE4-8BFD-D605DD4EC241}" type="datetimeFigureOut">
              <a:rPr lang="ar-SA"/>
              <a:pPr>
                <a:defRPr/>
              </a:pPr>
              <a:t>24/10/1438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ADDA2-96DB-4C92-BA2F-0B8106002E4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271AD-E388-4F18-BC4A-9CE3F555CE45}" type="datetimeFigureOut">
              <a:rPr lang="ar-SA"/>
              <a:pPr>
                <a:defRPr/>
              </a:pPr>
              <a:t>24/10/1438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8A306-D01C-4A4E-940A-E09FD6A8EA4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5868A-286C-4DB7-9DB1-8F66F198FAB0}" type="datetimeFigureOut">
              <a:rPr lang="ar-SA"/>
              <a:pPr>
                <a:defRPr/>
              </a:pPr>
              <a:t>24/10/1438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C530B-7FFE-4B96-B16E-FFE8D741C25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D716B-2AC8-4B12-9A93-33B29CAAAA14}" type="datetimeFigureOut">
              <a:rPr lang="ar-SA"/>
              <a:pPr>
                <a:defRPr/>
              </a:pPr>
              <a:t>24/10/1438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1B016-FD29-403F-9535-C86E7FE06B4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61A3-4D4C-40B0-AA32-2D7AD4C78A53}" type="datetimeFigureOut">
              <a:rPr lang="ar-SA"/>
              <a:pPr>
                <a:defRPr/>
              </a:pPr>
              <a:t>24/10/1438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D8B0B-4DED-419D-9C6B-DA0A08A53F0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2D91F-F157-4E99-8A31-7323873F728C}" type="datetimeFigureOut">
              <a:rPr lang="ar-SA"/>
              <a:pPr>
                <a:defRPr/>
              </a:pPr>
              <a:t>24/10/1438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01156-CC88-4343-81F4-C02F5BDE93D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2E7E3-DF0B-49A7-9818-A488CA9C9DB6}" type="datetimeFigureOut">
              <a:rPr lang="ar-SA"/>
              <a:pPr>
                <a:defRPr/>
              </a:pPr>
              <a:t>24/10/1438</a:t>
            </a:fld>
            <a:endParaRPr lang="ar-SA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115FA-6737-4FF3-9A8B-14221191893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3892B-3C2D-4EA1-A47A-816B9D1ACAD8}" type="datetimeFigureOut">
              <a:rPr lang="ar-SA"/>
              <a:pPr>
                <a:defRPr/>
              </a:pPr>
              <a:t>24/10/1438</a:t>
            </a:fld>
            <a:endParaRPr lang="ar-SA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FCD24-476E-4AC5-8519-800EDBC032E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4ECC3-34B5-4CAA-B928-D2706268507D}" type="datetimeFigureOut">
              <a:rPr lang="ar-SA"/>
              <a:pPr>
                <a:defRPr/>
              </a:pPr>
              <a:t>24/10/1438</a:t>
            </a:fld>
            <a:endParaRPr lang="ar-SA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3FD5C-5B73-41F0-977F-86CD5A50FE2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CC97C-93D5-49DB-99F6-676B1C56ACD5}" type="datetimeFigureOut">
              <a:rPr lang="ar-SA"/>
              <a:pPr>
                <a:defRPr/>
              </a:pPr>
              <a:t>24/10/1438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285F0-0C0D-4412-817A-EFC2202CCCF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394ED-2211-4179-8E07-6B77FA669CFA}" type="datetimeFigureOut">
              <a:rPr lang="ar-SA"/>
              <a:pPr>
                <a:defRPr/>
              </a:pPr>
              <a:t>24/10/1438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588ED-386A-4049-9120-1FAB2562EB9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D07C01-CEDD-4C0B-B95D-3D811C520140}" type="datetimeFigureOut">
              <a:rPr lang="ar-SA"/>
              <a:pPr>
                <a:defRPr/>
              </a:pPr>
              <a:t>24/10/1438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A6CA4C-1A62-404A-9F20-3518A4C1BBB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audio" Target="../media/audio52.wav"/><Relationship Id="rId7" Type="http://schemas.openxmlformats.org/officeDocument/2006/relationships/image" Target="../media/image11.wmf"/><Relationship Id="rId2" Type="http://schemas.openxmlformats.org/officeDocument/2006/relationships/audio" Target="../media/audio5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1.wav"/><Relationship Id="rId5" Type="http://schemas.openxmlformats.org/officeDocument/2006/relationships/audio" Target="../media/audio60.wav"/><Relationship Id="rId4" Type="http://schemas.openxmlformats.org/officeDocument/2006/relationships/audio" Target="../media/audio59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2.wav"/><Relationship Id="rId7" Type="http://schemas.openxmlformats.org/officeDocument/2006/relationships/image" Target="../media/image12.gif"/><Relationship Id="rId2" Type="http://schemas.openxmlformats.org/officeDocument/2006/relationships/audio" Target="../media/audio6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audio" Target="../media/audio64.wav"/><Relationship Id="rId4" Type="http://schemas.openxmlformats.org/officeDocument/2006/relationships/audio" Target="../media/audio6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6.wav"/><Relationship Id="rId2" Type="http://schemas.openxmlformats.org/officeDocument/2006/relationships/audio" Target="../media/audio6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71.wav"/><Relationship Id="rId13" Type="http://schemas.openxmlformats.org/officeDocument/2006/relationships/image" Target="../media/image10.jpeg"/><Relationship Id="rId3" Type="http://schemas.openxmlformats.org/officeDocument/2006/relationships/audio" Target="../media/audio68.wav"/><Relationship Id="rId7" Type="http://schemas.openxmlformats.org/officeDocument/2006/relationships/audio" Target="../media/audio70.wav"/><Relationship Id="rId12" Type="http://schemas.openxmlformats.org/officeDocument/2006/relationships/audio" Target="../media/audio75.wav"/><Relationship Id="rId2" Type="http://schemas.openxmlformats.org/officeDocument/2006/relationships/audio" Target="../media/audio6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9.wav"/><Relationship Id="rId11" Type="http://schemas.openxmlformats.org/officeDocument/2006/relationships/audio" Target="../media/audio74.wav"/><Relationship Id="rId5" Type="http://schemas.openxmlformats.org/officeDocument/2006/relationships/audio" Target="../media/audio17.wav"/><Relationship Id="rId10" Type="http://schemas.openxmlformats.org/officeDocument/2006/relationships/audio" Target="../media/audio73.wav"/><Relationship Id="rId4" Type="http://schemas.openxmlformats.org/officeDocument/2006/relationships/audio" Target="../media/audio10.wav"/><Relationship Id="rId9" Type="http://schemas.openxmlformats.org/officeDocument/2006/relationships/audio" Target="../media/audio72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77.wav"/><Relationship Id="rId3" Type="http://schemas.openxmlformats.org/officeDocument/2006/relationships/audio" Target="../media/audio14.wav"/><Relationship Id="rId7" Type="http://schemas.openxmlformats.org/officeDocument/2006/relationships/audio" Target="../media/audio76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7.wav"/><Relationship Id="rId5" Type="http://schemas.openxmlformats.org/officeDocument/2006/relationships/audio" Target="../media/audio16.wav"/><Relationship Id="rId4" Type="http://schemas.openxmlformats.org/officeDocument/2006/relationships/audio" Target="../media/audio15.wav"/><Relationship Id="rId9" Type="http://schemas.openxmlformats.org/officeDocument/2006/relationships/audio" Target="../media/audio78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85.wav"/><Relationship Id="rId13" Type="http://schemas.openxmlformats.org/officeDocument/2006/relationships/image" Target="../media/image15.jpeg"/><Relationship Id="rId3" Type="http://schemas.openxmlformats.org/officeDocument/2006/relationships/audio" Target="../media/audio80.wav"/><Relationship Id="rId7" Type="http://schemas.openxmlformats.org/officeDocument/2006/relationships/audio" Target="../media/audio84.wav"/><Relationship Id="rId12" Type="http://schemas.openxmlformats.org/officeDocument/2006/relationships/image" Target="../media/image14.jpeg"/><Relationship Id="rId2" Type="http://schemas.openxmlformats.org/officeDocument/2006/relationships/audio" Target="../media/audio7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3.wav"/><Relationship Id="rId11" Type="http://schemas.openxmlformats.org/officeDocument/2006/relationships/image" Target="../media/image13.jpeg"/><Relationship Id="rId5" Type="http://schemas.openxmlformats.org/officeDocument/2006/relationships/audio" Target="../media/audio82.wav"/><Relationship Id="rId10" Type="http://schemas.openxmlformats.org/officeDocument/2006/relationships/image" Target="../media/image6.png"/><Relationship Id="rId4" Type="http://schemas.openxmlformats.org/officeDocument/2006/relationships/audio" Target="../media/audio81.wav"/><Relationship Id="rId9" Type="http://schemas.openxmlformats.org/officeDocument/2006/relationships/audio" Target="../media/audio86.wav"/><Relationship Id="rId1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8.wav"/><Relationship Id="rId2" Type="http://schemas.openxmlformats.org/officeDocument/2006/relationships/audio" Target="../media/audio8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90.wav"/><Relationship Id="rId2" Type="http://schemas.openxmlformats.org/officeDocument/2006/relationships/audio" Target="../media/audio8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4.wav"/><Relationship Id="rId7" Type="http://schemas.openxmlformats.org/officeDocument/2006/relationships/image" Target="../media/image4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3" Type="http://schemas.openxmlformats.org/officeDocument/2006/relationships/audio" Target="../media/audio8.wav"/><Relationship Id="rId7" Type="http://schemas.openxmlformats.org/officeDocument/2006/relationships/audio" Target="../media/audio12.wav"/><Relationship Id="rId12" Type="http://schemas.openxmlformats.org/officeDocument/2006/relationships/image" Target="../media/image9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.wav"/><Relationship Id="rId11" Type="http://schemas.openxmlformats.org/officeDocument/2006/relationships/image" Target="../media/image8.jpeg"/><Relationship Id="rId5" Type="http://schemas.openxmlformats.org/officeDocument/2006/relationships/audio" Target="../media/audio10.wav"/><Relationship Id="rId10" Type="http://schemas.openxmlformats.org/officeDocument/2006/relationships/image" Target="../media/image7.jpeg"/><Relationship Id="rId4" Type="http://schemas.openxmlformats.org/officeDocument/2006/relationships/audio" Target="../media/audio9.wav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6.wav"/><Relationship Id="rId4" Type="http://schemas.openxmlformats.org/officeDocument/2006/relationships/audio" Target="../media/audio15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0.wav"/><Relationship Id="rId4" Type="http://schemas.openxmlformats.org/officeDocument/2006/relationships/audio" Target="../media/audio19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6.wav"/><Relationship Id="rId13" Type="http://schemas.openxmlformats.org/officeDocument/2006/relationships/audio" Target="../media/audio31.wav"/><Relationship Id="rId3" Type="http://schemas.openxmlformats.org/officeDocument/2006/relationships/audio" Target="../media/audio17.wav"/><Relationship Id="rId7" Type="http://schemas.openxmlformats.org/officeDocument/2006/relationships/audio" Target="../media/audio25.wav"/><Relationship Id="rId12" Type="http://schemas.openxmlformats.org/officeDocument/2006/relationships/audio" Target="../media/audio30.wav"/><Relationship Id="rId17" Type="http://schemas.openxmlformats.org/officeDocument/2006/relationships/image" Target="../media/image10.jpeg"/><Relationship Id="rId2" Type="http://schemas.openxmlformats.org/officeDocument/2006/relationships/audio" Target="../media/audio10.wav"/><Relationship Id="rId16" Type="http://schemas.openxmlformats.org/officeDocument/2006/relationships/audio" Target="../media/audio3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4.wav"/><Relationship Id="rId11" Type="http://schemas.openxmlformats.org/officeDocument/2006/relationships/audio" Target="../media/audio29.wav"/><Relationship Id="rId5" Type="http://schemas.openxmlformats.org/officeDocument/2006/relationships/audio" Target="../media/audio23.wav"/><Relationship Id="rId15" Type="http://schemas.openxmlformats.org/officeDocument/2006/relationships/audio" Target="../media/audio33.wav"/><Relationship Id="rId10" Type="http://schemas.openxmlformats.org/officeDocument/2006/relationships/audio" Target="../media/audio28.wav"/><Relationship Id="rId4" Type="http://schemas.openxmlformats.org/officeDocument/2006/relationships/audio" Target="../media/audio22.wav"/><Relationship Id="rId9" Type="http://schemas.openxmlformats.org/officeDocument/2006/relationships/audio" Target="../media/audio27.wav"/><Relationship Id="rId14" Type="http://schemas.openxmlformats.org/officeDocument/2006/relationships/audio" Target="../media/audio32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40.wav"/><Relationship Id="rId13" Type="http://schemas.openxmlformats.org/officeDocument/2006/relationships/audio" Target="../media/audio45.wav"/><Relationship Id="rId18" Type="http://schemas.openxmlformats.org/officeDocument/2006/relationships/image" Target="../media/image10.jpeg"/><Relationship Id="rId3" Type="http://schemas.openxmlformats.org/officeDocument/2006/relationships/audio" Target="../media/audio35.wav"/><Relationship Id="rId7" Type="http://schemas.openxmlformats.org/officeDocument/2006/relationships/audio" Target="../media/audio39.wav"/><Relationship Id="rId12" Type="http://schemas.openxmlformats.org/officeDocument/2006/relationships/audio" Target="../media/audio44.wav"/><Relationship Id="rId17" Type="http://schemas.openxmlformats.org/officeDocument/2006/relationships/audio" Target="../media/audio49.wav"/><Relationship Id="rId2" Type="http://schemas.openxmlformats.org/officeDocument/2006/relationships/notesSlide" Target="../notesSlides/notesSlide1.xml"/><Relationship Id="rId16" Type="http://schemas.openxmlformats.org/officeDocument/2006/relationships/audio" Target="../media/audio4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8.wav"/><Relationship Id="rId11" Type="http://schemas.openxmlformats.org/officeDocument/2006/relationships/audio" Target="../media/audio43.wav"/><Relationship Id="rId5" Type="http://schemas.openxmlformats.org/officeDocument/2006/relationships/audio" Target="../media/audio37.wav"/><Relationship Id="rId15" Type="http://schemas.openxmlformats.org/officeDocument/2006/relationships/audio" Target="../media/audio47.wav"/><Relationship Id="rId10" Type="http://schemas.openxmlformats.org/officeDocument/2006/relationships/audio" Target="../media/audio42.wav"/><Relationship Id="rId4" Type="http://schemas.openxmlformats.org/officeDocument/2006/relationships/audio" Target="../media/audio36.wav"/><Relationship Id="rId9" Type="http://schemas.openxmlformats.org/officeDocument/2006/relationships/audio" Target="../media/audio41.wav"/><Relationship Id="rId14" Type="http://schemas.openxmlformats.org/officeDocument/2006/relationships/audio" Target="../media/audio46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56.wav"/><Relationship Id="rId3" Type="http://schemas.openxmlformats.org/officeDocument/2006/relationships/audio" Target="../media/audio51.wav"/><Relationship Id="rId7" Type="http://schemas.openxmlformats.org/officeDocument/2006/relationships/audio" Target="../media/audio55.wav"/><Relationship Id="rId2" Type="http://schemas.openxmlformats.org/officeDocument/2006/relationships/audio" Target="../media/audio5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4.wav"/><Relationship Id="rId11" Type="http://schemas.openxmlformats.org/officeDocument/2006/relationships/image" Target="../media/image12.gif"/><Relationship Id="rId5" Type="http://schemas.openxmlformats.org/officeDocument/2006/relationships/audio" Target="../media/audio53.wav"/><Relationship Id="rId10" Type="http://schemas.openxmlformats.org/officeDocument/2006/relationships/image" Target="../media/image11.wmf"/><Relationship Id="rId4" Type="http://schemas.openxmlformats.org/officeDocument/2006/relationships/audio" Target="../media/audio52.wav"/><Relationship Id="rId9" Type="http://schemas.openxmlformats.org/officeDocument/2006/relationships/audio" Target="../media/audio5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مستدير الزوايا 10"/>
          <p:cNvSpPr/>
          <p:nvPr/>
        </p:nvSpPr>
        <p:spPr>
          <a:xfrm>
            <a:off x="2643174" y="1857364"/>
            <a:ext cx="3786214" cy="3071834"/>
          </a:xfrm>
          <a:prstGeom prst="roundRect">
            <a:avLst>
              <a:gd name="adj" fmla="val 4760"/>
            </a:avLst>
          </a:prstGeom>
          <a:solidFill>
            <a:srgbClr val="FFFFC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pic>
        <p:nvPicPr>
          <p:cNvPr id="5" name="صورة 4" descr="0018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1785938"/>
            <a:ext cx="864393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217988" y="188913"/>
            <a:ext cx="4746625" cy="1655762"/>
            <a:chOff x="7144700" y="2404336"/>
            <a:chExt cx="1281030" cy="1720786"/>
          </a:xfrm>
        </p:grpSpPr>
        <p:sp>
          <p:nvSpPr>
            <p:cNvPr id="3" name="Flowchart: Connector 2"/>
            <p:cNvSpPr/>
            <p:nvPr/>
          </p:nvSpPr>
          <p:spPr>
            <a:xfrm>
              <a:off x="7425755" y="3052724"/>
              <a:ext cx="999975" cy="1072398"/>
            </a:xfrm>
            <a:prstGeom prst="flowChartConnector">
              <a:avLst/>
            </a:prstGeom>
            <a:gradFill flip="none" rotWithShape="1"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2700000" scaled="0"/>
              <a:tileRect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3600" b="1" dirty="0"/>
            </a:p>
          </p:txBody>
        </p:sp>
        <p:sp>
          <p:nvSpPr>
            <p:cNvPr id="4" name="Flowchart: Connector 3"/>
            <p:cNvSpPr/>
            <p:nvPr/>
          </p:nvSpPr>
          <p:spPr>
            <a:xfrm>
              <a:off x="7144700" y="2404336"/>
              <a:ext cx="1212214" cy="1512177"/>
            </a:xfrm>
            <a:prstGeom prst="flowChartConnector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2700000" scaled="1"/>
              <a:tileRect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5400" b="1" cap="all" dirty="0">
                  <a:ln/>
                  <a:solidFill>
                    <a:schemeClr val="bg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الوحـــــــــــدة</a:t>
              </a:r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14612" y="2151728"/>
            <a:ext cx="364333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الأموال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dirty="0" err="1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الزكوية</a:t>
            </a:r>
            <a:endParaRPr lang="en-US" sz="8000" b="1" dirty="0">
              <a:ln w="11430"/>
              <a:solidFill>
                <a:srgbClr val="66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5786446" y="357166"/>
            <a:ext cx="928694" cy="928694"/>
          </a:xfrm>
          <a:prstGeom prst="ellipse">
            <a:avLst/>
          </a:prstGeom>
          <a:solidFill>
            <a:schemeClr val="bg1"/>
          </a:solidFill>
          <a:ln w="57150" cap="rnd">
            <a:solidFill>
              <a:srgbClr val="FF0000"/>
            </a:solidFill>
          </a:ln>
          <a:scene3d>
            <a:camera prst="orthographicFront"/>
            <a:lightRig rig="threePt" dir="t"/>
          </a:scene3d>
          <a:sp3d contourW="12700" prstMaterial="dkEdge"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8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الوحـــــــــــدة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الوحـــــــــــدة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أموال  الزكو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أموال  الزكو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أموال  الزكو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539552" y="170704"/>
            <a:ext cx="8015876" cy="1543784"/>
          </a:xfrm>
          <a:prstGeom prst="wave">
            <a:avLst>
              <a:gd name="adj1" fmla="val 11747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Mudir MT" pitchFamily="2" charset="-78"/>
            </a:endParaRPr>
          </a:p>
        </p:txBody>
      </p:sp>
      <p:grpSp>
        <p:nvGrpSpPr>
          <p:cNvPr id="5" name="مجموعة 6"/>
          <p:cNvGrpSpPr>
            <a:grpSpLocks/>
          </p:cNvGrpSpPr>
          <p:nvPr/>
        </p:nvGrpSpPr>
        <p:grpSpPr bwMode="auto">
          <a:xfrm>
            <a:off x="323850" y="1428750"/>
            <a:ext cx="8640763" cy="4357688"/>
            <a:chOff x="535009" y="666471"/>
            <a:chExt cx="8320389" cy="5907891"/>
          </a:xfrm>
        </p:grpSpPr>
        <p:sp>
          <p:nvSpPr>
            <p:cNvPr id="6" name="مستطيل مستدير الزوايا 5"/>
            <p:cNvSpPr/>
            <p:nvPr/>
          </p:nvSpPr>
          <p:spPr>
            <a:xfrm>
              <a:off x="579340" y="1888942"/>
              <a:ext cx="8207269" cy="4678963"/>
            </a:xfrm>
            <a:prstGeom prst="roundRect">
              <a:avLst>
                <a:gd name="adj" fmla="val 9586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pic>
          <p:nvPicPr>
            <p:cNvPr id="11275" name="صورة 4" descr="00019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5009" y="666471"/>
              <a:ext cx="8320389" cy="590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مستطيل 2"/>
          <p:cNvSpPr/>
          <p:nvPr/>
        </p:nvSpPr>
        <p:spPr>
          <a:xfrm>
            <a:off x="1785918" y="285728"/>
            <a:ext cx="5210343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7200" b="1" dirty="0">
                <a:ln w="17780" cmpd="sng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نصابها</a:t>
            </a:r>
            <a:endParaRPr lang="en-US" sz="7200" b="1" dirty="0">
              <a:ln w="17780" cmpd="sng">
                <a:solidFill>
                  <a:srgbClr val="6633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" name="صورة 8" descr="anislammosqueminareted.gif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982776">
            <a:off x="7053387" y="-24531"/>
            <a:ext cx="899716" cy="223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428625" y="2357438"/>
            <a:ext cx="8501063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600" b="1">
                <a:latin typeface="Calibri" pitchFamily="34" charset="0"/>
              </a:rPr>
              <a:t>نصاب الحبوب والثمار</a:t>
            </a:r>
            <a:r>
              <a:rPr lang="ar-EG" sz="3600" b="1">
                <a:latin typeface="Calibri" pitchFamily="34" charset="0"/>
              </a:rPr>
              <a:t>:</a:t>
            </a:r>
            <a:r>
              <a:rPr lang="ar-SA" sz="3600" b="1">
                <a:latin typeface="Calibri" pitchFamily="34" charset="0"/>
              </a:rPr>
              <a:t> خمسة أوسق، والوسق ستون صاعاً، فيكون النصاب ثلاثمئة صاع نبوي</a:t>
            </a:r>
            <a:endParaRPr lang="en-US" sz="3600">
              <a:latin typeface="Calibri" pitchFamily="34" charset="0"/>
            </a:endParaRPr>
          </a:p>
          <a:p>
            <a:pPr algn="ctr"/>
            <a:r>
              <a:rPr lang="ar-SA" sz="3600" b="1">
                <a:latin typeface="Calibri" pitchFamily="34" charset="0"/>
              </a:rPr>
              <a:t>ويساوي النصاب بالكيلوجرامات: </a:t>
            </a:r>
            <a:r>
              <a:rPr lang="ar-EG" sz="3600" b="1">
                <a:latin typeface="Calibri" pitchFamily="34" charset="0"/>
              </a:rPr>
              <a:t>900</a:t>
            </a:r>
            <a:r>
              <a:rPr lang="ar-SA" sz="3600" b="1">
                <a:latin typeface="Calibri" pitchFamily="34" charset="0"/>
              </a:rPr>
              <a:t> كجم تقريبًا</a:t>
            </a:r>
            <a:r>
              <a:rPr lang="ar-SA" sz="3600" b="1">
                <a:solidFill>
                  <a:srgbClr val="002060"/>
                </a:solidFill>
                <a:latin typeface="Calibri" pitchFamily="34" charset="0"/>
              </a:rPr>
              <a:t>.</a:t>
            </a:r>
            <a:endParaRPr lang="en-US" sz="3600" b="1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ar-SA" sz="3600" b="1">
                <a:solidFill>
                  <a:srgbClr val="7030A0"/>
                </a:solidFill>
                <a:latin typeface="Calibri" pitchFamily="34" charset="0"/>
              </a:rPr>
              <a:t>ودليله</a:t>
            </a:r>
            <a:r>
              <a:rPr lang="ar-EG" sz="3600" b="1">
                <a:solidFill>
                  <a:srgbClr val="7030A0"/>
                </a:solidFill>
                <a:latin typeface="Calibri" pitchFamily="34" charset="0"/>
              </a:rPr>
              <a:t>:</a:t>
            </a:r>
            <a:r>
              <a:rPr lang="ar-SA" sz="3600" b="1">
                <a:solidFill>
                  <a:srgbClr val="7030A0"/>
                </a:solidFill>
                <a:latin typeface="Calibri" pitchFamily="34" charset="0"/>
              </a:rPr>
              <a:t> قوله </a:t>
            </a:r>
            <a:r>
              <a:rPr lang="ar-EG" sz="3600" b="1">
                <a:solidFill>
                  <a:srgbClr val="7030A0"/>
                </a:solidFill>
                <a:latin typeface="Calibri" pitchFamily="34" charset="0"/>
                <a:sym typeface="AGA Arabesque" pitchFamily="2" charset="2"/>
              </a:rPr>
              <a:t>صلى الله عليه وسلم:</a:t>
            </a:r>
            <a:r>
              <a:rPr lang="ar-SA" sz="3600" b="1">
                <a:solidFill>
                  <a:srgbClr val="7030A0"/>
                </a:solidFill>
                <a:latin typeface="Calibri" pitchFamily="34" charset="0"/>
              </a:rPr>
              <a:t> (ليس في حب ولا تمر صدقة حتى يبلغ خمسة أوسق) </a:t>
            </a:r>
            <a:r>
              <a:rPr lang="ar-SA" sz="3200" b="1" baseline="30000">
                <a:solidFill>
                  <a:srgbClr val="7030A0"/>
                </a:solidFill>
                <a:latin typeface="Calibri" pitchFamily="34" charset="0"/>
              </a:rPr>
              <a:t>(</a:t>
            </a:r>
            <a:r>
              <a:rPr lang="ar-EG" sz="3200" b="1" baseline="30000">
                <a:solidFill>
                  <a:srgbClr val="7030A0"/>
                </a:solidFill>
                <a:latin typeface="Calibri" pitchFamily="34" charset="0"/>
              </a:rPr>
              <a:t>1</a:t>
            </a:r>
            <a:r>
              <a:rPr lang="ar-SA" sz="3200" b="1" baseline="30000">
                <a:solidFill>
                  <a:srgbClr val="7030A0"/>
                </a:solidFill>
                <a:latin typeface="Calibri" pitchFamily="34" charset="0"/>
              </a:rPr>
              <a:t>)</a:t>
            </a:r>
            <a:r>
              <a:rPr lang="ar-SA" sz="3600" b="1">
                <a:solidFill>
                  <a:srgbClr val="7030A0"/>
                </a:solidFill>
                <a:latin typeface="Calibri" pitchFamily="34" charset="0"/>
              </a:rPr>
              <a:t>.</a:t>
            </a:r>
            <a:endParaRPr lang="en-US" sz="3600" b="1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000375" y="6173788"/>
            <a:ext cx="5838825" cy="646112"/>
          </a:xfrm>
          <a:prstGeom prst="rect">
            <a:avLst/>
          </a:prstGeom>
          <a:solidFill>
            <a:srgbClr val="FFF3D1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rtl="0"/>
            <a:r>
              <a:rPr lang="ar-EG" b="1">
                <a:latin typeface="Calibri" pitchFamily="34" charset="0"/>
              </a:rPr>
              <a:t>(1) </a:t>
            </a:r>
            <a:r>
              <a:rPr lang="ar-SA" b="1">
                <a:latin typeface="Calibri" pitchFamily="34" charset="0"/>
              </a:rPr>
              <a:t>رواه البخاري، كتاب الزكاة، باب زكاة الورق، برقم: 1378</a:t>
            </a:r>
            <a:r>
              <a:rPr lang="ar-EG" b="1">
                <a:latin typeface="Calibri" pitchFamily="34" charset="0"/>
              </a:rPr>
              <a:t>،</a:t>
            </a:r>
            <a:r>
              <a:rPr lang="ar-SA" b="1">
                <a:latin typeface="Calibri" pitchFamily="34" charset="0"/>
              </a:rPr>
              <a:t> </a:t>
            </a:r>
            <a:r>
              <a:rPr lang="ar-EG" b="1">
                <a:latin typeface="Calibri" pitchFamily="34" charset="0"/>
              </a:rPr>
              <a:t>و</a:t>
            </a:r>
            <a:r>
              <a:rPr lang="ar-SA" b="1">
                <a:latin typeface="Calibri" pitchFamily="34" charset="0"/>
              </a:rPr>
              <a:t> مسلم أول كتاب الزكاة من حديث أبي سعيد الخدري، برقم: 979. </a:t>
            </a:r>
            <a:endParaRPr lang="en-US" sz="1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نصابه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نصابه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نصابه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نصاب الحبوب والثم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نصاب الحبوب والثم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ودليله قوله صلى الله عليه وسل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رواه البخاري ش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214282" y="170704"/>
            <a:ext cx="9215502" cy="1543784"/>
          </a:xfrm>
          <a:prstGeom prst="wave">
            <a:avLst>
              <a:gd name="adj1" fmla="val 11747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Mudir MT" pitchFamily="2" charset="-78"/>
            </a:endParaRPr>
          </a:p>
        </p:txBody>
      </p:sp>
      <p:grpSp>
        <p:nvGrpSpPr>
          <p:cNvPr id="5" name="مجموعة 6"/>
          <p:cNvGrpSpPr>
            <a:grpSpLocks/>
          </p:cNvGrpSpPr>
          <p:nvPr/>
        </p:nvGrpSpPr>
        <p:grpSpPr bwMode="auto">
          <a:xfrm>
            <a:off x="323850" y="1357313"/>
            <a:ext cx="8640763" cy="4714875"/>
            <a:chOff x="535009" y="666471"/>
            <a:chExt cx="8320389" cy="5907891"/>
          </a:xfrm>
        </p:grpSpPr>
        <p:sp>
          <p:nvSpPr>
            <p:cNvPr id="6" name="مستطيل مستدير الزوايا 5"/>
            <p:cNvSpPr/>
            <p:nvPr/>
          </p:nvSpPr>
          <p:spPr>
            <a:xfrm>
              <a:off x="579340" y="1887833"/>
              <a:ext cx="8207269" cy="4680561"/>
            </a:xfrm>
            <a:prstGeom prst="roundRect">
              <a:avLst>
                <a:gd name="adj" fmla="val 9586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pic>
          <p:nvPicPr>
            <p:cNvPr id="12298" name="صورة 4" descr="00019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5009" y="666471"/>
              <a:ext cx="8320389" cy="590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مستطيل 2"/>
          <p:cNvSpPr/>
          <p:nvPr/>
        </p:nvSpPr>
        <p:spPr>
          <a:xfrm>
            <a:off x="571504" y="484511"/>
            <a:ext cx="7358082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2"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000" b="1" dirty="0">
                <a:ln w="17780" cmpd="sng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مقدار الزكاة الواجبة فيها</a:t>
            </a:r>
            <a:endParaRPr lang="en-US" sz="6000" b="1" dirty="0">
              <a:ln w="17780" cmpd="sng">
                <a:solidFill>
                  <a:srgbClr val="6633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" name="صورة 8" descr="anislammosqueminareted.gif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982776">
            <a:off x="7927743" y="-24531"/>
            <a:ext cx="899716" cy="223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500063" y="2571750"/>
            <a:ext cx="8358187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4000" b="1" dirty="0">
                <a:latin typeface="Calibri" pitchFamily="34" charset="0"/>
              </a:rPr>
              <a:t>يجب </a:t>
            </a:r>
            <a:r>
              <a:rPr lang="ar-SA" sz="4000" b="1" dirty="0" err="1">
                <a:latin typeface="Calibri" pitchFamily="34" charset="0"/>
              </a:rPr>
              <a:t>العشر (10%</a:t>
            </a:r>
            <a:r>
              <a:rPr lang="ar-SA" sz="4000" b="1" dirty="0">
                <a:latin typeface="Calibri" pitchFamily="34" charset="0"/>
              </a:rPr>
              <a:t>) فيما سقي بلا م</a:t>
            </a:r>
            <a:r>
              <a:rPr lang="ar-EG" sz="4000" b="1" dirty="0" err="1">
                <a:latin typeface="Calibri" pitchFamily="34" charset="0"/>
              </a:rPr>
              <a:t>ؤو</a:t>
            </a:r>
            <a:r>
              <a:rPr lang="ar-SA" sz="4000" b="1" dirty="0">
                <a:latin typeface="Calibri" pitchFamily="34" charset="0"/>
              </a:rPr>
              <a:t>نه ولا كلفة كالذي يسقي بمياه الأمطار، والعيون.</a:t>
            </a:r>
            <a:endParaRPr lang="en-US" sz="4000" dirty="0">
              <a:latin typeface="Calibri" pitchFamily="34" charset="0"/>
            </a:endParaRPr>
          </a:p>
          <a:p>
            <a:pPr algn="ctr"/>
            <a:r>
              <a:rPr lang="ar-SA" sz="4000" b="1" dirty="0">
                <a:solidFill>
                  <a:srgbClr val="7030A0"/>
                </a:solidFill>
                <a:latin typeface="Calibri" pitchFamily="34" charset="0"/>
              </a:rPr>
              <a:t>ويجب نصف </a:t>
            </a:r>
            <a:r>
              <a:rPr lang="ar-SA" sz="4000" b="1" dirty="0" smtClean="0">
                <a:solidFill>
                  <a:srgbClr val="7030A0"/>
                </a:solidFill>
                <a:latin typeface="Calibri" pitchFamily="34" charset="0"/>
              </a:rPr>
              <a:t>العشر</a:t>
            </a:r>
            <a:r>
              <a:rPr lang="ar-EG" sz="4000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ar-SA" sz="4000" b="1" dirty="0" err="1" smtClean="0">
                <a:solidFill>
                  <a:srgbClr val="7030A0"/>
                </a:solidFill>
                <a:latin typeface="Calibri" pitchFamily="34" charset="0"/>
              </a:rPr>
              <a:t>(</a:t>
            </a:r>
            <a:r>
              <a:rPr lang="ar-SA" sz="4000" b="1" dirty="0" err="1">
                <a:solidFill>
                  <a:srgbClr val="7030A0"/>
                </a:solidFill>
                <a:latin typeface="Calibri" pitchFamily="34" charset="0"/>
              </a:rPr>
              <a:t>5%</a:t>
            </a:r>
            <a:r>
              <a:rPr lang="ar-SA" sz="4000" b="1" dirty="0">
                <a:solidFill>
                  <a:srgbClr val="7030A0"/>
                </a:solidFill>
                <a:latin typeface="Calibri" pitchFamily="34" charset="0"/>
              </a:rPr>
              <a:t>) فيما سقي </a:t>
            </a:r>
            <a:r>
              <a:rPr lang="ar-SA" sz="4000" b="1" dirty="0" err="1">
                <a:solidFill>
                  <a:srgbClr val="7030A0"/>
                </a:solidFill>
                <a:latin typeface="Calibri" pitchFamily="34" charset="0"/>
              </a:rPr>
              <a:t>بمؤ</a:t>
            </a:r>
            <a:r>
              <a:rPr lang="ar-EG" sz="4000" b="1" dirty="0">
                <a:solidFill>
                  <a:srgbClr val="7030A0"/>
                </a:solidFill>
                <a:latin typeface="Calibri" pitchFamily="34" charset="0"/>
              </a:rPr>
              <a:t>و</a:t>
            </a:r>
            <a:r>
              <a:rPr lang="ar-SA" sz="4000" b="1" dirty="0">
                <a:solidFill>
                  <a:srgbClr val="7030A0"/>
                </a:solidFill>
                <a:latin typeface="Calibri" pitchFamily="34" charset="0"/>
              </a:rPr>
              <a:t>نه، وكلفة</a:t>
            </a:r>
            <a:r>
              <a:rPr lang="ar-EG" sz="4000" b="1" dirty="0" err="1">
                <a:solidFill>
                  <a:srgbClr val="7030A0"/>
                </a:solidFill>
                <a:latin typeface="Calibri" pitchFamily="34" charset="0"/>
              </a:rPr>
              <a:t>؛</a:t>
            </a:r>
            <a:r>
              <a:rPr lang="ar-SA" sz="4000" b="1" dirty="0">
                <a:solidFill>
                  <a:srgbClr val="7030A0"/>
                </a:solidFill>
                <a:latin typeface="Calibri" pitchFamily="34" charset="0"/>
              </a:rPr>
              <a:t> كالذي يسقي بالماء الذي يضخ من الآبار والأنهار بواسطة الحيوانات </a:t>
            </a:r>
            <a:r>
              <a:rPr lang="ar-EG" sz="4000" b="1" dirty="0">
                <a:solidFill>
                  <a:srgbClr val="7030A0"/>
                </a:solidFill>
                <a:latin typeface="Calibri" pitchFamily="34" charset="0"/>
              </a:rPr>
              <a:t>أ</a:t>
            </a:r>
            <a:r>
              <a:rPr lang="ar-SA" sz="4000" b="1" dirty="0" smtClean="0">
                <a:solidFill>
                  <a:srgbClr val="7030A0"/>
                </a:solidFill>
                <a:latin typeface="Calibri" pitchFamily="34" charset="0"/>
              </a:rPr>
              <a:t>و</a:t>
            </a:r>
            <a:r>
              <a:rPr lang="ar-EG" sz="4000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ar-SA" sz="4000" b="1" dirty="0" smtClean="0">
                <a:solidFill>
                  <a:srgbClr val="7030A0"/>
                </a:solidFill>
                <a:latin typeface="Calibri" pitchFamily="34" charset="0"/>
              </a:rPr>
              <a:t>الآلات </a:t>
            </a:r>
            <a:r>
              <a:rPr lang="ar-SA" sz="4000" b="1" dirty="0">
                <a:solidFill>
                  <a:srgbClr val="7030A0"/>
                </a:solidFill>
                <a:latin typeface="Calibri" pitchFamily="34" charset="0"/>
              </a:rPr>
              <a:t>الحديثة.</a:t>
            </a:r>
            <a:endParaRPr lang="en-US" sz="4000" b="1" dirty="0">
              <a:solidFill>
                <a:srgbClr val="7030A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مقدار الزكاة الواجبة فيه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يجب العشر (10%) فيما سقي بلا موؤن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ويجب نصف العش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214282" y="170704"/>
            <a:ext cx="9215502" cy="1543784"/>
          </a:xfrm>
          <a:prstGeom prst="wave">
            <a:avLst>
              <a:gd name="adj1" fmla="val 11747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Mudir MT" pitchFamily="2" charset="-78"/>
            </a:endParaRPr>
          </a:p>
        </p:txBody>
      </p:sp>
      <p:grpSp>
        <p:nvGrpSpPr>
          <p:cNvPr id="13317" name="مجموعة 6"/>
          <p:cNvGrpSpPr>
            <a:grpSpLocks/>
          </p:cNvGrpSpPr>
          <p:nvPr/>
        </p:nvGrpSpPr>
        <p:grpSpPr bwMode="auto">
          <a:xfrm>
            <a:off x="323850" y="1357313"/>
            <a:ext cx="8640763" cy="4429125"/>
            <a:chOff x="535009" y="666471"/>
            <a:chExt cx="8320389" cy="5907891"/>
          </a:xfrm>
        </p:grpSpPr>
        <p:sp>
          <p:nvSpPr>
            <p:cNvPr id="6" name="مستطيل مستدير الزوايا 5"/>
            <p:cNvSpPr/>
            <p:nvPr/>
          </p:nvSpPr>
          <p:spPr>
            <a:xfrm>
              <a:off x="579340" y="1888281"/>
              <a:ext cx="8207269" cy="4679727"/>
            </a:xfrm>
            <a:prstGeom prst="roundRect">
              <a:avLst>
                <a:gd name="adj" fmla="val 9586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pic>
          <p:nvPicPr>
            <p:cNvPr id="13323" name="صورة 4" descr="00019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5009" y="666471"/>
              <a:ext cx="8320389" cy="590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مستطيل 2"/>
          <p:cNvSpPr/>
          <p:nvPr/>
        </p:nvSpPr>
        <p:spPr>
          <a:xfrm>
            <a:off x="571504" y="484511"/>
            <a:ext cx="7358082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2"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000" b="1" dirty="0">
                <a:ln w="17780" cmpd="sng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مقدار الزكاة الواجبة فيها</a:t>
            </a:r>
            <a:endParaRPr lang="en-US" sz="6000" b="1" dirty="0">
              <a:ln w="17780" cmpd="sng">
                <a:solidFill>
                  <a:srgbClr val="6633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" name="صورة 8" descr="anislammosqueminareted.gif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982776">
            <a:off x="7927743" y="-24531"/>
            <a:ext cx="899716" cy="223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500063" y="2571750"/>
            <a:ext cx="835818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4000" b="1" dirty="0">
                <a:solidFill>
                  <a:srgbClr val="7030A0"/>
                </a:solidFill>
                <a:latin typeface="Calibri" pitchFamily="34" charset="0"/>
              </a:rPr>
              <a:t>والدليل</a:t>
            </a:r>
            <a:r>
              <a:rPr lang="ar-EG" sz="4000" b="1" dirty="0" err="1">
                <a:solidFill>
                  <a:srgbClr val="7030A0"/>
                </a:solidFill>
                <a:latin typeface="Calibri" pitchFamily="34" charset="0"/>
              </a:rPr>
              <a:t>:</a:t>
            </a:r>
            <a:r>
              <a:rPr lang="ar-SA" sz="4000" b="1" dirty="0">
                <a:solidFill>
                  <a:srgbClr val="7030A0"/>
                </a:solidFill>
                <a:latin typeface="Calibri" pitchFamily="34" charset="0"/>
              </a:rPr>
              <a:t> حديث </a:t>
            </a:r>
            <a:r>
              <a:rPr lang="ar-SA" sz="4000" b="1" dirty="0" smtClean="0">
                <a:solidFill>
                  <a:srgbClr val="7030A0"/>
                </a:solidFill>
                <a:latin typeface="Calibri" pitchFamily="34" charset="0"/>
              </a:rPr>
              <a:t>جابر</a:t>
            </a:r>
            <a:r>
              <a:rPr lang="ar-EG" sz="4000" b="1" dirty="0" smtClean="0">
                <a:solidFill>
                  <a:srgbClr val="7030A0"/>
                </a:solidFill>
                <a:latin typeface="Calibri" pitchFamily="34" charset="0"/>
              </a:rPr>
              <a:t> رضي الله عنه</a:t>
            </a:r>
            <a:r>
              <a:rPr lang="ar-SA" sz="4000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ar-SA" sz="4000" b="1" dirty="0">
                <a:solidFill>
                  <a:srgbClr val="7030A0"/>
                </a:solidFill>
                <a:latin typeface="Calibri" pitchFamily="34" charset="0"/>
              </a:rPr>
              <a:t>أن رسول الله </a:t>
            </a:r>
            <a:r>
              <a:rPr lang="ar-EG" sz="4000" b="1" dirty="0">
                <a:solidFill>
                  <a:srgbClr val="7030A0"/>
                </a:solidFill>
                <a:latin typeface="Calibri" pitchFamily="34" charset="0"/>
                <a:sym typeface="AGA Arabesque" pitchFamily="2" charset="2"/>
              </a:rPr>
              <a:t>صلى الله عليه وسلم</a:t>
            </a:r>
            <a:r>
              <a:rPr lang="ar-SA" sz="4000" b="1" dirty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ar-SA" sz="4000" b="1" dirty="0" err="1">
                <a:solidFill>
                  <a:srgbClr val="7030A0"/>
                </a:solidFill>
                <a:latin typeface="Calibri" pitchFamily="34" charset="0"/>
              </a:rPr>
              <a:t>قال: </a:t>
            </a:r>
            <a:r>
              <a:rPr lang="ar-SA" sz="4000" b="1" dirty="0">
                <a:solidFill>
                  <a:srgbClr val="7030A0"/>
                </a:solidFill>
                <a:latin typeface="Calibri" pitchFamily="34" charset="0"/>
              </a:rPr>
              <a:t>(فيما سقت السماء والأنهار والعيون العشر، وفيما سقي </a:t>
            </a:r>
            <a:r>
              <a:rPr lang="ar-SA" sz="4000" b="1" dirty="0" err="1">
                <a:solidFill>
                  <a:srgbClr val="7030A0"/>
                </a:solidFill>
                <a:latin typeface="Calibri" pitchFamily="34" charset="0"/>
              </a:rPr>
              <a:t>بالسانية</a:t>
            </a:r>
            <a:r>
              <a:rPr lang="ar-SA" sz="4000" b="1" dirty="0">
                <a:solidFill>
                  <a:srgbClr val="7030A0"/>
                </a:solidFill>
                <a:latin typeface="Calibri" pitchFamily="34" charset="0"/>
              </a:rPr>
              <a:t> نصف العشر</a:t>
            </a:r>
            <a:r>
              <a:rPr lang="ar-SA" sz="4000" b="1" dirty="0" err="1">
                <a:solidFill>
                  <a:srgbClr val="7030A0"/>
                </a:solidFill>
                <a:latin typeface="Calibri" pitchFamily="34" charset="0"/>
              </a:rPr>
              <a:t>) </a:t>
            </a:r>
            <a:r>
              <a:rPr lang="ar-SA" sz="3200" b="1" baseline="30000" dirty="0">
                <a:solidFill>
                  <a:srgbClr val="7030A0"/>
                </a:solidFill>
                <a:latin typeface="Calibri" pitchFamily="34" charset="0"/>
              </a:rPr>
              <a:t>(1</a:t>
            </a:r>
            <a:r>
              <a:rPr lang="ar-SA" sz="3200" b="1" baseline="30000" dirty="0" err="1">
                <a:solidFill>
                  <a:srgbClr val="7030A0"/>
                </a:solidFill>
                <a:latin typeface="Calibri" pitchFamily="34" charset="0"/>
              </a:rPr>
              <a:t>)</a:t>
            </a:r>
            <a:r>
              <a:rPr lang="ar-EG" sz="4000" b="1" dirty="0" err="1">
                <a:solidFill>
                  <a:srgbClr val="7030A0"/>
                </a:solidFill>
                <a:latin typeface="Calibri" pitchFamily="34" charset="0"/>
              </a:rPr>
              <a:t>.</a:t>
            </a:r>
            <a:endParaRPr lang="en-US" sz="40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34988" y="5862638"/>
            <a:ext cx="8074025" cy="923925"/>
          </a:xfrm>
          <a:prstGeom prst="rect">
            <a:avLst/>
          </a:prstGeom>
          <a:solidFill>
            <a:srgbClr val="FFF3D1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EG" b="1">
                <a:latin typeface="Calibri" pitchFamily="34" charset="0"/>
              </a:rPr>
              <a:t>(1) </a:t>
            </a:r>
            <a:r>
              <a:rPr lang="ar-SA" b="1">
                <a:latin typeface="Calibri" pitchFamily="34" charset="0"/>
              </a:rPr>
              <a:t>أخرجه مسلم</a:t>
            </a:r>
            <a:r>
              <a:rPr lang="ar-EG" b="1">
                <a:latin typeface="Calibri" pitchFamily="34" charset="0"/>
              </a:rPr>
              <a:t> في</a:t>
            </a:r>
            <a:r>
              <a:rPr lang="ar-SA" b="1">
                <a:latin typeface="Calibri" pitchFamily="34" charset="0"/>
              </a:rPr>
              <a:t> كتاب الزكاة، باب ما فيه العشر أو نصف العشر، برقم:</a:t>
            </a:r>
            <a:r>
              <a:rPr lang="ar-EG" b="1">
                <a:latin typeface="Calibri" pitchFamily="34" charset="0"/>
              </a:rPr>
              <a:t> 189</a:t>
            </a:r>
            <a:r>
              <a:rPr lang="ar-SA" b="1">
                <a:latin typeface="Calibri" pitchFamily="34" charset="0"/>
              </a:rPr>
              <a:t>، والنسائي في سن</a:t>
            </a:r>
            <a:r>
              <a:rPr lang="ar-EG" b="1">
                <a:latin typeface="Calibri" pitchFamily="34" charset="0"/>
              </a:rPr>
              <a:t>ن</a:t>
            </a:r>
            <a:r>
              <a:rPr lang="ar-SA" b="1">
                <a:latin typeface="Calibri" pitchFamily="34" charset="0"/>
              </a:rPr>
              <a:t>ه</a:t>
            </a:r>
            <a:r>
              <a:rPr lang="ar-EG" b="1">
                <a:latin typeface="Calibri" pitchFamily="34" charset="0"/>
              </a:rPr>
              <a:t> في</a:t>
            </a:r>
            <a:r>
              <a:rPr lang="ar-SA" b="1">
                <a:latin typeface="Calibri" pitchFamily="34" charset="0"/>
              </a:rPr>
              <a:t> كتاب الزكاة باب ما يوجب العشر وما يوجب نصف العشر </a:t>
            </a:r>
            <a:r>
              <a:rPr lang="ar-EG" b="1">
                <a:latin typeface="Calibri" pitchFamily="34" charset="0"/>
              </a:rPr>
              <a:t> 41/5</a:t>
            </a:r>
            <a:r>
              <a:rPr lang="ar-SA" b="1">
                <a:latin typeface="Calibri" pitchFamily="34" charset="0"/>
              </a:rPr>
              <a:t> برقم: 24</a:t>
            </a:r>
            <a:r>
              <a:rPr lang="ar-EG" b="1">
                <a:latin typeface="Calibri" pitchFamily="34" charset="0"/>
              </a:rPr>
              <a:t>89</a:t>
            </a:r>
            <a:r>
              <a:rPr lang="ar-SA" b="1">
                <a:latin typeface="Calibri" pitchFamily="34" charset="0"/>
              </a:rPr>
              <a:t>، كلاهما من حديث </a:t>
            </a:r>
            <a:r>
              <a:rPr lang="ar-EG" b="1">
                <a:latin typeface="Calibri" pitchFamily="34" charset="0"/>
              </a:rPr>
              <a:t>جابر </a:t>
            </a:r>
            <a:r>
              <a:rPr lang="ar-SA" b="1">
                <a:latin typeface="Calibri" pitchFamily="34" charset="0"/>
              </a:rPr>
              <a:t>بن عبد الله رضي الله عنهما، واللفظ للنسائي.</a:t>
            </a:r>
            <a:endParaRPr lang="en-US" sz="1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الدليل حديث جابر أن رسول الل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خرجه مسلم كتاب الزكاة باب ما في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ذو زوايا قطرية مستديرة 4"/>
          <p:cNvSpPr/>
          <p:nvPr/>
        </p:nvSpPr>
        <p:spPr>
          <a:xfrm>
            <a:off x="7217371" y="235632"/>
            <a:ext cx="1710663" cy="864096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5400" dirty="0">
              <a:solidFill>
                <a:srgbClr val="C00000"/>
              </a:solidFill>
            </a:endParaRPr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7223125" y="206375"/>
            <a:ext cx="16986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5400" b="1">
                <a:solidFill>
                  <a:srgbClr val="C00000"/>
                </a:solidFill>
                <a:latin typeface="Calibri" pitchFamily="34" charset="0"/>
              </a:rPr>
              <a:t>تمرين</a:t>
            </a:r>
            <a:endParaRPr lang="en-US" sz="5400">
              <a:solidFill>
                <a:srgbClr val="C00000"/>
              </a:solidFill>
              <a:latin typeface="Calibri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57188" y="571500"/>
            <a:ext cx="6715125" cy="1428750"/>
            <a:chOff x="-19325815" y="2020515"/>
            <a:chExt cx="29538023" cy="4064139"/>
          </a:xfrm>
        </p:grpSpPr>
        <p:sp>
          <p:nvSpPr>
            <p:cNvPr id="8" name="Round Same Side Corner Rectangle 5"/>
            <p:cNvSpPr/>
            <p:nvPr/>
          </p:nvSpPr>
          <p:spPr>
            <a:xfrm>
              <a:off x="-19325815" y="2020515"/>
              <a:ext cx="29538023" cy="4064139"/>
            </a:xfrm>
            <a:prstGeom prst="round2SameRect">
              <a:avLst>
                <a:gd name="adj1" fmla="val 38720"/>
                <a:gd name="adj2" fmla="val 0"/>
              </a:avLst>
            </a:prstGeom>
            <a:solidFill>
              <a:srgbClr val="FFFF00"/>
            </a:solidFill>
            <a:ln w="76200">
              <a:solidFill>
                <a:srgbClr val="CC0099"/>
              </a:solidFill>
            </a:ln>
            <a:effectLst>
              <a:innerShdw blurRad="635000">
                <a:srgbClr val="CC0099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  <p:sp>
          <p:nvSpPr>
            <p:cNvPr id="14373" name="Rectangle 4"/>
            <p:cNvSpPr>
              <a:spLocks noChangeArrowheads="1"/>
            </p:cNvSpPr>
            <p:nvPr/>
          </p:nvSpPr>
          <p:spPr bwMode="auto">
            <a:xfrm>
              <a:off x="-18068878" y="2499891"/>
              <a:ext cx="26709912" cy="3414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3600" b="1">
                  <a:solidFill>
                    <a:srgbClr val="FF0000"/>
                  </a:solidFill>
                  <a:latin typeface="Calibri" pitchFamily="34" charset="0"/>
                </a:rPr>
                <a:t>بين المقدارالواجب من الزكاة في الحالات الآتية:</a:t>
              </a:r>
              <a:endParaRPr lang="en-US" sz="36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10" name="جدول 9"/>
          <p:cNvGraphicFramePr>
            <a:graphicFrameLocks noGrp="1"/>
          </p:cNvGraphicFramePr>
          <p:nvPr/>
        </p:nvGraphicFramePr>
        <p:xfrm>
          <a:off x="214313" y="2143125"/>
          <a:ext cx="8712200" cy="4500564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5802457"/>
                <a:gridCol w="2909743"/>
              </a:tblGrid>
              <a:tr h="1125141"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L="91432" marR="91432"/>
                </a:tc>
              </a:tr>
              <a:tr h="1125141"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L="91432" marR="91432"/>
                </a:tc>
              </a:tr>
              <a:tr h="1125141"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L="91432" marR="91432"/>
                </a:tc>
              </a:tr>
              <a:tr h="1125141"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L="91432" marR="91432"/>
                </a:tc>
              </a:tr>
            </a:tbl>
          </a:graphicData>
        </a:graphic>
      </p:graphicFrame>
      <p:pic>
        <p:nvPicPr>
          <p:cNvPr id="12" name="Picture 2" descr="D:\mrwa\الشغل\توحيد طالب ونشاط وورد 2م ف1\7577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3" y="3071813"/>
            <a:ext cx="2281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D:\mrwa\الشغل\توحيد طالب ونشاط وورد 2م ف1\7577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3143250"/>
            <a:ext cx="2728912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مستطيل 14"/>
          <p:cNvSpPr/>
          <p:nvPr/>
        </p:nvSpPr>
        <p:spPr>
          <a:xfrm>
            <a:off x="214282" y="2357430"/>
            <a:ext cx="2866490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المقدار الواجب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5000628" y="2357430"/>
            <a:ext cx="1850162" cy="76944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المسألة</a:t>
            </a:r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auto">
          <a:xfrm>
            <a:off x="3071813" y="3228975"/>
            <a:ext cx="59293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600" b="1">
                <a:solidFill>
                  <a:srgbClr val="002060"/>
                </a:solidFill>
                <a:latin typeface="Calibri" pitchFamily="34" charset="0"/>
              </a:rPr>
              <a:t>رجل يملك مزرعة يسقيها بالماء المستخرج من البئر عن طريق الآلات.</a:t>
            </a:r>
            <a:endParaRPr lang="en-US" sz="36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auto">
          <a:xfrm>
            <a:off x="214313" y="3571875"/>
            <a:ext cx="2746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dirty="0">
                <a:latin typeface="Calibri" pitchFamily="34" charset="0"/>
              </a:rPr>
              <a:t>نصف</a:t>
            </a:r>
            <a:r>
              <a:rPr lang="ar-SA" sz="3600" dirty="0">
                <a:latin typeface="Calibri" pitchFamily="34" charset="0"/>
              </a:rPr>
              <a:t> العشر</a:t>
            </a:r>
            <a:r>
              <a:rPr lang="ar-EG" sz="3600" dirty="0">
                <a:latin typeface="Calibri" pitchFamily="34" charset="0"/>
              </a:rPr>
              <a:t>.</a:t>
            </a:r>
          </a:p>
        </p:txBody>
      </p:sp>
      <p:sp>
        <p:nvSpPr>
          <p:cNvPr id="34" name="مستطيل 33"/>
          <p:cNvSpPr>
            <a:spLocks noChangeArrowheads="1"/>
          </p:cNvSpPr>
          <p:nvPr/>
        </p:nvSpPr>
        <p:spPr bwMode="auto">
          <a:xfrm>
            <a:off x="3143250" y="4429125"/>
            <a:ext cx="57864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200" b="1">
                <a:solidFill>
                  <a:srgbClr val="002060"/>
                </a:solidFill>
                <a:latin typeface="Calibri" pitchFamily="34" charset="0"/>
              </a:rPr>
              <a:t>رجل لديه مجموعة من النخيل في بيته يسقيها من ماء المنزل، وقد بلغت نصابًا. </a:t>
            </a:r>
            <a:endParaRPr lang="en-US" sz="32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5" name="مستطيل 34"/>
          <p:cNvSpPr>
            <a:spLocks noChangeArrowheads="1"/>
          </p:cNvSpPr>
          <p:nvPr/>
        </p:nvSpPr>
        <p:spPr bwMode="auto">
          <a:xfrm>
            <a:off x="214313" y="4572000"/>
            <a:ext cx="2746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dirty="0">
                <a:latin typeface="Calibri" pitchFamily="34" charset="0"/>
              </a:rPr>
              <a:t>نصف</a:t>
            </a:r>
            <a:r>
              <a:rPr lang="ar-SA" sz="3600" dirty="0">
                <a:latin typeface="Calibri" pitchFamily="34" charset="0"/>
              </a:rPr>
              <a:t> العشر</a:t>
            </a:r>
            <a:r>
              <a:rPr lang="ar-EG" sz="3600" dirty="0">
                <a:latin typeface="Calibri" pitchFamily="34" charset="0"/>
              </a:rPr>
              <a:t>.</a:t>
            </a:r>
          </a:p>
        </p:txBody>
      </p:sp>
      <p:sp>
        <p:nvSpPr>
          <p:cNvPr id="37" name="مستطيل 36"/>
          <p:cNvSpPr>
            <a:spLocks noChangeArrowheads="1"/>
          </p:cNvSpPr>
          <p:nvPr/>
        </p:nvSpPr>
        <p:spPr bwMode="auto">
          <a:xfrm>
            <a:off x="3143250" y="5500688"/>
            <a:ext cx="5715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600" b="1">
                <a:solidFill>
                  <a:srgbClr val="002060"/>
                </a:solidFill>
                <a:latin typeface="Calibri" pitchFamily="34" charset="0"/>
              </a:rPr>
              <a:t>مزارع يعتمد في سقي زرعه على مياه الأمطار.</a:t>
            </a:r>
            <a:endParaRPr lang="en-US" sz="36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9" name="مستطيل 28"/>
          <p:cNvSpPr>
            <a:spLocks noChangeArrowheads="1"/>
          </p:cNvSpPr>
          <p:nvPr/>
        </p:nvSpPr>
        <p:spPr bwMode="auto">
          <a:xfrm>
            <a:off x="357188" y="5715000"/>
            <a:ext cx="2746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dirty="0">
                <a:latin typeface="Calibri" pitchFamily="34" charset="0"/>
              </a:rPr>
              <a:t>العشر.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تمرين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تمرين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بين مقدارالواجب من الزكا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لمسأل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المقدار الواج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رجل يملك مزرعة يسقيها بالما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نصف العش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رجل لديه مجموعة من النخي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نصف العش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مزارع يعتمد في سقي زرع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العش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  <p:bldP spid="34" grpId="0"/>
      <p:bldP spid="35" grpId="0"/>
      <p:bldP spid="37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تمرير عمودي 2"/>
          <p:cNvSpPr/>
          <p:nvPr/>
        </p:nvSpPr>
        <p:spPr>
          <a:xfrm>
            <a:off x="71406" y="3357562"/>
            <a:ext cx="8858280" cy="2954608"/>
          </a:xfrm>
          <a:prstGeom prst="verticalScroll">
            <a:avLst>
              <a:gd name="adj" fmla="val 14352"/>
            </a:avLst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3600" dirty="0">
              <a:solidFill>
                <a:schemeClr val="tx1"/>
              </a:solidFill>
            </a:endParaRPr>
          </a:p>
        </p:txBody>
      </p:sp>
      <p:sp>
        <p:nvSpPr>
          <p:cNvPr id="2" name="علبة 1"/>
          <p:cNvSpPr/>
          <p:nvPr/>
        </p:nvSpPr>
        <p:spPr>
          <a:xfrm rot="10328311" flipV="1">
            <a:off x="878020" y="308803"/>
            <a:ext cx="7840313" cy="2777759"/>
          </a:xfrm>
          <a:prstGeom prst="can">
            <a:avLst>
              <a:gd name="adj" fmla="val 16143"/>
            </a:avLst>
          </a:prstGeom>
          <a:ln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3200" dirty="0">
              <a:solidFill>
                <a:schemeClr val="tx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 rot="-403431">
            <a:off x="1100138" y="476250"/>
            <a:ext cx="7643812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2">
              <a:tabLst>
                <a:tab pos="914400" algn="l"/>
              </a:tabLst>
            </a:pPr>
            <a:r>
              <a:rPr lang="ar-EG" sz="6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الخارج من الأرض نوعان:</a:t>
            </a:r>
            <a:endParaRPr lang="en-US" sz="40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914400" algn="l"/>
              </a:tabLst>
            </a:pPr>
            <a:r>
              <a:rPr lang="ar-EG" sz="4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ar-EG" sz="4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ar-SA" b="1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ar-SA" sz="4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الحبوب والثمار.</a:t>
            </a:r>
            <a:endParaRPr lang="en-US" sz="4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ctr">
              <a:tabLst>
                <a:tab pos="914400" algn="l"/>
              </a:tabLst>
            </a:pPr>
            <a:r>
              <a:rPr lang="ar-EG" sz="4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ar-EG" sz="4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4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المعادن.</a:t>
            </a:r>
            <a:endParaRPr lang="en-US" sz="4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00050" y="3752850"/>
            <a:ext cx="7989888" cy="2216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600" b="1" dirty="0">
                <a:solidFill>
                  <a:srgbClr val="C00000"/>
                </a:solidFill>
                <a:latin typeface="+mn-lt"/>
                <a:cs typeface="+mn-cs"/>
              </a:rPr>
              <a:t>النوع </a:t>
            </a:r>
            <a:r>
              <a:rPr lang="ar-SA" sz="6600" b="1" dirty="0" err="1">
                <a:solidFill>
                  <a:srgbClr val="C00000"/>
                </a:solidFill>
                <a:latin typeface="+mn-lt"/>
                <a:cs typeface="+mn-cs"/>
              </a:rPr>
              <a:t>ال</a:t>
            </a:r>
            <a:r>
              <a:rPr lang="ar-EG" sz="6600" b="1" dirty="0">
                <a:solidFill>
                  <a:srgbClr val="C00000"/>
                </a:solidFill>
                <a:latin typeface="+mn-lt"/>
                <a:cs typeface="+mn-cs"/>
              </a:rPr>
              <a:t>ثاني</a:t>
            </a:r>
            <a:r>
              <a:rPr lang="ar-SA" sz="6600" b="1" dirty="0">
                <a:solidFill>
                  <a:srgbClr val="C00000"/>
                </a:solidFill>
                <a:latin typeface="+mn-lt"/>
                <a:cs typeface="+mn-cs"/>
              </a:rPr>
              <a:t>: </a:t>
            </a:r>
            <a:r>
              <a:rPr lang="ar-SA" sz="5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(</a:t>
            </a:r>
            <a:r>
              <a:rPr lang="ar-EG" sz="5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المعـــادن</a:t>
            </a:r>
            <a:r>
              <a:rPr lang="ar-SA" sz="5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)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solidFill>
                  <a:srgbClr val="663300"/>
                </a:solidFill>
                <a:latin typeface="+mn-lt"/>
                <a:cs typeface="+mn-cs"/>
              </a:rPr>
              <a:t>تعريفها: </a:t>
            </a:r>
            <a:r>
              <a:rPr lang="ar-SA" sz="3600" b="1" dirty="0">
                <a:latin typeface="+mn-lt"/>
                <a:cs typeface="+mn-cs"/>
              </a:rPr>
              <a:t>هي ما يستخرج من الأرض، من غير </a:t>
            </a:r>
            <a:r>
              <a:rPr lang="ar-SA" sz="3600" b="1" dirty="0" smtClean="0">
                <a:latin typeface="+mn-lt"/>
                <a:cs typeface="+mn-cs"/>
              </a:rPr>
              <a:t>جنسها</a:t>
            </a:r>
            <a:r>
              <a:rPr lang="ar-SA" sz="3600" b="1" baseline="44000" dirty="0" err="1" smtClean="0">
                <a:latin typeface="+mn-lt"/>
                <a:cs typeface="+mn-cs"/>
              </a:rPr>
              <a:t>(</a:t>
            </a:r>
            <a:r>
              <a:rPr lang="ar-EG" sz="3600" b="1" baseline="44000" dirty="0">
                <a:latin typeface="+mn-lt"/>
                <a:cs typeface="+mn-cs"/>
              </a:rPr>
              <a:t>2</a:t>
            </a:r>
            <a:r>
              <a:rPr lang="ar-SA" sz="3600" b="1" baseline="44000" dirty="0">
                <a:latin typeface="+mn-lt"/>
                <a:cs typeface="+mn-cs"/>
              </a:rPr>
              <a:t>)</a:t>
            </a:r>
            <a:r>
              <a:rPr lang="ar-EG" sz="3600" b="1" dirty="0">
                <a:latin typeface="+mn-lt"/>
                <a:cs typeface="+mn-cs"/>
              </a:rPr>
              <a:t>؛</a:t>
            </a:r>
            <a:r>
              <a:rPr lang="ar-SA" sz="3600" b="1" dirty="0">
                <a:latin typeface="+mn-lt"/>
                <a:cs typeface="+mn-cs"/>
              </a:rPr>
              <a:t> كالذهب، والفضة، والحديد، والجواهر.</a:t>
            </a:r>
            <a:endParaRPr lang="en-US" sz="3600" dirty="0">
              <a:latin typeface="+mn-lt"/>
              <a:cs typeface="+mn-cs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57188" y="6416675"/>
            <a:ext cx="8072437" cy="369888"/>
          </a:xfrm>
          <a:prstGeom prst="rect">
            <a:avLst/>
          </a:prstGeom>
          <a:solidFill>
            <a:srgbClr val="FFF3D1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EG" b="1">
                <a:latin typeface="Calibri" pitchFamily="34" charset="0"/>
              </a:rPr>
              <a:t>(1) </a:t>
            </a:r>
            <a:r>
              <a:rPr lang="ar-SA" b="1">
                <a:latin typeface="Calibri" pitchFamily="34" charset="0"/>
              </a:rPr>
              <a:t>وليس نباتاً، فعلى هذا كل ما خرج من الأرض مما هو ليس بتراب و لا نبات يسمى معدناً. </a:t>
            </a:r>
            <a:endParaRPr lang="en-US" sz="14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خارج من الأرض نوعا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حبوب والثم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معاد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النوع الثان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تعريفها هي ما يستخرج من الأرض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وليس نبات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build="allAtOnce"/>
      <p:bldP spid="10" grpId="0" build="p" bldLvl="5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>
            <a:grpSpLocks/>
          </p:cNvGrpSpPr>
          <p:nvPr/>
        </p:nvGrpSpPr>
        <p:grpSpPr bwMode="auto">
          <a:xfrm>
            <a:off x="2857500" y="2000250"/>
            <a:ext cx="6072188" cy="4857750"/>
            <a:chOff x="214282" y="1540343"/>
            <a:chExt cx="8715436" cy="5179533"/>
          </a:xfrm>
        </p:grpSpPr>
        <p:sp>
          <p:nvSpPr>
            <p:cNvPr id="3" name="مستطيل مستدير الزوايا 2"/>
            <p:cNvSpPr/>
            <p:nvPr/>
          </p:nvSpPr>
          <p:spPr>
            <a:xfrm>
              <a:off x="856832" y="1785779"/>
              <a:ext cx="7573884" cy="4429685"/>
            </a:xfrm>
            <a:prstGeom prst="roundRect">
              <a:avLst/>
            </a:prstGeom>
            <a:gradFill flip="none" rotWithShape="0">
              <a:gsLst>
                <a:gs pos="35000">
                  <a:schemeClr val="accent3">
                    <a:lumMod val="40000"/>
                    <a:lumOff val="60000"/>
                  </a:scheme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48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  <p:pic>
          <p:nvPicPr>
            <p:cNvPr id="16398" name="Picture 5" descr="D:\mrwa\إطارات العناوين\xxxxxx\kjhgfsez8wh6.pn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4282" y="1540343"/>
              <a:ext cx="8715436" cy="517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28625" y="188913"/>
            <a:ext cx="8286750" cy="1666875"/>
            <a:chOff x="-19325815" y="2020515"/>
            <a:chExt cx="29538023" cy="3730687"/>
          </a:xfrm>
        </p:grpSpPr>
        <p:sp>
          <p:nvSpPr>
            <p:cNvPr id="7" name="Round Same Side Corner Rectangle 5"/>
            <p:cNvSpPr/>
            <p:nvPr/>
          </p:nvSpPr>
          <p:spPr>
            <a:xfrm>
              <a:off x="-19325815" y="2020515"/>
              <a:ext cx="29538023" cy="3730687"/>
            </a:xfrm>
            <a:prstGeom prst="round2SameRect">
              <a:avLst>
                <a:gd name="adj1" fmla="val 38720"/>
                <a:gd name="adj2" fmla="val 0"/>
              </a:avLst>
            </a:prstGeom>
            <a:solidFill>
              <a:srgbClr val="FFFF00"/>
            </a:solidFill>
            <a:ln w="76200">
              <a:solidFill>
                <a:srgbClr val="CC0099"/>
              </a:solidFill>
            </a:ln>
            <a:effectLst>
              <a:innerShdw blurRad="635000">
                <a:srgbClr val="CC0099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  <p:sp>
          <p:nvSpPr>
            <p:cNvPr id="16396" name="Rectangle 4"/>
            <p:cNvSpPr>
              <a:spLocks noChangeArrowheads="1"/>
            </p:cNvSpPr>
            <p:nvPr/>
          </p:nvSpPr>
          <p:spPr bwMode="auto">
            <a:xfrm>
              <a:off x="-19315425" y="2499891"/>
              <a:ext cx="29517242" cy="1446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SA" sz="3600" b="1">
                  <a:solidFill>
                    <a:srgbClr val="FF0000"/>
                  </a:solidFill>
                  <a:latin typeface="Calibri" pitchFamily="34" charset="0"/>
                </a:rPr>
                <a:t>بالتعاون مع زملائك، اذكر بعض المعادن التي تعرفها</a:t>
              </a:r>
              <a:r>
                <a:rPr lang="ar-EG" sz="3600" b="1">
                  <a:solidFill>
                    <a:srgbClr val="FF0000"/>
                  </a:solidFill>
                  <a:latin typeface="Calibri" pitchFamily="34" charset="0"/>
                </a:rPr>
                <a:t>:</a:t>
              </a:r>
              <a:endParaRPr lang="en-US" sz="36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2381250" y="2143125"/>
            <a:ext cx="604837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lnSpc>
                <a:spcPct val="150000"/>
              </a:lnSpc>
            </a:pPr>
            <a:r>
              <a:rPr lang="ar-EG" sz="4400" b="1" i="1" dirty="0">
                <a:solidFill>
                  <a:srgbClr val="C00000"/>
                </a:solidFill>
                <a:latin typeface="Calibri" pitchFamily="34" charset="0"/>
              </a:rPr>
              <a:t>1-</a:t>
            </a:r>
            <a:r>
              <a:rPr lang="ar-EG" sz="4400" b="1" i="1" dirty="0">
                <a:solidFill>
                  <a:srgbClr val="002060"/>
                </a:solidFill>
                <a:latin typeface="Calibri" pitchFamily="34" charset="0"/>
              </a:rPr>
              <a:t> النحاس.</a:t>
            </a:r>
          </a:p>
          <a:p>
            <a:pPr rtl="0">
              <a:lnSpc>
                <a:spcPct val="150000"/>
              </a:lnSpc>
            </a:pPr>
            <a:r>
              <a:rPr lang="ar-EG" sz="4400" b="1" i="1" dirty="0">
                <a:solidFill>
                  <a:srgbClr val="C00000"/>
                </a:solidFill>
              </a:rPr>
              <a:t>2-</a:t>
            </a:r>
            <a:r>
              <a:rPr lang="ar-EG" sz="4400" b="1" i="1" dirty="0">
                <a:solidFill>
                  <a:srgbClr val="002060"/>
                </a:solidFill>
              </a:rPr>
              <a:t> </a:t>
            </a:r>
            <a:r>
              <a:rPr lang="ar-EG" sz="4400" b="1" dirty="0"/>
              <a:t>الرخام</a:t>
            </a:r>
            <a:r>
              <a:rPr lang="ar-EG" sz="4400" b="1" i="1" dirty="0">
                <a:solidFill>
                  <a:srgbClr val="002060"/>
                </a:solidFill>
              </a:rPr>
              <a:t>.</a:t>
            </a:r>
          </a:p>
          <a:p>
            <a:pPr rtl="0">
              <a:lnSpc>
                <a:spcPct val="150000"/>
              </a:lnSpc>
            </a:pPr>
            <a:r>
              <a:rPr lang="ar-EG" sz="4400" b="1" i="1" dirty="0" err="1">
                <a:solidFill>
                  <a:srgbClr val="C00000"/>
                </a:solidFill>
              </a:rPr>
              <a:t>3-</a:t>
            </a:r>
            <a:r>
              <a:rPr lang="ar-EG" sz="4400" b="1" i="1" dirty="0">
                <a:solidFill>
                  <a:srgbClr val="002060"/>
                </a:solidFill>
              </a:rPr>
              <a:t> </a:t>
            </a:r>
            <a:r>
              <a:rPr lang="ar-SA" sz="4400" b="1" dirty="0" smtClean="0"/>
              <a:t>الألماس</a:t>
            </a:r>
            <a:r>
              <a:rPr lang="ar-EG" sz="4400" b="1" dirty="0" err="1" smtClean="0"/>
              <a:t>.</a:t>
            </a:r>
            <a:endParaRPr lang="ar-EG" sz="4400" b="1" i="1" dirty="0">
              <a:solidFill>
                <a:srgbClr val="002060"/>
              </a:solidFill>
            </a:endParaRPr>
          </a:p>
          <a:p>
            <a:pPr rtl="0">
              <a:lnSpc>
                <a:spcPct val="150000"/>
              </a:lnSpc>
            </a:pPr>
            <a:r>
              <a:rPr lang="ar-EG" sz="4400" b="1" i="1" dirty="0" smtClean="0">
                <a:solidFill>
                  <a:srgbClr val="C00000"/>
                </a:solidFill>
              </a:rPr>
              <a:t>4-</a:t>
            </a:r>
            <a:r>
              <a:rPr lang="ar-EG" sz="4400" b="1" i="1" dirty="0" smtClean="0">
                <a:solidFill>
                  <a:srgbClr val="002060"/>
                </a:solidFill>
              </a:rPr>
              <a:t>الألمونيوم.</a:t>
            </a:r>
            <a:endParaRPr lang="ar-EG" sz="4800" b="1" i="1" dirty="0">
              <a:solidFill>
                <a:srgbClr val="002060"/>
              </a:solidFill>
            </a:endParaRPr>
          </a:p>
        </p:txBody>
      </p:sp>
      <p:pic>
        <p:nvPicPr>
          <p:cNvPr id="10" name="صورة 9" descr="صورة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535752" y="2071678"/>
            <a:ext cx="1800000" cy="10864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صورة 10" descr="صورة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542777" y="3286124"/>
            <a:ext cx="1785950" cy="928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صورة 11" descr="صورة1.png"/>
          <p:cNvPicPr>
            <a:picLocks noChangeAspect="1"/>
          </p:cNvPicPr>
          <p:nvPr/>
        </p:nvPicPr>
        <p:blipFill>
          <a:blip r:embed="rId13" cstate="print"/>
          <a:srcRect b="10625"/>
          <a:stretch>
            <a:fillRect/>
          </a:stretch>
        </p:blipFill>
        <p:spPr>
          <a:xfrm flipH="1">
            <a:off x="542778" y="4357694"/>
            <a:ext cx="1785949" cy="1000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صورة 12" descr="صورة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flipH="1">
            <a:off x="542777" y="5500702"/>
            <a:ext cx="1785951" cy="1023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بالتعاون مع زملائ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نحا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نحا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نحا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رخا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لرخا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الألما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الألما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الألمونيو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6"/>
          <p:cNvGrpSpPr>
            <a:grpSpLocks/>
          </p:cNvGrpSpPr>
          <p:nvPr/>
        </p:nvGrpSpPr>
        <p:grpSpPr bwMode="auto">
          <a:xfrm>
            <a:off x="179388" y="2500313"/>
            <a:ext cx="8713787" cy="4010025"/>
            <a:chOff x="179510" y="1700808"/>
            <a:chExt cx="8712845" cy="5018952"/>
          </a:xfrm>
        </p:grpSpPr>
        <p:sp>
          <p:nvSpPr>
            <p:cNvPr id="6" name="مستطيل مستدير الزوايا 5"/>
            <p:cNvSpPr/>
            <p:nvPr/>
          </p:nvSpPr>
          <p:spPr>
            <a:xfrm>
              <a:off x="269987" y="1752468"/>
              <a:ext cx="8568399" cy="482622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pic>
          <p:nvPicPr>
            <p:cNvPr id="17416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0" y="1700808"/>
              <a:ext cx="8712845" cy="5018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" name="صورة 1" descr="00385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28662" y="137828"/>
            <a:ext cx="7747670" cy="2001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صورة 8" descr="anislammosqueminareted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63" y="71438"/>
            <a:ext cx="16065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1719272" y="642918"/>
            <a:ext cx="563881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n-lt"/>
                <a:cs typeface="+mn-cs"/>
              </a:rPr>
              <a:t>وقت وجوب الزكاة فيه</a:t>
            </a:r>
            <a:r>
              <a:rPr lang="ar-EG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n-lt"/>
                <a:cs typeface="+mn-cs"/>
              </a:rPr>
              <a:t>ا</a:t>
            </a:r>
            <a:r>
              <a:rPr lang="ar-S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n-lt"/>
                <a:cs typeface="+mn-cs"/>
              </a:rPr>
              <a:t> :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47700" y="3227388"/>
            <a:ext cx="777716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4000" b="1">
                <a:latin typeface="Calibri" pitchFamily="34" charset="0"/>
              </a:rPr>
              <a:t>إذا حازها وملكها أخرج زكاتها مباشرة، إذ لا يشترط لها مضي الحول</a:t>
            </a:r>
            <a:r>
              <a:rPr lang="ar-EG" sz="4000" b="1">
                <a:latin typeface="Calibri" pitchFamily="34" charset="0"/>
              </a:rPr>
              <a:t>.</a:t>
            </a:r>
            <a:r>
              <a:rPr lang="ar-SA" sz="4000" b="1">
                <a:latin typeface="Calibri" pitchFamily="34" charset="0"/>
              </a:rPr>
              <a:t> ونصابها هو نصاب الذهب والفضة</a:t>
            </a:r>
            <a:r>
              <a:rPr lang="ar-EG" sz="4000" b="1">
                <a:latin typeface="Calibri" pitchFamily="34" charset="0"/>
              </a:rPr>
              <a:t>،</a:t>
            </a:r>
            <a:r>
              <a:rPr lang="ar-SA" sz="4000" b="1">
                <a:latin typeface="Calibri" pitchFamily="34" charset="0"/>
              </a:rPr>
              <a:t> </a:t>
            </a:r>
            <a:r>
              <a:rPr lang="ar-EG" sz="4000" b="1">
                <a:latin typeface="Calibri" pitchFamily="34" charset="0"/>
              </a:rPr>
              <a:t>و</a:t>
            </a:r>
            <a:r>
              <a:rPr lang="ar-SA" sz="4000" b="1">
                <a:latin typeface="Calibri" pitchFamily="34" charset="0"/>
              </a:rPr>
              <a:t>يخرج منه ربع العشر من قيمته 2.5%.</a:t>
            </a:r>
            <a:endParaRPr lang="en-US" sz="40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قت وجوب الزكاة فيه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قت وجوب الزكاة فيه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قت وجوب الزكاة فيه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إذا حازها وملكها أخرج زكاته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6"/>
          <p:cNvGrpSpPr>
            <a:grpSpLocks/>
          </p:cNvGrpSpPr>
          <p:nvPr/>
        </p:nvGrpSpPr>
        <p:grpSpPr bwMode="auto">
          <a:xfrm>
            <a:off x="179388" y="2500313"/>
            <a:ext cx="8713787" cy="4010025"/>
            <a:chOff x="179510" y="1700808"/>
            <a:chExt cx="8712845" cy="5018952"/>
          </a:xfrm>
        </p:grpSpPr>
        <p:sp>
          <p:nvSpPr>
            <p:cNvPr id="6" name="مستطيل مستدير الزوايا 5"/>
            <p:cNvSpPr/>
            <p:nvPr/>
          </p:nvSpPr>
          <p:spPr>
            <a:xfrm>
              <a:off x="269987" y="1752468"/>
              <a:ext cx="8568399" cy="482622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pic>
          <p:nvPicPr>
            <p:cNvPr id="18440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0" y="1700808"/>
              <a:ext cx="8712845" cy="5018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" name="صورة 1" descr="00385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28662" y="137828"/>
            <a:ext cx="7747670" cy="2001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صورة 8" descr="anislammosqueminareted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63" y="71438"/>
            <a:ext cx="16065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1719272" y="642918"/>
            <a:ext cx="563881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n-lt"/>
                <a:cs typeface="+mn-cs"/>
              </a:rPr>
              <a:t>زكاة الخارج من البحر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47700" y="3227388"/>
            <a:ext cx="777716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4000" b="1">
                <a:latin typeface="Calibri" pitchFamily="34" charset="0"/>
              </a:rPr>
              <a:t>لا زكاة في الخارج من البحر</a:t>
            </a:r>
            <a:r>
              <a:rPr lang="ar-EG" sz="4000" b="1">
                <a:latin typeface="Calibri" pitchFamily="34" charset="0"/>
              </a:rPr>
              <a:t>؛</a:t>
            </a:r>
            <a:r>
              <a:rPr lang="ar-SA" sz="4000" b="1">
                <a:latin typeface="Calibri" pitchFamily="34" charset="0"/>
              </a:rPr>
              <a:t> كاللؤلؤ، والمرجان والسمك</a:t>
            </a:r>
            <a:r>
              <a:rPr lang="ar-EG" sz="4000" b="1">
                <a:latin typeface="Calibri" pitchFamily="34" charset="0"/>
              </a:rPr>
              <a:t>؛</a:t>
            </a:r>
            <a:r>
              <a:rPr lang="ar-SA" sz="4000" b="1">
                <a:latin typeface="Calibri" pitchFamily="34" charset="0"/>
              </a:rPr>
              <a:t> إلا إذا كانت عروضا للتجارة،</a:t>
            </a:r>
            <a:r>
              <a:rPr lang="ar-EG" sz="4000" b="1">
                <a:latin typeface="Calibri" pitchFamily="34" charset="0"/>
              </a:rPr>
              <a:t> فيزكيها </a:t>
            </a:r>
            <a:r>
              <a:rPr lang="ar-SA" sz="4000" b="1">
                <a:latin typeface="Calibri" pitchFamily="34" charset="0"/>
              </a:rPr>
              <a:t>زكاة عروض التجارة.</a:t>
            </a:r>
            <a:endParaRPr lang="en-US" sz="40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زكاة الخارج من البح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زكاة الخارج من البح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زكاة الخارج من البح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لا زكاة في الخارج من البح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لا زكاة في الخارج من البح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مستدير الزوايا 8"/>
          <p:cNvSpPr/>
          <p:nvPr/>
        </p:nvSpPr>
        <p:spPr>
          <a:xfrm rot="21399593">
            <a:off x="461963" y="2147888"/>
            <a:ext cx="8247062" cy="4324350"/>
          </a:xfrm>
          <a:prstGeom prst="roundRect">
            <a:avLst/>
          </a:prstGeom>
          <a:gradFill flip="none" rotWithShape="1">
            <a:gsLst>
              <a:gs pos="36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2000" b="1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1928813"/>
            <a:ext cx="9144000" cy="4816475"/>
            <a:chOff x="756369" y="1759764"/>
            <a:chExt cx="8000176" cy="4759847"/>
          </a:xfrm>
        </p:grpSpPr>
        <p:pic>
          <p:nvPicPr>
            <p:cNvPr id="11" name="Picture 7" descr="PGBRDR50.WMF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 rot="21412176">
              <a:off x="756369" y="1759764"/>
              <a:ext cx="8000176" cy="4759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4" name="TextBox 6"/>
            <p:cNvSpPr txBox="1">
              <a:spLocks noChangeArrowheads="1"/>
            </p:cNvSpPr>
            <p:nvPr/>
          </p:nvSpPr>
          <p:spPr bwMode="auto">
            <a:xfrm rot="-185161">
              <a:off x="1267636" y="3898409"/>
              <a:ext cx="6693277" cy="604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3800" b="1" i="1">
                <a:solidFill>
                  <a:srgbClr val="0070C0"/>
                </a:solidFill>
              </a:endParaRPr>
            </a:p>
          </p:txBody>
        </p:sp>
      </p:grpSp>
      <p:sp>
        <p:nvSpPr>
          <p:cNvPr id="14" name="مستطيل 13"/>
          <p:cNvSpPr>
            <a:spLocks noChangeArrowheads="1"/>
          </p:cNvSpPr>
          <p:nvPr/>
        </p:nvSpPr>
        <p:spPr bwMode="auto">
          <a:xfrm rot="-253186">
            <a:off x="939800" y="5675313"/>
            <a:ext cx="77930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 b="1">
                <a:solidFill>
                  <a:srgbClr val="0070C0"/>
                </a:solidFill>
                <a:latin typeface="Calibri" pitchFamily="34" charset="0"/>
              </a:rPr>
              <a:t>(1) سورة </a:t>
            </a:r>
            <a:r>
              <a:rPr lang="ar-SA" sz="4000" b="1">
                <a:solidFill>
                  <a:srgbClr val="0070C0"/>
                </a:solidFill>
                <a:latin typeface="Calibri" pitchFamily="34" charset="0"/>
              </a:rPr>
              <a:t>البقرة آية 267</a:t>
            </a:r>
            <a:r>
              <a:rPr lang="ar-EG" sz="4000" b="1">
                <a:solidFill>
                  <a:srgbClr val="0070C0"/>
                </a:solidFill>
                <a:latin typeface="Calibri" pitchFamily="34" charset="0"/>
              </a:rPr>
              <a:t>.</a:t>
            </a:r>
            <a:endParaRPr lang="en-US" sz="3800" b="1" i="1">
              <a:solidFill>
                <a:srgbClr val="0070C0"/>
              </a:solidFill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42875" y="188913"/>
            <a:ext cx="9001125" cy="2097087"/>
            <a:chOff x="1292" y="1071"/>
            <a:chExt cx="3651" cy="1351"/>
          </a:xfrm>
        </p:grpSpPr>
        <p:pic>
          <p:nvPicPr>
            <p:cNvPr id="3081" name="Picture 11" descr="009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92" y="1071"/>
              <a:ext cx="3651" cy="1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2" name="Text Box 12"/>
            <p:cNvSpPr txBox="1">
              <a:spLocks noChangeArrowheads="1"/>
            </p:cNvSpPr>
            <p:nvPr/>
          </p:nvSpPr>
          <p:spPr bwMode="auto">
            <a:xfrm>
              <a:off x="1620" y="1563"/>
              <a:ext cx="299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EG" sz="3200" b="1">
                  <a:solidFill>
                    <a:srgbClr val="FF0000"/>
                  </a:solidFill>
                  <a:latin typeface="Times New Roman" pitchFamily="18" charset="0"/>
                  <a:cs typeface="Monotype Koufi" pitchFamily="2" charset="-78"/>
                </a:rPr>
                <a:t>.</a:t>
              </a:r>
              <a:endParaRPr lang="en-US" sz="3200" b="1">
                <a:solidFill>
                  <a:srgbClr val="FF0000"/>
                </a:solidFill>
                <a:latin typeface="Times New Roman" pitchFamily="18" charset="0"/>
                <a:cs typeface="Monotype Koufi" pitchFamily="2" charset="-78"/>
              </a:endParaRPr>
            </a:p>
          </p:txBody>
        </p:sp>
      </p:grpSp>
      <p:sp>
        <p:nvSpPr>
          <p:cNvPr id="6" name="32-Point Star 3"/>
          <p:cNvSpPr/>
          <p:nvPr/>
        </p:nvSpPr>
        <p:spPr bwMode="auto">
          <a:xfrm>
            <a:off x="1586310" y="447831"/>
            <a:ext cx="6200400" cy="1123781"/>
          </a:xfrm>
          <a:custGeom>
            <a:avLst/>
            <a:gdLst>
              <a:gd name="connsiteX0" fmla="*/ 0 w 6200400"/>
              <a:gd name="connsiteY0" fmla="*/ 0 h 1123781"/>
              <a:gd name="connsiteX1" fmla="*/ 6013099 w 6200400"/>
              <a:gd name="connsiteY1" fmla="*/ 0 h 1123781"/>
              <a:gd name="connsiteX2" fmla="*/ 6200400 w 6200400"/>
              <a:gd name="connsiteY2" fmla="*/ 187301 h 1123781"/>
              <a:gd name="connsiteX3" fmla="*/ 6200400 w 6200400"/>
              <a:gd name="connsiteY3" fmla="*/ 1123781 h 1123781"/>
              <a:gd name="connsiteX4" fmla="*/ 6200400 w 6200400"/>
              <a:gd name="connsiteY4" fmla="*/ 1123781 h 1123781"/>
              <a:gd name="connsiteX5" fmla="*/ 187301 w 6200400"/>
              <a:gd name="connsiteY5" fmla="*/ 1123781 h 1123781"/>
              <a:gd name="connsiteX6" fmla="*/ 0 w 6200400"/>
              <a:gd name="connsiteY6" fmla="*/ 936480 h 1123781"/>
              <a:gd name="connsiteX7" fmla="*/ 0 w 6200400"/>
              <a:gd name="connsiteY7" fmla="*/ 0 h 112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0400" h="1123781">
                <a:moveTo>
                  <a:pt x="0" y="0"/>
                </a:moveTo>
                <a:lnTo>
                  <a:pt x="6013099" y="0"/>
                </a:lnTo>
                <a:lnTo>
                  <a:pt x="6200400" y="187301"/>
                </a:lnTo>
                <a:lnTo>
                  <a:pt x="6200400" y="1123781"/>
                </a:lnTo>
                <a:lnTo>
                  <a:pt x="6200400" y="1123781"/>
                </a:lnTo>
                <a:lnTo>
                  <a:pt x="187301" y="1123781"/>
                </a:lnTo>
                <a:lnTo>
                  <a:pt x="0" y="93648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000" b="1" dirty="0">
                <a:solidFill>
                  <a:srgbClr val="002060"/>
                </a:solidFill>
              </a:rPr>
              <a:t>زكاة الخارج من الأرض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 rot="-207031">
            <a:off x="882650" y="2720975"/>
            <a:ext cx="7408863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800" b="1" i="1">
                <a:solidFill>
                  <a:srgbClr val="C00000"/>
                </a:solidFill>
              </a:rPr>
              <a:t>قال الله تعالى: </a:t>
            </a:r>
            <a:r>
              <a:rPr lang="ar-SA" sz="3800" b="1" i="1">
                <a:solidFill>
                  <a:srgbClr val="7030A0"/>
                </a:solidFill>
              </a:rPr>
              <a:t>{</a:t>
            </a:r>
            <a:r>
              <a:rPr lang="ar-EG" sz="4000"/>
              <a:t>يَا أَيُّهَا الَّذِينَ ءَامَنُواْ أَنفِقُواْ مِن طَيِّبَاتِ مَا كَسَبْتُمْ وَمِمَّا أَخْرَجْنَا لَكُم مِّنَ الأَرْضِ وَلاَ تَيَمَّمُواْ الْخَبِيثَ مِنْهُ تُنفِقُونَ وَلَسْتُم بِآخِذِيهِ إِلاَّ أَن تُغْمِضُواْ فِيهِ وَاعْلَمُواْ أَنَّ الله غَنِيٌّ حَمِيدٌ</a:t>
            </a:r>
            <a:r>
              <a:rPr lang="ar-SA" sz="3800" b="1" i="1">
                <a:solidFill>
                  <a:srgbClr val="7030A0"/>
                </a:solidFill>
              </a:rPr>
              <a:t>}</a:t>
            </a:r>
            <a:r>
              <a:rPr lang="ar-EG" sz="3800" b="1" i="1" baseline="42000">
                <a:solidFill>
                  <a:srgbClr val="7030A0"/>
                </a:solidFill>
              </a:rPr>
              <a:t>(1)</a:t>
            </a:r>
            <a:r>
              <a:rPr lang="ar-EG" sz="3800" b="1" i="1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16" name="صورة 15" descr="صورة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142844" y="1340768"/>
            <a:ext cx="2050314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زكاة الخارج من الأرض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ال الله تعال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آ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>
            <a:grpSpLocks/>
          </p:cNvGrpSpPr>
          <p:nvPr/>
        </p:nvGrpSpPr>
        <p:grpSpPr bwMode="auto">
          <a:xfrm>
            <a:off x="2857500" y="1285875"/>
            <a:ext cx="6072188" cy="5572125"/>
            <a:chOff x="214282" y="1540343"/>
            <a:chExt cx="8715436" cy="5179533"/>
          </a:xfrm>
        </p:grpSpPr>
        <p:sp>
          <p:nvSpPr>
            <p:cNvPr id="3" name="مستطيل مستدير الزوايا 2"/>
            <p:cNvSpPr/>
            <p:nvPr/>
          </p:nvSpPr>
          <p:spPr>
            <a:xfrm>
              <a:off x="856832" y="1785301"/>
              <a:ext cx="7573884" cy="4429903"/>
            </a:xfrm>
            <a:prstGeom prst="roundRect">
              <a:avLst/>
            </a:prstGeom>
            <a:gradFill flip="none" rotWithShape="0">
              <a:gsLst>
                <a:gs pos="35000">
                  <a:schemeClr val="accent3">
                    <a:lumMod val="40000"/>
                    <a:lumOff val="60000"/>
                  </a:scheme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48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  <p:pic>
          <p:nvPicPr>
            <p:cNvPr id="4111" name="Picture 5" descr="D:\mrwa\إطارات العناوين\xxxxxx\kjhgfsez8wh6.pn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4282" y="1540343"/>
              <a:ext cx="8715436" cy="517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28625" y="188913"/>
            <a:ext cx="8286750" cy="954087"/>
            <a:chOff x="-19325815" y="2020515"/>
            <a:chExt cx="29538023" cy="2714652"/>
          </a:xfrm>
        </p:grpSpPr>
        <p:sp>
          <p:nvSpPr>
            <p:cNvPr id="7" name="Round Same Side Corner Rectangle 5"/>
            <p:cNvSpPr/>
            <p:nvPr/>
          </p:nvSpPr>
          <p:spPr>
            <a:xfrm>
              <a:off x="-19325815" y="2020515"/>
              <a:ext cx="29538023" cy="2714652"/>
            </a:xfrm>
            <a:prstGeom prst="round2SameRect">
              <a:avLst>
                <a:gd name="adj1" fmla="val 38720"/>
                <a:gd name="adj2" fmla="val 0"/>
              </a:avLst>
            </a:prstGeom>
            <a:solidFill>
              <a:srgbClr val="FFFF00"/>
            </a:solidFill>
            <a:ln w="76200">
              <a:solidFill>
                <a:srgbClr val="CC0099"/>
              </a:solidFill>
            </a:ln>
            <a:effectLst>
              <a:innerShdw blurRad="635000">
                <a:srgbClr val="CC0099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  <p:sp>
          <p:nvSpPr>
            <p:cNvPr id="4109" name="Rectangle 4"/>
            <p:cNvSpPr>
              <a:spLocks noChangeArrowheads="1"/>
            </p:cNvSpPr>
            <p:nvPr/>
          </p:nvSpPr>
          <p:spPr bwMode="auto">
            <a:xfrm>
              <a:off x="-19315425" y="2499891"/>
              <a:ext cx="29517242" cy="823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SA" sz="3600" b="1">
                  <a:solidFill>
                    <a:srgbClr val="FF0000"/>
                  </a:solidFill>
                  <a:latin typeface="Calibri" pitchFamily="34" charset="0"/>
                </a:rPr>
                <a:t>ما علاقة هذه الآية بموضوع الدرس؟</a:t>
              </a:r>
              <a:endParaRPr lang="en-US" sz="36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3676650" y="1895475"/>
            <a:ext cx="4783138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4400" b="1" dirty="0"/>
              <a:t>1- </a:t>
            </a:r>
            <a:r>
              <a:rPr lang="ar-SA" sz="4400" b="1" dirty="0"/>
              <a:t>تتحدث عن زكاة الحبوب.</a:t>
            </a:r>
            <a:endParaRPr lang="en-US" sz="4400" dirty="0"/>
          </a:p>
          <a:p>
            <a:r>
              <a:rPr lang="ar-EG" sz="4400" b="1" dirty="0"/>
              <a:t>2- </a:t>
            </a:r>
            <a:r>
              <a:rPr lang="ar-SA" sz="4400" b="1" dirty="0" smtClean="0"/>
              <a:t>زكاة </a:t>
            </a:r>
            <a:r>
              <a:rPr lang="ar-SA" sz="4400" b="1" dirty="0"/>
              <a:t>الثمار.</a:t>
            </a:r>
            <a:endParaRPr lang="en-US" sz="4400" dirty="0"/>
          </a:p>
          <a:p>
            <a:r>
              <a:rPr lang="ar-EG" sz="4400" b="1" dirty="0"/>
              <a:t>3- </a:t>
            </a:r>
            <a:r>
              <a:rPr lang="ar-SA" sz="4400" b="1" dirty="0"/>
              <a:t>وزكاة المعادن.</a:t>
            </a:r>
            <a:endParaRPr lang="en-US" sz="4400" dirty="0"/>
          </a:p>
          <a:p>
            <a:r>
              <a:rPr lang="en-US" sz="4400" dirty="0"/>
              <a:t> </a:t>
            </a:r>
          </a:p>
        </p:txBody>
      </p:sp>
      <p:pic>
        <p:nvPicPr>
          <p:cNvPr id="10" name="صورة 9" descr="صورة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630281" y="1643050"/>
            <a:ext cx="1800000" cy="17470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صورة 10" descr="صورة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285720" y="3500438"/>
            <a:ext cx="2353676" cy="12260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صورة 11" descr="صورة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285720" y="5000636"/>
            <a:ext cx="2214578" cy="13333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ما علاقة هذه الآية بموضوع الدر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تتحدث عن زكاة الحبو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زكاة الثم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وزكاة المعاد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لبة 1"/>
          <p:cNvSpPr/>
          <p:nvPr/>
        </p:nvSpPr>
        <p:spPr>
          <a:xfrm rot="10328311" flipV="1">
            <a:off x="878020" y="523141"/>
            <a:ext cx="7840313" cy="2777759"/>
          </a:xfrm>
          <a:prstGeom prst="can">
            <a:avLst>
              <a:gd name="adj" fmla="val 16143"/>
            </a:avLst>
          </a:prstGeom>
          <a:ln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3200" dirty="0">
              <a:solidFill>
                <a:schemeClr val="tx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 rot="-403431">
            <a:off x="1100138" y="690563"/>
            <a:ext cx="7643812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2">
              <a:tabLst>
                <a:tab pos="914400" algn="l"/>
              </a:tabLst>
            </a:pPr>
            <a:r>
              <a:rPr lang="ar-EG" sz="6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الخارج من الأرض نوعان: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914400" algn="l"/>
              </a:tabLst>
            </a:pPr>
            <a:r>
              <a:rPr lang="ar-EG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ar-EG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ar-SA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ar-SA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الحبوب والثمار.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ctr">
              <a:tabLst>
                <a:tab pos="914400" algn="l"/>
              </a:tabLst>
            </a:pPr>
            <a:r>
              <a:rPr lang="ar-EG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ar-EG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المعادن.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خارج من الأرض نوعا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حبوب والثم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معاد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تمرير عمودي 2"/>
          <p:cNvSpPr/>
          <p:nvPr/>
        </p:nvSpPr>
        <p:spPr>
          <a:xfrm>
            <a:off x="285720" y="881336"/>
            <a:ext cx="8858280" cy="5976664"/>
          </a:xfrm>
          <a:prstGeom prst="verticalScroll">
            <a:avLst>
              <a:gd name="adj" fmla="val 14352"/>
            </a:avLst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3600" dirty="0">
              <a:solidFill>
                <a:schemeClr val="tx1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331913" y="836613"/>
            <a:ext cx="6913562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600" b="1" dirty="0">
                <a:solidFill>
                  <a:srgbClr val="C00000"/>
                </a:solidFill>
                <a:latin typeface="+mn-lt"/>
                <a:cs typeface="+mn-cs"/>
              </a:rPr>
              <a:t>النوع </a:t>
            </a:r>
            <a:r>
              <a:rPr lang="ar-SA" sz="6600" b="1" dirty="0" err="1">
                <a:solidFill>
                  <a:srgbClr val="C00000"/>
                </a:solidFill>
                <a:latin typeface="+mn-lt"/>
                <a:cs typeface="+mn-cs"/>
              </a:rPr>
              <a:t>الأول:</a:t>
            </a:r>
            <a:r>
              <a:rPr lang="ar-SA" sz="4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(الحبوب والثمار)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>
                <a:latin typeface="+mn-lt"/>
                <a:cs typeface="+mn-cs"/>
              </a:rPr>
              <a:t>تجب الزكاة في الحبوب</a:t>
            </a:r>
            <a:r>
              <a:rPr lang="ar-EG" sz="4400" b="1" dirty="0">
                <a:latin typeface="+mn-lt"/>
                <a:cs typeface="+mn-cs"/>
              </a:rPr>
              <a:t> </a:t>
            </a:r>
            <a:r>
              <a:rPr lang="ar-EG" sz="4400" b="1" dirty="0" err="1">
                <a:latin typeface="+mn-lt"/>
                <a:cs typeface="+mn-cs"/>
              </a:rPr>
              <a:t>مثل:</a:t>
            </a:r>
            <a:r>
              <a:rPr lang="ar-EG" sz="4400" b="1" dirty="0">
                <a:latin typeface="+mn-lt"/>
                <a:cs typeface="+mn-cs"/>
              </a:rPr>
              <a:t> </a:t>
            </a:r>
            <a:r>
              <a:rPr lang="ar-SA" sz="4400" b="1" dirty="0">
                <a:latin typeface="+mn-lt"/>
                <a:cs typeface="+mn-cs"/>
              </a:rPr>
              <a:t>البر، والشعير، والأرز</a:t>
            </a:r>
            <a:r>
              <a:rPr lang="ar-EG" sz="4400" b="1" dirty="0" err="1">
                <a:latin typeface="+mn-lt"/>
                <a:cs typeface="+mn-cs"/>
              </a:rPr>
              <a:t>.</a:t>
            </a:r>
            <a:r>
              <a:rPr lang="ar-EG" sz="4400" b="1" dirty="0">
                <a:latin typeface="+mn-lt"/>
                <a:cs typeface="+mn-cs"/>
              </a:rPr>
              <a:t> وفي الثمار مثل:</a:t>
            </a:r>
            <a:r>
              <a:rPr lang="ar-SA" sz="4400" b="1" dirty="0">
                <a:latin typeface="+mn-lt"/>
                <a:cs typeface="+mn-cs"/>
              </a:rPr>
              <a:t> التمر، والزبيب.</a:t>
            </a:r>
            <a:endParaRPr lang="en-US" sz="4400" b="1" dirty="0">
              <a:latin typeface="+mn-lt"/>
              <a:cs typeface="+mn-cs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84213" y="4005263"/>
            <a:ext cx="7488237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latin typeface="+mn-lt"/>
                <a:cs typeface="+mn-cs"/>
              </a:rPr>
              <a:t>ولا تجب في غير ذلك من النباتات</a:t>
            </a:r>
            <a:r>
              <a:rPr lang="ar-EG" sz="4000" b="1" dirty="0" smtClean="0">
                <a:latin typeface="+mn-lt"/>
                <a:cs typeface="+mn-cs"/>
              </a:rPr>
              <a:t>؛</a:t>
            </a:r>
            <a:r>
              <a:rPr lang="en-US" sz="4000" b="1" dirty="0" smtClean="0">
                <a:latin typeface="+mn-lt"/>
                <a:cs typeface="+mn-cs"/>
              </a:rPr>
              <a:t> </a:t>
            </a:r>
            <a:r>
              <a:rPr lang="ar-EG" sz="4000" b="1" dirty="0" smtClean="0">
                <a:latin typeface="+mn-lt"/>
                <a:cs typeface="+mn-cs"/>
              </a:rPr>
              <a:t>كالبقول </a:t>
            </a:r>
            <a:r>
              <a:rPr lang="ar-EG" sz="4000" b="1" dirty="0">
                <a:latin typeface="+mn-lt"/>
                <a:cs typeface="+mn-cs"/>
              </a:rPr>
              <a:t>والخضروات</a:t>
            </a:r>
            <a:r>
              <a:rPr lang="ar-EG" sz="4400" b="1" dirty="0">
                <a:latin typeface="+mn-lt"/>
                <a:cs typeface="+mn-cs"/>
              </a:rPr>
              <a:t>.</a:t>
            </a:r>
            <a:endParaRPr lang="en-US" sz="4400" b="1" dirty="0"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نوع الأو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جب الزكاة في الحبو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ولا تجب في غير ذلك من النباتات كالبقو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5"/>
      <p:bldP spid="6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تمرير عمودي 2"/>
          <p:cNvSpPr/>
          <p:nvPr/>
        </p:nvSpPr>
        <p:spPr>
          <a:xfrm>
            <a:off x="71406" y="692696"/>
            <a:ext cx="8858280" cy="5976664"/>
          </a:xfrm>
          <a:prstGeom prst="verticalScroll">
            <a:avLst>
              <a:gd name="adj" fmla="val 14352"/>
            </a:avLst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dirty="0">
                <a:solidFill>
                  <a:schemeClr val="tx1"/>
                </a:solidFill>
              </a:rPr>
              <a:t>شروط وجوب الزكاة في الحبوب والثمار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شروط وجوب الزكاة في الحبوب والثم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215900" y="296863"/>
          <a:ext cx="8712200" cy="5653087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498748"/>
                <a:gridCol w="2158651"/>
                <a:gridCol w="6054801"/>
              </a:tblGrid>
              <a:tr h="1044231"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L="91432" marR="91432" marT="45725" marB="45725"/>
                </a:tc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L="91432" marR="91432" marT="45725" marB="45725"/>
                </a:tc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L="91432" marR="91432" marT="45725" marB="45725"/>
                </a:tc>
              </a:tr>
              <a:tr h="1044231"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L="91432" marR="91432" marT="45725" marB="45725"/>
                </a:tc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L="91432" marR="91432" marT="45725" marB="45725"/>
                </a:tc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L="91432" marR="91432" marT="45725" marB="45725"/>
                </a:tc>
              </a:tr>
              <a:tr h="1044231"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L="91432" marR="91432" marT="45725" marB="45725"/>
                </a:tc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L="91432" marR="91432" marT="45725" marB="45725"/>
                </a:tc>
                <a:tc>
                  <a:txBody>
                    <a:bodyPr/>
                    <a:lstStyle/>
                    <a:p>
                      <a:pPr rtl="1"/>
                      <a:endParaRPr lang="ar-EG" sz="1800"/>
                    </a:p>
                  </a:txBody>
                  <a:tcPr marL="91432" marR="91432" marT="45725" marB="45725"/>
                </a:tc>
              </a:tr>
              <a:tr h="1476163"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L="91432" marR="91432" marT="45725" marB="45725"/>
                </a:tc>
                <a:tc>
                  <a:txBody>
                    <a:bodyPr/>
                    <a:lstStyle/>
                    <a:p>
                      <a:pPr rtl="1"/>
                      <a:endParaRPr lang="ar-EG" sz="3200" b="1" kern="1200" dirty="0">
                        <a:ln w="11430"/>
                        <a:solidFill>
                          <a:srgbClr val="0070C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25" marB="45725"/>
                </a:tc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L="91432" marR="91432" marT="45725" marB="45725"/>
                </a:tc>
              </a:tr>
              <a:tr h="1044231"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L="91432" marR="91432" marT="45725" marB="45725"/>
                </a:tc>
                <a:tc>
                  <a:txBody>
                    <a:bodyPr/>
                    <a:lstStyle/>
                    <a:p>
                      <a:pPr rtl="1"/>
                      <a:endParaRPr lang="ar-EG" sz="3200" b="1" kern="1200" dirty="0">
                        <a:ln w="11430"/>
                        <a:solidFill>
                          <a:srgbClr val="0070C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25" marB="45725"/>
                </a:tc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L="91432" marR="91432" marT="45725" marB="45725"/>
                </a:tc>
              </a:tr>
            </a:tbl>
          </a:graphicData>
        </a:graphic>
      </p:graphicFrame>
      <p:pic>
        <p:nvPicPr>
          <p:cNvPr id="1026" name="Picture 2" descr="D:\mrwa\الشغل\توحيد طالب ونشاط وورد 2م ف1\7577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32813" y="1196975"/>
            <a:ext cx="2857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mrwa\الشغل\توحيد طالب ونشاط وورد 2م ف1\7577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9550" y="1196975"/>
            <a:ext cx="1570038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mrwa\الشغل\توحيد طالب ونشاط وورد 2م ف1\7577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2650" y="1196975"/>
            <a:ext cx="4640263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8457746" y="332656"/>
            <a:ext cx="434734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م</a:t>
            </a:r>
            <a:endParaRPr lang="ar-EG" sz="54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214546" y="332656"/>
            <a:ext cx="2105063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التوضيح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6394246" y="332656"/>
            <a:ext cx="1850162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الشرط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8347011" y="1372997"/>
            <a:ext cx="617477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1</a:t>
            </a:r>
            <a:endParaRPr lang="ar-EG" sz="6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6227763" y="1341438"/>
            <a:ext cx="22320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200" b="1">
                <a:solidFill>
                  <a:srgbClr val="C00000"/>
                </a:solidFill>
                <a:latin typeface="Calibri" pitchFamily="34" charset="0"/>
              </a:rPr>
              <a:t>أن تكون مدخرة </a:t>
            </a:r>
            <a:r>
              <a:rPr lang="ar-SA" sz="2000" b="1">
                <a:solidFill>
                  <a:srgbClr val="C00000"/>
                </a:solidFill>
                <a:latin typeface="Calibri" pitchFamily="34" charset="0"/>
              </a:rPr>
              <a:t>(</a:t>
            </a:r>
            <a:r>
              <a:rPr lang="ar-EG" sz="2000" b="1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ar-SA" sz="2000" b="1">
                <a:solidFill>
                  <a:srgbClr val="C00000"/>
                </a:solidFill>
                <a:latin typeface="Calibri" pitchFamily="34" charset="0"/>
              </a:rPr>
              <a:t>)</a:t>
            </a:r>
            <a:endParaRPr lang="ar-EG" sz="32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214313" y="1403350"/>
            <a:ext cx="59769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800" b="1" dirty="0">
                <a:latin typeface="Calibri" pitchFamily="34" charset="0"/>
              </a:rPr>
              <a:t>فلا زكاة فيما لا يدخر كالتفاح، والبرتقال، والموز، والخيار، والباذنجان، والثوم والبصل وغيرها.</a:t>
            </a:r>
            <a:endParaRPr lang="ar-EG" sz="2800" b="1" dirty="0">
              <a:latin typeface="Calibri" pitchFamily="34" charset="0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8347011" y="2454568"/>
            <a:ext cx="617477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14" name="مستطيل 13"/>
          <p:cNvSpPr>
            <a:spLocks noChangeArrowheads="1"/>
          </p:cNvSpPr>
          <p:nvPr/>
        </p:nvSpPr>
        <p:spPr bwMode="auto">
          <a:xfrm>
            <a:off x="6227763" y="2424113"/>
            <a:ext cx="22320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200" b="1">
                <a:solidFill>
                  <a:srgbClr val="C00000"/>
                </a:solidFill>
                <a:latin typeface="Calibri" pitchFamily="34" charset="0"/>
              </a:rPr>
              <a:t>أن تكون مكيلة </a:t>
            </a:r>
            <a:r>
              <a:rPr lang="ar-SA" sz="2000" b="1">
                <a:solidFill>
                  <a:srgbClr val="C00000"/>
                </a:solidFill>
                <a:latin typeface="Calibri" pitchFamily="34" charset="0"/>
              </a:rPr>
              <a:t>(</a:t>
            </a:r>
            <a:r>
              <a:rPr lang="ar-EG" sz="2000" b="1">
                <a:solidFill>
                  <a:srgbClr val="C00000"/>
                </a:solidFill>
                <a:latin typeface="Calibri" pitchFamily="34" charset="0"/>
              </a:rPr>
              <a:t>3</a:t>
            </a:r>
            <a:r>
              <a:rPr lang="ar-SA" sz="2000" b="1">
                <a:solidFill>
                  <a:srgbClr val="C00000"/>
                </a:solidFill>
                <a:latin typeface="Calibri" pitchFamily="34" charset="0"/>
              </a:rPr>
              <a:t>)</a:t>
            </a:r>
            <a:endParaRPr lang="en-US" sz="32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auto">
          <a:xfrm>
            <a:off x="214313" y="2486025"/>
            <a:ext cx="59769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800" b="1">
                <a:latin typeface="Calibri" pitchFamily="34" charset="0"/>
              </a:rPr>
              <a:t>فلا زكاة فيما يباع بالعد، أو الوزن، كالبطيخ، والبصل، والرمان، وغيرها.</a:t>
            </a:r>
            <a:endParaRPr lang="ar-EG" sz="2800" b="1">
              <a:latin typeface="Calibri" pitchFamily="34" charset="0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8347011" y="3459778"/>
            <a:ext cx="617477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auto">
          <a:xfrm>
            <a:off x="6175375" y="4868863"/>
            <a:ext cx="23574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400" b="1">
                <a:solidFill>
                  <a:srgbClr val="C00000"/>
                </a:solidFill>
                <a:latin typeface="Calibri" pitchFamily="34" charset="0"/>
              </a:rPr>
              <a:t>أن يكون النصاب مملوكاً وقت</a:t>
            </a:r>
            <a:r>
              <a:rPr lang="ar-EG" sz="2400" b="1">
                <a:solidFill>
                  <a:srgbClr val="C00000"/>
                </a:solidFill>
                <a:latin typeface="Calibri" pitchFamily="34" charset="0"/>
              </a:rPr>
              <a:t> وجوب الزكاة.</a:t>
            </a:r>
            <a:endParaRPr lang="en-US" sz="24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auto">
          <a:xfrm>
            <a:off x="0" y="4868863"/>
            <a:ext cx="59769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800" b="1">
                <a:latin typeface="Calibri" pitchFamily="34" charset="0"/>
              </a:rPr>
              <a:t>فمن ملكه بعد وقت وجوب الزكاة لم تجب عليه الزكاة كما لو اشتر</a:t>
            </a:r>
            <a:r>
              <a:rPr lang="ar-EG" sz="2800" b="1">
                <a:latin typeface="Calibri" pitchFamily="34" charset="0"/>
              </a:rPr>
              <a:t>ا</a:t>
            </a:r>
            <a:r>
              <a:rPr lang="ar-SA" sz="2800" b="1">
                <a:latin typeface="Calibri" pitchFamily="34" charset="0"/>
              </a:rPr>
              <a:t>ه أو أهدي له بعد حصاده.</a:t>
            </a:r>
            <a:endParaRPr lang="en-US" sz="2800" b="1">
              <a:latin typeface="Calibri" pitchFamily="34" charset="0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8347011" y="4959976"/>
            <a:ext cx="617477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21" name="مستطيل 20"/>
          <p:cNvSpPr>
            <a:spLocks noChangeArrowheads="1"/>
          </p:cNvSpPr>
          <p:nvPr/>
        </p:nvSpPr>
        <p:spPr bwMode="auto">
          <a:xfrm>
            <a:off x="6156325" y="3646488"/>
            <a:ext cx="22320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2400" b="1">
                <a:solidFill>
                  <a:srgbClr val="C00000"/>
                </a:solidFill>
                <a:latin typeface="Calibri" pitchFamily="34" charset="0"/>
              </a:rPr>
              <a:t>أن تبلغ نصاباً، وهو خمسة أوسق</a:t>
            </a:r>
            <a:endParaRPr lang="en-US" sz="24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auto">
          <a:xfrm>
            <a:off x="395288" y="3860800"/>
            <a:ext cx="5976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800" b="1" dirty="0">
                <a:latin typeface="Calibri" pitchFamily="34" charset="0"/>
              </a:rPr>
              <a:t>فلا زكاة فيما قل عن </a:t>
            </a:r>
            <a:r>
              <a:rPr lang="ar-SA" sz="2800" b="1" dirty="0" smtClean="0">
                <a:latin typeface="Calibri" pitchFamily="34" charset="0"/>
              </a:rPr>
              <a:t>ذلك</a:t>
            </a:r>
            <a:r>
              <a:rPr lang="ar-EG" sz="2800" b="1" dirty="0" err="1" smtClean="0">
                <a:latin typeface="Calibri" pitchFamily="34" charset="0"/>
              </a:rPr>
              <a:t>.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3000375" y="6000750"/>
            <a:ext cx="5838825" cy="369888"/>
          </a:xfrm>
          <a:prstGeom prst="rect">
            <a:avLst/>
          </a:prstGeom>
          <a:solidFill>
            <a:srgbClr val="FFF3D1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lvl="1"/>
            <a:r>
              <a:rPr lang="ar-EG" b="1">
                <a:latin typeface="Calibri" pitchFamily="34" charset="0"/>
              </a:rPr>
              <a:t>(2) </a:t>
            </a:r>
            <a:r>
              <a:rPr lang="ar-SA" b="1">
                <a:latin typeface="Calibri" pitchFamily="34" charset="0"/>
              </a:rPr>
              <a:t>والادخار معناه: أنه يمكن أن </a:t>
            </a:r>
            <a:r>
              <a:rPr lang="ar-EG" b="1">
                <a:latin typeface="Calibri" pitchFamily="34" charset="0"/>
              </a:rPr>
              <a:t>ييب</a:t>
            </a:r>
            <a:r>
              <a:rPr lang="ar-SA" b="1">
                <a:latin typeface="Calibri" pitchFamily="34" charset="0"/>
              </a:rPr>
              <a:t>س و</a:t>
            </a:r>
            <a:r>
              <a:rPr lang="ar-EG" b="1">
                <a:latin typeface="Calibri" pitchFamily="34" charset="0"/>
              </a:rPr>
              <a:t>يب</a:t>
            </a:r>
            <a:r>
              <a:rPr lang="ar-SA" b="1">
                <a:latin typeface="Calibri" pitchFamily="34" charset="0"/>
              </a:rPr>
              <a:t>قى فترة من الزمن دون أن يفسد.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2963863" y="6446838"/>
            <a:ext cx="5911850" cy="369887"/>
          </a:xfrm>
          <a:prstGeom prst="rect">
            <a:avLst/>
          </a:prstGeom>
          <a:solidFill>
            <a:srgbClr val="FFF3D1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rtl="0"/>
            <a:r>
              <a:rPr lang="ar-EG" b="1">
                <a:latin typeface="Calibri" pitchFamily="34" charset="0"/>
              </a:rPr>
              <a:t>(3) الكيل يكون بالصاع ونحوه</a:t>
            </a:r>
            <a:r>
              <a:rPr lang="ar-SA" b="1">
                <a:latin typeface="Calibri" pitchFamily="34" charset="0"/>
              </a:rPr>
              <a:t>. </a:t>
            </a:r>
            <a:endParaRPr lang="en-US" sz="1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شرط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توضيح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أن تكون مدخر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والادخار معنا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فلا زكاة فيما لا يدخر كالتفاح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أن تكون مكيل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الكيل يكو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فلا زكاة فيما يباع بالع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أن تبلغ نصابا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فلا زكاة فيما قل عن ذل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أن يكون النصاب مملوكاً وقت وجوب الزكا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فمن ملكه بعد وقت وجوب الزكا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  <p:bldP spid="18" grpId="0"/>
      <p:bldP spid="19" grpId="0"/>
      <p:bldP spid="21" grpId="0"/>
      <p:bldP spid="22" grpId="0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ذو زوايا قطرية مستديرة 4"/>
          <p:cNvSpPr/>
          <p:nvPr/>
        </p:nvSpPr>
        <p:spPr>
          <a:xfrm>
            <a:off x="7217371" y="235632"/>
            <a:ext cx="1710663" cy="864096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5400" dirty="0">
              <a:solidFill>
                <a:srgbClr val="C00000"/>
              </a:solidFill>
            </a:endParaRPr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7223125" y="206375"/>
            <a:ext cx="16986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5400" b="1">
                <a:solidFill>
                  <a:srgbClr val="C00000"/>
                </a:solidFill>
                <a:latin typeface="Calibri" pitchFamily="34" charset="0"/>
              </a:rPr>
              <a:t>تمرين</a:t>
            </a:r>
            <a:endParaRPr lang="en-US" sz="5400">
              <a:solidFill>
                <a:srgbClr val="C00000"/>
              </a:solidFill>
              <a:latin typeface="Calibri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57188" y="571500"/>
            <a:ext cx="6715125" cy="1428750"/>
            <a:chOff x="-19325815" y="2020515"/>
            <a:chExt cx="29538023" cy="4064139"/>
          </a:xfrm>
        </p:grpSpPr>
        <p:sp>
          <p:nvSpPr>
            <p:cNvPr id="8" name="Round Same Side Corner Rectangle 5"/>
            <p:cNvSpPr/>
            <p:nvPr/>
          </p:nvSpPr>
          <p:spPr>
            <a:xfrm>
              <a:off x="-19325815" y="2020515"/>
              <a:ext cx="29538023" cy="4064139"/>
            </a:xfrm>
            <a:prstGeom prst="round2SameRect">
              <a:avLst>
                <a:gd name="adj1" fmla="val 38720"/>
                <a:gd name="adj2" fmla="val 0"/>
              </a:avLst>
            </a:prstGeom>
            <a:solidFill>
              <a:srgbClr val="FFFF00"/>
            </a:solidFill>
            <a:ln w="76200">
              <a:solidFill>
                <a:srgbClr val="CC0099"/>
              </a:solidFill>
            </a:ln>
            <a:effectLst>
              <a:innerShdw blurRad="635000">
                <a:srgbClr val="CC0099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  <p:sp>
          <p:nvSpPr>
            <p:cNvPr id="9277" name="Rectangle 4"/>
            <p:cNvSpPr>
              <a:spLocks noChangeArrowheads="1"/>
            </p:cNvSpPr>
            <p:nvPr/>
          </p:nvSpPr>
          <p:spPr bwMode="auto">
            <a:xfrm>
              <a:off x="-18068878" y="2499891"/>
              <a:ext cx="26709914" cy="3414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SA" sz="3600" b="1">
                  <a:solidFill>
                    <a:srgbClr val="FF0000"/>
                  </a:solidFill>
                  <a:latin typeface="Calibri" pitchFamily="34" charset="0"/>
                </a:rPr>
                <a:t>بين ما تجب فيه الزكاة وما لا تجب فيه، فيما يأتي مع</a:t>
              </a:r>
              <a:r>
                <a:rPr lang="ar-EG" sz="3600" b="1">
                  <a:solidFill>
                    <a:srgbClr val="FF0000"/>
                  </a:solidFill>
                  <a:latin typeface="Calibri" pitchFamily="34" charset="0"/>
                </a:rPr>
                <a:t> ذكر</a:t>
              </a:r>
              <a:r>
                <a:rPr lang="ar-SA" sz="3600" b="1">
                  <a:solidFill>
                    <a:srgbClr val="FF0000"/>
                  </a:solidFill>
                  <a:latin typeface="Calibri" pitchFamily="34" charset="0"/>
                </a:rPr>
                <a:t> السبب:</a:t>
              </a:r>
              <a:endParaRPr lang="en-US" sz="36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10" name="جدول 9"/>
          <p:cNvGraphicFramePr>
            <a:graphicFrameLocks noGrp="1"/>
          </p:cNvGraphicFramePr>
          <p:nvPr/>
        </p:nvGraphicFramePr>
        <p:xfrm>
          <a:off x="214313" y="2143125"/>
          <a:ext cx="8712200" cy="4500564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2435194"/>
                <a:gridCol w="2727371"/>
                <a:gridCol w="3549635"/>
              </a:tblGrid>
              <a:tr h="750094"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L="91432" marR="91432"/>
                </a:tc>
              </a:tr>
              <a:tr h="750094"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L="91432" marR="91432"/>
                </a:tc>
              </a:tr>
              <a:tr h="750094">
                <a:tc>
                  <a:txBody>
                    <a:bodyPr/>
                    <a:lstStyle/>
                    <a:p>
                      <a:pPr rtl="1"/>
                      <a:endParaRPr lang="ar-EG" sz="1800"/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L="91432" marR="91432"/>
                </a:tc>
              </a:tr>
              <a:tr h="750094">
                <a:tc>
                  <a:txBody>
                    <a:bodyPr/>
                    <a:lstStyle/>
                    <a:p>
                      <a:pPr rtl="1"/>
                      <a:endParaRPr lang="ar-EG" sz="1800"/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L="91432" marR="91432"/>
                </a:tc>
              </a:tr>
              <a:tr h="750094">
                <a:tc>
                  <a:txBody>
                    <a:bodyPr/>
                    <a:lstStyle/>
                    <a:p>
                      <a:pPr rtl="1"/>
                      <a:endParaRPr lang="ar-EG" sz="1800"/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L="91432" marR="91432"/>
                </a:tc>
              </a:tr>
              <a:tr h="750094"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pPr rtl="1"/>
                      <a:endParaRPr lang="ar-EG" sz="1800" dirty="0"/>
                    </a:p>
                  </a:txBody>
                  <a:tcPr marL="91432" marR="91432"/>
                </a:tc>
              </a:tr>
            </a:tbl>
          </a:graphicData>
        </a:graphic>
      </p:graphicFrame>
      <p:pic>
        <p:nvPicPr>
          <p:cNvPr id="11" name="Picture 2" descr="D:\mrwa\الشغل\توحيد طالب ونشاط وورد 2م ف1\7577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38" y="2643188"/>
            <a:ext cx="1601787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D:\mrwa\الشغل\توحيد طالب ونشاط وورد 2م ف1\7577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2413" y="2652713"/>
            <a:ext cx="2281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D:\mrwa\الشغل\توحيد طالب ونشاط وورد 2م ف1\7577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2450" y="2728913"/>
            <a:ext cx="26304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مستطيل 13"/>
          <p:cNvSpPr/>
          <p:nvPr/>
        </p:nvSpPr>
        <p:spPr>
          <a:xfrm>
            <a:off x="7153791" y="2089395"/>
            <a:ext cx="1152880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النوع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1216613" y="2089395"/>
            <a:ext cx="1303562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السبب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4278494" y="2089395"/>
            <a:ext cx="1850162" cy="76944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الحكم</a:t>
            </a:r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auto">
          <a:xfrm>
            <a:off x="7075488" y="2974975"/>
            <a:ext cx="1309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EG" sz="3600" b="1">
                <a:latin typeface="Calibri" pitchFamily="34" charset="0"/>
              </a:rPr>
              <a:t>البرتقال</a:t>
            </a:r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auto">
          <a:xfrm>
            <a:off x="4087813" y="2974975"/>
            <a:ext cx="2232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 dirty="0">
                <a:solidFill>
                  <a:srgbClr val="0070C0"/>
                </a:solidFill>
                <a:latin typeface="Calibri" pitchFamily="34" charset="0"/>
              </a:rPr>
              <a:t>لا تجب</a:t>
            </a:r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auto">
          <a:xfrm>
            <a:off x="495300" y="2974975"/>
            <a:ext cx="2746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 dirty="0" smtClean="0">
                <a:solidFill>
                  <a:srgbClr val="C00000"/>
                </a:solidFill>
                <a:latin typeface="Calibri" pitchFamily="34" charset="0"/>
              </a:rPr>
              <a:t>لأنه ليس </a:t>
            </a:r>
            <a:r>
              <a:rPr lang="ar-EG" sz="3600" b="1" dirty="0">
                <a:solidFill>
                  <a:srgbClr val="C00000"/>
                </a:solidFill>
                <a:latin typeface="Calibri" pitchFamily="34" charset="0"/>
              </a:rPr>
              <a:t>مدخر</a:t>
            </a:r>
            <a:r>
              <a:rPr lang="ar-SA" sz="3600" b="1" dirty="0">
                <a:solidFill>
                  <a:srgbClr val="C00000"/>
                </a:solidFill>
                <a:latin typeface="Calibri" pitchFamily="34" charset="0"/>
              </a:rPr>
              <a:t>ً</a:t>
            </a:r>
            <a:r>
              <a:rPr lang="ar-EG" sz="3600" b="1" dirty="0">
                <a:solidFill>
                  <a:srgbClr val="C00000"/>
                </a:solidFill>
                <a:latin typeface="Calibri" pitchFamily="34" charset="0"/>
              </a:rPr>
              <a:t>ا.</a:t>
            </a:r>
          </a:p>
        </p:txBody>
      </p:sp>
      <p:sp>
        <p:nvSpPr>
          <p:cNvPr id="33" name="مستطيل 32"/>
          <p:cNvSpPr>
            <a:spLocks noChangeArrowheads="1"/>
          </p:cNvSpPr>
          <p:nvPr/>
        </p:nvSpPr>
        <p:spPr bwMode="auto">
          <a:xfrm>
            <a:off x="7232650" y="3643313"/>
            <a:ext cx="995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EG" sz="3600" b="1">
                <a:latin typeface="Calibri" pitchFamily="34" charset="0"/>
              </a:rPr>
              <a:t>الموز</a:t>
            </a:r>
          </a:p>
        </p:txBody>
      </p:sp>
      <p:sp>
        <p:nvSpPr>
          <p:cNvPr id="34" name="مستطيل 33"/>
          <p:cNvSpPr>
            <a:spLocks noChangeArrowheads="1"/>
          </p:cNvSpPr>
          <p:nvPr/>
        </p:nvSpPr>
        <p:spPr bwMode="auto">
          <a:xfrm>
            <a:off x="4087813" y="3643313"/>
            <a:ext cx="2232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 dirty="0">
                <a:solidFill>
                  <a:srgbClr val="0070C0"/>
                </a:solidFill>
                <a:latin typeface="Calibri" pitchFamily="34" charset="0"/>
              </a:rPr>
              <a:t>لا تجب</a:t>
            </a:r>
          </a:p>
        </p:txBody>
      </p:sp>
      <p:sp>
        <p:nvSpPr>
          <p:cNvPr id="35" name="مستطيل 34"/>
          <p:cNvSpPr>
            <a:spLocks noChangeArrowheads="1"/>
          </p:cNvSpPr>
          <p:nvPr/>
        </p:nvSpPr>
        <p:spPr bwMode="auto">
          <a:xfrm>
            <a:off x="495300" y="3643313"/>
            <a:ext cx="2746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 dirty="0" smtClean="0">
                <a:solidFill>
                  <a:srgbClr val="C00000"/>
                </a:solidFill>
                <a:latin typeface="Calibri" pitchFamily="34" charset="0"/>
              </a:rPr>
              <a:t>لأنه </a:t>
            </a:r>
            <a:r>
              <a:rPr lang="ar-EG" sz="3600" b="1" dirty="0">
                <a:solidFill>
                  <a:srgbClr val="C00000"/>
                </a:solidFill>
                <a:latin typeface="Calibri" pitchFamily="34" charset="0"/>
              </a:rPr>
              <a:t>ليس مدخر</a:t>
            </a:r>
            <a:r>
              <a:rPr lang="ar-SA" sz="3600" b="1" dirty="0">
                <a:solidFill>
                  <a:srgbClr val="C00000"/>
                </a:solidFill>
                <a:latin typeface="Calibri" pitchFamily="34" charset="0"/>
              </a:rPr>
              <a:t>ً</a:t>
            </a:r>
            <a:r>
              <a:rPr lang="ar-EG" sz="3600" b="1" dirty="0">
                <a:solidFill>
                  <a:srgbClr val="C00000"/>
                </a:solidFill>
                <a:latin typeface="Calibri" pitchFamily="34" charset="0"/>
              </a:rPr>
              <a:t>ا.</a:t>
            </a:r>
          </a:p>
        </p:txBody>
      </p:sp>
      <p:sp>
        <p:nvSpPr>
          <p:cNvPr id="36" name="مستطيل 35"/>
          <p:cNvSpPr>
            <a:spLocks noChangeArrowheads="1"/>
          </p:cNvSpPr>
          <p:nvPr/>
        </p:nvSpPr>
        <p:spPr bwMode="auto">
          <a:xfrm>
            <a:off x="7205663" y="4497388"/>
            <a:ext cx="10493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EG" sz="3600" b="1">
                <a:latin typeface="Calibri" pitchFamily="34" charset="0"/>
              </a:rPr>
              <a:t>الخس</a:t>
            </a:r>
          </a:p>
        </p:txBody>
      </p:sp>
      <p:sp>
        <p:nvSpPr>
          <p:cNvPr id="37" name="مستطيل 36"/>
          <p:cNvSpPr>
            <a:spLocks noChangeArrowheads="1"/>
          </p:cNvSpPr>
          <p:nvPr/>
        </p:nvSpPr>
        <p:spPr bwMode="auto">
          <a:xfrm>
            <a:off x="4087813" y="4497388"/>
            <a:ext cx="2232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 dirty="0">
                <a:solidFill>
                  <a:srgbClr val="0070C0"/>
                </a:solidFill>
                <a:latin typeface="Calibri" pitchFamily="34" charset="0"/>
              </a:rPr>
              <a:t>لا تجب</a:t>
            </a:r>
          </a:p>
        </p:txBody>
      </p:sp>
      <p:sp>
        <p:nvSpPr>
          <p:cNvPr id="38" name="مستطيل 37"/>
          <p:cNvSpPr>
            <a:spLocks noChangeArrowheads="1"/>
          </p:cNvSpPr>
          <p:nvPr/>
        </p:nvSpPr>
        <p:spPr bwMode="auto">
          <a:xfrm>
            <a:off x="495300" y="4497388"/>
            <a:ext cx="2746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600" b="1" dirty="0"/>
              <a:t>لأنه لا يكال</a:t>
            </a:r>
            <a:endParaRPr lang="en-US" sz="3600" dirty="0"/>
          </a:p>
        </p:txBody>
      </p:sp>
      <p:sp>
        <p:nvSpPr>
          <p:cNvPr id="39" name="مستطيل 38"/>
          <p:cNvSpPr>
            <a:spLocks noChangeArrowheads="1"/>
          </p:cNvSpPr>
          <p:nvPr/>
        </p:nvSpPr>
        <p:spPr bwMode="auto">
          <a:xfrm>
            <a:off x="7162800" y="5211763"/>
            <a:ext cx="1133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EG" sz="3600" b="1">
                <a:latin typeface="Calibri" pitchFamily="34" charset="0"/>
              </a:rPr>
              <a:t>العدس</a:t>
            </a:r>
          </a:p>
        </p:txBody>
      </p:sp>
      <p:sp>
        <p:nvSpPr>
          <p:cNvPr id="40" name="مستطيل 39"/>
          <p:cNvSpPr>
            <a:spLocks noChangeArrowheads="1"/>
          </p:cNvSpPr>
          <p:nvPr/>
        </p:nvSpPr>
        <p:spPr bwMode="auto">
          <a:xfrm>
            <a:off x="4087813" y="5211763"/>
            <a:ext cx="2232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 dirty="0">
                <a:solidFill>
                  <a:srgbClr val="0070C0"/>
                </a:solidFill>
                <a:latin typeface="Calibri" pitchFamily="34" charset="0"/>
              </a:rPr>
              <a:t>تجب</a:t>
            </a:r>
          </a:p>
        </p:txBody>
      </p:sp>
      <p:sp>
        <p:nvSpPr>
          <p:cNvPr id="41" name="مستطيل 40"/>
          <p:cNvSpPr>
            <a:spLocks noChangeArrowheads="1"/>
          </p:cNvSpPr>
          <p:nvPr/>
        </p:nvSpPr>
        <p:spPr bwMode="auto">
          <a:xfrm>
            <a:off x="495300" y="5211763"/>
            <a:ext cx="2746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600" b="1" dirty="0"/>
              <a:t>لأنه يدخر ويكال</a:t>
            </a:r>
            <a:endParaRPr lang="en-US" sz="3600" dirty="0"/>
          </a:p>
        </p:txBody>
      </p:sp>
      <p:sp>
        <p:nvSpPr>
          <p:cNvPr id="42" name="مستطيل 41"/>
          <p:cNvSpPr>
            <a:spLocks noChangeArrowheads="1"/>
          </p:cNvSpPr>
          <p:nvPr/>
        </p:nvSpPr>
        <p:spPr bwMode="auto">
          <a:xfrm>
            <a:off x="7158038" y="5929313"/>
            <a:ext cx="11445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EG" sz="3600" b="1">
                <a:latin typeface="Calibri" pitchFamily="34" charset="0"/>
              </a:rPr>
              <a:t>الرمان</a:t>
            </a:r>
          </a:p>
        </p:txBody>
      </p:sp>
      <p:sp>
        <p:nvSpPr>
          <p:cNvPr id="43" name="مستطيل 42"/>
          <p:cNvSpPr>
            <a:spLocks noChangeArrowheads="1"/>
          </p:cNvSpPr>
          <p:nvPr/>
        </p:nvSpPr>
        <p:spPr bwMode="auto">
          <a:xfrm>
            <a:off x="4087813" y="5929313"/>
            <a:ext cx="2232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 dirty="0">
                <a:solidFill>
                  <a:srgbClr val="0070C0"/>
                </a:solidFill>
                <a:latin typeface="Calibri" pitchFamily="34" charset="0"/>
              </a:rPr>
              <a:t>لا تجب</a:t>
            </a:r>
          </a:p>
        </p:txBody>
      </p:sp>
      <p:sp>
        <p:nvSpPr>
          <p:cNvPr id="44" name="مستطيل 43"/>
          <p:cNvSpPr>
            <a:spLocks noChangeArrowheads="1"/>
          </p:cNvSpPr>
          <p:nvPr/>
        </p:nvSpPr>
        <p:spPr bwMode="auto">
          <a:xfrm>
            <a:off x="495300" y="5929313"/>
            <a:ext cx="2746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600" b="1" dirty="0"/>
              <a:t>لأنه لا </a:t>
            </a:r>
            <a:r>
              <a:rPr lang="ar-SA" sz="3600" b="1" dirty="0" smtClean="0"/>
              <a:t>يكال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مر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مر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بين ما تجب فيه الزكاة وم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نوع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لحك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السب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البرتقا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لا تج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لأنه ليس مدخرً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المو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لا تج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لأنه ليس مدخرً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الخ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لا تج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لأنه لا يكا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العد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تج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لأنه يدخر ويكا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الرما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لا تج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لأنه لا يكا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19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539552" y="170704"/>
            <a:ext cx="8015876" cy="1846558"/>
          </a:xfrm>
          <a:prstGeom prst="wave">
            <a:avLst>
              <a:gd name="adj1" fmla="val 11747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Mudir MT" pitchFamily="2" charset="-78"/>
            </a:endParaRPr>
          </a:p>
        </p:txBody>
      </p:sp>
      <p:grpSp>
        <p:nvGrpSpPr>
          <p:cNvPr id="5" name="مجموعة 6"/>
          <p:cNvGrpSpPr>
            <a:grpSpLocks/>
          </p:cNvGrpSpPr>
          <p:nvPr/>
        </p:nvGrpSpPr>
        <p:grpSpPr bwMode="auto">
          <a:xfrm>
            <a:off x="323850" y="1695450"/>
            <a:ext cx="8640763" cy="5118100"/>
            <a:chOff x="535009" y="666471"/>
            <a:chExt cx="8320389" cy="5907891"/>
          </a:xfrm>
        </p:grpSpPr>
        <p:sp>
          <p:nvSpPr>
            <p:cNvPr id="6" name="مستطيل مستدير الزوايا 5"/>
            <p:cNvSpPr/>
            <p:nvPr/>
          </p:nvSpPr>
          <p:spPr>
            <a:xfrm>
              <a:off x="579340" y="1888731"/>
              <a:ext cx="8207269" cy="4680134"/>
            </a:xfrm>
            <a:prstGeom prst="roundRect">
              <a:avLst>
                <a:gd name="adj" fmla="val 9586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pic>
          <p:nvPicPr>
            <p:cNvPr id="10250" name="صورة 4" descr="00019.jp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35009" y="666471"/>
              <a:ext cx="8320389" cy="590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مستطيل 2"/>
          <p:cNvSpPr/>
          <p:nvPr/>
        </p:nvSpPr>
        <p:spPr>
          <a:xfrm>
            <a:off x="1790549" y="627387"/>
            <a:ext cx="5210343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000" b="1" dirty="0">
                <a:ln w="17780" cmpd="sng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وقت وجوب زكاتها</a:t>
            </a:r>
            <a:endParaRPr lang="en-US" sz="6000" b="1" dirty="0">
              <a:ln w="17780" cmpd="sng">
                <a:solidFill>
                  <a:srgbClr val="6633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" name="صورة 8" descr="anislammosqueminareted.gif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982776">
            <a:off x="7053387" y="-24531"/>
            <a:ext cx="899716" cy="223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466725" y="2838450"/>
            <a:ext cx="817721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4000" b="1" dirty="0">
                <a:solidFill>
                  <a:srgbClr val="002060"/>
                </a:solidFill>
                <a:latin typeface="Calibri" pitchFamily="34" charset="0"/>
              </a:rPr>
              <a:t>تجب الزكاة </a:t>
            </a:r>
            <a:r>
              <a:rPr lang="ar-SA" sz="4000" b="1" dirty="0" err="1">
                <a:solidFill>
                  <a:srgbClr val="002060"/>
                </a:solidFill>
                <a:latin typeface="Calibri" pitchFamily="34" charset="0"/>
              </a:rPr>
              <a:t>ف</a:t>
            </a:r>
            <a:r>
              <a:rPr lang="ar-EG" sz="4000" b="1" dirty="0">
                <a:solidFill>
                  <a:srgbClr val="002060"/>
                </a:solidFill>
                <a:latin typeface="Calibri" pitchFamily="34" charset="0"/>
              </a:rPr>
              <a:t>ي الحبوب والثمار إذا بدا صلاحها؛ وعلامة بدو الصلاح كما يلي:</a:t>
            </a:r>
            <a:endParaRPr lang="en-US" sz="4000" b="1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ar-EG" sz="4000" b="1" dirty="0">
                <a:solidFill>
                  <a:srgbClr val="7030A0"/>
                </a:solidFill>
                <a:latin typeface="Calibri" pitchFamily="34" charset="0"/>
              </a:rPr>
              <a:t>أ- في الحب: إذا اشتد وقسا، وصار صلب</a:t>
            </a:r>
            <a:r>
              <a:rPr lang="ar-SA" sz="4000" b="1" dirty="0">
                <a:solidFill>
                  <a:srgbClr val="7030A0"/>
                </a:solidFill>
                <a:latin typeface="Calibri" pitchFamily="34" charset="0"/>
              </a:rPr>
              <a:t>ً</a:t>
            </a:r>
            <a:r>
              <a:rPr lang="ar-EG" sz="4000" b="1" dirty="0">
                <a:solidFill>
                  <a:srgbClr val="7030A0"/>
                </a:solidFill>
                <a:latin typeface="Calibri" pitchFamily="34" charset="0"/>
              </a:rPr>
              <a:t>ا.</a:t>
            </a:r>
          </a:p>
          <a:p>
            <a:pPr algn="ctr"/>
            <a:r>
              <a:rPr lang="ar-EG" sz="4000" b="1" dirty="0">
                <a:solidFill>
                  <a:srgbClr val="7030A0"/>
                </a:solidFill>
                <a:latin typeface="Calibri" pitchFamily="34" charset="0"/>
              </a:rPr>
              <a:t>ب-</a:t>
            </a:r>
            <a:r>
              <a:rPr lang="ar-SA" sz="4000" b="1" dirty="0">
                <a:solidFill>
                  <a:srgbClr val="7030A0"/>
                </a:solidFill>
                <a:latin typeface="Calibri" pitchFamily="34" charset="0"/>
              </a:rPr>
              <a:t> في ثمار النخيل</a:t>
            </a:r>
            <a:r>
              <a:rPr lang="ar-EG" sz="4000" b="1" dirty="0">
                <a:solidFill>
                  <a:srgbClr val="7030A0"/>
                </a:solidFill>
                <a:latin typeface="Calibri" pitchFamily="34" charset="0"/>
              </a:rPr>
              <a:t>:</a:t>
            </a:r>
            <a:r>
              <a:rPr lang="ar-SA" sz="4000" b="1" dirty="0">
                <a:solidFill>
                  <a:srgbClr val="7030A0"/>
                </a:solidFill>
                <a:latin typeface="Calibri" pitchFamily="34" charset="0"/>
              </a:rPr>
              <a:t> بأن </a:t>
            </a:r>
            <a:r>
              <a:rPr lang="ar-EG" sz="4000" b="1" dirty="0">
                <a:solidFill>
                  <a:srgbClr val="7030A0"/>
                </a:solidFill>
                <a:latin typeface="Calibri" pitchFamily="34" charset="0"/>
              </a:rPr>
              <a:t>تحمر أو تصفر.</a:t>
            </a:r>
          </a:p>
          <a:p>
            <a:pPr algn="ctr"/>
            <a:r>
              <a:rPr lang="ar-EG" sz="4000" b="1" dirty="0">
                <a:solidFill>
                  <a:srgbClr val="7030A0"/>
                </a:solidFill>
                <a:latin typeface="Calibri" pitchFamily="34" charset="0"/>
              </a:rPr>
              <a:t>ج- </a:t>
            </a:r>
            <a:r>
              <a:rPr lang="ar-SA" sz="4000" b="1" dirty="0">
                <a:solidFill>
                  <a:srgbClr val="7030A0"/>
                </a:solidFill>
                <a:latin typeface="Calibri" pitchFamily="34" charset="0"/>
              </a:rPr>
              <a:t>في العنب</a:t>
            </a:r>
            <a:r>
              <a:rPr lang="ar-EG" sz="4000" b="1" dirty="0">
                <a:solidFill>
                  <a:srgbClr val="7030A0"/>
                </a:solidFill>
                <a:latin typeface="Calibri" pitchFamily="34" charset="0"/>
              </a:rPr>
              <a:t>:</a:t>
            </a:r>
            <a:r>
              <a:rPr lang="ar-SA" sz="4000" b="1" dirty="0">
                <a:solidFill>
                  <a:srgbClr val="7030A0"/>
                </a:solidFill>
                <a:latin typeface="Calibri" pitchFamily="34" charset="0"/>
              </a:rPr>
              <a:t> أن يكون لينًا حلوًا</a:t>
            </a:r>
            <a:r>
              <a:rPr lang="ar-EG" sz="4000" b="1" dirty="0">
                <a:solidFill>
                  <a:srgbClr val="7030A0"/>
                </a:solidFill>
                <a:latin typeface="Calibri" pitchFamily="34" charset="0"/>
              </a:rPr>
              <a:t>.</a:t>
            </a:r>
          </a:p>
          <a:p>
            <a:pPr algn="ctr"/>
            <a:r>
              <a:rPr lang="ar-SA" sz="40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ar-SA" sz="2800" b="1" dirty="0">
                <a:solidFill>
                  <a:srgbClr val="FF0000"/>
                </a:solidFill>
                <a:latin typeface="Calibri" pitchFamily="34" charset="0"/>
              </a:rPr>
              <a:t>وتخرج الزكاة من الحبوب بعد تصفيتها</a:t>
            </a:r>
            <a:r>
              <a:rPr lang="ar-EG" sz="2800" b="1" dirty="0">
                <a:solidFill>
                  <a:srgbClr val="FF0000"/>
                </a:solidFill>
                <a:latin typeface="Calibri" pitchFamily="34" charset="0"/>
              </a:rPr>
              <a:t>،</a:t>
            </a:r>
            <a:r>
              <a:rPr lang="ar-SA" sz="2800" b="1" dirty="0">
                <a:solidFill>
                  <a:srgbClr val="FF0000"/>
                </a:solidFill>
                <a:latin typeface="Calibri" pitchFamily="34" charset="0"/>
              </a:rPr>
              <a:t> ومن الثمار بعد</a:t>
            </a:r>
            <a:r>
              <a:rPr lang="ar-EG" sz="2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ar-SA" sz="2800" b="1" dirty="0">
                <a:solidFill>
                  <a:srgbClr val="FF0000"/>
                </a:solidFill>
                <a:latin typeface="Calibri" pitchFamily="34" charset="0"/>
              </a:rPr>
              <a:t>جفافها</a:t>
            </a:r>
            <a:r>
              <a:rPr lang="ar-SA" sz="4000" b="1" dirty="0">
                <a:solidFill>
                  <a:srgbClr val="FF0000"/>
                </a:solidFill>
                <a:latin typeface="Calibri" pitchFamily="34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وقت وجوب زكاته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وقت وجوب زكاته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تجب الزكاة فيالحبوب والثم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في الحب إذ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في ثمار النخي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وفي العن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وتخرج الزكاة من الحبو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799</Words>
  <Application>Microsoft Office PowerPoint</Application>
  <PresentationFormat>عرض على الشاشة (3:4)‏</PresentationFormat>
  <Paragraphs>100</Paragraphs>
  <Slides>17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Admin</dc:creator>
  <cp:lastModifiedBy>osama</cp:lastModifiedBy>
  <cp:revision>47</cp:revision>
  <dcterms:created xsi:type="dcterms:W3CDTF">2011-07-18T14:40:30Z</dcterms:created>
  <dcterms:modified xsi:type="dcterms:W3CDTF">2017-07-17T21:46:33Z</dcterms:modified>
</cp:coreProperties>
</file>