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363" r:id="rId2"/>
    <p:sldId id="365" r:id="rId3"/>
    <p:sldId id="260" r:id="rId4"/>
    <p:sldId id="498" r:id="rId5"/>
    <p:sldId id="352" r:id="rId6"/>
    <p:sldId id="264" r:id="rId7"/>
    <p:sldId id="265" r:id="rId8"/>
    <p:sldId id="266" r:id="rId9"/>
    <p:sldId id="267" r:id="rId10"/>
    <p:sldId id="504" r:id="rId11"/>
    <p:sldId id="505" r:id="rId12"/>
    <p:sldId id="502" r:id="rId13"/>
    <p:sldId id="503" r:id="rId14"/>
    <p:sldId id="271" r:id="rId15"/>
    <p:sldId id="489" r:id="rId16"/>
    <p:sldId id="274" r:id="rId17"/>
    <p:sldId id="500" r:id="rId18"/>
    <p:sldId id="506" r:id="rId19"/>
    <p:sldId id="494" r:id="rId20"/>
    <p:sldId id="495" r:id="rId21"/>
    <p:sldId id="507" r:id="rId22"/>
    <p:sldId id="497" r:id="rId23"/>
    <p:sldId id="496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560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85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77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83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93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873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5626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9826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5997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785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558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002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0271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0582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1898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033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3374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5446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0102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3988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66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037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685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48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8381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15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4633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5124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3617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2572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414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795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50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905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54540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1367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3706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98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73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68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66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9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239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549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 l="-7000" t="-83000" r="-7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46CB39B-5F4C-4A7E-9BE3-AAFD45576D16}" type="datetime2">
              <a:rPr lang="en-US" smtClean="0"/>
              <a:t>Sunday, September 26,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704" r:id="rId21"/>
    <p:sldLayoutId id="2147483703" r:id="rId22"/>
    <p:sldLayoutId id="2147483702" r:id="rId23"/>
    <p:sldLayoutId id="2147483701" r:id="rId24"/>
    <p:sldLayoutId id="2147483700" r:id="rId25"/>
    <p:sldLayoutId id="2147483699" r:id="rId26"/>
    <p:sldLayoutId id="2147483698" r:id="rId27"/>
    <p:sldLayoutId id="2147483697" r:id="rId28"/>
    <p:sldLayoutId id="2147483696" r:id="rId29"/>
    <p:sldLayoutId id="2147483695" r:id="rId30"/>
    <p:sldLayoutId id="2147483694" r:id="rId31"/>
    <p:sldLayoutId id="2147483693" r:id="rId32"/>
    <p:sldLayoutId id="2147483692" r:id="rId33"/>
    <p:sldLayoutId id="2147483691" r:id="rId34"/>
    <p:sldLayoutId id="2147483690" r:id="rId35"/>
    <p:sldLayoutId id="2147483680" r:id="rId36"/>
    <p:sldLayoutId id="2147483681" r:id="rId37"/>
    <p:sldLayoutId id="2147483682" r:id="rId38"/>
    <p:sldLayoutId id="2147483683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689" r:id="rId45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hyperlink" Target="https://shigeoarai.deviantart.com/art/Stock-Photo-Blackboard-12811684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4563520" y="1946598"/>
            <a:ext cx="28263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و الأسرية</a:t>
            </a:r>
          </a:p>
        </p:txBody>
      </p:sp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428F1F2A-20D7-4F22-8FA8-3309BBD82451}"/>
              </a:ext>
            </a:extLst>
          </p:cNvPr>
          <p:cNvSpPr/>
          <p:nvPr/>
        </p:nvSpPr>
        <p:spPr>
          <a:xfrm flipH="1">
            <a:off x="7489097" y="1790414"/>
            <a:ext cx="2851578" cy="6787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8502392" y="1790414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sp>
        <p:nvSpPr>
          <p:cNvPr id="24" name="سهم: خماسي 23">
            <a:extLst>
              <a:ext uri="{FF2B5EF4-FFF2-40B4-BE49-F238E27FC236}">
                <a16:creationId xmlns:a16="http://schemas.microsoft.com/office/drawing/2014/main" id="{0E4684D4-A6CE-48D5-BC90-6800241A3901}"/>
              </a:ext>
            </a:extLst>
          </p:cNvPr>
          <p:cNvSpPr/>
          <p:nvPr/>
        </p:nvSpPr>
        <p:spPr>
          <a:xfrm flipH="1">
            <a:off x="7489097" y="2625474"/>
            <a:ext cx="2851578" cy="6787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سهم: خماسي 25">
            <a:extLst>
              <a:ext uri="{FF2B5EF4-FFF2-40B4-BE49-F238E27FC236}">
                <a16:creationId xmlns:a16="http://schemas.microsoft.com/office/drawing/2014/main" id="{AF7AA85C-EDDD-4A40-BFF8-ADA0D5A96191}"/>
              </a:ext>
            </a:extLst>
          </p:cNvPr>
          <p:cNvSpPr/>
          <p:nvPr/>
        </p:nvSpPr>
        <p:spPr>
          <a:xfrm flipH="1">
            <a:off x="7489097" y="3425720"/>
            <a:ext cx="2851578" cy="6787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1C775D-A32F-4A9B-BBC6-8E24197B4CAE}"/>
              </a:ext>
            </a:extLst>
          </p:cNvPr>
          <p:cNvSpPr txBox="1"/>
          <p:nvPr/>
        </p:nvSpPr>
        <p:spPr>
          <a:xfrm>
            <a:off x="8603443" y="2672417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اليوم: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8D33D-DF68-446B-8CD4-6F9684074753}"/>
              </a:ext>
            </a:extLst>
          </p:cNvPr>
          <p:cNvSpPr txBox="1"/>
          <p:nvPr/>
        </p:nvSpPr>
        <p:spPr>
          <a:xfrm>
            <a:off x="8484081" y="3502944"/>
            <a:ext cx="22592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الحصة: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BA4F7A8-E769-4388-B164-444FEEF96FF1}"/>
              </a:ext>
            </a:extLst>
          </p:cNvPr>
          <p:cNvSpPr txBox="1"/>
          <p:nvPr/>
        </p:nvSpPr>
        <p:spPr>
          <a:xfrm>
            <a:off x="7821757" y="1898954"/>
            <a:ext cx="119936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/>
              <a:t>-2-1443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7F90DF-B974-4B21-9ECD-9DA53AA20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-23293"/>
            <a:ext cx="8689610" cy="1143000"/>
          </a:xfrm>
          <a:prstGeom prst="rect">
            <a:avLst/>
          </a:prstGeom>
        </p:spPr>
      </p:pic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A24AE47E-63C2-465F-8DC5-F2A22F069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6326" y="4655690"/>
            <a:ext cx="3645285" cy="20504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6C0CEF1-A8F5-4C37-8527-BFA68B3E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89" y="2947056"/>
            <a:ext cx="3645285" cy="3533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1C35C56-1C5C-48A0-9F4A-8110FCA23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1323664"/>
            <a:ext cx="3071773" cy="6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1B4FE946-8676-4ACC-A7F5-73A20CFE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33" y="1389134"/>
            <a:ext cx="8572500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SA" sz="2400" b="1" dirty="0">
                <a:solidFill>
                  <a:schemeClr val="tx2"/>
                </a:solidFill>
              </a:rPr>
              <a:t>3- </a:t>
            </a:r>
            <a:r>
              <a:rPr lang="ar-EG" sz="2400" b="1" dirty="0">
                <a:solidFill>
                  <a:schemeClr val="tx2"/>
                </a:solidFill>
              </a:rPr>
              <a:t>أطوي               </a:t>
            </a:r>
            <a:r>
              <a:rPr lang="ar-SA" sz="2400" b="1" dirty="0">
                <a:solidFill>
                  <a:schemeClr val="tx2"/>
                </a:solidFill>
              </a:rPr>
              <a:t>     </a:t>
            </a:r>
            <a:r>
              <a:rPr lang="ar-EG" sz="2400" b="1" dirty="0">
                <a:solidFill>
                  <a:schemeClr val="tx2"/>
                </a:solidFill>
              </a:rPr>
              <a:t>  </a:t>
            </a:r>
            <a:r>
              <a:rPr lang="ar-SA" sz="2400" b="1" dirty="0">
                <a:solidFill>
                  <a:schemeClr val="tx2"/>
                </a:solidFill>
              </a:rPr>
              <a:t>     </a:t>
            </a:r>
            <a:r>
              <a:rPr lang="ar-EG" sz="2400" b="1" dirty="0">
                <a:solidFill>
                  <a:schemeClr val="tx2"/>
                </a:solidFill>
              </a:rPr>
              <a:t> وأرتبها فوق بعضها في الدرج أو على الرف.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23CEE-C032-4514-ABE1-8ABDC0F0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6410748" y="147133"/>
            <a:ext cx="1555615" cy="115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08B728E-A078-47F3-B9F6-53DE7991E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6363" y="1378254"/>
            <a:ext cx="1270743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الملابس</a:t>
            </a:r>
            <a:endParaRPr kumimoji="0" lang="ar-EG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7107C07-8791-4393-BD5C-5DC229C01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32" y="3507779"/>
            <a:ext cx="8572501" cy="5232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ar-SA" sz="2800" b="1" dirty="0">
                <a:solidFill>
                  <a:schemeClr val="tx2"/>
                </a:solidFill>
              </a:rPr>
              <a:t>4-</a:t>
            </a:r>
            <a:r>
              <a:rPr lang="ar-EG" sz="2800" b="1" dirty="0">
                <a:solidFill>
                  <a:schemeClr val="tx2"/>
                </a:solidFill>
              </a:rPr>
              <a:t>أُرتب           </a:t>
            </a:r>
            <a:r>
              <a:rPr lang="ar-SA" sz="2800" b="1" dirty="0">
                <a:solidFill>
                  <a:schemeClr val="tx2"/>
                </a:solidFill>
              </a:rPr>
              <a:t>     </a:t>
            </a:r>
            <a:r>
              <a:rPr lang="ar-EG" sz="2800" b="1" dirty="0">
                <a:solidFill>
                  <a:schemeClr val="tx2"/>
                </a:solidFill>
              </a:rPr>
              <a:t>  و       </a:t>
            </a:r>
            <a:r>
              <a:rPr lang="ar-SA" sz="2800" b="1" dirty="0">
                <a:solidFill>
                  <a:schemeClr val="tx2"/>
                </a:solidFill>
              </a:rPr>
              <a:t>        </a:t>
            </a:r>
            <a:r>
              <a:rPr lang="ar-EG" sz="2800" b="1" dirty="0">
                <a:solidFill>
                  <a:schemeClr val="tx2"/>
                </a:solidFill>
              </a:rPr>
              <a:t>        في درج مقسم بالحواجز.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FBAED9D-1B6E-40D8-B864-A1A4D9F1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7491378" y="2067584"/>
            <a:ext cx="1231900" cy="1133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53DE8F3-BE03-45BC-B020-B0E5ACD0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5440887" y="2067584"/>
            <a:ext cx="1430200" cy="12144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B79B938-2DAF-4418-8306-AB772FFBD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5778" y="3507779"/>
            <a:ext cx="12319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الجوارب</a:t>
            </a:r>
            <a:endParaRPr kumimoji="0" lang="ar-EG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3F9990B-3CAB-448D-93A8-86E93DC71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321" y="3507779"/>
            <a:ext cx="1274708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القُـفّـازات</a:t>
            </a:r>
            <a:endParaRPr kumimoji="0" lang="ar-EG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خزانة ملابس داخلية قابلة للطي - منظم مقسم درج">
            <a:extLst>
              <a:ext uri="{FF2B5EF4-FFF2-40B4-BE49-F238E27FC236}">
                <a16:creationId xmlns:a16="http://schemas.microsoft.com/office/drawing/2014/main" id="{AC9CDF6D-F148-40D5-B9E9-CFA5E08D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55" y="2738292"/>
            <a:ext cx="1706426" cy="129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E8650B5-0CCC-4B0B-8A4B-91A0EF83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338" y="5951450"/>
            <a:ext cx="8572501" cy="5232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/>
            <a:r>
              <a:rPr lang="ar-SA" sz="2800" b="1" dirty="0">
                <a:solidFill>
                  <a:schemeClr val="tx2"/>
                </a:solidFill>
              </a:rPr>
              <a:t>5-</a:t>
            </a:r>
            <a:r>
              <a:rPr lang="ar-EG" sz="2800" b="1" dirty="0">
                <a:solidFill>
                  <a:schemeClr val="tx2"/>
                </a:solidFill>
              </a:rPr>
              <a:t>أطوي الملابس الداخلية و       </a:t>
            </a:r>
            <a:r>
              <a:rPr lang="ar-SA" sz="2800" b="1" dirty="0">
                <a:solidFill>
                  <a:schemeClr val="tx2"/>
                </a:solidFill>
              </a:rPr>
              <a:t>          </a:t>
            </a:r>
            <a:r>
              <a:rPr lang="ar-EG" sz="2800" b="1" dirty="0">
                <a:solidFill>
                  <a:schemeClr val="tx2"/>
                </a:solidFill>
              </a:rPr>
              <a:t>     وأرتبها في درج خاص.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7AF85597-3013-4764-A9E9-FD0854E96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795" y="5932689"/>
            <a:ext cx="139814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ملابس النوم</a:t>
            </a:r>
            <a:endParaRPr kumimoji="0" lang="ar-EG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بيجامات صيفيه للبنات اجمل بيجامات المراهقات بيجامات رقيقه لبنوتات ارق ملابس  البنات - سوبر مامى">
            <a:extLst>
              <a:ext uri="{FF2B5EF4-FFF2-40B4-BE49-F238E27FC236}">
                <a16:creationId xmlns:a16="http://schemas.microsoft.com/office/drawing/2014/main" id="{058F169C-1E22-45EA-8619-76B4A4337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10667" r="13538"/>
          <a:stretch/>
        </p:blipFill>
        <p:spPr bwMode="auto">
          <a:xfrm>
            <a:off x="6578582" y="4237997"/>
            <a:ext cx="1274707" cy="16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335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8C78CCE-8B12-4478-82E1-AB381EFA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782" y="1702208"/>
            <a:ext cx="9728922" cy="131337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chemeClr val="tx2"/>
                </a:solidFill>
              </a:rPr>
              <a:t>6-</a:t>
            </a:r>
            <a:r>
              <a:rPr lang="ar-EG" sz="2800" b="1" dirty="0">
                <a:solidFill>
                  <a:schemeClr val="tx2"/>
                </a:solidFill>
              </a:rPr>
              <a:t>أُعلق    </a:t>
            </a:r>
            <a:r>
              <a:rPr lang="ar-SA" sz="2800" b="1" dirty="0">
                <a:solidFill>
                  <a:schemeClr val="tx2"/>
                </a:solidFill>
              </a:rPr>
              <a:t>         </a:t>
            </a:r>
            <a:r>
              <a:rPr lang="ar-EG" sz="2800" b="1" dirty="0">
                <a:solidFill>
                  <a:schemeClr val="tx2"/>
                </a:solidFill>
              </a:rPr>
              <a:t> و    </a:t>
            </a:r>
            <a:r>
              <a:rPr lang="ar-SA" sz="2800" b="1" dirty="0">
                <a:solidFill>
                  <a:schemeClr val="tx2"/>
                </a:solidFill>
              </a:rPr>
              <a:t>           </a:t>
            </a:r>
            <a:r>
              <a:rPr lang="ar-EG" sz="2800" b="1" dirty="0">
                <a:solidFill>
                  <a:schemeClr val="tx2"/>
                </a:solidFill>
              </a:rPr>
              <a:t>  الطويلة والجلاليب في الجهة التي يكون ارتفاع قضيب التعليق فيها مناسب</a:t>
            </a:r>
            <a:r>
              <a:rPr lang="ar-SA" sz="2800" b="1" dirty="0">
                <a:solidFill>
                  <a:schemeClr val="tx2"/>
                </a:solidFill>
              </a:rPr>
              <a:t>ً</a:t>
            </a:r>
            <a:r>
              <a:rPr lang="ar-EG" sz="2800" b="1" dirty="0">
                <a:solidFill>
                  <a:schemeClr val="tx2"/>
                </a:solidFill>
              </a:rPr>
              <a:t>ا لطولها؛ </a:t>
            </a:r>
            <a:r>
              <a:rPr lang="ar-EG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</a:t>
            </a:r>
            <a:r>
              <a:rPr lang="ar-EG" sz="2800" b="1" dirty="0">
                <a:solidFill>
                  <a:schemeClr val="tx2"/>
                </a:solidFill>
              </a:rPr>
              <a:t>؟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E8551-5D85-4580-86C1-41B7B47E3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4700058" y="392220"/>
            <a:ext cx="1352550" cy="10779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DCD2374-EF98-4926-8B88-76BF6DE0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395" y="1673183"/>
            <a:ext cx="115768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الفساتين</a:t>
            </a:r>
            <a:endParaRPr kumimoji="0" lang="ar-EG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5F67BA4-84E9-45A2-8280-DEA91C26B202}"/>
              </a:ext>
            </a:extLst>
          </p:cNvPr>
          <p:cNvSpPr/>
          <p:nvPr/>
        </p:nvSpPr>
        <p:spPr>
          <a:xfrm>
            <a:off x="8629148" y="1666033"/>
            <a:ext cx="12426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EG" sz="2800" b="1" dirty="0">
                <a:solidFill>
                  <a:srgbClr val="0070C0"/>
                </a:solidFill>
              </a:rPr>
              <a:t>المَعَاطِـف</a:t>
            </a:r>
            <a:endParaRPr lang="ar-EG" sz="2800" dirty="0">
              <a:solidFill>
                <a:srgbClr val="0070C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0FCD74A-8F66-4245-A459-74D170124617}"/>
              </a:ext>
            </a:extLst>
          </p:cNvPr>
          <p:cNvSpPr txBox="1"/>
          <p:nvPr/>
        </p:nvSpPr>
        <p:spPr>
          <a:xfrm>
            <a:off x="1163782" y="2553916"/>
            <a:ext cx="48888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EG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لكي يحفظ الملابس من الكرمشة والاتساخ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معطف - فـــصــل الشِّـــتـــاء">
            <a:extLst>
              <a:ext uri="{FF2B5EF4-FFF2-40B4-BE49-F238E27FC236}">
                <a16:creationId xmlns:a16="http://schemas.microsoft.com/office/drawing/2014/main" id="{B898B1B4-1232-4BFF-A090-1295D76F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48" y="107578"/>
            <a:ext cx="125798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صر نائب للمحتوى 2">
            <a:extLst>
              <a:ext uri="{FF2B5EF4-FFF2-40B4-BE49-F238E27FC236}">
                <a16:creationId xmlns:a16="http://schemas.microsoft.com/office/drawing/2014/main" id="{D6653E88-D9EA-4777-9572-3091AA0CB691}"/>
              </a:ext>
            </a:extLst>
          </p:cNvPr>
          <p:cNvSpPr txBox="1">
            <a:spLocks/>
          </p:cNvSpPr>
          <p:nvPr/>
        </p:nvSpPr>
        <p:spPr>
          <a:xfrm>
            <a:off x="1352395" y="4199798"/>
            <a:ext cx="9487209" cy="151869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ar-SA" sz="2800" b="1" dirty="0"/>
              <a:t>7-</a:t>
            </a:r>
            <a:r>
              <a:rPr lang="ar-EG" sz="2800" b="1" dirty="0"/>
              <a:t>أضع الأدوات والأغراض التي أستعملها بكثرة في مقدمة الأرفف الوسطي, لتكون قريبة من متناول يدي.</a:t>
            </a:r>
            <a:r>
              <a:rPr lang="ar-SA" sz="2800" b="1" dirty="0">
                <a:solidFill>
                  <a:srgbClr val="FF0000"/>
                </a:solidFill>
              </a:rPr>
              <a:t>لماذا</a:t>
            </a:r>
            <a:r>
              <a:rPr lang="ar-SA" sz="2800" b="1" dirty="0"/>
              <a:t>؟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510652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جدول 6">
            <a:extLst>
              <a:ext uri="{FF2B5EF4-FFF2-40B4-BE49-F238E27FC236}">
                <a16:creationId xmlns:a16="http://schemas.microsoft.com/office/drawing/2014/main" id="{9A3D034C-33C0-4762-B105-3B68405E2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87379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الترتيب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BB329DA2-166A-4AB9-B5BC-BD29E9EC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7" y="955964"/>
            <a:ext cx="6096000" cy="590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856AC4E-3D7F-4BED-B89C-B0EF10D92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472" y="1760217"/>
            <a:ext cx="3259282" cy="45243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C00000"/>
                </a:solidFill>
              </a:rPr>
              <a:t>خصصت أم </a:t>
            </a:r>
            <a:r>
              <a:rPr lang="ar-SA" sz="3600" b="1" dirty="0">
                <a:solidFill>
                  <a:srgbClr val="C00000"/>
                </a:solidFill>
              </a:rPr>
              <a:t>نواف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SA" sz="3600" b="1" dirty="0">
                <a:solidFill>
                  <a:srgbClr val="C00000"/>
                </a:solidFill>
              </a:rPr>
              <a:t>لنواف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SA" sz="3600" b="1" dirty="0">
                <a:solidFill>
                  <a:srgbClr val="C00000"/>
                </a:solidFill>
              </a:rPr>
              <a:t>خزانة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SA" sz="3600" b="1" dirty="0">
                <a:solidFill>
                  <a:srgbClr val="C00000"/>
                </a:solidFill>
              </a:rPr>
              <a:t>ي</a:t>
            </a:r>
            <a:r>
              <a:rPr lang="ar-EG" sz="3600" b="1" dirty="0">
                <a:solidFill>
                  <a:srgbClr val="C00000"/>
                </a:solidFill>
              </a:rPr>
              <a:t>رتب فيها ملابسه، وطلبت منه إعادة كل قطعة إلى الخزانة. ساعد </a:t>
            </a:r>
            <a:r>
              <a:rPr lang="ar-SA" sz="3600" b="1" dirty="0">
                <a:solidFill>
                  <a:srgbClr val="C00000"/>
                </a:solidFill>
              </a:rPr>
              <a:t>نواف</a:t>
            </a:r>
            <a:r>
              <a:rPr lang="ar-EG" sz="3600" b="1" dirty="0">
                <a:solidFill>
                  <a:srgbClr val="C00000"/>
                </a:solidFill>
              </a:rPr>
              <a:t> </a:t>
            </a:r>
            <a:r>
              <a:rPr lang="ar-SA" sz="3600" b="1" dirty="0">
                <a:solidFill>
                  <a:srgbClr val="C00000"/>
                </a:solidFill>
              </a:rPr>
              <a:t>ب</a:t>
            </a:r>
            <a:r>
              <a:rPr lang="ar-EG" sz="3600" b="1" dirty="0">
                <a:solidFill>
                  <a:srgbClr val="C00000"/>
                </a:solidFill>
              </a:rPr>
              <a:t>وضع </a:t>
            </a:r>
            <a:r>
              <a:rPr lang="ar-SA" sz="3600" b="1" dirty="0">
                <a:solidFill>
                  <a:srgbClr val="C00000"/>
                </a:solidFill>
              </a:rPr>
              <a:t>كل قطعة في </a:t>
            </a:r>
            <a:r>
              <a:rPr lang="ar-EG" sz="3600" b="1" dirty="0">
                <a:solidFill>
                  <a:srgbClr val="C00000"/>
                </a:solidFill>
              </a:rPr>
              <a:t> مكانها  المناسب: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5A6D7E4-F0E8-4DF0-BAA0-7C0BBB4E8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11" y="-154511"/>
            <a:ext cx="2591162" cy="1457528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1562FF8-7298-4CB1-B13B-9C7D61A4C45E}"/>
              </a:ext>
            </a:extLst>
          </p:cNvPr>
          <p:cNvSpPr/>
          <p:nvPr/>
        </p:nvSpPr>
        <p:spPr>
          <a:xfrm>
            <a:off x="3595486" y="4088797"/>
            <a:ext cx="339048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E5E14726-14AA-40B3-8864-F8EBF76F237A}"/>
              </a:ext>
            </a:extLst>
          </p:cNvPr>
          <p:cNvSpPr/>
          <p:nvPr/>
        </p:nvSpPr>
        <p:spPr>
          <a:xfrm>
            <a:off x="4500081" y="2825393"/>
            <a:ext cx="339047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47E2C998-8AE4-419A-8843-3ABEA62B3D63}"/>
              </a:ext>
            </a:extLst>
          </p:cNvPr>
          <p:cNvSpPr/>
          <p:nvPr/>
        </p:nvSpPr>
        <p:spPr>
          <a:xfrm>
            <a:off x="4161034" y="2825393"/>
            <a:ext cx="339047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93205495-BA24-496C-8B70-5695A065062D}"/>
              </a:ext>
            </a:extLst>
          </p:cNvPr>
          <p:cNvSpPr/>
          <p:nvPr/>
        </p:nvSpPr>
        <p:spPr>
          <a:xfrm>
            <a:off x="4264553" y="4692721"/>
            <a:ext cx="339047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A5BB4928-AA85-426F-963F-82901F8660D8}"/>
              </a:ext>
            </a:extLst>
          </p:cNvPr>
          <p:cNvSpPr/>
          <p:nvPr/>
        </p:nvSpPr>
        <p:spPr>
          <a:xfrm>
            <a:off x="3604516" y="4649055"/>
            <a:ext cx="339047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6B817B59-FF88-4B60-AD0C-141D07DAB691}"/>
              </a:ext>
            </a:extLst>
          </p:cNvPr>
          <p:cNvSpPr/>
          <p:nvPr/>
        </p:nvSpPr>
        <p:spPr>
          <a:xfrm>
            <a:off x="4264553" y="4351105"/>
            <a:ext cx="339047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B9B50DD4-581E-40EF-A024-0BCAD5E60393}"/>
              </a:ext>
            </a:extLst>
          </p:cNvPr>
          <p:cNvSpPr/>
          <p:nvPr/>
        </p:nvSpPr>
        <p:spPr>
          <a:xfrm>
            <a:off x="3604515" y="3609032"/>
            <a:ext cx="339047" cy="297950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12C2F0AD-3C49-4660-B6C9-785D5D029781}"/>
              </a:ext>
            </a:extLst>
          </p:cNvPr>
          <p:cNvSpPr/>
          <p:nvPr/>
        </p:nvSpPr>
        <p:spPr>
          <a:xfrm>
            <a:off x="3265468" y="3609032"/>
            <a:ext cx="339047" cy="2979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65B9868-A5DF-4D66-B869-9835D00026B4}"/>
              </a:ext>
            </a:extLst>
          </p:cNvPr>
          <p:cNvSpPr/>
          <p:nvPr/>
        </p:nvSpPr>
        <p:spPr>
          <a:xfrm>
            <a:off x="3265467" y="3582446"/>
            <a:ext cx="339047" cy="351122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71B31FC-87BA-4211-BB3B-4922506591BD}"/>
              </a:ext>
            </a:extLst>
          </p:cNvPr>
          <p:cNvSpPr/>
          <p:nvPr/>
        </p:nvSpPr>
        <p:spPr>
          <a:xfrm>
            <a:off x="5624945" y="281302"/>
            <a:ext cx="3006075" cy="434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افتحي كتابك ونفذي النشاط</a:t>
            </a:r>
          </a:p>
        </p:txBody>
      </p:sp>
    </p:spTree>
    <p:extLst>
      <p:ext uri="{BB962C8B-B14F-4D97-AF65-F5344CB8AC3E}">
        <p14:creationId xmlns:p14="http://schemas.microsoft.com/office/powerpoint/2010/main" val="6804717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جدول 6">
            <a:extLst>
              <a:ext uri="{FF2B5EF4-FFF2-40B4-BE49-F238E27FC236}">
                <a16:creationId xmlns:a16="http://schemas.microsoft.com/office/drawing/2014/main" id="{9A3D034C-33C0-4762-B105-3B68405E2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666561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فهم قرائي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1C79E74E-61AE-4FF3-B895-6E42938A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655" y="118575"/>
            <a:ext cx="2933700" cy="6572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0CEB20B-38DC-4A16-A0A8-EF7AEA99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253" y="862029"/>
            <a:ext cx="9183102" cy="587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707503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69DE34F4-2A62-4F47-ACFE-FD65A0BAF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113703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الاستنتاج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1F3FD35A-6AAF-450F-9559-DD9FB04EB8C1}"/>
              </a:ext>
            </a:extLst>
          </p:cNvPr>
          <p:cNvSpPr/>
          <p:nvPr/>
        </p:nvSpPr>
        <p:spPr>
          <a:xfrm>
            <a:off x="5511614" y="129469"/>
            <a:ext cx="55964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v"/>
            </a:pPr>
            <a:r>
              <a:rPr lang="ar-SA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كيف نظمت جنى حقيبة سفرها ؟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36681C7-78B4-4D94-B09C-5DAAE4FE749C}"/>
              </a:ext>
            </a:extLst>
          </p:cNvPr>
          <p:cNvSpPr/>
          <p:nvPr/>
        </p:nvSpPr>
        <p:spPr>
          <a:xfrm>
            <a:off x="3758359" y="4183269"/>
            <a:ext cx="57615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v"/>
            </a:pPr>
            <a:r>
              <a:rPr lang="ar-SA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برأيك لماذا وضعت بعض الأدوات</a:t>
            </a:r>
          </a:p>
          <a:p>
            <a:pPr algn="ctr" rtl="1"/>
            <a:r>
              <a:rPr lang="ar-SA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في حقائب صغيرة مستقلة؟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AB6803F-EAC9-492E-97A6-ED931AFAF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009" y="906887"/>
            <a:ext cx="2143125" cy="214312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7FB821A-0698-4ECA-B0DD-CCF028DE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96" y="936105"/>
            <a:ext cx="2143125" cy="214312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5B8CFD2-35CD-42DE-9F3F-D5E77EC29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359" y="906887"/>
            <a:ext cx="2266950" cy="200977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4085598C-B32B-4C95-9108-00793660A0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09" r="6350"/>
          <a:stretch/>
        </p:blipFill>
        <p:spPr>
          <a:xfrm>
            <a:off x="1202657" y="922256"/>
            <a:ext cx="2110290" cy="18478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4FB3FBA-82CE-47BF-857A-C6D017F62679}"/>
              </a:ext>
            </a:extLst>
          </p:cNvPr>
          <p:cNvSpPr txBox="1"/>
          <p:nvPr/>
        </p:nvSpPr>
        <p:spPr>
          <a:xfrm>
            <a:off x="3400319" y="5249310"/>
            <a:ext cx="567655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لتحافظ على نظافة ملابسها وحقيبتها </a:t>
            </a:r>
          </a:p>
        </p:txBody>
      </p:sp>
    </p:spTree>
    <p:extLst>
      <p:ext uri="{BB962C8B-B14F-4D97-AF65-F5344CB8AC3E}">
        <p14:creationId xmlns:p14="http://schemas.microsoft.com/office/powerpoint/2010/main" val="18793329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B4DF92C7-CF7C-424E-A2F8-98408BF2A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45144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9419DE1-DA26-4C8C-BDAA-778A7B457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9" y="2988237"/>
            <a:ext cx="814386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2800" b="1" dirty="0">
                <a:solidFill>
                  <a:schemeClr val="accent2">
                    <a:lumMod val="50000"/>
                  </a:schemeClr>
                </a:solidFill>
              </a:rPr>
              <a:t>- ابحثي في مصادر المعرفة المختلفة عن تتمة هذا الدعاء ودونيه.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7E2756-CFF6-4D5B-9B70-390C9EAEF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706" y="1013545"/>
            <a:ext cx="8992400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2400" b="1" dirty="0"/>
              <a:t>احرصي على ذكر دعاء السفر اقتداء بحبيبنا رسول الله </a:t>
            </a:r>
            <a:r>
              <a:rPr lang="ar-SA" sz="2400" b="1" dirty="0">
                <a:sym typeface="AGA Arabesque" pitchFamily="2" charset="2"/>
              </a:rPr>
              <a:t>(صلى الله عليه وسلم)</a:t>
            </a:r>
            <a:r>
              <a:rPr lang="ar-EG" sz="2400" b="1" dirty="0">
                <a:sym typeface="AGA Arabesque" pitchFamily="2" charset="2"/>
              </a:rPr>
              <a:t> </a:t>
            </a:r>
            <a:endParaRPr lang="ar-SA" sz="2400" b="1" dirty="0">
              <a:sym typeface="AGA Arabesque" pitchFamily="2" charset="2"/>
            </a:endParaRPr>
          </a:p>
          <a:p>
            <a:pPr algn="r" rtl="1"/>
            <a:r>
              <a:rPr lang="ar-EG" sz="2400" b="1" dirty="0">
                <a:sym typeface="AGA Arabesque" pitchFamily="2" charset="2"/>
              </a:rPr>
              <a:t>فعن عبدالله بن عمر(رضى الله عنه)</a:t>
            </a:r>
            <a:r>
              <a:rPr lang="ar-EG" sz="2400" b="1" dirty="0"/>
              <a:t>: (أن رسول الله (صلى الله عليه وسلم )</a:t>
            </a:r>
            <a:r>
              <a:rPr lang="ar-SA" sz="2400" b="1" dirty="0"/>
              <a:t> </a:t>
            </a:r>
            <a:r>
              <a:rPr lang="ar-EG" sz="2400" b="1" dirty="0"/>
              <a:t>كان إذا استوى </a:t>
            </a:r>
            <a:endParaRPr lang="ar-SA" sz="2400" b="1" dirty="0"/>
          </a:p>
          <a:p>
            <a:pPr algn="r" rtl="1"/>
            <a:r>
              <a:rPr lang="ar-EG" sz="2400" b="1" dirty="0"/>
              <a:t>على بعيره خارجاً إلى سفر كبَّر ثلاثاً, ثم قال :سبحان الذي سخر لنا هذا وما كنا له مقرنين</a:t>
            </a:r>
            <a:endParaRPr lang="ar-SA" sz="2400" b="1" dirty="0"/>
          </a:p>
          <a:p>
            <a:pPr algn="r" rtl="1"/>
            <a:r>
              <a:rPr lang="ar-EG" sz="2400" b="1" dirty="0"/>
              <a:t> وإنا إلى ربنا لمنقلبون</a:t>
            </a:r>
            <a:r>
              <a:rPr lang="ar-SA" sz="2400" b="1" dirty="0">
                <a:solidFill>
                  <a:srgbClr val="0000FF"/>
                </a:solidFill>
              </a:rPr>
              <a:t>..........................................</a:t>
            </a:r>
            <a:endParaRPr lang="ar-EG" sz="2400" b="1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282C1ED-8BCA-47EB-8C48-1CCC68514692}"/>
              </a:ext>
            </a:extLst>
          </p:cNvPr>
          <p:cNvSpPr txBox="1"/>
          <p:nvPr/>
        </p:nvSpPr>
        <p:spPr>
          <a:xfrm>
            <a:off x="2855639" y="4050593"/>
            <a:ext cx="6480720" cy="156966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EG" sz="3200" b="1" dirty="0">
                <a:solidFill>
                  <a:srgbClr val="0000FF"/>
                </a:solidFill>
              </a:rPr>
              <a:t>اللَّهُمَّ إِنَّا نَسْأَلُكَ في سَفَرِنَا هذا البرَّ والتَّقوى، ومِنَ العَمَلِ ما تَرْضى. اللَّهُمَّ هَوِّنْ علَيْنا سفَرَنَا هذا وَاطْوِ عنَّا بُعْدَهُ</a:t>
            </a:r>
            <a:r>
              <a:rPr lang="ar-EG" sz="3200" b="1" dirty="0"/>
              <a:t>)</a:t>
            </a:r>
            <a:endParaRPr lang="en-US" sz="3600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03BC76AC-D2A9-431C-850B-2F841D7B139F}"/>
              </a:ext>
            </a:extLst>
          </p:cNvPr>
          <p:cNvSpPr txBox="1"/>
          <p:nvPr/>
        </p:nvSpPr>
        <p:spPr>
          <a:xfrm>
            <a:off x="1357029" y="602528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b="1" dirty="0"/>
              <a:t>}</a:t>
            </a:r>
            <a:r>
              <a:rPr lang="ar-EG" sz="2000" b="1" dirty="0"/>
              <a:t>صحيح مسلم</a:t>
            </a:r>
            <a:r>
              <a:rPr lang="en-US" sz="2400" b="1" dirty="0"/>
              <a:t>{1342  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01B162AE-3B9F-4914-AEB2-FAD68A791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03047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عصف ذهني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900EE8C-60DE-4CCE-B908-68AC5A4D40D9}"/>
              </a:ext>
            </a:extLst>
          </p:cNvPr>
          <p:cNvSpPr/>
          <p:nvPr/>
        </p:nvSpPr>
        <p:spPr>
          <a:xfrm>
            <a:off x="3409284" y="1122306"/>
            <a:ext cx="1480527" cy="156792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8584397E-2609-40D8-8E3F-F53B975B8594}"/>
              </a:ext>
            </a:extLst>
          </p:cNvPr>
          <p:cNvSpPr/>
          <p:nvPr/>
        </p:nvSpPr>
        <p:spPr>
          <a:xfrm>
            <a:off x="2787588" y="2869951"/>
            <a:ext cx="1566311" cy="122706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D4AB11D-B3D1-415D-B2A1-6EFCD6DDCF01}"/>
              </a:ext>
            </a:extLst>
          </p:cNvPr>
          <p:cNvSpPr/>
          <p:nvPr/>
        </p:nvSpPr>
        <p:spPr>
          <a:xfrm>
            <a:off x="2920777" y="4266765"/>
            <a:ext cx="1514265" cy="144016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CF16F90D-5F5E-4F10-937E-97530585A6D9}"/>
              </a:ext>
            </a:extLst>
          </p:cNvPr>
          <p:cNvSpPr/>
          <p:nvPr/>
        </p:nvSpPr>
        <p:spPr>
          <a:xfrm>
            <a:off x="4552837" y="5244508"/>
            <a:ext cx="1392276" cy="156792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8DAF7380-8B11-490B-992B-37C2CBF7293A}"/>
              </a:ext>
            </a:extLst>
          </p:cNvPr>
          <p:cNvSpPr/>
          <p:nvPr/>
        </p:nvSpPr>
        <p:spPr>
          <a:xfrm>
            <a:off x="6478655" y="5099056"/>
            <a:ext cx="1429746" cy="156792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19C59092-3CCD-4371-A9CC-D9C0769229B6}"/>
              </a:ext>
            </a:extLst>
          </p:cNvPr>
          <p:cNvSpPr/>
          <p:nvPr/>
        </p:nvSpPr>
        <p:spPr>
          <a:xfrm>
            <a:off x="8744865" y="4632440"/>
            <a:ext cx="1456784" cy="136341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4B1F040F-CAE6-447B-BEB7-FC8B85B06E87}"/>
              </a:ext>
            </a:extLst>
          </p:cNvPr>
          <p:cNvSpPr/>
          <p:nvPr/>
        </p:nvSpPr>
        <p:spPr>
          <a:xfrm>
            <a:off x="8646302" y="2807023"/>
            <a:ext cx="1508299" cy="1399323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8B909F07-6169-4B38-9428-677EB166949C}"/>
              </a:ext>
            </a:extLst>
          </p:cNvPr>
          <p:cNvSpPr/>
          <p:nvPr/>
        </p:nvSpPr>
        <p:spPr>
          <a:xfrm>
            <a:off x="8083360" y="1302326"/>
            <a:ext cx="1427726" cy="122706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1387B4A6-4E49-485E-B33B-DE614827B4D1}"/>
              </a:ext>
            </a:extLst>
          </p:cNvPr>
          <p:cNvSpPr/>
          <p:nvPr/>
        </p:nvSpPr>
        <p:spPr>
          <a:xfrm>
            <a:off x="5748897" y="1010721"/>
            <a:ext cx="1437222" cy="1295239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20A01359-7B1B-4B9E-8561-9F251C9A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4600">
            <a:off x="8804298" y="3042739"/>
            <a:ext cx="1142976" cy="78765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18D0C4EC-A200-4DD8-9BA5-0C4DEF9EA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0839" y="4946327"/>
            <a:ext cx="1255800" cy="87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CB91EFCB-F9A0-462C-AB00-C32FC119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6000" contrast="40000"/>
          </a:blip>
          <a:srcRect/>
          <a:stretch>
            <a:fillRect/>
          </a:stretch>
        </p:blipFill>
        <p:spPr bwMode="auto">
          <a:xfrm>
            <a:off x="5865728" y="1247968"/>
            <a:ext cx="1196955" cy="82074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E06C7F3D-08A3-4C48-B4DE-45E0C1F6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77" y="1424633"/>
            <a:ext cx="1306857" cy="937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61EE348B-894F-431D-A652-F76B455C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49" y="1494756"/>
            <a:ext cx="1187390" cy="896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3475729C-2692-40F4-A432-C7C81CF7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88" y="2921640"/>
            <a:ext cx="1370072" cy="1017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FE26F5F5-7250-40C6-89BD-889D6BEC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7134">
            <a:off x="4587110" y="5484817"/>
            <a:ext cx="1323731" cy="972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90E7D01A-A171-4A3C-A79D-4AD80408E084}"/>
              </a:ext>
            </a:extLst>
          </p:cNvPr>
          <p:cNvSpPr/>
          <p:nvPr/>
        </p:nvSpPr>
        <p:spPr>
          <a:xfrm>
            <a:off x="4889811" y="2966233"/>
            <a:ext cx="3064429" cy="144117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chemeClr val="tx1"/>
                </a:solidFill>
              </a:rPr>
              <a:t>اللوازم الضرورية عند السفر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1" name="مربع نص 10">
            <a:extLst>
              <a:ext uri="{FF2B5EF4-FFF2-40B4-BE49-F238E27FC236}">
                <a16:creationId xmlns:a16="http://schemas.microsoft.com/office/drawing/2014/main" id="{AC4E79D3-F63A-49B4-9ABC-2D5BBD23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42" y="182136"/>
            <a:ext cx="4789884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000" b="1" dirty="0"/>
              <a:t>مستعينة بالمخطط التنظيمي المصاحب، أكملي اللوازم الضرورية عند السفر.</a:t>
            </a:r>
            <a:endParaRPr lang="en-US" sz="20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A1A9466-7258-4F8B-BDEC-633B42C51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108" y="5301991"/>
            <a:ext cx="1186568" cy="11620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3ACFA6-EA0D-4DA6-83E6-0AD85AB91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6893" y="4471048"/>
            <a:ext cx="647700" cy="11144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94616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01B162AE-3B9F-4914-AEB2-FAD68A791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134048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8" name="صورة 7">
            <a:extLst>
              <a:ext uri="{FF2B5EF4-FFF2-40B4-BE49-F238E27FC236}">
                <a16:creationId xmlns:a16="http://schemas.microsoft.com/office/drawing/2014/main" id="{7421D791-0814-4F1B-A425-D55818ECD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065" y="121082"/>
            <a:ext cx="3067050" cy="66675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D5AB282-F9AD-4139-A997-524A2B97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1083891"/>
            <a:ext cx="8115300" cy="1238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195450B-F312-4258-99B6-DC1CC822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491" y="2446832"/>
            <a:ext cx="4774770" cy="45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88421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01B162AE-3B9F-4914-AEB2-FAD68A791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839680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التصنيف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2" name="صورة 1">
            <a:extLst>
              <a:ext uri="{FF2B5EF4-FFF2-40B4-BE49-F238E27FC236}">
                <a16:creationId xmlns:a16="http://schemas.microsoft.com/office/drawing/2014/main" id="{B962A9C4-5971-4F7E-9273-A1B9EDC82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51" y="34120"/>
            <a:ext cx="2670279" cy="14143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1B7B3A-238F-458F-AAA5-D6A5F5371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2" y="942109"/>
            <a:ext cx="5037138" cy="5729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657D8A6-4CF2-4EDD-873A-E371D3BEC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816" y="2964873"/>
            <a:ext cx="4729504" cy="3859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FE4E061-3DB9-4E1C-B26C-252E121FBC97}"/>
              </a:ext>
            </a:extLst>
          </p:cNvPr>
          <p:cNvSpPr txBox="1"/>
          <p:nvPr/>
        </p:nvSpPr>
        <p:spPr>
          <a:xfrm>
            <a:off x="6359383" y="1614824"/>
            <a:ext cx="4394153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صنفي المحتويات في الصورة الآتية بين</a:t>
            </a:r>
          </a:p>
          <a:p>
            <a:pPr algn="r" rtl="1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لوازم  حقيبة اليد ولوازم حقيبة السفر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7A51460-A5BC-406F-80D3-68BDD11B5A06}"/>
              </a:ext>
            </a:extLst>
          </p:cNvPr>
          <p:cNvSpPr/>
          <p:nvPr/>
        </p:nvSpPr>
        <p:spPr>
          <a:xfrm>
            <a:off x="9725890" y="4481231"/>
            <a:ext cx="4286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2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06A95BE-87F9-4196-A82C-64FB2A9D3226}"/>
              </a:ext>
            </a:extLst>
          </p:cNvPr>
          <p:cNvSpPr/>
          <p:nvPr/>
        </p:nvSpPr>
        <p:spPr>
          <a:xfrm>
            <a:off x="9725890" y="3962179"/>
            <a:ext cx="4286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1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C282DA8-1F3C-49A8-A0C3-E0FA96918AE9}"/>
              </a:ext>
            </a:extLst>
          </p:cNvPr>
          <p:cNvSpPr/>
          <p:nvPr/>
        </p:nvSpPr>
        <p:spPr>
          <a:xfrm>
            <a:off x="9725890" y="5007432"/>
            <a:ext cx="4286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5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E3B004C-617B-4F25-8AD4-3E375668FDE3}"/>
              </a:ext>
            </a:extLst>
          </p:cNvPr>
          <p:cNvSpPr/>
          <p:nvPr/>
        </p:nvSpPr>
        <p:spPr>
          <a:xfrm>
            <a:off x="9725890" y="5533633"/>
            <a:ext cx="4286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6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5543120-313F-485A-88E6-E67A7458F0D5}"/>
              </a:ext>
            </a:extLst>
          </p:cNvPr>
          <p:cNvSpPr/>
          <p:nvPr/>
        </p:nvSpPr>
        <p:spPr>
          <a:xfrm>
            <a:off x="9725890" y="6052685"/>
            <a:ext cx="4286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9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C730EBD7-141D-4639-93B8-E72B16D1052F}"/>
              </a:ext>
            </a:extLst>
          </p:cNvPr>
          <p:cNvSpPr/>
          <p:nvPr/>
        </p:nvSpPr>
        <p:spPr>
          <a:xfrm>
            <a:off x="7239865" y="4535944"/>
            <a:ext cx="428625" cy="4714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4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C420609-C796-44BA-A241-E19992A5363B}"/>
              </a:ext>
            </a:extLst>
          </p:cNvPr>
          <p:cNvSpPr/>
          <p:nvPr/>
        </p:nvSpPr>
        <p:spPr>
          <a:xfrm>
            <a:off x="7239865" y="4016892"/>
            <a:ext cx="428625" cy="4714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3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7398590-0AFA-4E4C-987C-F05F2505C7F6}"/>
              </a:ext>
            </a:extLst>
          </p:cNvPr>
          <p:cNvSpPr/>
          <p:nvPr/>
        </p:nvSpPr>
        <p:spPr>
          <a:xfrm>
            <a:off x="7239865" y="5062145"/>
            <a:ext cx="428625" cy="4714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7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C56399F-8530-477D-9029-ED41DC388009}"/>
              </a:ext>
            </a:extLst>
          </p:cNvPr>
          <p:cNvSpPr/>
          <p:nvPr/>
        </p:nvSpPr>
        <p:spPr>
          <a:xfrm>
            <a:off x="7239865" y="5588346"/>
            <a:ext cx="428625" cy="4714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8</a:t>
            </a:r>
            <a:endParaRPr lang="ar-SA" b="1" dirty="0">
              <a:solidFill>
                <a:schemeClr val="tx1"/>
              </a:solidFill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701262F1-B535-4A07-B1B7-DCBAA7975F5C}"/>
              </a:ext>
            </a:extLst>
          </p:cNvPr>
          <p:cNvGrpSpPr/>
          <p:nvPr/>
        </p:nvGrpSpPr>
        <p:grpSpPr>
          <a:xfrm>
            <a:off x="6082805" y="175150"/>
            <a:ext cx="2343201" cy="1421245"/>
            <a:chOff x="6082805" y="175150"/>
            <a:chExt cx="2343201" cy="1421245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1A727250-3DB8-44D0-8201-470ADD94E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973" y="175150"/>
              <a:ext cx="1515033" cy="1421245"/>
            </a:xfrm>
            <a:prstGeom prst="rect">
              <a:avLst/>
            </a:prstGeom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74C3DD94-1825-4067-BC3C-EF388CA3709B}"/>
                </a:ext>
              </a:extLst>
            </p:cNvPr>
            <p:cNvSpPr/>
            <p:nvPr/>
          </p:nvSpPr>
          <p:spPr>
            <a:xfrm>
              <a:off x="6082805" y="195430"/>
              <a:ext cx="156805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افتحي كتابك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214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9" descr="unnamed.png">
            <a:extLst>
              <a:ext uri="{FF2B5EF4-FFF2-40B4-BE49-F238E27FC236}">
                <a16:creationId xmlns:a16="http://schemas.microsoft.com/office/drawing/2014/main" id="{A8937141-56B3-4096-80D7-EE3E3C04B7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2" y="308590"/>
            <a:ext cx="3109770" cy="147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A0B988C-02BD-408E-A193-C6DABB92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399" y="308590"/>
            <a:ext cx="4320289" cy="324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9762746-34C2-42A1-9B11-B4F108C70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8" y="3557589"/>
            <a:ext cx="9115425" cy="2991822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3585271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3" y="4602789"/>
            <a:ext cx="2821015" cy="202194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894" y="1900538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109" y="4625060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45" y="1880431"/>
            <a:ext cx="2821015" cy="20055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876" y="180328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57" y="4595601"/>
            <a:ext cx="2926135" cy="2005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2474127-EE53-43F9-8B3E-D4091558B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3" y="150414"/>
            <a:ext cx="8413880" cy="111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24CF980D-1D3A-4236-9CC9-DFF061D9D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57827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ADA11B74-621C-4839-B8E0-79CE7BDD2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043" y="513051"/>
            <a:ext cx="2343150" cy="19526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FE179AB-BFBA-4CCE-8511-6061FC873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96286"/>
            <a:ext cx="4221431" cy="2856202"/>
          </a:xfrm>
          <a:prstGeom prst="rect">
            <a:avLst/>
          </a:prstGeom>
        </p:spPr>
      </p:pic>
      <p:pic>
        <p:nvPicPr>
          <p:cNvPr id="5" name="56- Luggage حقيبة سفر">
            <a:hlinkClick r:id="" action="ppaction://media"/>
            <a:extLst>
              <a:ext uri="{FF2B5EF4-FFF2-40B4-BE49-F238E27FC236}">
                <a16:creationId xmlns:a16="http://schemas.microsoft.com/office/drawing/2014/main" id="{7C7970F7-26FD-4C65-8025-24BE25D09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411" y="1313042"/>
            <a:ext cx="5021984" cy="37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708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24CF980D-1D3A-4236-9CC9-DFF061D9D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54293"/>
              </p:ext>
            </p:extLst>
          </p:nvPr>
        </p:nvGraphicFramePr>
        <p:xfrm>
          <a:off x="0" y="3412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ADA11B74-621C-4839-B8E0-79CE7BDD2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043" y="513051"/>
            <a:ext cx="2343150" cy="19526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3732F24-0087-41EA-AF18-B11F47CD1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777" y="2465676"/>
            <a:ext cx="5062751" cy="3396529"/>
          </a:xfrm>
          <a:prstGeom prst="rect">
            <a:avLst/>
          </a:prstGeom>
        </p:spPr>
      </p:pic>
      <p:pic>
        <p:nvPicPr>
          <p:cNvPr id="5" name="15- plane طائرة">
            <a:hlinkClick r:id="" action="ppaction://media"/>
            <a:extLst>
              <a:ext uri="{FF2B5EF4-FFF2-40B4-BE49-F238E27FC236}">
                <a16:creationId xmlns:a16="http://schemas.microsoft.com/office/drawing/2014/main" id="{CF2F4961-6E61-4F87-A563-B4951CAEB4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71" y="942109"/>
            <a:ext cx="4792305" cy="492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754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3A108CA-D4EE-4AA4-9CE4-269B6D4CDD59}"/>
              </a:ext>
            </a:extLst>
          </p:cNvPr>
          <p:cNvSpPr/>
          <p:nvPr/>
        </p:nvSpPr>
        <p:spPr>
          <a:xfrm>
            <a:off x="4239491" y="235527"/>
            <a:ext cx="3560618" cy="6373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التقويم الختامي للدرس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DE6297D-89B5-4D68-B4DE-327A31DF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85" y="1124815"/>
            <a:ext cx="7596030" cy="1950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B975D1D-57FA-47EA-926E-84B6C2591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785" y="3949410"/>
            <a:ext cx="7596030" cy="1950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354710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6F7EA72-7D6D-4A5F-B87A-BB839C22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27" y="629516"/>
            <a:ext cx="2895600" cy="158115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D313318-D702-4A50-8EFC-0A5C4FC08DA6}"/>
              </a:ext>
            </a:extLst>
          </p:cNvPr>
          <p:cNvSpPr txBox="1"/>
          <p:nvPr/>
        </p:nvSpPr>
        <p:spPr>
          <a:xfrm>
            <a:off x="3604771" y="3020291"/>
            <a:ext cx="4403156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السؤال :   1</a:t>
            </a:r>
          </a:p>
          <a:p>
            <a:pPr algn="ctr" rtl="1"/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r>
              <a:rPr lang="ar-SA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:53</a:t>
            </a: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65845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E88D62E-7459-41FE-9F2C-33E6865A0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0"/>
            <a:ext cx="8700655" cy="130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1465774-649F-412F-8434-856EB055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0" t="16384" r="11413" b="24788"/>
          <a:stretch/>
        </p:blipFill>
        <p:spPr>
          <a:xfrm>
            <a:off x="1399309" y="1731819"/>
            <a:ext cx="9252217" cy="4987636"/>
          </a:xfrm>
          <a:prstGeom prst="rect">
            <a:avLst/>
          </a:prstGeom>
          <a:ln w="762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32B2631-1473-4F5C-863B-7E43CA798E4D}"/>
              </a:ext>
            </a:extLst>
          </p:cNvPr>
          <p:cNvSpPr/>
          <p:nvPr/>
        </p:nvSpPr>
        <p:spPr>
          <a:xfrm>
            <a:off x="9878291" y="1911927"/>
            <a:ext cx="568036" cy="4987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C0AC902-8105-4B1D-A227-69484460F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49" t="45006" r="42430" b="48570"/>
          <a:stretch/>
        </p:blipFill>
        <p:spPr>
          <a:xfrm>
            <a:off x="4198035" y="3562507"/>
            <a:ext cx="3347865" cy="795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F74650C-FE48-4BDA-8F14-212AC1DD7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81" t="62803" r="31758" b="28628"/>
          <a:stretch/>
        </p:blipFill>
        <p:spPr>
          <a:xfrm>
            <a:off x="6752098" y="5674149"/>
            <a:ext cx="3347865" cy="795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F19A395-C6EA-4CA0-8993-D2E3A8844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8" t="62911" r="54006" b="29782"/>
          <a:stretch/>
        </p:blipFill>
        <p:spPr>
          <a:xfrm>
            <a:off x="1745672" y="5674149"/>
            <a:ext cx="3241964" cy="795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9945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460029-EE4D-481C-ABF8-3A51661C6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5" y="0"/>
            <a:ext cx="8520546" cy="119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3EC6CE4-7908-467E-8C7C-DB2B1C24B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569" y="1551709"/>
            <a:ext cx="2680431" cy="508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E-K05-SM1-TFML-U3-PREP-V1">
            <a:hlinkClick r:id="" action="ppaction://media"/>
            <a:extLst>
              <a:ext uri="{FF2B5EF4-FFF2-40B4-BE49-F238E27FC236}">
                <a16:creationId xmlns:a16="http://schemas.microsoft.com/office/drawing/2014/main" id="{C114ABB6-1C4A-42D8-9AF9-9C546C178D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65" end="33960.4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08" y="2123208"/>
            <a:ext cx="6400801" cy="4083627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179729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2F5526B-07FF-4C3E-BE66-5007CE484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33055" y="138545"/>
            <a:ext cx="9698181" cy="650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A6617EE-98D1-4B79-8CC3-FEDEE3BB708E}"/>
              </a:ext>
            </a:extLst>
          </p:cNvPr>
          <p:cNvSpPr/>
          <p:nvPr/>
        </p:nvSpPr>
        <p:spPr>
          <a:xfrm>
            <a:off x="8431650" y="556644"/>
            <a:ext cx="1951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التاريخ: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C6CF637-53A6-497F-9BDA-5065B3F78B50}"/>
              </a:ext>
            </a:extLst>
          </p:cNvPr>
          <p:cNvSpPr/>
          <p:nvPr/>
        </p:nvSpPr>
        <p:spPr>
          <a:xfrm>
            <a:off x="8668094" y="1436408"/>
            <a:ext cx="1478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اليوم: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FD1373F-F371-452D-B46E-EF892EA26A5B}"/>
              </a:ext>
            </a:extLst>
          </p:cNvPr>
          <p:cNvSpPr/>
          <p:nvPr/>
        </p:nvSpPr>
        <p:spPr>
          <a:xfrm>
            <a:off x="8569910" y="2239248"/>
            <a:ext cx="1911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الحصة: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EBD263-9977-49CC-97D6-D103892EFEF0}"/>
              </a:ext>
            </a:extLst>
          </p:cNvPr>
          <p:cNvSpPr/>
          <p:nvPr/>
        </p:nvSpPr>
        <p:spPr>
          <a:xfrm>
            <a:off x="7127447" y="3233758"/>
            <a:ext cx="3081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u="sng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موضوع درسنا: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1CFA13E-9049-4E1D-BE29-30574A062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02" y="4904298"/>
            <a:ext cx="2200582" cy="1371791"/>
          </a:xfrm>
          <a:prstGeom prst="rect">
            <a:avLst/>
          </a:prstGeom>
        </p:spPr>
      </p:pic>
      <p:sp>
        <p:nvSpPr>
          <p:cNvPr id="15" name="عنوان 1">
            <a:extLst>
              <a:ext uri="{FF2B5EF4-FFF2-40B4-BE49-F238E27FC236}">
                <a16:creationId xmlns:a16="http://schemas.microsoft.com/office/drawing/2014/main" id="{830794B3-305B-48E8-9435-2B6333CACAB3}"/>
              </a:ext>
            </a:extLst>
          </p:cNvPr>
          <p:cNvSpPr txBox="1">
            <a:spLocks/>
          </p:cNvSpPr>
          <p:nvPr/>
        </p:nvSpPr>
        <p:spPr bwMode="auto">
          <a:xfrm>
            <a:off x="673485" y="2969301"/>
            <a:ext cx="7013532" cy="12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n-cs"/>
              </a:rPr>
              <a:t>”</a:t>
            </a:r>
            <a:r>
              <a:rPr lang="ar-EG" sz="36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  <a:ea typeface="+mj-ea"/>
                <a:cs typeface="+mn-cs"/>
              </a:rPr>
              <a:t>ترتيب الملابس وحقيبة السفر</a:t>
            </a:r>
            <a:r>
              <a:rPr lang="ar-EG" sz="66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  <a:ea typeface="+mj-ea"/>
                <a:cs typeface="+mn-cs"/>
              </a:rPr>
              <a:t>:</a:t>
            </a:r>
            <a:r>
              <a:rPr lang="ar-EG" sz="6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n-cs"/>
              </a:rPr>
              <a:t>“</a:t>
            </a:r>
            <a:endParaRPr lang="en-US" sz="6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n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1BD67-E141-4A09-B7A3-F5E7C653D25C}"/>
              </a:ext>
            </a:extLst>
          </p:cNvPr>
          <p:cNvSpPr txBox="1"/>
          <p:nvPr/>
        </p:nvSpPr>
        <p:spPr>
          <a:xfrm>
            <a:off x="2236729" y="5051583"/>
            <a:ext cx="5099473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</a:rPr>
              <a:t>وعي التلميذة بأهمية العناية بالملابس</a:t>
            </a:r>
          </a:p>
          <a:p>
            <a:pPr algn="ctr" rtl="1"/>
            <a:r>
              <a:rPr lang="ar-SA" sz="3200" b="1" dirty="0">
                <a:solidFill>
                  <a:schemeClr val="bg1"/>
                </a:solidFill>
              </a:rPr>
              <a:t> وترتيب حقيبة السفر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A4D098F-EAC9-4F2C-B5F4-B93C4716FB64}"/>
              </a:ext>
            </a:extLst>
          </p:cNvPr>
          <p:cNvSpPr/>
          <p:nvPr/>
        </p:nvSpPr>
        <p:spPr>
          <a:xfrm>
            <a:off x="1809174" y="556644"/>
            <a:ext cx="2513444" cy="510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الكتاب صفحة 45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8C8C7104-555A-497D-9F9C-068248F9FB7E}"/>
              </a:ext>
            </a:extLst>
          </p:cNvPr>
          <p:cNvSpPr/>
          <p:nvPr/>
        </p:nvSpPr>
        <p:spPr>
          <a:xfrm>
            <a:off x="4814453" y="2067295"/>
            <a:ext cx="5567108" cy="61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EG" sz="32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التلميذة في نهاية </a:t>
            </a:r>
            <a:r>
              <a:rPr lang="ar-SA" sz="32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3200" b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05DE402-5DD5-4625-802F-4CB90282206A}"/>
              </a:ext>
            </a:extLst>
          </p:cNvPr>
          <p:cNvSpPr txBox="1">
            <a:spLocks noChangeArrowheads="1"/>
          </p:cNvSpPr>
          <p:nvPr/>
        </p:nvSpPr>
        <p:spPr>
          <a:xfrm>
            <a:off x="2553398" y="441313"/>
            <a:ext cx="7717326" cy="5667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800" b="1" dirty="0"/>
              <a:t>ما ذا سوف نتعلم اليوم ونكون قادرين على تحقيقه </a:t>
            </a:r>
            <a:r>
              <a:rPr lang="ar-SA" altLang="ar-SA" sz="2800" b="1"/>
              <a:t>نهاية الحصة</a:t>
            </a:r>
            <a:endParaRPr lang="en-US" altLang="ar-SA" sz="2800" b="1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F7650EA-A03B-4CEE-9FC2-882EFBF5EF63}"/>
              </a:ext>
            </a:extLst>
          </p:cNvPr>
          <p:cNvSpPr txBox="1">
            <a:spLocks noChangeArrowheads="1"/>
          </p:cNvSpPr>
          <p:nvPr/>
        </p:nvSpPr>
        <p:spPr>
          <a:xfrm>
            <a:off x="2032113" y="756008"/>
            <a:ext cx="8349448" cy="158011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توصلي اليه باستخدام استراتيجية التصفح السريع</a:t>
            </a:r>
            <a:endParaRPr lang="en-US" altLang="ar-SA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0D2563F-42D8-418F-B0F9-81D4D64931CD}"/>
              </a:ext>
            </a:extLst>
          </p:cNvPr>
          <p:cNvSpPr/>
          <p:nvPr/>
        </p:nvSpPr>
        <p:spPr>
          <a:xfrm>
            <a:off x="4199347" y="2987877"/>
            <a:ext cx="5750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EG" sz="2800" b="1" dirty="0">
                <a:solidFill>
                  <a:srgbClr val="0000CC"/>
                </a:solidFill>
              </a:rPr>
              <a:t>أن تصف مراحل ترتيب الملابس في الخزانة.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2331AD0-1844-4B64-9BBA-F572A4B465EE}"/>
              </a:ext>
            </a:extLst>
          </p:cNvPr>
          <p:cNvSpPr/>
          <p:nvPr/>
        </p:nvSpPr>
        <p:spPr>
          <a:xfrm>
            <a:off x="3526086" y="4417581"/>
            <a:ext cx="6423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EG" sz="2800" b="1" dirty="0">
                <a:solidFill>
                  <a:srgbClr val="0000CC"/>
                </a:solidFill>
              </a:rPr>
              <a:t>أن تميز بين لوازم حقيبة السفر ولوازم حقيبة اليد.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622746C-2100-4CD3-A186-1308AE0A487A}"/>
              </a:ext>
            </a:extLst>
          </p:cNvPr>
          <p:cNvSpPr/>
          <p:nvPr/>
        </p:nvSpPr>
        <p:spPr>
          <a:xfrm>
            <a:off x="4996039" y="5132433"/>
            <a:ext cx="4953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EG" sz="2800" b="1" dirty="0">
                <a:solidFill>
                  <a:srgbClr val="0000CC"/>
                </a:solidFill>
              </a:rPr>
              <a:t>أن تنظم محتويات حقيبة السفر عملي</a:t>
            </a:r>
            <a:r>
              <a:rPr lang="ar-SA" sz="2800" b="1" dirty="0">
                <a:solidFill>
                  <a:srgbClr val="0000CC"/>
                </a:solidFill>
              </a:rPr>
              <a:t>ًّ</a:t>
            </a:r>
            <a:r>
              <a:rPr lang="ar-EG" sz="2800" b="1" dirty="0">
                <a:solidFill>
                  <a:srgbClr val="0000CC"/>
                </a:solidFill>
              </a:rPr>
              <a:t>ا.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300FE0E-2643-464E-9A48-8F6CF0004A41}"/>
              </a:ext>
            </a:extLst>
          </p:cNvPr>
          <p:cNvSpPr/>
          <p:nvPr/>
        </p:nvSpPr>
        <p:spPr>
          <a:xfrm>
            <a:off x="4183317" y="3702729"/>
            <a:ext cx="5766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EG" sz="2800" b="1" dirty="0">
                <a:solidFill>
                  <a:srgbClr val="0000CC"/>
                </a:solidFill>
              </a:rPr>
              <a:t> أن ترتب الملابس في مجسم الخزانة عمليا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E4025A3-A3B7-4345-AE60-2F4938631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63" y="5025867"/>
            <a:ext cx="2840982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419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1DBB13C-69B3-4995-A6A1-94857AE0A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65" y="174881"/>
            <a:ext cx="3298288" cy="83099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F39D5CA8-AA3C-4707-ABAB-BB46CBD7D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505198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المناقشة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15" name="صورة 14">
            <a:extLst>
              <a:ext uri="{FF2B5EF4-FFF2-40B4-BE49-F238E27FC236}">
                <a16:creationId xmlns:a16="http://schemas.microsoft.com/office/drawing/2014/main" id="{9591D402-D5A8-4F0B-AC6E-B03412CAD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69" y="3854265"/>
            <a:ext cx="4345999" cy="365488"/>
          </a:xfrm>
          <a:prstGeom prst="rect">
            <a:avLst/>
          </a:prstGeom>
        </p:spPr>
      </p:pic>
      <p:sp>
        <p:nvSpPr>
          <p:cNvPr id="16" name="مربع نص 10">
            <a:extLst>
              <a:ext uri="{FF2B5EF4-FFF2-40B4-BE49-F238E27FC236}">
                <a16:creationId xmlns:a16="http://schemas.microsoft.com/office/drawing/2014/main" id="{692BDD32-6EC7-47D5-B3D9-75300BAA7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424" y="2178221"/>
            <a:ext cx="2500313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/>
              <a:t>مشجب</a:t>
            </a:r>
            <a:r>
              <a:rPr lang="ar-EG" sz="4800" b="1" dirty="0">
                <a:solidFill>
                  <a:srgbClr val="FFFF00"/>
                </a:solidFill>
              </a:rPr>
              <a:t>.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17" name="صورة 9" descr="animatedRainbow.gif">
            <a:extLst>
              <a:ext uri="{FF2B5EF4-FFF2-40B4-BE49-F238E27FC236}">
                <a16:creationId xmlns:a16="http://schemas.microsoft.com/office/drawing/2014/main" id="{3760DA36-6D29-4CF9-8CAD-ABD0E3F956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1897" y="1401002"/>
            <a:ext cx="64293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10">
            <a:extLst>
              <a:ext uri="{FF2B5EF4-FFF2-40B4-BE49-F238E27FC236}">
                <a16:creationId xmlns:a16="http://schemas.microsoft.com/office/drawing/2014/main" id="{2B6ACBAE-CF05-4B12-A043-77B15D4D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993" y="4401952"/>
            <a:ext cx="2959174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/>
              <a:t>حقيبة السفر.</a:t>
            </a:r>
            <a:endParaRPr lang="en-US" sz="4800" b="1" dirty="0"/>
          </a:p>
        </p:txBody>
      </p:sp>
      <p:pic>
        <p:nvPicPr>
          <p:cNvPr id="19" name="صورة 9" descr="animatedRainbow.gif">
            <a:extLst>
              <a:ext uri="{FF2B5EF4-FFF2-40B4-BE49-F238E27FC236}">
                <a16:creationId xmlns:a16="http://schemas.microsoft.com/office/drawing/2014/main" id="{BBA3AC30-37AC-4C2C-BC52-EFC96D2A8E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1698" y="3659724"/>
            <a:ext cx="64293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D85E65C-B913-4C9A-9222-A7E2CDBB5EE0}"/>
              </a:ext>
            </a:extLst>
          </p:cNvPr>
          <p:cNvSpPr txBox="1"/>
          <p:nvPr/>
        </p:nvSpPr>
        <p:spPr>
          <a:xfrm>
            <a:off x="1832738" y="2845488"/>
            <a:ext cx="5494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b="1" i="0" dirty="0">
                <a:solidFill>
                  <a:srgbClr val="002060"/>
                </a:solidFill>
                <a:effectLst/>
                <a:latin typeface="Noto Naskh Arabic UI"/>
              </a:rPr>
              <a:t>مَا تعلق عَلَيْهِ الثِّيَاب وَنَحْوهَا</a:t>
            </a:r>
            <a:endParaRPr lang="ar-SA" sz="4000" b="1" dirty="0">
              <a:solidFill>
                <a:srgbClr val="002060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3F13001-3A8D-4C34-AC6A-51D01E7FE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52" y="1119918"/>
            <a:ext cx="2114845" cy="1234466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EACDA95-B7C9-4A1D-B775-DE39FD7C425C}"/>
              </a:ext>
            </a:extLst>
          </p:cNvPr>
          <p:cNvSpPr txBox="1"/>
          <p:nvPr/>
        </p:nvSpPr>
        <p:spPr>
          <a:xfrm>
            <a:off x="1950427" y="5232949"/>
            <a:ext cx="64340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b="1" i="0" dirty="0">
                <a:solidFill>
                  <a:srgbClr val="002060"/>
                </a:solidFill>
                <a:effectLst/>
                <a:latin typeface="Noto Naskh Arabic UI"/>
              </a:rPr>
              <a:t>مَا يجمع فيها الثياب والحاجات للسفر</a:t>
            </a:r>
            <a:endParaRPr lang="ar-SA" sz="4000" b="1" dirty="0">
              <a:solidFill>
                <a:srgbClr val="002060"/>
              </a:solidFill>
            </a:endParaRPr>
          </a:p>
        </p:txBody>
      </p:sp>
      <p:pic>
        <p:nvPicPr>
          <p:cNvPr id="23" name="Picture 2" descr="حقيبة سفر تراك لايت | امريكان توريستر | حقائب سفر | اكسايت الكويت">
            <a:extLst>
              <a:ext uri="{FF2B5EF4-FFF2-40B4-BE49-F238E27FC236}">
                <a16:creationId xmlns:a16="http://schemas.microsoft.com/office/drawing/2014/main" id="{D9009861-FBB6-479E-B263-38D51072B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r="17667"/>
          <a:stretch/>
        </p:blipFill>
        <p:spPr bwMode="auto">
          <a:xfrm>
            <a:off x="9482156" y="5079670"/>
            <a:ext cx="1372397" cy="16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277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1755229-FF20-4E17-9B4C-7B7AA3DDE32D}"/>
              </a:ext>
            </a:extLst>
          </p:cNvPr>
          <p:cNvSpPr txBox="1">
            <a:spLocks noChangeArrowheads="1"/>
          </p:cNvSpPr>
          <p:nvPr/>
        </p:nvSpPr>
        <p:spPr bwMode="auto">
          <a:xfrm rot="21337786">
            <a:off x="3782749" y="2775308"/>
            <a:ext cx="7007225" cy="25542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tx2"/>
                </a:solidFill>
              </a:rPr>
              <a:t>الخزانة المرتبة والمنظمة تساعد على حفظ الملابس في حالة حسنة وأنيقة دائم</a:t>
            </a:r>
            <a:r>
              <a:rPr lang="ar-SA" sz="4000" b="1" dirty="0">
                <a:solidFill>
                  <a:schemeClr val="tx2"/>
                </a:solidFill>
              </a:rPr>
              <a:t>ً</a:t>
            </a:r>
            <a:r>
              <a:rPr lang="ar-EG" sz="4000" b="1" dirty="0">
                <a:solidFill>
                  <a:schemeClr val="tx2"/>
                </a:solidFill>
              </a:rPr>
              <a:t>ا كما أنها تساعد على تناول الملابس وإعادتها إلى الخزانة بسهولة.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صورة 4" descr="msn_0012.gif">
            <a:extLst>
              <a:ext uri="{FF2B5EF4-FFF2-40B4-BE49-F238E27FC236}">
                <a16:creationId xmlns:a16="http://schemas.microsoft.com/office/drawing/2014/main" id="{CB5AB1B1-5727-45EF-B640-F61D8436AF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80" y="3544601"/>
            <a:ext cx="2253401" cy="3140378"/>
          </a:xfrm>
          <a:prstGeom prst="roundRect">
            <a:avLst>
              <a:gd name="adj" fmla="val 1006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0D03DDA-A894-44F2-A39C-21A35E306925}"/>
              </a:ext>
            </a:extLst>
          </p:cNvPr>
          <p:cNvSpPr/>
          <p:nvPr/>
        </p:nvSpPr>
        <p:spPr>
          <a:xfrm>
            <a:off x="1513778" y="1265138"/>
            <a:ext cx="9469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ü"/>
            </a:pPr>
            <a:r>
              <a:rPr lang="ar-SA" sz="5400" b="1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ما الفائدة من ترتيب الخزانة وتنظيمها؟</a:t>
            </a:r>
          </a:p>
        </p:txBody>
      </p:sp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535E131F-11D7-4A57-83AA-933F8EEC8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87147"/>
              </p:ext>
            </p:extLst>
          </p:nvPr>
        </p:nvGraphicFramePr>
        <p:xfrm>
          <a:off x="0" y="0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السبب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469999"/>
      </p:ext>
    </p:extLst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جدول 6">
            <a:extLst>
              <a:ext uri="{FF2B5EF4-FFF2-40B4-BE49-F238E27FC236}">
                <a16:creationId xmlns:a16="http://schemas.microsoft.com/office/drawing/2014/main" id="{9A3D034C-33C0-4762-B105-3B68405E2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037181"/>
              </p:ext>
            </p:extLst>
          </p:nvPr>
        </p:nvGraphicFramePr>
        <p:xfrm>
          <a:off x="0" y="-12698"/>
          <a:ext cx="3173412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86706">
                  <a:extLst>
                    <a:ext uri="{9D8B030D-6E8A-4147-A177-3AD203B41FA5}">
                      <a16:colId xmlns:a16="http://schemas.microsoft.com/office/drawing/2014/main" val="4194327881"/>
                    </a:ext>
                  </a:extLst>
                </a:gridCol>
                <a:gridCol w="1586706">
                  <a:extLst>
                    <a:ext uri="{9D8B030D-6E8A-4147-A177-3AD203B41FA5}">
                      <a16:colId xmlns:a16="http://schemas.microsoft.com/office/drawing/2014/main" val="231764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رقم الصفحة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662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الربط بين 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15636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7F7EF325-C0C8-4CD8-BE6B-9A4C37E6A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7512"/>
            <a:ext cx="4696455" cy="82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5F383D-42BD-4C67-A9A7-4F60EAE6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973" y="83854"/>
            <a:ext cx="2744027" cy="1866577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2145AE-58DC-4232-830B-9A7DA30D8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73" y="3057726"/>
            <a:ext cx="7440482" cy="46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أمسح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و       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بفوطة مبللة بالماء، ثم بفوطة جافة.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50230E0-D248-4684-8F31-14DB111D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4000" contrast="36000"/>
          </a:blip>
          <a:srcRect/>
          <a:stretch>
            <a:fillRect/>
          </a:stretch>
        </p:blipFill>
        <p:spPr bwMode="auto">
          <a:xfrm>
            <a:off x="5831004" y="1968570"/>
            <a:ext cx="1645932" cy="799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5402F122-417C-48DF-AFB0-A754ECC5A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214" y="3031301"/>
            <a:ext cx="1044353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المشجب</a:t>
            </a:r>
            <a:endParaRPr kumimoji="0" lang="ar-EG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رف دولاب خزائن وخزائن ملابس ، دولاب, الزاوية, الأثاث png">
            <a:extLst>
              <a:ext uri="{FF2B5EF4-FFF2-40B4-BE49-F238E27FC236}">
                <a16:creationId xmlns:a16="http://schemas.microsoft.com/office/drawing/2014/main" id="{5D7FAD45-404C-43F0-825B-28CFEAA1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25" y="1718581"/>
            <a:ext cx="1474874" cy="13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11218740-D136-497D-B3BF-2BF89F5E7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930" y="3031300"/>
            <a:ext cx="952637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الرَّفّ</a:t>
            </a:r>
            <a:endParaRPr kumimoji="0" lang="ar-EG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A571007-9CB4-4808-AEE3-946880946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10" y="5400812"/>
            <a:ext cx="9661972" cy="7078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أراعي تهوية   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باستمرار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وأضع أكياس من    </a:t>
            </a:r>
            <a:r>
              <a:rPr lang="ar-S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ar-EG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الجافة أو الصابون المبشور لما لهما من رائحة طيبة.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81B63484-31AB-4970-A133-3D6191606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227" y="5400812"/>
            <a:ext cx="942109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الخزانة</a:t>
            </a:r>
            <a:endParaRPr kumimoji="0" lang="ar-EG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رف دولاب خزائن وخزائن ملابس ، دولاب, الزاوية, الأثاث png">
            <a:extLst>
              <a:ext uri="{FF2B5EF4-FFF2-40B4-BE49-F238E27FC236}">
                <a16:creationId xmlns:a16="http://schemas.microsoft.com/office/drawing/2014/main" id="{F82F1283-C145-4D7F-92A1-06C2F565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04" y="1301824"/>
            <a:ext cx="1714512" cy="15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ورد جوري">
            <a:extLst>
              <a:ext uri="{FF2B5EF4-FFF2-40B4-BE49-F238E27FC236}">
                <a16:creationId xmlns:a16="http://schemas.microsoft.com/office/drawing/2014/main" id="{CAC561DD-AE73-4D8C-9B4A-A29FB3CC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021" y="3809372"/>
            <a:ext cx="1877127" cy="12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">
            <a:extLst>
              <a:ext uri="{FF2B5EF4-FFF2-40B4-BE49-F238E27FC236}">
                <a16:creationId xmlns:a16="http://schemas.microsoft.com/office/drawing/2014/main" id="{4BCADE97-236D-428A-A6E6-B205B1BF7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016" y="5416853"/>
            <a:ext cx="94211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الورود</a:t>
            </a:r>
            <a:endParaRPr kumimoji="0" lang="ar-EG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9FFEE14-FF87-4412-A3F2-985A57C12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493" y="1705012"/>
            <a:ext cx="1474874" cy="132628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F0F9C4-5888-4BCF-A056-42F811843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987" y="3738786"/>
            <a:ext cx="1356279" cy="15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18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22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684824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قطرة">
  <a:themeElements>
    <a:clrScheme name="أصفر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قطرة</Template>
  <TotalTime>1378</TotalTime>
  <Words>540</Words>
  <Application>Microsoft Office PowerPoint</Application>
  <PresentationFormat>شاشة عريضة</PresentationFormat>
  <Paragraphs>130</Paragraphs>
  <Slides>23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Arial</vt:lpstr>
      <vt:lpstr>Noto Naskh Arabic UI</vt:lpstr>
      <vt:lpstr>Tw Cen MT</vt:lpstr>
      <vt:lpstr>Wingdings</vt:lpstr>
      <vt:lpstr>قطرة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 بنت الحازمي</dc:creator>
  <cp:lastModifiedBy>أحلام بنت الحازمي</cp:lastModifiedBy>
  <cp:revision>122</cp:revision>
  <dcterms:created xsi:type="dcterms:W3CDTF">2020-09-19T20:14:19Z</dcterms:created>
  <dcterms:modified xsi:type="dcterms:W3CDTF">2021-09-26T07:28:08Z</dcterms:modified>
</cp:coreProperties>
</file>