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6" r:id="rId3"/>
    <p:sldId id="277" r:id="rId4"/>
    <p:sldId id="278" r:id="rId5"/>
    <p:sldId id="279" r:id="rId6"/>
    <p:sldId id="280" r:id="rId7"/>
    <p:sldId id="281" r:id="rId8"/>
    <p:sldId id="282" r:id="rId9"/>
    <p:sldId id="283" r:id="rId10"/>
    <p:sldId id="284" r:id="rId11"/>
    <p:sldId id="287" r:id="rId12"/>
    <p:sldId id="285"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84380"/>
    <p:restoredTop sz="94660"/>
  </p:normalViewPr>
  <p:slideViewPr>
    <p:cSldViewPr>
      <p:cViewPr varScale="1">
        <p:scale>
          <a:sx n="50" d="100"/>
          <a:sy n="50" d="100"/>
        </p:scale>
        <p:origin x="-10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23/09/1433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23/09/1433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23/09/1433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23/09/1433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23/09/1433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23/09/1433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23/09/1433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23/09/1433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23/09/1433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23/09/1433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23/09/1433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23/09/1433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000232" y="1857364"/>
            <a:ext cx="5572164" cy="3371136"/>
          </a:xfrm>
          <a:prstGeom prst="roundRect">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9600" b="1" dirty="0" smtClean="0">
                <a:solidFill>
                  <a:srgbClr val="FF0000"/>
                </a:solidFill>
              </a:rPr>
              <a:t>البلوغ عند الإناث</a:t>
            </a:r>
            <a:endParaRPr lang="ar-EG" sz="9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شريط مثقب 3"/>
          <p:cNvSpPr/>
          <p:nvPr/>
        </p:nvSpPr>
        <p:spPr>
          <a:xfrm>
            <a:off x="5214942" y="214290"/>
            <a:ext cx="3500462" cy="1275457"/>
          </a:xfrm>
          <a:prstGeom prst="flowChartPunchedTape">
            <a:avLst/>
          </a:prstGeom>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400" b="1" dirty="0" smtClean="0"/>
              <a:t>الأنشطة البدنية :</a:t>
            </a:r>
            <a:endParaRPr lang="ar-SA" sz="4400" dirty="0"/>
          </a:p>
        </p:txBody>
      </p:sp>
      <p:sp>
        <p:nvSpPr>
          <p:cNvPr id="5" name="مستطيل 4"/>
          <p:cNvSpPr/>
          <p:nvPr/>
        </p:nvSpPr>
        <p:spPr>
          <a:xfrm>
            <a:off x="285720" y="2120808"/>
            <a:ext cx="8643998" cy="2308324"/>
          </a:xfrm>
          <a:prstGeom prst="rect">
            <a:avLst/>
          </a:prstGeom>
          <a:solidFill>
            <a:srgbClr val="0070C0"/>
          </a:solidFill>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800" b="1" dirty="0" smtClean="0"/>
              <a:t>تساهم بشكل فعال في تخفيف آلام الدورة الشهرية وفي تجديد خلايا الجسم وأفضل تلك الأنشطة رياضة المشي .</a:t>
            </a:r>
            <a:endParaRPr lang="ar-SA"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شريط مثقب 3"/>
          <p:cNvSpPr/>
          <p:nvPr/>
        </p:nvSpPr>
        <p:spPr>
          <a:xfrm>
            <a:off x="6858016" y="214290"/>
            <a:ext cx="1857388" cy="1275457"/>
          </a:xfrm>
          <a:prstGeom prst="flowChartPunchedTape">
            <a:avLst/>
          </a:prstGeom>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400" b="1" dirty="0" smtClean="0"/>
              <a:t>المشي :</a:t>
            </a:r>
            <a:endParaRPr lang="ar-SA" sz="4400" dirty="0"/>
          </a:p>
        </p:txBody>
      </p:sp>
      <p:sp>
        <p:nvSpPr>
          <p:cNvPr id="5" name="مستطيل 4"/>
          <p:cNvSpPr/>
          <p:nvPr/>
        </p:nvSpPr>
        <p:spPr>
          <a:xfrm>
            <a:off x="285720" y="2120808"/>
            <a:ext cx="8643998" cy="3046988"/>
          </a:xfrm>
          <a:prstGeom prst="rect">
            <a:avLst/>
          </a:prstGeom>
          <a:solidFill>
            <a:srgbClr val="0070C0"/>
          </a:solidFill>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800" b="1" dirty="0" smtClean="0"/>
              <a:t>أسهل وأفضل الطرق للحياة النشطة يمد الجسم بالطاقة ويساعد على التعامل مع الإجهاد بصورة أفضل كما يعطي ويساعد نفسيا وإحساسا بالراحة والصحة .</a:t>
            </a:r>
            <a:endParaRPr lang="ar-SA"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143372" y="214290"/>
            <a:ext cx="4643470" cy="769441"/>
          </a:xfrm>
          <a:prstGeom prst="rect">
            <a:avLst/>
          </a:prstGeom>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400" b="1" dirty="0" smtClean="0"/>
              <a:t>الفوائد الصحية للمشي :</a:t>
            </a:r>
            <a:endParaRPr lang="ar-SA" sz="4400" dirty="0"/>
          </a:p>
        </p:txBody>
      </p:sp>
      <p:pic>
        <p:nvPicPr>
          <p:cNvPr id="11266" name="Picture 2"/>
          <p:cNvPicPr>
            <a:picLocks noChangeAspect="1" noChangeArrowheads="1"/>
          </p:cNvPicPr>
          <p:nvPr/>
        </p:nvPicPr>
        <p:blipFill>
          <a:blip r:embed="rId2"/>
          <a:srcRect/>
          <a:stretch>
            <a:fillRect/>
          </a:stretch>
        </p:blipFill>
        <p:spPr bwMode="auto">
          <a:xfrm>
            <a:off x="267059" y="1248538"/>
            <a:ext cx="8643998" cy="5400673"/>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to="" calcmode="lin" valueType="num">
                                      <p:cBhvr>
                                        <p:cTn id="13"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8596" y="214290"/>
            <a:ext cx="8358246" cy="4154984"/>
          </a:xfrm>
          <a:prstGeom prst="rect">
            <a:avLst/>
          </a:prstGeom>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400" b="1" dirty="0" smtClean="0"/>
              <a:t>بلغت هيفاء الحادية عشرة من عمرها ولاحظت بعض التغيرات على جسمها أخبرت والدتها بذلك فرضخت لها أن ذلك من مظاهر البلوغ والذي غالبا ما يكون بين الحادية عشرة والخامسة عشرة وسألت هيفاء والدتها عن معنى البلوغ فأخبرتها .</a:t>
            </a:r>
            <a:endParaRPr lang="ar-SA" sz="4400" dirty="0"/>
          </a:p>
        </p:txBody>
      </p:sp>
      <p:sp>
        <p:nvSpPr>
          <p:cNvPr id="5" name="سهم إلى اليسار 4"/>
          <p:cNvSpPr/>
          <p:nvPr/>
        </p:nvSpPr>
        <p:spPr>
          <a:xfrm>
            <a:off x="6749256" y="4929198"/>
            <a:ext cx="2286016" cy="1528465"/>
          </a:xfrm>
          <a:prstGeom prst="leftArrow">
            <a:avLst/>
          </a:prstGeom>
          <a:solidFill>
            <a:srgbClr val="00B050"/>
          </a:solidFill>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400" b="1" dirty="0" smtClean="0"/>
              <a:t>البلوغ</a:t>
            </a:r>
            <a:endParaRPr lang="ar-SA" sz="4400" dirty="0"/>
          </a:p>
        </p:txBody>
      </p:sp>
      <p:sp>
        <p:nvSpPr>
          <p:cNvPr id="6" name="مستطيل 5"/>
          <p:cNvSpPr/>
          <p:nvPr/>
        </p:nvSpPr>
        <p:spPr>
          <a:xfrm>
            <a:off x="142876" y="5011113"/>
            <a:ext cx="6429388" cy="1446550"/>
          </a:xfrm>
          <a:prstGeom prst="rect">
            <a:avLst/>
          </a:prstGeom>
          <a:solidFill>
            <a:srgbClr val="0070C0"/>
          </a:solidFill>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400" b="1" dirty="0" smtClean="0"/>
              <a:t>الانتقال من الطفولة إلى الشباب يصاحبه  تغيرات جسمية ونفسية .</a:t>
            </a:r>
            <a:endParaRPr lang="ar-SA"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سهم إلى اليسار 2"/>
          <p:cNvSpPr/>
          <p:nvPr/>
        </p:nvSpPr>
        <p:spPr>
          <a:xfrm>
            <a:off x="7109652" y="214290"/>
            <a:ext cx="1962942" cy="1528465"/>
          </a:xfrm>
          <a:prstGeom prst="leftArrow">
            <a:avLst/>
          </a:prstGeom>
          <a:solidFill>
            <a:srgbClr val="00B050"/>
          </a:solidFill>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400" b="1" dirty="0" smtClean="0"/>
              <a:t>انتبهي</a:t>
            </a:r>
            <a:endParaRPr lang="ar-SA" sz="4400" dirty="0"/>
          </a:p>
        </p:txBody>
      </p:sp>
      <p:sp>
        <p:nvSpPr>
          <p:cNvPr id="5" name="مستطيل 4"/>
          <p:cNvSpPr/>
          <p:nvPr/>
        </p:nvSpPr>
        <p:spPr>
          <a:xfrm>
            <a:off x="142876" y="71414"/>
            <a:ext cx="6858016" cy="1938992"/>
          </a:xfrm>
          <a:prstGeom prst="rect">
            <a:avLst/>
          </a:prstGeom>
          <a:solidFill>
            <a:srgbClr val="0070C0"/>
          </a:solidFill>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000" b="1" dirty="0" smtClean="0"/>
              <a:t>ثبت أن الفتيات اللاتي يتناولن الأسبرين قبل أيام الدورة تزيد كمية النزيف لديهن لأن الأسبرين يعمل على زيادة سيولة الدم</a:t>
            </a:r>
            <a:endParaRPr lang="ar-SA" sz="4000" dirty="0"/>
          </a:p>
        </p:txBody>
      </p:sp>
      <p:pic>
        <p:nvPicPr>
          <p:cNvPr id="2050" name="Picture 2"/>
          <p:cNvPicPr>
            <a:picLocks noChangeAspect="1" noChangeArrowheads="1"/>
          </p:cNvPicPr>
          <p:nvPr/>
        </p:nvPicPr>
        <p:blipFill>
          <a:blip r:embed="rId2"/>
          <a:srcRect/>
          <a:stretch>
            <a:fillRect/>
          </a:stretch>
        </p:blipFill>
        <p:spPr bwMode="auto">
          <a:xfrm>
            <a:off x="285720" y="2285992"/>
            <a:ext cx="8643966" cy="428628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to="" calcmode="lin" valueType="num">
                                      <p:cBhvr>
                                        <p:cTn id="19" dur="1" fill="hold"/>
                                        <p:tgtEl>
                                          <p:spTgt spid="20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28596" y="811486"/>
            <a:ext cx="8358246" cy="4832092"/>
          </a:xfrm>
          <a:prstGeom prst="rect">
            <a:avLst/>
          </a:prstGeom>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400" b="1" dirty="0" smtClean="0"/>
              <a:t>وسوف تدرسين في المرحلة المتوسطة بالتفصيل عن التغيرات التي تحدث </a:t>
            </a:r>
            <a:r>
              <a:rPr lang="ar-EG" sz="4400" b="1" dirty="0" err="1" smtClean="0"/>
              <a:t>لك</a:t>
            </a:r>
            <a:r>
              <a:rPr lang="ar-EG" sz="4400" b="1" dirty="0" smtClean="0"/>
              <a:t> عند البلوغ والأعراض المصاحبة له وتطرق التعامل معها .</a:t>
            </a:r>
          </a:p>
          <a:p>
            <a:r>
              <a:rPr lang="ar-EG" sz="4400" b="1" dirty="0" smtClean="0">
                <a:solidFill>
                  <a:srgbClr val="FF0000"/>
                </a:solidFill>
              </a:rPr>
              <a:t>ولكن ما الحيض ؟</a:t>
            </a:r>
          </a:p>
          <a:p>
            <a:r>
              <a:rPr lang="ar-EG" sz="4400" b="1" dirty="0" smtClean="0"/>
              <a:t>دم طبيعي يخرج من الرحم شهريا لعدم أيام ويصاحبه آلام بسيطة في أسفل البطن والظهر </a:t>
            </a:r>
            <a:endParaRPr lang="ar-SA"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63853" y="285728"/>
            <a:ext cx="8572560" cy="6215106"/>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85720" y="428604"/>
            <a:ext cx="8586807" cy="6000792"/>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to="" calcmode="lin" valueType="num">
                                      <p:cBhvr>
                                        <p:cTn id="7" dur="1" fill="hold"/>
                                        <p:tgtEl>
                                          <p:spTgt spid="51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338497" y="1285860"/>
            <a:ext cx="8558233" cy="428628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to="" calcmode="lin" valueType="num">
                                      <p:cBhvr>
                                        <p:cTn id="7" dur="1" fill="hold"/>
                                        <p:tgtEl>
                                          <p:spTgt spid="61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57158" y="214290"/>
            <a:ext cx="8429684" cy="1446550"/>
          </a:xfrm>
          <a:prstGeom prst="rect">
            <a:avLst/>
          </a:prstGeom>
          <a:ln w="76200">
            <a:solidFill>
              <a:srgbClr val="FFFF00"/>
            </a:solidFill>
            <a:prstDash val="solid"/>
          </a:ln>
        </p:spPr>
        <p:style>
          <a:lnRef idx="0">
            <a:schemeClr val="accent4"/>
          </a:lnRef>
          <a:fillRef idx="3">
            <a:schemeClr val="accent4"/>
          </a:fillRef>
          <a:effectRef idx="3">
            <a:schemeClr val="accent4"/>
          </a:effectRef>
          <a:fontRef idx="minor">
            <a:schemeClr val="lt1"/>
          </a:fontRef>
        </p:style>
        <p:txBody>
          <a:bodyPr wrap="square">
            <a:spAutoFit/>
          </a:bodyPr>
          <a:lstStyle/>
          <a:p>
            <a:r>
              <a:rPr lang="ar-EG" sz="4400" b="1" dirty="0" smtClean="0"/>
              <a:t>لا </a:t>
            </a:r>
            <a:r>
              <a:rPr lang="ar-EG" sz="4400" b="1" dirty="0" err="1" smtClean="0"/>
              <a:t>تهملي</a:t>
            </a:r>
            <a:r>
              <a:rPr lang="ar-EG" sz="4400" b="1" dirty="0" smtClean="0"/>
              <a:t> غذاءك في هذه الفترة فأنت في فترة نمو لذا عليك مراعاة ما يلي :</a:t>
            </a:r>
            <a:endParaRPr lang="ar-SA" sz="4400" dirty="0"/>
          </a:p>
        </p:txBody>
      </p:sp>
      <p:pic>
        <p:nvPicPr>
          <p:cNvPr id="7170" name="Picture 2"/>
          <p:cNvPicPr>
            <a:picLocks noChangeAspect="1" noChangeArrowheads="1"/>
          </p:cNvPicPr>
          <p:nvPr/>
        </p:nvPicPr>
        <p:blipFill>
          <a:blip r:embed="rId2"/>
          <a:srcRect/>
          <a:stretch>
            <a:fillRect/>
          </a:stretch>
        </p:blipFill>
        <p:spPr bwMode="auto">
          <a:xfrm>
            <a:off x="267059" y="1857364"/>
            <a:ext cx="8643998" cy="4857784"/>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to="" calcmode="lin" valueType="num">
                                      <p:cBhvr>
                                        <p:cTn id="13"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67060" y="142852"/>
            <a:ext cx="8572560" cy="6500858"/>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178</Words>
  <PresentationFormat>عرض على الشاشة (3:4)‏</PresentationFormat>
  <Paragraphs>15</Paragraphs>
  <Slides>12</Slides>
  <Notes>0</Notes>
  <HiddenSlides>0</HiddenSlides>
  <MMClips>0</MMClips>
  <ScaleCrop>false</ScaleCrop>
  <HeadingPairs>
    <vt:vector size="4" baseType="variant">
      <vt:variant>
        <vt:lpstr>سمة</vt:lpstr>
      </vt:variant>
      <vt:variant>
        <vt:i4>1</vt:i4>
      </vt:variant>
      <vt:variant>
        <vt:lpstr>عناوين الشرائح</vt:lpstr>
      </vt:variant>
      <vt:variant>
        <vt:i4>12</vt:i4>
      </vt:variant>
    </vt:vector>
  </HeadingPairs>
  <TitlesOfParts>
    <vt:vector size="13"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Admin</cp:lastModifiedBy>
  <cp:revision>12</cp:revision>
  <dcterms:modified xsi:type="dcterms:W3CDTF">2012-08-10T01:29:49Z</dcterms:modified>
</cp:coreProperties>
</file>