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363" r:id="rId2"/>
    <p:sldId id="365" r:id="rId3"/>
    <p:sldId id="260" r:id="rId4"/>
    <p:sldId id="352" r:id="rId5"/>
    <p:sldId id="264" r:id="rId6"/>
    <p:sldId id="498" r:id="rId7"/>
    <p:sldId id="265" r:id="rId8"/>
    <p:sldId id="266" r:id="rId9"/>
    <p:sldId id="267" r:id="rId10"/>
    <p:sldId id="499" r:id="rId11"/>
    <p:sldId id="271" r:id="rId12"/>
    <p:sldId id="489" r:id="rId13"/>
    <p:sldId id="274" r:id="rId14"/>
    <p:sldId id="500" r:id="rId15"/>
    <p:sldId id="275" r:id="rId16"/>
    <p:sldId id="501" r:id="rId17"/>
    <p:sldId id="494" r:id="rId18"/>
    <p:sldId id="495" r:id="rId19"/>
    <p:sldId id="497" r:id="rId20"/>
    <p:sldId id="496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560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03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37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544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010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398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6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0373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48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381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15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02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633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5124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3617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572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41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795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507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54540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136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685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706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98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38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90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68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6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058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89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September 11,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04" r:id="rId8"/>
    <p:sldLayoutId id="2147483703" r:id="rId9"/>
    <p:sldLayoutId id="2147483702" r:id="rId10"/>
    <p:sldLayoutId id="2147483701" r:id="rId11"/>
    <p:sldLayoutId id="2147483700" r:id="rId12"/>
    <p:sldLayoutId id="2147483699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90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ar.wikipedia.org/wiki/%D8%A7%D9%84%D8%AA%D8%B3%D9%84%D8%B3%D9%84_%D8%A7%D9%84%D8%B2%D9%85%D9%86%D9%8A_%D9%84%D8%AA%D8%A7%D8%B1%D9%8A%D8%AE_%D8%A7%D9%84%D8%B3%D8%B9%D9%88%D8%AF%D9%8A%D8%A9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2011"/>
          <a:stretch/>
        </p:blipFill>
        <p:spPr>
          <a:xfrm>
            <a:off x="1718440" y="5394818"/>
            <a:ext cx="8856949" cy="14631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6421873" y="4939693"/>
            <a:ext cx="3694671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خامس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2559774" y="2286812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E222556-4936-4D67-8782-1BB3AAB92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745673" y="3429000"/>
            <a:ext cx="3014185" cy="2486703"/>
          </a:xfrm>
          <a:prstGeom prst="rect">
            <a:avLst/>
          </a:prstGeom>
        </p:spPr>
      </p:pic>
      <p:pic>
        <p:nvPicPr>
          <p:cNvPr id="27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593C9A0-2E06-4CF0-B7F9-E2C523137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5" end="41184.5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8638" y="5090018"/>
            <a:ext cx="609600" cy="609600"/>
          </a:xfrm>
          <a:prstGeom prst="rect">
            <a:avLst/>
          </a:prstGeom>
        </p:spPr>
      </p:pic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28F1F2A-20D7-4F22-8FA8-3309BBD82451}"/>
              </a:ext>
            </a:extLst>
          </p:cNvPr>
          <p:cNvSpPr/>
          <p:nvPr/>
        </p:nvSpPr>
        <p:spPr>
          <a:xfrm flipH="1">
            <a:off x="7489097" y="1790414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8502392" y="179041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sp>
        <p:nvSpPr>
          <p:cNvPr id="24" name="سهم: خماسي 23">
            <a:extLst>
              <a:ext uri="{FF2B5EF4-FFF2-40B4-BE49-F238E27FC236}">
                <a16:creationId xmlns:a16="http://schemas.microsoft.com/office/drawing/2014/main" id="{0E4684D4-A6CE-48D5-BC90-6800241A3901}"/>
              </a:ext>
            </a:extLst>
          </p:cNvPr>
          <p:cNvSpPr/>
          <p:nvPr/>
        </p:nvSpPr>
        <p:spPr>
          <a:xfrm flipH="1">
            <a:off x="6063308" y="2639269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سهم: خماسي 25">
            <a:extLst>
              <a:ext uri="{FF2B5EF4-FFF2-40B4-BE49-F238E27FC236}">
                <a16:creationId xmlns:a16="http://schemas.microsoft.com/office/drawing/2014/main" id="{AF7AA85C-EDDD-4A40-BFF8-ADA0D5A96191}"/>
              </a:ext>
            </a:extLst>
          </p:cNvPr>
          <p:cNvSpPr/>
          <p:nvPr/>
        </p:nvSpPr>
        <p:spPr>
          <a:xfrm flipH="1">
            <a:off x="4413388" y="3439206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7139582" y="2599928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5408372" y="3516430"/>
            <a:ext cx="22592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BA4F7A8-E769-4388-B164-444FEEF96FF1}"/>
              </a:ext>
            </a:extLst>
          </p:cNvPr>
          <p:cNvSpPr txBox="1"/>
          <p:nvPr/>
        </p:nvSpPr>
        <p:spPr>
          <a:xfrm>
            <a:off x="7821757" y="1898954"/>
            <a:ext cx="13612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/>
              <a:t>2-2-1443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981ED37-622E-4435-8AC4-EA1B52BFF618}"/>
              </a:ext>
            </a:extLst>
          </p:cNvPr>
          <p:cNvSpPr txBox="1"/>
          <p:nvPr/>
        </p:nvSpPr>
        <p:spPr>
          <a:xfrm>
            <a:off x="6562756" y="2745917"/>
            <a:ext cx="11047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الخميس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7EED913-9042-43F6-A1AF-836B6CEC47B2}"/>
              </a:ext>
            </a:extLst>
          </p:cNvPr>
          <p:cNvSpPr txBox="1"/>
          <p:nvPr/>
        </p:nvSpPr>
        <p:spPr>
          <a:xfrm>
            <a:off x="4870752" y="3555581"/>
            <a:ext cx="114165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السادسة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7F90DF-B974-4B21-9ECD-9DA53AA20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-23293"/>
            <a:ext cx="868961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081AB4B-5C95-4A57-9BAB-0E37C79ADE9C}"/>
              </a:ext>
            </a:extLst>
          </p:cNvPr>
          <p:cNvSpPr/>
          <p:nvPr/>
        </p:nvSpPr>
        <p:spPr>
          <a:xfrm>
            <a:off x="5117432" y="962526"/>
            <a:ext cx="5121077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</a:t>
            </a:r>
            <a:r>
              <a:rPr lang="ar-EG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أن يتوفر فيه العزل الحراري والعزل المائي.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6720E60-83DA-4845-93C7-F8D601D6AFEA}"/>
              </a:ext>
            </a:extLst>
          </p:cNvPr>
          <p:cNvSpPr/>
          <p:nvPr/>
        </p:nvSpPr>
        <p:spPr>
          <a:xfrm>
            <a:off x="5117432" y="3140242"/>
            <a:ext cx="5121077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4</a:t>
            </a:r>
            <a:r>
              <a:rPr lang="ar-EG" sz="3600" b="1" dirty="0">
                <a:solidFill>
                  <a:schemeClr val="tx1"/>
                </a:solidFill>
              </a:rPr>
              <a:t>- أن تكون له مخارج للطوارئ.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ar-SA" sz="160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6A5818B-74FC-4AAD-9587-EE2BD1154C2D}"/>
              </a:ext>
            </a:extLst>
          </p:cNvPr>
          <p:cNvSpPr/>
          <p:nvPr/>
        </p:nvSpPr>
        <p:spPr>
          <a:xfrm>
            <a:off x="5117432" y="4926933"/>
            <a:ext cx="5121077" cy="13034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>
                <a:solidFill>
                  <a:schemeClr val="tx1"/>
                </a:solidFill>
              </a:rPr>
              <a:t>5-</a:t>
            </a:r>
            <a:r>
              <a:rPr lang="ar-EG" sz="2800" b="1" dirty="0">
                <a:solidFill>
                  <a:schemeClr val="tx1"/>
                </a:solidFill>
              </a:rPr>
              <a:t>أن يكون معزول لتقليل وصول أصوات الضوضاء الخارجية داخل المسكن 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ar-SA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CBBE5C5-52F8-4B2D-8D5E-5948C465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98" y="634404"/>
            <a:ext cx="3658329" cy="2205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سلسلة الأفلام التوعوية : مخارج الطوارئ - YouTube">
            <a:extLst>
              <a:ext uri="{FF2B5EF4-FFF2-40B4-BE49-F238E27FC236}">
                <a16:creationId xmlns:a16="http://schemas.microsoft.com/office/drawing/2014/main" id="{E38B7A33-43BF-4618-A15A-E9A9CBF08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5" b="38715"/>
          <a:stretch/>
        </p:blipFill>
        <p:spPr bwMode="auto">
          <a:xfrm>
            <a:off x="1149198" y="2881012"/>
            <a:ext cx="3658329" cy="157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عزل الصوت فى الحوائط وبين الطوابق والأرضيات والاستوديوهات - أسود البيزنس">
            <a:extLst>
              <a:ext uri="{FF2B5EF4-FFF2-40B4-BE49-F238E27FC236}">
                <a16:creationId xmlns:a16="http://schemas.microsoft.com/office/drawing/2014/main" id="{0BBEC618-AC5F-424C-B59E-486338B23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98" y="4534780"/>
            <a:ext cx="3658329" cy="208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1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69DE34F4-2A62-4F47-ACFE-FD65A0BAF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11976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قراءة  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8" name="صورة 7">
            <a:extLst>
              <a:ext uri="{FF2B5EF4-FFF2-40B4-BE49-F238E27FC236}">
                <a16:creationId xmlns:a16="http://schemas.microsoft.com/office/drawing/2014/main" id="{3E016CE4-6FEA-45D3-B0C5-ABBBF452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87" y="34120"/>
            <a:ext cx="2900622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4C0C818-8E19-4A15-9C6D-80EFB6BEBD22}"/>
              </a:ext>
            </a:extLst>
          </p:cNvPr>
          <p:cNvSpPr txBox="1"/>
          <p:nvPr/>
        </p:nvSpPr>
        <p:spPr>
          <a:xfrm>
            <a:off x="1884218" y="1124635"/>
            <a:ext cx="828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تتم التهوية الصحية والسليمة بفتح الستائر والنوافذ والأبواب صباحًا لفترة مناسبة، ويمكن كذلك استخدام المراوح والمكيفات، فهي عملية تتم من خلالها تجديد الهواء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9BC26EE-B5A7-46F6-8817-2965140A52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52962" y="1832521"/>
            <a:ext cx="2886075" cy="70485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CA17F29-2FDD-4D25-B789-39F3C2C9403D}"/>
              </a:ext>
            </a:extLst>
          </p:cNvPr>
          <p:cNvGrpSpPr/>
          <p:nvPr/>
        </p:nvGrpSpPr>
        <p:grpSpPr>
          <a:xfrm>
            <a:off x="7030655" y="2593435"/>
            <a:ext cx="3390329" cy="775167"/>
            <a:chOff x="7448166" y="3223200"/>
            <a:chExt cx="3634813" cy="775167"/>
          </a:xfrm>
        </p:grpSpPr>
        <p:sp>
          <p:nvSpPr>
            <p:cNvPr id="10" name="مخطط انسيابي: معالجة متعاقبة 9">
              <a:extLst>
                <a:ext uri="{FF2B5EF4-FFF2-40B4-BE49-F238E27FC236}">
                  <a16:creationId xmlns:a16="http://schemas.microsoft.com/office/drawing/2014/main" id="{23DE677F-2DE1-492F-8D51-004EA550778A}"/>
                </a:ext>
              </a:extLst>
            </p:cNvPr>
            <p:cNvSpPr/>
            <p:nvPr/>
          </p:nvSpPr>
          <p:spPr>
            <a:xfrm>
              <a:off x="7448166" y="3223200"/>
              <a:ext cx="3453073" cy="775167"/>
            </a:xfrm>
            <a:prstGeom prst="flowChartAlternateProcess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110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B25819F-A42E-45C7-AC7D-052DB2E4D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8166" y="3352800"/>
              <a:ext cx="36348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2800" b="1" dirty="0"/>
                <a:t>1- تهوية طبيعية، منها:</a:t>
              </a:r>
              <a:endParaRPr lang="en-US" sz="2800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82C0719-C138-4A40-A92E-B981B3405683}"/>
              </a:ext>
            </a:extLst>
          </p:cNvPr>
          <p:cNvGrpSpPr/>
          <p:nvPr/>
        </p:nvGrpSpPr>
        <p:grpSpPr>
          <a:xfrm>
            <a:off x="1771016" y="2600845"/>
            <a:ext cx="3616036" cy="775166"/>
            <a:chOff x="2667000" y="674733"/>
            <a:chExt cx="3616036" cy="622231"/>
          </a:xfrm>
        </p:grpSpPr>
        <p:sp>
          <p:nvSpPr>
            <p:cNvPr id="12" name="مخطط انسيابي: معالجة متعاقبة 11">
              <a:extLst>
                <a:ext uri="{FF2B5EF4-FFF2-40B4-BE49-F238E27FC236}">
                  <a16:creationId xmlns:a16="http://schemas.microsoft.com/office/drawing/2014/main" id="{3B26F056-C78F-463D-876D-677F3F0388A2}"/>
                </a:ext>
              </a:extLst>
            </p:cNvPr>
            <p:cNvSpPr/>
            <p:nvPr/>
          </p:nvSpPr>
          <p:spPr>
            <a:xfrm>
              <a:off x="2854036" y="674733"/>
              <a:ext cx="3241964" cy="583349"/>
            </a:xfrm>
            <a:prstGeom prst="flowChartAlternateProcess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F6C6EA6C-7E60-45C4-87D1-2B278A51D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773744"/>
              <a:ext cx="36160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2800" b="1" dirty="0"/>
                <a:t>2- تهوية صناعية، منها:</a:t>
              </a:r>
              <a:endParaRPr lang="en-US" sz="2800" dirty="0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978AE4F0-DFAE-4A3F-B4B8-6613CD63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2000" contrast="44000"/>
          </a:blip>
          <a:srcRect/>
          <a:stretch>
            <a:fillRect/>
          </a:stretch>
        </p:blipFill>
        <p:spPr bwMode="auto">
          <a:xfrm>
            <a:off x="8433185" y="3424666"/>
            <a:ext cx="1839924" cy="1205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541FCDD-B47A-49F1-B43B-311944A4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2000" contrast="44000"/>
          </a:blip>
          <a:srcRect/>
          <a:stretch>
            <a:fillRect/>
          </a:stretch>
        </p:blipFill>
        <p:spPr bwMode="auto">
          <a:xfrm>
            <a:off x="6998713" y="4348146"/>
            <a:ext cx="1839924" cy="119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D7BAD76-ADCB-4EC2-8809-78709C48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2000" contrast="44000"/>
          </a:blip>
          <a:srcRect/>
          <a:stretch>
            <a:fillRect/>
          </a:stretch>
        </p:blipFill>
        <p:spPr bwMode="auto">
          <a:xfrm>
            <a:off x="8361227" y="5546724"/>
            <a:ext cx="2059757" cy="1266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250538-DCA3-4BBA-81C9-8CB6300A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2000" contrast="44000"/>
          </a:blip>
          <a:srcRect/>
          <a:stretch>
            <a:fillRect/>
          </a:stretch>
        </p:blipFill>
        <p:spPr bwMode="auto">
          <a:xfrm>
            <a:off x="1918891" y="3491377"/>
            <a:ext cx="1806285" cy="120564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FA6C91A-F1DB-4A81-828E-81616BF2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22000" contrast="44000"/>
          </a:blip>
          <a:srcRect/>
          <a:stretch>
            <a:fillRect/>
          </a:stretch>
        </p:blipFill>
        <p:spPr bwMode="auto">
          <a:xfrm>
            <a:off x="3652715" y="4348146"/>
            <a:ext cx="1791150" cy="123256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6D52220-63CA-45C0-9802-0BEE159D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22000" contrast="44000"/>
          </a:blip>
          <a:srcRect/>
          <a:stretch>
            <a:fillRect/>
          </a:stretch>
        </p:blipFill>
        <p:spPr bwMode="auto">
          <a:xfrm>
            <a:off x="1876703" y="5612848"/>
            <a:ext cx="2059756" cy="121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33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B4DF92C7-CF7C-424E-A2F8-98408BF2A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81865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2C70D358-BE1B-4551-B4A6-DCF01857AF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18180" y="5005345"/>
            <a:ext cx="2521207" cy="1025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3896E29-70BC-428D-B1F0-AB4A918C7544}"/>
              </a:ext>
            </a:extLst>
          </p:cNvPr>
          <p:cNvSpPr txBox="1"/>
          <p:nvPr/>
        </p:nvSpPr>
        <p:spPr>
          <a:xfrm>
            <a:off x="1829119" y="5996702"/>
            <a:ext cx="848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المحافظة على صحة الفرد من خلال إبدال الهواء الفاسد بالهواء الصحي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F206BFF-DE78-4EC3-83BC-F9ECFF998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861298"/>
            <a:ext cx="8667750" cy="3890963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D470DFC-865B-4990-A312-A09FFBE28509}"/>
              </a:ext>
            </a:extLst>
          </p:cNvPr>
          <p:cNvSpPr txBox="1"/>
          <p:nvPr/>
        </p:nvSpPr>
        <p:spPr>
          <a:xfrm>
            <a:off x="2885210" y="2915977"/>
            <a:ext cx="61029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ارتفاع درجة حرارة المسكن،</a:t>
            </a:r>
          </a:p>
          <a:p>
            <a:pPr algn="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عدم تجديد الهواء في المنزل مما يؤدي إلى الإصابة  بالأمراض.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10">
            <a:extLst>
              <a:ext uri="{FF2B5EF4-FFF2-40B4-BE49-F238E27FC236}">
                <a16:creationId xmlns:a16="http://schemas.microsoft.com/office/drawing/2014/main" id="{643955E8-4C2E-4AAD-93E5-06E7A1280E90}"/>
              </a:ext>
            </a:extLst>
          </p:cNvPr>
          <p:cNvSpPr/>
          <p:nvPr/>
        </p:nvSpPr>
        <p:spPr bwMode="auto">
          <a:xfrm>
            <a:off x="222400" y="1361499"/>
            <a:ext cx="8037490" cy="5137128"/>
          </a:xfrm>
          <a:prstGeom prst="ellipse">
            <a:avLst/>
          </a:prstGeom>
          <a:noFill/>
          <a:ln w="57150">
            <a:noFill/>
          </a:ln>
          <a:effectLst>
            <a:innerShdw blurRad="8509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prstClr val="white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B5468D7-037A-486C-8D1F-85BF2073F190}"/>
              </a:ext>
            </a:extLst>
          </p:cNvPr>
          <p:cNvGrpSpPr/>
          <p:nvPr/>
        </p:nvGrpSpPr>
        <p:grpSpPr bwMode="auto">
          <a:xfrm>
            <a:off x="2318008" y="90949"/>
            <a:ext cx="6433058" cy="1143000"/>
            <a:chOff x="3000364" y="214290"/>
            <a:chExt cx="5857916" cy="2500330"/>
          </a:xfrm>
          <a:noFill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Cloud 5">
              <a:extLst>
                <a:ext uri="{FF2B5EF4-FFF2-40B4-BE49-F238E27FC236}">
                  <a16:creationId xmlns:a16="http://schemas.microsoft.com/office/drawing/2014/main" id="{116CABDC-D4F7-4E1A-B325-1A77ABC397BD}"/>
                </a:ext>
              </a:extLst>
            </p:cNvPr>
            <p:cNvSpPr/>
            <p:nvPr/>
          </p:nvSpPr>
          <p:spPr>
            <a:xfrm>
              <a:off x="3000364" y="214290"/>
              <a:ext cx="5857916" cy="2500330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Flowchart: Sequential Access Storage 2">
              <a:extLst>
                <a:ext uri="{FF2B5EF4-FFF2-40B4-BE49-F238E27FC236}">
                  <a16:creationId xmlns:a16="http://schemas.microsoft.com/office/drawing/2014/main" id="{B7852A6D-7DD2-42CB-AAB6-B36F58EA1473}"/>
                </a:ext>
              </a:extLst>
            </p:cNvPr>
            <p:cNvSpPr/>
            <p:nvPr/>
          </p:nvSpPr>
          <p:spPr>
            <a:xfrm>
              <a:off x="3500430" y="428604"/>
              <a:ext cx="5072098" cy="1857388"/>
            </a:xfrm>
            <a:prstGeom prst="roundRect">
              <a:avLst/>
            </a:prstGeom>
            <a:grpFill/>
            <a:ln w="57150"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01B162AE-3B9F-4914-AEB2-FAD68A79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858963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10" name="صورة 9">
            <a:extLst>
              <a:ext uri="{FF2B5EF4-FFF2-40B4-BE49-F238E27FC236}">
                <a16:creationId xmlns:a16="http://schemas.microsoft.com/office/drawing/2014/main" id="{65F30C69-5067-444D-9586-861A1799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314" y="188920"/>
            <a:ext cx="2881313" cy="71437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B0CAE13-054F-44DD-AFC1-8C51B05BA46B}"/>
              </a:ext>
            </a:extLst>
          </p:cNvPr>
          <p:cNvSpPr txBox="1"/>
          <p:nvPr/>
        </p:nvSpPr>
        <p:spPr>
          <a:xfrm>
            <a:off x="2955745" y="915387"/>
            <a:ext cx="6102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شكل من أشكال الطاقة وحاجة أساسية لكل مسكن.</a:t>
            </a:r>
          </a:p>
        </p:txBody>
      </p:sp>
      <p:sp>
        <p:nvSpPr>
          <p:cNvPr id="14" name="مخطط انسيابي: معالجة متعاقبة 13">
            <a:extLst>
              <a:ext uri="{FF2B5EF4-FFF2-40B4-BE49-F238E27FC236}">
                <a16:creationId xmlns:a16="http://schemas.microsoft.com/office/drawing/2014/main" id="{782E4132-FB20-45AE-86EB-1E635F6F2939}"/>
              </a:ext>
            </a:extLst>
          </p:cNvPr>
          <p:cNvSpPr/>
          <p:nvPr/>
        </p:nvSpPr>
        <p:spPr>
          <a:xfrm>
            <a:off x="7577717" y="1414244"/>
            <a:ext cx="2770910" cy="8623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إضاءة طبيعية، منها: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C25527-E48E-40B5-90C8-7F689A475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401" y="2828902"/>
            <a:ext cx="2357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C00000"/>
                </a:solidFill>
              </a:rPr>
              <a:t>الشمس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6" name="وسيلة شرح بيضاوية 8">
            <a:extLst>
              <a:ext uri="{FF2B5EF4-FFF2-40B4-BE49-F238E27FC236}">
                <a16:creationId xmlns:a16="http://schemas.microsoft.com/office/drawing/2014/main" id="{C5A3E3D8-6481-43CA-8BEB-D825E337B296}"/>
              </a:ext>
            </a:extLst>
          </p:cNvPr>
          <p:cNvSpPr/>
          <p:nvPr/>
        </p:nvSpPr>
        <p:spPr>
          <a:xfrm>
            <a:off x="3728676" y="1623705"/>
            <a:ext cx="3287070" cy="1951759"/>
          </a:xfrm>
          <a:prstGeom prst="wedgeEllipseCallout">
            <a:avLst>
              <a:gd name="adj1" fmla="val 85343"/>
              <a:gd name="adj2" fmla="val 3577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000" b="1" dirty="0">
                <a:solidFill>
                  <a:schemeClr val="tx1"/>
                </a:solidFill>
              </a:rPr>
              <a:t>أنا ضوء الشمس أدخل كل مسكن من خلال الفتحات الموجودة، مثل: النوافذ والأبواب وغيرها.</a:t>
            </a:r>
            <a:endParaRPr lang="en-US" sz="2000" dirty="0">
              <a:solidFill>
                <a:schemeClr val="tx1"/>
              </a:solidFill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F11BBA8A-FF44-45FB-8B2E-8568EE31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5517" t="1852" r="12069" b="70988"/>
          <a:stretch>
            <a:fillRect/>
          </a:stretch>
        </p:blipFill>
        <p:spPr bwMode="auto">
          <a:xfrm>
            <a:off x="9640043" y="2283039"/>
            <a:ext cx="800100" cy="83820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5DB528E-93F9-42DE-A526-821674E4F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891" y="3698511"/>
            <a:ext cx="8345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400" b="1" dirty="0"/>
              <a:t>- </a:t>
            </a:r>
            <a:r>
              <a:rPr lang="ar-EG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تمنعوني من الدخول إلى مساكنكم لأهدي فائدتي لكم والتي منها:</a:t>
            </a:r>
            <a:endParaRPr lang="en-US" sz="28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E30CEEA-FA7E-4B8E-8BFB-95BA79B7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161" y="5135430"/>
            <a:ext cx="5186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2-</a:t>
            </a:r>
            <a:r>
              <a:rPr lang="ar-EG" sz="3200" b="1" dirty="0">
                <a:solidFill>
                  <a:srgbClr val="C00000"/>
                </a:solidFill>
              </a:rPr>
              <a:t>أمد الجسم بفيتامين (د)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6B294D2-1B35-4EB1-A6BA-0D3CCB525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211" y="5912566"/>
            <a:ext cx="4786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3200" b="1" dirty="0"/>
              <a:t>3-</a:t>
            </a:r>
            <a:r>
              <a:rPr lang="ar-EG" sz="3200" b="1" dirty="0">
                <a:solidFill>
                  <a:srgbClr val="7030A0"/>
                </a:solidFill>
              </a:rPr>
              <a:t>أطهر وأنقي جو المنزل.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FD42300-265B-406B-B121-498293B06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160" y="4358294"/>
            <a:ext cx="5186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00B050"/>
                </a:solidFill>
              </a:rPr>
              <a:t>1-الدفء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6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9" grpId="0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10">
            <a:extLst>
              <a:ext uri="{FF2B5EF4-FFF2-40B4-BE49-F238E27FC236}">
                <a16:creationId xmlns:a16="http://schemas.microsoft.com/office/drawing/2014/main" id="{643955E8-4C2E-4AAD-93E5-06E7A1280E90}"/>
              </a:ext>
            </a:extLst>
          </p:cNvPr>
          <p:cNvSpPr/>
          <p:nvPr/>
        </p:nvSpPr>
        <p:spPr bwMode="auto">
          <a:xfrm>
            <a:off x="222400" y="1361499"/>
            <a:ext cx="8037490" cy="5137128"/>
          </a:xfrm>
          <a:prstGeom prst="ellipse">
            <a:avLst/>
          </a:prstGeom>
          <a:noFill/>
          <a:ln w="57150">
            <a:noFill/>
          </a:ln>
          <a:effectLst>
            <a:innerShdw blurRad="8509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prstClr val="white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B5468D7-037A-486C-8D1F-85BF2073F190}"/>
              </a:ext>
            </a:extLst>
          </p:cNvPr>
          <p:cNvGrpSpPr/>
          <p:nvPr/>
        </p:nvGrpSpPr>
        <p:grpSpPr bwMode="auto">
          <a:xfrm>
            <a:off x="2318008" y="90949"/>
            <a:ext cx="6433058" cy="1143000"/>
            <a:chOff x="3000364" y="214290"/>
            <a:chExt cx="5857916" cy="2500330"/>
          </a:xfrm>
          <a:noFill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Cloud 5">
              <a:extLst>
                <a:ext uri="{FF2B5EF4-FFF2-40B4-BE49-F238E27FC236}">
                  <a16:creationId xmlns:a16="http://schemas.microsoft.com/office/drawing/2014/main" id="{116CABDC-D4F7-4E1A-B325-1A77ABC397BD}"/>
                </a:ext>
              </a:extLst>
            </p:cNvPr>
            <p:cNvSpPr/>
            <p:nvPr/>
          </p:nvSpPr>
          <p:spPr>
            <a:xfrm>
              <a:off x="3000364" y="214290"/>
              <a:ext cx="5857916" cy="2500330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Flowchart: Sequential Access Storage 2">
              <a:extLst>
                <a:ext uri="{FF2B5EF4-FFF2-40B4-BE49-F238E27FC236}">
                  <a16:creationId xmlns:a16="http://schemas.microsoft.com/office/drawing/2014/main" id="{B7852A6D-7DD2-42CB-AAB6-B36F58EA1473}"/>
                </a:ext>
              </a:extLst>
            </p:cNvPr>
            <p:cNvSpPr/>
            <p:nvPr/>
          </p:nvSpPr>
          <p:spPr>
            <a:xfrm>
              <a:off x="3500430" y="428604"/>
              <a:ext cx="5072098" cy="1857388"/>
            </a:xfrm>
            <a:prstGeom prst="roundRect">
              <a:avLst/>
            </a:prstGeom>
            <a:grpFill/>
            <a:ln w="57150"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01B162AE-3B9F-4914-AEB2-FAD68A79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32883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sp>
        <p:nvSpPr>
          <p:cNvPr id="14" name="مخطط انسيابي: معالجة متعاقبة 13">
            <a:extLst>
              <a:ext uri="{FF2B5EF4-FFF2-40B4-BE49-F238E27FC236}">
                <a16:creationId xmlns:a16="http://schemas.microsoft.com/office/drawing/2014/main" id="{782E4132-FB20-45AE-86EB-1E635F6F2939}"/>
              </a:ext>
            </a:extLst>
          </p:cNvPr>
          <p:cNvSpPr/>
          <p:nvPr/>
        </p:nvSpPr>
        <p:spPr>
          <a:xfrm>
            <a:off x="7467314" y="96744"/>
            <a:ext cx="2881313" cy="68931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ar-E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إضاءة 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صناعية</a:t>
            </a:r>
            <a:r>
              <a:rPr lang="ar-E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 منها: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FC291DA-26A1-418B-BD4C-544FE6A42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2" y="1201093"/>
            <a:ext cx="3183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3200" b="1" dirty="0">
                <a:solidFill>
                  <a:srgbClr val="C00000"/>
                </a:solidFill>
              </a:rPr>
              <a:t>1- الإضاءة العامة: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B4560C7-C340-4C63-BFE6-07A19716C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525" y="1826701"/>
            <a:ext cx="3983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EG" sz="2400" b="1" dirty="0"/>
              <a:t> تستخدم لإضاءة المكان بشكل عام.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0619408-9A7A-479D-B42E-05C769C93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07" y="2936731"/>
            <a:ext cx="4986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3200" b="1" dirty="0">
                <a:solidFill>
                  <a:srgbClr val="C00000"/>
                </a:solidFill>
              </a:rPr>
              <a:t>2- الإضاءة المحلية أو الموجهة: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AA73392-3D6B-4D3F-8152-026A920B2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83" y="3707049"/>
            <a:ext cx="4491093" cy="260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2800" b="1" dirty="0"/>
              <a:t>- تستخدم لإضاءة أماكن خاصة حسب الحاجة ونوع الاستخدام كالأباجورات .....................، ....................... 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74515D4-6BEE-4BB0-AA52-5E544BAD1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091" y="4850389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المصباح الكهربائي</a:t>
            </a:r>
            <a:r>
              <a:rPr lang="ar-SA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9DC6762-3688-4CEA-AA42-347E27B6E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706" y="5643241"/>
            <a:ext cx="3571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النجف</a:t>
            </a:r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صورة 27" descr="AnimatedTree(Pine).gif">
            <a:extLst>
              <a:ext uri="{FF2B5EF4-FFF2-40B4-BE49-F238E27FC236}">
                <a16:creationId xmlns:a16="http://schemas.microsoft.com/office/drawing/2014/main" id="{E743A51A-02B3-499D-8CF5-B92A8015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003" y="2977479"/>
            <a:ext cx="3198078" cy="2356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" descr="لمبات قلم للبيع جديدة">
            <a:extLst>
              <a:ext uri="{FF2B5EF4-FFF2-40B4-BE49-F238E27FC236}">
                <a16:creationId xmlns:a16="http://schemas.microsoft.com/office/drawing/2014/main" id="{BEB51E8D-7F90-4D03-8E58-94068FCE0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5" b="28000"/>
          <a:stretch/>
        </p:blipFill>
        <p:spPr bwMode="auto">
          <a:xfrm>
            <a:off x="6515054" y="1038006"/>
            <a:ext cx="3183027" cy="1664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0913F8E-080E-492D-A2C0-B578EB49B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68" y="471487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18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10">
            <a:extLst>
              <a:ext uri="{FF2B5EF4-FFF2-40B4-BE49-F238E27FC236}">
                <a16:creationId xmlns:a16="http://schemas.microsoft.com/office/drawing/2014/main" id="{8BDA0132-E70C-4A77-89B6-AB5391F0B94F}"/>
              </a:ext>
            </a:extLst>
          </p:cNvPr>
          <p:cNvSpPr/>
          <p:nvPr/>
        </p:nvSpPr>
        <p:spPr bwMode="auto">
          <a:xfrm>
            <a:off x="222400" y="1361499"/>
            <a:ext cx="5096761" cy="5137128"/>
          </a:xfrm>
          <a:prstGeom prst="ellipse">
            <a:avLst/>
          </a:prstGeom>
          <a:noFill/>
          <a:ln w="57150">
            <a:noFill/>
          </a:ln>
          <a:effectLst>
            <a:innerShdw blurRad="8509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prstClr val="white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A87D904-BB28-4D5B-B951-EC196C989080}"/>
              </a:ext>
            </a:extLst>
          </p:cNvPr>
          <p:cNvGrpSpPr/>
          <p:nvPr/>
        </p:nvGrpSpPr>
        <p:grpSpPr bwMode="auto">
          <a:xfrm>
            <a:off x="2318008" y="90949"/>
            <a:ext cx="4079353" cy="1143000"/>
            <a:chOff x="3000364" y="214290"/>
            <a:chExt cx="5857916" cy="2500330"/>
          </a:xfrm>
          <a:noFill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Cloud 5">
              <a:extLst>
                <a:ext uri="{FF2B5EF4-FFF2-40B4-BE49-F238E27FC236}">
                  <a16:creationId xmlns:a16="http://schemas.microsoft.com/office/drawing/2014/main" id="{39565B43-81CD-4155-912C-302006823772}"/>
                </a:ext>
              </a:extLst>
            </p:cNvPr>
            <p:cNvSpPr/>
            <p:nvPr/>
          </p:nvSpPr>
          <p:spPr>
            <a:xfrm>
              <a:off x="3000364" y="214290"/>
              <a:ext cx="5857916" cy="2500330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Flowchart: Sequential Access Storage 2">
              <a:extLst>
                <a:ext uri="{FF2B5EF4-FFF2-40B4-BE49-F238E27FC236}">
                  <a16:creationId xmlns:a16="http://schemas.microsoft.com/office/drawing/2014/main" id="{F1D1B618-B821-4736-B877-B81D82E02F25}"/>
                </a:ext>
              </a:extLst>
            </p:cNvPr>
            <p:cNvSpPr/>
            <p:nvPr/>
          </p:nvSpPr>
          <p:spPr>
            <a:xfrm>
              <a:off x="3500430" y="428604"/>
              <a:ext cx="5072098" cy="1857388"/>
            </a:xfrm>
            <a:prstGeom prst="roundRect">
              <a:avLst/>
            </a:prstGeom>
            <a:grpFill/>
            <a:ln w="57150"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5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1A8AE3D-BCEC-4083-8ECB-22B1A6ECF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30" y="161116"/>
            <a:ext cx="2742943" cy="6469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SA" sz="3200" b="1" dirty="0">
                <a:solidFill>
                  <a:schemeClr val="bg1"/>
                </a:solidFill>
              </a:rPr>
              <a:t>أهمية الاضاءة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A80D9F7C-3B9A-443F-BFBC-65FE8310C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38346"/>
              </p:ext>
            </p:extLst>
          </p:nvPr>
        </p:nvGraphicFramePr>
        <p:xfrm>
          <a:off x="-1" y="34120"/>
          <a:ext cx="3825009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20701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2204308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النصف و النصف الاخر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1398AE7B-E958-464C-8AAB-9E415B060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3" t="44720" r="26171" b="33718"/>
          <a:stretch/>
        </p:blipFill>
        <p:spPr>
          <a:xfrm>
            <a:off x="1738484" y="1722857"/>
            <a:ext cx="8312726" cy="28137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976999B-8B58-49A2-AFEF-DB7EF63132E5}"/>
              </a:ext>
            </a:extLst>
          </p:cNvPr>
          <p:cNvSpPr/>
          <p:nvPr/>
        </p:nvSpPr>
        <p:spPr>
          <a:xfrm>
            <a:off x="667362" y="1052582"/>
            <a:ext cx="10346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ضعي الكلمات الاتية في جملها المناسبة لتتعرفي على أهمية الاضاءة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F1314F-5961-41FE-BA84-74EFA235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9" y="4664136"/>
            <a:ext cx="11966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800" b="1" dirty="0"/>
              <a:t>1- تساعد الإضاءة على ................ بسهولة وتجنب إجهاد ...........</a:t>
            </a:r>
            <a:endParaRPr lang="en-US" sz="28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02C84-FDFE-4B40-AD51-92CF38487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847" y="44179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الرؤية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656FC51-4450-4690-84B8-45A0D2D3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634" y="4476172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العينين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04BA9A9-99DE-4BEE-8F65-F674DA76B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3949" y="5377125"/>
            <a:ext cx="11566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800" b="1" dirty="0"/>
              <a:t>2- تحقق....................... في البيت فهي تمنع وقوع .................... .</a:t>
            </a:r>
            <a:endParaRPr lang="en-US" sz="2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79BAFBA-8C5E-4C12-9D8D-6B3CF16E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025" y="5239123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الأمان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A096F73-999C-4F88-9BD6-8044E790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622" y="5239123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الحوادث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E91C209-FFF4-4CFD-92E1-0700150F0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1" y="6004986"/>
            <a:ext cx="9204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800" b="1" dirty="0"/>
              <a:t>3- تجعل المنزل أكثر جاذبية ............................. .</a:t>
            </a:r>
            <a:endParaRPr lang="en-US" sz="28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CDB18FB-DD6C-471A-9C82-C8BF8F539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845" y="5846657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وجمالًا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3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8FC21AC-CB5C-4B9D-93F7-35DB4B8B967F}"/>
              </a:ext>
            </a:extLst>
          </p:cNvPr>
          <p:cNvSpPr/>
          <p:nvPr/>
        </p:nvSpPr>
        <p:spPr>
          <a:xfrm>
            <a:off x="3577936" y="783504"/>
            <a:ext cx="6617277" cy="226521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accent4">
                    <a:lumMod val="75000"/>
                  </a:schemeClr>
                </a:solidFill>
              </a:rPr>
              <a:t>من مسؤولياتي في المنزل ، إغلاق مفتاح الإضاءة عند عدم الحاجة أليها .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 descr="كيفية توصيل الرسم البياني الثلاثي التبديل الدائرة. كيفية تثبيت وتوصيل  التبديل الثلاثي؟">
            <a:extLst>
              <a:ext uri="{FF2B5EF4-FFF2-40B4-BE49-F238E27FC236}">
                <a16:creationId xmlns:a16="http://schemas.microsoft.com/office/drawing/2014/main" id="{1CE70209-31C0-4B9B-8D0F-B2C94FDD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85800"/>
            <a:ext cx="4062412" cy="4138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question_mark_animated.gif">
            <a:extLst>
              <a:ext uri="{FF2B5EF4-FFF2-40B4-BE49-F238E27FC236}">
                <a16:creationId xmlns:a16="http://schemas.microsoft.com/office/drawing/2014/main" id="{6C8D4C0C-21DC-4B9D-B499-5DAF913C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023912" y="1916113"/>
            <a:ext cx="1512887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195A61C-745B-4B33-AA9F-99416607811E}"/>
              </a:ext>
            </a:extLst>
          </p:cNvPr>
          <p:cNvSpPr/>
          <p:nvPr/>
        </p:nvSpPr>
        <p:spPr>
          <a:xfrm>
            <a:off x="6364431" y="2824162"/>
            <a:ext cx="1885950" cy="788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لماذا</a:t>
            </a:r>
            <a:endParaRPr lang="ar-SA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1072076-DF5E-4959-A115-50CDB5844ED4}"/>
              </a:ext>
            </a:extLst>
          </p:cNvPr>
          <p:cNvSpPr/>
          <p:nvPr/>
        </p:nvSpPr>
        <p:spPr>
          <a:xfrm>
            <a:off x="2038350" y="4824413"/>
            <a:ext cx="7632123" cy="1347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تنفيذ لأوامر في قرآنه الكريم بعد الاسراف من خلال ترشيد استهلاك الكهرباء</a:t>
            </a:r>
          </a:p>
        </p:txBody>
      </p:sp>
    </p:spTree>
    <p:extLst>
      <p:ext uri="{BB962C8B-B14F-4D97-AF65-F5344CB8AC3E}">
        <p14:creationId xmlns:p14="http://schemas.microsoft.com/office/powerpoint/2010/main" val="41157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9" descr="unnamed.png">
            <a:extLst>
              <a:ext uri="{FF2B5EF4-FFF2-40B4-BE49-F238E27FC236}">
                <a16:creationId xmlns:a16="http://schemas.microsoft.com/office/drawing/2014/main" id="{A8937141-56B3-4096-80D7-EE3E3C04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2" y="308590"/>
            <a:ext cx="3109770" cy="147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C04FCB-062D-49D3-BCF8-0C9C8B812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271736"/>
            <a:ext cx="431482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7657CF-5320-428B-807E-329FE3BC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5" y="2576512"/>
            <a:ext cx="836295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9B85370-2B5A-45C9-9015-FC65BE3B0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5" y="5120659"/>
            <a:ext cx="8362950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58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24CF980D-1D3A-4236-9CC9-DFF061D9D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57827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ADA11B74-621C-4839-B8E0-79CE7BDD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43" y="513051"/>
            <a:ext cx="2343150" cy="1952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256A34-053F-41D0-ADB4-B78E8E04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288472"/>
            <a:ext cx="4400550" cy="28956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92E0E1-38F2-4650-8115-0FAB1502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38600"/>
            <a:ext cx="43148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3A108CA-D4EE-4AA4-9CE4-269B6D4CDD59}"/>
              </a:ext>
            </a:extLst>
          </p:cNvPr>
          <p:cNvSpPr/>
          <p:nvPr/>
        </p:nvSpPr>
        <p:spPr>
          <a:xfrm>
            <a:off x="4239491" y="235527"/>
            <a:ext cx="3560618" cy="6373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النهائي للدرس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2C2E88-7697-4FAA-86D7-39B8B84D0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5" y="1222230"/>
            <a:ext cx="7952510" cy="540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35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02789"/>
            <a:ext cx="2821015" cy="202194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23" y="1986075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723" y="4625060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3" y="1986075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898" y="1940751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97" y="4602789"/>
            <a:ext cx="2926135" cy="20055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59F0A49-20C8-4250-B164-9CAD572C5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280" y="320781"/>
            <a:ext cx="7639050" cy="997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6F7EA72-7D6D-4A5F-B87A-BB839C22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27" y="629516"/>
            <a:ext cx="2895600" cy="158115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D313318-D702-4A50-8EFC-0A5C4FC08DA6}"/>
              </a:ext>
            </a:extLst>
          </p:cNvPr>
          <p:cNvSpPr txBox="1"/>
          <p:nvPr/>
        </p:nvSpPr>
        <p:spPr>
          <a:xfrm>
            <a:off x="3604771" y="3020291"/>
            <a:ext cx="4403156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السؤال :   2  -  3</a:t>
            </a:r>
          </a:p>
          <a:p>
            <a:pPr algn="ctr" rtl="1"/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:38</a:t>
            </a:r>
          </a:p>
        </p:txBody>
      </p:sp>
    </p:spTree>
    <p:extLst>
      <p:ext uri="{BB962C8B-B14F-4D97-AF65-F5344CB8AC3E}">
        <p14:creationId xmlns:p14="http://schemas.microsoft.com/office/powerpoint/2010/main" val="64765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3C30182B-5E11-4B5F-A43F-2461637ECDAB}"/>
              </a:ext>
            </a:extLst>
          </p:cNvPr>
          <p:cNvSpPr/>
          <p:nvPr/>
        </p:nvSpPr>
        <p:spPr>
          <a:xfrm>
            <a:off x="7391479" y="1808151"/>
            <a:ext cx="2917636" cy="1683283"/>
          </a:xfrm>
          <a:prstGeom prst="roundRect">
            <a:avLst>
              <a:gd name="adj" fmla="val 0"/>
            </a:avLst>
          </a:prstGeom>
          <a:solidFill>
            <a:schemeClr val="accent3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1F497D">
                    <a:lumMod val="50000"/>
                  </a:srgbClr>
                </a:solidFill>
              </a:rPr>
              <a:t>ما الأخطار من تناول الأدوية بدون استشارة الطبيب ؟</a:t>
            </a:r>
          </a:p>
        </p:txBody>
      </p:sp>
      <p:sp>
        <p:nvSpPr>
          <p:cNvPr id="5" name="مستطيل مستدير الزوايا 6">
            <a:extLst>
              <a:ext uri="{FF2B5EF4-FFF2-40B4-BE49-F238E27FC236}">
                <a16:creationId xmlns:a16="http://schemas.microsoft.com/office/drawing/2014/main" id="{A63F4263-8828-4E83-B569-33BBF2FC43DA}"/>
              </a:ext>
            </a:extLst>
          </p:cNvPr>
          <p:cNvSpPr/>
          <p:nvPr/>
        </p:nvSpPr>
        <p:spPr>
          <a:xfrm>
            <a:off x="4705704" y="3491434"/>
            <a:ext cx="2685775" cy="1683283"/>
          </a:xfrm>
          <a:prstGeom prst="roundRect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1F497D">
                    <a:lumMod val="50000"/>
                  </a:srgbClr>
                </a:solidFill>
              </a:rPr>
              <a:t>اذكري أماكن قياس درجة الحرارة ؟</a:t>
            </a:r>
          </a:p>
        </p:txBody>
      </p:sp>
      <p:sp>
        <p:nvSpPr>
          <p:cNvPr id="6" name="مستطيل مستدير الزوايا 7">
            <a:extLst>
              <a:ext uri="{FF2B5EF4-FFF2-40B4-BE49-F238E27FC236}">
                <a16:creationId xmlns:a16="http://schemas.microsoft.com/office/drawing/2014/main" id="{4A7399D1-0597-4A6D-8CDA-1F7D501C1C9E}"/>
              </a:ext>
            </a:extLst>
          </p:cNvPr>
          <p:cNvSpPr/>
          <p:nvPr/>
        </p:nvSpPr>
        <p:spPr>
          <a:xfrm>
            <a:off x="2019929" y="5174717"/>
            <a:ext cx="2685775" cy="168328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1F497D">
                    <a:lumMod val="50000"/>
                  </a:srgbClr>
                </a:solidFill>
              </a:rPr>
              <a:t>كيف نقوم بقياس النبض؟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88D62E-7459-41FE-9F2C-33E6865A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0"/>
            <a:ext cx="8700655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A04DBEE-E0CA-4350-BEDF-219A7DA28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5" t="27263" r="63619" b="32314"/>
          <a:stretch/>
        </p:blipFill>
        <p:spPr>
          <a:xfrm>
            <a:off x="1918046" y="627291"/>
            <a:ext cx="5788137" cy="574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0432156-18A1-4999-A5F8-0B8749015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417" y="1701078"/>
            <a:ext cx="3343275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4">
            <a:extLst>
              <a:ext uri="{FF2B5EF4-FFF2-40B4-BE49-F238E27FC236}">
                <a16:creationId xmlns:a16="http://schemas.microsoft.com/office/drawing/2014/main" id="{42BEC747-042F-49E9-985D-F6A418DD07D6}"/>
              </a:ext>
            </a:extLst>
          </p:cNvPr>
          <p:cNvSpPr/>
          <p:nvPr/>
        </p:nvSpPr>
        <p:spPr>
          <a:xfrm>
            <a:off x="3538484" y="3445431"/>
            <a:ext cx="6732240" cy="5040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SA" sz="2400" b="1" dirty="0">
                <a:solidFill>
                  <a:schemeClr val="bg1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</a:rPr>
              <a:t>2_ أن تعدد التلميذة أنواع التهوية..</a:t>
            </a:r>
          </a:p>
        </p:txBody>
      </p:sp>
      <p:sp>
        <p:nvSpPr>
          <p:cNvPr id="5" name="مستطيل مستدير الزوايا 7">
            <a:extLst>
              <a:ext uri="{FF2B5EF4-FFF2-40B4-BE49-F238E27FC236}">
                <a16:creationId xmlns:a16="http://schemas.microsoft.com/office/drawing/2014/main" id="{AB2333CB-7F4A-4441-A171-39AC6BFEB602}"/>
              </a:ext>
            </a:extLst>
          </p:cNvPr>
          <p:cNvSpPr/>
          <p:nvPr/>
        </p:nvSpPr>
        <p:spPr>
          <a:xfrm>
            <a:off x="3292352" y="4691859"/>
            <a:ext cx="6978372" cy="5040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SA" sz="2400" b="1" dirty="0">
                <a:solidFill>
                  <a:schemeClr val="bg1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</a:rPr>
              <a:t>4_ ان تستشعر التلميذة بأهمية التهوية والإضاءة الجيدة في المسكن</a:t>
            </a:r>
          </a:p>
        </p:txBody>
      </p:sp>
      <p:sp>
        <p:nvSpPr>
          <p:cNvPr id="6" name="مستطيل مستدير الزوايا 9">
            <a:extLst>
              <a:ext uri="{FF2B5EF4-FFF2-40B4-BE49-F238E27FC236}">
                <a16:creationId xmlns:a16="http://schemas.microsoft.com/office/drawing/2014/main" id="{3E571F4A-B1E0-4FDB-90A2-6CD45D8A4728}"/>
              </a:ext>
            </a:extLst>
          </p:cNvPr>
          <p:cNvSpPr/>
          <p:nvPr/>
        </p:nvSpPr>
        <p:spPr>
          <a:xfrm>
            <a:off x="4447613" y="4068645"/>
            <a:ext cx="5823111" cy="5040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SA" sz="2400" b="1" dirty="0">
                <a:solidFill>
                  <a:schemeClr val="bg1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</a:rPr>
              <a:t>3_ أن تحدد التلميذة أنواع الإضاءة..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C8C7104-555A-497D-9F9C-068248F9FB7E}"/>
              </a:ext>
            </a:extLst>
          </p:cNvPr>
          <p:cNvSpPr/>
          <p:nvPr/>
        </p:nvSpPr>
        <p:spPr>
          <a:xfrm>
            <a:off x="4814453" y="2067295"/>
            <a:ext cx="5567108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EG" sz="32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التلميذة في نهاية </a:t>
            </a:r>
            <a:r>
              <a:rPr lang="ar-SA" sz="32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3200" b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مستطيل مستدير الزوايا 9">
            <a:extLst>
              <a:ext uri="{FF2B5EF4-FFF2-40B4-BE49-F238E27FC236}">
                <a16:creationId xmlns:a16="http://schemas.microsoft.com/office/drawing/2014/main" id="{32C11F02-38AF-451B-B0FF-2AFE3B9EC0D1}"/>
              </a:ext>
            </a:extLst>
          </p:cNvPr>
          <p:cNvSpPr/>
          <p:nvPr/>
        </p:nvSpPr>
        <p:spPr>
          <a:xfrm>
            <a:off x="4142813" y="2822217"/>
            <a:ext cx="6127911" cy="5040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SA" sz="3200" b="1" dirty="0">
                <a:solidFill>
                  <a:schemeClr val="bg1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</a:rPr>
              <a:t>1_ </a:t>
            </a:r>
            <a:r>
              <a:rPr lang="ar-SA" sz="2400" b="1" dirty="0"/>
              <a:t>أن توضح التلميذة مواصفات المسكن الصحي.</a:t>
            </a:r>
            <a:endParaRPr lang="en-US" sz="2400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05DE402-5DD5-4625-802F-4CB90282206A}"/>
              </a:ext>
            </a:extLst>
          </p:cNvPr>
          <p:cNvSpPr txBox="1">
            <a:spLocks noChangeArrowheads="1"/>
          </p:cNvSpPr>
          <p:nvPr/>
        </p:nvSpPr>
        <p:spPr>
          <a:xfrm>
            <a:off x="2553398" y="441313"/>
            <a:ext cx="7717326" cy="5667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800" b="1" dirty="0"/>
              <a:t>ما ذا سوف نتعلم اليوم ونكون قادرين على تحقيقه </a:t>
            </a:r>
            <a:r>
              <a:rPr lang="ar-SA" altLang="ar-SA" sz="2800" b="1"/>
              <a:t>نهاية الحصة</a:t>
            </a:r>
            <a:endParaRPr lang="en-US" altLang="ar-SA" sz="2800" b="1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F7650EA-A03B-4CEE-9FC2-882EFBF5EF63}"/>
              </a:ext>
            </a:extLst>
          </p:cNvPr>
          <p:cNvSpPr txBox="1">
            <a:spLocks noChangeArrowheads="1"/>
          </p:cNvSpPr>
          <p:nvPr/>
        </p:nvSpPr>
        <p:spPr>
          <a:xfrm>
            <a:off x="2032113" y="756008"/>
            <a:ext cx="8349448" cy="158011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توصلي اليه باستخدام استراتيجية التصفح السريع</a:t>
            </a:r>
            <a:endParaRPr lang="en-US" altLang="ar-SA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D821BE-F389-4560-B14D-AE4C38938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03" y="5537665"/>
            <a:ext cx="4001058" cy="88594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0BCD4AA-3F65-415E-8D64-B70F1FDF8DD8}"/>
              </a:ext>
            </a:extLst>
          </p:cNvPr>
          <p:cNvSpPr txBox="1"/>
          <p:nvPr/>
        </p:nvSpPr>
        <p:spPr>
          <a:xfrm>
            <a:off x="1110768" y="61019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شرح مواصفات المسكن الصحي</a:t>
            </a:r>
          </a:p>
        </p:txBody>
      </p:sp>
    </p:spTree>
    <p:extLst>
      <p:ext uri="{BB962C8B-B14F-4D97-AF65-F5344CB8AC3E}">
        <p14:creationId xmlns:p14="http://schemas.microsoft.com/office/powerpoint/2010/main" val="375184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460029-EE4D-481C-ABF8-3A51661C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0"/>
            <a:ext cx="8520546" cy="119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G_1818">
            <a:hlinkClick r:id="" action="ppaction://media"/>
            <a:extLst>
              <a:ext uri="{FF2B5EF4-FFF2-40B4-BE49-F238E27FC236}">
                <a16:creationId xmlns:a16="http://schemas.microsoft.com/office/drawing/2014/main" id="{8F484DC4-BC94-47DC-96C1-0ECA38202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945" y="1406236"/>
            <a:ext cx="8520546" cy="54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2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987216D-2463-473B-840C-37205B9A8373}"/>
              </a:ext>
            </a:extLst>
          </p:cNvPr>
          <p:cNvSpPr/>
          <p:nvPr/>
        </p:nvSpPr>
        <p:spPr>
          <a:xfrm>
            <a:off x="4109604" y="873834"/>
            <a:ext cx="5223164" cy="7897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استراتيجية التعليق على الصورة</a:t>
            </a:r>
          </a:p>
          <a:p>
            <a:pPr algn="ctr"/>
            <a:r>
              <a:rPr lang="ar-S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توصلي معنا إلى المفاهيم الرئيسة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1DBB13C-69B3-4995-A6A1-94857AE0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19" y="184437"/>
            <a:ext cx="2347163" cy="59136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F39D5CA8-AA3C-4707-ABAB-BB46CBD7D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361163"/>
              </p:ext>
            </p:extLst>
          </p:nvPr>
        </p:nvGraphicFramePr>
        <p:xfrm>
          <a:off x="0" y="34120"/>
          <a:ext cx="3173412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البحث الالكتروني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مرتبط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الدين   4ب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012874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682CDE60-37AF-4D88-84CE-13248243FDCB}"/>
              </a:ext>
            </a:extLst>
          </p:cNvPr>
          <p:cNvSpPr txBox="1"/>
          <p:nvPr/>
        </p:nvSpPr>
        <p:spPr>
          <a:xfrm>
            <a:off x="6096000" y="3675842"/>
            <a:ext cx="27258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 خليط من الأصوات غير المرغوب فيها وتؤثر على الجهاز العصبي للإنسان </a:t>
            </a:r>
          </a:p>
          <a:p>
            <a:pPr algn="ctr" rtl="1"/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تضادها / السكينة والهدوء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B77EB94-57AC-4F6E-809A-3B627107E6B5}"/>
              </a:ext>
            </a:extLst>
          </p:cNvPr>
          <p:cNvSpPr txBox="1"/>
          <p:nvPr/>
        </p:nvSpPr>
        <p:spPr>
          <a:xfrm>
            <a:off x="6557546" y="2583631"/>
            <a:ext cx="217516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الضوضاء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3FE923E-C583-437D-878A-5673E1EC54A1}"/>
              </a:ext>
            </a:extLst>
          </p:cNvPr>
          <p:cNvSpPr txBox="1"/>
          <p:nvPr/>
        </p:nvSpPr>
        <p:spPr>
          <a:xfrm>
            <a:off x="2653589" y="3741318"/>
            <a:ext cx="28401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التَّجْهِيزَاتُ الأَسَاسِيَّةُ فِي البَيْتِ: دَوْرَةُ الْمِيَاهِ، وَالكَهْرَبَاءُ وَالْمَطْبَخُ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870BB0-ED63-49C0-A9E5-517557162BBE}"/>
              </a:ext>
            </a:extLst>
          </p:cNvPr>
          <p:cNvSpPr txBox="1"/>
          <p:nvPr/>
        </p:nvSpPr>
        <p:spPr>
          <a:xfrm>
            <a:off x="3020292" y="2573767"/>
            <a:ext cx="241761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المرافق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591D402-D5A8-4F0B-AC6E-B03412CAD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9510" y="4317820"/>
            <a:ext cx="4345999" cy="36548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B97B18-919D-40AF-9BA5-D64CCEC30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68" y="2327565"/>
            <a:ext cx="2819400" cy="4496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763F719-EDF1-465C-810A-1E0D3EA38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45" y="2290762"/>
            <a:ext cx="2819400" cy="4533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82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1DAA081-D8F2-427F-97DE-3AAD9E1F1DC2}"/>
              </a:ext>
            </a:extLst>
          </p:cNvPr>
          <p:cNvSpPr/>
          <p:nvPr/>
        </p:nvSpPr>
        <p:spPr>
          <a:xfrm>
            <a:off x="6802643" y="706581"/>
            <a:ext cx="3366655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الهدف الوجداني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21FE154-CD43-45F3-81FF-37719180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5" y="1678998"/>
            <a:ext cx="6525490" cy="476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46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جدول 6">
            <a:extLst>
              <a:ext uri="{FF2B5EF4-FFF2-40B4-BE49-F238E27FC236}">
                <a16:creationId xmlns:a16="http://schemas.microsoft.com/office/drawing/2014/main" id="{9A3D034C-33C0-4762-B105-3B68405E2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81671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14" name="صورة 13" descr="Log_cabin.gif">
            <a:extLst>
              <a:ext uri="{FF2B5EF4-FFF2-40B4-BE49-F238E27FC236}">
                <a16:creationId xmlns:a16="http://schemas.microsoft.com/office/drawing/2014/main" id="{F86DDE8C-8022-4E40-8007-F812F3C6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340" y="1105464"/>
            <a:ext cx="3055072" cy="260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CEBE07-5B42-469F-88BC-C68A05C0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35708" y="2879147"/>
            <a:ext cx="5902834" cy="109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DA5B93F-34A1-4C2D-8F9C-02CBABEB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5" y="1243951"/>
            <a:ext cx="647799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EG" sz="4000" b="1" dirty="0"/>
              <a:t> </a:t>
            </a:r>
            <a:r>
              <a:rPr lang="ar-SA" sz="4000" b="1" dirty="0"/>
              <a:t>1- </a:t>
            </a:r>
            <a:r>
              <a:rPr lang="ar-EG" sz="3200" b="1" dirty="0"/>
              <a:t>أن تكون له نوافذ مناسبة .......... لماذا؟</a:t>
            </a:r>
            <a:endParaRPr lang="en-US" sz="4000" dirty="0"/>
          </a:p>
        </p:txBody>
      </p:sp>
      <p:sp>
        <p:nvSpPr>
          <p:cNvPr id="24" name="مخطط انسيابي: معالجة متعاقبة 23">
            <a:extLst>
              <a:ext uri="{FF2B5EF4-FFF2-40B4-BE49-F238E27FC236}">
                <a16:creationId xmlns:a16="http://schemas.microsoft.com/office/drawing/2014/main" id="{56189DBC-B8DC-4FB9-992F-B373B25833E9}"/>
              </a:ext>
            </a:extLst>
          </p:cNvPr>
          <p:cNvSpPr/>
          <p:nvPr/>
        </p:nvSpPr>
        <p:spPr>
          <a:xfrm>
            <a:off x="3768435" y="4885311"/>
            <a:ext cx="6504863" cy="93253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2</a:t>
            </a:r>
            <a:r>
              <a:rPr lang="ar-EG" sz="2400" b="1" dirty="0">
                <a:solidFill>
                  <a:schemeClr val="tx1"/>
                </a:solidFill>
              </a:rPr>
              <a:t>- أن تتوافر فيه جميع المرافق الصحية، مثل:</a:t>
            </a:r>
            <a:endParaRPr lang="ar-SA" sz="2400" b="1" dirty="0">
              <a:solidFill>
                <a:schemeClr val="tx1"/>
              </a:solidFill>
            </a:endParaRPr>
          </a:p>
          <a:p>
            <a:pPr algn="ctr"/>
            <a:r>
              <a:rPr lang="ar-EG" sz="2400" b="1" dirty="0">
                <a:solidFill>
                  <a:schemeClr val="tx1"/>
                </a:solidFill>
              </a:rPr>
              <a:t> أنابيب لتوصيل المياه النقية وأنابيب أخرى للصرف.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مخطط انسيابي: معالجة متعاقبة 24">
            <a:extLst>
              <a:ext uri="{FF2B5EF4-FFF2-40B4-BE49-F238E27FC236}">
                <a16:creationId xmlns:a16="http://schemas.microsoft.com/office/drawing/2014/main" id="{2D9C01A2-D3B1-47DF-8E9D-E9970981DC6E}"/>
              </a:ext>
            </a:extLst>
          </p:cNvPr>
          <p:cNvSpPr/>
          <p:nvPr/>
        </p:nvSpPr>
        <p:spPr>
          <a:xfrm>
            <a:off x="3546869" y="2090324"/>
            <a:ext cx="6816946" cy="1401114"/>
          </a:xfrm>
          <a:prstGeom prst="flowChartAlternateProcess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</a:rPr>
              <a:t>لتجديد الهواء، فيخرج الهواء الفاسد من داخل البيت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</a:rPr>
              <a:t> ليحل محله الهواء النقي.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ar-SA" sz="1600" dirty="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5292D608-1739-46C1-B5CC-6DE99AE4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76" y="3879273"/>
            <a:ext cx="2819400" cy="2944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65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57134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627</TotalTime>
  <Words>510</Words>
  <Application>Microsoft Office PowerPoint</Application>
  <PresentationFormat>شاشة عريضة</PresentationFormat>
  <Paragraphs>108</Paragraphs>
  <Slides>20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3" baseType="lpstr">
      <vt:lpstr>Arial</vt:lpstr>
      <vt:lpstr>Tw Cen MT</vt:lpstr>
      <vt:lpstr>قطرة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أحلام بنت الحازمي</cp:lastModifiedBy>
  <cp:revision>98</cp:revision>
  <dcterms:created xsi:type="dcterms:W3CDTF">2020-09-19T20:14:19Z</dcterms:created>
  <dcterms:modified xsi:type="dcterms:W3CDTF">2021-09-11T20:11:10Z</dcterms:modified>
</cp:coreProperties>
</file>