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275" r:id="rId6"/>
    <p:sldId id="261" r:id="rId7"/>
    <p:sldId id="348" r:id="rId8"/>
    <p:sldId id="266" r:id="rId9"/>
    <p:sldId id="267" r:id="rId10"/>
    <p:sldId id="322" r:id="rId11"/>
    <p:sldId id="349" r:id="rId12"/>
    <p:sldId id="323" r:id="rId13"/>
    <p:sldId id="352" r:id="rId14"/>
    <p:sldId id="353" r:id="rId15"/>
    <p:sldId id="354" r:id="rId16"/>
    <p:sldId id="355" r:id="rId17"/>
    <p:sldId id="324" r:id="rId18"/>
    <p:sldId id="263" r:id="rId19"/>
    <p:sldId id="325" r:id="rId20"/>
    <p:sldId id="326" r:id="rId21"/>
    <p:sldId id="278" r:id="rId22"/>
    <p:sldId id="282" r:id="rId23"/>
    <p:sldId id="281" r:id="rId24"/>
    <p:sldId id="268" r:id="rId25"/>
    <p:sldId id="296" r:id="rId26"/>
    <p:sldId id="283" r:id="rId27"/>
    <p:sldId id="284" r:id="rId28"/>
    <p:sldId id="285" r:id="rId29"/>
    <p:sldId id="287" r:id="rId30"/>
    <p:sldId id="303" r:id="rId31"/>
    <p:sldId id="293" r:id="rId32"/>
    <p:sldId id="357" r:id="rId33"/>
    <p:sldId id="356" r:id="rId34"/>
    <p:sldId id="294" r:id="rId35"/>
    <p:sldId id="295" r:id="rId36"/>
    <p:sldId id="297" r:id="rId37"/>
    <p:sldId id="298" r:id="rId38"/>
    <p:sldId id="299" r:id="rId39"/>
    <p:sldId id="300" r:id="rId40"/>
    <p:sldId id="327" r:id="rId41"/>
    <p:sldId id="328" r:id="rId42"/>
    <p:sldId id="302" r:id="rId43"/>
    <p:sldId id="358" r:id="rId44"/>
    <p:sldId id="329" r:id="rId45"/>
    <p:sldId id="359" r:id="rId46"/>
    <p:sldId id="330" r:id="rId47"/>
    <p:sldId id="338" r:id="rId48"/>
    <p:sldId id="331" r:id="rId49"/>
    <p:sldId id="332" r:id="rId50"/>
    <p:sldId id="333" r:id="rId51"/>
    <p:sldId id="334" r:id="rId52"/>
    <p:sldId id="335" r:id="rId53"/>
    <p:sldId id="306" r:id="rId54"/>
    <p:sldId id="304" r:id="rId55"/>
    <p:sldId id="313" r:id="rId56"/>
    <p:sldId id="314" r:id="rId57"/>
    <p:sldId id="339" r:id="rId58"/>
    <p:sldId id="342" r:id="rId59"/>
    <p:sldId id="343" r:id="rId60"/>
    <p:sldId id="341" r:id="rId61"/>
    <p:sldId id="344" r:id="rId62"/>
    <p:sldId id="346" r:id="rId63"/>
    <p:sldId id="347" r:id="rId64"/>
    <p:sldId id="345" r:id="rId65"/>
    <p:sldId id="340" r:id="rId6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66"/>
    <a:srgbClr val="6BCEB9"/>
    <a:srgbClr val="2DB8B5"/>
    <a:srgbClr val="33CCCC"/>
    <a:srgbClr val="990000"/>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14/01/1443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14/01/1443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14/01/1443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14/01/1443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14/01/1443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9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915816" y="4077072"/>
            <a:ext cx="3240360" cy="936104"/>
          </a:xfrm>
          <a:prstGeom prst="roundRect">
            <a:avLst/>
          </a:prstGeom>
          <a:gradFill flip="none" rotWithShape="1">
            <a:gsLst>
              <a:gs pos="0">
                <a:srgbClr val="6BCEB9">
                  <a:shade val="30000"/>
                  <a:satMod val="115000"/>
                </a:srgbClr>
              </a:gs>
              <a:gs pos="50000">
                <a:srgbClr val="6BCEB9">
                  <a:shade val="67500"/>
                  <a:satMod val="115000"/>
                </a:srgbClr>
              </a:gs>
              <a:gs pos="100000">
                <a:srgbClr val="6BCEB9">
                  <a:shade val="100000"/>
                  <a:satMod val="115000"/>
                </a:srgbClr>
              </a:gs>
            </a:gsLst>
            <a:lin ang="16200000" scaled="1"/>
            <a:tileRect/>
          </a:gradFill>
          <a:ln>
            <a:solidFill>
              <a:srgbClr val="6BCEB9"/>
            </a:solid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5400" b="1" dirty="0">
                <a:solidFill>
                  <a:srgbClr val="002060"/>
                </a:solidFill>
                <a:latin typeface="+mn-lt"/>
                <a:ea typeface="+mn-ea"/>
                <a:cs typeface="+mn-cs"/>
              </a:rPr>
              <a:t>الدرس الرابع</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1907704" y="5157192"/>
            <a:ext cx="5256584" cy="1080120"/>
          </a:xfrm>
          <a:prstGeom prst="roundRect">
            <a:avLst/>
          </a:prstGeom>
          <a:solidFill>
            <a:schemeClr val="bg1"/>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6000" dirty="0">
                <a:solidFill>
                  <a:schemeClr val="accent5">
                    <a:lumMod val="75000"/>
                  </a:schemeClr>
                </a:solidFill>
              </a:rPr>
              <a:t>صفات المفكر الناقد </a:t>
            </a: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F94FD31-B2BF-4190-9B5B-B0EE55C596B8}"/>
              </a:ext>
            </a:extLst>
          </p:cNvPr>
          <p:cNvGraphicFramePr>
            <a:graphicFrameLocks noGrp="1"/>
          </p:cNvGraphicFramePr>
          <p:nvPr>
            <p:extLst>
              <p:ext uri="{D42A27DB-BD31-4B8C-83A1-F6EECF244321}">
                <p14:modId xmlns:p14="http://schemas.microsoft.com/office/powerpoint/2010/main" val="1533344272"/>
              </p:ext>
            </p:extLst>
          </p:nvPr>
        </p:nvGraphicFramePr>
        <p:xfrm>
          <a:off x="755576" y="944724"/>
          <a:ext cx="7632848" cy="5076565"/>
        </p:xfrm>
        <a:graphic>
          <a:graphicData uri="http://schemas.openxmlformats.org/drawingml/2006/table">
            <a:tbl>
              <a:tblPr rtl="1" firstRow="1" bandRow="1">
                <a:tableStyleId>{F5AB1C69-6EDB-4FF4-983F-18BD219EF322}</a:tableStyleId>
              </a:tblPr>
              <a:tblGrid>
                <a:gridCol w="880016">
                  <a:extLst>
                    <a:ext uri="{9D8B030D-6E8A-4147-A177-3AD203B41FA5}">
                      <a16:colId xmlns:a16="http://schemas.microsoft.com/office/drawing/2014/main" val="717826150"/>
                    </a:ext>
                  </a:extLst>
                </a:gridCol>
                <a:gridCol w="6752832">
                  <a:extLst>
                    <a:ext uri="{9D8B030D-6E8A-4147-A177-3AD203B41FA5}">
                      <a16:colId xmlns:a16="http://schemas.microsoft.com/office/drawing/2014/main" val="1730301330"/>
                    </a:ext>
                  </a:extLst>
                </a:gridCol>
              </a:tblGrid>
              <a:tr h="679715">
                <a:tc gridSpan="2">
                  <a:txBody>
                    <a:bodyPr/>
                    <a:lstStyle/>
                    <a:p>
                      <a:pPr algn="ctr" rtl="1"/>
                      <a:r>
                        <a:rPr lang="ar-EG" sz="3600" b="1" dirty="0"/>
                        <a:t>السمات</a:t>
                      </a:r>
                    </a:p>
                  </a:txBody>
                  <a:tcPr anchor="ctr"/>
                </a:tc>
                <a:tc hMerge="1">
                  <a:txBody>
                    <a:bodyPr/>
                    <a:lstStyle/>
                    <a:p>
                      <a:pPr rtl="1"/>
                      <a:endParaRPr lang="ar-EG" dirty="0"/>
                    </a:p>
                  </a:txBody>
                  <a:tcPr/>
                </a:tc>
                <a:extLst>
                  <a:ext uri="{0D108BD9-81ED-4DB2-BD59-A6C34878D82A}">
                    <a16:rowId xmlns:a16="http://schemas.microsoft.com/office/drawing/2014/main" val="2623843804"/>
                  </a:ext>
                </a:extLst>
              </a:tr>
              <a:tr h="879370">
                <a:tc>
                  <a:txBody>
                    <a:bodyPr/>
                    <a:lstStyle/>
                    <a:p>
                      <a:pPr algn="ctr" rtl="1"/>
                      <a:r>
                        <a:rPr lang="ar-EG" sz="2800" b="1" dirty="0"/>
                        <a:t>1</a:t>
                      </a:r>
                    </a:p>
                  </a:txBody>
                  <a:tcPr anchor="ctr"/>
                </a:tc>
                <a:tc>
                  <a:txBody>
                    <a:bodyPr/>
                    <a:lstStyle/>
                    <a:p>
                      <a:pPr algn="ctr" rtl="1"/>
                      <a:endParaRPr lang="ar-EG" sz="2800" b="1" dirty="0"/>
                    </a:p>
                  </a:txBody>
                  <a:tcPr anchor="ctr"/>
                </a:tc>
                <a:extLst>
                  <a:ext uri="{0D108BD9-81ED-4DB2-BD59-A6C34878D82A}">
                    <a16:rowId xmlns:a16="http://schemas.microsoft.com/office/drawing/2014/main" val="2750497933"/>
                  </a:ext>
                </a:extLst>
              </a:tr>
              <a:tr h="879370">
                <a:tc>
                  <a:txBody>
                    <a:bodyPr/>
                    <a:lstStyle/>
                    <a:p>
                      <a:pPr algn="ctr" rtl="1"/>
                      <a:r>
                        <a:rPr lang="ar-EG" sz="2800" b="1" dirty="0"/>
                        <a:t>2</a:t>
                      </a:r>
                    </a:p>
                  </a:txBody>
                  <a:tcPr anchor="ctr"/>
                </a:tc>
                <a:tc>
                  <a:txBody>
                    <a:bodyPr/>
                    <a:lstStyle/>
                    <a:p>
                      <a:pPr algn="ctr" rtl="1"/>
                      <a:endParaRPr lang="ar-EG" sz="2800" b="1" dirty="0"/>
                    </a:p>
                  </a:txBody>
                  <a:tcPr anchor="ctr"/>
                </a:tc>
                <a:extLst>
                  <a:ext uri="{0D108BD9-81ED-4DB2-BD59-A6C34878D82A}">
                    <a16:rowId xmlns:a16="http://schemas.microsoft.com/office/drawing/2014/main" val="114242669"/>
                  </a:ext>
                </a:extLst>
              </a:tr>
              <a:tr h="879370">
                <a:tc>
                  <a:txBody>
                    <a:bodyPr/>
                    <a:lstStyle/>
                    <a:p>
                      <a:pPr algn="ctr" rtl="1"/>
                      <a:r>
                        <a:rPr lang="ar-EG" sz="2800" b="1" dirty="0"/>
                        <a:t>3</a:t>
                      </a:r>
                    </a:p>
                  </a:txBody>
                  <a:tcPr anchor="ctr"/>
                </a:tc>
                <a:tc>
                  <a:txBody>
                    <a:bodyPr/>
                    <a:lstStyle/>
                    <a:p>
                      <a:pPr algn="ctr" rtl="1"/>
                      <a:endParaRPr lang="ar-EG" sz="2800" b="1" dirty="0"/>
                    </a:p>
                  </a:txBody>
                  <a:tcPr anchor="ctr"/>
                </a:tc>
                <a:extLst>
                  <a:ext uri="{0D108BD9-81ED-4DB2-BD59-A6C34878D82A}">
                    <a16:rowId xmlns:a16="http://schemas.microsoft.com/office/drawing/2014/main" val="661410430"/>
                  </a:ext>
                </a:extLst>
              </a:tr>
              <a:tr h="879370">
                <a:tc>
                  <a:txBody>
                    <a:bodyPr/>
                    <a:lstStyle/>
                    <a:p>
                      <a:pPr algn="ctr" rtl="1"/>
                      <a:r>
                        <a:rPr lang="ar-EG" sz="2800" b="1" dirty="0"/>
                        <a:t>4</a:t>
                      </a:r>
                    </a:p>
                  </a:txBody>
                  <a:tcPr anchor="ctr"/>
                </a:tc>
                <a:tc>
                  <a:txBody>
                    <a:bodyPr/>
                    <a:lstStyle/>
                    <a:p>
                      <a:pPr algn="ctr" rtl="1"/>
                      <a:endParaRPr lang="ar-EG" sz="2800" b="1" dirty="0"/>
                    </a:p>
                  </a:txBody>
                  <a:tcPr anchor="ctr"/>
                </a:tc>
                <a:extLst>
                  <a:ext uri="{0D108BD9-81ED-4DB2-BD59-A6C34878D82A}">
                    <a16:rowId xmlns:a16="http://schemas.microsoft.com/office/drawing/2014/main" val="1884227598"/>
                  </a:ext>
                </a:extLst>
              </a:tr>
              <a:tr h="879370">
                <a:tc>
                  <a:txBody>
                    <a:bodyPr/>
                    <a:lstStyle/>
                    <a:p>
                      <a:pPr algn="ctr" rtl="1"/>
                      <a:r>
                        <a:rPr lang="ar-EG" sz="2800" b="1" dirty="0"/>
                        <a:t>5</a:t>
                      </a:r>
                    </a:p>
                  </a:txBody>
                  <a:tcPr anchor="ctr"/>
                </a:tc>
                <a:tc>
                  <a:txBody>
                    <a:bodyPr/>
                    <a:lstStyle/>
                    <a:p>
                      <a:pPr algn="ctr" rtl="1"/>
                      <a:endParaRPr lang="ar-EG" sz="2800" b="1" dirty="0"/>
                    </a:p>
                  </a:txBody>
                  <a:tcPr anchor="ctr"/>
                </a:tc>
                <a:extLst>
                  <a:ext uri="{0D108BD9-81ED-4DB2-BD59-A6C34878D82A}">
                    <a16:rowId xmlns:a16="http://schemas.microsoft.com/office/drawing/2014/main" val="678156533"/>
                  </a:ext>
                </a:extLst>
              </a:tr>
            </a:tbl>
          </a:graphicData>
        </a:graphic>
      </p:graphicFrame>
      <p:sp>
        <p:nvSpPr>
          <p:cNvPr id="3" name="مربع نص 2">
            <a:extLst>
              <a:ext uri="{FF2B5EF4-FFF2-40B4-BE49-F238E27FC236}">
                <a16:creationId xmlns:a16="http://schemas.microsoft.com/office/drawing/2014/main" id="{8FBBFCE7-9701-4C82-A81A-8EFBAEA304B1}"/>
              </a:ext>
            </a:extLst>
          </p:cNvPr>
          <p:cNvSpPr txBox="1"/>
          <p:nvPr/>
        </p:nvSpPr>
        <p:spPr>
          <a:xfrm>
            <a:off x="742992" y="1844824"/>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يعمل عقله الخاص بانتظام وبصورة مستقلة</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D627A4F5-CF40-46D3-B422-B1C959BDCE6A}"/>
              </a:ext>
            </a:extLst>
          </p:cNvPr>
          <p:cNvSpPr txBox="1"/>
          <p:nvPr/>
        </p:nvSpPr>
        <p:spPr>
          <a:xfrm>
            <a:off x="899592" y="2610823"/>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ينصت للأفكار الأخرى ويحاورها</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602BA336-3C05-4386-8963-36477FF149C7}"/>
              </a:ext>
            </a:extLst>
          </p:cNvPr>
          <p:cNvSpPr txBox="1"/>
          <p:nvPr/>
        </p:nvSpPr>
        <p:spPr>
          <a:xfrm>
            <a:off x="868720" y="3546927"/>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يتحقق دومًا من صدق حجج الأفكار ووجاهتها</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F73292A9-A9B8-4F24-AE64-C4756325D6B2}"/>
              </a:ext>
            </a:extLst>
          </p:cNvPr>
          <p:cNvSpPr txBox="1"/>
          <p:nvPr/>
        </p:nvSpPr>
        <p:spPr>
          <a:xfrm>
            <a:off x="884720" y="4221860"/>
            <a:ext cx="6565312" cy="991169"/>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يحسن توجيه ذاته إلى الحق الذي تبنيه الحجة ويقيمه البرهان</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4472DEC-FC48-4622-A496-FE23D87699F7}"/>
              </a:ext>
            </a:extLst>
          </p:cNvPr>
          <p:cNvSpPr txBox="1"/>
          <p:nvPr/>
        </p:nvSpPr>
        <p:spPr>
          <a:xfrm>
            <a:off x="904152" y="5288748"/>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يتصف بالشجاعة الكافية لمواجهة المعوقات</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06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F94FD31-B2BF-4190-9B5B-B0EE55C596B8}"/>
              </a:ext>
            </a:extLst>
          </p:cNvPr>
          <p:cNvGraphicFramePr>
            <a:graphicFrameLocks noGrp="1"/>
          </p:cNvGraphicFramePr>
          <p:nvPr>
            <p:extLst>
              <p:ext uri="{D42A27DB-BD31-4B8C-83A1-F6EECF244321}">
                <p14:modId xmlns:p14="http://schemas.microsoft.com/office/powerpoint/2010/main" val="710152557"/>
              </p:ext>
            </p:extLst>
          </p:nvPr>
        </p:nvGraphicFramePr>
        <p:xfrm>
          <a:off x="755576" y="944724"/>
          <a:ext cx="7632848" cy="5076565"/>
        </p:xfrm>
        <a:graphic>
          <a:graphicData uri="http://schemas.openxmlformats.org/drawingml/2006/table">
            <a:tbl>
              <a:tblPr rtl="1" firstRow="1" bandRow="1">
                <a:tableStyleId>{F5AB1C69-6EDB-4FF4-983F-18BD219EF322}</a:tableStyleId>
              </a:tblPr>
              <a:tblGrid>
                <a:gridCol w="880016">
                  <a:extLst>
                    <a:ext uri="{9D8B030D-6E8A-4147-A177-3AD203B41FA5}">
                      <a16:colId xmlns:a16="http://schemas.microsoft.com/office/drawing/2014/main" val="717826150"/>
                    </a:ext>
                  </a:extLst>
                </a:gridCol>
                <a:gridCol w="6752832">
                  <a:extLst>
                    <a:ext uri="{9D8B030D-6E8A-4147-A177-3AD203B41FA5}">
                      <a16:colId xmlns:a16="http://schemas.microsoft.com/office/drawing/2014/main" val="1730301330"/>
                    </a:ext>
                  </a:extLst>
                </a:gridCol>
              </a:tblGrid>
              <a:tr h="679715">
                <a:tc gridSpan="2">
                  <a:txBody>
                    <a:bodyPr/>
                    <a:lstStyle/>
                    <a:p>
                      <a:pPr algn="ctr" rtl="1"/>
                      <a:r>
                        <a:rPr lang="ar-EG" sz="3600" b="1" dirty="0"/>
                        <a:t>السمات</a:t>
                      </a:r>
                    </a:p>
                  </a:txBody>
                  <a:tcPr anchor="ctr"/>
                </a:tc>
                <a:tc hMerge="1">
                  <a:txBody>
                    <a:bodyPr/>
                    <a:lstStyle/>
                    <a:p>
                      <a:pPr rtl="1"/>
                      <a:endParaRPr lang="ar-EG" dirty="0"/>
                    </a:p>
                  </a:txBody>
                  <a:tcPr/>
                </a:tc>
                <a:extLst>
                  <a:ext uri="{0D108BD9-81ED-4DB2-BD59-A6C34878D82A}">
                    <a16:rowId xmlns:a16="http://schemas.microsoft.com/office/drawing/2014/main" val="2623843804"/>
                  </a:ext>
                </a:extLst>
              </a:tr>
              <a:tr h="879370">
                <a:tc>
                  <a:txBody>
                    <a:bodyPr/>
                    <a:lstStyle/>
                    <a:p>
                      <a:pPr algn="ctr" rtl="1"/>
                      <a:r>
                        <a:rPr lang="ar-EG" sz="2800" b="1" dirty="0"/>
                        <a:t>6</a:t>
                      </a:r>
                    </a:p>
                  </a:txBody>
                  <a:tcPr anchor="ctr"/>
                </a:tc>
                <a:tc>
                  <a:txBody>
                    <a:bodyPr/>
                    <a:lstStyle/>
                    <a:p>
                      <a:pPr algn="ctr" rtl="1"/>
                      <a:endParaRPr lang="ar-EG" sz="2800" b="1" dirty="0"/>
                    </a:p>
                  </a:txBody>
                  <a:tcPr anchor="ctr"/>
                </a:tc>
                <a:extLst>
                  <a:ext uri="{0D108BD9-81ED-4DB2-BD59-A6C34878D82A}">
                    <a16:rowId xmlns:a16="http://schemas.microsoft.com/office/drawing/2014/main" val="2750497933"/>
                  </a:ext>
                </a:extLst>
              </a:tr>
              <a:tr h="879370">
                <a:tc>
                  <a:txBody>
                    <a:bodyPr/>
                    <a:lstStyle/>
                    <a:p>
                      <a:pPr algn="ctr" rtl="1"/>
                      <a:r>
                        <a:rPr lang="ar-EG" sz="2800" b="1" dirty="0"/>
                        <a:t>7</a:t>
                      </a:r>
                    </a:p>
                  </a:txBody>
                  <a:tcPr anchor="ctr"/>
                </a:tc>
                <a:tc>
                  <a:txBody>
                    <a:bodyPr/>
                    <a:lstStyle/>
                    <a:p>
                      <a:pPr algn="ctr" rtl="1"/>
                      <a:endParaRPr lang="ar-EG" sz="2800" b="1" dirty="0"/>
                    </a:p>
                  </a:txBody>
                  <a:tcPr anchor="ctr"/>
                </a:tc>
                <a:extLst>
                  <a:ext uri="{0D108BD9-81ED-4DB2-BD59-A6C34878D82A}">
                    <a16:rowId xmlns:a16="http://schemas.microsoft.com/office/drawing/2014/main" val="114242669"/>
                  </a:ext>
                </a:extLst>
              </a:tr>
              <a:tr h="879370">
                <a:tc>
                  <a:txBody>
                    <a:bodyPr/>
                    <a:lstStyle/>
                    <a:p>
                      <a:pPr algn="ctr" rtl="1"/>
                      <a:r>
                        <a:rPr lang="ar-EG" sz="2800" b="1" dirty="0"/>
                        <a:t>8</a:t>
                      </a:r>
                    </a:p>
                  </a:txBody>
                  <a:tcPr anchor="ctr"/>
                </a:tc>
                <a:tc>
                  <a:txBody>
                    <a:bodyPr/>
                    <a:lstStyle/>
                    <a:p>
                      <a:pPr algn="ctr" rtl="1"/>
                      <a:endParaRPr lang="ar-EG" sz="2800" b="1" dirty="0"/>
                    </a:p>
                  </a:txBody>
                  <a:tcPr anchor="ctr"/>
                </a:tc>
                <a:extLst>
                  <a:ext uri="{0D108BD9-81ED-4DB2-BD59-A6C34878D82A}">
                    <a16:rowId xmlns:a16="http://schemas.microsoft.com/office/drawing/2014/main" val="661410430"/>
                  </a:ext>
                </a:extLst>
              </a:tr>
              <a:tr h="879370">
                <a:tc>
                  <a:txBody>
                    <a:bodyPr/>
                    <a:lstStyle/>
                    <a:p>
                      <a:pPr algn="ctr" rtl="1"/>
                      <a:r>
                        <a:rPr lang="ar-EG" sz="2800" b="1" dirty="0"/>
                        <a:t>9</a:t>
                      </a:r>
                    </a:p>
                  </a:txBody>
                  <a:tcPr anchor="ctr"/>
                </a:tc>
                <a:tc>
                  <a:txBody>
                    <a:bodyPr/>
                    <a:lstStyle/>
                    <a:p>
                      <a:pPr algn="ctr" rtl="1"/>
                      <a:endParaRPr lang="ar-EG" sz="2800" b="1" dirty="0"/>
                    </a:p>
                  </a:txBody>
                  <a:tcPr anchor="ctr"/>
                </a:tc>
                <a:extLst>
                  <a:ext uri="{0D108BD9-81ED-4DB2-BD59-A6C34878D82A}">
                    <a16:rowId xmlns:a16="http://schemas.microsoft.com/office/drawing/2014/main" val="1884227598"/>
                  </a:ext>
                </a:extLst>
              </a:tr>
              <a:tr h="879370">
                <a:tc>
                  <a:txBody>
                    <a:bodyPr/>
                    <a:lstStyle/>
                    <a:p>
                      <a:pPr algn="ctr" rtl="1"/>
                      <a:r>
                        <a:rPr lang="ar-EG" sz="2800" b="1" dirty="0"/>
                        <a:t>10</a:t>
                      </a:r>
                    </a:p>
                  </a:txBody>
                  <a:tcPr anchor="ctr"/>
                </a:tc>
                <a:tc>
                  <a:txBody>
                    <a:bodyPr/>
                    <a:lstStyle/>
                    <a:p>
                      <a:pPr algn="ctr" rtl="1"/>
                      <a:endParaRPr lang="ar-EG" sz="2800" b="1" dirty="0"/>
                    </a:p>
                  </a:txBody>
                  <a:tcPr anchor="ctr"/>
                </a:tc>
                <a:extLst>
                  <a:ext uri="{0D108BD9-81ED-4DB2-BD59-A6C34878D82A}">
                    <a16:rowId xmlns:a16="http://schemas.microsoft.com/office/drawing/2014/main" val="678156533"/>
                  </a:ext>
                </a:extLst>
              </a:tr>
            </a:tbl>
          </a:graphicData>
        </a:graphic>
      </p:graphicFrame>
      <p:sp>
        <p:nvSpPr>
          <p:cNvPr id="3" name="مربع نص 2">
            <a:extLst>
              <a:ext uri="{FF2B5EF4-FFF2-40B4-BE49-F238E27FC236}">
                <a16:creationId xmlns:a16="http://schemas.microsoft.com/office/drawing/2014/main" id="{8FBBFCE7-9701-4C82-A81A-8EFBAEA304B1}"/>
              </a:ext>
            </a:extLst>
          </p:cNvPr>
          <p:cNvSpPr txBox="1"/>
          <p:nvPr/>
        </p:nvSpPr>
        <p:spPr>
          <a:xfrm>
            <a:off x="742992" y="1844824"/>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مؤمن بقيم الحق والخير والجمال والتسامح</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D627A4F5-CF40-46D3-B422-B1C959BDCE6A}"/>
              </a:ext>
            </a:extLst>
          </p:cNvPr>
          <p:cNvSpPr txBox="1"/>
          <p:nvPr/>
        </p:nvSpPr>
        <p:spPr>
          <a:xfrm>
            <a:off x="899592" y="2610823"/>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يبادر إلى قيادة مجتمعه</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602BA336-3C05-4386-8963-36477FF149C7}"/>
              </a:ext>
            </a:extLst>
          </p:cNvPr>
          <p:cNvSpPr txBox="1"/>
          <p:nvPr/>
        </p:nvSpPr>
        <p:spPr>
          <a:xfrm>
            <a:off x="868720" y="3546927"/>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قادر على الإقناع وبناء الحجج الوجيهة</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F73292A9-A9B8-4F24-AE64-C4756325D6B2}"/>
              </a:ext>
            </a:extLst>
          </p:cNvPr>
          <p:cNvSpPr txBox="1"/>
          <p:nvPr/>
        </p:nvSpPr>
        <p:spPr>
          <a:xfrm>
            <a:off x="887008" y="4417837"/>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متفاعل مع الواقع الفعلي</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4472DEC-FC48-4622-A496-FE23D87699F7}"/>
              </a:ext>
            </a:extLst>
          </p:cNvPr>
          <p:cNvSpPr txBox="1"/>
          <p:nvPr/>
        </p:nvSpPr>
        <p:spPr>
          <a:xfrm>
            <a:off x="904152" y="5288748"/>
            <a:ext cx="6565312"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متعقل بعيد عن السذاجة</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517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19572" y="2420888"/>
            <a:ext cx="7704856" cy="158417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600" b="1" dirty="0">
                <a:solidFill>
                  <a:srgbClr val="002060"/>
                </a:solidFill>
                <a:effectLst>
                  <a:outerShdw blurRad="38100" dist="38100" dir="2700000" algn="tl">
                    <a:srgbClr val="000000">
                      <a:alpha val="43137"/>
                    </a:srgbClr>
                  </a:outerShdw>
                </a:effectLst>
              </a:rPr>
              <a:t>2- </a:t>
            </a:r>
            <a:r>
              <a:rPr lang="ar-EG" sz="3600" b="1" dirty="0">
                <a:solidFill>
                  <a:srgbClr val="002060"/>
                </a:solidFill>
              </a:rPr>
              <a:t>أتأمل النشاط السابق مع مجموعتي، وأحاول تحليل بعض السمات التي استخرجناها:</a:t>
            </a:r>
            <a:endParaRPr lang="en-US" sz="3600" dirty="0">
              <a:solidFill>
                <a:srgbClr val="002060"/>
              </a:solidFill>
            </a:endParaRPr>
          </a:p>
        </p:txBody>
      </p:sp>
    </p:spTree>
    <p:extLst>
      <p:ext uri="{BB962C8B-B14F-4D97-AF65-F5344CB8AC3E}">
        <p14:creationId xmlns:p14="http://schemas.microsoft.com/office/powerpoint/2010/main" val="26275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7003A57-E8EB-4742-93AC-C646A0C3C1FF}"/>
              </a:ext>
            </a:extLst>
          </p:cNvPr>
          <p:cNvGraphicFramePr>
            <a:graphicFrameLocks noGrp="1"/>
          </p:cNvGraphicFramePr>
          <p:nvPr>
            <p:extLst>
              <p:ext uri="{D42A27DB-BD31-4B8C-83A1-F6EECF244321}">
                <p14:modId xmlns:p14="http://schemas.microsoft.com/office/powerpoint/2010/main" val="3638062598"/>
              </p:ext>
            </p:extLst>
          </p:nvPr>
        </p:nvGraphicFramePr>
        <p:xfrm>
          <a:off x="755576" y="556984"/>
          <a:ext cx="7596844" cy="5608320"/>
        </p:xfrm>
        <a:graphic>
          <a:graphicData uri="http://schemas.openxmlformats.org/drawingml/2006/table">
            <a:tbl>
              <a:tblPr rtl="1" firstRow="1" bandRow="1">
                <a:tableStyleId>{5C22544A-7EE6-4342-B048-85BDC9FD1C3A}</a:tableStyleId>
              </a:tblPr>
              <a:tblGrid>
                <a:gridCol w="621785">
                  <a:extLst>
                    <a:ext uri="{9D8B030D-6E8A-4147-A177-3AD203B41FA5}">
                      <a16:colId xmlns:a16="http://schemas.microsoft.com/office/drawing/2014/main" val="2643974468"/>
                    </a:ext>
                  </a:extLst>
                </a:gridCol>
                <a:gridCol w="2142691">
                  <a:extLst>
                    <a:ext uri="{9D8B030D-6E8A-4147-A177-3AD203B41FA5}">
                      <a16:colId xmlns:a16="http://schemas.microsoft.com/office/drawing/2014/main" val="149357798"/>
                    </a:ext>
                  </a:extLst>
                </a:gridCol>
                <a:gridCol w="4832368">
                  <a:extLst>
                    <a:ext uri="{9D8B030D-6E8A-4147-A177-3AD203B41FA5}">
                      <a16:colId xmlns:a16="http://schemas.microsoft.com/office/drawing/2014/main" val="1746106677"/>
                    </a:ext>
                  </a:extLst>
                </a:gridCol>
              </a:tblGrid>
              <a:tr h="811115">
                <a:tc>
                  <a:txBody>
                    <a:bodyPr/>
                    <a:lstStyle/>
                    <a:p>
                      <a:pPr rtl="1"/>
                      <a:endParaRPr lang="ar-EG" dirty="0"/>
                    </a:p>
                  </a:txBody>
                  <a:tcPr anchor="ctr"/>
                </a:tc>
                <a:tc>
                  <a:txBody>
                    <a:bodyPr/>
                    <a:lstStyle/>
                    <a:p>
                      <a:pPr algn="ctr" rtl="1"/>
                      <a:r>
                        <a:rPr lang="ar-EG" sz="3200" dirty="0"/>
                        <a:t>السمة</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التحليل:</a:t>
                      </a:r>
                    </a:p>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(توضيح معاني كل سمة، وبيان خصوصيتها في بناء الشخصية الناقدة)</a:t>
                      </a:r>
                      <a:endParaRPr lang="en-US" sz="2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404584944"/>
                  </a:ext>
                </a:extLst>
              </a:tr>
              <a:tr h="1297783">
                <a:tc>
                  <a:txBody>
                    <a:bodyPr/>
                    <a:lstStyle/>
                    <a:p>
                      <a:pPr algn="ctr" rtl="1"/>
                      <a:r>
                        <a:rPr lang="ar-EG" sz="3200" b="1" dirty="0"/>
                        <a:t>1</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dk1"/>
                          </a:solidFill>
                          <a:effectLst/>
                          <a:latin typeface="+mn-lt"/>
                          <a:ea typeface="+mn-ea"/>
                          <a:cs typeface="+mn-cs"/>
                        </a:rPr>
                        <a:t>مثال: يعمل عقله بصورة مستقلة </a:t>
                      </a:r>
                      <a:endParaRPr lang="en-US" sz="28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dk1"/>
                          </a:solidFill>
                          <a:effectLst/>
                          <a:latin typeface="+mn-lt"/>
                          <a:ea typeface="+mn-ea"/>
                          <a:cs typeface="+mn-cs"/>
                        </a:rPr>
                        <a:t>مثال: سمة الاستقلالية في المفكر الناقد هي التي تجعله يصل إلى قراراته وقناعاته الشخصية من خلال التحليل والمناقشة والنقد، وتجاوز ترديد أقوال الآخرين دون تفكير فيها.</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70392532"/>
                  </a:ext>
                </a:extLst>
              </a:tr>
              <a:tr h="429096">
                <a:tc>
                  <a:txBody>
                    <a:bodyPr/>
                    <a:lstStyle/>
                    <a:p>
                      <a:pPr algn="ctr" rtl="1"/>
                      <a:r>
                        <a:rPr lang="ar-EG" sz="3200" b="1" dirty="0"/>
                        <a:t>2</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rtl="1"/>
                      <a:endParaRPr lang="ar-EG" dirty="0"/>
                    </a:p>
                    <a:p>
                      <a:pPr rtl="1"/>
                      <a:endParaRPr lang="ar-EG" dirty="0"/>
                    </a:p>
                    <a:p>
                      <a:pPr rtl="1"/>
                      <a:endParaRPr lang="ar-EG" dirty="0"/>
                    </a:p>
                    <a:p>
                      <a:pPr rtl="1"/>
                      <a:endParaRPr lang="ar-EG" dirty="0"/>
                    </a:p>
                    <a:p>
                      <a:pPr rtl="1"/>
                      <a:endParaRPr lang="ar-EG" dirty="0"/>
                    </a:p>
                    <a:p>
                      <a:pPr rtl="1"/>
                      <a:endParaRPr lang="ar-EG" dirty="0"/>
                    </a:p>
                    <a:p>
                      <a:pPr rtl="1"/>
                      <a:endParaRPr lang="ar-EG" dirty="0"/>
                    </a:p>
                  </a:txBody>
                  <a:tcPr anchor="ctr"/>
                </a:tc>
                <a:extLst>
                  <a:ext uri="{0D108BD9-81ED-4DB2-BD59-A6C34878D82A}">
                    <a16:rowId xmlns:a16="http://schemas.microsoft.com/office/drawing/2014/main" val="1343719974"/>
                  </a:ext>
                </a:extLst>
              </a:tr>
            </a:tbl>
          </a:graphicData>
        </a:graphic>
      </p:graphicFrame>
      <p:sp>
        <p:nvSpPr>
          <p:cNvPr id="3" name="مربع نص 2">
            <a:extLst>
              <a:ext uri="{FF2B5EF4-FFF2-40B4-BE49-F238E27FC236}">
                <a16:creationId xmlns:a16="http://schemas.microsoft.com/office/drawing/2014/main" id="{B65458EE-F95C-4084-B9A1-7220B6081B1E}"/>
              </a:ext>
            </a:extLst>
          </p:cNvPr>
          <p:cNvSpPr txBox="1"/>
          <p:nvPr/>
        </p:nvSpPr>
        <p:spPr>
          <a:xfrm>
            <a:off x="5652120" y="4365104"/>
            <a:ext cx="216024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ينصت للأفكار الأخرى ويحاورها</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مربع نص 3">
            <a:extLst>
              <a:ext uri="{FF2B5EF4-FFF2-40B4-BE49-F238E27FC236}">
                <a16:creationId xmlns:a16="http://schemas.microsoft.com/office/drawing/2014/main" id="{150DDB38-A478-4C7B-9B2E-1AD4CBF9800A}"/>
              </a:ext>
            </a:extLst>
          </p:cNvPr>
          <p:cNvSpPr txBox="1"/>
          <p:nvPr/>
        </p:nvSpPr>
        <p:spPr>
          <a:xfrm>
            <a:off x="863588" y="4335368"/>
            <a:ext cx="468052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سمة الانصات للآخر في المفكر الناقد هي التي تجعله قادرًا على فهم الآخرين رغم اختلاف ثقافاتهم وخلفياتهم.</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592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7003A57-E8EB-4742-93AC-C646A0C3C1FF}"/>
              </a:ext>
            </a:extLst>
          </p:cNvPr>
          <p:cNvGraphicFramePr>
            <a:graphicFrameLocks noGrp="1"/>
          </p:cNvGraphicFramePr>
          <p:nvPr>
            <p:extLst>
              <p:ext uri="{D42A27DB-BD31-4B8C-83A1-F6EECF244321}">
                <p14:modId xmlns:p14="http://schemas.microsoft.com/office/powerpoint/2010/main" val="1312594238"/>
              </p:ext>
            </p:extLst>
          </p:nvPr>
        </p:nvGraphicFramePr>
        <p:xfrm>
          <a:off x="755576" y="695672"/>
          <a:ext cx="7596844" cy="5181600"/>
        </p:xfrm>
        <a:graphic>
          <a:graphicData uri="http://schemas.openxmlformats.org/drawingml/2006/table">
            <a:tbl>
              <a:tblPr rtl="1" firstRow="1" bandRow="1">
                <a:tableStyleId>{5C22544A-7EE6-4342-B048-85BDC9FD1C3A}</a:tableStyleId>
              </a:tblPr>
              <a:tblGrid>
                <a:gridCol w="621785">
                  <a:extLst>
                    <a:ext uri="{9D8B030D-6E8A-4147-A177-3AD203B41FA5}">
                      <a16:colId xmlns:a16="http://schemas.microsoft.com/office/drawing/2014/main" val="2643974468"/>
                    </a:ext>
                  </a:extLst>
                </a:gridCol>
                <a:gridCol w="2142691">
                  <a:extLst>
                    <a:ext uri="{9D8B030D-6E8A-4147-A177-3AD203B41FA5}">
                      <a16:colId xmlns:a16="http://schemas.microsoft.com/office/drawing/2014/main" val="149357798"/>
                    </a:ext>
                  </a:extLst>
                </a:gridCol>
                <a:gridCol w="4832368">
                  <a:extLst>
                    <a:ext uri="{9D8B030D-6E8A-4147-A177-3AD203B41FA5}">
                      <a16:colId xmlns:a16="http://schemas.microsoft.com/office/drawing/2014/main" val="1746106677"/>
                    </a:ext>
                  </a:extLst>
                </a:gridCol>
              </a:tblGrid>
              <a:tr h="811115">
                <a:tc>
                  <a:txBody>
                    <a:bodyPr/>
                    <a:lstStyle/>
                    <a:p>
                      <a:pPr rtl="1"/>
                      <a:endParaRPr lang="ar-EG"/>
                    </a:p>
                  </a:txBody>
                  <a:tcPr anchor="ctr"/>
                </a:tc>
                <a:tc>
                  <a:txBody>
                    <a:bodyPr/>
                    <a:lstStyle/>
                    <a:p>
                      <a:pPr algn="ctr" rtl="1"/>
                      <a:r>
                        <a:rPr lang="ar-EG" sz="3200" dirty="0"/>
                        <a:t>السمة</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التحليل:</a:t>
                      </a:r>
                    </a:p>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(توضيح معاني كل سمة، وبيان خصوصيتها في بناء الشخصية الناقدة)</a:t>
                      </a:r>
                      <a:endParaRPr lang="en-US" sz="2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404584944"/>
                  </a:ext>
                </a:extLst>
              </a:tr>
              <a:tr h="1297783">
                <a:tc>
                  <a:txBody>
                    <a:bodyPr/>
                    <a:lstStyle/>
                    <a:p>
                      <a:pPr algn="ctr" rtl="1"/>
                      <a:r>
                        <a:rPr lang="ar-EG" sz="3200" b="1" dirty="0"/>
                        <a:t>3</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70392532"/>
                  </a:ext>
                </a:extLst>
              </a:tr>
              <a:tr h="429096">
                <a:tc>
                  <a:txBody>
                    <a:bodyPr/>
                    <a:lstStyle/>
                    <a:p>
                      <a:pPr algn="ctr" rtl="1"/>
                      <a:r>
                        <a:rPr lang="ar-EG" sz="3200" b="1" dirty="0"/>
                        <a:t>4</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rtl="1"/>
                      <a:endParaRPr lang="ar-EG" dirty="0"/>
                    </a:p>
                    <a:p>
                      <a:pPr rtl="1"/>
                      <a:endParaRPr lang="ar-EG" dirty="0"/>
                    </a:p>
                    <a:p>
                      <a:pPr rtl="1"/>
                      <a:endParaRPr lang="ar-EG" dirty="0"/>
                    </a:p>
                    <a:p>
                      <a:pPr rtl="1"/>
                      <a:endParaRPr lang="ar-EG" dirty="0"/>
                    </a:p>
                    <a:p>
                      <a:pPr rtl="1"/>
                      <a:endParaRPr lang="ar-EG" dirty="0"/>
                    </a:p>
                    <a:p>
                      <a:pPr rtl="1"/>
                      <a:endParaRPr lang="ar-EG" dirty="0"/>
                    </a:p>
                    <a:p>
                      <a:pPr rtl="1"/>
                      <a:endParaRPr lang="ar-EG" dirty="0"/>
                    </a:p>
                  </a:txBody>
                  <a:tcPr anchor="ctr"/>
                </a:tc>
                <a:extLst>
                  <a:ext uri="{0D108BD9-81ED-4DB2-BD59-A6C34878D82A}">
                    <a16:rowId xmlns:a16="http://schemas.microsoft.com/office/drawing/2014/main" val="1343719974"/>
                  </a:ext>
                </a:extLst>
              </a:tr>
            </a:tbl>
          </a:graphicData>
        </a:graphic>
      </p:graphicFrame>
      <p:sp>
        <p:nvSpPr>
          <p:cNvPr id="3" name="مربع نص 2">
            <a:extLst>
              <a:ext uri="{FF2B5EF4-FFF2-40B4-BE49-F238E27FC236}">
                <a16:creationId xmlns:a16="http://schemas.microsoft.com/office/drawing/2014/main" id="{4548251D-9D64-4DD9-A700-D960CAA1038D}"/>
              </a:ext>
            </a:extLst>
          </p:cNvPr>
          <p:cNvSpPr txBox="1"/>
          <p:nvPr/>
        </p:nvSpPr>
        <p:spPr>
          <a:xfrm>
            <a:off x="5580112" y="2301280"/>
            <a:ext cx="216024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يتحقق دومًا من صدق حجج الأفكار ووجاهتها</a:t>
            </a:r>
          </a:p>
        </p:txBody>
      </p:sp>
      <p:sp>
        <p:nvSpPr>
          <p:cNvPr id="4" name="مربع نص 3">
            <a:extLst>
              <a:ext uri="{FF2B5EF4-FFF2-40B4-BE49-F238E27FC236}">
                <a16:creationId xmlns:a16="http://schemas.microsoft.com/office/drawing/2014/main" id="{14EF763E-7D12-4BAB-A780-081FDCDA81B9}"/>
              </a:ext>
            </a:extLst>
          </p:cNvPr>
          <p:cNvSpPr txBox="1"/>
          <p:nvPr/>
        </p:nvSpPr>
        <p:spPr>
          <a:xfrm>
            <a:off x="791580" y="2271544"/>
            <a:ext cx="468052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سمة التحقق في المفكر الناقد هي التي تجعله قادرًا إثراء عقله وتنوع طرق البحث والتحليل</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9B306186-5B72-45DC-AE2F-5D4465E7F9F9}"/>
              </a:ext>
            </a:extLst>
          </p:cNvPr>
          <p:cNvSpPr txBox="1"/>
          <p:nvPr/>
        </p:nvSpPr>
        <p:spPr>
          <a:xfrm>
            <a:off x="5607504" y="3863893"/>
            <a:ext cx="2160240" cy="1902957"/>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يحسن توجيه ذاته إلى الحق الذي تبنيه الحجة ويقيمه البرهان</a:t>
            </a:r>
          </a:p>
        </p:txBody>
      </p:sp>
      <p:sp>
        <p:nvSpPr>
          <p:cNvPr id="6" name="مربع نص 5">
            <a:extLst>
              <a:ext uri="{FF2B5EF4-FFF2-40B4-BE49-F238E27FC236}">
                <a16:creationId xmlns:a16="http://schemas.microsoft.com/office/drawing/2014/main" id="{63F68885-D8C6-4273-8BD7-C5C44BD85319}"/>
              </a:ext>
            </a:extLst>
          </p:cNvPr>
          <p:cNvSpPr txBox="1"/>
          <p:nvPr/>
        </p:nvSpPr>
        <p:spPr>
          <a:xfrm>
            <a:off x="755576" y="4089275"/>
            <a:ext cx="468052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هذه السمة تزيد من ثقة المفكر الناقد بنفسه وتجعله لا يخجل من الاعتراف بأخطائه ويعمل دومًا على علاجها</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048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7003A57-E8EB-4742-93AC-C646A0C3C1FF}"/>
              </a:ext>
            </a:extLst>
          </p:cNvPr>
          <p:cNvGraphicFramePr>
            <a:graphicFrameLocks noGrp="1"/>
          </p:cNvGraphicFramePr>
          <p:nvPr>
            <p:extLst>
              <p:ext uri="{D42A27DB-BD31-4B8C-83A1-F6EECF244321}">
                <p14:modId xmlns:p14="http://schemas.microsoft.com/office/powerpoint/2010/main" val="2157915875"/>
              </p:ext>
            </p:extLst>
          </p:nvPr>
        </p:nvGraphicFramePr>
        <p:xfrm>
          <a:off x="755576" y="556984"/>
          <a:ext cx="7596844" cy="5608320"/>
        </p:xfrm>
        <a:graphic>
          <a:graphicData uri="http://schemas.openxmlformats.org/drawingml/2006/table">
            <a:tbl>
              <a:tblPr rtl="1" firstRow="1" bandRow="1">
                <a:tableStyleId>{5C22544A-7EE6-4342-B048-85BDC9FD1C3A}</a:tableStyleId>
              </a:tblPr>
              <a:tblGrid>
                <a:gridCol w="621785">
                  <a:extLst>
                    <a:ext uri="{9D8B030D-6E8A-4147-A177-3AD203B41FA5}">
                      <a16:colId xmlns:a16="http://schemas.microsoft.com/office/drawing/2014/main" val="2643974468"/>
                    </a:ext>
                  </a:extLst>
                </a:gridCol>
                <a:gridCol w="2142691">
                  <a:extLst>
                    <a:ext uri="{9D8B030D-6E8A-4147-A177-3AD203B41FA5}">
                      <a16:colId xmlns:a16="http://schemas.microsoft.com/office/drawing/2014/main" val="149357798"/>
                    </a:ext>
                  </a:extLst>
                </a:gridCol>
                <a:gridCol w="4832368">
                  <a:extLst>
                    <a:ext uri="{9D8B030D-6E8A-4147-A177-3AD203B41FA5}">
                      <a16:colId xmlns:a16="http://schemas.microsoft.com/office/drawing/2014/main" val="1746106677"/>
                    </a:ext>
                  </a:extLst>
                </a:gridCol>
              </a:tblGrid>
              <a:tr h="811115">
                <a:tc>
                  <a:txBody>
                    <a:bodyPr/>
                    <a:lstStyle/>
                    <a:p>
                      <a:pPr rtl="1"/>
                      <a:endParaRPr lang="ar-EG"/>
                    </a:p>
                  </a:txBody>
                  <a:tcPr anchor="ctr"/>
                </a:tc>
                <a:tc>
                  <a:txBody>
                    <a:bodyPr/>
                    <a:lstStyle/>
                    <a:p>
                      <a:pPr algn="ctr" rtl="1"/>
                      <a:r>
                        <a:rPr lang="ar-EG" sz="3200" dirty="0"/>
                        <a:t>السمة</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التحليل:</a:t>
                      </a:r>
                    </a:p>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(توضيح معاني كل سمة، وبيان خصوصيتها في بناء الشخصية الناقدة)</a:t>
                      </a:r>
                      <a:endParaRPr lang="en-US" sz="2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404584944"/>
                  </a:ext>
                </a:extLst>
              </a:tr>
              <a:tr h="1297783">
                <a:tc>
                  <a:txBody>
                    <a:bodyPr/>
                    <a:lstStyle/>
                    <a:p>
                      <a:pPr algn="ctr" rtl="1"/>
                      <a:r>
                        <a:rPr lang="ar-EG" sz="3200" b="1" dirty="0"/>
                        <a:t>5</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70392532"/>
                  </a:ext>
                </a:extLst>
              </a:tr>
              <a:tr h="429096">
                <a:tc>
                  <a:txBody>
                    <a:bodyPr/>
                    <a:lstStyle/>
                    <a:p>
                      <a:pPr algn="ctr" rtl="1"/>
                      <a:r>
                        <a:rPr lang="ar-EG" sz="3200" b="1" dirty="0"/>
                        <a:t>6</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rtl="1"/>
                      <a:endParaRPr lang="ar-EG" dirty="0"/>
                    </a:p>
                    <a:p>
                      <a:pPr rtl="1"/>
                      <a:endParaRPr lang="ar-EG" dirty="0"/>
                    </a:p>
                    <a:p>
                      <a:pPr rtl="1"/>
                      <a:endParaRPr lang="ar-EG" dirty="0"/>
                    </a:p>
                    <a:p>
                      <a:pPr rtl="1"/>
                      <a:endParaRPr lang="ar-EG" dirty="0"/>
                    </a:p>
                    <a:p>
                      <a:pPr rtl="1"/>
                      <a:endParaRPr lang="ar-EG" dirty="0"/>
                    </a:p>
                    <a:p>
                      <a:pPr rtl="1"/>
                      <a:endParaRPr lang="ar-EG" dirty="0"/>
                    </a:p>
                    <a:p>
                      <a:pPr rtl="1"/>
                      <a:endParaRPr lang="ar-EG" dirty="0"/>
                    </a:p>
                  </a:txBody>
                  <a:tcPr anchor="ctr"/>
                </a:tc>
                <a:extLst>
                  <a:ext uri="{0D108BD9-81ED-4DB2-BD59-A6C34878D82A}">
                    <a16:rowId xmlns:a16="http://schemas.microsoft.com/office/drawing/2014/main" val="1343719974"/>
                  </a:ext>
                </a:extLst>
              </a:tr>
            </a:tbl>
          </a:graphicData>
        </a:graphic>
      </p:graphicFrame>
      <p:sp>
        <p:nvSpPr>
          <p:cNvPr id="3" name="مربع نص 2">
            <a:extLst>
              <a:ext uri="{FF2B5EF4-FFF2-40B4-BE49-F238E27FC236}">
                <a16:creationId xmlns:a16="http://schemas.microsoft.com/office/drawing/2014/main" id="{9660610C-CB6F-4235-9F4F-764882DFE327}"/>
              </a:ext>
            </a:extLst>
          </p:cNvPr>
          <p:cNvSpPr txBox="1"/>
          <p:nvPr/>
        </p:nvSpPr>
        <p:spPr>
          <a:xfrm>
            <a:off x="5580112" y="2306608"/>
            <a:ext cx="216024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يتصف بالشجاعة الكافية لمواجهة المعوقات</a:t>
            </a:r>
          </a:p>
        </p:txBody>
      </p:sp>
      <p:sp>
        <p:nvSpPr>
          <p:cNvPr id="4" name="مربع نص 3">
            <a:extLst>
              <a:ext uri="{FF2B5EF4-FFF2-40B4-BE49-F238E27FC236}">
                <a16:creationId xmlns:a16="http://schemas.microsoft.com/office/drawing/2014/main" id="{A5A1F11C-46E4-4235-84AC-C51157310A84}"/>
              </a:ext>
            </a:extLst>
          </p:cNvPr>
          <p:cNvSpPr txBox="1"/>
          <p:nvPr/>
        </p:nvSpPr>
        <p:spPr>
          <a:xfrm>
            <a:off x="791580" y="2276872"/>
            <a:ext cx="468052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سمة الشجاعة في المفكر الناقد هي التي تجعله قادرًا على الوصول إلى حلول سريعة للمشاكل اليومية</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4890BF36-B7DC-497A-89CD-BB9B8082FA27}"/>
              </a:ext>
            </a:extLst>
          </p:cNvPr>
          <p:cNvSpPr txBox="1"/>
          <p:nvPr/>
        </p:nvSpPr>
        <p:spPr>
          <a:xfrm>
            <a:off x="5652120" y="4365104"/>
            <a:ext cx="216024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مؤمن بقيم الحق والخير والجمال والتسامح</a:t>
            </a:r>
          </a:p>
        </p:txBody>
      </p:sp>
      <p:sp>
        <p:nvSpPr>
          <p:cNvPr id="6" name="مربع نص 5">
            <a:extLst>
              <a:ext uri="{FF2B5EF4-FFF2-40B4-BE49-F238E27FC236}">
                <a16:creationId xmlns:a16="http://schemas.microsoft.com/office/drawing/2014/main" id="{9DC0D33B-9509-4AC6-AA74-D80D765B16F9}"/>
              </a:ext>
            </a:extLst>
          </p:cNvPr>
          <p:cNvSpPr txBox="1"/>
          <p:nvPr/>
        </p:nvSpPr>
        <p:spPr>
          <a:xfrm>
            <a:off x="863588" y="4335368"/>
            <a:ext cx="468052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هذه السمة تجعل المفكر الناقد يضع نفسه في مكان الآخرين، وبالتالي الشعور بهم بشكل أعمق</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83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7003A57-E8EB-4742-93AC-C646A0C3C1FF}"/>
              </a:ext>
            </a:extLst>
          </p:cNvPr>
          <p:cNvGraphicFramePr>
            <a:graphicFrameLocks noGrp="1"/>
          </p:cNvGraphicFramePr>
          <p:nvPr>
            <p:extLst>
              <p:ext uri="{D42A27DB-BD31-4B8C-83A1-F6EECF244321}">
                <p14:modId xmlns:p14="http://schemas.microsoft.com/office/powerpoint/2010/main" val="2556898989"/>
              </p:ext>
            </p:extLst>
          </p:nvPr>
        </p:nvGraphicFramePr>
        <p:xfrm>
          <a:off x="755576" y="556984"/>
          <a:ext cx="7596844" cy="5608320"/>
        </p:xfrm>
        <a:graphic>
          <a:graphicData uri="http://schemas.openxmlformats.org/drawingml/2006/table">
            <a:tbl>
              <a:tblPr rtl="1" firstRow="1" bandRow="1">
                <a:tableStyleId>{5C22544A-7EE6-4342-B048-85BDC9FD1C3A}</a:tableStyleId>
              </a:tblPr>
              <a:tblGrid>
                <a:gridCol w="621785">
                  <a:extLst>
                    <a:ext uri="{9D8B030D-6E8A-4147-A177-3AD203B41FA5}">
                      <a16:colId xmlns:a16="http://schemas.microsoft.com/office/drawing/2014/main" val="2643974468"/>
                    </a:ext>
                  </a:extLst>
                </a:gridCol>
                <a:gridCol w="2142691">
                  <a:extLst>
                    <a:ext uri="{9D8B030D-6E8A-4147-A177-3AD203B41FA5}">
                      <a16:colId xmlns:a16="http://schemas.microsoft.com/office/drawing/2014/main" val="149357798"/>
                    </a:ext>
                  </a:extLst>
                </a:gridCol>
                <a:gridCol w="4832368">
                  <a:extLst>
                    <a:ext uri="{9D8B030D-6E8A-4147-A177-3AD203B41FA5}">
                      <a16:colId xmlns:a16="http://schemas.microsoft.com/office/drawing/2014/main" val="1746106677"/>
                    </a:ext>
                  </a:extLst>
                </a:gridCol>
              </a:tblGrid>
              <a:tr h="811115">
                <a:tc>
                  <a:txBody>
                    <a:bodyPr/>
                    <a:lstStyle/>
                    <a:p>
                      <a:pPr rtl="1"/>
                      <a:endParaRPr lang="ar-EG"/>
                    </a:p>
                  </a:txBody>
                  <a:tcPr anchor="ctr"/>
                </a:tc>
                <a:tc>
                  <a:txBody>
                    <a:bodyPr/>
                    <a:lstStyle/>
                    <a:p>
                      <a:pPr algn="ctr" rtl="1"/>
                      <a:r>
                        <a:rPr lang="ar-EG" sz="3200" dirty="0"/>
                        <a:t>السمة</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التحليل:</a:t>
                      </a:r>
                    </a:p>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lt1"/>
                          </a:solidFill>
                          <a:effectLst/>
                          <a:latin typeface="+mn-lt"/>
                          <a:ea typeface="+mn-ea"/>
                          <a:cs typeface="+mn-cs"/>
                        </a:rPr>
                        <a:t>(توضيح معاني كل سمة، وبيان خصوصيتها في بناء الشخصية الناقدة)</a:t>
                      </a:r>
                      <a:endParaRPr lang="en-US" sz="28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404584944"/>
                  </a:ext>
                </a:extLst>
              </a:tr>
              <a:tr h="1297783">
                <a:tc>
                  <a:txBody>
                    <a:bodyPr/>
                    <a:lstStyle/>
                    <a:p>
                      <a:pPr algn="ctr" rtl="1"/>
                      <a:r>
                        <a:rPr lang="ar-EG" sz="3200" b="1" dirty="0"/>
                        <a:t>7</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ar-EG" sz="2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70392532"/>
                  </a:ext>
                </a:extLst>
              </a:tr>
              <a:tr h="429096">
                <a:tc>
                  <a:txBody>
                    <a:bodyPr/>
                    <a:lstStyle/>
                    <a:p>
                      <a:pPr algn="ctr" rtl="1"/>
                      <a:r>
                        <a:rPr lang="ar-EG" sz="3200" b="1" dirty="0"/>
                        <a:t>8</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anchor="ctr"/>
                </a:tc>
                <a:tc>
                  <a:txBody>
                    <a:bodyPr/>
                    <a:lstStyle/>
                    <a:p>
                      <a:pPr rtl="1"/>
                      <a:endParaRPr lang="ar-EG" dirty="0"/>
                    </a:p>
                    <a:p>
                      <a:pPr rtl="1"/>
                      <a:endParaRPr lang="ar-EG" dirty="0"/>
                    </a:p>
                    <a:p>
                      <a:pPr rtl="1"/>
                      <a:endParaRPr lang="ar-EG" dirty="0"/>
                    </a:p>
                    <a:p>
                      <a:pPr rtl="1"/>
                      <a:endParaRPr lang="ar-EG" dirty="0"/>
                    </a:p>
                    <a:p>
                      <a:pPr rtl="1"/>
                      <a:endParaRPr lang="ar-EG" dirty="0"/>
                    </a:p>
                    <a:p>
                      <a:pPr rtl="1"/>
                      <a:endParaRPr lang="ar-EG" dirty="0"/>
                    </a:p>
                    <a:p>
                      <a:pPr rtl="1"/>
                      <a:endParaRPr lang="ar-EG" dirty="0"/>
                    </a:p>
                  </a:txBody>
                  <a:tcPr anchor="ctr"/>
                </a:tc>
                <a:extLst>
                  <a:ext uri="{0D108BD9-81ED-4DB2-BD59-A6C34878D82A}">
                    <a16:rowId xmlns:a16="http://schemas.microsoft.com/office/drawing/2014/main" val="1343719974"/>
                  </a:ext>
                </a:extLst>
              </a:tr>
            </a:tbl>
          </a:graphicData>
        </a:graphic>
      </p:graphicFrame>
      <p:sp>
        <p:nvSpPr>
          <p:cNvPr id="3" name="مربع نص 2">
            <a:extLst>
              <a:ext uri="{FF2B5EF4-FFF2-40B4-BE49-F238E27FC236}">
                <a16:creationId xmlns:a16="http://schemas.microsoft.com/office/drawing/2014/main" id="{C76039A0-6E7E-4E1C-AB62-98AA208960A9}"/>
              </a:ext>
            </a:extLst>
          </p:cNvPr>
          <p:cNvSpPr txBox="1"/>
          <p:nvPr/>
        </p:nvSpPr>
        <p:spPr>
          <a:xfrm>
            <a:off x="5580112" y="2306608"/>
            <a:ext cx="2160240" cy="1441933"/>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قادر على الإقناع وبناء الحجج الوجيهة</a:t>
            </a:r>
          </a:p>
        </p:txBody>
      </p:sp>
      <p:sp>
        <p:nvSpPr>
          <p:cNvPr id="4" name="مربع نص 3">
            <a:extLst>
              <a:ext uri="{FF2B5EF4-FFF2-40B4-BE49-F238E27FC236}">
                <a16:creationId xmlns:a16="http://schemas.microsoft.com/office/drawing/2014/main" id="{F73A3FFA-F527-4946-AD33-FE1AF7F78789}"/>
              </a:ext>
            </a:extLst>
          </p:cNvPr>
          <p:cNvSpPr txBox="1"/>
          <p:nvPr/>
        </p:nvSpPr>
        <p:spPr>
          <a:xfrm>
            <a:off x="791580" y="2276872"/>
            <a:ext cx="4680520" cy="1452192"/>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سمة الإقناع في المفكر الناقد هي التي تجعله قادرًا على نقل أفكاره إلى الآخرين بوضوح ودون عناء.</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41D53B36-F742-4FB1-879A-B3E3B1DDFA8B}"/>
              </a:ext>
            </a:extLst>
          </p:cNvPr>
          <p:cNvSpPr txBox="1"/>
          <p:nvPr/>
        </p:nvSpPr>
        <p:spPr>
          <a:xfrm>
            <a:off x="5596080" y="4571009"/>
            <a:ext cx="2160240" cy="980910"/>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متعقل بعيد عن السذاجة</a:t>
            </a:r>
          </a:p>
        </p:txBody>
      </p:sp>
      <p:sp>
        <p:nvSpPr>
          <p:cNvPr id="6" name="مربع نص 5">
            <a:extLst>
              <a:ext uri="{FF2B5EF4-FFF2-40B4-BE49-F238E27FC236}">
                <a16:creationId xmlns:a16="http://schemas.microsoft.com/office/drawing/2014/main" id="{88585520-48AE-477D-94A9-69A799785EBC}"/>
              </a:ext>
            </a:extLst>
          </p:cNvPr>
          <p:cNvSpPr txBox="1"/>
          <p:nvPr/>
        </p:nvSpPr>
        <p:spPr>
          <a:xfrm>
            <a:off x="695556" y="4211349"/>
            <a:ext cx="4960544" cy="1913216"/>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سمة التعقل في المفكر الناقد هي التي تجعله يفصل بين التفكير المنطقي والتفكير العاطفي ويسأل عن أي شيء يبدو غير معقولًا أو غير مفهوم بالنسبة له</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59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405874" y="880496"/>
            <a:ext cx="6300700" cy="1080120"/>
          </a:xfrm>
          <a:prstGeom prst="roundRect">
            <a:avLst>
              <a:gd name="adj" fmla="val 20919"/>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6000" b="1" dirty="0">
                <a:solidFill>
                  <a:schemeClr val="bg1"/>
                </a:solidFill>
              </a:rPr>
              <a:t>سمات المفكر الناقد:</a:t>
            </a:r>
            <a:endParaRPr lang="en-US" sz="6000" dirty="0">
              <a:solidFill>
                <a:schemeClr val="bg1"/>
              </a:solidFill>
            </a:endParaRPr>
          </a:p>
        </p:txBody>
      </p:sp>
      <p:pic>
        <p:nvPicPr>
          <p:cNvPr id="3" name="صورة 2">
            <a:extLst>
              <a:ext uri="{FF2B5EF4-FFF2-40B4-BE49-F238E27FC236}">
                <a16:creationId xmlns:a16="http://schemas.microsoft.com/office/drawing/2014/main" id="{68CB7B88-7349-4A20-968C-D9AE8324C61D}"/>
              </a:ext>
            </a:extLst>
          </p:cNvPr>
          <p:cNvPicPr>
            <a:picLocks noChangeAspect="1"/>
          </p:cNvPicPr>
          <p:nvPr/>
        </p:nvPicPr>
        <p:blipFill>
          <a:blip r:embed="rId3"/>
          <a:stretch>
            <a:fillRect/>
          </a:stretch>
        </p:blipFill>
        <p:spPr>
          <a:xfrm rot="21064254">
            <a:off x="3247990" y="2336616"/>
            <a:ext cx="2945354" cy="3189457"/>
          </a:xfrm>
          <a:prstGeom prst="rect">
            <a:avLst/>
          </a:prstGeom>
          <a:ln>
            <a:noFill/>
          </a:ln>
          <a:effectLst>
            <a:softEdge rad="112500"/>
          </a:effectLst>
        </p:spPr>
      </p:pic>
      <p:sp>
        <p:nvSpPr>
          <p:cNvPr id="5" name="مستطيل: زوايا مستديرة 4">
            <a:extLst>
              <a:ext uri="{FF2B5EF4-FFF2-40B4-BE49-F238E27FC236}">
                <a16:creationId xmlns:a16="http://schemas.microsoft.com/office/drawing/2014/main" id="{9465B58A-2603-4AA3-951A-33ABDE8EA4F7}"/>
              </a:ext>
            </a:extLst>
          </p:cNvPr>
          <p:cNvSpPr/>
          <p:nvPr/>
        </p:nvSpPr>
        <p:spPr>
          <a:xfrm>
            <a:off x="1421650" y="5877272"/>
            <a:ext cx="6516724" cy="432048"/>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سلسلة التفكير وأنماطه، الطبعة الأولي، </a:t>
            </a:r>
            <a:r>
              <a:rPr lang="ar-EG" sz="2000" b="1" dirty="0" err="1">
                <a:solidFill>
                  <a:schemeClr val="tx1"/>
                </a:solidFill>
              </a:rPr>
              <a:t>رزوقي</a:t>
            </a:r>
            <a:r>
              <a:rPr lang="ar-EG" sz="2000" b="1" dirty="0">
                <a:solidFill>
                  <a:schemeClr val="tx1"/>
                </a:solidFill>
              </a:rPr>
              <a:t> ونبيل 2018م</a:t>
            </a:r>
          </a:p>
        </p:txBody>
      </p:sp>
    </p:spTree>
    <p:extLst>
      <p:ext uri="{BB962C8B-B14F-4D97-AF65-F5344CB8AC3E}">
        <p14:creationId xmlns:p14="http://schemas.microsoft.com/office/powerpoint/2010/main" val="1028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14185B-E50D-4E67-9181-B8E1CE854A59}"/>
              </a:ext>
            </a:extLst>
          </p:cNvPr>
          <p:cNvSpPr txBox="1"/>
          <p:nvPr/>
        </p:nvSpPr>
        <p:spPr>
          <a:xfrm>
            <a:off x="1043608" y="497941"/>
            <a:ext cx="7416824" cy="5862118"/>
          </a:xfrm>
          <a:prstGeom prst="rect">
            <a:avLst/>
          </a:prstGeom>
          <a:noFill/>
        </p:spPr>
        <p:txBody>
          <a:bodyPr wrap="square" rtlCol="1">
            <a:spAutoFit/>
          </a:bodyPr>
          <a:lstStyle/>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عدم الجزم والقطع بصحة نتيجة توصل </a:t>
            </a:r>
            <a:r>
              <a:rPr lang="ar-EG" sz="3200" b="1" dirty="0">
                <a:latin typeface="Calibri" panose="020F0502020204030204" pitchFamily="34" charset="0"/>
                <a:ea typeface="Calibri" panose="020F0502020204030204" pitchFamily="34" charset="0"/>
                <a:cs typeface="Arial" panose="020B0604020202020204" pitchFamily="34" charset="0"/>
              </a:rPr>
              <a:t>إ</a:t>
            </a:r>
            <a:r>
              <a:rPr lang="ar-EG" sz="3200" b="1" dirty="0">
                <a:effectLst/>
                <a:latin typeface="Calibri" panose="020F0502020204030204" pitchFamily="34" charset="0"/>
                <a:ea typeface="Calibri" panose="020F0502020204030204" pitchFamily="34" charset="0"/>
                <a:cs typeface="Arial" panose="020B0604020202020204" pitchFamily="34" charset="0"/>
              </a:rPr>
              <a:t>ليها، وترك مساحة من التواضع العلمي لقبول أي نتيجة أخرى تثبت أفضليتها لحل المشكلة أو فهم المسألة.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يحاول بناء مفرداته اللغوية وزيادتها باستمرار بحيث يستطيع فهم ما يقوله الآخرون.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منفتح الذهن.</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يتخذ موقفًا عندما يكون الدليل كافيًا، وتكون الأسباب كافية.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مطلعًا بشكل جيد على المعلومات.</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يسعى إلى الدقة بقدر ما يسمح الموضوع بذلك.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يأخذ بالحسبان الحالة كاملة.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37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414185B-E50D-4E67-9181-B8E1CE854A59}"/>
              </a:ext>
            </a:extLst>
          </p:cNvPr>
          <p:cNvSpPr txBox="1"/>
          <p:nvPr/>
        </p:nvSpPr>
        <p:spPr>
          <a:xfrm>
            <a:off x="863588" y="761411"/>
            <a:ext cx="7416824" cy="5335178"/>
          </a:xfrm>
          <a:prstGeom prst="rect">
            <a:avLst/>
          </a:prstGeom>
          <a:noFill/>
        </p:spPr>
        <p:txBody>
          <a:bodyPr wrap="square" rtlCol="1">
            <a:spAutoFit/>
          </a:bodyPr>
          <a:lstStyle/>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يتعامل بطريقة منظمة مع أجزاء الموقف المعقد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يبحث عن البدائل.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يسعى لمعرفة الأسباب.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يسعى للحصول على وصف واضح للمشكلة، وأن يحتفظ في ذهنه بالمحور الأساسي أو الأصلي.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يستعمل مصادر موثوقة ويذكرها.</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يبق على علاقة وثيقة بالموضوع الرئيس.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ذكي يدرك مستوي معرفة الآخرين ودرجة ثقافتهم، ويراعي مشاعرهم.</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pPr>
            <a:r>
              <a:rPr lang="ar-EG" sz="3200" b="1" dirty="0">
                <a:effectLst/>
                <a:latin typeface="Calibri" panose="020F0502020204030204" pitchFamily="34" charset="0"/>
                <a:ea typeface="Calibri" panose="020F0502020204030204" pitchFamily="34" charset="0"/>
                <a:cs typeface="Arial" panose="020B0604020202020204" pitchFamily="34" charset="0"/>
              </a:rPr>
              <a:t>يحاول تجنب الأخطاء الشائعة.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21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737718" y="2996952"/>
            <a:ext cx="7668563" cy="2062103"/>
          </a:xfrm>
          <a:prstGeom prst="rect">
            <a:avLst/>
          </a:prstGeom>
          <a:noFill/>
        </p:spPr>
        <p:txBody>
          <a:bodyPr wrap="square" rtlCol="1">
            <a:spAutoFit/>
          </a:bodyPr>
          <a:lstStyle/>
          <a:p>
            <a:pPr marL="285750" indent="-285750">
              <a:buFont typeface="Arial" panose="020B0604020202020204" pitchFamily="34" charset="0"/>
              <a:buChar char="•"/>
            </a:pPr>
            <a:r>
              <a:rPr lang="ar-EG" sz="3200" b="1" dirty="0">
                <a:solidFill>
                  <a:srgbClr val="002060"/>
                </a:solidFill>
              </a:rPr>
              <a:t>أبين أن استقلالية التفكير صفة مميزة للمفكر الناقد. </a:t>
            </a:r>
            <a:endParaRPr lang="en-US" sz="3200" dirty="0">
              <a:solidFill>
                <a:srgbClr val="002060"/>
              </a:solidFill>
            </a:endParaRPr>
          </a:p>
          <a:p>
            <a:pPr marL="285750" indent="-285750">
              <a:buFont typeface="Arial" panose="020B0604020202020204" pitchFamily="34" charset="0"/>
              <a:buChar char="•"/>
            </a:pPr>
            <a:r>
              <a:rPr lang="ar-EG" sz="3200" b="1" dirty="0">
                <a:solidFill>
                  <a:srgbClr val="002060"/>
                </a:solidFill>
              </a:rPr>
              <a:t>أوضح أهمية الانفتاح الفكري للمفكر الناقد. </a:t>
            </a:r>
            <a:endParaRPr lang="en-US" sz="3200" dirty="0">
              <a:solidFill>
                <a:srgbClr val="002060"/>
              </a:solidFill>
            </a:endParaRPr>
          </a:p>
          <a:p>
            <a:pPr marL="285750" indent="-285750">
              <a:buFont typeface="Arial" panose="020B0604020202020204" pitchFamily="34" charset="0"/>
              <a:buChar char="•"/>
            </a:pPr>
            <a:r>
              <a:rPr lang="ar-EG" sz="3200" b="1" dirty="0">
                <a:solidFill>
                  <a:srgbClr val="002060"/>
                </a:solidFill>
              </a:rPr>
              <a:t>أستنتج أن التعقل صفة مميزة للمفكر الناقد. </a:t>
            </a:r>
            <a:endParaRPr lang="en-US" sz="3200" dirty="0">
              <a:solidFill>
                <a:srgbClr val="002060"/>
              </a:solidFill>
            </a:endParaRPr>
          </a:p>
          <a:p>
            <a:pPr marL="285750" indent="-285750">
              <a:buFont typeface="Arial" panose="020B0604020202020204" pitchFamily="34" charset="0"/>
              <a:buChar char="•"/>
            </a:pPr>
            <a:r>
              <a:rPr lang="ar-EG" sz="3200" b="1" dirty="0">
                <a:solidFill>
                  <a:srgbClr val="002060"/>
                </a:solidFill>
              </a:rPr>
              <a:t>أستخلص مدى احتكام المفكر الناقد إلى الحجة السليمة. </a:t>
            </a:r>
            <a:endParaRPr lang="en-US" sz="3200"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99592" y="2096852"/>
            <a:ext cx="7128792" cy="2664296"/>
          </a:xfrm>
          <a:prstGeom prst="wedgeRoundRectCallout">
            <a:avLst>
              <a:gd name="adj1" fmla="val -22116"/>
              <a:gd name="adj2" fmla="val 67305"/>
              <a:gd name="adj3" fmla="val 16667"/>
            </a:avLst>
          </a:prstGeom>
          <a:solidFill>
            <a:schemeClr val="bg2">
              <a:lumMod val="9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rgbClr val="002060"/>
                </a:solidFill>
              </a:rPr>
              <a:t>الشخصية المفكرة بنقدها للواقع تضئ درب الحياة، وتنير طريقه وتدفعه إلى الحركة </a:t>
            </a:r>
            <a:r>
              <a:rPr lang="ar-EG" sz="4000" b="1">
                <a:solidFill>
                  <a:srgbClr val="002060"/>
                </a:solidFill>
              </a:rPr>
              <a:t>والبناء.</a:t>
            </a:r>
            <a:endParaRPr lang="en-US" sz="4000" b="1" dirty="0">
              <a:solidFill>
                <a:srgbClr val="002060"/>
              </a:solidFill>
            </a:endParaRPr>
          </a:p>
        </p:txBody>
      </p:sp>
    </p:spTree>
    <p:extLst>
      <p:ext uri="{BB962C8B-B14F-4D97-AF65-F5344CB8AC3E}">
        <p14:creationId xmlns:p14="http://schemas.microsoft.com/office/powerpoint/2010/main" val="5661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27584" y="862412"/>
            <a:ext cx="7128792" cy="2062532"/>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002060"/>
                </a:solidFill>
                <a:effectLst>
                  <a:outerShdw blurRad="38100" dist="38100" dir="2700000" algn="tl">
                    <a:srgbClr val="000000">
                      <a:alpha val="43137"/>
                    </a:srgbClr>
                  </a:outerShdw>
                </a:effectLst>
              </a:rPr>
              <a:t>3- </a:t>
            </a:r>
            <a:r>
              <a:rPr lang="ar-EG" sz="3600" b="1" dirty="0">
                <a:solidFill>
                  <a:srgbClr val="002060"/>
                </a:solidFill>
              </a:rPr>
              <a:t>هل تتفق مع القول بأن الشخصية المفكرة بنقدها تضئ درب الحياة، وتنير طريقه وتدفعه إلى الحركة والبناء؟ ولماذا؟ </a:t>
            </a:r>
            <a:endParaRPr lang="en-US" sz="3600" b="1" dirty="0">
              <a:solidFill>
                <a:srgbClr val="002060"/>
              </a:solidFill>
              <a:effectLst>
                <a:outerShdw blurRad="38100" dist="38100" dir="2700000" algn="tl">
                  <a:srgbClr val="000000">
                    <a:alpha val="43137"/>
                  </a:srgbClr>
                </a:outerShdw>
              </a:effectLst>
              <a:latin typeface="Calibri" pitchFamily="34" charset="0"/>
            </a:endParaRPr>
          </a:p>
        </p:txBody>
      </p:sp>
      <p:sp>
        <p:nvSpPr>
          <p:cNvPr id="3" name="مربع نص 2">
            <a:extLst>
              <a:ext uri="{FF2B5EF4-FFF2-40B4-BE49-F238E27FC236}">
                <a16:creationId xmlns:a16="http://schemas.microsoft.com/office/drawing/2014/main" id="{4BCABCAF-3295-4300-8B3F-7AA4AB00B516}"/>
              </a:ext>
            </a:extLst>
          </p:cNvPr>
          <p:cNvSpPr txBox="1"/>
          <p:nvPr/>
        </p:nvSpPr>
        <p:spPr>
          <a:xfrm>
            <a:off x="1115616" y="3429000"/>
            <a:ext cx="6840760" cy="2433615"/>
          </a:xfrm>
          <a:prstGeom prst="rect">
            <a:avLst/>
          </a:prstGeom>
          <a:noFill/>
        </p:spPr>
        <p:txBody>
          <a:bodyPr wrap="square" rtlCol="1">
            <a:spAutoFit/>
          </a:bodyPr>
          <a:lstStyle/>
          <a:p>
            <a:pPr algn="ctr">
              <a:lnSpc>
                <a:spcPct val="107000"/>
              </a:lnSpc>
              <a:spcAft>
                <a:spcPts val="800"/>
              </a:spcAft>
            </a:pPr>
            <a:r>
              <a:rPr lang="ar-EG" sz="3600" b="1" dirty="0">
                <a:solidFill>
                  <a:srgbClr val="0000CC"/>
                </a:solidFill>
                <a:latin typeface="Calibri" panose="020F0502020204030204" pitchFamily="34" charset="0"/>
                <a:ea typeface="Calibri" panose="020F0502020204030204" pitchFamily="34" charset="0"/>
              </a:rPr>
              <a:t>نعم أتفق، لأن من خلاله يتم معرفة مواطن القوّة ومكامنها، وفى نفس الوقت مكامن النقص والعيوب ومن ثم العمل على معالجتها وتقويمها.</a:t>
            </a:r>
            <a:endParaRPr lang="en-US" sz="3600" dirty="0">
              <a:solidFill>
                <a:srgbClr val="0000CC"/>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31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وأتدبر(1)</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27584" y="1556792"/>
            <a:ext cx="7128792" cy="3312368"/>
          </a:xfrm>
          <a:prstGeom prst="roundRect">
            <a:avLst>
              <a:gd name="adj" fmla="val 20919"/>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rgbClr val="002060"/>
                </a:solidFill>
                <a:latin typeface="Calibri" pitchFamily="34" charset="0"/>
              </a:rPr>
              <a:t>1- </a:t>
            </a:r>
            <a:r>
              <a:rPr lang="ar-EG" sz="3200" b="1" dirty="0">
                <a:solidFill>
                  <a:srgbClr val="002060"/>
                </a:solidFill>
              </a:rPr>
              <a:t>تصور غياب هذه السمات هل سيبقي المفكر مفكرًا؟ أقترح نظامًا حجاجيًا مناسبًا لتدعيم موقفك. أحرر إجابتي وفق الصياغة التالية: إذا غابت هذه السمة .... (اذكرها) يكون الفرد مفكرًا لأن ....... أو سوف لن يكون مفكرًا لأن....</a:t>
            </a:r>
            <a:endParaRPr lang="en-US" sz="3200" dirty="0">
              <a:solidFill>
                <a:srgbClr val="002060"/>
              </a:solidFill>
            </a:endParaRPr>
          </a:p>
        </p:txBody>
      </p:sp>
    </p:spTree>
    <p:extLst>
      <p:ext uri="{BB962C8B-B14F-4D97-AF65-F5344CB8AC3E}">
        <p14:creationId xmlns:p14="http://schemas.microsoft.com/office/powerpoint/2010/main" val="782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4" name="جدول 5">
            <a:extLst>
              <a:ext uri="{FF2B5EF4-FFF2-40B4-BE49-F238E27FC236}">
                <a16:creationId xmlns:a16="http://schemas.microsoft.com/office/drawing/2014/main" id="{74DCDA54-CD2F-4FA0-AA7B-B4F803AB1994}"/>
              </a:ext>
            </a:extLst>
          </p:cNvPr>
          <p:cNvGraphicFramePr>
            <a:graphicFrameLocks noGrp="1"/>
          </p:cNvGraphicFramePr>
          <p:nvPr>
            <p:extLst>
              <p:ext uri="{D42A27DB-BD31-4B8C-83A1-F6EECF244321}">
                <p14:modId xmlns:p14="http://schemas.microsoft.com/office/powerpoint/2010/main" val="985687514"/>
              </p:ext>
            </p:extLst>
          </p:nvPr>
        </p:nvGraphicFramePr>
        <p:xfrm>
          <a:off x="911678" y="720682"/>
          <a:ext cx="7320644" cy="5111835"/>
        </p:xfrm>
        <a:graphic>
          <a:graphicData uri="http://schemas.openxmlformats.org/drawingml/2006/table">
            <a:tbl>
              <a:tblPr rtl="1" firstRow="1" bandRow="1">
                <a:tableStyleId>{5C22544A-7EE6-4342-B048-85BDC9FD1C3A}</a:tableStyleId>
              </a:tblPr>
              <a:tblGrid>
                <a:gridCol w="7320644">
                  <a:extLst>
                    <a:ext uri="{9D8B030D-6E8A-4147-A177-3AD203B41FA5}">
                      <a16:colId xmlns:a16="http://schemas.microsoft.com/office/drawing/2014/main" val="583856484"/>
                    </a:ext>
                  </a:extLst>
                </a:gridCol>
              </a:tblGrid>
              <a:tr h="662703">
                <a:tc>
                  <a:txBody>
                    <a:bodyPr/>
                    <a:lstStyle/>
                    <a:p>
                      <a:pPr algn="ctr" rtl="1"/>
                      <a:r>
                        <a:rPr lang="ar-EG" sz="2800" b="1" dirty="0">
                          <a:solidFill>
                            <a:schemeClr val="bg1"/>
                          </a:solidFill>
                        </a:rPr>
                        <a:t>يكون الفرد مفكرًا لأن ....... أو لا يكون مفكرًا لأن....</a:t>
                      </a:r>
                      <a:endParaRPr lang="ar-EG" sz="2800" dirty="0">
                        <a:solidFill>
                          <a:schemeClr val="bg1"/>
                        </a:solidFill>
                      </a:endParaRPr>
                    </a:p>
                  </a:txBody>
                  <a:tcPr anchor="ctr"/>
                </a:tc>
                <a:extLst>
                  <a:ext uri="{0D108BD9-81ED-4DB2-BD59-A6C34878D82A}">
                    <a16:rowId xmlns:a16="http://schemas.microsoft.com/office/drawing/2014/main" val="3438320875"/>
                  </a:ext>
                </a:extLst>
              </a:tr>
              <a:tr h="66270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800" b="1" kern="1200" dirty="0">
                          <a:solidFill>
                            <a:schemeClr val="dk1"/>
                          </a:solidFill>
                          <a:effectLst/>
                          <a:latin typeface="+mn-lt"/>
                          <a:ea typeface="+mn-ea"/>
                          <a:cs typeface="+mn-cs"/>
                        </a:rPr>
                        <a:t>مثال: بالسعي إلى الأسباب الكافية يكون الفرد مفكرًا لأن قناعته بنتيجة معينة مشروطة بالتحقق من سلامة ودقة الأسباب التي أدت إليها ولا يقبل القفز على النتائج والأحكام دون برهان ودليل.</a:t>
                      </a:r>
                      <a:endParaRPr lang="en-US" sz="2800" kern="1200" dirty="0">
                        <a:solidFill>
                          <a:schemeClr val="dk1"/>
                        </a:solidFill>
                        <a:effectLst/>
                        <a:latin typeface="+mn-lt"/>
                        <a:ea typeface="+mn-ea"/>
                        <a:cs typeface="+mn-cs"/>
                      </a:endParaRPr>
                    </a:p>
                  </a:txBody>
                  <a:tcPr/>
                </a:tc>
                <a:extLst>
                  <a:ext uri="{0D108BD9-81ED-4DB2-BD59-A6C34878D82A}">
                    <a16:rowId xmlns:a16="http://schemas.microsoft.com/office/drawing/2014/main" val="751049322"/>
                  </a:ext>
                </a:extLst>
              </a:tr>
              <a:tr h="662703">
                <a:tc>
                  <a:txBody>
                    <a:bodyPr/>
                    <a:lstStyle/>
                    <a:p>
                      <a:pPr rtl="1"/>
                      <a:endParaRPr lang="ar-EG" sz="2000"/>
                    </a:p>
                  </a:txBody>
                  <a:tcPr/>
                </a:tc>
                <a:extLst>
                  <a:ext uri="{0D108BD9-81ED-4DB2-BD59-A6C34878D82A}">
                    <a16:rowId xmlns:a16="http://schemas.microsoft.com/office/drawing/2014/main" val="3735336614"/>
                  </a:ext>
                </a:extLst>
              </a:tr>
              <a:tr h="662703">
                <a:tc>
                  <a:txBody>
                    <a:bodyPr/>
                    <a:lstStyle/>
                    <a:p>
                      <a:pPr rtl="1"/>
                      <a:endParaRPr lang="ar-EG" sz="2000"/>
                    </a:p>
                  </a:txBody>
                  <a:tcPr/>
                </a:tc>
                <a:extLst>
                  <a:ext uri="{0D108BD9-81ED-4DB2-BD59-A6C34878D82A}">
                    <a16:rowId xmlns:a16="http://schemas.microsoft.com/office/drawing/2014/main" val="1212660508"/>
                  </a:ext>
                </a:extLst>
              </a:tr>
              <a:tr h="662703">
                <a:tc>
                  <a:txBody>
                    <a:bodyPr/>
                    <a:lstStyle/>
                    <a:p>
                      <a:pPr rtl="1"/>
                      <a:endParaRPr lang="ar-EG" sz="2000"/>
                    </a:p>
                  </a:txBody>
                  <a:tcPr/>
                </a:tc>
                <a:extLst>
                  <a:ext uri="{0D108BD9-81ED-4DB2-BD59-A6C34878D82A}">
                    <a16:rowId xmlns:a16="http://schemas.microsoft.com/office/drawing/2014/main" val="4262712940"/>
                  </a:ext>
                </a:extLst>
              </a:tr>
              <a:tr h="662703">
                <a:tc>
                  <a:txBody>
                    <a:bodyPr/>
                    <a:lstStyle/>
                    <a:p>
                      <a:pPr rtl="1"/>
                      <a:endParaRPr lang="ar-EG" sz="2000" dirty="0"/>
                    </a:p>
                  </a:txBody>
                  <a:tcPr/>
                </a:tc>
                <a:extLst>
                  <a:ext uri="{0D108BD9-81ED-4DB2-BD59-A6C34878D82A}">
                    <a16:rowId xmlns:a16="http://schemas.microsoft.com/office/drawing/2014/main" val="509688068"/>
                  </a:ext>
                </a:extLst>
              </a:tr>
            </a:tbl>
          </a:graphicData>
        </a:graphic>
      </p:graphicFrame>
    </p:spTree>
    <p:extLst>
      <p:ext uri="{BB962C8B-B14F-4D97-AF65-F5344CB8AC3E}">
        <p14:creationId xmlns:p14="http://schemas.microsoft.com/office/powerpoint/2010/main" val="39825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76872"/>
            <a:ext cx="7776865" cy="2062103"/>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أن تبني نظامًا حجاجيًا هو أن تقدم حججك منظمة وفق ترتيب منطقي متتابع من البسيط إلى المركب، أو من الجزئي إلى الكلي، أو من المثال إلى الفكرة، ولا تكتفي بتقديمها بشكل عشوائي لا يحكمه نظام.</a:t>
            </a:r>
            <a:endParaRPr lang="en-US" sz="3200" dirty="0"/>
          </a:p>
        </p:txBody>
      </p:sp>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76872"/>
            <a:ext cx="7776865" cy="1754326"/>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solidFill>
                  <a:srgbClr val="002060"/>
                </a:solidFill>
                <a:latin typeface="Calibr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2- من خلال ما أنجز، أكمل الجدول، وأحاول المقارنة بين الشخصية الناقدة وغيرها من الشخصيات الأخرى بحسب النماذج التالية:</a:t>
            </a:r>
            <a:endParaRPr lang="en-US" dirty="0"/>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D0ABAD7B-49E7-4F1C-872A-FB2C5A655112}"/>
              </a:ext>
            </a:extLst>
          </p:cNvPr>
          <p:cNvGraphicFramePr>
            <a:graphicFrameLocks noGrp="1"/>
          </p:cNvGraphicFramePr>
          <p:nvPr>
            <p:extLst>
              <p:ext uri="{D42A27DB-BD31-4B8C-83A1-F6EECF244321}">
                <p14:modId xmlns:p14="http://schemas.microsoft.com/office/powerpoint/2010/main" val="867316375"/>
              </p:ext>
            </p:extLst>
          </p:nvPr>
        </p:nvGraphicFramePr>
        <p:xfrm>
          <a:off x="899592" y="548680"/>
          <a:ext cx="7440487" cy="5630583"/>
        </p:xfrm>
        <a:graphic>
          <a:graphicData uri="http://schemas.openxmlformats.org/drawingml/2006/table">
            <a:tbl>
              <a:tblPr rtl="1" firstRow="1" bandRow="1">
                <a:tableStyleId>{5C22544A-7EE6-4342-B048-85BDC9FD1C3A}</a:tableStyleId>
              </a:tblPr>
              <a:tblGrid>
                <a:gridCol w="1056184">
                  <a:extLst>
                    <a:ext uri="{9D8B030D-6E8A-4147-A177-3AD203B41FA5}">
                      <a16:colId xmlns:a16="http://schemas.microsoft.com/office/drawing/2014/main" val="2632629281"/>
                    </a:ext>
                  </a:extLst>
                </a:gridCol>
                <a:gridCol w="2965219">
                  <a:extLst>
                    <a:ext uri="{9D8B030D-6E8A-4147-A177-3AD203B41FA5}">
                      <a16:colId xmlns:a16="http://schemas.microsoft.com/office/drawing/2014/main" val="242682690"/>
                    </a:ext>
                  </a:extLst>
                </a:gridCol>
                <a:gridCol w="3419084">
                  <a:extLst>
                    <a:ext uri="{9D8B030D-6E8A-4147-A177-3AD203B41FA5}">
                      <a16:colId xmlns:a16="http://schemas.microsoft.com/office/drawing/2014/main" val="1098561034"/>
                    </a:ext>
                  </a:extLst>
                </a:gridCol>
              </a:tblGrid>
              <a:tr h="492695">
                <a:tc gridSpan="3">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lt1"/>
                          </a:solidFill>
                          <a:effectLst/>
                          <a:latin typeface="+mn-lt"/>
                          <a:ea typeface="+mn-ea"/>
                          <a:cs typeface="+mn-cs"/>
                        </a:rPr>
                        <a:t>الشخصية </a:t>
                      </a:r>
                      <a:endParaRPr lang="en-US" sz="2400" b="1" kern="1200" dirty="0">
                        <a:solidFill>
                          <a:schemeClr val="lt1"/>
                        </a:solidFill>
                        <a:effectLst/>
                        <a:latin typeface="+mn-lt"/>
                        <a:ea typeface="+mn-ea"/>
                        <a:cs typeface="+mn-cs"/>
                      </a:endParaRPr>
                    </a:p>
                  </a:txBody>
                  <a:tcPr anchor="ctr"/>
                </a:tc>
                <a:tc hMerge="1">
                  <a:txBody>
                    <a:bodyPr/>
                    <a:lstStyle/>
                    <a:p>
                      <a:pPr rtl="1"/>
                      <a:endParaRPr lang="ar-EG"/>
                    </a:p>
                  </a:txBody>
                  <a:tcPr/>
                </a:tc>
                <a:tc hMerge="1">
                  <a:txBody>
                    <a:bodyPr/>
                    <a:lstStyle/>
                    <a:p>
                      <a:pPr rtl="1"/>
                      <a:endParaRPr lang="ar-EG"/>
                    </a:p>
                  </a:txBody>
                  <a:tcPr/>
                </a:tc>
                <a:extLst>
                  <a:ext uri="{0D108BD9-81ED-4DB2-BD59-A6C34878D82A}">
                    <a16:rowId xmlns:a16="http://schemas.microsoft.com/office/drawing/2014/main" val="1285984178"/>
                  </a:ext>
                </a:extLst>
              </a:tr>
              <a:tr h="856734">
                <a:tc rowSpan="3">
                  <a:txBody>
                    <a:bodyPr/>
                    <a:lstStyle/>
                    <a:p>
                      <a:pPr algn="ctr" rtl="1"/>
                      <a:r>
                        <a:rPr lang="ar-EG" sz="2400" b="1" dirty="0"/>
                        <a:t>سمات</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إنسان موافق لتأثير الأغلبية </a:t>
                      </a:r>
                      <a:endParaRPr lang="en-US" sz="2400" b="1" kern="1200" dirty="0">
                        <a:solidFill>
                          <a:schemeClr val="dk1"/>
                        </a:solidFill>
                        <a:effectLst/>
                        <a:latin typeface="+mn-lt"/>
                        <a:ea typeface="+mn-ea"/>
                        <a:cs typeface="+mn-cs"/>
                      </a:endParaRPr>
                    </a:p>
                  </a:txBody>
                  <a:tcPr anchor="ct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إنسان فاعل في وسطه</a:t>
                      </a:r>
                      <a:endParaRPr lang="en-US" sz="2400" b="1" kern="1200" dirty="0">
                        <a:solidFill>
                          <a:schemeClr val="dk1"/>
                        </a:solidFill>
                        <a:effectLst/>
                        <a:latin typeface="+mn-lt"/>
                        <a:ea typeface="+mn-ea"/>
                        <a:cs typeface="+mn-cs"/>
                      </a:endParaRPr>
                    </a:p>
                  </a:txBody>
                  <a:tcPr anchor="ctr">
                    <a:solidFill>
                      <a:schemeClr val="accent3">
                        <a:lumMod val="60000"/>
                        <a:lumOff val="40000"/>
                      </a:schemeClr>
                    </a:solidFill>
                  </a:tcPr>
                </a:tc>
                <a:extLst>
                  <a:ext uri="{0D108BD9-81ED-4DB2-BD59-A6C34878D82A}">
                    <a16:rowId xmlns:a16="http://schemas.microsoft.com/office/drawing/2014/main" val="1249661232"/>
                  </a:ext>
                </a:extLst>
              </a:tr>
              <a:tr h="3373291">
                <a:tc vMerge="1">
                  <a:txBody>
                    <a:bodyPr/>
                    <a:lstStyle/>
                    <a:p>
                      <a:pPr rtl="1"/>
                      <a:endParaRPr lang="ar-EG"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مثال: شخصيات غير مستقلة </a:t>
                      </a:r>
                      <a:endParaRPr lang="en-US" sz="2400" b="1" kern="1200" dirty="0">
                        <a:solidFill>
                          <a:schemeClr val="dk1"/>
                        </a:solidFill>
                        <a:effectLst/>
                        <a:latin typeface="+mn-lt"/>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kern="1200" dirty="0">
                          <a:solidFill>
                            <a:schemeClr val="dk1"/>
                          </a:solidFill>
                          <a:effectLst/>
                          <a:latin typeface="+mn-lt"/>
                          <a:ea typeface="+mn-ea"/>
                          <a:cs typeface="+mn-cs"/>
                        </a:rPr>
                        <a:t>مثال: يملك شخصية مستقلة </a:t>
                      </a:r>
                      <a:endParaRPr lang="en-US" sz="2400" b="1" kern="1200" dirty="0">
                        <a:solidFill>
                          <a:schemeClr val="dk1"/>
                        </a:solidFill>
                        <a:effectLst/>
                        <a:latin typeface="+mn-lt"/>
                        <a:ea typeface="+mn-ea"/>
                        <a:cs typeface="+mn-cs"/>
                      </a:endParaRPr>
                    </a:p>
                    <a:p>
                      <a:pPr algn="ctr" rtl="1"/>
                      <a:endParaRPr lang="ar-EG" sz="2400" b="1" dirty="0"/>
                    </a:p>
                  </a:txBody>
                  <a:tcPr/>
                </a:tc>
                <a:extLst>
                  <a:ext uri="{0D108BD9-81ED-4DB2-BD59-A6C34878D82A}">
                    <a16:rowId xmlns:a16="http://schemas.microsoft.com/office/drawing/2014/main" val="3409222154"/>
                  </a:ext>
                </a:extLst>
              </a:tr>
              <a:tr h="907863">
                <a:tc vMerge="1">
                  <a:txBody>
                    <a:bodyPr/>
                    <a:lstStyle/>
                    <a:p>
                      <a:pPr rtl="1"/>
                      <a:endParaRPr lang="ar-EG"/>
                    </a:p>
                  </a:txBody>
                  <a:tcPr/>
                </a:tc>
                <a:tc>
                  <a:txBody>
                    <a:bodyPr/>
                    <a:lstStyle/>
                    <a:p>
                      <a:pPr algn="ctr" rtl="1"/>
                      <a:r>
                        <a:rPr lang="ar-EG" sz="2400" b="1" dirty="0"/>
                        <a:t>غير مجدد: تابع</a:t>
                      </a:r>
                    </a:p>
                  </a:txBody>
                  <a:tcPr anchor="ctr"/>
                </a:tc>
                <a:tc>
                  <a:txBody>
                    <a:bodyPr/>
                    <a:lstStyle/>
                    <a:p>
                      <a:pPr algn="ctr" rtl="1"/>
                      <a:r>
                        <a:rPr lang="ar-EG" sz="2400" b="1" dirty="0"/>
                        <a:t>مجدد: ناقد</a:t>
                      </a:r>
                    </a:p>
                  </a:txBody>
                  <a:tcPr anchor="ctr"/>
                </a:tc>
                <a:extLst>
                  <a:ext uri="{0D108BD9-81ED-4DB2-BD59-A6C34878D82A}">
                    <a16:rowId xmlns:a16="http://schemas.microsoft.com/office/drawing/2014/main" val="1189042131"/>
                  </a:ext>
                </a:extLst>
              </a:tr>
            </a:tbl>
          </a:graphicData>
        </a:graphic>
      </p:graphicFrame>
      <p:sp>
        <p:nvSpPr>
          <p:cNvPr id="3" name="مربع نص 2">
            <a:extLst>
              <a:ext uri="{FF2B5EF4-FFF2-40B4-BE49-F238E27FC236}">
                <a16:creationId xmlns:a16="http://schemas.microsoft.com/office/drawing/2014/main" id="{A52545B6-A6CE-4964-A52C-18B6E7C84DC6}"/>
              </a:ext>
            </a:extLst>
          </p:cNvPr>
          <p:cNvSpPr txBox="1"/>
          <p:nvPr/>
        </p:nvSpPr>
        <p:spPr>
          <a:xfrm>
            <a:off x="4085088" y="2388569"/>
            <a:ext cx="3384376"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ساذج وغير متعقل</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ربع نص 4">
            <a:extLst>
              <a:ext uri="{FF2B5EF4-FFF2-40B4-BE49-F238E27FC236}">
                <a16:creationId xmlns:a16="http://schemas.microsoft.com/office/drawing/2014/main" id="{3317AA52-038E-4A6F-9928-AA19D0241BF7}"/>
              </a:ext>
            </a:extLst>
          </p:cNvPr>
          <p:cNvSpPr txBox="1"/>
          <p:nvPr/>
        </p:nvSpPr>
        <p:spPr>
          <a:xfrm>
            <a:off x="803921" y="2388568"/>
            <a:ext cx="3600400"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متعقل بعيد عن السذاجة</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0ABB99F5-301B-41C8-897F-AF5CFA8512AD}"/>
              </a:ext>
            </a:extLst>
          </p:cNvPr>
          <p:cNvSpPr txBox="1"/>
          <p:nvPr/>
        </p:nvSpPr>
        <p:spPr>
          <a:xfrm>
            <a:off x="4178487" y="2922402"/>
            <a:ext cx="3127545" cy="530145"/>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latin typeface="Calibri" panose="020F0502020204030204" pitchFamily="34" charset="0"/>
                <a:ea typeface="Calibri" panose="020F0502020204030204" pitchFamily="34" charset="0"/>
                <a:cs typeface="Arial" panose="020B0604020202020204" pitchFamily="34" charset="0"/>
              </a:rPr>
              <a:t>شخصية غير قيادية</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90CB6D1F-3531-45D5-AAE8-761F98416419}"/>
              </a:ext>
            </a:extLst>
          </p:cNvPr>
          <p:cNvSpPr txBox="1"/>
          <p:nvPr/>
        </p:nvSpPr>
        <p:spPr>
          <a:xfrm>
            <a:off x="897320" y="2922401"/>
            <a:ext cx="3600400" cy="530145"/>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يبادر إلى قيادة مجتمعه</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8" name="مربع نص 7">
            <a:extLst>
              <a:ext uri="{FF2B5EF4-FFF2-40B4-BE49-F238E27FC236}">
                <a16:creationId xmlns:a16="http://schemas.microsoft.com/office/drawing/2014/main" id="{30463ED8-CB11-49C0-A63F-6A76F77B34A9}"/>
              </a:ext>
            </a:extLst>
          </p:cNvPr>
          <p:cNvSpPr txBox="1"/>
          <p:nvPr/>
        </p:nvSpPr>
        <p:spPr>
          <a:xfrm>
            <a:off x="4196751" y="3457317"/>
            <a:ext cx="3107704" cy="991169"/>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لا يتقبل الرأي الآخر ودائمًا متعصب لرأيه</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B53DC674-B3D8-4802-B88C-33E725D864E3}"/>
              </a:ext>
            </a:extLst>
          </p:cNvPr>
          <p:cNvSpPr txBox="1"/>
          <p:nvPr/>
        </p:nvSpPr>
        <p:spPr>
          <a:xfrm>
            <a:off x="1069647" y="3457317"/>
            <a:ext cx="3107704" cy="991169"/>
          </a:xfrm>
          <a:prstGeom prst="rect">
            <a:avLst/>
          </a:prstGeom>
          <a:noFill/>
        </p:spPr>
        <p:txBody>
          <a:bodyPr wrap="square" rtlCol="1">
            <a:spAutoFit/>
          </a:bodyPr>
          <a:lstStyle/>
          <a:p>
            <a:pPr algn="ctr">
              <a:lnSpc>
                <a:spcPct val="107000"/>
              </a:lnSpc>
              <a:spcAft>
                <a:spcPts val="800"/>
              </a:spcAft>
            </a:pPr>
            <a:r>
              <a:rPr lang="ar-EG" sz="2800" b="1" dirty="0">
                <a:solidFill>
                  <a:srgbClr val="FF0000"/>
                </a:solidFill>
                <a:latin typeface="Calibri" panose="020F0502020204030204" pitchFamily="34" charset="0"/>
                <a:ea typeface="Calibri" panose="020F0502020204030204" pitchFamily="34" charset="0"/>
              </a:rPr>
              <a:t>ينصت للأفكار الأخرى ويحاورها</a:t>
            </a:r>
            <a:endParaRPr lang="en-US" sz="28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10" name="مربع نص 9">
            <a:extLst>
              <a:ext uri="{FF2B5EF4-FFF2-40B4-BE49-F238E27FC236}">
                <a16:creationId xmlns:a16="http://schemas.microsoft.com/office/drawing/2014/main" id="{42B73B2D-3D4D-4265-85D2-831D2CC59A7E}"/>
              </a:ext>
            </a:extLst>
          </p:cNvPr>
          <p:cNvSpPr txBox="1"/>
          <p:nvPr/>
        </p:nvSpPr>
        <p:spPr>
          <a:xfrm>
            <a:off x="4159109" y="4346592"/>
            <a:ext cx="3107704" cy="991169"/>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لا يملك الشجاعة لمواجهة أي مشكلة</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مربع نص 10">
            <a:extLst>
              <a:ext uri="{FF2B5EF4-FFF2-40B4-BE49-F238E27FC236}">
                <a16:creationId xmlns:a16="http://schemas.microsoft.com/office/drawing/2014/main" id="{9483A0D1-006E-4CD1-B181-94D93059C255}"/>
              </a:ext>
            </a:extLst>
          </p:cNvPr>
          <p:cNvSpPr txBox="1"/>
          <p:nvPr/>
        </p:nvSpPr>
        <p:spPr>
          <a:xfrm>
            <a:off x="1143668" y="4346592"/>
            <a:ext cx="3107704" cy="991169"/>
          </a:xfrm>
          <a:prstGeom prst="rect">
            <a:avLst/>
          </a:prstGeom>
          <a:noFill/>
        </p:spPr>
        <p:txBody>
          <a:bodyPr wrap="square" rtlCol="1">
            <a:spAutoFit/>
          </a:bodyPr>
          <a:lstStyle/>
          <a:p>
            <a:pPr marL="0" marR="0" algn="ctr" rtl="1">
              <a:lnSpc>
                <a:spcPct val="107000"/>
              </a:lnSpc>
              <a:spcBef>
                <a:spcPts val="0"/>
              </a:spcBef>
              <a:spcAft>
                <a:spcPts val="800"/>
              </a:spcAft>
            </a:pPr>
            <a:r>
              <a:rPr lang="ar-EG"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يتصف بالشجاعة الكافية لمواجهة المعوقات</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04864"/>
            <a:ext cx="7776865" cy="1938992"/>
          </a:xfrm>
          <a:prstGeom prst="rect">
            <a:avLst/>
          </a:prstGeom>
          <a:solidFill>
            <a:schemeClr val="bg2">
              <a:lumMod val="9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40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t>الشخصية الموافقة بشكل أعمى دون تمحيص تخشي الإقصاء، والشخصية الناقدة مستقلة مجددة تكافح الجهل والجمود.</a:t>
            </a:r>
            <a:endParaRPr lang="en-US" dirty="0"/>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CBF99F5D-D922-476A-ABE9-B9A84A031549}"/>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a:t>
              </a:r>
            </a:p>
          </p:txBody>
        </p:sp>
      </p:grpSp>
    </p:spTree>
    <p:extLst>
      <p:ext uri="{BB962C8B-B14F-4D97-AF65-F5344CB8AC3E}">
        <p14:creationId xmlns:p14="http://schemas.microsoft.com/office/powerpoint/2010/main" val="802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A22AD86-6990-4397-9296-10F84C1F1293}"/>
              </a:ext>
            </a:extLst>
          </p:cNvPr>
          <p:cNvSpPr/>
          <p:nvPr/>
        </p:nvSpPr>
        <p:spPr bwMode="auto">
          <a:xfrm>
            <a:off x="2411760" y="2569504"/>
            <a:ext cx="4320480" cy="864096"/>
          </a:xfrm>
          <a:prstGeom prst="roundRect">
            <a:avLst>
              <a:gd name="adj" fmla="val 20919"/>
            </a:avLst>
          </a:prstGeom>
          <a:solidFill>
            <a:srgbClr val="00CC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28600" marR="0" algn="ctr" rtl="1">
              <a:lnSpc>
                <a:spcPct val="107000"/>
              </a:lnSpc>
              <a:spcBef>
                <a:spcPts val="0"/>
              </a:spcBef>
              <a:spcAft>
                <a:spcPts val="800"/>
              </a:spcAft>
            </a:pPr>
            <a:r>
              <a:rPr lang="ar-EG" sz="4000" b="1" dirty="0">
                <a:effectLst/>
                <a:latin typeface="Calibri" panose="020F0502020204030204" pitchFamily="34" charset="0"/>
                <a:ea typeface="Calibri" panose="020F0502020204030204" pitchFamily="34" charset="0"/>
                <a:cs typeface="Arial" panose="020B0604020202020204" pitchFamily="34" charset="0"/>
              </a:rPr>
              <a:t>أريد جيلاً مثقفًا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2A3887E9-E3F9-43E0-8D12-4C8F300AD56A}"/>
              </a:ext>
            </a:extLst>
          </p:cNvPr>
          <p:cNvSpPr/>
          <p:nvPr/>
        </p:nvSpPr>
        <p:spPr>
          <a:xfrm>
            <a:off x="791579" y="5301208"/>
            <a:ext cx="7560841" cy="864096"/>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solidFill>
                  <a:schemeClr val="tx1"/>
                </a:solidFill>
              </a:rPr>
              <a:t>المصدر: فواتح الجزيرة، أريد جيلاً مثقفًا، الطبعة الأولى، ص254-258 ، عبد الله بن خميس، 1984م (بتصرف)</a:t>
            </a:r>
          </a:p>
        </p:txBody>
      </p:sp>
    </p:spTree>
    <p:extLst>
      <p:ext uri="{BB962C8B-B14F-4D97-AF65-F5344CB8AC3E}">
        <p14:creationId xmlns:p14="http://schemas.microsoft.com/office/powerpoint/2010/main" val="18257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166842"/>
            <a:ext cx="7596844" cy="4524315"/>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الثقافة في كل أمة هي المعيار في تقدمها ورقيها. وهي الدعامة الأولي لبناء كيانها وإشادة مجدها فما شمخ بناء مجد، ولا كان حول ولا طول، إلا وكان للعلم في ذلك النصيب الأوفى. وقد تتهيأ لأمة ما ظروف خاصة، وإمكانيات مادية ومعنوية تخطو بها في مجالات التقدم وترفعها إلى مستوى مرموق. ولكن هل لها أن تضمن أفراد تقدمها أو-على الأقل- استمرار ما وصلت إليه من نجاح، وهي لم تتخذ الأسباب اللازمة لاستدراك ما فاتها، وتحصيل ما صعب عليها؟!</a:t>
            </a:r>
            <a:endParaRPr lang="en-US" sz="3200" dirty="0"/>
          </a:p>
        </p:txBody>
      </p:sp>
    </p:spTree>
    <p:extLst>
      <p:ext uri="{BB962C8B-B14F-4D97-AF65-F5344CB8AC3E}">
        <p14:creationId xmlns:p14="http://schemas.microsoft.com/office/powerpoint/2010/main" val="388349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477228"/>
            <a:ext cx="7596844" cy="3539430"/>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t>الفارق الكبير بين العصور التي سبقتنا، وعصرنا هذا، هو أن هذا العصر يعد عصر الغزو العقائدي، وتيارات الإلحاد، والمبادئ الهدامة، والتنافس على الحياة المادية.</a:t>
            </a:r>
          </a:p>
          <a:p>
            <a:pPr algn="ctr"/>
            <a:r>
              <a:rPr lang="ar-EG" sz="3200" b="1" dirty="0"/>
              <a:t>لابد من وجود جيل مثقف تسند إليه المهام، ويضطلع لواجباته، ويسهم في نمو بلاده / ويستخرج ما فيها من كنوز، ويملأ ما فيها من فراغ اضطرت لملئه من بلاد أخرى.</a:t>
            </a:r>
          </a:p>
        </p:txBody>
      </p:sp>
    </p:spTree>
    <p:extLst>
      <p:ext uri="{BB962C8B-B14F-4D97-AF65-F5344CB8AC3E}">
        <p14:creationId xmlns:p14="http://schemas.microsoft.com/office/powerpoint/2010/main" val="36471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628800"/>
            <a:ext cx="7776865" cy="1938992"/>
          </a:xfrm>
          <a:prstGeom prst="rect">
            <a:avLst/>
          </a:prstGeom>
          <a:solidFill>
            <a:schemeClr val="accent6">
              <a:lumMod val="20000"/>
              <a:lumOff val="80000"/>
            </a:schemeClr>
          </a:solidFill>
          <a:ln w="57150">
            <a:noFill/>
            <a:prstDash val="dashDot"/>
          </a:ln>
        </p:spPr>
        <p:txBody>
          <a:bodyPr wrap="square" rtlCol="0">
            <a:spAutoFit/>
          </a:bodyPr>
          <a:lstStyle>
            <a:defPPr>
              <a:defRPr lang="ar-EG"/>
            </a:defPPr>
            <a:lvl1pPr algn="ctr">
              <a:defRPr sz="3200" b="1"/>
            </a:lvl1pPr>
          </a:lstStyle>
          <a:p>
            <a:r>
              <a:rPr lang="ar-EG" dirty="0"/>
              <a:t>على عاتق شبابنا وحده تقع المسؤولية، وإليه تتجه الأنظار وتعقد الآمال. نريده شبابًا يحمل ثقافة تجمع بين ما تفتقت عنه أذهان علماء العصر من اختراع، وابتكار، وفن، وإدراك وما خلفه أسلافنا من ثقافة إسلامية ومعارف عربية لكي يجمع بين مواكبة العصر في علومه وفنونه وما يتحلى به من مبادئ ومثل وأخلاق، وإن الشباب لفاعل ذلك إن شاء الله.</a:t>
            </a:r>
            <a:endParaRPr lang="en-US" dirty="0"/>
          </a:p>
        </p:txBody>
      </p:sp>
    </p:spTree>
    <p:extLst>
      <p:ext uri="{BB962C8B-B14F-4D97-AF65-F5344CB8AC3E}">
        <p14:creationId xmlns:p14="http://schemas.microsoft.com/office/powerpoint/2010/main" val="1275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2913092" y="912176"/>
            <a:ext cx="5517580" cy="3170099"/>
          </a:xfrm>
          <a:prstGeom prst="wedgeRoundRectCallout">
            <a:avLst>
              <a:gd name="adj1" fmla="val -64916"/>
              <a:gd name="adj2" fmla="val -11342"/>
              <a:gd name="adj3" fmla="val 16667"/>
            </a:avLst>
          </a:prstGeom>
          <a:solidFill>
            <a:schemeClr val="accent5">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40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3600" dirty="0"/>
              <a:t>"أرجو من الله جلت قدرته أن يريني فيكم ما يسرني بصلاح دينكم ودنياكم، وأن تكونوا المثل الأعلى للأمم بما عرف عنكم من تمسككم بدينكم وأخلاقكم"</a:t>
            </a:r>
            <a:endParaRPr lang="en-US" sz="3600" dirty="0"/>
          </a:p>
        </p:txBody>
      </p:sp>
      <p:sp>
        <p:nvSpPr>
          <p:cNvPr id="4" name="مستطيل: زوايا مستديرة 3">
            <a:extLst>
              <a:ext uri="{FF2B5EF4-FFF2-40B4-BE49-F238E27FC236}">
                <a16:creationId xmlns:a16="http://schemas.microsoft.com/office/drawing/2014/main" id="{E4D33579-12EE-4CA5-B6D6-2589D98160A4}"/>
              </a:ext>
            </a:extLst>
          </p:cNvPr>
          <p:cNvSpPr/>
          <p:nvPr/>
        </p:nvSpPr>
        <p:spPr>
          <a:xfrm>
            <a:off x="791579" y="5517232"/>
            <a:ext cx="7560841" cy="576064"/>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a:solidFill>
                  <a:schemeClr val="tx1"/>
                </a:solidFill>
              </a:rPr>
              <a:t>الملك سعود بن عبد العزيز – دارة الملك عبد العزيز، 24\8\1375هـ</a:t>
            </a:r>
          </a:p>
        </p:txBody>
      </p:sp>
      <p:pic>
        <p:nvPicPr>
          <p:cNvPr id="5" name="صورة 4">
            <a:extLst>
              <a:ext uri="{FF2B5EF4-FFF2-40B4-BE49-F238E27FC236}">
                <a16:creationId xmlns:a16="http://schemas.microsoft.com/office/drawing/2014/main" id="{0448D454-4C9F-45E7-B7DB-FBBD613B07A4}"/>
              </a:ext>
            </a:extLst>
          </p:cNvPr>
          <p:cNvPicPr>
            <a:picLocks noChangeAspect="1"/>
          </p:cNvPicPr>
          <p:nvPr/>
        </p:nvPicPr>
        <p:blipFill>
          <a:blip r:embed="rId3"/>
          <a:stretch>
            <a:fillRect/>
          </a:stretch>
        </p:blipFill>
        <p:spPr>
          <a:xfrm>
            <a:off x="719031" y="2196718"/>
            <a:ext cx="2223821" cy="2867558"/>
          </a:xfrm>
          <a:prstGeom prst="ellipse">
            <a:avLst/>
          </a:prstGeom>
          <a:ln>
            <a:noFill/>
          </a:ln>
          <a:effectLst>
            <a:softEdge rad="112500"/>
          </a:effectLst>
        </p:spPr>
      </p:pic>
    </p:spTree>
    <p:extLst>
      <p:ext uri="{BB962C8B-B14F-4D97-AF65-F5344CB8AC3E}">
        <p14:creationId xmlns:p14="http://schemas.microsoft.com/office/powerpoint/2010/main" val="14353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1212652"/>
          </a:xfrm>
          <a:prstGeom prst="foldedCorner">
            <a:avLst>
              <a:gd name="adj" fmla="val 11925"/>
            </a:avLst>
          </a:prstGeom>
          <a:solidFill>
            <a:schemeClr val="accent1">
              <a:lumMod val="20000"/>
              <a:lumOff val="80000"/>
            </a:schemeClr>
          </a:solidFill>
          <a:ln w="57150">
            <a:noFill/>
            <a:prstDash val="dashDot"/>
          </a:ln>
        </p:spPr>
        <p:txBody>
          <a:bodyPr wrap="square" rtlCol="0" anchor="ctr">
            <a:spAutoFit/>
          </a:bodyPr>
          <a:lstStyle/>
          <a:p>
            <a:pPr algn="ctr"/>
            <a:r>
              <a:rPr lang="ar-EG" sz="3200" b="1" dirty="0"/>
              <a:t>1- فيم تتمثل مسؤولية المثقف الشاب، بما أنه مفكر ناقد، تجاه وطنه؟</a:t>
            </a:r>
            <a:endParaRPr lang="en-US" sz="3200" dirty="0"/>
          </a:p>
        </p:txBody>
      </p:sp>
      <p:sp>
        <p:nvSpPr>
          <p:cNvPr id="3" name="TextBox 2">
            <a:extLst>
              <a:ext uri="{FF2B5EF4-FFF2-40B4-BE49-F238E27FC236}">
                <a16:creationId xmlns:a16="http://schemas.microsoft.com/office/drawing/2014/main" id="{FFBC26AD-C879-4B53-B914-D98FB9D6E520}"/>
              </a:ext>
            </a:extLst>
          </p:cNvPr>
          <p:cNvSpPr txBox="1"/>
          <p:nvPr/>
        </p:nvSpPr>
        <p:spPr>
          <a:xfrm>
            <a:off x="1835694" y="3284984"/>
            <a:ext cx="5472609" cy="1938992"/>
          </a:xfrm>
          <a:prstGeom prst="rect">
            <a:avLst/>
          </a:prstGeom>
          <a:noFill/>
          <a:ln w="57150">
            <a:noFill/>
            <a:prstDash val="dashDot"/>
          </a:ln>
        </p:spPr>
        <p:txBody>
          <a:bodyPr wrap="square" rtlCol="0">
            <a:spAutoFit/>
          </a:bodyPr>
          <a:lstStyle>
            <a:defPPr>
              <a:defRPr lang="ar-EG"/>
            </a:defPPr>
            <a:lvl1pPr algn="ctr">
              <a:defRPr sz="4000" b="1">
                <a:solidFill>
                  <a:srgbClr val="0000CC"/>
                </a:solidFill>
              </a:defRPr>
            </a:lvl1pPr>
          </a:lstStyle>
          <a:p>
            <a:r>
              <a:rPr lang="ar-EG" dirty="0"/>
              <a:t>استخراج ما فيها من كنوز، وملء ما فيها من فراغ اضطرت لملئه من بلاد أخرى.</a:t>
            </a:r>
          </a:p>
        </p:txBody>
      </p:sp>
    </p:spTree>
    <p:extLst>
      <p:ext uri="{BB962C8B-B14F-4D97-AF65-F5344CB8AC3E}">
        <p14:creationId xmlns:p14="http://schemas.microsoft.com/office/powerpoint/2010/main" val="23143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5" y="836712"/>
            <a:ext cx="7776865" cy="2062103"/>
          </a:xfrm>
          <a:prstGeom prst="rect">
            <a:avLst/>
          </a:prstGeom>
          <a:solidFill>
            <a:schemeClr val="accent1">
              <a:lumMod val="20000"/>
              <a:lumOff val="80000"/>
            </a:schemeClr>
          </a:solidFill>
          <a:ln w="57150">
            <a:noFill/>
            <a:prstDash val="dashDot"/>
          </a:ln>
        </p:spPr>
        <p:txBody>
          <a:bodyPr wrap="square" rtlCol="0" anchor="ctr">
            <a:spAutoFit/>
          </a:bodyPr>
          <a:lstStyle>
            <a:defPPr>
              <a:defRPr lang="ar-EG"/>
            </a:defPPr>
            <a:lvl1pPr algn="ctr">
              <a:defRPr sz="3200" b="1"/>
            </a:lvl1pPr>
          </a:lstStyle>
          <a:p>
            <a:r>
              <a:rPr lang="ar-EG" dirty="0"/>
              <a:t>2- هل تقتصر ثقافة المفكر الناقد على الاكتفاء بالموروث واتباع السائد أو تتجاوز ذلك إلى المزاوجة بين التقاليد – انسجامًا مع التراث الوطني – والانفتاح على مكتسبات العقل الإنساني الكونية؟ علل إجابتك.</a:t>
            </a:r>
            <a:endParaRPr lang="en-US" dirty="0"/>
          </a:p>
        </p:txBody>
      </p:sp>
      <p:sp>
        <p:nvSpPr>
          <p:cNvPr id="3" name="TextBox 2">
            <a:extLst>
              <a:ext uri="{FF2B5EF4-FFF2-40B4-BE49-F238E27FC236}">
                <a16:creationId xmlns:a16="http://schemas.microsoft.com/office/drawing/2014/main" id="{154C0949-EDC1-435C-871F-A36B1FC10B0C}"/>
              </a:ext>
            </a:extLst>
          </p:cNvPr>
          <p:cNvSpPr txBox="1"/>
          <p:nvPr/>
        </p:nvSpPr>
        <p:spPr>
          <a:xfrm>
            <a:off x="1115613" y="3158966"/>
            <a:ext cx="6912768" cy="2862322"/>
          </a:xfrm>
          <a:prstGeom prst="rect">
            <a:avLst/>
          </a:prstGeom>
          <a:noFill/>
          <a:ln w="57150">
            <a:noFill/>
            <a:prstDash val="dashDot"/>
          </a:ln>
        </p:spPr>
        <p:txBody>
          <a:bodyPr wrap="square" rtlCol="0">
            <a:spAutoFit/>
          </a:bodyPr>
          <a:lstStyle>
            <a:defPPr>
              <a:defRPr lang="ar-EG"/>
            </a:defPPr>
            <a:lvl1pPr algn="ctr">
              <a:defRPr sz="4000" b="1">
                <a:solidFill>
                  <a:srgbClr val="0000CC"/>
                </a:solidFill>
              </a:defRPr>
            </a:lvl1pPr>
          </a:lstStyle>
          <a:p>
            <a:r>
              <a:rPr lang="ar-EG" sz="3600" dirty="0"/>
              <a:t>تتجاوز ذلك إلى المزاوجة بين التقاليد – انسجامًا مع التراث الوطني – والانفتاح على مكتسبات العقل الإنساني الكونية، لكي يجمع بين مواكبة العصر في علومه وفنونه وما يتحلى به من مبادئ ومثل وأخلاق</a:t>
            </a:r>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980728"/>
            <a:ext cx="7776865" cy="1569660"/>
          </a:xfrm>
          <a:prstGeom prst="rect">
            <a:avLst/>
          </a:prstGeom>
          <a:solidFill>
            <a:schemeClr val="accent1">
              <a:lumMod val="20000"/>
              <a:lumOff val="80000"/>
            </a:schemeClr>
          </a:solidFill>
          <a:ln w="57150">
            <a:noFill/>
            <a:prstDash val="dashDot"/>
          </a:ln>
        </p:spPr>
        <p:txBody>
          <a:bodyPr wrap="square" rtlCol="0" anchor="ctr">
            <a:spAutoFit/>
          </a:bodyPr>
          <a:lstStyle>
            <a:defPPr>
              <a:defRPr lang="ar-EG"/>
            </a:defPPr>
            <a:lvl1pPr algn="ctr">
              <a:defRPr sz="3200" b="1"/>
            </a:lvl1pPr>
          </a:lstStyle>
          <a:p>
            <a:r>
              <a:rPr lang="ar-EG" dirty="0"/>
              <a:t>3- استخرج من خلال النص خصال المثقف وبين علاقتها بخصائص المفكر الناقد التي حللتها وتدربت عليها في الدرس.</a:t>
            </a:r>
            <a:endParaRPr lang="en-US" dirty="0"/>
          </a:p>
        </p:txBody>
      </p:sp>
      <p:sp>
        <p:nvSpPr>
          <p:cNvPr id="5" name="TextBox 2">
            <a:extLst>
              <a:ext uri="{FF2B5EF4-FFF2-40B4-BE49-F238E27FC236}">
                <a16:creationId xmlns:a16="http://schemas.microsoft.com/office/drawing/2014/main" id="{D988D087-53CC-4354-9A1A-E48E1BA620CE}"/>
              </a:ext>
            </a:extLst>
          </p:cNvPr>
          <p:cNvSpPr txBox="1"/>
          <p:nvPr/>
        </p:nvSpPr>
        <p:spPr>
          <a:xfrm>
            <a:off x="1115613" y="3158966"/>
            <a:ext cx="6912768" cy="1754326"/>
          </a:xfrm>
          <a:prstGeom prst="rect">
            <a:avLst/>
          </a:prstGeom>
          <a:noFill/>
          <a:ln w="57150">
            <a:noFill/>
            <a:prstDash val="dashDot"/>
          </a:ln>
        </p:spPr>
        <p:txBody>
          <a:bodyPr wrap="square" rtlCol="0">
            <a:spAutoFit/>
          </a:bodyPr>
          <a:lstStyle>
            <a:defPPr>
              <a:defRPr lang="ar-EG"/>
            </a:defPPr>
            <a:lvl1pPr algn="ctr">
              <a:defRPr sz="4000" b="1">
                <a:solidFill>
                  <a:srgbClr val="0000CC"/>
                </a:solidFill>
              </a:defRPr>
            </a:lvl1pPr>
          </a:lstStyle>
          <a:p>
            <a:pPr marL="571500" indent="-571500" algn="r">
              <a:buFont typeface="Arial" panose="020B0604020202020204" pitchFamily="34" charset="0"/>
              <a:buChar char="•"/>
            </a:pPr>
            <a:r>
              <a:rPr lang="ar-EG" sz="3600" dirty="0"/>
              <a:t>تسند إليه المهام</a:t>
            </a:r>
          </a:p>
          <a:p>
            <a:pPr marL="571500" indent="-571500" algn="r">
              <a:buFont typeface="Arial" panose="020B0604020202020204" pitchFamily="34" charset="0"/>
              <a:buChar char="•"/>
            </a:pPr>
            <a:r>
              <a:rPr lang="ar-EG" sz="3600" dirty="0"/>
              <a:t>يضطلع بواجباته</a:t>
            </a:r>
          </a:p>
          <a:p>
            <a:pPr marL="571500" indent="-571500" algn="r">
              <a:buFont typeface="Arial" panose="020B0604020202020204" pitchFamily="34" charset="0"/>
              <a:buChar char="•"/>
            </a:pPr>
            <a:r>
              <a:rPr lang="ar-EG" sz="3600" dirty="0"/>
              <a:t>يسهم في نمو بلاده</a:t>
            </a:r>
          </a:p>
        </p:txBody>
      </p:sp>
    </p:spTree>
    <p:extLst>
      <p:ext uri="{BB962C8B-B14F-4D97-AF65-F5344CB8AC3E}">
        <p14:creationId xmlns:p14="http://schemas.microsoft.com/office/powerpoint/2010/main" val="23239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99592" y="1226949"/>
            <a:ext cx="7470830" cy="1077218"/>
          </a:xfrm>
          <a:prstGeom prst="rect">
            <a:avLst/>
          </a:prstGeom>
          <a:solidFill>
            <a:schemeClr val="accent1">
              <a:lumMod val="20000"/>
              <a:lumOff val="80000"/>
            </a:schemeClr>
          </a:solidFill>
          <a:ln w="57150">
            <a:noFill/>
            <a:prstDash val="dashDot"/>
          </a:ln>
        </p:spPr>
        <p:txBody>
          <a:bodyPr wrap="square" rtlCol="0" anchor="ctr">
            <a:spAutoFit/>
          </a:bodyPr>
          <a:lstStyle>
            <a:defPPr>
              <a:defRPr lang="ar-EG"/>
            </a:defPPr>
            <a:lvl1pPr algn="ctr">
              <a:defRPr sz="3200" b="1"/>
            </a:lvl1pPr>
          </a:lstStyle>
          <a:p>
            <a:r>
              <a:rPr lang="ar-EG" dirty="0"/>
              <a:t>4- هل تتفق مع قول الكاتب (على عاتق شبابنا وحده تقع المسؤولية)؟ علل إجابتك</a:t>
            </a:r>
            <a:endParaRPr lang="en-US" dirty="0"/>
          </a:p>
        </p:txBody>
      </p:sp>
      <p:sp>
        <p:nvSpPr>
          <p:cNvPr id="3" name="TextBox 2">
            <a:extLst>
              <a:ext uri="{FF2B5EF4-FFF2-40B4-BE49-F238E27FC236}">
                <a16:creationId xmlns:a16="http://schemas.microsoft.com/office/drawing/2014/main" id="{6C9E6243-964F-4EE4-BC94-C8A6CA691067}"/>
              </a:ext>
            </a:extLst>
          </p:cNvPr>
          <p:cNvSpPr txBox="1"/>
          <p:nvPr/>
        </p:nvSpPr>
        <p:spPr>
          <a:xfrm>
            <a:off x="1115613" y="3158966"/>
            <a:ext cx="6912768" cy="1754326"/>
          </a:xfrm>
          <a:prstGeom prst="rect">
            <a:avLst/>
          </a:prstGeom>
          <a:noFill/>
          <a:ln w="57150">
            <a:noFill/>
            <a:prstDash val="dashDot"/>
          </a:ln>
        </p:spPr>
        <p:txBody>
          <a:bodyPr wrap="square" rtlCol="0">
            <a:spAutoFit/>
          </a:bodyPr>
          <a:lstStyle>
            <a:defPPr>
              <a:defRPr lang="ar-EG"/>
            </a:defPPr>
            <a:lvl1pPr algn="ctr">
              <a:defRPr sz="4000" b="1">
                <a:solidFill>
                  <a:srgbClr val="0000CC"/>
                </a:solidFill>
              </a:defRPr>
            </a:lvl1pPr>
          </a:lstStyle>
          <a:p>
            <a:r>
              <a:rPr lang="ar-EG" sz="3600" dirty="0"/>
              <a:t>لا أتفق، لأنه يجب أن توفر له الإمكانيات المادية والمعنوية التي تخطو به في مجالات التقدم، وترفعه إلى مستوى مرموق</a:t>
            </a:r>
          </a:p>
        </p:txBody>
      </p:sp>
    </p:spTree>
    <p:extLst>
      <p:ext uri="{BB962C8B-B14F-4D97-AF65-F5344CB8AC3E}">
        <p14:creationId xmlns:p14="http://schemas.microsoft.com/office/powerpoint/2010/main" val="15978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920621"/>
            <a:ext cx="7200800" cy="5016758"/>
          </a:xfrm>
          <a:prstGeom prst="rect">
            <a:avLst/>
          </a:prstGeom>
          <a:noFill/>
          <a:ln w="57150">
            <a:solidFill>
              <a:srgbClr val="FF0000"/>
            </a:solidFill>
            <a:prstDash val="dashDot"/>
          </a:ln>
        </p:spPr>
        <p:txBody>
          <a:bodyPr wrap="square" rtlCol="0">
            <a:spAutoFit/>
          </a:bodyPr>
          <a:lstStyle/>
          <a:p>
            <a:pPr algn="ctr"/>
            <a:r>
              <a:rPr lang="ar-EG" sz="4000" b="1" dirty="0"/>
              <a:t>كل فعل فكري يعكس جوهر شخصية المفكر؛ ولذلك فإن اكتساب مهارات التفكير الناقد والتأكيد عليه يقتضيان وجود شخصية تتوافر فيها سمات خاصة تضمن تحقيق أهداف التفكير الناقد، وتضمن </a:t>
            </a:r>
            <a:r>
              <a:rPr lang="ar-EG" sz="4000" b="1" dirty="0" err="1"/>
              <a:t>نجاعته</a:t>
            </a:r>
            <a:r>
              <a:rPr lang="ar-EG" sz="4000" b="1" dirty="0"/>
              <a:t> الواقعية في الحياة العلمية والعملية وجميع شؤون الحياة اليومية. فما أهم سمات المفكر الناقد؟</a:t>
            </a:r>
            <a:endParaRPr lang="en-US" sz="4000"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36585" y="692696"/>
            <a:ext cx="7470830" cy="2246769"/>
          </a:xfrm>
          <a:prstGeom prst="rect">
            <a:avLst/>
          </a:prstGeom>
          <a:solidFill>
            <a:schemeClr val="accent1">
              <a:lumMod val="20000"/>
              <a:lumOff val="80000"/>
            </a:schemeClr>
          </a:solidFill>
          <a:ln w="57150">
            <a:noFill/>
            <a:prstDash val="dashDot"/>
          </a:ln>
        </p:spPr>
        <p:txBody>
          <a:bodyPr wrap="square" rtlCol="0" anchor="ctr">
            <a:spAutoFit/>
          </a:bodyPr>
          <a:lstStyle>
            <a:defPPr>
              <a:defRPr lang="ar-EG"/>
            </a:defPPr>
            <a:lvl1pPr algn="ctr">
              <a:defRPr sz="3200" b="1"/>
            </a:lvl1pPr>
          </a:lstStyle>
          <a:p>
            <a:r>
              <a:rPr lang="ar-EG" sz="2800" dirty="0"/>
              <a:t>5- هل ترى تعارضًا بين مطلب التجذر في التراث الوطني ومقتضى الانفتاح والثقافة الإنسانية بجميع تجاربها؟ وما هي صفات الشخص الذي بمقدوره الانفتاح على تجارب العالم بكل أطيافه وفي نفس الوقت يظل متمسكًا بهويته دون ذوبان في الثقافات الأخرى؟ علل إجابتك </a:t>
            </a:r>
            <a:endParaRPr lang="en-US" sz="2800" dirty="0"/>
          </a:p>
        </p:txBody>
      </p:sp>
      <p:sp>
        <p:nvSpPr>
          <p:cNvPr id="3" name="TextBox 2">
            <a:extLst>
              <a:ext uri="{FF2B5EF4-FFF2-40B4-BE49-F238E27FC236}">
                <a16:creationId xmlns:a16="http://schemas.microsoft.com/office/drawing/2014/main" id="{D4DF1CF0-F5AF-43B4-894B-8A216A0DFBC3}"/>
              </a:ext>
            </a:extLst>
          </p:cNvPr>
          <p:cNvSpPr txBox="1"/>
          <p:nvPr/>
        </p:nvSpPr>
        <p:spPr>
          <a:xfrm>
            <a:off x="1115616" y="3140968"/>
            <a:ext cx="6912768" cy="2862322"/>
          </a:xfrm>
          <a:prstGeom prst="rect">
            <a:avLst/>
          </a:prstGeom>
          <a:noFill/>
          <a:ln w="57150">
            <a:noFill/>
            <a:prstDash val="dashDot"/>
          </a:ln>
        </p:spPr>
        <p:txBody>
          <a:bodyPr wrap="square" rtlCol="0">
            <a:spAutoFit/>
          </a:bodyPr>
          <a:lstStyle>
            <a:defPPr>
              <a:defRPr lang="ar-EG"/>
            </a:defPPr>
            <a:lvl1pPr algn="ctr">
              <a:defRPr sz="4000" b="1">
                <a:solidFill>
                  <a:srgbClr val="0000CC"/>
                </a:solidFill>
              </a:defRPr>
            </a:lvl1pPr>
          </a:lstStyle>
          <a:p>
            <a:r>
              <a:rPr lang="ar-EG" sz="3600" dirty="0"/>
              <a:t>ليس هناك تعارض، ويجب أن يتحلى الشخص بالتفكير المنطقي ويسير بشكل منهجي في جمع المعلومات، والحذر من المجادلات الغير مفيدة، والتمييز بين النتائج التي ربما تكون صحيحة والنتائج التي يجب ان تكون صحيحة. </a:t>
            </a:r>
          </a:p>
        </p:txBody>
      </p:sp>
    </p:spTree>
    <p:extLst>
      <p:ext uri="{BB962C8B-B14F-4D97-AF65-F5344CB8AC3E}">
        <p14:creationId xmlns:p14="http://schemas.microsoft.com/office/powerpoint/2010/main" val="7946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وأتدبر(2)</a:t>
              </a:r>
            </a:p>
          </p:txBody>
        </p:sp>
      </p:grpSp>
    </p:spTree>
    <p:extLst>
      <p:ext uri="{BB962C8B-B14F-4D97-AF65-F5344CB8AC3E}">
        <p14:creationId xmlns:p14="http://schemas.microsoft.com/office/powerpoint/2010/main" val="679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2339752" y="2431144"/>
            <a:ext cx="4464496" cy="997856"/>
          </a:xfrm>
          <a:prstGeom prst="roundRect">
            <a:avLst/>
          </a:prstGeom>
          <a:solidFill>
            <a:schemeClr val="accent2">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t>غير طريقة تفكيرك </a:t>
            </a:r>
            <a:endParaRPr lang="en-US" sz="4400" dirty="0"/>
          </a:p>
        </p:txBody>
      </p:sp>
      <p:sp>
        <p:nvSpPr>
          <p:cNvPr id="4" name="مستطيل: زوايا مستديرة 3">
            <a:extLst>
              <a:ext uri="{FF2B5EF4-FFF2-40B4-BE49-F238E27FC236}">
                <a16:creationId xmlns:a16="http://schemas.microsoft.com/office/drawing/2014/main" id="{15AC20C5-DFD7-426C-8594-D8B9AA85F642}"/>
              </a:ext>
            </a:extLst>
          </p:cNvPr>
          <p:cNvSpPr/>
          <p:nvPr/>
        </p:nvSpPr>
        <p:spPr>
          <a:xfrm>
            <a:off x="909745" y="5733256"/>
            <a:ext cx="7324510" cy="469791"/>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غير تفكير غير حياتك، بريان تراسي،2012م</a:t>
            </a:r>
          </a:p>
        </p:txBody>
      </p:sp>
    </p:spTree>
    <p:extLst>
      <p:ext uri="{BB962C8B-B14F-4D97-AF65-F5344CB8AC3E}">
        <p14:creationId xmlns:p14="http://schemas.microsoft.com/office/powerpoint/2010/main" val="20238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73140" y="797510"/>
            <a:ext cx="7797720" cy="5262979"/>
          </a:xfrm>
          <a:prstGeom prst="rect">
            <a:avLst/>
          </a:prstGeom>
          <a:noFill/>
          <a:ln w="57150">
            <a:noFill/>
            <a:prstDash val="dashDot"/>
          </a:ln>
        </p:spPr>
        <p:txBody>
          <a:bodyPr wrap="square" rtlCol="0">
            <a:spAutoFit/>
          </a:bodyPr>
          <a:lstStyle/>
          <a:p>
            <a:r>
              <a:rPr lang="ar-EG" sz="2800" b="1" dirty="0"/>
              <a:t>هناك قانون في علم النفس يقول: "إنه إذا شكل المرء في ذهنه صورة لما يود أن يفعله، ثم احتفظ بهذه الصورة وتعلق بها لفترة طويلة بما يكفي، فإنه يتحول لما تخيله تمامًا". وليام جيمس </a:t>
            </a:r>
            <a:endParaRPr lang="en-US" sz="2800" dirty="0"/>
          </a:p>
          <a:p>
            <a:r>
              <a:rPr lang="ar-EG" sz="2800" b="1" dirty="0"/>
              <a:t>حدث ذات مرة أن كانت هناك امرأة تبلغ الثلاثين من العمر تقريبًا، وهي متزوجة وأم لطفلين. نشأت في منزل يوجه لها من فيه الانتقاد الدائم وغالبا ما تعامل بقسوة من قبل والديها. ونتيجة لذلك ترسخت لديها مشاعر عميقة من الدونية وعدم تقدير الذات.</a:t>
            </a:r>
            <a:endParaRPr lang="en-US" sz="2800" dirty="0"/>
          </a:p>
          <a:p>
            <a:r>
              <a:rPr lang="ar-EG" sz="2800" b="1" dirty="0"/>
              <a:t>كانت تتسم بالسلبية والإحساس بالخوف فاقدة بالثقة بنفسها على الإطلاق، خجولة وتتوارى عن أعين الاهتمام، ولم تعد نفسها تتحلى بقيمة خاصة. شعرت بأنها في الحقيقة تفتقر إلى أية موهبة، وبينما كانت تقود سيارتها في الطريق إلى المتجر تجاوزت سيارة أخرى الإشارة الحمراء واصطدمت بها اصطدامًا عنيفًا.</a:t>
            </a:r>
            <a:endParaRPr lang="en-US" sz="2800" dirty="0"/>
          </a:p>
        </p:txBody>
      </p:sp>
    </p:spTree>
    <p:extLst>
      <p:ext uri="{BB962C8B-B14F-4D97-AF65-F5344CB8AC3E}">
        <p14:creationId xmlns:p14="http://schemas.microsoft.com/office/powerpoint/2010/main" val="20464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55576" y="620688"/>
            <a:ext cx="7633128" cy="5509200"/>
          </a:xfrm>
          <a:prstGeom prst="rect">
            <a:avLst/>
          </a:prstGeom>
          <a:noFill/>
          <a:ln w="57150">
            <a:noFill/>
            <a:prstDash val="dashDot"/>
          </a:ln>
        </p:spPr>
        <p:txBody>
          <a:bodyPr wrap="square" rtlCol="0">
            <a:spAutoFit/>
          </a:bodyPr>
          <a:lstStyle/>
          <a:p>
            <a:r>
              <a:rPr lang="ar-EG" sz="3200" b="1" dirty="0"/>
              <a:t>عندما استيقظت وجدت نفسها في المستشفى مصابه بارتجاج طفيف في الدماغ وفقدان كامل للذاكرة، كانت لا تزال قادرة على التحدث، ولكنها نسيت تفاصيل حياتها الماضية، لقد فقدت ذاكرتها تماما. في البداية اعتقد الأطباء أن الأمر سيكون مؤقتًا، لكن الأسابيع مرت دون أن يرجع إليها أي أثر من ذاكرتها.</a:t>
            </a:r>
          </a:p>
          <a:p>
            <a:r>
              <a:rPr lang="ar-EG" sz="3200" b="1" dirty="0"/>
              <a:t>زارها زوجها وأطفالها كل يوم، لكنها لم تتعرف عليهم. كانت الحالة نادرة تمامًا حتى أطباء واختصاصيون آخرون أتوا لمعاينتها كذلك، لفحصها وطرح الأسئلة عليها بشأن حالتها، عادت إلى منزلها في نهاية الأمر وذاكرتها خالية تمامًا، ولكنها عقدت العزم على فهم ما حدث لها، </a:t>
            </a:r>
            <a:endParaRPr lang="en-US" sz="3200" dirty="0"/>
          </a:p>
        </p:txBody>
      </p:sp>
    </p:spTree>
    <p:extLst>
      <p:ext uri="{BB962C8B-B14F-4D97-AF65-F5344CB8AC3E}">
        <p14:creationId xmlns:p14="http://schemas.microsoft.com/office/powerpoint/2010/main" val="6230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55436" y="1412776"/>
            <a:ext cx="7633128" cy="4031873"/>
          </a:xfrm>
          <a:prstGeom prst="rect">
            <a:avLst/>
          </a:prstGeom>
          <a:noFill/>
          <a:ln w="57150">
            <a:noFill/>
            <a:prstDash val="dashDot"/>
          </a:ln>
        </p:spPr>
        <p:txBody>
          <a:bodyPr wrap="square" rtlCol="0">
            <a:spAutoFit/>
          </a:bodyPr>
          <a:lstStyle/>
          <a:p>
            <a:r>
              <a:rPr lang="ar-EG" sz="3200" b="1" dirty="0"/>
              <a:t>فأخذت تقرأ كتب الطبيعة وتدرس جانب التخصص في فقدان الذاكرة بأنواعه. التقت بمختصين في هذا المجال وتحدثت إليهم ثم وضعت في النهاية ورقة بحثية عن حالتها.</a:t>
            </a:r>
            <a:endParaRPr lang="en-US" sz="3200" dirty="0"/>
          </a:p>
          <a:p>
            <a:r>
              <a:rPr lang="ar-EG" sz="3200" b="1" dirty="0"/>
              <a:t>ولم يمضِ وقت طويل حتى دعيت للتحدث في مؤتمر طبي لكي تعرض بحثها، ولتجيب عن التساؤلات المتعلقة بحالة فقدان الذاكرة الخاصة بها وتتقاسم مع الأخرين خبراتها وأفكارها حول علم وظائف الأعصاب.</a:t>
            </a:r>
            <a:endParaRPr lang="en-US" sz="3200" dirty="0"/>
          </a:p>
        </p:txBody>
      </p:sp>
    </p:spTree>
    <p:extLst>
      <p:ext uri="{BB962C8B-B14F-4D97-AF65-F5344CB8AC3E}">
        <p14:creationId xmlns:p14="http://schemas.microsoft.com/office/powerpoint/2010/main" val="33575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99592" y="674400"/>
            <a:ext cx="7550967" cy="5509200"/>
          </a:xfrm>
          <a:prstGeom prst="rect">
            <a:avLst/>
          </a:prstGeom>
          <a:noFill/>
          <a:ln w="57150">
            <a:noFill/>
            <a:prstDash val="dashDot"/>
          </a:ln>
        </p:spPr>
        <p:txBody>
          <a:bodyPr wrap="square" rtlCol="0">
            <a:spAutoFit/>
          </a:bodyPr>
          <a:lstStyle/>
          <a:p>
            <a:r>
              <a:rPr lang="ar-EG" sz="3200" b="1" dirty="0"/>
              <a:t>خلال هذه الفترة حدث أمر مدهش لقد أصبحت شخصًا جديدًا تمامًا. كل ذلك الاهتمام التي حظيت به في المستشفى وفيما تلا ذلك جعلها تشعر بقيمتها وأهميتها، وبأنها محبوبة حقًا من عائلتها. حينئذ جاء الاهتمام والترحيب الذي استقبلها به الأطباء المتخصصون فمدها بقدر أعلى من تقدير الذات. أصبحت إيجابية بشكل فريد، ذات ثقة بنفسها ولطيفة المعشر، وفصيحة اللسان، ومثقفة، وكثيرًا ما تطلب كمتحدثة وحجة في الحقل الطبي. لقد انمحت كل ذكريات طفولتها السلبية، كما اختفى كذلك شعورها بالدونية. لقد صارت شخصًا جديدًا فغيرت طريقة تفكيرها وغيرت حياتها.</a:t>
            </a:r>
            <a:endParaRPr lang="en-US" sz="3200" dirty="0"/>
          </a:p>
        </p:txBody>
      </p:sp>
    </p:spTree>
    <p:extLst>
      <p:ext uri="{BB962C8B-B14F-4D97-AF65-F5344CB8AC3E}">
        <p14:creationId xmlns:p14="http://schemas.microsoft.com/office/powerpoint/2010/main" val="339550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06B7876-9591-4F7C-9BDE-1C4F105C0796}"/>
              </a:ext>
            </a:extLst>
          </p:cNvPr>
          <p:cNvSpPr txBox="1"/>
          <p:nvPr/>
        </p:nvSpPr>
        <p:spPr>
          <a:xfrm>
            <a:off x="1013912" y="611819"/>
            <a:ext cx="7230496" cy="2062103"/>
          </a:xfrm>
          <a:prstGeom prst="rect">
            <a:avLst/>
          </a:prstGeom>
          <a:solidFill>
            <a:schemeClr val="accent5">
              <a:lumMod val="20000"/>
              <a:lumOff val="80000"/>
            </a:schemeClr>
          </a:solidFill>
        </p:spPr>
        <p:txBody>
          <a:bodyPr wrap="square" rtlCol="1">
            <a:spAutoFit/>
          </a:bodyPr>
          <a:lstStyle/>
          <a:p>
            <a:pPr algn="ctr"/>
            <a:r>
              <a:rPr lang="ar-EG" sz="3200" b="1" dirty="0">
                <a:effectLst/>
                <a:latin typeface="Calibri" panose="020F0502020204030204" pitchFamily="34" charset="0"/>
                <a:ea typeface="Calibri" panose="020F0502020204030204" pitchFamily="34" charset="0"/>
                <a:cs typeface="Arial" panose="020B0604020202020204" pitchFamily="34" charset="0"/>
              </a:rPr>
              <a:t>1- مما قرأت في قانون وليام (إن المرء إذا شكل في ذهنه صوره لما يود فعله واحتفظ بهذه الصورة فإنه يتحول إلى ما تخيله تمامًا). أي من الجمل في النص تؤيد قانون ويليام؟</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40D1A645-4E91-4732-A0FA-F62B19CC2183}"/>
              </a:ext>
            </a:extLst>
          </p:cNvPr>
          <p:cNvSpPr txBox="1"/>
          <p:nvPr/>
        </p:nvSpPr>
        <p:spPr>
          <a:xfrm>
            <a:off x="1259632" y="3140968"/>
            <a:ext cx="7230496" cy="2682016"/>
          </a:xfrm>
          <a:prstGeom prst="rect">
            <a:avLst/>
          </a:prstGeom>
          <a:noFill/>
        </p:spPr>
        <p:txBody>
          <a:bodyPr wrap="square" rtlCol="1">
            <a:spAutoFit/>
          </a:bodyPr>
          <a:lstStyle/>
          <a:p>
            <a:pPr marL="228600" marR="0" algn="r" rtl="1">
              <a:lnSpc>
                <a:spcPct val="107000"/>
              </a:lnSpc>
              <a:spcBef>
                <a:spcPts val="0"/>
              </a:spcBef>
              <a:spcAft>
                <a:spcPts val="800"/>
              </a:spcAft>
            </a:pPr>
            <a:r>
              <a:rPr lang="ar-EG" sz="2800" b="1" dirty="0">
                <a:effectLst/>
                <a:latin typeface="Calibri" panose="020F0502020204030204" pitchFamily="34" charset="0"/>
                <a:ea typeface="Calibri" panose="020F0502020204030204" pitchFamily="34" charset="0"/>
                <a:cs typeface="Arial" panose="020B0604020202020204" pitchFamily="34" charset="0"/>
              </a:rPr>
              <a:t>أ) نشأت في منزل يوجه لها الانتقادات دائمًا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2800" b="1" dirty="0">
                <a:effectLst/>
                <a:latin typeface="Calibri" panose="020F0502020204030204" pitchFamily="34" charset="0"/>
                <a:ea typeface="Calibri" panose="020F0502020204030204" pitchFamily="34" charset="0"/>
                <a:cs typeface="Arial" panose="020B0604020202020204" pitchFamily="34" charset="0"/>
              </a:rPr>
              <a:t>بـ) إحساسها بارتجاج طفيف في الدماغ وفقدان الذاكرة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2800" b="1" dirty="0">
                <a:effectLst/>
                <a:latin typeface="Calibri" panose="020F0502020204030204" pitchFamily="34" charset="0"/>
                <a:ea typeface="Calibri" panose="020F0502020204030204" pitchFamily="34" charset="0"/>
                <a:cs typeface="Arial" panose="020B0604020202020204" pitchFamily="34" charset="0"/>
              </a:rPr>
              <a:t>جـ) عقدت العزم على فهم ما حدث لها فأخذت تقرأ في كتب الطب وتدرس جانب التخصص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2800" b="1" dirty="0">
                <a:effectLst/>
                <a:latin typeface="Calibri" panose="020F0502020204030204" pitchFamily="34" charset="0"/>
                <a:ea typeface="Calibri" panose="020F0502020204030204" pitchFamily="34" charset="0"/>
                <a:cs typeface="Arial" panose="020B0604020202020204" pitchFamily="34" charset="0"/>
              </a:rPr>
              <a:t>د) نسيت تلك المرأة تفاصيل حياتها الماضية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B325FA06-F761-444A-A2B7-EBC21AA24AA5}"/>
              </a:ext>
            </a:extLst>
          </p:cNvPr>
          <p:cNvSpPr/>
          <p:nvPr/>
        </p:nvSpPr>
        <p:spPr>
          <a:xfrm>
            <a:off x="1259632" y="4293096"/>
            <a:ext cx="7230496"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42147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3496D69-CEC4-423D-AA42-DEDA062E02A2}"/>
              </a:ext>
            </a:extLst>
          </p:cNvPr>
          <p:cNvSpPr txBox="1"/>
          <p:nvPr/>
        </p:nvSpPr>
        <p:spPr>
          <a:xfrm>
            <a:off x="1223628" y="836712"/>
            <a:ext cx="6696744" cy="1646605"/>
          </a:xfrm>
          <a:prstGeom prst="rect">
            <a:avLst/>
          </a:prstGeom>
          <a:solidFill>
            <a:schemeClr val="accent5">
              <a:lumMod val="20000"/>
              <a:lumOff val="80000"/>
            </a:schemeClr>
          </a:solidFill>
        </p:spPr>
        <p:txBody>
          <a:bodyPr wrap="square" rtlCol="1">
            <a:spAutoFit/>
          </a:bodyPr>
          <a:lstStyle/>
          <a:p>
            <a:pPr marL="228600" marR="0" algn="ct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2- من المشاعر التي يمكن أن تعتري الإنسان الإحساس بالدونية والسلبية ومن أسبابها كما ذكر في النص:</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2B518CBE-81D0-4099-9B75-35CD288C1C50}"/>
              </a:ext>
            </a:extLst>
          </p:cNvPr>
          <p:cNvSpPr txBox="1"/>
          <p:nvPr/>
        </p:nvSpPr>
        <p:spPr>
          <a:xfrm>
            <a:off x="1223628" y="2924944"/>
            <a:ext cx="7164796" cy="3008259"/>
          </a:xfrm>
          <a:prstGeom prst="rect">
            <a:avLst/>
          </a:prstGeom>
          <a:noFill/>
        </p:spPr>
        <p:txBody>
          <a:bodyPr wrap="square" rtlCol="1">
            <a:spAutoFit/>
          </a:bodyPr>
          <a:lstStyle/>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أ) بلغت تلك المرأة سن الثلاثين وهي متزوجة وأم لطفلين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بـ) معاملة تلك المرأة بالقسوة وتوجيه الانتقاد الدائم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جـ) شعور المرأة بأنها تفتقر إلى موهبة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د) كانت تلك المرأة خجولة تتوارى عن أعين الناس.</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ستطيل: زوايا مستديرة 7">
            <a:extLst>
              <a:ext uri="{FF2B5EF4-FFF2-40B4-BE49-F238E27FC236}">
                <a16:creationId xmlns:a16="http://schemas.microsoft.com/office/drawing/2014/main" id="{E618E92D-E7B1-4CAF-A6A8-EE7399593400}"/>
              </a:ext>
            </a:extLst>
          </p:cNvPr>
          <p:cNvSpPr/>
          <p:nvPr/>
        </p:nvSpPr>
        <p:spPr>
          <a:xfrm>
            <a:off x="956752" y="4050648"/>
            <a:ext cx="7230496"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4992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61DCD1CC-0A70-4376-A7A9-BCBBA73D9958}"/>
              </a:ext>
            </a:extLst>
          </p:cNvPr>
          <p:cNvSpPr txBox="1"/>
          <p:nvPr/>
        </p:nvSpPr>
        <p:spPr>
          <a:xfrm>
            <a:off x="1529916" y="980728"/>
            <a:ext cx="6084168" cy="592726"/>
          </a:xfrm>
          <a:prstGeom prst="rect">
            <a:avLst/>
          </a:prstGeom>
          <a:solidFill>
            <a:schemeClr val="accent5">
              <a:lumMod val="20000"/>
              <a:lumOff val="80000"/>
            </a:schemeClr>
          </a:solidFill>
        </p:spPr>
        <p:txBody>
          <a:bodyPr wrap="square" rtlCol="1">
            <a:spAutoFit/>
          </a:bodyPr>
          <a:lstStyle>
            <a:defPPr>
              <a:defRPr lang="ar-EG"/>
            </a:defPPr>
            <a:lvl1pPr marL="228600" marR="0" algn="ctr">
              <a:lnSpc>
                <a:spcPct val="107000"/>
              </a:lnSpc>
              <a:spcBef>
                <a:spcPts val="0"/>
              </a:spcBef>
              <a:spcAft>
                <a:spcPts val="800"/>
              </a:spcAft>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3- أصبحت تلك المرأة شخصًا جديدًا لأنها: </a:t>
            </a:r>
            <a:endParaRPr lang="en-US" dirty="0"/>
          </a:p>
        </p:txBody>
      </p:sp>
      <p:sp>
        <p:nvSpPr>
          <p:cNvPr id="6" name="مربع نص 5">
            <a:extLst>
              <a:ext uri="{FF2B5EF4-FFF2-40B4-BE49-F238E27FC236}">
                <a16:creationId xmlns:a16="http://schemas.microsoft.com/office/drawing/2014/main" id="{C012B9B6-413F-486A-8C59-E4945A779179}"/>
              </a:ext>
            </a:extLst>
          </p:cNvPr>
          <p:cNvSpPr txBox="1"/>
          <p:nvPr/>
        </p:nvSpPr>
        <p:spPr>
          <a:xfrm>
            <a:off x="2074552" y="2852936"/>
            <a:ext cx="6084168" cy="2473369"/>
          </a:xfrm>
          <a:prstGeom prst="rect">
            <a:avLst/>
          </a:prstGeom>
          <a:noFill/>
        </p:spPr>
        <p:txBody>
          <a:bodyPr wrap="square">
            <a:spAutoFit/>
          </a:bodyPr>
          <a:lstStyle/>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أ) غيرت طريقة تفكيرها وغيرت حياتها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بـ) لم تعد تتعرض للإساءة ممن حولها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جـ) عادت إلى منزلها وذاكرتها خالية تمامًا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r>
              <a:rPr lang="ar-EG" sz="3200" b="1" dirty="0">
                <a:effectLst/>
                <a:latin typeface="Calibri" panose="020F0502020204030204" pitchFamily="34" charset="0"/>
                <a:ea typeface="Calibri" panose="020F0502020204030204" pitchFamily="34" charset="0"/>
                <a:cs typeface="Arial" panose="020B0604020202020204" pitchFamily="34" charset="0"/>
              </a:rPr>
              <a:t>   د)  بسبب تعرضها للحادث</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6C95BD97-62A2-4FDB-AE37-3A10918EBD74}"/>
              </a:ext>
            </a:extLst>
          </p:cNvPr>
          <p:cNvSpPr/>
          <p:nvPr/>
        </p:nvSpPr>
        <p:spPr>
          <a:xfrm>
            <a:off x="2267744" y="2851106"/>
            <a:ext cx="5890976" cy="592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7997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12248" y="3738812"/>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494DC98F-08CC-4865-84B3-0C5C22BDA3CA}"/>
              </a:ext>
            </a:extLst>
          </p:cNvPr>
          <p:cNvSpPr txBox="1"/>
          <p:nvPr/>
        </p:nvSpPr>
        <p:spPr>
          <a:xfrm>
            <a:off x="1979712" y="3068960"/>
            <a:ext cx="6084168" cy="2481320"/>
          </a:xfrm>
          <a:prstGeom prst="rect">
            <a:avLst/>
          </a:prstGeom>
          <a:noFill/>
        </p:spPr>
        <p:txBody>
          <a:bodyPr wrap="square">
            <a:spAutoFit/>
          </a:bodyPr>
          <a:lstStyle/>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أ) متزنة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بـ) الثقة بالنفس</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جـ) الخجل</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د) الإحساس بالخوف وفقدان الثقة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F84C0A1F-0F03-46DC-848A-0C121AFC5A26}"/>
              </a:ext>
            </a:extLst>
          </p:cNvPr>
          <p:cNvSpPr txBox="1"/>
          <p:nvPr/>
        </p:nvSpPr>
        <p:spPr>
          <a:xfrm>
            <a:off x="1385900" y="912472"/>
            <a:ext cx="6372200" cy="1119665"/>
          </a:xfrm>
          <a:prstGeom prst="rect">
            <a:avLst/>
          </a:prstGeom>
          <a:solidFill>
            <a:schemeClr val="accent5">
              <a:lumMod val="20000"/>
              <a:lumOff val="80000"/>
            </a:schemeClr>
          </a:solidFill>
        </p:spPr>
        <p:txBody>
          <a:bodyPr wrap="square" rtlCol="1">
            <a:spAutoFit/>
          </a:bodyPr>
          <a:lstStyle>
            <a:defPPr>
              <a:defRPr lang="ar-EG"/>
            </a:defPPr>
            <a:lvl1pPr marL="228600" marR="0" algn="ctr">
              <a:lnSpc>
                <a:spcPct val="107000"/>
              </a:lnSpc>
              <a:spcBef>
                <a:spcPts val="0"/>
              </a:spcBef>
              <a:spcAft>
                <a:spcPts val="800"/>
              </a:spcAft>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4- إذا نشأ الإنسان في بيئة ووجه له الانتقاد الدائم والمعاملة بقسوة فإن شخصيته تكون:</a:t>
            </a:r>
            <a:endParaRPr lang="en-US" dirty="0"/>
          </a:p>
        </p:txBody>
      </p:sp>
      <p:sp>
        <p:nvSpPr>
          <p:cNvPr id="4" name="مستطيل: زوايا مستديرة 3">
            <a:extLst>
              <a:ext uri="{FF2B5EF4-FFF2-40B4-BE49-F238E27FC236}">
                <a16:creationId xmlns:a16="http://schemas.microsoft.com/office/drawing/2014/main" id="{8D59954C-F6DF-4CE5-840B-1B486A987492}"/>
              </a:ext>
            </a:extLst>
          </p:cNvPr>
          <p:cNvSpPr/>
          <p:nvPr/>
        </p:nvSpPr>
        <p:spPr>
          <a:xfrm>
            <a:off x="1187624" y="4864824"/>
            <a:ext cx="7230496" cy="7244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8988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1668D01-E3F3-4497-A8C2-F2731CF9D6D8}"/>
              </a:ext>
            </a:extLst>
          </p:cNvPr>
          <p:cNvSpPr txBox="1"/>
          <p:nvPr/>
        </p:nvSpPr>
        <p:spPr>
          <a:xfrm>
            <a:off x="1241884" y="961906"/>
            <a:ext cx="6660232" cy="592726"/>
          </a:xfrm>
          <a:prstGeom prst="rect">
            <a:avLst/>
          </a:prstGeom>
          <a:solidFill>
            <a:schemeClr val="accent5">
              <a:lumMod val="20000"/>
              <a:lumOff val="80000"/>
            </a:schemeClr>
          </a:solidFill>
        </p:spPr>
        <p:txBody>
          <a:bodyPr wrap="square" rtlCol="1">
            <a:spAutoFit/>
          </a:bodyPr>
          <a:lstStyle>
            <a:defPPr>
              <a:defRPr lang="ar-EG"/>
            </a:defPPr>
            <a:lvl1pPr marL="228600" marR="0" algn="ctr">
              <a:lnSpc>
                <a:spcPct val="107000"/>
              </a:lnSpc>
              <a:spcBef>
                <a:spcPts val="0"/>
              </a:spcBef>
              <a:spcAft>
                <a:spcPts val="800"/>
              </a:spcAft>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5- أي من الأحداث كان كفيلاً بتغيير تلك المرأة؟</a:t>
            </a:r>
            <a:endParaRPr lang="en-US" dirty="0"/>
          </a:p>
        </p:txBody>
      </p:sp>
      <p:sp>
        <p:nvSpPr>
          <p:cNvPr id="3" name="مربع نص 2">
            <a:extLst>
              <a:ext uri="{FF2B5EF4-FFF2-40B4-BE49-F238E27FC236}">
                <a16:creationId xmlns:a16="http://schemas.microsoft.com/office/drawing/2014/main" id="{CB8E4B2A-1B0F-4800-B0CB-A47BF0E74FAA}"/>
              </a:ext>
            </a:extLst>
          </p:cNvPr>
          <p:cNvSpPr txBox="1"/>
          <p:nvPr/>
        </p:nvSpPr>
        <p:spPr>
          <a:xfrm>
            <a:off x="1475656" y="2060848"/>
            <a:ext cx="6876256" cy="4062138"/>
          </a:xfrm>
          <a:prstGeom prst="rect">
            <a:avLst/>
          </a:prstGeom>
          <a:noFill/>
        </p:spPr>
        <p:txBody>
          <a:bodyPr wrap="square">
            <a:spAutoFit/>
          </a:bodyPr>
          <a:lstStyle/>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أ ) بلوغها سن الثلاثين وإنجابها لطفلين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بـ) تعرضها للحادث وإصابتها بارتجاج طفيف في الدماغ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جـ) تعرضها للإساءة ممن حولها ومعاملتها بقسوة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800"/>
              </a:spcAft>
            </a:pPr>
            <a:r>
              <a:rPr lang="ar-EG" sz="3200" b="1" dirty="0">
                <a:effectLst/>
                <a:latin typeface="Calibri" panose="020F0502020204030204" pitchFamily="34" charset="0"/>
                <a:ea typeface="Calibri" panose="020F0502020204030204" pitchFamily="34" charset="0"/>
                <a:cs typeface="Arial" panose="020B0604020202020204" pitchFamily="34" charset="0"/>
              </a:rPr>
              <a:t>د) قراءتها للكتب الطبية ودراستها للتخصص ولقاؤها بمختصين والمشاركة في المؤتمر الطبي.</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زوايا مستديرة 3">
            <a:extLst>
              <a:ext uri="{FF2B5EF4-FFF2-40B4-BE49-F238E27FC236}">
                <a16:creationId xmlns:a16="http://schemas.microsoft.com/office/drawing/2014/main" id="{75D5B796-BB20-4288-842D-2BB1D439D37B}"/>
              </a:ext>
            </a:extLst>
          </p:cNvPr>
          <p:cNvSpPr/>
          <p:nvPr/>
        </p:nvSpPr>
        <p:spPr>
          <a:xfrm>
            <a:off x="1092832" y="5013176"/>
            <a:ext cx="7230496"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6645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663D8DA-437C-46FF-B7BF-7C6F362E8A3E}"/>
              </a:ext>
            </a:extLst>
          </p:cNvPr>
          <p:cNvSpPr txBox="1"/>
          <p:nvPr/>
        </p:nvSpPr>
        <p:spPr>
          <a:xfrm>
            <a:off x="1349896" y="1052736"/>
            <a:ext cx="6444208" cy="1119665"/>
          </a:xfrm>
          <a:prstGeom prst="rect">
            <a:avLst/>
          </a:prstGeom>
          <a:solidFill>
            <a:schemeClr val="accent5">
              <a:lumMod val="20000"/>
              <a:lumOff val="80000"/>
            </a:schemeClr>
          </a:solidFill>
        </p:spPr>
        <p:txBody>
          <a:bodyPr wrap="square" rtlCol="1">
            <a:spAutoFit/>
          </a:bodyPr>
          <a:lstStyle>
            <a:defPPr>
              <a:defRPr lang="ar-EG"/>
            </a:defPPr>
            <a:lvl1pPr marL="228600" marR="0" algn="ctr">
              <a:lnSpc>
                <a:spcPct val="107000"/>
              </a:lnSpc>
              <a:spcBef>
                <a:spcPts val="0"/>
              </a:spcBef>
              <a:spcAft>
                <a:spcPts val="800"/>
              </a:spcAft>
              <a:defRPr sz="3200" b="1">
                <a:effectLst/>
                <a:latin typeface="Calibri" panose="020F0502020204030204" pitchFamily="34" charset="0"/>
                <a:ea typeface="Calibri" panose="020F0502020204030204" pitchFamily="34" charset="0"/>
                <a:cs typeface="Arial" panose="020B0604020202020204" pitchFamily="34" charset="0"/>
              </a:defRPr>
            </a:lvl1pPr>
          </a:lstStyle>
          <a:p>
            <a:r>
              <a:rPr lang="ar-EG" dirty="0"/>
              <a:t>6- هل نجحت تلك المرأة في إيصال الفكرة التي تطمح إليها؟</a:t>
            </a:r>
            <a:endParaRPr lang="en-US" dirty="0"/>
          </a:p>
        </p:txBody>
      </p:sp>
      <p:sp>
        <p:nvSpPr>
          <p:cNvPr id="4" name="مربع نص 3">
            <a:extLst>
              <a:ext uri="{FF2B5EF4-FFF2-40B4-BE49-F238E27FC236}">
                <a16:creationId xmlns:a16="http://schemas.microsoft.com/office/drawing/2014/main" id="{54A7B46B-C8D7-4298-AF38-407DB6207A55}"/>
              </a:ext>
            </a:extLst>
          </p:cNvPr>
          <p:cNvSpPr txBox="1"/>
          <p:nvPr/>
        </p:nvSpPr>
        <p:spPr>
          <a:xfrm>
            <a:off x="3203848" y="3645024"/>
            <a:ext cx="3127545" cy="655244"/>
          </a:xfrm>
          <a:prstGeom prst="rect">
            <a:avLst/>
          </a:prstGeom>
          <a:noFill/>
        </p:spPr>
        <p:txBody>
          <a:bodyPr wrap="square" rtlCol="1">
            <a:spAutoFit/>
          </a:bodyPr>
          <a:lstStyle/>
          <a:p>
            <a:pPr marL="0" marR="0" algn="ctr" rtl="1">
              <a:lnSpc>
                <a:spcPct val="107000"/>
              </a:lnSpc>
              <a:spcBef>
                <a:spcPts val="0"/>
              </a:spcBef>
              <a:spcAft>
                <a:spcPts val="800"/>
              </a:spcAft>
            </a:pPr>
            <a:r>
              <a:rPr lang="ar-EG" sz="3600" b="1" dirty="0">
                <a:solidFill>
                  <a:srgbClr val="FF0000"/>
                </a:solidFill>
                <a:latin typeface="Calibri" panose="020F0502020204030204" pitchFamily="34" charset="0"/>
                <a:ea typeface="Calibri" panose="020F0502020204030204" pitchFamily="34" charset="0"/>
                <a:cs typeface="Arial" panose="020B0604020202020204" pitchFamily="34" charset="0"/>
              </a:rPr>
              <a:t>نعم</a:t>
            </a:r>
            <a:endParaRPr lang="en-US" sz="3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08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EEE2EA26-C372-46EE-9E23-46436BEECE33}"/>
              </a:ext>
            </a:extLst>
          </p:cNvPr>
          <p:cNvSpPr/>
          <p:nvPr/>
        </p:nvSpPr>
        <p:spPr>
          <a:xfrm>
            <a:off x="3870963" y="649367"/>
            <a:ext cx="1368152" cy="1296144"/>
          </a:xfrm>
          <a:prstGeom prst="ellipse">
            <a:avLst/>
          </a:prstGeom>
          <a:no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bg2">
                    <a:lumMod val="10000"/>
                  </a:schemeClr>
                </a:solidFill>
              </a:rPr>
              <a:t>الوصف</a:t>
            </a:r>
          </a:p>
        </p:txBody>
      </p:sp>
      <p:sp>
        <p:nvSpPr>
          <p:cNvPr id="4" name="شكل بيضاوي 3">
            <a:extLst>
              <a:ext uri="{FF2B5EF4-FFF2-40B4-BE49-F238E27FC236}">
                <a16:creationId xmlns:a16="http://schemas.microsoft.com/office/drawing/2014/main" id="{96F89389-0309-4CFF-8059-18FC8FFF2967}"/>
              </a:ext>
            </a:extLst>
          </p:cNvPr>
          <p:cNvSpPr/>
          <p:nvPr/>
        </p:nvSpPr>
        <p:spPr>
          <a:xfrm>
            <a:off x="1565867" y="1518501"/>
            <a:ext cx="1548259" cy="1389444"/>
          </a:xfrm>
          <a:prstGeom prst="ellipse">
            <a:avLst/>
          </a:prstGeom>
          <a:no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bg2">
                    <a:lumMod val="10000"/>
                  </a:schemeClr>
                </a:solidFill>
              </a:rPr>
              <a:t>تنفيذ الخطوات</a:t>
            </a:r>
          </a:p>
        </p:txBody>
      </p:sp>
      <p:sp>
        <p:nvSpPr>
          <p:cNvPr id="5" name="شكل بيضاوي 4">
            <a:extLst>
              <a:ext uri="{FF2B5EF4-FFF2-40B4-BE49-F238E27FC236}">
                <a16:creationId xmlns:a16="http://schemas.microsoft.com/office/drawing/2014/main" id="{8DB9AA98-D57C-4537-B138-D458B435D9FB}"/>
              </a:ext>
            </a:extLst>
          </p:cNvPr>
          <p:cNvSpPr/>
          <p:nvPr/>
        </p:nvSpPr>
        <p:spPr>
          <a:xfrm>
            <a:off x="1758502" y="3950055"/>
            <a:ext cx="1548259" cy="1389444"/>
          </a:xfrm>
          <a:prstGeom prst="ellipse">
            <a:avLst/>
          </a:prstGeom>
          <a:no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bg2">
                    <a:lumMod val="10000"/>
                  </a:schemeClr>
                </a:solidFill>
              </a:rPr>
              <a:t>الخلاصة</a:t>
            </a:r>
          </a:p>
        </p:txBody>
      </p:sp>
      <p:sp>
        <p:nvSpPr>
          <p:cNvPr id="6" name="شكل بيضاوي 5">
            <a:extLst>
              <a:ext uri="{FF2B5EF4-FFF2-40B4-BE49-F238E27FC236}">
                <a16:creationId xmlns:a16="http://schemas.microsoft.com/office/drawing/2014/main" id="{E847A1EE-594D-4461-AE65-996C33532AB5}"/>
              </a:ext>
            </a:extLst>
          </p:cNvPr>
          <p:cNvSpPr/>
          <p:nvPr/>
        </p:nvSpPr>
        <p:spPr>
          <a:xfrm>
            <a:off x="3739490" y="4988334"/>
            <a:ext cx="1368152" cy="1296144"/>
          </a:xfrm>
          <a:prstGeom prst="ellipse">
            <a:avLst/>
          </a:prstGeom>
          <a:no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bg2">
                    <a:lumMod val="10000"/>
                  </a:schemeClr>
                </a:solidFill>
              </a:rPr>
              <a:t>التحليل</a:t>
            </a:r>
          </a:p>
        </p:txBody>
      </p:sp>
      <p:sp>
        <p:nvSpPr>
          <p:cNvPr id="7" name="شكل بيضاوي 6">
            <a:extLst>
              <a:ext uri="{FF2B5EF4-FFF2-40B4-BE49-F238E27FC236}">
                <a16:creationId xmlns:a16="http://schemas.microsoft.com/office/drawing/2014/main" id="{0A061434-5A18-429A-976A-7CE34BBFF1C3}"/>
              </a:ext>
            </a:extLst>
          </p:cNvPr>
          <p:cNvSpPr/>
          <p:nvPr/>
        </p:nvSpPr>
        <p:spPr>
          <a:xfrm>
            <a:off x="6017345" y="3861048"/>
            <a:ext cx="1368152" cy="1296144"/>
          </a:xfrm>
          <a:prstGeom prst="ellipse">
            <a:avLst/>
          </a:prstGeom>
          <a:no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bg2">
                    <a:lumMod val="10000"/>
                  </a:schemeClr>
                </a:solidFill>
              </a:rPr>
              <a:t>التقييم</a:t>
            </a:r>
          </a:p>
        </p:txBody>
      </p:sp>
      <p:sp>
        <p:nvSpPr>
          <p:cNvPr id="8" name="شكل بيضاوي 7">
            <a:extLst>
              <a:ext uri="{FF2B5EF4-FFF2-40B4-BE49-F238E27FC236}">
                <a16:creationId xmlns:a16="http://schemas.microsoft.com/office/drawing/2014/main" id="{9044D7CF-261D-4E96-BE59-1E2F45E8D58D}"/>
              </a:ext>
            </a:extLst>
          </p:cNvPr>
          <p:cNvSpPr/>
          <p:nvPr/>
        </p:nvSpPr>
        <p:spPr>
          <a:xfrm>
            <a:off x="5855200" y="1836129"/>
            <a:ext cx="1368152" cy="1296144"/>
          </a:xfrm>
          <a:prstGeom prst="ellipse">
            <a:avLst/>
          </a:prstGeom>
          <a:no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solidFill>
                  <a:schemeClr val="bg2">
                    <a:lumMod val="10000"/>
                  </a:schemeClr>
                </a:solidFill>
              </a:rPr>
              <a:t>شعوري حيال ذاتي</a:t>
            </a:r>
          </a:p>
        </p:txBody>
      </p:sp>
      <p:sp>
        <p:nvSpPr>
          <p:cNvPr id="3" name="سهم: لليمين 2">
            <a:extLst>
              <a:ext uri="{FF2B5EF4-FFF2-40B4-BE49-F238E27FC236}">
                <a16:creationId xmlns:a16="http://schemas.microsoft.com/office/drawing/2014/main" id="{BC486460-A26E-4C9C-A2C2-B84778534295}"/>
              </a:ext>
            </a:extLst>
          </p:cNvPr>
          <p:cNvSpPr/>
          <p:nvPr/>
        </p:nvSpPr>
        <p:spPr>
          <a:xfrm rot="2099466">
            <a:off x="5140363" y="1191967"/>
            <a:ext cx="853318" cy="1296144"/>
          </a:xfrm>
          <a:prstGeom prst="rightArrow">
            <a:avLst>
              <a:gd name="adj1" fmla="val 31958"/>
              <a:gd name="adj2"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11" name="سهم: لليمين 10">
            <a:extLst>
              <a:ext uri="{FF2B5EF4-FFF2-40B4-BE49-F238E27FC236}">
                <a16:creationId xmlns:a16="http://schemas.microsoft.com/office/drawing/2014/main" id="{71DEDCE2-42A0-4601-A00C-9EB72A3F3659}"/>
              </a:ext>
            </a:extLst>
          </p:cNvPr>
          <p:cNvSpPr/>
          <p:nvPr/>
        </p:nvSpPr>
        <p:spPr>
          <a:xfrm rot="4135615">
            <a:off x="6441722" y="2825145"/>
            <a:ext cx="853318" cy="1296144"/>
          </a:xfrm>
          <a:prstGeom prst="rightArrow">
            <a:avLst>
              <a:gd name="adj1" fmla="val 31958"/>
              <a:gd name="adj2"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12" name="سهم: لليمين 11">
            <a:extLst>
              <a:ext uri="{FF2B5EF4-FFF2-40B4-BE49-F238E27FC236}">
                <a16:creationId xmlns:a16="http://schemas.microsoft.com/office/drawing/2014/main" id="{1191DCAB-19C3-4D73-AB08-C4C9C8EC58E9}"/>
              </a:ext>
            </a:extLst>
          </p:cNvPr>
          <p:cNvSpPr/>
          <p:nvPr/>
        </p:nvSpPr>
        <p:spPr>
          <a:xfrm rot="8777925">
            <a:off x="5027836" y="4720456"/>
            <a:ext cx="1301250" cy="1223208"/>
          </a:xfrm>
          <a:prstGeom prst="rightArrow">
            <a:avLst>
              <a:gd name="adj1" fmla="val 31958"/>
              <a:gd name="adj2"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13" name="سهم: لليمين 12">
            <a:extLst>
              <a:ext uri="{FF2B5EF4-FFF2-40B4-BE49-F238E27FC236}">
                <a16:creationId xmlns:a16="http://schemas.microsoft.com/office/drawing/2014/main" id="{64224B72-4B0F-4CB8-B15F-5C121B378B63}"/>
              </a:ext>
            </a:extLst>
          </p:cNvPr>
          <p:cNvSpPr/>
          <p:nvPr/>
        </p:nvSpPr>
        <p:spPr>
          <a:xfrm rot="11938151">
            <a:off x="2986096" y="4701622"/>
            <a:ext cx="853318" cy="1296144"/>
          </a:xfrm>
          <a:prstGeom prst="rightArrow">
            <a:avLst>
              <a:gd name="adj1" fmla="val 31958"/>
              <a:gd name="adj2"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14" name="سهم: لليمين 13">
            <a:extLst>
              <a:ext uri="{FF2B5EF4-FFF2-40B4-BE49-F238E27FC236}">
                <a16:creationId xmlns:a16="http://schemas.microsoft.com/office/drawing/2014/main" id="{48878F08-EBA0-41DC-B513-93D06A1E626D}"/>
              </a:ext>
            </a:extLst>
          </p:cNvPr>
          <p:cNvSpPr/>
          <p:nvPr/>
        </p:nvSpPr>
        <p:spPr>
          <a:xfrm rot="15998047">
            <a:off x="1842705" y="2780928"/>
            <a:ext cx="1061784" cy="1296144"/>
          </a:xfrm>
          <a:prstGeom prst="rightArrow">
            <a:avLst>
              <a:gd name="adj1" fmla="val 31958"/>
              <a:gd name="adj2" fmla="val 48479"/>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15" name="سهم: لليمين 14">
            <a:extLst>
              <a:ext uri="{FF2B5EF4-FFF2-40B4-BE49-F238E27FC236}">
                <a16:creationId xmlns:a16="http://schemas.microsoft.com/office/drawing/2014/main" id="{E52B3912-2DD1-417B-9C88-E5B91F406A05}"/>
              </a:ext>
            </a:extLst>
          </p:cNvPr>
          <p:cNvSpPr/>
          <p:nvPr/>
        </p:nvSpPr>
        <p:spPr>
          <a:xfrm rot="20060028">
            <a:off x="2986097" y="1038783"/>
            <a:ext cx="853318" cy="1296144"/>
          </a:xfrm>
          <a:prstGeom prst="rightArrow">
            <a:avLst>
              <a:gd name="adj1" fmla="val 31958"/>
              <a:gd name="adj2" fmla="val 50000"/>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Tree>
    <p:extLst>
      <p:ext uri="{BB962C8B-B14F-4D97-AF65-F5344CB8AC3E}">
        <p14:creationId xmlns:p14="http://schemas.microsoft.com/office/powerpoint/2010/main" val="270327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9" name="مستطيل: زوايا مستديرة 8">
            <a:extLst>
              <a:ext uri="{FF2B5EF4-FFF2-40B4-BE49-F238E27FC236}">
                <a16:creationId xmlns:a16="http://schemas.microsoft.com/office/drawing/2014/main" id="{F4F6D05C-ACE1-4A12-AD83-756A4B6373DF}"/>
              </a:ext>
            </a:extLst>
          </p:cNvPr>
          <p:cNvSpPr/>
          <p:nvPr/>
        </p:nvSpPr>
        <p:spPr>
          <a:xfrm>
            <a:off x="1331640" y="586077"/>
            <a:ext cx="3323784" cy="1474771"/>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28600" marR="0" algn="ctr" rtl="1">
              <a:spcBef>
                <a:spcPts val="0"/>
              </a:spcBef>
              <a:spcAft>
                <a:spcPts val="800"/>
              </a:spcAft>
            </a:pPr>
            <a:r>
              <a:rPr lang="ar-EG" sz="2400" b="1" dirty="0">
                <a:effectLst/>
                <a:latin typeface="Calibri" panose="020F0502020204030204" pitchFamily="34" charset="0"/>
                <a:ea typeface="Calibri" panose="020F0502020204030204" pitchFamily="34" charset="0"/>
                <a:cs typeface="Arial" panose="020B0604020202020204" pitchFamily="34" charset="0"/>
              </a:rPr>
              <a:t>ما شعوري حيال ذاتي وسماتي الشخصية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مستطيل: زوايا مستديرة 10">
            <a:extLst>
              <a:ext uri="{FF2B5EF4-FFF2-40B4-BE49-F238E27FC236}">
                <a16:creationId xmlns:a16="http://schemas.microsoft.com/office/drawing/2014/main" id="{D1A4320F-9165-4AA7-81CE-0363565855E7}"/>
              </a:ext>
            </a:extLst>
          </p:cNvPr>
          <p:cNvSpPr/>
          <p:nvPr/>
        </p:nvSpPr>
        <p:spPr>
          <a:xfrm>
            <a:off x="5091127" y="589491"/>
            <a:ext cx="2834555" cy="1474771"/>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28600" marR="0" algn="ctr" rtl="1">
              <a:spcBef>
                <a:spcPts val="0"/>
              </a:spcBef>
              <a:spcAft>
                <a:spcPts val="800"/>
              </a:spcAft>
            </a:pPr>
            <a:r>
              <a:rPr lang="ar-EG" sz="2400" b="1" dirty="0">
                <a:effectLst/>
                <a:latin typeface="Calibri" panose="020F0502020204030204" pitchFamily="34" charset="0"/>
                <a:ea typeface="Calibri" panose="020F0502020204030204" pitchFamily="34" charset="0"/>
                <a:cs typeface="Arial" panose="020B0604020202020204" pitchFamily="34" charset="0"/>
              </a:rPr>
              <a:t>كيف أصف ذاتي في ضوء سمات المفكر الناقد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ستطيل: زوايا مستديرة 11">
            <a:extLst>
              <a:ext uri="{FF2B5EF4-FFF2-40B4-BE49-F238E27FC236}">
                <a16:creationId xmlns:a16="http://schemas.microsoft.com/office/drawing/2014/main" id="{3CAA185B-7CD2-40CB-BAE2-4592E188C0C4}"/>
              </a:ext>
            </a:extLst>
          </p:cNvPr>
          <p:cNvSpPr/>
          <p:nvPr/>
        </p:nvSpPr>
        <p:spPr>
          <a:xfrm>
            <a:off x="5121821" y="2363638"/>
            <a:ext cx="2834555" cy="1440212"/>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effectLst/>
                <a:latin typeface="Calibri" panose="020F0502020204030204" pitchFamily="34" charset="0"/>
                <a:ea typeface="Calibri" panose="020F0502020204030204" pitchFamily="34" charset="0"/>
                <a:cs typeface="Arial" panose="020B0604020202020204" pitchFamily="34" charset="0"/>
              </a:rPr>
              <a:t>ما الجيد وغير الجيد في سماتي الشخصية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B308A077-25BB-41DF-AE25-0317B0F06AF0}"/>
              </a:ext>
            </a:extLst>
          </p:cNvPr>
          <p:cNvSpPr/>
          <p:nvPr/>
        </p:nvSpPr>
        <p:spPr>
          <a:xfrm>
            <a:off x="1331640" y="2333143"/>
            <a:ext cx="3323784" cy="147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28600" marR="0" algn="ctr" rtl="1">
              <a:spcBef>
                <a:spcPts val="0"/>
              </a:spcBef>
              <a:spcAft>
                <a:spcPts val="800"/>
              </a:spcAft>
            </a:pPr>
            <a:r>
              <a:rPr lang="ar-EG" b="1" dirty="0">
                <a:effectLst/>
                <a:latin typeface="Calibri" panose="020F0502020204030204" pitchFamily="34" charset="0"/>
                <a:ea typeface="Calibri" panose="020F0502020204030204" pitchFamily="34" charset="0"/>
                <a:cs typeface="Arial" panose="020B0604020202020204" pitchFamily="34" charset="0"/>
              </a:rPr>
              <a:t>كيف يمكن أن أغير من ذاتي؟ ما الذي يعوقني من/أو يساعدني على ذلك؟</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28600" marR="0" algn="ctr" rtl="1">
              <a:spcBef>
                <a:spcPts val="0"/>
              </a:spcBef>
              <a:spcAft>
                <a:spcPts val="800"/>
              </a:spcAft>
            </a:pPr>
            <a:r>
              <a:rPr lang="ar-EG" sz="2000" b="1" dirty="0">
                <a:effectLst/>
                <a:latin typeface="Calibri" panose="020F0502020204030204" pitchFamily="34" charset="0"/>
                <a:ea typeface="Calibri" panose="020F0502020204030204" pitchFamily="34" charset="0"/>
                <a:cs typeface="Arial" panose="020B0604020202020204" pitchFamily="34" charset="0"/>
              </a:rPr>
              <a:t>وما تأثير هذا التعبير على شخصيتي؟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مستطيل: زوايا مستديرة 13">
            <a:extLst>
              <a:ext uri="{FF2B5EF4-FFF2-40B4-BE49-F238E27FC236}">
                <a16:creationId xmlns:a16="http://schemas.microsoft.com/office/drawing/2014/main" id="{AFD69E5F-D31D-4834-827B-1F0B96D5C580}"/>
              </a:ext>
            </a:extLst>
          </p:cNvPr>
          <p:cNvSpPr/>
          <p:nvPr/>
        </p:nvSpPr>
        <p:spPr>
          <a:xfrm>
            <a:off x="5121821" y="4112354"/>
            <a:ext cx="2834555" cy="1474771"/>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effectLst/>
                <a:latin typeface="Calibri" panose="020F0502020204030204" pitchFamily="34" charset="0"/>
                <a:ea typeface="Calibri" panose="020F0502020204030204" pitchFamily="34" charset="0"/>
                <a:cs typeface="Arial" panose="020B0604020202020204" pitchFamily="34" charset="0"/>
              </a:rPr>
              <a:t>ما هي الخطوات اللازمة للتغير غير الجيد وتطوير الجيد من سماتي الشخصية؟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مستطيل: زوايا مستديرة 14">
            <a:extLst>
              <a:ext uri="{FF2B5EF4-FFF2-40B4-BE49-F238E27FC236}">
                <a16:creationId xmlns:a16="http://schemas.microsoft.com/office/drawing/2014/main" id="{193882E5-AAC4-4E06-B172-696C4AC2AFB9}"/>
              </a:ext>
            </a:extLst>
          </p:cNvPr>
          <p:cNvSpPr/>
          <p:nvPr/>
        </p:nvSpPr>
        <p:spPr>
          <a:xfrm>
            <a:off x="1331640" y="4056352"/>
            <a:ext cx="3323784" cy="1474771"/>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effectLst/>
                <a:latin typeface="Calibri" panose="020F0502020204030204" pitchFamily="34" charset="0"/>
                <a:ea typeface="Calibri" panose="020F0502020204030204" pitchFamily="34" charset="0"/>
                <a:cs typeface="Arial" panose="020B0604020202020204" pitchFamily="34" charset="0"/>
              </a:rPr>
              <a:t>أتخذ قراري وأبدأ بتنفيذ خطوات التغيير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مستطيل: زوايا مستديرة 15">
            <a:extLst>
              <a:ext uri="{FF2B5EF4-FFF2-40B4-BE49-F238E27FC236}">
                <a16:creationId xmlns:a16="http://schemas.microsoft.com/office/drawing/2014/main" id="{BA8BD82F-009C-49E2-B102-C66254978029}"/>
              </a:ext>
            </a:extLst>
          </p:cNvPr>
          <p:cNvSpPr/>
          <p:nvPr/>
        </p:nvSpPr>
        <p:spPr>
          <a:xfrm>
            <a:off x="909745" y="5640371"/>
            <a:ext cx="7324510" cy="691309"/>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التفكير بالممارسة، دليل أساليب التعليم والتعلم ص49-50 غراهام جيبس،1988م</a:t>
            </a:r>
          </a:p>
        </p:txBody>
      </p:sp>
    </p:spTree>
    <p:extLst>
      <p:ext uri="{BB962C8B-B14F-4D97-AF65-F5344CB8AC3E}">
        <p14:creationId xmlns:p14="http://schemas.microsoft.com/office/powerpoint/2010/main" val="254793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55576" y="1952836"/>
            <a:ext cx="7632848" cy="2952328"/>
          </a:xfrm>
          <a:prstGeom prst="rect">
            <a:avLst/>
          </a:prstGeom>
          <a:solidFill>
            <a:schemeClr val="accent3">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effectLst/>
              </a:rPr>
              <a:t>أتأمل ذاتي وأنظر في سمات الشخصيات التي تعرفت عليها، وأكتب فقرة قصيرة عن خطتي المستقبلية في تطوير ذاتي لكي أمتلك سمات المفكر الناقد. (أستعمل المفردات التالية: التفكير/النقد/التقليد/التفكير بشكل مستقل/التطوير/الخوف/الشجاعة/التعقل/الشك/الجمود/ التبعية)</a:t>
            </a:r>
            <a:endParaRPr lang="en-US" dirty="0">
              <a:solidFill>
                <a:schemeClr val="tx1"/>
              </a:solidFill>
              <a:effectLst/>
            </a:endParaRPr>
          </a:p>
        </p:txBody>
      </p:sp>
    </p:spTree>
    <p:extLst>
      <p:ext uri="{BB962C8B-B14F-4D97-AF65-F5344CB8AC3E}">
        <p14:creationId xmlns:p14="http://schemas.microsoft.com/office/powerpoint/2010/main" val="3795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1403646" y="908720"/>
            <a:ext cx="6336704"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1- ما أبرز ما توقعته من هذا الدرس؟</a:t>
            </a:r>
          </a:p>
        </p:txBody>
      </p:sp>
      <p:sp>
        <p:nvSpPr>
          <p:cNvPr id="4" name="TextBox 2">
            <a:extLst>
              <a:ext uri="{FF2B5EF4-FFF2-40B4-BE49-F238E27FC236}">
                <a16:creationId xmlns:a16="http://schemas.microsoft.com/office/drawing/2014/main" id="{DBA10372-480E-43B1-B5F0-E8DD01EF8FCB}"/>
              </a:ext>
            </a:extLst>
          </p:cNvPr>
          <p:cNvSpPr txBox="1"/>
          <p:nvPr/>
        </p:nvSpPr>
        <p:spPr>
          <a:xfrm>
            <a:off x="1835694" y="3284984"/>
            <a:ext cx="5472609" cy="1323439"/>
          </a:xfrm>
          <a:prstGeom prst="rect">
            <a:avLst/>
          </a:prstGeom>
          <a:noFill/>
          <a:ln w="57150">
            <a:noFill/>
            <a:prstDash val="dashDot"/>
          </a:ln>
        </p:spPr>
        <p:txBody>
          <a:bodyPr wrap="square" rtlCol="0">
            <a:spAutoFit/>
          </a:bodyPr>
          <a:lstStyle/>
          <a:p>
            <a:pPr algn="ctr"/>
            <a:r>
              <a:rPr lang="ar-EG" sz="4000" b="1" dirty="0">
                <a:solidFill>
                  <a:srgbClr val="0000CC"/>
                </a:solidFill>
              </a:rPr>
              <a:t>أن التعقل صفة مميزة للمفكر الناقد</a:t>
            </a:r>
          </a:p>
        </p:txBody>
      </p:sp>
    </p:spTree>
    <p:extLst>
      <p:ext uri="{BB962C8B-B14F-4D97-AF65-F5344CB8AC3E}">
        <p14:creationId xmlns:p14="http://schemas.microsoft.com/office/powerpoint/2010/main" val="32261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863585" y="908720"/>
            <a:ext cx="7416825"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2- ما أهم فكرة أو مهارة اكتسبتها من هذا الدرس؟ </a:t>
            </a:r>
          </a:p>
        </p:txBody>
      </p:sp>
      <p:sp>
        <p:nvSpPr>
          <p:cNvPr id="4" name="TextBox 2">
            <a:extLst>
              <a:ext uri="{FF2B5EF4-FFF2-40B4-BE49-F238E27FC236}">
                <a16:creationId xmlns:a16="http://schemas.microsoft.com/office/drawing/2014/main" id="{FC027369-D68B-4167-85C9-3766D56FEAED}"/>
              </a:ext>
            </a:extLst>
          </p:cNvPr>
          <p:cNvSpPr txBox="1"/>
          <p:nvPr/>
        </p:nvSpPr>
        <p:spPr>
          <a:xfrm>
            <a:off x="1835694" y="3284984"/>
            <a:ext cx="5472609" cy="707886"/>
          </a:xfrm>
          <a:prstGeom prst="rect">
            <a:avLst/>
          </a:prstGeom>
          <a:noFill/>
          <a:ln w="57150">
            <a:noFill/>
            <a:prstDash val="dashDot"/>
          </a:ln>
        </p:spPr>
        <p:txBody>
          <a:bodyPr wrap="square" rtlCol="0">
            <a:spAutoFit/>
          </a:bodyPr>
          <a:lstStyle/>
          <a:p>
            <a:pPr algn="ctr"/>
            <a:r>
              <a:rPr lang="ar-EG" sz="4000" b="1" dirty="0">
                <a:solidFill>
                  <a:srgbClr val="0000CC"/>
                </a:solidFill>
              </a:rPr>
              <a:t>سمات المفكر الناقد</a:t>
            </a:r>
          </a:p>
        </p:txBody>
      </p:sp>
    </p:spTree>
    <p:extLst>
      <p:ext uri="{BB962C8B-B14F-4D97-AF65-F5344CB8AC3E}">
        <p14:creationId xmlns:p14="http://schemas.microsoft.com/office/powerpoint/2010/main" val="63896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899589" y="908720"/>
            <a:ext cx="7344817" cy="1077218"/>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3- ما السؤال الذي بقي عالقًا في ذهنك وتأمل أن تجد الإجابة عنه؟</a:t>
            </a:r>
            <a:endParaRPr lang="en-US" dirty="0">
              <a:solidFill>
                <a:schemeClr val="tx1"/>
              </a:solidFill>
            </a:endParaRPr>
          </a:p>
        </p:txBody>
      </p:sp>
      <p:sp>
        <p:nvSpPr>
          <p:cNvPr id="4" name="TextBox 2">
            <a:extLst>
              <a:ext uri="{FF2B5EF4-FFF2-40B4-BE49-F238E27FC236}">
                <a16:creationId xmlns:a16="http://schemas.microsoft.com/office/drawing/2014/main" id="{67A6BA10-2987-40C3-9573-08817A4DCB32}"/>
              </a:ext>
            </a:extLst>
          </p:cNvPr>
          <p:cNvSpPr txBox="1"/>
          <p:nvPr/>
        </p:nvSpPr>
        <p:spPr>
          <a:xfrm>
            <a:off x="1835694" y="3284984"/>
            <a:ext cx="5472609" cy="1323439"/>
          </a:xfrm>
          <a:prstGeom prst="rect">
            <a:avLst/>
          </a:prstGeom>
          <a:noFill/>
          <a:ln w="57150">
            <a:noFill/>
            <a:prstDash val="dashDot"/>
          </a:ln>
        </p:spPr>
        <p:txBody>
          <a:bodyPr wrap="square" rtlCol="0">
            <a:spAutoFit/>
          </a:bodyPr>
          <a:lstStyle/>
          <a:p>
            <a:pPr algn="ctr"/>
            <a:r>
              <a:rPr lang="ar-EG" sz="4000" b="1" dirty="0">
                <a:solidFill>
                  <a:srgbClr val="0000CC"/>
                </a:solidFill>
              </a:rPr>
              <a:t>ماذا يحدث في حال غياب سمات المفكر الناقد؟</a:t>
            </a:r>
          </a:p>
        </p:txBody>
      </p:sp>
    </p:spTree>
    <p:extLst>
      <p:ext uri="{BB962C8B-B14F-4D97-AF65-F5344CB8AC3E}">
        <p14:creationId xmlns:p14="http://schemas.microsoft.com/office/powerpoint/2010/main" val="6994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C60D2FD-6D79-4251-9998-91C693BE875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7615" y="3861048"/>
            <a:ext cx="3664709" cy="2448272"/>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692688" y="764704"/>
            <a:ext cx="7776865" cy="4524315"/>
          </a:xfrm>
          <a:prstGeom prst="rect">
            <a:avLst/>
          </a:prstGeom>
          <a:noFill/>
          <a:ln w="57150">
            <a:noFill/>
            <a:prstDash val="dashDot"/>
          </a:ln>
        </p:spPr>
        <p:txBody>
          <a:bodyPr wrap="square" rtlCol="0">
            <a:spAutoFit/>
          </a:bodyPr>
          <a:lstStyle/>
          <a:p>
            <a:pPr algn="ctr"/>
            <a:r>
              <a:rPr lang="ar-EG" sz="3600" b="1" dirty="0"/>
              <a:t>يحمل المفكر الناقد سمات فكرية وشخصية متعددة تساعده على ممارسة دور فاعل فكريًا وابداعيًا ورياديًا. إن المفكر الناقد يعمل عقله الخاص بانتظام وبصورة مستقلة، وينصت للأفكار الأخرى ويحاورها ويتحقق دومًا من صدق حججها ووجاهتها ويحسن توجيه ذاته إلى الحق الذي تبنيه الحجة ويقيمه البرهان، متصفًا بالشجاعة الكافية لمواجهة المعوقات،</a:t>
            </a:r>
            <a:endParaRPr lang="en-US" sz="3600" dirty="0"/>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971597" y="1052736"/>
            <a:ext cx="7200801" cy="1224136"/>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4- ما أهم سمة من سمات المفكر الناقد التي تراها مهمة ويجب أن تسعى إليها؟</a:t>
            </a:r>
            <a:endParaRPr lang="en-US" dirty="0">
              <a:solidFill>
                <a:schemeClr val="tx1"/>
              </a:solidFill>
            </a:endParaRPr>
          </a:p>
        </p:txBody>
      </p:sp>
      <p:sp>
        <p:nvSpPr>
          <p:cNvPr id="4" name="TextBox 2">
            <a:extLst>
              <a:ext uri="{FF2B5EF4-FFF2-40B4-BE49-F238E27FC236}">
                <a16:creationId xmlns:a16="http://schemas.microsoft.com/office/drawing/2014/main" id="{C6F4C3B3-A023-409F-A93C-6B408359C872}"/>
              </a:ext>
            </a:extLst>
          </p:cNvPr>
          <p:cNvSpPr txBox="1"/>
          <p:nvPr/>
        </p:nvSpPr>
        <p:spPr>
          <a:xfrm>
            <a:off x="1835692" y="3543700"/>
            <a:ext cx="5472609" cy="1323439"/>
          </a:xfrm>
          <a:prstGeom prst="rect">
            <a:avLst/>
          </a:prstGeom>
          <a:noFill/>
          <a:ln w="57150">
            <a:noFill/>
            <a:prstDash val="dashDot"/>
          </a:ln>
        </p:spPr>
        <p:txBody>
          <a:bodyPr wrap="square" rtlCol="0">
            <a:spAutoFit/>
          </a:bodyPr>
          <a:lstStyle/>
          <a:p>
            <a:pPr algn="ctr"/>
            <a:r>
              <a:rPr lang="ar-EG" sz="4000" b="1" dirty="0">
                <a:solidFill>
                  <a:srgbClr val="0000CC"/>
                </a:solidFill>
              </a:rPr>
              <a:t>يسعى إلى الدقة بقدر ما يسمح الموضوع بذلك</a:t>
            </a:r>
          </a:p>
        </p:txBody>
      </p:sp>
    </p:spTree>
    <p:extLst>
      <p:ext uri="{BB962C8B-B14F-4D97-AF65-F5344CB8AC3E}">
        <p14:creationId xmlns:p14="http://schemas.microsoft.com/office/powerpoint/2010/main" val="19703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889843"/>
            <a:ext cx="7776865"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5- ما أبرز معلومة لفتت انتباهك في الدرس؟</a:t>
            </a:r>
            <a:endParaRPr lang="en-US" dirty="0">
              <a:solidFill>
                <a:schemeClr val="tx1"/>
              </a:solidFill>
            </a:endParaRPr>
          </a:p>
        </p:txBody>
      </p:sp>
      <p:sp>
        <p:nvSpPr>
          <p:cNvPr id="4" name="TextBox 2">
            <a:extLst>
              <a:ext uri="{FF2B5EF4-FFF2-40B4-BE49-F238E27FC236}">
                <a16:creationId xmlns:a16="http://schemas.microsoft.com/office/drawing/2014/main" id="{5E136452-D5C5-4EA4-BEF2-F69251C81448}"/>
              </a:ext>
            </a:extLst>
          </p:cNvPr>
          <p:cNvSpPr txBox="1"/>
          <p:nvPr/>
        </p:nvSpPr>
        <p:spPr>
          <a:xfrm>
            <a:off x="1835694" y="3284984"/>
            <a:ext cx="5472609" cy="1938992"/>
          </a:xfrm>
          <a:prstGeom prst="rect">
            <a:avLst/>
          </a:prstGeom>
          <a:noFill/>
          <a:ln w="57150">
            <a:noFill/>
            <a:prstDash val="dashDot"/>
          </a:ln>
        </p:spPr>
        <p:txBody>
          <a:bodyPr wrap="square" rtlCol="0">
            <a:spAutoFit/>
          </a:bodyPr>
          <a:lstStyle/>
          <a:p>
            <a:pPr algn="ctr"/>
            <a:r>
              <a:rPr lang="ar-EG" sz="4000" b="1" dirty="0">
                <a:solidFill>
                  <a:srgbClr val="0000CC"/>
                </a:solidFill>
              </a:rPr>
              <a:t>الشخصية المفكرة بنقدها للواقع تضئ درب الحياة، وتنير طريقه وتدفع إلى الحركة والبناء.</a:t>
            </a:r>
          </a:p>
        </p:txBody>
      </p:sp>
    </p:spTree>
    <p:extLst>
      <p:ext uri="{BB962C8B-B14F-4D97-AF65-F5344CB8AC3E}">
        <p14:creationId xmlns:p14="http://schemas.microsoft.com/office/powerpoint/2010/main" val="232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899592" y="1268760"/>
            <a:ext cx="7344816"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6- ما أهم ثلاث مفردات تعرفت عليها في الدرس؟</a:t>
            </a:r>
            <a:endParaRPr lang="en-US" dirty="0">
              <a:solidFill>
                <a:schemeClr val="tx1"/>
              </a:solidFill>
            </a:endParaRPr>
          </a:p>
        </p:txBody>
      </p:sp>
      <p:sp>
        <p:nvSpPr>
          <p:cNvPr id="4" name="TextBox 2">
            <a:extLst>
              <a:ext uri="{FF2B5EF4-FFF2-40B4-BE49-F238E27FC236}">
                <a16:creationId xmlns:a16="http://schemas.microsoft.com/office/drawing/2014/main" id="{3C646696-68CE-43A1-A95D-2E7D2E720D30}"/>
              </a:ext>
            </a:extLst>
          </p:cNvPr>
          <p:cNvSpPr txBox="1"/>
          <p:nvPr/>
        </p:nvSpPr>
        <p:spPr>
          <a:xfrm>
            <a:off x="1835695" y="2852936"/>
            <a:ext cx="5472609" cy="1938992"/>
          </a:xfrm>
          <a:prstGeom prst="rect">
            <a:avLst/>
          </a:prstGeom>
          <a:noFill/>
          <a:ln w="57150">
            <a:noFill/>
            <a:prstDash val="dashDot"/>
          </a:ln>
        </p:spPr>
        <p:txBody>
          <a:bodyPr wrap="square" rtlCol="0">
            <a:spAutoFit/>
          </a:bodyPr>
          <a:lstStyle/>
          <a:p>
            <a:r>
              <a:rPr lang="ar-EG" sz="4000" b="1" dirty="0">
                <a:solidFill>
                  <a:srgbClr val="0000CC"/>
                </a:solidFill>
              </a:rPr>
              <a:t>الثقافة</a:t>
            </a:r>
          </a:p>
          <a:p>
            <a:r>
              <a:rPr lang="ar-EG" sz="4000" b="1" dirty="0">
                <a:solidFill>
                  <a:srgbClr val="0000CC"/>
                </a:solidFill>
              </a:rPr>
              <a:t>سمات المفكر الناقد</a:t>
            </a:r>
          </a:p>
          <a:p>
            <a:r>
              <a:rPr lang="ar-EG" sz="4000" b="1" dirty="0">
                <a:solidFill>
                  <a:srgbClr val="0000CC"/>
                </a:solidFill>
              </a:rPr>
              <a:t>النظام الحجاجي</a:t>
            </a:r>
          </a:p>
        </p:txBody>
      </p:sp>
    </p:spTree>
    <p:extLst>
      <p:ext uri="{BB962C8B-B14F-4D97-AF65-F5344CB8AC3E}">
        <p14:creationId xmlns:p14="http://schemas.microsoft.com/office/powerpoint/2010/main" val="240223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889843"/>
            <a:ext cx="7704857"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7- ما الفائدة الاجتماعية التي اكتسبتها من هذا الدرس؟</a:t>
            </a:r>
            <a:endParaRPr lang="en-US" dirty="0">
              <a:solidFill>
                <a:schemeClr val="tx1"/>
              </a:solidFill>
            </a:endParaRPr>
          </a:p>
        </p:txBody>
      </p:sp>
      <p:sp>
        <p:nvSpPr>
          <p:cNvPr id="4" name="TextBox 2">
            <a:extLst>
              <a:ext uri="{FF2B5EF4-FFF2-40B4-BE49-F238E27FC236}">
                <a16:creationId xmlns:a16="http://schemas.microsoft.com/office/drawing/2014/main" id="{EDC0D1C3-D5A6-4ADD-8C82-941D224759AF}"/>
              </a:ext>
            </a:extLst>
          </p:cNvPr>
          <p:cNvSpPr txBox="1"/>
          <p:nvPr/>
        </p:nvSpPr>
        <p:spPr>
          <a:xfrm>
            <a:off x="1835694" y="3284984"/>
            <a:ext cx="5472609" cy="1323439"/>
          </a:xfrm>
          <a:prstGeom prst="rect">
            <a:avLst/>
          </a:prstGeom>
          <a:noFill/>
          <a:ln w="57150">
            <a:noFill/>
            <a:prstDash val="dashDot"/>
          </a:ln>
        </p:spPr>
        <p:txBody>
          <a:bodyPr wrap="square" rtlCol="0">
            <a:spAutoFit/>
          </a:bodyPr>
          <a:lstStyle/>
          <a:p>
            <a:pPr algn="ctr"/>
            <a:r>
              <a:rPr lang="ar-EG" sz="4000" b="1" dirty="0">
                <a:solidFill>
                  <a:srgbClr val="0000CC"/>
                </a:solidFill>
              </a:rPr>
              <a:t>الحوار</a:t>
            </a:r>
          </a:p>
          <a:p>
            <a:pPr algn="ctr"/>
            <a:r>
              <a:rPr lang="ar-EG" sz="4000" b="1" dirty="0">
                <a:solidFill>
                  <a:srgbClr val="0000CC"/>
                </a:solidFill>
              </a:rPr>
              <a:t>تحمل المسؤولية</a:t>
            </a:r>
          </a:p>
        </p:txBody>
      </p:sp>
    </p:spTree>
    <p:extLst>
      <p:ext uri="{BB962C8B-B14F-4D97-AF65-F5344CB8AC3E}">
        <p14:creationId xmlns:p14="http://schemas.microsoft.com/office/powerpoint/2010/main" val="328892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683567" y="889843"/>
            <a:ext cx="7776865" cy="584775"/>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8- هل تتوقع تغييرًا في علاقتك بالتفكير بعد هذا الدرس؟</a:t>
            </a:r>
            <a:endParaRPr lang="en-US" dirty="0">
              <a:solidFill>
                <a:schemeClr val="tx1"/>
              </a:solidFill>
            </a:endParaRPr>
          </a:p>
        </p:txBody>
      </p:sp>
      <p:sp>
        <p:nvSpPr>
          <p:cNvPr id="4" name="TextBox 2">
            <a:extLst>
              <a:ext uri="{FF2B5EF4-FFF2-40B4-BE49-F238E27FC236}">
                <a16:creationId xmlns:a16="http://schemas.microsoft.com/office/drawing/2014/main" id="{211F536F-3EBC-4937-8F58-C3B60940168E}"/>
              </a:ext>
            </a:extLst>
          </p:cNvPr>
          <p:cNvSpPr txBox="1"/>
          <p:nvPr/>
        </p:nvSpPr>
        <p:spPr>
          <a:xfrm>
            <a:off x="1835694" y="3284984"/>
            <a:ext cx="5472609" cy="707886"/>
          </a:xfrm>
          <a:prstGeom prst="rect">
            <a:avLst/>
          </a:prstGeom>
          <a:noFill/>
          <a:ln w="57150">
            <a:noFill/>
            <a:prstDash val="dashDot"/>
          </a:ln>
        </p:spPr>
        <p:txBody>
          <a:bodyPr wrap="square" rtlCol="0">
            <a:spAutoFit/>
          </a:bodyPr>
          <a:lstStyle/>
          <a:p>
            <a:pPr algn="ctr"/>
            <a:r>
              <a:rPr lang="ar-EG" sz="4000" b="1" dirty="0">
                <a:solidFill>
                  <a:srgbClr val="0000CC"/>
                </a:solidFill>
              </a:rPr>
              <a:t>نعم، بالطبع</a:t>
            </a:r>
          </a:p>
        </p:txBody>
      </p:sp>
    </p:spTree>
    <p:extLst>
      <p:ext uri="{BB962C8B-B14F-4D97-AF65-F5344CB8AC3E}">
        <p14:creationId xmlns:p14="http://schemas.microsoft.com/office/powerpoint/2010/main" val="345262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ED19B6-27F5-4818-8C58-5FCB17068D2C}"/>
              </a:ext>
            </a:extLst>
          </p:cNvPr>
          <p:cNvSpPr txBox="1"/>
          <p:nvPr/>
        </p:nvSpPr>
        <p:spPr>
          <a:xfrm>
            <a:off x="863588" y="976222"/>
            <a:ext cx="7416824" cy="1243013"/>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200" b="1">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dirty="0">
                <a:solidFill>
                  <a:schemeClr val="tx1"/>
                </a:solidFill>
              </a:rPr>
              <a:t>9- في رأيك، ما أهم إجراء ينبغي اتخاذه للتشجيع على التفكير؟</a:t>
            </a:r>
            <a:endParaRPr lang="en-US" dirty="0">
              <a:solidFill>
                <a:schemeClr val="tx1"/>
              </a:solidFill>
            </a:endParaRPr>
          </a:p>
        </p:txBody>
      </p:sp>
      <p:sp>
        <p:nvSpPr>
          <p:cNvPr id="4" name="TextBox 2">
            <a:extLst>
              <a:ext uri="{FF2B5EF4-FFF2-40B4-BE49-F238E27FC236}">
                <a16:creationId xmlns:a16="http://schemas.microsoft.com/office/drawing/2014/main" id="{4002DEFD-5B30-460B-AABB-5E52B05A223B}"/>
              </a:ext>
            </a:extLst>
          </p:cNvPr>
          <p:cNvSpPr txBox="1"/>
          <p:nvPr/>
        </p:nvSpPr>
        <p:spPr>
          <a:xfrm>
            <a:off x="1835694" y="3284984"/>
            <a:ext cx="5472609" cy="1938992"/>
          </a:xfrm>
          <a:prstGeom prst="rect">
            <a:avLst/>
          </a:prstGeom>
          <a:noFill/>
          <a:ln w="57150">
            <a:noFill/>
            <a:prstDash val="dashDot"/>
          </a:ln>
        </p:spPr>
        <p:txBody>
          <a:bodyPr wrap="square" rtlCol="0">
            <a:spAutoFit/>
          </a:bodyPr>
          <a:lstStyle>
            <a:defPPr>
              <a:defRPr lang="ar-EG"/>
            </a:defPPr>
            <a:lvl1pPr algn="ctr">
              <a:defRPr sz="4000" b="1">
                <a:solidFill>
                  <a:srgbClr val="0000CC"/>
                </a:solidFill>
              </a:defRPr>
            </a:lvl1pPr>
          </a:lstStyle>
          <a:p>
            <a:pPr marL="571500" indent="-571500" algn="r">
              <a:buFont typeface="Arial" panose="020B0604020202020204" pitchFamily="34" charset="0"/>
              <a:buChar char="•"/>
            </a:pPr>
            <a:r>
              <a:rPr lang="ar-EG" dirty="0"/>
              <a:t>تيسير جمع البيانات</a:t>
            </a:r>
          </a:p>
          <a:p>
            <a:pPr marL="571500" indent="-571500" algn="r">
              <a:buFont typeface="Arial" panose="020B0604020202020204" pitchFamily="34" charset="0"/>
              <a:buChar char="•"/>
            </a:pPr>
            <a:r>
              <a:rPr lang="ar-EG" dirty="0"/>
              <a:t>توفير الإمكانيات المادية والمعنوية</a:t>
            </a:r>
          </a:p>
        </p:txBody>
      </p:sp>
    </p:spTree>
    <p:extLst>
      <p:ext uri="{BB962C8B-B14F-4D97-AF65-F5344CB8AC3E}">
        <p14:creationId xmlns:p14="http://schemas.microsoft.com/office/powerpoint/2010/main" val="320273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C60D2FD-6D79-4251-9998-91C693BE875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5576" y="3717032"/>
            <a:ext cx="3664709" cy="2448272"/>
          </a:xfrm>
          <a:prstGeom prst="rect">
            <a:avLst/>
          </a:prstGeom>
        </p:spPr>
      </p:pic>
      <p:sp>
        <p:nvSpPr>
          <p:cNvPr id="10" name="TextBox 2">
            <a:extLst>
              <a:ext uri="{FF2B5EF4-FFF2-40B4-BE49-F238E27FC236}">
                <a16:creationId xmlns:a16="http://schemas.microsoft.com/office/drawing/2014/main" id="{AF7610CA-AC5A-492B-AB67-45CCDF89CBF0}"/>
              </a:ext>
            </a:extLst>
          </p:cNvPr>
          <p:cNvSpPr txBox="1"/>
          <p:nvPr/>
        </p:nvSpPr>
        <p:spPr>
          <a:xfrm>
            <a:off x="755576" y="692696"/>
            <a:ext cx="7776865" cy="3539430"/>
          </a:xfrm>
          <a:prstGeom prst="rect">
            <a:avLst/>
          </a:prstGeom>
          <a:noFill/>
          <a:ln w="57150">
            <a:noFill/>
            <a:prstDash val="dashDot"/>
          </a:ln>
        </p:spPr>
        <p:txBody>
          <a:bodyPr wrap="square" rtlCol="0">
            <a:spAutoFit/>
          </a:bodyPr>
          <a:lstStyle/>
          <a:p>
            <a:pPr algn="ctr"/>
            <a:r>
              <a:rPr lang="ar-EG" sz="3200" b="1" dirty="0"/>
              <a:t>ومؤمنًا بقيم الحق والخير والجمال والتسامح ومبادرًا إلى قيادة مجتمعه، وقادرًا على الإقناع وبناء الحجج الوجيهة، ومتفاعلاً مع الواقع الفعلي ومتعقلاً بعيدًا عن السذاجة كما يجدد في حقول المعرفة، ويبرهن في الوقت نفسه بشكل سليم، ويشارك في إنتاج العلوم التي يبحثها، ويستقصي مجالاتها إنها شخصية مستقلة محبة للخير، وكل ما يحقق المصالح العامة والخاصة. </a:t>
            </a:r>
            <a:endParaRPr lang="en-US" sz="3200" dirty="0"/>
          </a:p>
        </p:txBody>
      </p:sp>
    </p:spTree>
    <p:extLst>
      <p:ext uri="{BB962C8B-B14F-4D97-AF65-F5344CB8AC3E}">
        <p14:creationId xmlns:p14="http://schemas.microsoft.com/office/powerpoint/2010/main" val="384984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719572" y="1988840"/>
            <a:ext cx="7704856" cy="2016224"/>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a:solidFill>
                  <a:srgbClr val="002060"/>
                </a:solidFill>
                <a:effectLst>
                  <a:outerShdw blurRad="38100" dist="38100" dir="2700000" algn="tl">
                    <a:srgbClr val="000000">
                      <a:alpha val="43137"/>
                    </a:srgbClr>
                  </a:outerShdw>
                </a:effectLst>
              </a:rPr>
              <a:t>1- </a:t>
            </a:r>
            <a:r>
              <a:rPr lang="ar-EG" sz="3200" b="1" dirty="0">
                <a:solidFill>
                  <a:srgbClr val="002060"/>
                </a:solidFill>
              </a:rPr>
              <a:t>أقرأ النص بصورة فردية، وأحاول مع مجموعتي استخراج أهم السمات التي وضعها النص في سياق حديثة عن الشخصية الناقدة:</a:t>
            </a:r>
            <a:endParaRPr lang="en-US" sz="3200" dirty="0">
              <a:solidFill>
                <a:srgbClr val="002060"/>
              </a:solidFill>
            </a:endParaRPr>
          </a:p>
        </p:txBody>
      </p:sp>
    </p:spTree>
    <p:extLst>
      <p:ext uri="{BB962C8B-B14F-4D97-AF65-F5344CB8AC3E}">
        <p14:creationId xmlns:p14="http://schemas.microsoft.com/office/powerpoint/2010/main" val="36791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2545</Words>
  <Application>Microsoft Office PowerPoint</Application>
  <PresentationFormat>عرض على الشاشة (4:3)</PresentationFormat>
  <Paragraphs>242</Paragraphs>
  <Slides>65</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65</vt:i4>
      </vt:variant>
    </vt:vector>
  </HeadingPairs>
  <TitlesOfParts>
    <vt:vector size="68" baseType="lpstr">
      <vt:lpstr>Arial</vt:lpstr>
      <vt:lpstr>Calibri</vt:lpstr>
      <vt:lpstr>نسق Office</vt:lpstr>
      <vt:lpstr>الدرس الرابع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Eman Adel</cp:lastModifiedBy>
  <cp:revision>135</cp:revision>
  <dcterms:created xsi:type="dcterms:W3CDTF">2020-12-01T14:21:27Z</dcterms:created>
  <dcterms:modified xsi:type="dcterms:W3CDTF">2021-08-22T11:30:58Z</dcterms:modified>
</cp:coreProperties>
</file>