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5" r:id="rId6"/>
    <p:sldId id="260" r:id="rId7"/>
    <p:sldId id="261" r:id="rId8"/>
    <p:sldId id="262" r:id="rId9"/>
    <p:sldId id="266" r:id="rId10"/>
    <p:sldId id="263" r:id="rId11"/>
    <p:sldId id="264" r:id="rId12"/>
    <p:sldId id="267" r:id="rId1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CC"/>
    <a:srgbClr val="FF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37125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442353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529071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51717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96188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0135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61446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44707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083175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00335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002942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6000"/>
            <a:lum/>
          </a:blip>
          <a:srcRect/>
          <a:stretch>
            <a:fillRect l="-13000" t="-13000" r="-15000" b="-1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10/6/2020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3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ملف فيديو 3">
            <a:extLst>
              <a:ext uri="{FF2B5EF4-FFF2-40B4-BE49-F238E27FC236}">
                <a16:creationId xmlns:a16="http://schemas.microsoft.com/office/drawing/2014/main" id="{BDE42EF6-99FE-40B9-888A-D0F209C464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AFC4F95C-0409-4274-ADA5-9B0177DD9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51" y="2815898"/>
            <a:ext cx="11039474" cy="170157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>
            <a:normAutofit/>
          </a:bodyPr>
          <a:lstStyle/>
          <a:p>
            <a:pPr rtl="1"/>
            <a:r>
              <a:rPr lang="ar-SA" sz="54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عقيدة المسلمين في الملائكة 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Abo-thar" panose="02000000000000000000" pitchFamily="2" charset="0"/>
                <a:cs typeface="Boutros Ads Inline" pitchFamily="2" charset="-78"/>
              </a:rPr>
              <a:t>b</a:t>
            </a:r>
            <a:r>
              <a:rPr lang="ar-SA" sz="54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 </a:t>
            </a:r>
            <a:br>
              <a:rPr lang="ar-SA" sz="54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</a:br>
            <a:r>
              <a:rPr lang="ar-SA" sz="54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والتحذير من الغلو فيهم .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0B21D7D-D237-437A-9D86-93215FEBB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592499"/>
            <a:ext cx="5147960" cy="646785"/>
          </a:xfrm>
        </p:spPr>
        <p:txBody>
          <a:bodyPr>
            <a:normAutofit/>
          </a:bodyPr>
          <a:lstStyle/>
          <a:p>
            <a:pPr algn="l"/>
            <a:endParaRPr lang="ar-SA" sz="2000"/>
          </a:p>
        </p:txBody>
      </p:sp>
    </p:spTree>
    <p:extLst>
      <p:ext uri="{BB962C8B-B14F-4D97-AF65-F5344CB8AC3E}">
        <p14:creationId xmlns:p14="http://schemas.microsoft.com/office/powerpoint/2010/main" val="3777317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5386E85-1266-4C28-A213-A7AFE090882A}"/>
              </a:ext>
            </a:extLst>
          </p:cNvPr>
          <p:cNvSpPr txBox="1">
            <a:spLocks/>
          </p:cNvSpPr>
          <p:nvPr/>
        </p:nvSpPr>
        <p:spPr>
          <a:xfrm>
            <a:off x="1549173" y="208393"/>
            <a:ext cx="9093654" cy="923721"/>
          </a:xfrm>
          <a:prstGeom prst="rect">
            <a:avLst/>
          </a:prstGeom>
          <a:solidFill>
            <a:schemeClr val="accent6">
              <a:lumMod val="20000"/>
              <a:lumOff val="80000"/>
              <a:alpha val="74000"/>
            </a:schemeClr>
          </a:solidFill>
        </p:spPr>
        <p:txBody>
          <a:bodyPr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36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عقيدة المسلمين في الملائكة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bo-thar" panose="02000000000000000000" pitchFamily="2" charset="0"/>
                <a:cs typeface="Boutros Ads Inline" pitchFamily="2" charset="-78"/>
              </a:rPr>
              <a:t>b</a:t>
            </a:r>
            <a:r>
              <a:rPr lang="ar-SA" sz="36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 </a:t>
            </a:r>
            <a:br>
              <a:rPr lang="ar-SA" sz="36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</a:br>
            <a:r>
              <a:rPr lang="ar-SA" sz="36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والتحذير من الغلو فيهم 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1A4F369-2229-4A74-8A76-D9A91BE6D610}"/>
              </a:ext>
            </a:extLst>
          </p:cNvPr>
          <p:cNvSpPr/>
          <p:nvPr/>
        </p:nvSpPr>
        <p:spPr>
          <a:xfrm>
            <a:off x="2494892" y="1229293"/>
            <a:ext cx="7202216" cy="8465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imple Bold Jut Out" panose="00000400000000000000" pitchFamily="2" charset="-78"/>
              </a:rPr>
              <a:t>التحذير من الغلو في الملائكة :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E6ABBA2-7CE7-441A-B593-7A0B1A367FFE}"/>
              </a:ext>
            </a:extLst>
          </p:cNvPr>
          <p:cNvSpPr txBox="1"/>
          <p:nvPr/>
        </p:nvSpPr>
        <p:spPr>
          <a:xfrm>
            <a:off x="3609974" y="2136107"/>
            <a:ext cx="8362950" cy="13311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dirty="0"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قال سبحانه </a:t>
            </a:r>
            <a:r>
              <a:rPr lang="ar-SA" sz="2800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(وَلَا يَأْمُرَكُمْ أَن تَتَّخِذُوا الْمَلَائِكَةَ وَالنَّبِيِّينَ أَرْبَابًا ۗ أَيَأْمُرُكُم بِالْكُفْرِ بَعْدَ إِذْ أَنتُم مُّسْلِمُونَ)</a:t>
            </a:r>
            <a:r>
              <a:rPr lang="ar-SA" sz="2000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ال</a:t>
            </a:r>
            <a:r>
              <a:rPr lang="ar-SA" sz="2800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 </a:t>
            </a:r>
            <a:r>
              <a:rPr lang="ar-SA" sz="2000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عمران</a:t>
            </a:r>
            <a:endParaRPr lang="ar-SA" sz="2400" dirty="0">
              <a:solidFill>
                <a:srgbClr val="002060"/>
              </a:solidFill>
              <a:latin typeface="Bahij Palatino Sans Arabic" panose="02040703060201020203" pitchFamily="18" charset="-78"/>
              <a:cs typeface="Bahij Palatino Sans Arabic" panose="02040703060201020203" pitchFamily="18" charset="-78"/>
            </a:endParaRPr>
          </a:p>
        </p:txBody>
      </p:sp>
      <p:sp>
        <p:nvSpPr>
          <p:cNvPr id="9" name="وسيلة الشرح: سهم إلى اليمين 8">
            <a:extLst>
              <a:ext uri="{FF2B5EF4-FFF2-40B4-BE49-F238E27FC236}">
                <a16:creationId xmlns:a16="http://schemas.microsoft.com/office/drawing/2014/main" id="{AC01AEFF-17EF-4796-B838-F9071A68D7A5}"/>
              </a:ext>
            </a:extLst>
          </p:cNvPr>
          <p:cNvSpPr/>
          <p:nvPr/>
        </p:nvSpPr>
        <p:spPr>
          <a:xfrm>
            <a:off x="123825" y="1903275"/>
            <a:ext cx="3486149" cy="1563846"/>
          </a:xfrm>
          <a:prstGeom prst="rightArrowCallout">
            <a:avLst>
              <a:gd name="adj1" fmla="val 25000"/>
              <a:gd name="adj2" fmla="val 25000"/>
              <a:gd name="adj3" fmla="val 52241"/>
              <a:gd name="adj4" fmla="val 73174"/>
            </a:avLst>
          </a:prstGeom>
          <a:solidFill>
            <a:schemeClr val="accent4">
              <a:lumMod val="75000"/>
            </a:schemeClr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نهى الله عن الغلو وعبادتهم من دون الله 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114CAE0-ACE2-47BF-A765-63BCEFCF6319}"/>
              </a:ext>
            </a:extLst>
          </p:cNvPr>
          <p:cNvSpPr txBox="1"/>
          <p:nvPr/>
        </p:nvSpPr>
        <p:spPr>
          <a:xfrm>
            <a:off x="3609974" y="3699953"/>
            <a:ext cx="8362950" cy="13311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dirty="0"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قال سبحانه </a:t>
            </a:r>
            <a:r>
              <a:rPr lang="ar-SA" sz="2400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: </a:t>
            </a:r>
            <a:r>
              <a:rPr lang="ar-SA" sz="2800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(لن يَسْتَنكِفَ الْمَسِيحُ أَن يَكُونَ عَبْدًا لِّلَّهِ وَلَا الْمَلَائِكَةُ الْمُقَرَّبُونَ ۚ وَمَن يَسْتَنكِفْ عَنْ عِبَادَتِهِ وَيَسْتَكْبِرْ فَسَيَحْشُرُهُمْ إِلَيْهِ جَمِيعًا </a:t>
            </a:r>
            <a:r>
              <a:rPr lang="ar-SA" sz="2400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)</a:t>
            </a:r>
            <a:r>
              <a:rPr lang="ar-SA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النساء</a:t>
            </a:r>
            <a:endParaRPr lang="ar-SA" sz="2400" dirty="0">
              <a:solidFill>
                <a:srgbClr val="002060"/>
              </a:solidFill>
              <a:latin typeface="Bahij Palatino Sans Arabic" panose="02040703060201020203" pitchFamily="18" charset="-78"/>
              <a:cs typeface="Bahij Palatino Sans Arabic" panose="02040703060201020203" pitchFamily="18" charset="-78"/>
            </a:endParaRPr>
          </a:p>
        </p:txBody>
      </p:sp>
      <p:sp>
        <p:nvSpPr>
          <p:cNvPr id="11" name="وسيلة الشرح: سهم إلى اليمين 10">
            <a:extLst>
              <a:ext uri="{FF2B5EF4-FFF2-40B4-BE49-F238E27FC236}">
                <a16:creationId xmlns:a16="http://schemas.microsoft.com/office/drawing/2014/main" id="{F5ACB11E-82AC-4E32-BB02-F7D9C5D7BC33}"/>
              </a:ext>
            </a:extLst>
          </p:cNvPr>
          <p:cNvSpPr/>
          <p:nvPr/>
        </p:nvSpPr>
        <p:spPr>
          <a:xfrm>
            <a:off x="123825" y="3495111"/>
            <a:ext cx="3486149" cy="1563846"/>
          </a:xfrm>
          <a:prstGeom prst="rightArrowCallout">
            <a:avLst>
              <a:gd name="adj1" fmla="val 25000"/>
              <a:gd name="adj2" fmla="val 25000"/>
              <a:gd name="adj3" fmla="val 52241"/>
              <a:gd name="adj4" fmla="val 73174"/>
            </a:avLst>
          </a:prstGeom>
          <a:solidFill>
            <a:schemeClr val="accent4">
              <a:lumMod val="75000"/>
            </a:schemeClr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أن الملائكة عباد لله 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906B435-F012-47CA-A7B1-0DE6A5AD3DFE}"/>
              </a:ext>
            </a:extLst>
          </p:cNvPr>
          <p:cNvSpPr txBox="1"/>
          <p:nvPr/>
        </p:nvSpPr>
        <p:spPr>
          <a:xfrm>
            <a:off x="3609974" y="5309678"/>
            <a:ext cx="8362950" cy="12388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dirty="0"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قال سبحانه : </a:t>
            </a:r>
            <a:r>
              <a:rPr lang="ar-SA" sz="2400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(وَيَوْمَ يَحْشُرُهُمْ جَمِيعًا ثُمَّ يَقُولُ لِلْمَلَائِكَةِ </a:t>
            </a:r>
            <a:r>
              <a:rPr lang="ar-SA" sz="2400" dirty="0" err="1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أَهَٰؤُلَاءِ</a:t>
            </a:r>
            <a:r>
              <a:rPr lang="ar-SA" sz="2400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 إِيَّاكُمْ كَانُوا يَعْبُدُونَ </a:t>
            </a:r>
            <a:r>
              <a:rPr lang="ar-SA" sz="1600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(40) </a:t>
            </a:r>
            <a:r>
              <a:rPr lang="ar-SA" sz="2400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قَالُوا سُبْحَانَكَ أَنتَ وَلِيُّنَا مِن دُونِهِم ۖ بَلْ كَانُوا يَعْبُدُونَ الْجِنَّ ۖ أَكْثَرُهُم بِهِم مُّؤْمِنُونَ </a:t>
            </a:r>
            <a:r>
              <a:rPr lang="ar-SA" sz="2800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﴾</a:t>
            </a:r>
            <a:endParaRPr lang="ar-SA" sz="2400" dirty="0">
              <a:solidFill>
                <a:srgbClr val="002060"/>
              </a:solidFill>
              <a:latin typeface="Bahij Palatino Sans Arabic" panose="02040703060201020203" pitchFamily="18" charset="-78"/>
              <a:cs typeface="Bahij Palatino Sans Arabic" panose="02040703060201020203" pitchFamily="18" charset="-78"/>
            </a:endParaRPr>
          </a:p>
        </p:txBody>
      </p:sp>
      <p:sp>
        <p:nvSpPr>
          <p:cNvPr id="13" name="وسيلة الشرح: سهم إلى اليمين 12">
            <a:extLst>
              <a:ext uri="{FF2B5EF4-FFF2-40B4-BE49-F238E27FC236}">
                <a16:creationId xmlns:a16="http://schemas.microsoft.com/office/drawing/2014/main" id="{3EC99296-2554-4052-8AF7-0F031ECAECAA}"/>
              </a:ext>
            </a:extLst>
          </p:cNvPr>
          <p:cNvSpPr/>
          <p:nvPr/>
        </p:nvSpPr>
        <p:spPr>
          <a:xfrm>
            <a:off x="123825" y="5104836"/>
            <a:ext cx="3486149" cy="1563846"/>
          </a:xfrm>
          <a:prstGeom prst="rightArrowCallout">
            <a:avLst>
              <a:gd name="adj1" fmla="val 25000"/>
              <a:gd name="adj2" fmla="val 25000"/>
              <a:gd name="adj3" fmla="val 52241"/>
              <a:gd name="adj4" fmla="val 73174"/>
            </a:avLst>
          </a:prstGeom>
          <a:solidFill>
            <a:schemeClr val="accent4">
              <a:lumMod val="75000"/>
            </a:schemeClr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أن الملائكة يتبرؤون ممن عبدوهم يوم القيامة </a:t>
            </a:r>
          </a:p>
        </p:txBody>
      </p:sp>
    </p:spTree>
    <p:extLst>
      <p:ext uri="{BB962C8B-B14F-4D97-AF65-F5344CB8AC3E}">
        <p14:creationId xmlns:p14="http://schemas.microsoft.com/office/powerpoint/2010/main" val="2555095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DC688C-134C-41A5-9D4E-952F9E786F74}"/>
              </a:ext>
            </a:extLst>
          </p:cNvPr>
          <p:cNvSpPr txBox="1">
            <a:spLocks/>
          </p:cNvSpPr>
          <p:nvPr/>
        </p:nvSpPr>
        <p:spPr>
          <a:xfrm>
            <a:off x="1549173" y="208393"/>
            <a:ext cx="9093654" cy="923721"/>
          </a:xfrm>
          <a:prstGeom prst="rect">
            <a:avLst/>
          </a:prstGeom>
          <a:solidFill>
            <a:schemeClr val="accent6">
              <a:lumMod val="20000"/>
              <a:lumOff val="80000"/>
              <a:alpha val="74000"/>
            </a:schemeClr>
          </a:solidFill>
        </p:spPr>
        <p:txBody>
          <a:bodyPr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36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عقيدة المسلمين في الملائكة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bo-thar" panose="02000000000000000000" pitchFamily="2" charset="0"/>
                <a:cs typeface="Boutros Ads Inline" pitchFamily="2" charset="-78"/>
              </a:rPr>
              <a:t>b</a:t>
            </a:r>
            <a:r>
              <a:rPr lang="ar-SA" sz="36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 </a:t>
            </a:r>
            <a:br>
              <a:rPr lang="ar-SA" sz="36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</a:br>
            <a:r>
              <a:rPr lang="ar-SA" sz="36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والتحذير من الغلو فيهم .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CE16440-44A3-486E-BF71-720F0A23BD4C}"/>
              </a:ext>
            </a:extLst>
          </p:cNvPr>
          <p:cNvSpPr/>
          <p:nvPr/>
        </p:nvSpPr>
        <p:spPr>
          <a:xfrm>
            <a:off x="2494892" y="1229293"/>
            <a:ext cx="7202216" cy="8465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imple Bold Jut Out" panose="00000400000000000000" pitchFamily="2" charset="-78"/>
              </a:rPr>
              <a:t>التحذير من الغلو في الملائكة 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DE1ADD2-15C0-44BD-91F5-9AD94942C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29" t="28254" r="14643" b="28571"/>
          <a:stretch/>
        </p:blipFill>
        <p:spPr>
          <a:xfrm>
            <a:off x="1142690" y="2172994"/>
            <a:ext cx="10897878" cy="3984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وسيلة الشرح: سهم إلى اليمين 4">
            <a:extLst>
              <a:ext uri="{FF2B5EF4-FFF2-40B4-BE49-F238E27FC236}">
                <a16:creationId xmlns:a16="http://schemas.microsoft.com/office/drawing/2014/main" id="{C2E006A8-4332-4A42-B0F1-AABE08E9CE5B}"/>
              </a:ext>
            </a:extLst>
          </p:cNvPr>
          <p:cNvSpPr/>
          <p:nvPr/>
        </p:nvSpPr>
        <p:spPr>
          <a:xfrm>
            <a:off x="0" y="2075815"/>
            <a:ext cx="3486149" cy="1797868"/>
          </a:xfrm>
          <a:prstGeom prst="rightArrowCallout">
            <a:avLst>
              <a:gd name="adj1" fmla="val 18945"/>
              <a:gd name="adj2" fmla="val 26211"/>
              <a:gd name="adj3" fmla="val 52241"/>
              <a:gd name="adj4" fmla="val 68062"/>
            </a:avLst>
          </a:prstGeom>
          <a:solidFill>
            <a:schemeClr val="accent4">
              <a:lumMod val="75000"/>
            </a:schemeClr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فزع الملائكة  و ضعفهم أمام قوة الله تعالى .</a:t>
            </a:r>
          </a:p>
        </p:txBody>
      </p:sp>
    </p:spTree>
    <p:extLst>
      <p:ext uri="{BB962C8B-B14F-4D97-AF65-F5344CB8AC3E}">
        <p14:creationId xmlns:p14="http://schemas.microsoft.com/office/powerpoint/2010/main" val="25118102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7DD5AB9-CDD7-4CD9-95A8-E7D9DDD20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7" t="25397" r="20357" b="36825"/>
          <a:stretch/>
        </p:blipFill>
        <p:spPr>
          <a:xfrm>
            <a:off x="266116" y="1420584"/>
            <a:ext cx="11659767" cy="4185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5714279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ملف فيديو 3">
            <a:extLst>
              <a:ext uri="{FF2B5EF4-FFF2-40B4-BE49-F238E27FC236}">
                <a16:creationId xmlns:a16="http://schemas.microsoft.com/office/drawing/2014/main" id="{BDE42EF6-99FE-40B9-888A-D0F209C464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AFC4F95C-0409-4274-ADA5-9B0177DD9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1714" y="347362"/>
            <a:ext cx="9093654" cy="1383466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>
            <a:normAutofit fontScale="90000"/>
          </a:bodyPr>
          <a:lstStyle/>
          <a:p>
            <a:pPr rtl="1"/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عقيدة المسلمين في الملائكة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bo-thar" panose="02000000000000000000" pitchFamily="2" charset="0"/>
                <a:cs typeface="Boutros Ads Inline" pitchFamily="2" charset="-78"/>
              </a:rPr>
              <a:t>b</a:t>
            </a: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 </a:t>
            </a:r>
            <a:b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</a:b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والتحذير من الغلو فيهم .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0B21D7D-D237-437A-9D86-93215FEBB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008" y="2693777"/>
            <a:ext cx="10035646" cy="2675608"/>
          </a:xfrm>
          <a:solidFill>
            <a:schemeClr val="accent5">
              <a:lumMod val="20000"/>
              <a:lumOff val="80000"/>
              <a:alpha val="78000"/>
            </a:schemeClr>
          </a:solidFill>
        </p:spPr>
        <p:txBody>
          <a:bodyPr>
            <a:normAutofit fontScale="85000" lnSpcReduction="20000"/>
          </a:bodyPr>
          <a:lstStyle/>
          <a:p>
            <a:pPr algn="r"/>
            <a:r>
              <a:rPr lang="ar-SA" sz="3200" dirty="0">
                <a:solidFill>
                  <a:schemeClr val="accent1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الأهداف :</a:t>
            </a:r>
            <a:endParaRPr lang="ar-SA" sz="3200" b="1" dirty="0">
              <a:effectLst>
                <a:glow rad="101600">
                  <a:schemeClr val="accent1">
                    <a:lumMod val="75000"/>
                    <a:alpha val="60000"/>
                  </a:schemeClr>
                </a:glow>
              </a:effectLst>
              <a:latin typeface="Boutros Ads Inline" pitchFamily="2" charset="-78"/>
              <a:cs typeface="Boutros Ads Inline" pitchFamily="2" charset="-78"/>
            </a:endParaRPr>
          </a:p>
          <a:p>
            <a:pPr algn="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1">
                      <a:lumMod val="75000"/>
                      <a:alpha val="60000"/>
                    </a:schemeClr>
                  </a:glow>
                </a:effectLst>
                <a:latin typeface="Boutros Ads Inline" pitchFamily="2" charset="-78"/>
                <a:cs typeface="Boutros Ads Inline" pitchFamily="2" charset="-78"/>
              </a:rPr>
              <a:t>1- نبين المراد بالملائكة .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>
                <a:glow rad="101600">
                  <a:schemeClr val="accent1">
                    <a:lumMod val="75000"/>
                    <a:alpha val="60000"/>
                  </a:schemeClr>
                </a:glow>
              </a:effectLst>
              <a:latin typeface="Boutros Ads Inline" pitchFamily="2" charset="-78"/>
              <a:cs typeface="Boutros Ads Inline" pitchFamily="2" charset="-78"/>
            </a:endParaRPr>
          </a:p>
          <a:p>
            <a:pPr algn="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1">
                      <a:lumMod val="75000"/>
                      <a:alpha val="60000"/>
                    </a:schemeClr>
                  </a:glow>
                </a:effectLst>
                <a:latin typeface="Boutros Ads Inline" pitchFamily="2" charset="-78"/>
                <a:cs typeface="Boutros Ads Inline" pitchFamily="2" charset="-78"/>
              </a:rPr>
              <a:t>2- أن نناقش عظم خلق الملائكة </a:t>
            </a:r>
          </a:p>
          <a:p>
            <a:pPr algn="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1">
                      <a:lumMod val="75000"/>
                      <a:alpha val="60000"/>
                    </a:schemeClr>
                  </a:glow>
                </a:effectLst>
                <a:latin typeface="Boutros Ads Inline" pitchFamily="2" charset="-78"/>
                <a:cs typeface="Boutros Ads Inline" pitchFamily="2" charset="-78"/>
              </a:rPr>
              <a:t>3- أن نستنتج صفة عبادة  الملائكة لله تعالى.  </a:t>
            </a:r>
          </a:p>
          <a:p>
            <a:pPr algn="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1">
                      <a:lumMod val="75000"/>
                      <a:alpha val="60000"/>
                    </a:schemeClr>
                  </a:glow>
                </a:effectLst>
                <a:latin typeface="Boutros Ads Inline" pitchFamily="2" charset="-78"/>
                <a:cs typeface="Boutros Ads Inline" pitchFamily="2" charset="-78"/>
              </a:rPr>
              <a:t>4- أن نستنبط حكم الغلو في الملائكة </a:t>
            </a:r>
          </a:p>
          <a:p>
            <a:pPr algn="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1">
                      <a:lumMod val="75000"/>
                      <a:alpha val="60000"/>
                    </a:schemeClr>
                  </a:glow>
                </a:effectLst>
                <a:latin typeface="Boutros Ads Inline" pitchFamily="2" charset="-78"/>
                <a:cs typeface="Boutros Ads Inline" pitchFamily="2" charset="-78"/>
              </a:rPr>
              <a:t>5- أن نستشهد بالأدلة على بطلان عبادة الملائكة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>
                <a:glow rad="101600">
                  <a:schemeClr val="accent1">
                    <a:lumMod val="75000"/>
                    <a:alpha val="60000"/>
                  </a:schemeClr>
                </a:glow>
              </a:effectLst>
              <a:latin typeface="Boutros Ads Inline" pitchFamily="2" charset="-78"/>
              <a:cs typeface="Boutros Ads Inlin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56654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>
            <a:extLst>
              <a:ext uri="{FF2B5EF4-FFF2-40B4-BE49-F238E27FC236}">
                <a16:creationId xmlns:a16="http://schemas.microsoft.com/office/drawing/2014/main" id="{AC995433-5968-4225-8A1F-AEC66ED126A0}"/>
              </a:ext>
            </a:extLst>
          </p:cNvPr>
          <p:cNvSpPr txBox="1">
            <a:spLocks/>
          </p:cNvSpPr>
          <p:nvPr/>
        </p:nvSpPr>
        <p:spPr>
          <a:xfrm>
            <a:off x="1643806" y="683617"/>
            <a:ext cx="9093654" cy="1383466"/>
          </a:xfrm>
          <a:prstGeom prst="rect">
            <a:avLst/>
          </a:prstGeom>
          <a:solidFill>
            <a:schemeClr val="accent6">
              <a:lumMod val="20000"/>
              <a:lumOff val="80000"/>
              <a:alpha val="74000"/>
            </a:schemeClr>
          </a:solidFill>
        </p:spPr>
        <p:txBody>
          <a:bodyPr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عقيدة المسلمين في الملائكة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bo-thar" panose="02000000000000000000" pitchFamily="2" charset="0"/>
                <a:cs typeface="Boutros Ads Inline" pitchFamily="2" charset="-78"/>
              </a:rPr>
              <a:t>b</a:t>
            </a: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 </a:t>
            </a:r>
            <a:b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</a:b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والتحذير من الغلو فيهم 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43860FE-6A5E-4D6A-B165-9DC4F4700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19" t="18611" r="23437" b="34166"/>
          <a:stretch/>
        </p:blipFill>
        <p:spPr>
          <a:xfrm>
            <a:off x="161925" y="2292021"/>
            <a:ext cx="8746734" cy="388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7B2BCF5F-FC61-4A50-8A7F-AE9DD1F60BB5}"/>
              </a:ext>
            </a:extLst>
          </p:cNvPr>
          <p:cNvSpPr/>
          <p:nvPr/>
        </p:nvSpPr>
        <p:spPr>
          <a:xfrm>
            <a:off x="8743950" y="2552701"/>
            <a:ext cx="2390775" cy="1857374"/>
          </a:xfrm>
          <a:prstGeom prst="wedgeEllipseCallout">
            <a:avLst>
              <a:gd name="adj1" fmla="val -63138"/>
              <a:gd name="adj2" fmla="val 2392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cs typeface="AlWatanHeadlines-Bold" panose="00000700000000000000" pitchFamily="2" charset="-78"/>
              </a:rPr>
              <a:t>لماذا عبد المشركون الملائكة من دون الله ؟</a:t>
            </a:r>
          </a:p>
        </p:txBody>
      </p:sp>
    </p:spTree>
    <p:extLst>
      <p:ext uri="{BB962C8B-B14F-4D97-AF65-F5344CB8AC3E}">
        <p14:creationId xmlns:p14="http://schemas.microsoft.com/office/powerpoint/2010/main" val="635988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E8AA33-3138-460E-BC77-BD6C9A68C36A}"/>
              </a:ext>
            </a:extLst>
          </p:cNvPr>
          <p:cNvSpPr txBox="1">
            <a:spLocks/>
          </p:cNvSpPr>
          <p:nvPr/>
        </p:nvSpPr>
        <p:spPr>
          <a:xfrm>
            <a:off x="1643806" y="683617"/>
            <a:ext cx="9093654" cy="1383466"/>
          </a:xfrm>
          <a:prstGeom prst="rect">
            <a:avLst/>
          </a:prstGeom>
          <a:solidFill>
            <a:schemeClr val="accent6">
              <a:lumMod val="20000"/>
              <a:lumOff val="80000"/>
              <a:alpha val="74000"/>
            </a:schemeClr>
          </a:solidFill>
        </p:spPr>
        <p:txBody>
          <a:bodyPr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عقيدة المسلمين في الملائكة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bo-thar" panose="02000000000000000000" pitchFamily="2" charset="0"/>
                <a:cs typeface="Boutros Ads Inline" pitchFamily="2" charset="-78"/>
              </a:rPr>
              <a:t>b</a:t>
            </a: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 </a:t>
            </a:r>
            <a:b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</a:b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والتحذير من الغلو فيهم .</a:t>
            </a: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6000B36B-C1E8-4ED2-988D-11BABDE71421}"/>
              </a:ext>
            </a:extLst>
          </p:cNvPr>
          <p:cNvSpPr/>
          <p:nvPr/>
        </p:nvSpPr>
        <p:spPr>
          <a:xfrm>
            <a:off x="9542072" y="1847851"/>
            <a:ext cx="2390775" cy="1857374"/>
          </a:xfrm>
          <a:prstGeom prst="wedgeEllipseCallout">
            <a:avLst>
              <a:gd name="adj1" fmla="val -63138"/>
              <a:gd name="adj2" fmla="val 2392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cs typeface="AlWatanHeadlines-Bold" panose="00000700000000000000" pitchFamily="2" charset="-78"/>
              </a:rPr>
              <a:t>ماذا تعرفين عن الملائكة ؟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48AF4C0-D743-4AB7-A799-0F7C34ED8191}"/>
              </a:ext>
            </a:extLst>
          </p:cNvPr>
          <p:cNvSpPr/>
          <p:nvPr/>
        </p:nvSpPr>
        <p:spPr>
          <a:xfrm>
            <a:off x="7153275" y="2924175"/>
            <a:ext cx="2019300" cy="647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المراد بالملائكة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FA5119A-C9E0-4747-898C-B205CD9C787D}"/>
              </a:ext>
            </a:extLst>
          </p:cNvPr>
          <p:cNvSpPr/>
          <p:nvPr/>
        </p:nvSpPr>
        <p:spPr>
          <a:xfrm>
            <a:off x="5038726" y="2924175"/>
            <a:ext cx="2019300" cy="647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خلق الملائكة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23FCE5D-9E3B-4F9F-B2AE-E18CC08770B9}"/>
              </a:ext>
            </a:extLst>
          </p:cNvPr>
          <p:cNvSpPr/>
          <p:nvPr/>
        </p:nvSpPr>
        <p:spPr>
          <a:xfrm>
            <a:off x="2952750" y="2924175"/>
            <a:ext cx="2019300" cy="647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عبادة الملائكة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01404E7-21A8-40AF-A811-A3DE653D37BC}"/>
              </a:ext>
            </a:extLst>
          </p:cNvPr>
          <p:cNvSpPr/>
          <p:nvPr/>
        </p:nvSpPr>
        <p:spPr>
          <a:xfrm>
            <a:off x="5873014" y="3790792"/>
            <a:ext cx="3832916" cy="647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أهم عبادة الملائكة وأعمالهم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2215497-A5E4-4581-8512-3A8470A4E1BD}"/>
              </a:ext>
            </a:extLst>
          </p:cNvPr>
          <p:cNvSpPr/>
          <p:nvPr/>
        </p:nvSpPr>
        <p:spPr>
          <a:xfrm>
            <a:off x="1891564" y="3790792"/>
            <a:ext cx="3832916" cy="647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التحذير من الغلو بالملائكة</a:t>
            </a:r>
          </a:p>
        </p:txBody>
      </p:sp>
    </p:spTree>
    <p:extLst>
      <p:ext uri="{BB962C8B-B14F-4D97-AF65-F5344CB8AC3E}">
        <p14:creationId xmlns:p14="http://schemas.microsoft.com/office/powerpoint/2010/main" val="36993679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9B43DFA7-147A-444C-9E16-A25930B17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18" t="27549" r="17500" b="59826"/>
          <a:stretch/>
        </p:blipFill>
        <p:spPr>
          <a:xfrm>
            <a:off x="159865" y="2726871"/>
            <a:ext cx="11872270" cy="1137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ADE8AA33-3138-460E-BC77-BD6C9A68C36A}"/>
              </a:ext>
            </a:extLst>
          </p:cNvPr>
          <p:cNvSpPr txBox="1">
            <a:spLocks/>
          </p:cNvSpPr>
          <p:nvPr/>
        </p:nvSpPr>
        <p:spPr>
          <a:xfrm>
            <a:off x="1436978" y="128445"/>
            <a:ext cx="9093654" cy="1383466"/>
          </a:xfrm>
          <a:prstGeom prst="rect">
            <a:avLst/>
          </a:prstGeom>
          <a:solidFill>
            <a:schemeClr val="accent6">
              <a:lumMod val="20000"/>
              <a:lumOff val="80000"/>
              <a:alpha val="74000"/>
            </a:schemeClr>
          </a:solidFill>
        </p:spPr>
        <p:txBody>
          <a:bodyPr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عقيدة المسلمين في الملائكة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bo-thar" panose="02000000000000000000" pitchFamily="2" charset="0"/>
                <a:cs typeface="Boutros Ads Inline" pitchFamily="2" charset="-78"/>
              </a:rPr>
              <a:t>b</a:t>
            </a: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 </a:t>
            </a:r>
            <a:b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</a:b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والتحذير من الغلو فيهم .</a:t>
            </a: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6000B36B-C1E8-4ED2-988D-11BABDE71421}"/>
              </a:ext>
            </a:extLst>
          </p:cNvPr>
          <p:cNvSpPr/>
          <p:nvPr/>
        </p:nvSpPr>
        <p:spPr>
          <a:xfrm>
            <a:off x="9352807" y="953941"/>
            <a:ext cx="2390775" cy="1857374"/>
          </a:xfrm>
          <a:prstGeom prst="wedgeEllipseCallout">
            <a:avLst>
              <a:gd name="adj1" fmla="val -54032"/>
              <a:gd name="adj2" fmla="val 43855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cs typeface="AlWatanHeadlines-Bold" panose="00000700000000000000" pitchFamily="2" charset="-78"/>
              </a:rPr>
              <a:t>ما المراد بالملائكة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243ED76-A96A-42E3-BAE4-C1112BD4C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76" t="43016" r="16250" b="13910"/>
          <a:stretch/>
        </p:blipFill>
        <p:spPr>
          <a:xfrm>
            <a:off x="2677886" y="3864428"/>
            <a:ext cx="7295534" cy="2745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D110BD-0B6B-493E-9C52-C3AEBD92D748}"/>
              </a:ext>
            </a:extLst>
          </p:cNvPr>
          <p:cNvSpPr txBox="1"/>
          <p:nvPr/>
        </p:nvSpPr>
        <p:spPr>
          <a:xfrm>
            <a:off x="5638800" y="4600476"/>
            <a:ext cx="10580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latin typeface="AdvertisingLight" pitchFamily="2" charset="-78"/>
                <a:cs typeface="AdvertisingLight" pitchFamily="2" charset="-78"/>
              </a:rPr>
              <a:t>نور</a:t>
            </a:r>
            <a:endParaRPr lang="ar-SA" dirty="0">
              <a:latin typeface="AdvertisingLight" pitchFamily="2" charset="-78"/>
              <a:cs typeface="AdvertisingLight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08F7E16-5D63-4C54-919B-E94928ADE23F}"/>
              </a:ext>
            </a:extLst>
          </p:cNvPr>
          <p:cNvSpPr txBox="1"/>
          <p:nvPr/>
        </p:nvSpPr>
        <p:spPr>
          <a:xfrm>
            <a:off x="3233058" y="4678819"/>
            <a:ext cx="10580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latin typeface="AdvertisingLight" pitchFamily="2" charset="-78"/>
                <a:cs typeface="AdvertisingLight" pitchFamily="2" charset="-78"/>
              </a:rPr>
              <a:t>نار</a:t>
            </a:r>
            <a:endParaRPr lang="ar-SA" dirty="0">
              <a:latin typeface="AdvertisingLight" pitchFamily="2" charset="-78"/>
              <a:cs typeface="AdvertisingLight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F45EC13-6313-439C-B1A9-B8290789A7DB}"/>
              </a:ext>
            </a:extLst>
          </p:cNvPr>
          <p:cNvSpPr txBox="1"/>
          <p:nvPr/>
        </p:nvSpPr>
        <p:spPr>
          <a:xfrm>
            <a:off x="6167809" y="5079388"/>
            <a:ext cx="10580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latin typeface="AdvertisingLight" pitchFamily="2" charset="-78"/>
                <a:cs typeface="AdvertisingLight" pitchFamily="2" charset="-78"/>
              </a:rPr>
              <a:t>طين</a:t>
            </a:r>
            <a:endParaRPr lang="ar-SA" dirty="0">
              <a:latin typeface="AdvertisingLight" pitchFamily="2" charset="-78"/>
              <a:cs typeface="AdvertisingLight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1856FD1-1C8F-4ACE-82D7-10AEE85D5A39}"/>
              </a:ext>
            </a:extLst>
          </p:cNvPr>
          <p:cNvSpPr txBox="1"/>
          <p:nvPr/>
        </p:nvSpPr>
        <p:spPr>
          <a:xfrm>
            <a:off x="2819400" y="5982855"/>
            <a:ext cx="428571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latin typeface="AdvertisingLight" pitchFamily="2" charset="-78"/>
                <a:cs typeface="AdvertisingLight" pitchFamily="2" charset="-78"/>
              </a:rPr>
              <a:t>عظيم قدرة الله تعالى</a:t>
            </a:r>
            <a:endParaRPr lang="ar-SA" dirty="0">
              <a:latin typeface="AdvertisingLight" pitchFamily="2" charset="-78"/>
              <a:cs typeface="AdvertisingLigh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1198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5386E85-1266-4C28-A213-A7AFE090882A}"/>
              </a:ext>
            </a:extLst>
          </p:cNvPr>
          <p:cNvSpPr txBox="1">
            <a:spLocks/>
          </p:cNvSpPr>
          <p:nvPr/>
        </p:nvSpPr>
        <p:spPr>
          <a:xfrm>
            <a:off x="1662856" y="102592"/>
            <a:ext cx="9093654" cy="1383466"/>
          </a:xfrm>
          <a:prstGeom prst="rect">
            <a:avLst/>
          </a:prstGeom>
          <a:solidFill>
            <a:schemeClr val="accent6">
              <a:lumMod val="20000"/>
              <a:lumOff val="80000"/>
              <a:alpha val="74000"/>
            </a:schemeClr>
          </a:solidFill>
        </p:spPr>
        <p:txBody>
          <a:bodyPr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عقيدة المسلمين في الملائكة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bo-thar" panose="02000000000000000000" pitchFamily="2" charset="0"/>
                <a:cs typeface="Boutros Ads Inline" pitchFamily="2" charset="-78"/>
              </a:rPr>
              <a:t>b</a:t>
            </a: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 </a:t>
            </a:r>
            <a:b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</a:b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والتحذير من الغلو فيهم .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69630D5-E350-4B0F-A816-0F115B96FB57}"/>
              </a:ext>
            </a:extLst>
          </p:cNvPr>
          <p:cNvSpPr txBox="1"/>
          <p:nvPr/>
        </p:nvSpPr>
        <p:spPr>
          <a:xfrm>
            <a:off x="4660510" y="3288677"/>
            <a:ext cx="6096000" cy="26237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800" dirty="0"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عن جابر بن عبد الله - رضي الله عنهما - أن رسول الله صلى الله عليه وسلم قال: </a:t>
            </a:r>
            <a:r>
              <a:rPr lang="ar-SA" sz="2800" dirty="0">
                <a:solidFill>
                  <a:srgbClr val="0070C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((أُذن لي أن أُحدِّث عن ملك من ملائكة الله، من حملة العرش، إن ما بين شحمة أذنه إلى عاتقه مسيرة سبعمائة عام))</a:t>
            </a:r>
          </a:p>
        </p:txBody>
      </p:sp>
      <p:sp>
        <p:nvSpPr>
          <p:cNvPr id="5" name="وسيلة الشرح: سهم إلى اليمين 4">
            <a:extLst>
              <a:ext uri="{FF2B5EF4-FFF2-40B4-BE49-F238E27FC236}">
                <a16:creationId xmlns:a16="http://schemas.microsoft.com/office/drawing/2014/main" id="{252EDE29-9AFA-4B01-8721-85876949B2A9}"/>
              </a:ext>
            </a:extLst>
          </p:cNvPr>
          <p:cNvSpPr/>
          <p:nvPr/>
        </p:nvSpPr>
        <p:spPr>
          <a:xfrm>
            <a:off x="1008416" y="3288677"/>
            <a:ext cx="3652094" cy="2724150"/>
          </a:xfrm>
          <a:prstGeom prst="rightArrowCallou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عظم خلق الملائكة و قوتهم </a:t>
            </a: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CB1D7DDB-FCC2-4975-922F-9A1108D59A72}"/>
              </a:ext>
            </a:extLst>
          </p:cNvPr>
          <p:cNvSpPr/>
          <p:nvPr/>
        </p:nvSpPr>
        <p:spPr>
          <a:xfrm>
            <a:off x="9096375" y="1459193"/>
            <a:ext cx="2457451" cy="1957729"/>
          </a:xfrm>
          <a:prstGeom prst="wedgeEllipseCallout">
            <a:avLst>
              <a:gd name="adj1" fmla="val -52286"/>
              <a:gd name="adj2" fmla="val 4187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cs typeface="AlWatanHeadlines-Bold" panose="00000700000000000000" pitchFamily="2" charset="-78"/>
              </a:rPr>
              <a:t>تحدثي عن عظيم جمال الملائكة و قوتهم . </a:t>
            </a:r>
          </a:p>
        </p:txBody>
      </p:sp>
    </p:spTree>
    <p:extLst>
      <p:ext uri="{BB962C8B-B14F-4D97-AF65-F5344CB8AC3E}">
        <p14:creationId xmlns:p14="http://schemas.microsoft.com/office/powerpoint/2010/main" val="16672652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5386E85-1266-4C28-A213-A7AFE090882A}"/>
              </a:ext>
            </a:extLst>
          </p:cNvPr>
          <p:cNvSpPr txBox="1">
            <a:spLocks/>
          </p:cNvSpPr>
          <p:nvPr/>
        </p:nvSpPr>
        <p:spPr>
          <a:xfrm>
            <a:off x="1549173" y="208393"/>
            <a:ext cx="9093654" cy="1383466"/>
          </a:xfrm>
          <a:prstGeom prst="rect">
            <a:avLst/>
          </a:prstGeom>
          <a:solidFill>
            <a:schemeClr val="accent6">
              <a:lumMod val="20000"/>
              <a:lumOff val="80000"/>
              <a:alpha val="74000"/>
            </a:schemeClr>
          </a:solidFill>
        </p:spPr>
        <p:txBody>
          <a:bodyPr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عقيدة المسلمين في الملائكة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bo-thar" panose="02000000000000000000" pitchFamily="2" charset="0"/>
                <a:cs typeface="Boutros Ads Inline" pitchFamily="2" charset="-78"/>
              </a:rPr>
              <a:t>b</a:t>
            </a: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 </a:t>
            </a:r>
            <a:b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</a:b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والتحذير من الغلو فيهم .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69630D5-E350-4B0F-A816-0F115B96FB57}"/>
              </a:ext>
            </a:extLst>
          </p:cNvPr>
          <p:cNvSpPr txBox="1"/>
          <p:nvPr/>
        </p:nvSpPr>
        <p:spPr>
          <a:xfrm>
            <a:off x="4660510" y="3288677"/>
            <a:ext cx="6521840" cy="19774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800" dirty="0"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قال سبحانه </a:t>
            </a:r>
            <a:r>
              <a:rPr lang="ar-SA" sz="2800" dirty="0">
                <a:solidFill>
                  <a:srgbClr val="0070C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(وَلَهُ مَن فِي السَّمَاوَاتِ وَالأَرْضِ وَمَنْ عِندَهُ لا يَسْتَكْبِرُونَ عَنْ عِبَادَتِهِ وَلا يَسْتَحْسِرُونَ * يُسَبِّحُونَ اللَّيْلَ وَالنَّهَارَ لا يَفْتُرُونَ ) </a:t>
            </a:r>
            <a:r>
              <a:rPr lang="ar-SA" dirty="0">
                <a:solidFill>
                  <a:srgbClr val="0070C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الانبياء</a:t>
            </a:r>
            <a:endParaRPr lang="ar-SA" sz="2800" dirty="0">
              <a:solidFill>
                <a:srgbClr val="0070C0"/>
              </a:solidFill>
              <a:latin typeface="Bahij Palatino Sans Arabic" panose="02040703060201020203" pitchFamily="18" charset="-78"/>
              <a:cs typeface="Bahij Palatino Sans Arabic" panose="02040703060201020203" pitchFamily="18" charset="-78"/>
            </a:endParaRPr>
          </a:p>
        </p:txBody>
      </p:sp>
      <p:sp>
        <p:nvSpPr>
          <p:cNvPr id="5" name="وسيلة الشرح: سهم إلى اليمين 4">
            <a:extLst>
              <a:ext uri="{FF2B5EF4-FFF2-40B4-BE49-F238E27FC236}">
                <a16:creationId xmlns:a16="http://schemas.microsoft.com/office/drawing/2014/main" id="{252EDE29-9AFA-4B01-8721-85876949B2A9}"/>
              </a:ext>
            </a:extLst>
          </p:cNvPr>
          <p:cNvSpPr/>
          <p:nvPr/>
        </p:nvSpPr>
        <p:spPr>
          <a:xfrm>
            <a:off x="638174" y="2915334"/>
            <a:ext cx="4022336" cy="2724150"/>
          </a:xfrm>
          <a:prstGeom prst="rightArrowCallou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عباد طائعون لله مجتهدون في عبادتهم من غير ضعف و لا ملل.</a:t>
            </a: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CB1D7DDB-FCC2-4975-922F-9A1108D59A72}"/>
              </a:ext>
            </a:extLst>
          </p:cNvPr>
          <p:cNvSpPr/>
          <p:nvPr/>
        </p:nvSpPr>
        <p:spPr>
          <a:xfrm>
            <a:off x="9096375" y="1459193"/>
            <a:ext cx="2457451" cy="1957729"/>
          </a:xfrm>
          <a:prstGeom prst="wedgeEllipseCallout">
            <a:avLst>
              <a:gd name="adj1" fmla="val -52286"/>
              <a:gd name="adj2" fmla="val 4187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cs typeface="AlWatanHeadlines-Bold" panose="00000700000000000000" pitchFamily="2" charset="-78"/>
              </a:rPr>
              <a:t>تحدثي عن عبادة الملائكة .</a:t>
            </a:r>
          </a:p>
        </p:txBody>
      </p:sp>
    </p:spTree>
    <p:extLst>
      <p:ext uri="{BB962C8B-B14F-4D97-AF65-F5344CB8AC3E}">
        <p14:creationId xmlns:p14="http://schemas.microsoft.com/office/powerpoint/2010/main" val="3783402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5386E85-1266-4C28-A213-A7AFE090882A}"/>
              </a:ext>
            </a:extLst>
          </p:cNvPr>
          <p:cNvSpPr txBox="1">
            <a:spLocks/>
          </p:cNvSpPr>
          <p:nvPr/>
        </p:nvSpPr>
        <p:spPr>
          <a:xfrm>
            <a:off x="1549173" y="208393"/>
            <a:ext cx="9093654" cy="1383466"/>
          </a:xfrm>
          <a:prstGeom prst="rect">
            <a:avLst/>
          </a:prstGeom>
          <a:solidFill>
            <a:schemeClr val="accent6">
              <a:lumMod val="20000"/>
              <a:lumOff val="80000"/>
              <a:alpha val="74000"/>
            </a:schemeClr>
          </a:solidFill>
        </p:spPr>
        <p:txBody>
          <a:bodyPr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عقيدة المسلمين في الملائكة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bo-thar" panose="02000000000000000000" pitchFamily="2" charset="0"/>
                <a:cs typeface="Boutros Ads Inline" pitchFamily="2" charset="-78"/>
              </a:rPr>
              <a:t>b</a:t>
            </a: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 </a:t>
            </a:r>
            <a:b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</a:b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والتحذير من الغلو فيهم .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69630D5-E350-4B0F-A816-0F115B96FB57}"/>
              </a:ext>
            </a:extLst>
          </p:cNvPr>
          <p:cNvSpPr txBox="1"/>
          <p:nvPr/>
        </p:nvSpPr>
        <p:spPr>
          <a:xfrm>
            <a:off x="3609974" y="2005477"/>
            <a:ext cx="8362950" cy="11541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dirty="0"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قال سبحانه </a:t>
            </a:r>
            <a:r>
              <a:rPr lang="ar-SA" sz="2400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(الْحَمْدُ لِلَّهِ فاطِرِ السَّماواتِ وَالْأَرْضِ جاعِلِ الْمَلائِكَةِ رُسُلًا أُولِي أَجْنِحَةٍ مَثْنى وَثُلاثَ وَرُباعَ يَزِيدُ فِي الْخَلْقِ ما يَشاءُ إِنَّ اللَّهَ عَلى كُلِّ شَيْءٍ قَدِيرٌ )</a:t>
            </a:r>
          </a:p>
        </p:txBody>
      </p:sp>
      <p:sp>
        <p:nvSpPr>
          <p:cNvPr id="5" name="وسيلة الشرح: سهم إلى اليمين 4">
            <a:extLst>
              <a:ext uri="{FF2B5EF4-FFF2-40B4-BE49-F238E27FC236}">
                <a16:creationId xmlns:a16="http://schemas.microsoft.com/office/drawing/2014/main" id="{252EDE29-9AFA-4B01-8721-85876949B2A9}"/>
              </a:ext>
            </a:extLst>
          </p:cNvPr>
          <p:cNvSpPr/>
          <p:nvPr/>
        </p:nvSpPr>
        <p:spPr>
          <a:xfrm>
            <a:off x="123825" y="1772645"/>
            <a:ext cx="3486149" cy="1563846"/>
          </a:xfrm>
          <a:prstGeom prst="rightArrowCallout">
            <a:avLst>
              <a:gd name="adj1" fmla="val 25000"/>
              <a:gd name="adj2" fmla="val 25000"/>
              <a:gd name="adj3" fmla="val 52241"/>
              <a:gd name="adj4" fmla="val 73174"/>
            </a:avLst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أنهم رسل الله إلى خلقه .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FCEC819-201B-491B-83AA-A90715DD7A5C}"/>
              </a:ext>
            </a:extLst>
          </p:cNvPr>
          <p:cNvSpPr txBox="1"/>
          <p:nvPr/>
        </p:nvSpPr>
        <p:spPr>
          <a:xfrm>
            <a:off x="3609974" y="3569323"/>
            <a:ext cx="8362950" cy="11541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dirty="0"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قال سبحانه </a:t>
            </a:r>
            <a:r>
              <a:rPr lang="ar-SA" sz="2400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: (وَتَرَى الْمَلَائِكَةَ حَافِّينَ مِنْ حَوْلِ الْعَرْشِ يُسَبِّحُونَ بِحَمْدِ رَبِّهِمْ ۖ وَقُضِيَ بَيْنَهُمْ بِالْحَقِّ وَقِيلَ الْحَمْدُ لِلَّهِ رَبِّ الْعَالَمِينَ )</a:t>
            </a:r>
          </a:p>
        </p:txBody>
      </p:sp>
      <p:sp>
        <p:nvSpPr>
          <p:cNvPr id="9" name="وسيلة الشرح: سهم إلى اليمين 8">
            <a:extLst>
              <a:ext uri="{FF2B5EF4-FFF2-40B4-BE49-F238E27FC236}">
                <a16:creationId xmlns:a16="http://schemas.microsoft.com/office/drawing/2014/main" id="{D919A8BA-9181-410E-8601-BA73558DA21E}"/>
              </a:ext>
            </a:extLst>
          </p:cNvPr>
          <p:cNvSpPr/>
          <p:nvPr/>
        </p:nvSpPr>
        <p:spPr>
          <a:xfrm>
            <a:off x="123825" y="3364481"/>
            <a:ext cx="3486149" cy="1563846"/>
          </a:xfrm>
          <a:prstGeom prst="rightArrowCallout">
            <a:avLst>
              <a:gd name="adj1" fmla="val 25000"/>
              <a:gd name="adj2" fmla="val 25000"/>
              <a:gd name="adj3" fmla="val 52241"/>
              <a:gd name="adj4" fmla="val 73174"/>
            </a:avLst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تسبيح الله تعالى 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0F8ECAE-0D57-4C0F-901E-018D4AE20ACA}"/>
              </a:ext>
            </a:extLst>
          </p:cNvPr>
          <p:cNvSpPr txBox="1"/>
          <p:nvPr/>
        </p:nvSpPr>
        <p:spPr>
          <a:xfrm>
            <a:off x="3609974" y="5179048"/>
            <a:ext cx="8362950" cy="11541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400" dirty="0"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قال سبحانه : </a:t>
            </a:r>
            <a:r>
              <a:rPr lang="ar-SA" sz="2400" dirty="0">
                <a:solidFill>
                  <a:srgbClr val="002060"/>
                </a:solidFill>
                <a:latin typeface="Bahij Palatino Sans Arabic" panose="02040703060201020203" pitchFamily="18" charset="-78"/>
                <a:cs typeface="Bahij Palatino Sans Arabic" panose="02040703060201020203" pitchFamily="18" charset="-78"/>
              </a:rPr>
              <a:t>(تَكَادُ السَّمَاوَاتُ يَتَفَطَّرْنَ مِنْ فَوْقِهِنَّ ۚ وَالْمَلَائِكَةُ يُسَبِّحُونَ بِحَمْدِ رَبِّهِمْ وَيَسْتَغْفِرُونَ لِمَنْ فِي الْأَرْضِ ۗ أَلَا إِنَّ اللَّهَ هُوَ الْغَفُورُ الرَّحِيمُ ﴾</a:t>
            </a:r>
          </a:p>
        </p:txBody>
      </p:sp>
      <p:sp>
        <p:nvSpPr>
          <p:cNvPr id="11" name="وسيلة الشرح: سهم إلى اليمين 10">
            <a:extLst>
              <a:ext uri="{FF2B5EF4-FFF2-40B4-BE49-F238E27FC236}">
                <a16:creationId xmlns:a16="http://schemas.microsoft.com/office/drawing/2014/main" id="{657050AE-21BB-47D8-B437-01999CEC42AC}"/>
              </a:ext>
            </a:extLst>
          </p:cNvPr>
          <p:cNvSpPr/>
          <p:nvPr/>
        </p:nvSpPr>
        <p:spPr>
          <a:xfrm>
            <a:off x="123825" y="4974206"/>
            <a:ext cx="3486149" cy="1563846"/>
          </a:xfrm>
          <a:prstGeom prst="rightArrowCallout">
            <a:avLst>
              <a:gd name="adj1" fmla="val 25000"/>
              <a:gd name="adj2" fmla="val 25000"/>
              <a:gd name="adj3" fmla="val 52241"/>
              <a:gd name="adj4" fmla="val 73174"/>
            </a:avLst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الاستغفار للمؤمنين .</a:t>
            </a:r>
          </a:p>
        </p:txBody>
      </p:sp>
    </p:spTree>
    <p:extLst>
      <p:ext uri="{BB962C8B-B14F-4D97-AF65-F5344CB8AC3E}">
        <p14:creationId xmlns:p14="http://schemas.microsoft.com/office/powerpoint/2010/main" val="16594219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108EFD-4582-47D4-A3F4-E6E578EB6F60}"/>
              </a:ext>
            </a:extLst>
          </p:cNvPr>
          <p:cNvSpPr txBox="1">
            <a:spLocks/>
          </p:cNvSpPr>
          <p:nvPr/>
        </p:nvSpPr>
        <p:spPr>
          <a:xfrm>
            <a:off x="1549173" y="208393"/>
            <a:ext cx="9093654" cy="1383466"/>
          </a:xfrm>
          <a:prstGeom prst="rect">
            <a:avLst/>
          </a:prstGeom>
          <a:solidFill>
            <a:schemeClr val="accent6">
              <a:lumMod val="20000"/>
              <a:lumOff val="80000"/>
              <a:alpha val="74000"/>
            </a:schemeClr>
          </a:solidFill>
        </p:spPr>
        <p:txBody>
          <a:bodyPr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عقيدة المسلمين في الملائكة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bo-thar" panose="02000000000000000000" pitchFamily="2" charset="0"/>
                <a:cs typeface="Boutros Ads Inline" pitchFamily="2" charset="-78"/>
              </a:rPr>
              <a:t>b</a:t>
            </a: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 </a:t>
            </a:r>
            <a:b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</a:b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Boutros Ads Inline" pitchFamily="2" charset="-78"/>
                <a:cs typeface="Boutros Ads Inline" pitchFamily="2" charset="-78"/>
              </a:rPr>
              <a:t>والتحذير من الغلو فيهم .</a:t>
            </a: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6410C810-861F-4D59-8A24-CF176C8B3285}"/>
              </a:ext>
            </a:extLst>
          </p:cNvPr>
          <p:cNvSpPr/>
          <p:nvPr/>
        </p:nvSpPr>
        <p:spPr>
          <a:xfrm>
            <a:off x="3374572" y="2282598"/>
            <a:ext cx="4929125" cy="1857374"/>
          </a:xfrm>
          <a:prstGeom prst="wedgeEllipseCallout">
            <a:avLst>
              <a:gd name="adj1" fmla="val -44977"/>
              <a:gd name="adj2" fmla="val 41511"/>
            </a:avLst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accent5">
                    <a:lumMod val="50000"/>
                  </a:schemeClr>
                </a:solidFill>
                <a:cs typeface="AlWatanHeadlines-Bold" panose="00000700000000000000" pitchFamily="2" charset="-78"/>
              </a:rPr>
              <a:t>ما هي عقيدتك في الملائكة 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3FFE7D9-F341-42C3-A415-7894693B6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6" t="28413" r="15536" b="32381"/>
          <a:stretch/>
        </p:blipFill>
        <p:spPr>
          <a:xfrm>
            <a:off x="750063" y="2467363"/>
            <a:ext cx="10439400" cy="3532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BDCB8D8-5895-403E-8622-73EC50863D50}"/>
              </a:ext>
            </a:extLst>
          </p:cNvPr>
          <p:cNvSpPr txBox="1"/>
          <p:nvPr/>
        </p:nvSpPr>
        <p:spPr>
          <a:xfrm>
            <a:off x="5649686" y="4100289"/>
            <a:ext cx="17982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00FF"/>
                </a:solidFill>
                <a:latin typeface="AdvertisingLight" pitchFamily="2" charset="-78"/>
                <a:cs typeface="AdvertisingLight" pitchFamily="2" charset="-78"/>
              </a:rPr>
              <a:t>جبريل </a:t>
            </a:r>
            <a:r>
              <a:rPr lang="en-US" sz="3600" dirty="0">
                <a:solidFill>
                  <a:srgbClr val="0000FF"/>
                </a:solidFill>
                <a:latin typeface="Abo-thar" panose="02000000000000000000" pitchFamily="2" charset="0"/>
                <a:cs typeface="AdvertisingLight" pitchFamily="2" charset="-78"/>
              </a:rPr>
              <a:t>j</a:t>
            </a:r>
            <a:endParaRPr lang="ar-SA" dirty="0">
              <a:solidFill>
                <a:srgbClr val="0000FF"/>
              </a:solidFill>
              <a:latin typeface="AdvertisingLight" pitchFamily="2" charset="-78"/>
              <a:cs typeface="AdvertisingLight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B94E9DE-5FA8-41C8-B0DB-E19DBFB14F3F}"/>
              </a:ext>
            </a:extLst>
          </p:cNvPr>
          <p:cNvSpPr txBox="1"/>
          <p:nvPr/>
        </p:nvSpPr>
        <p:spPr>
          <a:xfrm>
            <a:off x="2645229" y="4100289"/>
            <a:ext cx="17982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00FF"/>
                </a:solidFill>
                <a:latin typeface="AdvertisingLight" pitchFamily="2" charset="-78"/>
                <a:cs typeface="AdvertisingLight" pitchFamily="2" charset="-78"/>
              </a:rPr>
              <a:t>الوحي</a:t>
            </a:r>
            <a:endParaRPr lang="ar-SA" dirty="0">
              <a:solidFill>
                <a:srgbClr val="0000FF"/>
              </a:solidFill>
              <a:latin typeface="AdvertisingLight" pitchFamily="2" charset="-78"/>
              <a:cs typeface="AdvertisingLight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BCA58E2-171A-499B-B973-D99088B9FD66}"/>
              </a:ext>
            </a:extLst>
          </p:cNvPr>
          <p:cNvSpPr txBox="1"/>
          <p:nvPr/>
        </p:nvSpPr>
        <p:spPr>
          <a:xfrm>
            <a:off x="5421085" y="4608219"/>
            <a:ext cx="22554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00FF"/>
                </a:solidFill>
                <a:latin typeface="AdvertisingLight" pitchFamily="2" charset="-78"/>
                <a:cs typeface="AdvertisingLight" pitchFamily="2" charset="-78"/>
              </a:rPr>
              <a:t>ميكائيل </a:t>
            </a:r>
            <a:r>
              <a:rPr lang="en-US" sz="3600" dirty="0">
                <a:solidFill>
                  <a:srgbClr val="0000FF"/>
                </a:solidFill>
                <a:latin typeface="Abo-thar" panose="02000000000000000000" pitchFamily="2" charset="0"/>
                <a:cs typeface="AdvertisingLight" pitchFamily="2" charset="-78"/>
              </a:rPr>
              <a:t>j</a:t>
            </a:r>
            <a:endParaRPr lang="ar-SA" dirty="0">
              <a:solidFill>
                <a:srgbClr val="0000FF"/>
              </a:solidFill>
              <a:latin typeface="AdvertisingLight" pitchFamily="2" charset="-78"/>
              <a:cs typeface="AdvertisingLight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2453C11-A0A7-41D5-B2F2-19B2D6172476}"/>
              </a:ext>
            </a:extLst>
          </p:cNvPr>
          <p:cNvSpPr txBox="1"/>
          <p:nvPr/>
        </p:nvSpPr>
        <p:spPr>
          <a:xfrm>
            <a:off x="1284515" y="4608219"/>
            <a:ext cx="315896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00FF"/>
                </a:solidFill>
                <a:latin typeface="AdvertisingLight" pitchFamily="2" charset="-78"/>
                <a:cs typeface="AdvertisingLight" pitchFamily="2" charset="-78"/>
              </a:rPr>
              <a:t>القطر</a:t>
            </a:r>
            <a:r>
              <a:rPr lang="ar-SA" sz="3600" dirty="0">
                <a:latin typeface="AdvertisingLight" pitchFamily="2" charset="-78"/>
                <a:cs typeface="AdvertisingLight" pitchFamily="2" charset="-78"/>
              </a:rPr>
              <a:t> </a:t>
            </a:r>
            <a:r>
              <a:rPr lang="ar-SA" sz="3600" dirty="0">
                <a:solidFill>
                  <a:srgbClr val="0000FF"/>
                </a:solidFill>
                <a:latin typeface="AdvertisingLight" pitchFamily="2" charset="-78"/>
                <a:cs typeface="AdvertisingLight" pitchFamily="2" charset="-78"/>
              </a:rPr>
              <a:t>و</a:t>
            </a:r>
            <a:r>
              <a:rPr lang="ar-SA" sz="3600" dirty="0">
                <a:latin typeface="AdvertisingLight" pitchFamily="2" charset="-78"/>
                <a:cs typeface="AdvertisingLight" pitchFamily="2" charset="-78"/>
              </a:rPr>
              <a:t> </a:t>
            </a:r>
            <a:r>
              <a:rPr lang="ar-SA" sz="3600" dirty="0">
                <a:solidFill>
                  <a:srgbClr val="0000FF"/>
                </a:solidFill>
                <a:latin typeface="AdvertisingLight" pitchFamily="2" charset="-78"/>
                <a:cs typeface="AdvertisingLight" pitchFamily="2" charset="-78"/>
              </a:rPr>
              <a:t>النبتات</a:t>
            </a:r>
            <a:endParaRPr lang="ar-SA" dirty="0">
              <a:solidFill>
                <a:srgbClr val="0000FF"/>
              </a:solidFill>
              <a:latin typeface="AdvertisingLight" pitchFamily="2" charset="-78"/>
              <a:cs typeface="AdvertisingLight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B81F71E-FA92-41F6-9C75-456F624CA383}"/>
              </a:ext>
            </a:extLst>
          </p:cNvPr>
          <p:cNvSpPr txBox="1"/>
          <p:nvPr/>
        </p:nvSpPr>
        <p:spPr>
          <a:xfrm>
            <a:off x="5421085" y="5126567"/>
            <a:ext cx="22554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00FF"/>
                </a:solidFill>
                <a:latin typeface="AdvertisingLight" pitchFamily="2" charset="-78"/>
                <a:cs typeface="AdvertisingLight" pitchFamily="2" charset="-78"/>
              </a:rPr>
              <a:t>اسرافيل </a:t>
            </a:r>
            <a:r>
              <a:rPr lang="en-US" sz="3600" dirty="0">
                <a:solidFill>
                  <a:srgbClr val="0000FF"/>
                </a:solidFill>
                <a:latin typeface="Abo-thar" panose="02000000000000000000" pitchFamily="2" charset="0"/>
                <a:cs typeface="AdvertisingLight" pitchFamily="2" charset="-78"/>
              </a:rPr>
              <a:t>j</a:t>
            </a:r>
            <a:endParaRPr lang="ar-SA" dirty="0">
              <a:solidFill>
                <a:srgbClr val="0000FF"/>
              </a:solidFill>
              <a:latin typeface="AdvertisingLight" pitchFamily="2" charset="-78"/>
              <a:cs typeface="AdvertisingLight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CB9F8BF-654A-48D1-B12D-5E12877AB6FE}"/>
              </a:ext>
            </a:extLst>
          </p:cNvPr>
          <p:cNvSpPr txBox="1"/>
          <p:nvPr/>
        </p:nvSpPr>
        <p:spPr>
          <a:xfrm>
            <a:off x="1223592" y="5126567"/>
            <a:ext cx="31589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00FF"/>
                </a:solidFill>
                <a:latin typeface="AdvertisingLight" pitchFamily="2" charset="-78"/>
                <a:cs typeface="AdvertisingLight" pitchFamily="2" charset="-78"/>
              </a:rPr>
              <a:t>النفخ</a:t>
            </a:r>
            <a:r>
              <a:rPr lang="ar-SA" sz="3600" dirty="0">
                <a:latin typeface="AdvertisingLight" pitchFamily="2" charset="-78"/>
                <a:cs typeface="AdvertisingLight" pitchFamily="2" charset="-78"/>
              </a:rPr>
              <a:t> </a:t>
            </a:r>
            <a:r>
              <a:rPr lang="ar-SA" sz="3600" dirty="0">
                <a:solidFill>
                  <a:srgbClr val="0000FF"/>
                </a:solidFill>
                <a:latin typeface="AdvertisingLight" pitchFamily="2" charset="-78"/>
                <a:cs typeface="AdvertisingLight" pitchFamily="2" charset="-78"/>
              </a:rPr>
              <a:t>في</a:t>
            </a:r>
            <a:r>
              <a:rPr lang="ar-SA" sz="3600" dirty="0">
                <a:latin typeface="AdvertisingLight" pitchFamily="2" charset="-78"/>
                <a:cs typeface="AdvertisingLight" pitchFamily="2" charset="-78"/>
              </a:rPr>
              <a:t> </a:t>
            </a:r>
            <a:r>
              <a:rPr lang="ar-SA" sz="3600" dirty="0">
                <a:solidFill>
                  <a:srgbClr val="0000FF"/>
                </a:solidFill>
                <a:latin typeface="AdvertisingLight" pitchFamily="2" charset="-78"/>
                <a:cs typeface="AdvertisingLight" pitchFamily="2" charset="-78"/>
              </a:rPr>
              <a:t>الصور</a:t>
            </a:r>
            <a:endParaRPr lang="ar-SA" dirty="0">
              <a:solidFill>
                <a:srgbClr val="0000FF"/>
              </a:solidFill>
              <a:latin typeface="AdvertisingLight" pitchFamily="2" charset="-78"/>
              <a:cs typeface="AdvertisingLigh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34045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Festiva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524</Words>
  <Application>Microsoft Office PowerPoint</Application>
  <PresentationFormat>شاشة عريضة</PresentationFormat>
  <Paragraphs>57</Paragraphs>
  <Slides>12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22" baseType="lpstr">
      <vt:lpstr>Abo-thar</vt:lpstr>
      <vt:lpstr>AdvertisingLight</vt:lpstr>
      <vt:lpstr>Arial</vt:lpstr>
      <vt:lpstr>Bahij Palatino Sans Arabic</vt:lpstr>
      <vt:lpstr>Boutros Ads Inline</vt:lpstr>
      <vt:lpstr>Calibri</vt:lpstr>
      <vt:lpstr>Century Gothic</vt:lpstr>
      <vt:lpstr>Frutiger LT Arabic 55 Roman</vt:lpstr>
      <vt:lpstr>Segoe UI</vt:lpstr>
      <vt:lpstr>ShapesVTI</vt:lpstr>
      <vt:lpstr>عقيدة المسلمين في الملائكة b  والتحذير من الغلو فيهم .</vt:lpstr>
      <vt:lpstr>عقيدة المسلمين في الملائكة b  والتحذير من الغلو فيهم 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عقيدة المسلمين في الملائكة b  والتحذير من الغلو فيهم .</dc:title>
  <dc:creator>noha samkari</dc:creator>
  <cp:lastModifiedBy>noha samkari</cp:lastModifiedBy>
  <cp:revision>15</cp:revision>
  <dcterms:created xsi:type="dcterms:W3CDTF">2020-10-05T19:24:54Z</dcterms:created>
  <dcterms:modified xsi:type="dcterms:W3CDTF">2020-10-06T09:59:42Z</dcterms:modified>
</cp:coreProperties>
</file>