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73" r:id="rId10"/>
    <p:sldId id="265" r:id="rId11"/>
    <p:sldId id="264" r:id="rId12"/>
    <p:sldId id="274" r:id="rId13"/>
    <p:sldId id="266" r:id="rId14"/>
    <p:sldId id="268" r:id="rId15"/>
    <p:sldId id="275" r:id="rId16"/>
    <p:sldId id="276" r:id="rId17"/>
    <p:sldId id="277" r:id="rId18"/>
    <p:sldId id="267" r:id="rId19"/>
    <p:sldId id="269" r:id="rId20"/>
    <p:sldId id="286" r:id="rId21"/>
    <p:sldId id="287" r:id="rId22"/>
    <p:sldId id="270" r:id="rId23"/>
    <p:sldId id="279" r:id="rId24"/>
    <p:sldId id="280" r:id="rId25"/>
    <p:sldId id="281" r:id="rId26"/>
    <p:sldId id="278" r:id="rId27"/>
    <p:sldId id="271" r:id="rId28"/>
    <p:sldId id="288" r:id="rId29"/>
    <p:sldId id="282" r:id="rId30"/>
    <p:sldId id="289" r:id="rId31"/>
    <p:sldId id="283" r:id="rId32"/>
    <p:sldId id="284" r:id="rId33"/>
    <p:sldId id="285" r:id="rId34"/>
    <p:sldId id="290" r:id="rId35"/>
    <p:sldId id="291" r:id="rId36"/>
    <p:sldId id="292" r:id="rId37"/>
    <p:sldId id="272" r:id="rId38"/>
    <p:sldId id="293" r:id="rId39"/>
    <p:sldId id="294" r:id="rId40"/>
    <p:sldId id="295" r:id="rId41"/>
    <p:sldId id="299" r:id="rId42"/>
    <p:sldId id="300" r:id="rId43"/>
    <p:sldId id="296" r:id="rId44"/>
    <p:sldId id="302" r:id="rId45"/>
    <p:sldId id="301" r:id="rId46"/>
    <p:sldId id="297" r:id="rId47"/>
    <p:sldId id="298" r:id="rId48"/>
    <p:sldId id="303" r:id="rId4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DC0"/>
    <a:srgbClr val="F7A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89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59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296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517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51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916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413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199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026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18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58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4BD8-A97A-4090-B721-41AB65E6833D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A6F2B-0E22-4219-852A-CCB9C32326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429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1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8.png"/><Relationship Id="rId18" Type="http://schemas.microsoft.com/office/2007/relationships/hdphoto" Target="../media/hdphoto15.wdp"/><Relationship Id="rId3" Type="http://schemas.openxmlformats.org/officeDocument/2006/relationships/image" Target="../media/image3.png"/><Relationship Id="rId21" Type="http://schemas.openxmlformats.org/officeDocument/2006/relationships/image" Target="../media/image6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image" Target="../media/image61.png"/><Relationship Id="rId2" Type="http://schemas.openxmlformats.org/officeDocument/2006/relationships/image" Target="../media/image2.jpe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24" Type="http://schemas.microsoft.com/office/2007/relationships/hdphoto" Target="../media/hdphoto18.wdp"/><Relationship Id="rId5" Type="http://schemas.openxmlformats.org/officeDocument/2006/relationships/image" Target="../media/image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11.png"/><Relationship Id="rId19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59.png"/><Relationship Id="rId22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67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6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18" Type="http://schemas.openxmlformats.org/officeDocument/2006/relationships/image" Target="../media/image7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slide" Target="slide35.xml"/><Relationship Id="rId2" Type="http://schemas.openxmlformats.org/officeDocument/2006/relationships/image" Target="../media/image2.jpeg"/><Relationship Id="rId16" Type="http://schemas.openxmlformats.org/officeDocument/2006/relationships/image" Target="../media/image72.gif"/><Relationship Id="rId20" Type="http://schemas.openxmlformats.org/officeDocument/2006/relationships/image" Target="../media/image7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slide" Target="slide34.xml"/><Relationship Id="rId10" Type="http://schemas.openxmlformats.org/officeDocument/2006/relationships/image" Target="../media/image11.png"/><Relationship Id="rId19" Type="http://schemas.openxmlformats.org/officeDocument/2006/relationships/slide" Target="slide36.xml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75.png"/><Relationship Id="rId2" Type="http://schemas.openxmlformats.org/officeDocument/2006/relationships/image" Target="../media/image2.jpeg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slide" Target="slide33.xm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3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7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7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gif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slide" Target="slide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71.jpe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6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3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6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3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8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image" Target="../media/image19.png"/><Relationship Id="rId25" Type="http://schemas.openxmlformats.org/officeDocument/2006/relationships/image" Target="../media/image14.png"/><Relationship Id="rId2" Type="http://schemas.openxmlformats.org/officeDocument/2006/relationships/image" Target="../media/image2.jpeg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24" Type="http://schemas.microsoft.com/office/2007/relationships/hdphoto" Target="../media/hdphoto5.wdp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2.jpe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image" Target="../media/image2.jpe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0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وعليكم السلام ورحمة الله وبركاته مزخرفة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33" y="1167371"/>
            <a:ext cx="6096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119988" y="606348"/>
            <a:ext cx="11779622" cy="61704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ستطيل 17"/>
          <p:cNvSpPr/>
          <p:nvPr/>
        </p:nvSpPr>
        <p:spPr>
          <a:xfrm>
            <a:off x="9032277" y="974415"/>
            <a:ext cx="2630379" cy="9007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رتبي نشيد جدتي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65978"/>
          <a:stretch/>
        </p:blipFill>
        <p:spPr>
          <a:xfrm>
            <a:off x="3443974" y="1312771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75312" r="-573" b="12848"/>
          <a:stretch/>
        </p:blipFill>
        <p:spPr>
          <a:xfrm>
            <a:off x="6652562" y="2625854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64423" r="-1147" b="23737"/>
          <a:stretch/>
        </p:blipFill>
        <p:spPr>
          <a:xfrm>
            <a:off x="946277" y="2396452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7" b="34063"/>
          <a:stretch/>
        </p:blipFill>
        <p:spPr>
          <a:xfrm>
            <a:off x="1064259" y="4960333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43396" r="-287" b="44764"/>
          <a:stretch/>
        </p:blipFill>
        <p:spPr>
          <a:xfrm>
            <a:off x="1660510" y="3592147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32508" r="-1434" b="55652"/>
          <a:stretch/>
        </p:blipFill>
        <p:spPr>
          <a:xfrm>
            <a:off x="6512446" y="4455759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58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25378 -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14714 -0.06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18542 -0.11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9518 0.362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25026 0.470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3200400" y="679716"/>
            <a:ext cx="8551994" cy="59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2816" y="1061057"/>
            <a:ext cx="7762875" cy="509769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415732" y="2105848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الْبَسْمَةِ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782995" y="2823007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رِيَاضِ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428990" y="4329463"/>
            <a:ext cx="1334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بَهْجَةٌ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تاوباو ناقلات الكرتون متمنيا شجرة التوضيح السماء الزرقاء غيوم بيضاء ملصق  الأرض, المتجه, كرتون, شجرة الراغبين صورة الخلفية للتحميل مجان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76" y="217394"/>
            <a:ext cx="7876895" cy="5105400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12288035" y="4831919"/>
            <a:ext cx="2310373" cy="1665862"/>
            <a:chOff x="12288035" y="4831919"/>
            <a:chExt cx="2310373" cy="166586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0405" l="0" r="49615">
                          <a14:foregroundMark x1="14538" y1="14170" x2="2385" y2="13765"/>
                          <a14:foregroundMark x1="5077" y1="16903" x2="5077" y2="16903"/>
                          <a14:foregroundMark x1="12154" y1="18016" x2="12154" y2="18016"/>
                          <a14:foregroundMark x1="13615" y1="16903" x2="13615" y2="16903"/>
                          <a14:foregroundMark x1="15154" y1="16498" x2="15154" y2="16498"/>
                          <a14:foregroundMark x1="6846" y1="16903" x2="6846" y2="16903"/>
                          <a14:foregroundMark x1="10692" y1="34818" x2="12769" y2="33198"/>
                          <a14:foregroundMark x1="9231" y1="32895" x2="7462" y2="40688"/>
                          <a14:foregroundMark x1="19538" y1="40283" x2="5923" y2="30162"/>
                          <a14:foregroundMark x1="5615" y1="31680" x2="11000" y2="35931"/>
                          <a14:foregroundMark x1="13385" y1="9109" x2="11538" y2="184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" r="50599" b="52727"/>
            <a:stretch/>
          </p:blipFill>
          <p:spPr>
            <a:xfrm>
              <a:off x="12288035" y="4831919"/>
              <a:ext cx="2310373" cy="1665862"/>
            </a:xfrm>
            <a:prstGeom prst="rect">
              <a:avLst/>
            </a:prstGeom>
          </p:spPr>
        </p:pic>
        <p:sp>
          <p:nvSpPr>
            <p:cNvPr id="11" name="مستطيل 10"/>
            <p:cNvSpPr/>
            <p:nvPr/>
          </p:nvSpPr>
          <p:spPr>
            <a:xfrm>
              <a:off x="12908594" y="5015938"/>
              <a:ext cx="13628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4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 تنوين</a:t>
              </a:r>
              <a:endParaRPr lang="ar-SA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14775950" y="4801182"/>
            <a:ext cx="2253389" cy="1696599"/>
            <a:chOff x="12463336" y="4801182"/>
            <a:chExt cx="2253389" cy="1696599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7" b="45636" l="48829" r="100000">
                          <a14:foregroundMark x1="63964" y1="14214" x2="52613" y2="15960"/>
                          <a14:foregroundMark x1="61622" y1="18454" x2="61622" y2="18454"/>
                          <a14:foregroundMark x1="62703" y1="16459" x2="52613" y2="17706"/>
                          <a14:foregroundMark x1="55135" y1="14713" x2="51892" y2="13466"/>
                          <a14:foregroundMark x1="55135" y1="11721" x2="59099" y2="12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9" b="49068"/>
            <a:stretch/>
          </p:blipFill>
          <p:spPr>
            <a:xfrm>
              <a:off x="12463336" y="4801182"/>
              <a:ext cx="2253389" cy="1696599"/>
            </a:xfrm>
            <a:prstGeom prst="rect">
              <a:avLst/>
            </a:prstGeom>
          </p:spPr>
        </p:pic>
        <p:sp>
          <p:nvSpPr>
            <p:cNvPr id="17" name="مستطيل 16"/>
            <p:cNvSpPr/>
            <p:nvPr/>
          </p:nvSpPr>
          <p:spPr>
            <a:xfrm>
              <a:off x="12977524" y="5015938"/>
              <a:ext cx="129394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36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تاء </a:t>
              </a:r>
            </a:p>
            <a:p>
              <a:r>
                <a:rPr lang="ar-SA" sz="36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مفتوحة</a:t>
              </a:r>
              <a:endParaRPr lang="ar-SA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17206881" y="4653547"/>
            <a:ext cx="2128633" cy="1681065"/>
            <a:chOff x="12577581" y="4816716"/>
            <a:chExt cx="2128633" cy="1681065"/>
          </a:xfrm>
        </p:grpSpPr>
        <p:pic>
          <p:nvPicPr>
            <p:cNvPr id="19" name="صورة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166" b="100000" l="49631" r="100000">
                          <a14:foregroundMark x1="63469" y1="68460" x2="52399" y2="69682"/>
                          <a14:foregroundMark x1="54613" y1="67237" x2="55535" y2="71394"/>
                          <a14:foregroundMark x1="64391" y1="72861" x2="52583" y2="66259"/>
                          <a14:foregroundMark x1="61808" y1="74083" x2="62731" y2="64548"/>
                          <a14:foregroundMark x1="60148" y1="74572" x2="60148" y2="74572"/>
                          <a14:foregroundMark x1="60148" y1="71394" x2="60148" y2="71394"/>
                          <a14:foregroundMark x1="54613" y1="65770" x2="54613" y2="65770"/>
                          <a14:foregroundMark x1="60148" y1="88753" x2="55904" y2="887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5" t="47738"/>
            <a:stretch/>
          </p:blipFill>
          <p:spPr>
            <a:xfrm>
              <a:off x="12577581" y="4816716"/>
              <a:ext cx="2128633" cy="1681065"/>
            </a:xfrm>
            <a:prstGeom prst="rect">
              <a:avLst/>
            </a:prstGeom>
          </p:spPr>
        </p:pic>
        <p:sp>
          <p:nvSpPr>
            <p:cNvPr id="20" name="مستطيل 19"/>
            <p:cNvSpPr/>
            <p:nvPr/>
          </p:nvSpPr>
          <p:spPr>
            <a:xfrm>
              <a:off x="12926233" y="5015938"/>
              <a:ext cx="134524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36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تاء </a:t>
              </a:r>
            </a:p>
            <a:p>
              <a:r>
                <a:rPr lang="ar-SA" sz="36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مربوطة</a:t>
              </a:r>
              <a:endParaRPr lang="ar-SA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19356085" y="4827432"/>
            <a:ext cx="2242877" cy="1636969"/>
            <a:chOff x="12473847" y="4860812"/>
            <a:chExt cx="2242877" cy="1636969"/>
          </a:xfrm>
        </p:grpSpPr>
        <p:pic>
          <p:nvPicPr>
            <p:cNvPr id="22" name="صورة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279" b="100000" l="0" r="50554">
                          <a14:foregroundMark x1="18081" y1="71394" x2="3875" y2="70416"/>
                          <a14:foregroundMark x1="3875" y1="69927" x2="15314" y2="65037"/>
                          <a14:foregroundMark x1="12362" y1="74328" x2="11439" y2="67482"/>
                          <a14:foregroundMark x1="5166" y1="66259" x2="4428" y2="69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71" r="51028"/>
            <a:stretch/>
          </p:blipFill>
          <p:spPr>
            <a:xfrm>
              <a:off x="12473847" y="4860812"/>
              <a:ext cx="2242877" cy="1636969"/>
            </a:xfrm>
            <a:prstGeom prst="rect">
              <a:avLst/>
            </a:prstGeom>
          </p:spPr>
        </p:pic>
        <p:sp>
          <p:nvSpPr>
            <p:cNvPr id="23" name="مستطيل 22"/>
            <p:cNvSpPr/>
            <p:nvPr/>
          </p:nvSpPr>
          <p:spPr>
            <a:xfrm>
              <a:off x="13235607" y="5015938"/>
              <a:ext cx="103586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3600" b="1" dirty="0" smtClean="0">
                  <a:ln>
                    <a:solidFill>
                      <a:schemeClr val="bg1"/>
                    </a:solidFill>
                  </a:ln>
                </a:rPr>
                <a:t>اللام</a:t>
              </a:r>
            </a:p>
            <a:p>
              <a:r>
                <a:rPr lang="ar-SA" sz="3600" b="1" dirty="0" smtClean="0">
                  <a:ln>
                    <a:solidFill>
                      <a:schemeClr val="bg1"/>
                    </a:solidFill>
                  </a:ln>
                </a:rPr>
                <a:t>قمرية</a:t>
              </a:r>
              <a:endParaRPr lang="ar-SA" sz="3600" b="1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1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58893 0.0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93 0.01759 L -1.29687 0.03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4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58894 0.01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94 0.01759 L -1.43151 0.049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73386 0.006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386 0.00648 L -1.63151 0.042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9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96419 0.018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93 0.01759 L -1.79545 0.02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2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3097654" y="216081"/>
            <a:ext cx="7649618" cy="577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7430" y="569644"/>
            <a:ext cx="7003684" cy="490148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962839" y="1486956"/>
            <a:ext cx="1617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رَوْضَةٌ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032607" y="2481345"/>
            <a:ext cx="1422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</a:t>
            </a:r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نْفَقَتْ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04837" y="3400409"/>
            <a:ext cx="125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حَلْوَةٌ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889174" y="4381912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الْحَنَان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5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386165" y="1577859"/>
            <a:ext cx="45171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حول الفعل من مذكر  إلى مؤنث أو من مؤنث إلى مذكر</a:t>
            </a:r>
            <a:endParaRPr lang="ar-SA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5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63" y="478302"/>
            <a:ext cx="5832066" cy="58051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4" y="2384412"/>
            <a:ext cx="2613590" cy="139132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67" y="2321169"/>
            <a:ext cx="4536831" cy="45368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69" y="2326248"/>
            <a:ext cx="2037649" cy="157940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5" y="2456164"/>
            <a:ext cx="2222107" cy="131957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grpSp>
        <p:nvGrpSpPr>
          <p:cNvPr id="19" name="مجموعة 18"/>
          <p:cNvGrpSpPr/>
          <p:nvPr/>
        </p:nvGrpSpPr>
        <p:grpSpPr>
          <a:xfrm>
            <a:off x="2431587" y="3088978"/>
            <a:ext cx="2037649" cy="1579406"/>
            <a:chOff x="2431587" y="3088978"/>
            <a:chExt cx="2037649" cy="1579406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587" y="3088978"/>
              <a:ext cx="2037649" cy="1579406"/>
            </a:xfrm>
            <a:prstGeom prst="rect">
              <a:avLst/>
            </a:prstGeom>
          </p:spPr>
        </p:pic>
        <p:sp>
          <p:nvSpPr>
            <p:cNvPr id="14" name="مستطيل 13"/>
            <p:cNvSpPr/>
            <p:nvPr/>
          </p:nvSpPr>
          <p:spPr>
            <a:xfrm>
              <a:off x="2901309" y="3703986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يحكي</a:t>
              </a:r>
              <a:endParaRPr lang="ar-S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109816" y="4589584"/>
            <a:ext cx="2613590" cy="1391326"/>
            <a:chOff x="109816" y="4589584"/>
            <a:chExt cx="2613590" cy="1391326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16" y="4589584"/>
              <a:ext cx="2613590" cy="1391326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867509" y="4960177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bg1"/>
                  </a:solidFill>
                </a:rPr>
                <a:t>تحكي</a:t>
              </a:r>
              <a:endParaRPr lang="ar-SA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مستطيل 17"/>
          <p:cNvSpPr/>
          <p:nvPr/>
        </p:nvSpPr>
        <p:spPr>
          <a:xfrm>
            <a:off x="7582486" y="1796986"/>
            <a:ext cx="3420391" cy="767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96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765501"/>
            <a:ext cx="6939828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65573 0.00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83047 0.027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23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63" y="478302"/>
            <a:ext cx="5832066" cy="58051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4" y="2384412"/>
            <a:ext cx="2613590" cy="139132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67" y="2321169"/>
            <a:ext cx="4536831" cy="45368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69" y="2326248"/>
            <a:ext cx="2037649" cy="157940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5" y="2456164"/>
            <a:ext cx="2222107" cy="131957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grpSp>
        <p:nvGrpSpPr>
          <p:cNvPr id="19" name="مجموعة 18"/>
          <p:cNvGrpSpPr/>
          <p:nvPr/>
        </p:nvGrpSpPr>
        <p:grpSpPr>
          <a:xfrm>
            <a:off x="2431587" y="3088978"/>
            <a:ext cx="2037649" cy="1579406"/>
            <a:chOff x="2431587" y="3088978"/>
            <a:chExt cx="2037649" cy="1579406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587" y="3088978"/>
              <a:ext cx="2037649" cy="1579406"/>
            </a:xfrm>
            <a:prstGeom prst="rect">
              <a:avLst/>
            </a:prstGeom>
          </p:spPr>
        </p:pic>
        <p:sp>
          <p:nvSpPr>
            <p:cNvPr id="14" name="مستطيل 13"/>
            <p:cNvSpPr/>
            <p:nvPr/>
          </p:nvSpPr>
          <p:spPr>
            <a:xfrm>
              <a:off x="2901309" y="3703986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 smtClean="0">
                  <a:solidFill>
                    <a:schemeClr val="tx1"/>
                  </a:solidFill>
                </a:rPr>
                <a:t>يستمع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109816" y="4589584"/>
            <a:ext cx="2613590" cy="1391326"/>
            <a:chOff x="109816" y="4589584"/>
            <a:chExt cx="2613590" cy="1391326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16" y="4589584"/>
              <a:ext cx="2613590" cy="1391326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867509" y="4960177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 smtClean="0">
                  <a:solidFill>
                    <a:schemeClr val="bg1"/>
                  </a:solidFill>
                </a:rPr>
                <a:t>تستمع</a:t>
              </a:r>
              <a:endParaRPr lang="ar-S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72" y="1062318"/>
            <a:ext cx="4997445" cy="11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48894 0.2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1.09075 -0.1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63" y="478302"/>
            <a:ext cx="5832066" cy="58051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4" y="2384412"/>
            <a:ext cx="2613590" cy="139132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67" y="2321169"/>
            <a:ext cx="4536831" cy="45368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69" y="2326248"/>
            <a:ext cx="2037649" cy="1579406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5" y="2456164"/>
            <a:ext cx="2222107" cy="131957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grpSp>
        <p:nvGrpSpPr>
          <p:cNvPr id="19" name="مجموعة 18"/>
          <p:cNvGrpSpPr/>
          <p:nvPr/>
        </p:nvGrpSpPr>
        <p:grpSpPr>
          <a:xfrm>
            <a:off x="2431587" y="3088978"/>
            <a:ext cx="2037649" cy="1579406"/>
            <a:chOff x="2431587" y="3088978"/>
            <a:chExt cx="2037649" cy="1579406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587" y="3088978"/>
              <a:ext cx="2037649" cy="1579406"/>
            </a:xfrm>
            <a:prstGeom prst="rect">
              <a:avLst/>
            </a:prstGeom>
          </p:spPr>
        </p:pic>
        <p:sp>
          <p:nvSpPr>
            <p:cNvPr id="14" name="مستطيل 13"/>
            <p:cNvSpPr/>
            <p:nvPr/>
          </p:nvSpPr>
          <p:spPr>
            <a:xfrm>
              <a:off x="2901309" y="3703986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 smtClean="0">
                  <a:solidFill>
                    <a:schemeClr val="tx1"/>
                  </a:solidFill>
                </a:rPr>
                <a:t>يجلس</a:t>
              </a:r>
              <a:endParaRPr lang="ar-SA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304800" y="1760501"/>
            <a:ext cx="2399013" cy="1319574"/>
            <a:chOff x="304800" y="1760501"/>
            <a:chExt cx="2399013" cy="1319574"/>
          </a:xfrm>
        </p:grpSpPr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760501"/>
              <a:ext cx="2399013" cy="1319574"/>
            </a:xfrm>
            <a:prstGeom prst="rect">
              <a:avLst/>
            </a:prstGeom>
          </p:spPr>
        </p:pic>
        <p:sp>
          <p:nvSpPr>
            <p:cNvPr id="17" name="مستطيل 16"/>
            <p:cNvSpPr/>
            <p:nvPr/>
          </p:nvSpPr>
          <p:spPr>
            <a:xfrm>
              <a:off x="934627" y="2218587"/>
              <a:ext cx="1098203" cy="767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 smtClean="0">
                  <a:solidFill>
                    <a:schemeClr val="tx1"/>
                  </a:solidFill>
                </a:rPr>
                <a:t>تجلس</a:t>
              </a:r>
              <a:endParaRPr lang="ar-SA" sz="3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491" y="398426"/>
            <a:ext cx="4965123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83047 0.027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23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64362 0.417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3966273" y="158504"/>
            <a:ext cx="7814402" cy="429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580" y="1066531"/>
            <a:ext cx="7297788" cy="234635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600079" y="2408921"/>
            <a:ext cx="12506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تحكي</a:t>
            </a:r>
            <a:endParaRPr lang="ar-SA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7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590" y="1889283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2819573" y="166647"/>
            <a:ext cx="9080037" cy="639551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ounded Rectangle 49"/>
          <p:cNvSpPr/>
          <p:nvPr/>
        </p:nvSpPr>
        <p:spPr>
          <a:xfrm>
            <a:off x="7606984" y="2150051"/>
            <a:ext cx="3878156" cy="348426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 smtClean="0">
                <a:solidFill>
                  <a:schemeClr val="tx1"/>
                </a:solidFill>
              </a:rPr>
              <a:t>طَاعة الجدِّ وَاجِبَةٌ</a:t>
            </a:r>
            <a:endParaRPr lang="ar-SA" sz="6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4"/>
          <p:cNvSpPr/>
          <p:nvPr/>
        </p:nvSpPr>
        <p:spPr>
          <a:xfrm>
            <a:off x="7623990" y="2161177"/>
            <a:ext cx="3844143" cy="3497712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9900" b="1" dirty="0" smtClean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6" name="Rounded Rectangle 49"/>
          <p:cNvSpPr/>
          <p:nvPr/>
        </p:nvSpPr>
        <p:spPr>
          <a:xfrm>
            <a:off x="3314356" y="2169852"/>
            <a:ext cx="3836763" cy="348426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 smtClean="0">
                <a:solidFill>
                  <a:schemeClr val="tx1"/>
                </a:solidFill>
              </a:rPr>
              <a:t>صِلةُ الرِحِمِ وَاجِبةٌ</a:t>
            </a:r>
            <a:endParaRPr lang="ar-SA" sz="6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4"/>
          <p:cNvSpPr/>
          <p:nvPr/>
        </p:nvSpPr>
        <p:spPr>
          <a:xfrm>
            <a:off x="3344176" y="2177488"/>
            <a:ext cx="3844143" cy="3497712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9900" b="1" dirty="0" smtClean="0">
                <a:solidFill>
                  <a:prstClr val="white"/>
                </a:solidFill>
              </a:rPr>
              <a:t>2</a:t>
            </a:r>
          </a:p>
          <a:p>
            <a:pPr algn="ctr"/>
            <a:endParaRPr lang="en-US" sz="4950" b="1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t="7647" b="50000"/>
          <a:stretch/>
        </p:blipFill>
        <p:spPr>
          <a:xfrm>
            <a:off x="4842459" y="953538"/>
            <a:ext cx="5529047" cy="8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8" grpId="0" animBg="1"/>
      <p:bldP spid="18" grpId="1" animBg="1"/>
      <p:bldP spid="26" grpId="0" animBg="1"/>
      <p:bldP spid="26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4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4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6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0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39">
            <a:extLst>
              <a:ext uri="{FF2B5EF4-FFF2-40B4-BE49-F238E27FC236}">
                <a16:creationId xmlns="" xmlns:a16="http://schemas.microsoft.com/office/drawing/2014/main" id="{E95F0FDD-0CE7-4706-A17E-6B0CD9EA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238" y="1129547"/>
            <a:ext cx="2433916" cy="769441"/>
          </a:xfrm>
          <a:prstGeom prst="rect">
            <a:avLst/>
          </a:prstGeom>
          <a:solidFill>
            <a:srgbClr val="FF66FF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rtl="1">
              <a:buClr>
                <a:srgbClr val="000000"/>
              </a:buClr>
              <a:defRPr/>
            </a:pPr>
            <a:r>
              <a:rPr lang="ar-SA" sz="44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دعــــــــــــاء</a:t>
            </a:r>
            <a:endParaRPr lang="en-US" sz="4400" b="1" kern="0" dirty="0">
              <a:solidFill>
                <a:srgbClr val="000000"/>
              </a:solidFill>
              <a:latin typeface="Arial"/>
              <a:cs typeface="Simplified Arabic" pitchFamily="18" charset="-78"/>
              <a:sym typeface="Arial"/>
            </a:endParaRPr>
          </a:p>
        </p:txBody>
      </p:sp>
      <p:sp>
        <p:nvSpPr>
          <p:cNvPr id="18" name="Text Box 41">
            <a:extLst>
              <a:ext uri="{FF2B5EF4-FFF2-40B4-BE49-F238E27FC236}">
                <a16:creationId xmlns="" xmlns:a16="http://schemas.microsoft.com/office/drawing/2014/main" id="{FE72E4C1-09D4-42E3-88CB-E5CD402C7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998" y="1867448"/>
            <a:ext cx="497439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400" b="1" kern="0" dirty="0">
                <a:sym typeface="Arial"/>
              </a:rPr>
              <a:t>بسم الله والحمد الله والصلاة والسلام على نبينا محمد صلى الله عليه وسلم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400" b="1" kern="0" dirty="0">
                <a:sym typeface="Arial"/>
              </a:rPr>
              <a:t> اللهم افتح على قلوبنا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400" b="1" kern="0" dirty="0">
                <a:sym typeface="Arial"/>
              </a:rPr>
              <a:t> اللهم يا معلم إبراهيم علمنا ويا مفهم سليمان فهمنا وعلمنا ما جهلنا 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400" b="1" kern="0" dirty="0">
                <a:sym typeface="Arial"/>
              </a:rPr>
              <a:t>وانفعنا بما علمتنا وزدنا علما اللهم افتح علينا فتحًا مبينًا</a:t>
            </a:r>
          </a:p>
        </p:txBody>
      </p:sp>
      <p:pic>
        <p:nvPicPr>
          <p:cNvPr id="19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6466" y="1664195"/>
            <a:ext cx="3842244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8406" y="1701142"/>
            <a:ext cx="5424031" cy="179831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433097" y="2406798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إِ</a:t>
            </a:r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نَّ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4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116998" y="2406798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ص:48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5305" y="1014719"/>
            <a:ext cx="3292890" cy="35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904" y="1889283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2789700" y="179444"/>
            <a:ext cx="9118157" cy="53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b="62252"/>
          <a:stretch/>
        </p:blipFill>
        <p:spPr>
          <a:xfrm>
            <a:off x="3240741" y="1995797"/>
            <a:ext cx="8337177" cy="17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262718" y="470647"/>
            <a:ext cx="4424082" cy="1116106"/>
          </a:xfrm>
          <a:prstGeom prst="rect">
            <a:avLst/>
          </a:prstGeom>
          <a:solidFill>
            <a:srgbClr val="F0DD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أكمل الكلمة بالحرف المناسب</a:t>
            </a:r>
            <a:endParaRPr lang="ar-SA" sz="3600" b="1" dirty="0">
              <a:solidFill>
                <a:schemeClr val="tx1"/>
              </a:solidFill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7858125" y="1882589"/>
            <a:ext cx="4333875" cy="3692058"/>
            <a:chOff x="7858125" y="1882589"/>
            <a:chExt cx="4333875" cy="369205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9" name="مستطيل 8"/>
            <p:cNvSpPr/>
            <p:nvPr/>
          </p:nvSpPr>
          <p:spPr>
            <a:xfrm>
              <a:off x="9692154" y="3066898"/>
              <a:ext cx="138691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عَـلَـ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 rot="16200000">
            <a:off x="609681" y="541359"/>
            <a:ext cx="3725332" cy="3972624"/>
            <a:chOff x="7858125" y="1882589"/>
            <a:chExt cx="4333875" cy="3692058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3" name="مستطيل 12"/>
            <p:cNvSpPr/>
            <p:nvPr/>
          </p:nvSpPr>
          <p:spPr>
            <a:xfrm rot="5400000">
              <a:off x="9988283" y="2958806"/>
              <a:ext cx="894173" cy="15396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ــمَ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609680" y="3261255"/>
            <a:ext cx="3725332" cy="3309751"/>
            <a:chOff x="7858125" y="1882589"/>
            <a:chExt cx="4333875" cy="3692058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9771888" y="2942756"/>
              <a:ext cx="1227450" cy="1476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ـتَ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6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42266 0.1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262718" y="470647"/>
            <a:ext cx="4424082" cy="1116106"/>
          </a:xfrm>
          <a:prstGeom prst="rect">
            <a:avLst/>
          </a:prstGeom>
          <a:solidFill>
            <a:srgbClr val="F0DD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أكمل الكلمة بالحرف المناسب</a:t>
            </a:r>
            <a:endParaRPr lang="ar-SA" sz="3600" b="1" dirty="0">
              <a:solidFill>
                <a:schemeClr val="tx1"/>
              </a:solidFill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7858125" y="1882589"/>
            <a:ext cx="4333875" cy="3692058"/>
            <a:chOff x="7858125" y="1882589"/>
            <a:chExt cx="4333875" cy="369205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9" name="مستطيل 8"/>
            <p:cNvSpPr/>
            <p:nvPr/>
          </p:nvSpPr>
          <p:spPr>
            <a:xfrm>
              <a:off x="10035196" y="3066898"/>
              <a:ext cx="70083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فِـ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 rot="16200000">
            <a:off x="413740" y="3009022"/>
            <a:ext cx="3725332" cy="3972624"/>
            <a:chOff x="7858125" y="1882589"/>
            <a:chExt cx="4333875" cy="3692058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3" name="مستطيل 12"/>
            <p:cNvSpPr/>
            <p:nvPr/>
          </p:nvSpPr>
          <p:spPr>
            <a:xfrm rot="5400000">
              <a:off x="9988283" y="2958806"/>
              <a:ext cx="894173" cy="15396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ــمَ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236071" y="563630"/>
            <a:ext cx="3725332" cy="3309751"/>
            <a:chOff x="7858125" y="1882589"/>
            <a:chExt cx="4333875" cy="3692058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9847415" y="2942756"/>
              <a:ext cx="1076397" cy="1476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ـط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7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43307 -0.19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262718" y="470647"/>
            <a:ext cx="4424082" cy="1116106"/>
          </a:xfrm>
          <a:prstGeom prst="rect">
            <a:avLst/>
          </a:prstGeom>
          <a:solidFill>
            <a:srgbClr val="F0DD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أكمل الكلمة بالحرف المناسب</a:t>
            </a:r>
            <a:endParaRPr lang="ar-SA" sz="3600" b="1" dirty="0">
              <a:solidFill>
                <a:schemeClr val="tx1"/>
              </a:solidFill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7858125" y="1882589"/>
            <a:ext cx="4333875" cy="3692058"/>
            <a:chOff x="7858125" y="1882589"/>
            <a:chExt cx="4333875" cy="369205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9" name="مستطيل 8"/>
            <p:cNvSpPr/>
            <p:nvPr/>
          </p:nvSpPr>
          <p:spPr>
            <a:xfrm>
              <a:off x="9914169" y="3066898"/>
              <a:ext cx="94288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عَـ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 rot="16200000">
            <a:off x="609681" y="541359"/>
            <a:ext cx="3725332" cy="3972624"/>
            <a:chOff x="7858125" y="1882589"/>
            <a:chExt cx="4333875" cy="3692058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3" name="مستطيل 12"/>
            <p:cNvSpPr/>
            <p:nvPr/>
          </p:nvSpPr>
          <p:spPr>
            <a:xfrm rot="5400000">
              <a:off x="9988283" y="2958806"/>
              <a:ext cx="894173" cy="15396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ــمَ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609680" y="3261255"/>
            <a:ext cx="3725332" cy="3309751"/>
            <a:chOff x="7858125" y="1882589"/>
            <a:chExt cx="4333875" cy="3692058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777" r="99223">
                          <a14:foregroundMark x1="78835" y1="20066" x2="24078" y2="73632"/>
                          <a14:foregroundMark x1="61748" y1="71808" x2="30291" y2="21559"/>
                          <a14:foregroundMark x1="50097" y1="29187" x2="50097" y2="29187"/>
                          <a14:foregroundMark x1="68155" y1="25207" x2="42913" y2="31343"/>
                          <a14:foregroundMark x1="71650" y1="31675" x2="68155" y2="72139"/>
                          <a14:foregroundMark x1="58447" y1="70315" x2="32816" y2="72803"/>
                          <a14:foregroundMark x1="51068" y1="74295" x2="50485" y2="8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25" y="1882589"/>
              <a:ext cx="4333875" cy="3692058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9771888" y="2942756"/>
              <a:ext cx="1227450" cy="1476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ـث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8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42266 0.1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904" y="1889283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2789700" y="179444"/>
            <a:ext cx="9118157" cy="53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b="-723"/>
          <a:stretch/>
        </p:blipFill>
        <p:spPr>
          <a:xfrm>
            <a:off x="3375361" y="525281"/>
            <a:ext cx="8337177" cy="465183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554450" y="2670672"/>
            <a:ext cx="971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عَلَمَ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655623" y="2670672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فِمَ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8345743" y="4050060"/>
            <a:ext cx="809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عَمَ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4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1127292" y="-40787"/>
            <a:ext cx="10780565" cy="689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420" y="563586"/>
            <a:ext cx="7562281" cy="85822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0149" y="1421808"/>
            <a:ext cx="9088665" cy="4892295"/>
          </a:xfrm>
          <a:prstGeom prst="rect">
            <a:avLst/>
          </a:prstGeom>
        </p:spPr>
      </p:pic>
      <p:pic>
        <p:nvPicPr>
          <p:cNvPr id="18436" name="Picture 4" descr="بنت كرتون PNG الصور | ناقل و PSD الملفات | تحميل مجاني على Pngtre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3611" l="25000" r="73333">
                        <a14:foregroundMark x1="59444" y1="86389" x2="40000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6961" r="26355" b="5617"/>
          <a:stretch/>
        </p:blipFill>
        <p:spPr bwMode="auto">
          <a:xfrm>
            <a:off x="8503799" y="1431558"/>
            <a:ext cx="614149" cy="103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رسم كارتون الطفلة رسم ، فتاة الكرتون, ثديي, اليد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67" b="98667" l="29556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1671" r="29377" b="-299"/>
          <a:stretch/>
        </p:blipFill>
        <p:spPr bwMode="auto">
          <a:xfrm>
            <a:off x="8394176" y="2550835"/>
            <a:ext cx="732019" cy="9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رسم فتاة الكرتون ، فتاة لطيف, حيوان ثديي, طفل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111" r="99556">
                        <a14:foregroundMark x1="67222" y1="36778" x2="33889" y2="32111"/>
                        <a14:foregroundMark x1="60000" y1="28222" x2="57667" y2="38222"/>
                        <a14:foregroundMark x1="55333" y1="53444" x2="46778" y2="62000"/>
                        <a14:foregroundMark x1="65778" y1="55333" x2="65778" y2="55333"/>
                        <a14:foregroundMark x1="65778" y1="55333" x2="65778" y2="55333"/>
                        <a14:foregroundMark x1="65778" y1="55333" x2="33444" y2="55333"/>
                        <a14:foregroundMark x1="39667" y1="55333" x2="39667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35" y="3439402"/>
            <a:ext cx="1042273" cy="94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الملايين من PNG الصور والخلفيات والمتجهات للتحميل مجانا | Pngtree | Little  girls, Mario characters, Character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23" b="97696" l="14923" r="75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5447" r="24919" b="2771"/>
          <a:stretch/>
        </p:blipFill>
        <p:spPr bwMode="auto">
          <a:xfrm>
            <a:off x="8262296" y="4423467"/>
            <a:ext cx="855652" cy="9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Little girl vector | MaryKosowska | Flickr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8" b="100000" l="9802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65" y="5339883"/>
            <a:ext cx="986108" cy="11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رابط كسهم مستقيم 17"/>
          <p:cNvCxnSpPr>
            <a:stCxn id="18436" idx="1"/>
          </p:cNvCxnSpPr>
          <p:nvPr/>
        </p:nvCxnSpPr>
        <p:spPr>
          <a:xfrm flipH="1">
            <a:off x="4280068" y="1947991"/>
            <a:ext cx="4223731" cy="28220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 flipH="1" flipV="1">
            <a:off x="4159317" y="1905829"/>
            <a:ext cx="4518246" cy="107976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flipH="1">
            <a:off x="4116998" y="3971835"/>
            <a:ext cx="4439268" cy="196764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 flipH="1" flipV="1">
            <a:off x="3995926" y="3867955"/>
            <a:ext cx="4507873" cy="122266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 flipH="1" flipV="1">
            <a:off x="4108751" y="2909334"/>
            <a:ext cx="4424701" cy="303014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71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36537 0.4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2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6745 -0.15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77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599 0.285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142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34961 -0.152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-761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34375 -0.428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14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116998" y="2406798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ص:49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1667" y="1053398"/>
            <a:ext cx="3304322" cy="3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000" y="1916718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3520569" y="128195"/>
            <a:ext cx="8360605" cy="627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r="8216" b="86565"/>
          <a:stretch/>
        </p:blipFill>
        <p:spPr>
          <a:xfrm>
            <a:off x="4779819" y="636038"/>
            <a:ext cx="6470608" cy="1049749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14"/>
          <a:srcRect l="49907" t="16491" r="11950" b="73196"/>
          <a:stretch/>
        </p:blipFill>
        <p:spPr>
          <a:xfrm>
            <a:off x="7700871" y="2674521"/>
            <a:ext cx="3710437" cy="143037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1463" y="2008866"/>
            <a:ext cx="3300627" cy="34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5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5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1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نشيد الوطني السعودي مع الكلمات _ للأطفال _ National Anthem of Saudi Arabi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83" end="181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3296" y="1044729"/>
            <a:ext cx="5683154" cy="3429000"/>
          </a:xfrm>
          <a:prstGeom prst="rect">
            <a:avLst/>
          </a:prstGeom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6466" y="1664195"/>
            <a:ext cx="3842244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000" y="1916718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3520569" y="128195"/>
            <a:ext cx="8360605" cy="627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r="8216" b="86565"/>
          <a:stretch/>
        </p:blipFill>
        <p:spPr>
          <a:xfrm>
            <a:off x="4779819" y="636038"/>
            <a:ext cx="6470608" cy="10497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5"/>
          <a:srcRect l="6215" t="7973" r="48021" b="70566"/>
          <a:stretch/>
        </p:blipFill>
        <p:spPr>
          <a:xfrm>
            <a:off x="7204364" y="2604264"/>
            <a:ext cx="4279975" cy="1185963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15"/>
          <a:srcRect l="57050" t="5140" r="2526" b="2405"/>
          <a:stretch/>
        </p:blipFill>
        <p:spPr>
          <a:xfrm>
            <a:off x="4059028" y="2147424"/>
            <a:ext cx="3043250" cy="31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859809" y="165504"/>
            <a:ext cx="10764659" cy="646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1379" y="837129"/>
            <a:ext cx="9372312" cy="507235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03717" y="1617017"/>
            <a:ext cx="53414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اسمع كلامه و احضر له الماء</a:t>
            </a:r>
            <a:endParaRPr lang="ar-SA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499679" y="4293982"/>
            <a:ext cx="53414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اتوقف عن اللعب مباشر</a:t>
            </a:r>
            <a:endParaRPr lang="ar-SA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2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2584" y="1017281"/>
            <a:ext cx="3368438" cy="355400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72247" y="2611969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ص:50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2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4234156" y="410285"/>
            <a:ext cx="7673701" cy="642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 descr="ناقلات الكرتون للأطفال خلفيات مناظر طبيعية مرسومة | Landscape background,  Cartoon drawing for kids, Cartoon backgro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86" y="809691"/>
            <a:ext cx="7159265" cy="54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293256" y="1102406"/>
            <a:ext cx="4948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أختاري</a:t>
            </a:r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احد الفراشات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1748" name="Picture 4" descr="فراشــة تحــت الــرادار: نحــن و إسرائيــل | eltibas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84" y="2239330"/>
            <a:ext cx="2002734" cy="20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فراشة - gif.ovh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03" y="4303290"/>
            <a:ext cx="17145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زينب الفارسي (slafammrw) - الملف الشخصي | Pinterest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81" y="1919439"/>
            <a:ext cx="2948382" cy="23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8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4234156" y="410285"/>
            <a:ext cx="7673701" cy="642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 descr="ناقلات الكرتون للأطفال خلفيات مناظر طبيعية مرسومة | Landscape background,  Cartoon drawing for kids, Cartoon backgro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9" y="43224"/>
            <a:ext cx="12003798" cy="67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فراشــة تحــت الــرادار: نحــن و إسرائيــل | eltibas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4456">
            <a:off x="47623" y="4110805"/>
            <a:ext cx="3259453" cy="32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7"/>
          <a:srcRect l="83366" t="11454" r="473" b="10001"/>
          <a:stretch/>
        </p:blipFill>
        <p:spPr>
          <a:xfrm>
            <a:off x="9258500" y="2411135"/>
            <a:ext cx="1349904" cy="78381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7"/>
          <a:srcRect l="66779" t="10065" r="17060" b="11390"/>
          <a:stretch/>
        </p:blipFill>
        <p:spPr>
          <a:xfrm>
            <a:off x="7599351" y="2411135"/>
            <a:ext cx="1349904" cy="783815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17"/>
          <a:srcRect l="50193" t="10065" r="33646" b="11390"/>
          <a:stretch/>
        </p:blipFill>
        <p:spPr>
          <a:xfrm>
            <a:off x="5933137" y="2411135"/>
            <a:ext cx="1349904" cy="783815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7"/>
          <a:srcRect l="33440" t="10065" r="50399" b="11390"/>
          <a:stretch/>
        </p:blipFill>
        <p:spPr>
          <a:xfrm>
            <a:off x="4273988" y="2411135"/>
            <a:ext cx="1349904" cy="783815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17"/>
          <a:srcRect l="16688" t="11454" r="67151" b="10001"/>
          <a:stretch/>
        </p:blipFill>
        <p:spPr>
          <a:xfrm>
            <a:off x="2609868" y="2411135"/>
            <a:ext cx="1349904" cy="783815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7"/>
          <a:srcRect l="433" t="11454" r="83406" b="10001"/>
          <a:stretch/>
        </p:blipFill>
        <p:spPr>
          <a:xfrm>
            <a:off x="950719" y="2411135"/>
            <a:ext cx="1349904" cy="7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3987 0.249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0534 0.235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00534 0.23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16029 0.232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49687 0.23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7019 0.232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ناقلات الكرتون للأطفال خلفيات مناظر طبيعية مرسومة | Landscape background,  Cartoon drawing for kids, Cartoon backgrou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" y="177421"/>
            <a:ext cx="12046890" cy="659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فراشة - gif.ovh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296">
            <a:off x="377848" y="4178613"/>
            <a:ext cx="2573697" cy="23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5"/>
          <a:srcRect l="81045" r="1961"/>
          <a:stretch/>
        </p:blipFill>
        <p:spPr>
          <a:xfrm>
            <a:off x="9547097" y="2150694"/>
            <a:ext cx="1392072" cy="83820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5"/>
          <a:srcRect l="65051" t="-1628" r="17955" b="1628"/>
          <a:stretch/>
        </p:blipFill>
        <p:spPr>
          <a:xfrm>
            <a:off x="7990078" y="2150694"/>
            <a:ext cx="1392072" cy="838200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15"/>
          <a:srcRect l="48741" t="-3306" r="34265" b="3306"/>
          <a:stretch/>
        </p:blipFill>
        <p:spPr>
          <a:xfrm>
            <a:off x="6350586" y="2150694"/>
            <a:ext cx="1392072" cy="838200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5"/>
          <a:srcRect l="32673" t="3306" r="50333" b="-3306"/>
          <a:stretch/>
        </p:blipFill>
        <p:spPr>
          <a:xfrm>
            <a:off x="4793567" y="2150694"/>
            <a:ext cx="1392072" cy="838200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15"/>
          <a:srcRect l="16267" t="-1653" r="66739" b="1653"/>
          <a:stretch/>
        </p:blipFill>
        <p:spPr>
          <a:xfrm>
            <a:off x="3112446" y="2151609"/>
            <a:ext cx="1392072" cy="838200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5"/>
          <a:srcRect l="31" r="82975"/>
          <a:stretch/>
        </p:blipFill>
        <p:spPr>
          <a:xfrm>
            <a:off x="1555427" y="2151609"/>
            <a:ext cx="139207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08177 0.2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18138 0.2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05703 0.29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21901 0.2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05404 0.296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9805 0.29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ناقلات الكرتون للأطفال خلفيات مناظر طبيعية مرسومة | Landscape background,  Cartoon drawing for kids, Cartoon backgrou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124691"/>
            <a:ext cx="12002321" cy="66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زينب الفارسي (slafammrw) - الملف الشخصي | Pinterest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" y="3745912"/>
            <a:ext cx="3465792" cy="304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4"/>
          <a:srcRect l="83168" r="594"/>
          <a:stretch/>
        </p:blipFill>
        <p:spPr>
          <a:xfrm>
            <a:off x="9559637" y="2078432"/>
            <a:ext cx="1302327" cy="7905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4"/>
          <a:srcRect l="66492" t="-5179" r="17270" b="5179"/>
          <a:stretch/>
        </p:blipFill>
        <p:spPr>
          <a:xfrm>
            <a:off x="8098633" y="2078432"/>
            <a:ext cx="1302327" cy="790575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14"/>
          <a:srcRect l="49986" t="-5179" r="33776" b="5179"/>
          <a:stretch/>
        </p:blipFill>
        <p:spPr>
          <a:xfrm>
            <a:off x="6630383" y="2078432"/>
            <a:ext cx="1302327" cy="790575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4"/>
          <a:srcRect l="33601" t="-4499" r="50161" b="4499"/>
          <a:stretch/>
        </p:blipFill>
        <p:spPr>
          <a:xfrm>
            <a:off x="5169379" y="2078432"/>
            <a:ext cx="1302327" cy="790575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14"/>
          <a:srcRect l="17094" t="-1831" r="66668" b="1831"/>
          <a:stretch/>
        </p:blipFill>
        <p:spPr>
          <a:xfrm>
            <a:off x="3664835" y="2078432"/>
            <a:ext cx="1302327" cy="790575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4"/>
          <a:srcRect l="666" t="-2328" r="83096" b="2328"/>
          <a:stretch/>
        </p:blipFill>
        <p:spPr>
          <a:xfrm>
            <a:off x="2203831" y="2078432"/>
            <a:ext cx="1302327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27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49909 0.2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25169 0.271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271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24388 0.264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46953 0.259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443" y="2012653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2233912" y="47580"/>
            <a:ext cx="9780335" cy="681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9574" y="554739"/>
            <a:ext cx="8812126" cy="57075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302333" y="1284412"/>
            <a:ext cx="7494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أتعلم من أمي و أبي دروسًا </a:t>
            </a:r>
            <a:r>
              <a:rPr lang="ar-SA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مفيده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258568" y="3294807"/>
            <a:ext cx="778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نشارك أقاربنا أحزانهم و نتفقد أحوالهم</a:t>
            </a:r>
            <a:endParaRPr lang="ar-SA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797343" y="5198464"/>
            <a:ext cx="6918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صلة الرحم من أسباب دخول الجنة</a:t>
            </a:r>
            <a:endParaRPr lang="ar-SA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8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072247" y="2611969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ص:51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2585" y="1088732"/>
            <a:ext cx="3362794" cy="33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4365600" y="1810285"/>
            <a:ext cx="4158579" cy="1916454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استخدم أسلوب الدعاء فيما يأتي  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5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5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1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تمرينات للأطفال بدون موسيقى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3296" y="1013646"/>
            <a:ext cx="5647060" cy="3429000"/>
          </a:xfrm>
          <a:prstGeom prst="rect">
            <a:avLst/>
          </a:prstGeom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6466" y="1664195"/>
            <a:ext cx="3842244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323523" y="122337"/>
            <a:ext cx="7128152" cy="552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3894" y="5627269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40766" r="14382" b="16297"/>
          <a:stretch/>
        </p:blipFill>
        <p:spPr>
          <a:xfrm>
            <a:off x="3672578" y="684534"/>
            <a:ext cx="4372280" cy="4560134"/>
          </a:xfrm>
          <a:prstGeom prst="rect">
            <a:avLst/>
          </a:prstGeom>
        </p:spPr>
      </p:pic>
      <p:sp>
        <p:nvSpPr>
          <p:cNvPr id="19" name="مستطيل مستدير الزوايا 18"/>
          <p:cNvSpPr/>
          <p:nvPr/>
        </p:nvSpPr>
        <p:spPr>
          <a:xfrm>
            <a:off x="8064161" y="1709971"/>
            <a:ext cx="2140616" cy="2176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يشفي أمي</a:t>
            </a:r>
            <a:endParaRPr lang="ar-SA" sz="6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323523" y="122337"/>
            <a:ext cx="7128152" cy="552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3894" y="5627269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3966273" y="1475584"/>
            <a:ext cx="2319029" cy="2176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يوفقني</a:t>
            </a:r>
            <a:endParaRPr lang="ar-SA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19" y="594964"/>
            <a:ext cx="3384085" cy="44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323523" y="122337"/>
            <a:ext cx="7128152" cy="552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3894" y="5627269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4" b="12099"/>
          <a:stretch/>
        </p:blipFill>
        <p:spPr>
          <a:xfrm>
            <a:off x="3684391" y="485071"/>
            <a:ext cx="3970604" cy="4880304"/>
          </a:xfrm>
          <a:prstGeom prst="rect">
            <a:avLst/>
          </a:prstGeom>
        </p:spPr>
      </p:pic>
      <p:sp>
        <p:nvSpPr>
          <p:cNvPr id="21" name="مستطيل مستدير الزوايا 20"/>
          <p:cNvSpPr/>
          <p:nvPr/>
        </p:nvSpPr>
        <p:spPr>
          <a:xfrm>
            <a:off x="7735509" y="1669085"/>
            <a:ext cx="2569688" cy="2176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يحمي وطني</a:t>
            </a:r>
            <a:endParaRPr lang="ar-SA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وفقك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2819574" y="170753"/>
            <a:ext cx="7563720" cy="504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1" b="567"/>
          <a:stretch/>
        </p:blipFill>
        <p:spPr bwMode="auto">
          <a:xfrm>
            <a:off x="83127" y="1970492"/>
            <a:ext cx="3660745" cy="48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4"/>
          <a:srcRect l="40110" b="90873"/>
          <a:stretch/>
        </p:blipFill>
        <p:spPr>
          <a:xfrm>
            <a:off x="4130786" y="534589"/>
            <a:ext cx="5746205" cy="94597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14"/>
          <a:srcRect l="62842" t="44477" r="9640" b="33872"/>
          <a:stretch/>
        </p:blipFill>
        <p:spPr>
          <a:xfrm>
            <a:off x="5452303" y="1564590"/>
            <a:ext cx="2521803" cy="2149013"/>
          </a:xfrm>
          <a:prstGeom prst="rect">
            <a:avLst/>
          </a:prstGeom>
        </p:spPr>
      </p:pic>
      <p:sp>
        <p:nvSpPr>
          <p:cNvPr id="18" name="وفقك"/>
          <p:cNvSpPr/>
          <p:nvPr/>
        </p:nvSpPr>
        <p:spPr>
          <a:xfrm>
            <a:off x="7570694" y="3793997"/>
            <a:ext cx="2169394" cy="81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وفقك الله</a:t>
            </a:r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22" name="شفاك"/>
          <p:cNvSpPr/>
          <p:nvPr/>
        </p:nvSpPr>
        <p:spPr>
          <a:xfrm>
            <a:off x="3885662" y="3771776"/>
            <a:ext cx="2169394" cy="81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شفاك الله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ملصقات فيس بوك متحركه , ملصقات رؤؤعه متحركه جديد - ازاي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51" y="2635624"/>
            <a:ext cx="5077702" cy="40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اجابة صحيحة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91" y="3209339"/>
            <a:ext cx="3150594" cy="31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وفقك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2819574" y="170753"/>
            <a:ext cx="7563720" cy="504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1" b="567"/>
          <a:stretch/>
        </p:blipFill>
        <p:spPr bwMode="auto">
          <a:xfrm>
            <a:off x="83127" y="1970492"/>
            <a:ext cx="3660745" cy="48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4"/>
          <a:srcRect l="40110" b="90873"/>
          <a:stretch/>
        </p:blipFill>
        <p:spPr>
          <a:xfrm>
            <a:off x="4130786" y="534589"/>
            <a:ext cx="5746205" cy="94597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14"/>
          <a:srcRect l="15371" t="28983" r="57111" b="49366"/>
          <a:stretch/>
        </p:blipFill>
        <p:spPr>
          <a:xfrm>
            <a:off x="5452303" y="1564590"/>
            <a:ext cx="2521803" cy="2149013"/>
          </a:xfrm>
          <a:prstGeom prst="rect">
            <a:avLst/>
          </a:prstGeom>
        </p:spPr>
      </p:pic>
      <p:sp>
        <p:nvSpPr>
          <p:cNvPr id="18" name="وفقك"/>
          <p:cNvSpPr/>
          <p:nvPr/>
        </p:nvSpPr>
        <p:spPr>
          <a:xfrm>
            <a:off x="3363184" y="3862846"/>
            <a:ext cx="2541066" cy="81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طهورٌ إن شاء الله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2" name="شفاك"/>
          <p:cNvSpPr/>
          <p:nvPr/>
        </p:nvSpPr>
        <p:spPr>
          <a:xfrm>
            <a:off x="7397769" y="3853879"/>
            <a:ext cx="2389061" cy="81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جزاك الله خيرًا</a:t>
            </a:r>
            <a:endParaRPr lang="ar-SA" sz="3600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ملصقات فيس بوك متحركه , ملصقات رؤؤعه متحركه جديد - ازاي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00" y="2634471"/>
            <a:ext cx="5077702" cy="40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اجابة صحيحة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85" y="3085218"/>
            <a:ext cx="3150594" cy="31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142" y="181545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3">
            <a:alphaModFix/>
          </a:blip>
          <a:srcRect r="18692"/>
          <a:stretch/>
        </p:blipFill>
        <p:spPr>
          <a:xfrm>
            <a:off x="1824906" y="-21627"/>
            <a:ext cx="10224830" cy="670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4"/>
          <a:srcRect l="9404" b="15356"/>
          <a:stretch/>
        </p:blipFill>
        <p:spPr>
          <a:xfrm>
            <a:off x="2233912" y="320708"/>
            <a:ext cx="9590679" cy="58445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مستطيل 22"/>
          <p:cNvSpPr/>
          <p:nvPr/>
        </p:nvSpPr>
        <p:spPr>
          <a:xfrm>
            <a:off x="8671776" y="1458047"/>
            <a:ext cx="2125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وَفَّقَكَ اللهُ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042931" y="4955847"/>
            <a:ext cx="2564610" cy="7536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>
            <a:off x="2440898" y="642241"/>
            <a:ext cx="33522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طهورٌ إن شاء الله</a:t>
            </a:r>
            <a:endParaRPr lang="ar-SA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3328994" y="4098125"/>
            <a:ext cx="2564610" cy="7536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3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072247" y="2611969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ص:52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2584" y="1080835"/>
            <a:ext cx="3402546" cy="34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2593075" y="-15534"/>
            <a:ext cx="8458897" cy="493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8864" y="320634"/>
            <a:ext cx="7743825" cy="4074549"/>
          </a:xfrm>
          <a:prstGeom prst="rect">
            <a:avLst/>
          </a:prstGeom>
        </p:spPr>
      </p:pic>
      <p:grpSp>
        <p:nvGrpSpPr>
          <p:cNvPr id="18" name="مجموعة 17"/>
          <p:cNvGrpSpPr/>
          <p:nvPr/>
        </p:nvGrpSpPr>
        <p:grpSpPr>
          <a:xfrm>
            <a:off x="3008864" y="321998"/>
            <a:ext cx="7743825" cy="4141613"/>
            <a:chOff x="3008864" y="321998"/>
            <a:chExt cx="7743825" cy="4141613"/>
          </a:xfrm>
        </p:grpSpPr>
        <p:pic>
          <p:nvPicPr>
            <p:cNvPr id="47106" name="Picture 2" descr="أحلى اطارات بنات مع صور اميرات كرتون إطارات مفرغة جاهزة للطباعة⋆ بالعربي  نتعلم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864" y="321998"/>
              <a:ext cx="7743825" cy="41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ستطيل 5"/>
            <p:cNvSpPr/>
            <p:nvPr/>
          </p:nvSpPr>
          <p:spPr>
            <a:xfrm>
              <a:off x="4202158" y="1696188"/>
              <a:ext cx="481894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8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املاء اختباري</a:t>
              </a:r>
              <a:endPara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0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الخاتمه:) - howra sites1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96" y="1003736"/>
            <a:ext cx="5641834" cy="35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0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3457800" y="179396"/>
            <a:ext cx="7196317" cy="52658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4ED8116-7666-4694-A1C6-975B17DA3158}"/>
              </a:ext>
            </a:extLst>
          </p:cNvPr>
          <p:cNvGrpSpPr/>
          <p:nvPr/>
        </p:nvGrpSpPr>
        <p:grpSpPr>
          <a:xfrm>
            <a:off x="8326991" y="3068277"/>
            <a:ext cx="1701478" cy="1415345"/>
            <a:chOff x="4120423" y="1314931"/>
            <a:chExt cx="3836886" cy="1757039"/>
          </a:xfrm>
        </p:grpSpPr>
        <p:pic>
          <p:nvPicPr>
            <p:cNvPr id="39" name="Picture 5" descr="A drawing of a cartoon character&#10;&#10;Description automatically generated">
              <a:extLst>
                <a:ext uri="{FF2B5EF4-FFF2-40B4-BE49-F238E27FC236}">
                  <a16:creationId xmlns="" xmlns:a16="http://schemas.microsoft.com/office/drawing/2014/main" id="{61B75EA2-379F-4A47-9AF5-AD834DC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473" y="1314931"/>
              <a:ext cx="1329054" cy="1344729"/>
            </a:xfrm>
            <a:prstGeom prst="rect">
              <a:avLst/>
            </a:prstGeom>
          </p:spPr>
        </p:pic>
        <p:sp>
          <p:nvSpPr>
            <p:cNvPr id="40" name="TextBox 19">
              <a:extLst>
                <a:ext uri="{FF2B5EF4-FFF2-40B4-BE49-F238E27FC236}">
                  <a16:creationId xmlns="" xmlns:a16="http://schemas.microsoft.com/office/drawing/2014/main" id="{2D11305C-89C0-40B8-903F-5BC1A5DC827B}"/>
                </a:ext>
              </a:extLst>
            </p:cNvPr>
            <p:cNvSpPr txBox="1"/>
            <p:nvPr/>
          </p:nvSpPr>
          <p:spPr>
            <a:xfrm>
              <a:off x="4120423" y="2702638"/>
              <a:ext cx="3836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أَبْتَعِد عَنْ </a:t>
              </a:r>
              <a:r>
                <a:rPr lang="ar-AE" b="1" dirty="0">
                  <a:solidFill>
                    <a:prstClr val="black"/>
                  </a:solidFill>
                  <a:cs typeface="Akhbar MT" pitchFamily="2" charset="-78"/>
                </a:rPr>
                <a:t>ال</a:t>
              </a:r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ضّجيج مَنْ حَوْلي</a:t>
              </a:r>
              <a:endParaRPr lang="en-US" b="1" dirty="0">
                <a:solidFill>
                  <a:prstClr val="black"/>
                </a:solidFill>
                <a:cs typeface="Akhbar MT" pitchFamily="2" charset="-78"/>
              </a:endParaRP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="" xmlns:a16="http://schemas.microsoft.com/office/drawing/2014/main" id="{A919D01D-FBF5-4C23-A999-B220442775C0}"/>
              </a:ext>
            </a:extLst>
          </p:cNvPr>
          <p:cNvGrpSpPr/>
          <p:nvPr/>
        </p:nvGrpSpPr>
        <p:grpSpPr>
          <a:xfrm>
            <a:off x="6318650" y="3014118"/>
            <a:ext cx="1635521" cy="1554449"/>
            <a:chOff x="8023444" y="3920170"/>
            <a:chExt cx="3030491" cy="2016999"/>
          </a:xfrm>
        </p:grpSpPr>
        <p:grpSp>
          <p:nvGrpSpPr>
            <p:cNvPr id="42" name="مجموعة 41">
              <a:extLst>
                <a:ext uri="{FF2B5EF4-FFF2-40B4-BE49-F238E27FC236}">
                  <a16:creationId xmlns="" xmlns:a16="http://schemas.microsoft.com/office/drawing/2014/main" id="{5D62EC83-D155-44B7-80FE-5D1B987D824B}"/>
                </a:ext>
              </a:extLst>
            </p:cNvPr>
            <p:cNvGrpSpPr/>
            <p:nvPr/>
          </p:nvGrpSpPr>
          <p:grpSpPr>
            <a:xfrm>
              <a:off x="8611009" y="3920170"/>
              <a:ext cx="2018049" cy="1135772"/>
              <a:chOff x="8449173" y="4001165"/>
              <a:chExt cx="2018049" cy="1135772"/>
            </a:xfrm>
          </p:grpSpPr>
          <p:pic>
            <p:nvPicPr>
              <p:cNvPr id="44" name="صورة 43">
                <a:extLst>
                  <a:ext uri="{FF2B5EF4-FFF2-40B4-BE49-F238E27FC236}">
                    <a16:creationId xmlns="" xmlns:a16="http://schemas.microsoft.com/office/drawing/2014/main" id="{5BA81726-8AF9-4EEB-AB6E-156577AE8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415" b="93381" l="6163" r="92442">
                            <a14:foregroundMark x1="45814" y1="9776" x2="54186" y2="35947"/>
                            <a14:foregroundMark x1="84186" y1="53259" x2="84186" y2="54888"/>
                            <a14:foregroundMark x1="6395" y1="14664" x2="6395" y2="14664"/>
                            <a14:foregroundMark x1="92558" y1="87678" x2="92558" y2="87678"/>
                            <a14:foregroundMark x1="51395" y1="93381" x2="51395" y2="93381"/>
                            <a14:foregroundMark x1="49535" y1="6415" x2="49535" y2="641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472554" y="4001165"/>
                <a:ext cx="994668" cy="1135772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="" xmlns:a16="http://schemas.microsoft.com/office/drawing/2014/main" id="{6312A479-752D-4D20-B364-A88D3BAF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49173" y="4095651"/>
                <a:ext cx="927681" cy="927681"/>
              </a:xfrm>
              <a:prstGeom prst="rect">
                <a:avLst/>
              </a:prstGeom>
            </p:spPr>
          </p:pic>
        </p:grpSp>
        <p:sp>
          <p:nvSpPr>
            <p:cNvPr id="43" name="مستطيل 42">
              <a:extLst>
                <a:ext uri="{FF2B5EF4-FFF2-40B4-BE49-F238E27FC236}">
                  <a16:creationId xmlns="" xmlns:a16="http://schemas.microsoft.com/office/drawing/2014/main" id="{0AC193DF-7669-442D-A553-6F776DC2A79B}"/>
                </a:ext>
              </a:extLst>
            </p:cNvPr>
            <p:cNvSpPr/>
            <p:nvPr/>
          </p:nvSpPr>
          <p:spPr>
            <a:xfrm>
              <a:off x="8023444" y="5241388"/>
              <a:ext cx="3030491" cy="695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AE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احرص على إغلاق الميكرفون والكاميرا</a:t>
              </a:r>
            </a:p>
            <a:p>
              <a:pPr algn="ctr"/>
              <a:r>
                <a:rPr lang="ar-AE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 و فتحه عندما تسمح لي المعلمة.</a:t>
              </a:r>
              <a:endParaRPr lang="en-US" sz="2000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="" xmlns:a16="http://schemas.microsoft.com/office/drawing/2014/main" id="{2D1EC9FA-E78D-4934-9D8E-A0A73BD6F925}"/>
              </a:ext>
            </a:extLst>
          </p:cNvPr>
          <p:cNvGrpSpPr/>
          <p:nvPr/>
        </p:nvGrpSpPr>
        <p:grpSpPr>
          <a:xfrm>
            <a:off x="4007700" y="2257312"/>
            <a:ext cx="1171320" cy="2098009"/>
            <a:chOff x="2192251" y="3085479"/>
            <a:chExt cx="2187709" cy="2850111"/>
          </a:xfrm>
        </p:grpSpPr>
        <p:pic>
          <p:nvPicPr>
            <p:cNvPr id="47" name="صورة 46">
              <a:extLst>
                <a:ext uri="{FF2B5EF4-FFF2-40B4-BE49-F238E27FC236}">
                  <a16:creationId xmlns="" xmlns:a16="http://schemas.microsoft.com/office/drawing/2014/main" id="{EFC9950A-C2BB-452D-8D20-608112BA7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051"/>
            <a:stretch/>
          </p:blipFill>
          <p:spPr>
            <a:xfrm>
              <a:off x="2316510" y="3085479"/>
              <a:ext cx="2006063" cy="1970463"/>
            </a:xfrm>
            <a:prstGeom prst="rect">
              <a:avLst/>
            </a:prstGeom>
          </p:spPr>
        </p:pic>
        <p:sp>
          <p:nvSpPr>
            <p:cNvPr id="48" name="مستطيل 47">
              <a:extLst>
                <a:ext uri="{FF2B5EF4-FFF2-40B4-BE49-F238E27FC236}">
                  <a16:creationId xmlns="" xmlns:a16="http://schemas.microsoft.com/office/drawing/2014/main" id="{7D72EFA8-5BBA-4780-8D9F-F9DEB4DD306C}"/>
                </a:ext>
              </a:extLst>
            </p:cNvPr>
            <p:cNvSpPr/>
            <p:nvPr/>
          </p:nvSpPr>
          <p:spPr>
            <a:xfrm>
              <a:off x="2192251" y="5207143"/>
              <a:ext cx="2187709" cy="728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واخيراً لا انسى أن اعتمد على نفسي في حل واجباتي</a:t>
              </a:r>
              <a:endParaRPr lang="en-US" sz="1600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="" xmlns:a16="http://schemas.microsoft.com/office/drawing/2014/main" id="{8D858760-5D6C-40B7-B8D0-1004DFC74AFA}"/>
              </a:ext>
            </a:extLst>
          </p:cNvPr>
          <p:cNvGrpSpPr/>
          <p:nvPr/>
        </p:nvGrpSpPr>
        <p:grpSpPr>
          <a:xfrm>
            <a:off x="7728972" y="1655255"/>
            <a:ext cx="1087761" cy="1222445"/>
            <a:chOff x="629173" y="747197"/>
            <a:chExt cx="2618509" cy="2097129"/>
          </a:xfrm>
        </p:grpSpPr>
        <p:pic>
          <p:nvPicPr>
            <p:cNvPr id="50" name="Picture 2" descr="Group School Kids With Pens And Notebooks Writing Test In ...">
              <a:extLst>
                <a:ext uri="{FF2B5EF4-FFF2-40B4-BE49-F238E27FC236}">
                  <a16:creationId xmlns="" xmlns:a16="http://schemas.microsoft.com/office/drawing/2014/main" id="{E925F1F0-D5F5-4184-9358-EF11260AB2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8" t="20248" r="9059" b="16623"/>
            <a:stretch/>
          </p:blipFill>
          <p:spPr bwMode="auto">
            <a:xfrm>
              <a:off x="1259311" y="747197"/>
              <a:ext cx="1621248" cy="165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16">
              <a:extLst>
                <a:ext uri="{FF2B5EF4-FFF2-40B4-BE49-F238E27FC236}">
                  <a16:creationId xmlns="" xmlns:a16="http://schemas.microsoft.com/office/drawing/2014/main" id="{3CD4A34A-F6C8-4411-90F5-26702927650E}"/>
                </a:ext>
              </a:extLst>
            </p:cNvPr>
            <p:cNvSpPr txBox="1"/>
            <p:nvPr/>
          </p:nvSpPr>
          <p:spPr>
            <a:xfrm>
              <a:off x="629173" y="2474994"/>
              <a:ext cx="2618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BH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أِسْتأْذِن قَبْلِ التَّحّدًّث</a:t>
              </a:r>
              <a:endParaRPr lang="en-US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="" xmlns:a16="http://schemas.microsoft.com/office/drawing/2014/main" id="{0BE70928-3984-4B62-8F3D-6F098E84C5AF}"/>
              </a:ext>
            </a:extLst>
          </p:cNvPr>
          <p:cNvGrpSpPr/>
          <p:nvPr/>
        </p:nvGrpSpPr>
        <p:grpSpPr>
          <a:xfrm>
            <a:off x="5035491" y="1655255"/>
            <a:ext cx="1522449" cy="1329614"/>
            <a:chOff x="4661541" y="3510847"/>
            <a:chExt cx="3259583" cy="2152540"/>
          </a:xfrm>
        </p:grpSpPr>
        <p:sp>
          <p:nvSpPr>
            <p:cNvPr id="53" name="TextBox 22">
              <a:extLst>
                <a:ext uri="{FF2B5EF4-FFF2-40B4-BE49-F238E27FC236}">
                  <a16:creationId xmlns="" xmlns:a16="http://schemas.microsoft.com/office/drawing/2014/main" id="{3E5481F9-CD96-4F0B-BA7A-373A3CFE4D44}"/>
                </a:ext>
              </a:extLst>
            </p:cNvPr>
            <p:cNvSpPr txBox="1"/>
            <p:nvPr/>
          </p:nvSpPr>
          <p:spPr>
            <a:xfrm>
              <a:off x="4661541" y="5294055"/>
              <a:ext cx="3259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أَسْتَمِع إلى الْمُعَلَّمة بِتِرْكيز</a:t>
              </a:r>
              <a:endParaRPr lang="en-US" b="1" dirty="0">
                <a:solidFill>
                  <a:prstClr val="black"/>
                </a:solidFill>
                <a:cs typeface="Akhbar MT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36808302-4373-4C17-AEDF-D39DDCD7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1765" b="49536" l="2313" r="26512">
                          <a14:foregroundMark x1="27224" y1="23684" x2="27224" y2="23684"/>
                          <a14:foregroundMark x1="4270" y1="13003" x2="4270" y2="13003"/>
                          <a14:foregroundMark x1="6940" y1="13777" x2="11388" y2="11765"/>
                          <a14:foregroundMark x1="21352" y1="45820" x2="16904" y2="45820"/>
                          <a14:foregroundMark x1="20641" y1="46904" x2="17260" y2="46904"/>
                          <a14:foregroundMark x1="14591" y1="49690" x2="11388" y2="48762"/>
                          <a14:foregroundMark x1="19929" y1="23994" x2="20996" y2="26316"/>
                          <a14:foregroundMark x1="3737" y1="17337" x2="3737" y2="21827"/>
                          <a14:foregroundMark x1="3381" y1="17957" x2="2313" y2="23065"/>
                        </a14:backgroundRemoval>
                      </a14:imgEffect>
                    </a14:imgLayer>
                  </a14:imgProps>
                </a:ext>
              </a:extLst>
            </a:blip>
            <a:srcRect t="10091" r="70836" b="48079"/>
            <a:stretch/>
          </p:blipFill>
          <p:spPr>
            <a:xfrm>
              <a:off x="5785215" y="3510847"/>
              <a:ext cx="1012236" cy="1668861"/>
            </a:xfrm>
            <a:prstGeom prst="rect">
              <a:avLst/>
            </a:prstGeom>
          </p:spPr>
        </p:pic>
      </p:grpSp>
      <p:grpSp>
        <p:nvGrpSpPr>
          <p:cNvPr id="55" name="مجموعة 54">
            <a:extLst>
              <a:ext uri="{FF2B5EF4-FFF2-40B4-BE49-F238E27FC236}">
                <a16:creationId xmlns="" xmlns:a16="http://schemas.microsoft.com/office/drawing/2014/main" id="{701D74F9-F4A1-4DBD-B2A2-ACE4D89A3537}"/>
              </a:ext>
            </a:extLst>
          </p:cNvPr>
          <p:cNvGrpSpPr/>
          <p:nvPr/>
        </p:nvGrpSpPr>
        <p:grpSpPr>
          <a:xfrm>
            <a:off x="9403561" y="1030164"/>
            <a:ext cx="1066969" cy="1632640"/>
            <a:chOff x="9035299" y="645162"/>
            <a:chExt cx="2527528" cy="2477334"/>
          </a:xfrm>
        </p:grpSpPr>
        <p:pic>
          <p:nvPicPr>
            <p:cNvPr id="56" name="صورة 55">
              <a:extLst>
                <a:ext uri="{FF2B5EF4-FFF2-40B4-BE49-F238E27FC236}">
                  <a16:creationId xmlns="" xmlns:a16="http://schemas.microsoft.com/office/drawing/2014/main" id="{9D0DB458-7A67-410E-9B6D-7A49596A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167" b="94352" l="10000" r="90000">
                          <a14:foregroundMark x1="45500" y1="32870" x2="51600" y2="29259"/>
                          <a14:foregroundMark x1="45900" y1="31667" x2="51200" y2="32130"/>
                          <a14:foregroundMark x1="47200" y1="31667" x2="47200" y2="31667"/>
                          <a14:foregroundMark x1="47200" y1="31667" x2="47200" y2="31667"/>
                          <a14:foregroundMark x1="29200" y1="34167" x2="34000" y2="36574"/>
                          <a14:foregroundMark x1="32300" y1="31667" x2="25700" y2="37778"/>
                          <a14:foregroundMark x1="38400" y1="28426" x2="38400" y2="94352"/>
                          <a14:foregroundMark x1="45800" y1="28796" x2="45800" y2="35278"/>
                          <a14:foregroundMark x1="37900" y1="42593" x2="43200" y2="42593"/>
                          <a14:foregroundMark x1="37000" y1="38519" x2="46200" y2="41759"/>
                          <a14:foregroundMark x1="42300" y1="41759" x2="46200" y2="41019"/>
                          <a14:foregroundMark x1="40500" y1="32870" x2="42700" y2="76019"/>
                        </a14:backgroundRemoval>
                      </a14:imgEffect>
                    </a14:imgLayer>
                  </a14:imgProps>
                </a:ext>
              </a:extLst>
            </a:blip>
            <a:srcRect b="8275"/>
            <a:stretch/>
          </p:blipFill>
          <p:spPr>
            <a:xfrm>
              <a:off x="9122444" y="645162"/>
              <a:ext cx="2018559" cy="1999637"/>
            </a:xfrm>
            <a:prstGeom prst="rect">
              <a:avLst/>
            </a:prstGeom>
          </p:spPr>
        </p:pic>
        <p:sp>
          <p:nvSpPr>
            <p:cNvPr id="57" name="مربع نص 56">
              <a:extLst>
                <a:ext uri="{FF2B5EF4-FFF2-40B4-BE49-F238E27FC236}">
                  <a16:creationId xmlns="" xmlns:a16="http://schemas.microsoft.com/office/drawing/2014/main" id="{072B3643-DDF6-4BDD-9091-1E775C1201D8}"/>
                </a:ext>
              </a:extLst>
            </p:cNvPr>
            <p:cNvSpPr txBox="1"/>
            <p:nvPr/>
          </p:nvSpPr>
          <p:spPr>
            <a:xfrm>
              <a:off x="9035299" y="2753164"/>
              <a:ext cx="252752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أجلس جلسة صحيحة مقابل الجهاز</a:t>
              </a:r>
            </a:p>
          </p:txBody>
        </p:sp>
      </p:grpSp>
      <p:sp>
        <p:nvSpPr>
          <p:cNvPr id="58" name="مربع نص 57">
            <a:extLst>
              <a:ext uri="{FF2B5EF4-FFF2-40B4-BE49-F238E27FC236}">
                <a16:creationId xmlns="" xmlns:a16="http://schemas.microsoft.com/office/drawing/2014/main" id="{B0982216-D61A-4CC7-9371-4B53DC2FECA9}"/>
              </a:ext>
            </a:extLst>
          </p:cNvPr>
          <p:cNvSpPr txBox="1"/>
          <p:nvPr/>
        </p:nvSpPr>
        <p:spPr>
          <a:xfrm>
            <a:off x="4550332" y="552925"/>
            <a:ext cx="400888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khbar MT" pitchFamily="2" charset="-78"/>
              </a:rPr>
              <a:t>قوانين التعلم عن بعد</a:t>
            </a:r>
          </a:p>
        </p:txBody>
      </p:sp>
      <p:pic>
        <p:nvPicPr>
          <p:cNvPr id="59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4847363" y="183261"/>
            <a:ext cx="6933312" cy="608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2930" y="539575"/>
            <a:ext cx="6304890" cy="51797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9801497" y="6930770"/>
            <a:ext cx="2450097" cy="4334499"/>
            <a:chOff x="6833951" y="5156293"/>
            <a:chExt cx="2450097" cy="4334499"/>
          </a:xfrm>
        </p:grpSpPr>
        <p:pic>
          <p:nvPicPr>
            <p:cNvPr id="20" name="Picture 4" descr="بالون بالون, الأزرق, الكرتون 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25" b="100000" l="10000" r="90000">
                          <a14:foregroundMark x1="42444" y1="68438" x2="42444" y2="68438"/>
                          <a14:foregroundMark x1="50111" y1="44000" x2="50111" y2="44000"/>
                          <a14:foregroundMark x1="51111" y1="47188" x2="48222" y2="5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8" b="71"/>
            <a:stretch/>
          </p:blipFill>
          <p:spPr bwMode="auto">
            <a:xfrm>
              <a:off x="6833951" y="5156293"/>
              <a:ext cx="2450097" cy="4334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/>
            <p:cNvSpPr/>
            <p:nvPr/>
          </p:nvSpPr>
          <p:spPr>
            <a:xfrm>
              <a:off x="7524231" y="5418606"/>
              <a:ext cx="106604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اسم الوحدة</a:t>
              </a:r>
              <a:endParaRPr lang="ar-SA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8263693" y="6977155"/>
            <a:ext cx="1736452" cy="4314497"/>
            <a:chOff x="5328404" y="5180452"/>
            <a:chExt cx="1736452" cy="4314497"/>
          </a:xfrm>
        </p:grpSpPr>
        <p:pic>
          <p:nvPicPr>
            <p:cNvPr id="23" name="Picture 6" descr="بالون رسم بيكاسا عيد ميلاد ، بالون, بالون, حزب 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10000" r="90000">
                          <a14:foregroundMark x1="74222" y1="15876" x2="74222" y2="15876"/>
                          <a14:foregroundMark x1="72778" y1="11684" x2="72778" y2="11684"/>
                          <a14:foregroundMark x1="73778" y1="20412" x2="73778" y2="20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3" r="23533" b="23423"/>
            <a:stretch/>
          </p:blipFill>
          <p:spPr bwMode="auto">
            <a:xfrm>
              <a:off x="5328404" y="5180452"/>
              <a:ext cx="1736452" cy="431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مستطيل 23"/>
            <p:cNvSpPr/>
            <p:nvPr/>
          </p:nvSpPr>
          <p:spPr>
            <a:xfrm>
              <a:off x="5677052" y="5515359"/>
              <a:ext cx="106604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رقم الوحدة</a:t>
              </a:r>
              <a:endParaRPr lang="ar-SA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25" name="مجموعة 24"/>
          <p:cNvGrpSpPr/>
          <p:nvPr/>
        </p:nvGrpSpPr>
        <p:grpSpPr>
          <a:xfrm>
            <a:off x="6236183" y="7131079"/>
            <a:ext cx="1943806" cy="4574574"/>
            <a:chOff x="3276601" y="5385078"/>
            <a:chExt cx="1943806" cy="4574574"/>
          </a:xfrm>
        </p:grpSpPr>
        <p:pic>
          <p:nvPicPr>
            <p:cNvPr id="26" name="Picture 10" descr="Birthday Party Background png download - 286*910 - Free Transparent Balloon  png Download. - CleanPNG / Kiss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7935" l="10000" r="90000">
                          <a14:foregroundMark x1="54222" y1="69565" x2="54222" y2="69565"/>
                          <a14:foregroundMark x1="46222" y1="60870" x2="46222" y2="60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1" r="30492"/>
            <a:stretch/>
          </p:blipFill>
          <p:spPr bwMode="auto">
            <a:xfrm>
              <a:off x="3276601" y="5385078"/>
              <a:ext cx="1943806" cy="4574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ستطيل 26"/>
            <p:cNvSpPr/>
            <p:nvPr/>
          </p:nvSpPr>
          <p:spPr>
            <a:xfrm>
              <a:off x="3691872" y="5665645"/>
              <a:ext cx="106604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لون الوحدة</a:t>
              </a:r>
              <a:endParaRPr lang="ar-SA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4288520" y="7059315"/>
            <a:ext cx="1677985" cy="3900858"/>
            <a:chOff x="4074362" y="6988630"/>
            <a:chExt cx="1677985" cy="3900858"/>
          </a:xfrm>
        </p:grpSpPr>
        <p:pic>
          <p:nvPicPr>
            <p:cNvPr id="29" name="Picture 8" descr="ذكرى سنوية 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10000" r="905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7" r="25845"/>
            <a:stretch/>
          </p:blipFill>
          <p:spPr bwMode="auto">
            <a:xfrm>
              <a:off x="4074362" y="6988630"/>
              <a:ext cx="1677985" cy="3900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ستطيل 29"/>
            <p:cNvSpPr/>
            <p:nvPr/>
          </p:nvSpPr>
          <p:spPr>
            <a:xfrm>
              <a:off x="4361404" y="7355416"/>
              <a:ext cx="106604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نشيد الوحدة</a:t>
              </a:r>
              <a:endParaRPr lang="ar-SA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31" name="Picture 2" descr="Clientmoji">
            <a:extLst>
              <a:ext uri="{FF2B5EF4-FFF2-40B4-BE49-F238E27FC236}">
                <a16:creationId xmlns="" xmlns:a16="http://schemas.microsoft.com/office/drawing/2014/main" id="{8FA6B306-9424-4FFB-9579-7A4AF1E25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7"/>
          <a:stretch/>
        </p:blipFill>
        <p:spPr bwMode="auto">
          <a:xfrm>
            <a:off x="1008698" y="2921523"/>
            <a:ext cx="4857439" cy="37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-0.25451 -0.94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4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52 -0.94599 L -0.31042 -1.843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-4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0988E-6 L -0.19427 -0.96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4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27 -0.96944 L -0.27517 -1.877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4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9393 -0.9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92 -0.94074 L -0.18958 -1.938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4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06289 -0.7682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3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9 -0.76829 L -0.1401 -1.607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4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483" y="1809884"/>
            <a:ext cx="3842244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BC83BB3-B156-466F-91BF-8CD7EB5A51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0"/>
          <a:stretch/>
        </p:blipFill>
        <p:spPr>
          <a:xfrm rot="213743">
            <a:off x="3185262" y="2768275"/>
            <a:ext cx="1662608" cy="1054363"/>
          </a:xfrm>
          <a:prstGeom prst="rect">
            <a:avLst/>
          </a:prstGeom>
        </p:spPr>
      </p:pic>
      <p:pic>
        <p:nvPicPr>
          <p:cNvPr id="19" name="Picture 4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9A823E8-A450-476B-BDAA-817141E471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83" y="1341893"/>
            <a:ext cx="1017547" cy="947988"/>
          </a:xfrm>
          <a:prstGeom prst="rect">
            <a:avLst/>
          </a:prstGeom>
        </p:spPr>
      </p:pic>
      <p:sp>
        <p:nvSpPr>
          <p:cNvPr id="20" name="مستطيل 19"/>
          <p:cNvSpPr/>
          <p:nvPr/>
        </p:nvSpPr>
        <p:spPr>
          <a:xfrm>
            <a:off x="5654930" y="1894251"/>
            <a:ext cx="1655093" cy="588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لغتي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5645408" y="1227323"/>
            <a:ext cx="1642507" cy="582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-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637213" y="2706605"/>
            <a:ext cx="1642507" cy="5472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-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653237" y="3461639"/>
            <a:ext cx="1620707" cy="577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التقويم التجميعي</a:t>
            </a:r>
            <a:endParaRPr lang="ar-SA" sz="2000" b="1" dirty="0">
              <a:solidFill>
                <a:schemeClr val="tx1"/>
              </a:solidFill>
            </a:endParaRPr>
          </a:p>
        </p:txBody>
      </p:sp>
      <p:grpSp>
        <p:nvGrpSpPr>
          <p:cNvPr id="24" name="مجموعة 23"/>
          <p:cNvGrpSpPr/>
          <p:nvPr/>
        </p:nvGrpSpPr>
        <p:grpSpPr>
          <a:xfrm>
            <a:off x="7919028" y="1178257"/>
            <a:ext cx="1393371" cy="674914"/>
            <a:chOff x="8182148" y="1233848"/>
            <a:chExt cx="1719458" cy="1085489"/>
          </a:xfrm>
        </p:grpSpPr>
        <p:pic>
          <p:nvPicPr>
            <p:cNvPr id="25" name="صورة 24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t="18582" r="8647" b="23263"/>
            <a:stretch/>
          </p:blipFill>
          <p:spPr>
            <a:xfrm>
              <a:off x="8182148" y="1233848"/>
              <a:ext cx="1719458" cy="1085489"/>
            </a:xfrm>
            <a:prstGeom prst="rect">
              <a:avLst/>
            </a:prstGeom>
          </p:spPr>
        </p:pic>
        <p:sp>
          <p:nvSpPr>
            <p:cNvPr id="26" name="مستطيل 25"/>
            <p:cNvSpPr/>
            <p:nvPr/>
          </p:nvSpPr>
          <p:spPr>
            <a:xfrm>
              <a:off x="8508995" y="1290447"/>
              <a:ext cx="1101304" cy="940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3200" b="1" kern="0" dirty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التاريخ </a:t>
              </a: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7919029" y="1937101"/>
            <a:ext cx="1393371" cy="674914"/>
            <a:chOff x="8182148" y="1233848"/>
            <a:chExt cx="1719458" cy="1085489"/>
          </a:xfrm>
        </p:grpSpPr>
        <p:pic>
          <p:nvPicPr>
            <p:cNvPr id="28" name="صورة 27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t="18582" r="8647" b="23263"/>
            <a:stretch/>
          </p:blipFill>
          <p:spPr>
            <a:xfrm>
              <a:off x="8182148" y="1233848"/>
              <a:ext cx="1719458" cy="1085489"/>
            </a:xfrm>
            <a:prstGeom prst="rect">
              <a:avLst/>
            </a:prstGeom>
          </p:spPr>
        </p:pic>
        <p:sp>
          <p:nvSpPr>
            <p:cNvPr id="29" name="مستطيل 28"/>
            <p:cNvSpPr/>
            <p:nvPr/>
          </p:nvSpPr>
          <p:spPr>
            <a:xfrm>
              <a:off x="8508995" y="1290447"/>
              <a:ext cx="1101304" cy="940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32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المادة</a:t>
              </a:r>
              <a:endParaRPr lang="ar-SA" sz="32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grpSp>
        <p:nvGrpSpPr>
          <p:cNvPr id="30" name="مجموعة 29"/>
          <p:cNvGrpSpPr/>
          <p:nvPr/>
        </p:nvGrpSpPr>
        <p:grpSpPr>
          <a:xfrm>
            <a:off x="7890794" y="2705342"/>
            <a:ext cx="1393371" cy="674914"/>
            <a:chOff x="8182148" y="1233848"/>
            <a:chExt cx="1719458" cy="1085489"/>
          </a:xfrm>
        </p:grpSpPr>
        <p:pic>
          <p:nvPicPr>
            <p:cNvPr id="31" name="صورة 30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t="18582" r="8647" b="23263"/>
            <a:stretch/>
          </p:blipFill>
          <p:spPr>
            <a:xfrm>
              <a:off x="8182148" y="1233848"/>
              <a:ext cx="1719458" cy="1085489"/>
            </a:xfrm>
            <a:prstGeom prst="rect">
              <a:avLst/>
            </a:prstGeom>
          </p:spPr>
        </p:pic>
        <p:sp>
          <p:nvSpPr>
            <p:cNvPr id="32" name="مستطيل 31"/>
            <p:cNvSpPr/>
            <p:nvPr/>
          </p:nvSpPr>
          <p:spPr>
            <a:xfrm>
              <a:off x="8508995" y="1290447"/>
              <a:ext cx="1101304" cy="940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32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الحصة</a:t>
              </a:r>
              <a:endParaRPr lang="ar-SA" sz="32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7890794" y="3412758"/>
            <a:ext cx="1393371" cy="674914"/>
            <a:chOff x="8182148" y="1233848"/>
            <a:chExt cx="1719458" cy="1085489"/>
          </a:xfrm>
        </p:grpSpPr>
        <p:pic>
          <p:nvPicPr>
            <p:cNvPr id="34" name="صورة 33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t="18582" r="8647" b="23263"/>
            <a:stretch/>
          </p:blipFill>
          <p:spPr>
            <a:xfrm>
              <a:off x="8182148" y="1233848"/>
              <a:ext cx="1719458" cy="1085489"/>
            </a:xfrm>
            <a:prstGeom prst="rect">
              <a:avLst/>
            </a:prstGeom>
          </p:spPr>
        </p:pic>
        <p:sp>
          <p:nvSpPr>
            <p:cNvPr id="35" name="مستطيل 34"/>
            <p:cNvSpPr/>
            <p:nvPr/>
          </p:nvSpPr>
          <p:spPr>
            <a:xfrm>
              <a:off x="8508995" y="1290447"/>
              <a:ext cx="1101304" cy="940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32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الموضوع</a:t>
              </a:r>
              <a:endParaRPr lang="ar-SA" sz="32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35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532 L -0.00573 0.00555 C -0.00625 -0.0007 -0.00573 -0.00695 -0.00716 -0.01273 C -0.00768 -0.01505 -0.0095 -0.0169 -0.01106 -0.01806 C -0.01367 -0.01991 -0.01927 -0.02153 -0.01927 -0.0213 C -0.02643 -0.02061 -0.0319 -0.02292 -0.03685 -0.01621 C -0.03802 -0.01459 -0.03854 -0.01273 -0.03945 -0.01088 C -0.03906 -0.00301 -0.03919 0.00486 -0.03815 0.01273 C -0.03789 0.01481 -0.03659 0.01666 -0.03541 0.01805 C -0.02409 0.03125 -0.03138 0.02176 -0.0233 0.02708 C -0.02187 0.02801 -0.0207 0.02939 -0.01927 0.03078 C -0.0125 0.02963 -0.00781 0.03148 -0.00312 0.02523 C -0.00195 0.02361 -0.00117 0.02176 -0.00039 0.0199 C 0.0017 0.01111 0.00104 0.01643 0.00104 0.0037 L 0.00104 0.00393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347 L 0.00847 0.0037 C 0.00794 -0.0051 0.00873 -0.01389 0.00716 -0.02223 C 0.00677 -0.02431 0.00469 -0.0257 0.003 -0.0257 L -0.01888 -0.02408 C -0.02344 -0.02199 -0.02357 -0.02315 -0.02591 -0.01667 C -0.02708 -0.0132 -0.02864 -0.00579 -0.02864 -0.00556 C -0.02851 -0.00162 -0.03502 0.03333 -0.02174 0.03449 C -0.01719 0.03495 -0.0125 0.03333 -0.00794 0.03263 C -0.00664 0.03217 -0.00508 0.03217 -0.00377 0.03078 C -0.0026 0.02939 -0.00221 0.02685 -0.00117 0.02546 C -1.875E-6 0.02384 0.00156 0.02291 0.003 0.02176 C 0.00352 0.0199 0.00378 0.01805 0.0043 0.0162 C 0.00534 0.01296 0.00821 0.0074 0.00847 0.00347 C 0.00873 0.00046 0.00847 -0.00255 0.00847 -0.00579 L 0.00847 -0.00556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9">
            <a:alphaModFix/>
          </a:blip>
          <a:srcRect r="18692"/>
          <a:stretch/>
        </p:blipFill>
        <p:spPr>
          <a:xfrm>
            <a:off x="3478376" y="780690"/>
            <a:ext cx="6104092" cy="406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0086" y="991503"/>
            <a:ext cx="3154456" cy="352438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116998" y="2406798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ص:47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Picture 2" descr="Bitmoji Image">
            <a:extLst>
              <a:ext uri="{FF2B5EF4-FFF2-40B4-BE49-F238E27FC236}">
                <a16:creationId xmlns="" xmlns:a16="http://schemas.microsoft.com/office/drawing/2014/main" id="{20C1A03E-FC76-478E-89D2-A987062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25" y="1849784"/>
            <a:ext cx="4782863" cy="48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9 فصل افتراضي ideas in 2021 | تصميم, مدرسة, علم البيئ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2"/>
          <a:stretch/>
        </p:blipFill>
        <p:spPr bwMode="auto">
          <a:xfrm>
            <a:off x="0" y="5513294"/>
            <a:ext cx="12192000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5365375"/>
            <a:ext cx="12192000" cy="282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Google Shape;70;p14"/>
          <p:cNvPicPr preferRelativeResize="0"/>
          <p:nvPr/>
        </p:nvPicPr>
        <p:blipFill rotWithShape="1">
          <a:blip r:embed="rId3">
            <a:alphaModFix/>
          </a:blip>
          <a:srcRect l="39539" t="71579" r="8558"/>
          <a:stretch/>
        </p:blipFill>
        <p:spPr>
          <a:xfrm>
            <a:off x="9876991" y="2136605"/>
            <a:ext cx="12984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t="15639" r="28171" b="44815"/>
          <a:stretch/>
        </p:blipFill>
        <p:spPr>
          <a:xfrm>
            <a:off x="10526191" y="1077287"/>
            <a:ext cx="12984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4"/>
          <p:cNvPicPr preferRelativeResize="0"/>
          <p:nvPr/>
        </p:nvPicPr>
        <p:blipFill rotWithShape="1">
          <a:blip r:embed="rId4">
            <a:alphaModFix/>
          </a:blip>
          <a:srcRect l="11681" t="31907" r="11211"/>
          <a:stretch/>
        </p:blipFill>
        <p:spPr>
          <a:xfrm>
            <a:off x="-620" y="4515891"/>
            <a:ext cx="3966893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/>
          <p:nvPr/>
        </p:nvPicPr>
        <p:blipFill rotWithShape="1">
          <a:blip r:embed="rId5">
            <a:alphaModFix/>
          </a:blip>
          <a:srcRect l="49052"/>
          <a:stretch/>
        </p:blipFill>
        <p:spPr>
          <a:xfrm>
            <a:off x="1352441" y="3330128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9988" y="3953957"/>
            <a:ext cx="2113924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432" y="3845669"/>
            <a:ext cx="1747067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01242" y="4584318"/>
            <a:ext cx="1298368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6998" y="5571467"/>
            <a:ext cx="5865031" cy="13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05694" y="3280256"/>
            <a:ext cx="1302163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أسماء الحروف الهجائية – android aplikacije 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2" y="1088732"/>
            <a:ext cx="1692281" cy="12708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1;p14"/>
          <p:cNvPicPr preferRelativeResize="0"/>
          <p:nvPr/>
        </p:nvPicPr>
        <p:blipFill rotWithShape="1">
          <a:blip r:embed="rId12">
            <a:alphaModFix/>
          </a:blip>
          <a:srcRect r="18692"/>
          <a:stretch/>
        </p:blipFill>
        <p:spPr>
          <a:xfrm>
            <a:off x="524435" y="795669"/>
            <a:ext cx="11100033" cy="56115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ستطيل 17"/>
          <p:cNvSpPr/>
          <p:nvPr/>
        </p:nvSpPr>
        <p:spPr>
          <a:xfrm>
            <a:off x="8743963" y="1015761"/>
            <a:ext cx="2630379" cy="9007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رتبي نشيد جدتي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65978"/>
          <a:stretch/>
        </p:blipFill>
        <p:spPr>
          <a:xfrm>
            <a:off x="3402053" y="1273677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75312" r="-573" b="12848"/>
          <a:stretch/>
        </p:blipFill>
        <p:spPr>
          <a:xfrm>
            <a:off x="6610641" y="2586760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64423" r="-1147" b="23737"/>
          <a:stretch/>
        </p:blipFill>
        <p:spPr>
          <a:xfrm>
            <a:off x="904356" y="2357358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7" b="34063"/>
          <a:stretch/>
        </p:blipFill>
        <p:spPr>
          <a:xfrm>
            <a:off x="1022338" y="4999428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43396" r="-287" b="44764"/>
          <a:stretch/>
        </p:blipFill>
        <p:spPr>
          <a:xfrm>
            <a:off x="1618589" y="3553053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32508" r="-1434" b="55652"/>
          <a:stretch/>
        </p:blipFill>
        <p:spPr>
          <a:xfrm>
            <a:off x="6470525" y="4416665"/>
            <a:ext cx="4759430" cy="86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ستطيل 24">
            <a:hlinkClick r:id="" action="ppaction://hlinkshowjump?jump=nextslide"/>
          </p:cNvPr>
          <p:cNvSpPr/>
          <p:nvPr/>
        </p:nvSpPr>
        <p:spPr>
          <a:xfrm>
            <a:off x="450376" y="5773003"/>
            <a:ext cx="1555845" cy="941696"/>
          </a:xfrm>
          <a:prstGeom prst="rect">
            <a:avLst/>
          </a:prstGeom>
          <a:ln w="571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ترتيب</a:t>
            </a:r>
            <a:endParaRPr lang="ar-SA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9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244</Words>
  <Application>Microsoft Office PowerPoint</Application>
  <PresentationFormat>ملء الشاشة</PresentationFormat>
  <Paragraphs>93</Paragraphs>
  <Slides>48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57" baseType="lpstr">
      <vt:lpstr>Akhbar MT</vt:lpstr>
      <vt:lpstr>Arabic Typesetting</vt:lpstr>
      <vt:lpstr>Arial</vt:lpstr>
      <vt:lpstr>Calibri</vt:lpstr>
      <vt:lpstr>Calibri Light</vt:lpstr>
      <vt:lpstr>Rockwell</vt:lpstr>
      <vt:lpstr>Simplified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win10</dc:creator>
  <cp:lastModifiedBy>win10</cp:lastModifiedBy>
  <cp:revision>29</cp:revision>
  <dcterms:created xsi:type="dcterms:W3CDTF">2021-09-15T21:19:15Z</dcterms:created>
  <dcterms:modified xsi:type="dcterms:W3CDTF">2021-09-28T02:57:08Z</dcterms:modified>
</cp:coreProperties>
</file>