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9" r:id="rId3"/>
    <p:sldId id="264" r:id="rId4"/>
    <p:sldId id="265" r:id="rId5"/>
    <p:sldId id="275" r:id="rId6"/>
    <p:sldId id="261" r:id="rId7"/>
    <p:sldId id="296" r:id="rId8"/>
    <p:sldId id="387" r:id="rId9"/>
    <p:sldId id="388" r:id="rId10"/>
    <p:sldId id="266" r:id="rId11"/>
    <p:sldId id="277" r:id="rId12"/>
    <p:sldId id="389" r:id="rId13"/>
    <p:sldId id="334" r:id="rId14"/>
    <p:sldId id="390" r:id="rId15"/>
    <p:sldId id="272" r:id="rId16"/>
    <p:sldId id="391" r:id="rId17"/>
    <p:sldId id="278" r:id="rId18"/>
    <p:sldId id="392" r:id="rId19"/>
    <p:sldId id="359" r:id="rId20"/>
    <p:sldId id="360" r:id="rId21"/>
    <p:sldId id="282" r:id="rId22"/>
    <p:sldId id="361" r:id="rId23"/>
    <p:sldId id="393" r:id="rId24"/>
    <p:sldId id="364" r:id="rId25"/>
    <p:sldId id="394" r:id="rId26"/>
    <p:sldId id="395" r:id="rId27"/>
    <p:sldId id="365" r:id="rId28"/>
    <p:sldId id="396" r:id="rId29"/>
    <p:sldId id="366" r:id="rId30"/>
    <p:sldId id="367" r:id="rId31"/>
    <p:sldId id="363" r:id="rId32"/>
    <p:sldId id="397" r:id="rId33"/>
    <p:sldId id="399" r:id="rId34"/>
    <p:sldId id="398" r:id="rId35"/>
    <p:sldId id="382" r:id="rId36"/>
    <p:sldId id="370" r:id="rId37"/>
    <p:sldId id="284" r:id="rId38"/>
    <p:sldId id="372" r:id="rId39"/>
    <p:sldId id="373" r:id="rId40"/>
    <p:sldId id="306" r:id="rId41"/>
    <p:sldId id="338" r:id="rId42"/>
    <p:sldId id="339" r:id="rId43"/>
    <p:sldId id="340" r:id="rId44"/>
    <p:sldId id="342" r:id="rId45"/>
    <p:sldId id="341" r:id="rId46"/>
    <p:sldId id="343" r:id="rId47"/>
    <p:sldId id="376" r:id="rId48"/>
    <p:sldId id="377" r:id="rId49"/>
    <p:sldId id="354" r:id="rId50"/>
    <p:sldId id="285" r:id="rId51"/>
    <p:sldId id="345" r:id="rId52"/>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ghabour" initials="sg" lastIdx="1" clrIdx="0">
    <p:extLst>
      <p:ext uri="{19B8F6BF-5375-455C-9EA6-DF929625EA0E}">
        <p15:presenceInfo xmlns:p15="http://schemas.microsoft.com/office/powerpoint/2012/main" userId="836dd63ededad04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148"/>
    <a:srgbClr val="FF3682"/>
    <a:srgbClr val="4FA0CB"/>
    <a:srgbClr val="0000CC"/>
    <a:srgbClr val="990000"/>
    <a:srgbClr val="00CC66"/>
    <a:srgbClr val="EDCB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نمط فاتح 1 - تميي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نمط فاتح 1 - تمييز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5" d="100"/>
          <a:sy n="75" d="100"/>
        </p:scale>
        <p:origin x="1020"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04371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41683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51268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2627757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11"/>
          </p:nvPr>
        </p:nvSpPr>
        <p:spPr/>
        <p:txBody>
          <a:bodyPr/>
          <a:lstStyle/>
          <a:p>
            <a:endParaRPr lang="ar-EG"/>
          </a:p>
        </p:txBody>
      </p:sp>
      <p:sp>
        <p:nvSpPr>
          <p:cNvPr id="6" name="عنصر نائب لرقم الشريحة 5"/>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561431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1720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7" name="عنصر نائب للتاريخ 6"/>
          <p:cNvSpPr>
            <a:spLocks noGrp="1"/>
          </p:cNvSpPr>
          <p:nvPr>
            <p:ph type="dt" sz="half" idx="10"/>
          </p:nvPr>
        </p:nvSpPr>
        <p:spPr/>
        <p:txBody>
          <a:bodyPr/>
          <a:lstStyle/>
          <a:p>
            <a:fld id="{51AAED5F-5347-4CC4-84E6-00676B004256}" type="datetimeFigureOut">
              <a:rPr lang="ar-EG" smtClean="0"/>
              <a:t>18/02/1443</a:t>
            </a:fld>
            <a:endParaRPr lang="ar-EG"/>
          </a:p>
        </p:txBody>
      </p:sp>
      <p:sp>
        <p:nvSpPr>
          <p:cNvPr id="8" name="عنصر نائب للتذييل 7"/>
          <p:cNvSpPr>
            <a:spLocks noGrp="1"/>
          </p:cNvSpPr>
          <p:nvPr>
            <p:ph type="ftr" sz="quarter" idx="11"/>
          </p:nvPr>
        </p:nvSpPr>
        <p:spPr/>
        <p:txBody>
          <a:bodyPr/>
          <a:lstStyle/>
          <a:p>
            <a:endParaRPr lang="ar-EG"/>
          </a:p>
        </p:txBody>
      </p:sp>
      <p:sp>
        <p:nvSpPr>
          <p:cNvPr id="9" name="عنصر نائب لرقم الشريحة 8"/>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4208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EG"/>
          </a:p>
        </p:txBody>
      </p:sp>
      <p:sp>
        <p:nvSpPr>
          <p:cNvPr id="3" name="عنصر نائب للتاريخ 2"/>
          <p:cNvSpPr>
            <a:spLocks noGrp="1"/>
          </p:cNvSpPr>
          <p:nvPr>
            <p:ph type="dt" sz="half" idx="10"/>
          </p:nvPr>
        </p:nvSpPr>
        <p:spPr/>
        <p:txBody>
          <a:bodyPr/>
          <a:lstStyle/>
          <a:p>
            <a:fld id="{51AAED5F-5347-4CC4-84E6-00676B004256}" type="datetimeFigureOut">
              <a:rPr lang="ar-EG" smtClean="0"/>
              <a:t>18/02/1443</a:t>
            </a:fld>
            <a:endParaRPr lang="ar-EG"/>
          </a:p>
        </p:txBody>
      </p:sp>
      <p:sp>
        <p:nvSpPr>
          <p:cNvPr id="4" name="عنصر نائب للتذييل 3"/>
          <p:cNvSpPr>
            <a:spLocks noGrp="1"/>
          </p:cNvSpPr>
          <p:nvPr>
            <p:ph type="ftr" sz="quarter" idx="11"/>
          </p:nvPr>
        </p:nvSpPr>
        <p:spPr/>
        <p:txBody>
          <a:bodyPr/>
          <a:lstStyle/>
          <a:p>
            <a:endParaRPr lang="ar-EG"/>
          </a:p>
        </p:txBody>
      </p:sp>
      <p:sp>
        <p:nvSpPr>
          <p:cNvPr id="5" name="عنصر نائب لرقم الشريحة 4"/>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201259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1AAED5F-5347-4CC4-84E6-00676B004256}" type="datetimeFigureOut">
              <a:rPr lang="ar-EG" smtClean="0"/>
              <a:t>18/02/1443</a:t>
            </a:fld>
            <a:endParaRPr lang="ar-EG"/>
          </a:p>
        </p:txBody>
      </p:sp>
      <p:sp>
        <p:nvSpPr>
          <p:cNvPr id="3" name="عنصر نائب للتذييل 2"/>
          <p:cNvSpPr>
            <a:spLocks noGrp="1"/>
          </p:cNvSpPr>
          <p:nvPr>
            <p:ph type="ftr" sz="quarter" idx="11"/>
          </p:nvPr>
        </p:nvSpPr>
        <p:spPr/>
        <p:txBody>
          <a:bodyPr/>
          <a:lstStyle/>
          <a:p>
            <a:endParaRPr lang="ar-EG"/>
          </a:p>
        </p:txBody>
      </p:sp>
      <p:sp>
        <p:nvSpPr>
          <p:cNvPr id="4" name="عنصر نائب لرقم الشريحة 3"/>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4121344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332739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51AAED5F-5347-4CC4-84E6-00676B004256}" type="datetimeFigureOut">
              <a:rPr lang="ar-EG" smtClean="0"/>
              <a:t>18/02/1443</a:t>
            </a:fld>
            <a:endParaRPr lang="ar-EG"/>
          </a:p>
        </p:txBody>
      </p:sp>
      <p:sp>
        <p:nvSpPr>
          <p:cNvPr id="6" name="عنصر نائب للتذييل 5"/>
          <p:cNvSpPr>
            <a:spLocks noGrp="1"/>
          </p:cNvSpPr>
          <p:nvPr>
            <p:ph type="ftr" sz="quarter" idx="11"/>
          </p:nvPr>
        </p:nvSpPr>
        <p:spPr/>
        <p:txBody>
          <a:bodyPr/>
          <a:lstStyle/>
          <a:p>
            <a:endParaRPr lang="ar-EG"/>
          </a:p>
        </p:txBody>
      </p:sp>
      <p:sp>
        <p:nvSpPr>
          <p:cNvPr id="7" name="عنصر نائب لرقم الشريحة 6"/>
          <p:cNvSpPr>
            <a:spLocks noGrp="1"/>
          </p:cNvSpPr>
          <p:nvPr>
            <p:ph type="sldNum" sz="quarter" idx="12"/>
          </p:nvPr>
        </p:nvSpPr>
        <p:spPr/>
        <p:txBody>
          <a:bodyPr/>
          <a:lstStyle/>
          <a:p>
            <a:fld id="{2906B87F-97B9-4994-9B6C-8B3F6820BBE4}" type="slidenum">
              <a:rPr lang="ar-EG" smtClean="0"/>
              <a:t>‹#›</a:t>
            </a:fld>
            <a:endParaRPr lang="ar-EG"/>
          </a:p>
        </p:txBody>
      </p:sp>
    </p:spTree>
    <p:extLst>
      <p:ext uri="{BB962C8B-B14F-4D97-AF65-F5344CB8AC3E}">
        <p14:creationId xmlns:p14="http://schemas.microsoft.com/office/powerpoint/2010/main" val="187821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EG"/>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EG"/>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1AAED5F-5347-4CC4-84E6-00676B004256}" type="datetimeFigureOut">
              <a:rPr lang="ar-EG" smtClean="0"/>
              <a:t>18/02/1443</a:t>
            </a:fld>
            <a:endParaRPr lang="ar-EG"/>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06B87F-97B9-4994-9B6C-8B3F6820BBE4}" type="slidenum">
              <a:rPr lang="ar-EG" smtClean="0"/>
              <a:t>‹#›</a:t>
            </a:fld>
            <a:endParaRPr lang="ar-EG"/>
          </a:p>
        </p:txBody>
      </p:sp>
    </p:spTree>
    <p:extLst>
      <p:ext uri="{BB962C8B-B14F-4D97-AF65-F5344CB8AC3E}">
        <p14:creationId xmlns:p14="http://schemas.microsoft.com/office/powerpoint/2010/main" val="2703137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4662895" y="260648"/>
            <a:ext cx="2842546" cy="936104"/>
          </a:xfrm>
          <a:prstGeom prst="roundRect">
            <a:avLst>
              <a:gd name="adj" fmla="val 10739"/>
            </a:avLst>
          </a:prstGeom>
          <a:solidFill>
            <a:srgbClr val="FF3682"/>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noAutofit/>
          </a:bodyPr>
          <a:lstStyle/>
          <a:p>
            <a:r>
              <a:rPr lang="ar-EG" b="1" dirty="0">
                <a:solidFill>
                  <a:schemeClr val="bg1"/>
                </a:solidFill>
                <a:effectLst>
                  <a:outerShdw blurRad="38100" dist="38100" dir="2700000" algn="tl">
                    <a:srgbClr val="000000">
                      <a:alpha val="43137"/>
                    </a:srgbClr>
                  </a:outerShdw>
                </a:effectLst>
                <a:latin typeface="+mn-lt"/>
                <a:ea typeface="+mn-ea"/>
                <a:cs typeface="+mn-cs"/>
              </a:rPr>
              <a:t>الدرس الثالث</a:t>
            </a:r>
          </a:p>
        </p:txBody>
      </p:sp>
      <p:sp>
        <p:nvSpPr>
          <p:cNvPr id="7" name="عنوان 1">
            <a:extLst>
              <a:ext uri="{FF2B5EF4-FFF2-40B4-BE49-F238E27FC236}">
                <a16:creationId xmlns:a16="http://schemas.microsoft.com/office/drawing/2014/main" id="{7F73354C-D7DF-40CD-A931-52D0520E04DE}"/>
              </a:ext>
            </a:extLst>
          </p:cNvPr>
          <p:cNvSpPr txBox="1">
            <a:spLocks/>
          </p:cNvSpPr>
          <p:nvPr/>
        </p:nvSpPr>
        <p:spPr>
          <a:xfrm>
            <a:off x="3995936" y="4005064"/>
            <a:ext cx="4176464" cy="936104"/>
          </a:xfrm>
          <a:prstGeom prst="roundRect">
            <a:avLst/>
          </a:prstGeom>
          <a:solidFill>
            <a:srgbClr val="FCE148"/>
          </a:solidFill>
          <a:ln>
            <a:noFill/>
          </a:ln>
          <a:effectLst>
            <a:outerShdw blurRad="190500" dist="228600" dir="2700000" algn="ctr">
              <a:srgbClr val="000000">
                <a:alpha val="30000"/>
              </a:srgb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algn="ctr">
              <a:defRPr sz="36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ar-EG" sz="4000" dirty="0">
                <a:solidFill>
                  <a:srgbClr val="002060"/>
                </a:solidFill>
                <a:effectLst>
                  <a:outerShdw blurRad="38100" dist="38100" dir="2700000" algn="tl">
                    <a:srgbClr val="000000">
                      <a:alpha val="43137"/>
                    </a:srgbClr>
                  </a:outerShdw>
                </a:effectLst>
              </a:rPr>
              <a:t>التفكير الناقد والصورة</a:t>
            </a:r>
            <a:endParaRPr lang="en-US" sz="40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634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9D67F7F-1381-429B-994E-A706DAE55D57}"/>
              </a:ext>
            </a:extLst>
          </p:cNvPr>
          <p:cNvGrpSpPr/>
          <p:nvPr/>
        </p:nvGrpSpPr>
        <p:grpSpPr>
          <a:xfrm>
            <a:off x="2036503" y="1052736"/>
            <a:ext cx="5070994" cy="4235698"/>
            <a:chOff x="2123728" y="620688"/>
            <a:chExt cx="5070994" cy="4235698"/>
          </a:xfrm>
        </p:grpSpPr>
        <p:pic>
          <p:nvPicPr>
            <p:cNvPr id="5" name="صورة 4">
              <a:extLst>
                <a:ext uri="{FF2B5EF4-FFF2-40B4-BE49-F238E27FC236}">
                  <a16:creationId xmlns:a16="http://schemas.microsoft.com/office/drawing/2014/main" id="{3844A8CE-3E7E-4904-9C42-BE877AFBE14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131839" y="620688"/>
              <a:ext cx="4062883" cy="4062883"/>
            </a:xfrm>
            <a:prstGeom prst="rect">
              <a:avLst/>
            </a:prstGeom>
          </p:spPr>
        </p:pic>
        <p:sp>
          <p:nvSpPr>
            <p:cNvPr id="7" name="عنوان 1">
              <a:extLst>
                <a:ext uri="{FF2B5EF4-FFF2-40B4-BE49-F238E27FC236}">
                  <a16:creationId xmlns:a16="http://schemas.microsoft.com/office/drawing/2014/main" id="{B0A0A044-5B07-4061-8FD6-BC7548CE9DA0}"/>
                </a:ext>
              </a:extLst>
            </p:cNvPr>
            <p:cNvSpPr txBox="1">
              <a:spLocks/>
            </p:cNvSpPr>
            <p:nvPr/>
          </p:nvSpPr>
          <p:spPr>
            <a:xfrm>
              <a:off x="2123728" y="3933056"/>
              <a:ext cx="3959464" cy="923330"/>
            </a:xfrm>
            <a:prstGeom prst="rect">
              <a:avLst/>
            </a:prstGeom>
            <a:solidFill>
              <a:schemeClr val="accent5">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أفهم وأحلل</a:t>
              </a:r>
            </a:p>
          </p:txBody>
        </p:sp>
      </p:grpSp>
    </p:spTree>
    <p:extLst>
      <p:ext uri="{BB962C8B-B14F-4D97-AF65-F5344CB8AC3E}">
        <p14:creationId xmlns:p14="http://schemas.microsoft.com/office/powerpoint/2010/main" val="2720393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1007604" y="2564904"/>
            <a:ext cx="7128792" cy="1800200"/>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4000" b="1" dirty="0">
                <a:solidFill>
                  <a:srgbClr val="002060"/>
                </a:solidFill>
              </a:rPr>
              <a:t>1- أحدد من خلال النص المفردات الدالة على اللغة والمفردات الدالة على الصورة مستعملاً الجدول التالي:</a:t>
            </a:r>
            <a:endParaRPr lang="en-US" sz="4000" b="1" dirty="0">
              <a:solidFill>
                <a:srgbClr val="002060"/>
              </a:solidFill>
            </a:endParaRPr>
          </a:p>
        </p:txBody>
      </p:sp>
    </p:spTree>
    <p:extLst>
      <p:ext uri="{BB962C8B-B14F-4D97-AF65-F5344CB8AC3E}">
        <p14:creationId xmlns:p14="http://schemas.microsoft.com/office/powerpoint/2010/main" val="279110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aphicFrame>
        <p:nvGraphicFramePr>
          <p:cNvPr id="2" name="جدول 2">
            <a:extLst>
              <a:ext uri="{FF2B5EF4-FFF2-40B4-BE49-F238E27FC236}">
                <a16:creationId xmlns:a16="http://schemas.microsoft.com/office/drawing/2014/main" id="{1D6CCCAA-C5DE-4BFF-B742-3993473956FA}"/>
              </a:ext>
            </a:extLst>
          </p:cNvPr>
          <p:cNvGraphicFramePr>
            <a:graphicFrameLocks noGrp="1"/>
          </p:cNvGraphicFramePr>
          <p:nvPr>
            <p:extLst>
              <p:ext uri="{D42A27DB-BD31-4B8C-83A1-F6EECF244321}">
                <p14:modId xmlns:p14="http://schemas.microsoft.com/office/powerpoint/2010/main" val="812670194"/>
              </p:ext>
            </p:extLst>
          </p:nvPr>
        </p:nvGraphicFramePr>
        <p:xfrm>
          <a:off x="1259632" y="764704"/>
          <a:ext cx="6912768" cy="5184578"/>
        </p:xfrm>
        <a:graphic>
          <a:graphicData uri="http://schemas.openxmlformats.org/drawingml/2006/table">
            <a:tbl>
              <a:tblPr rtl="1" firstRow="1" bandRow="1">
                <a:tableStyleId>{5C22544A-7EE6-4342-B048-85BDC9FD1C3A}</a:tableStyleId>
              </a:tblPr>
              <a:tblGrid>
                <a:gridCol w="3456384">
                  <a:extLst>
                    <a:ext uri="{9D8B030D-6E8A-4147-A177-3AD203B41FA5}">
                      <a16:colId xmlns:a16="http://schemas.microsoft.com/office/drawing/2014/main" val="1677825128"/>
                    </a:ext>
                  </a:extLst>
                </a:gridCol>
                <a:gridCol w="3456384">
                  <a:extLst>
                    <a:ext uri="{9D8B030D-6E8A-4147-A177-3AD203B41FA5}">
                      <a16:colId xmlns:a16="http://schemas.microsoft.com/office/drawing/2014/main" val="960310128"/>
                    </a:ext>
                  </a:extLst>
                </a:gridCol>
              </a:tblGrid>
              <a:tr h="740654">
                <a:tc>
                  <a:txBody>
                    <a:bodyPr/>
                    <a:lstStyle/>
                    <a:p>
                      <a:pPr algn="ctr" rtl="1"/>
                      <a:r>
                        <a:rPr lang="ar-EG" sz="2800" dirty="0"/>
                        <a:t>اللغة</a:t>
                      </a:r>
                    </a:p>
                  </a:txBody>
                  <a:tcPr anchor="ctr"/>
                </a:tc>
                <a:tc>
                  <a:txBody>
                    <a:bodyPr/>
                    <a:lstStyle/>
                    <a:p>
                      <a:pPr algn="ctr" rtl="1"/>
                      <a:r>
                        <a:rPr lang="ar-EG" sz="2800" dirty="0"/>
                        <a:t>الصورة</a:t>
                      </a:r>
                    </a:p>
                  </a:txBody>
                  <a:tcPr anchor="ctr"/>
                </a:tc>
                <a:extLst>
                  <a:ext uri="{0D108BD9-81ED-4DB2-BD59-A6C34878D82A}">
                    <a16:rowId xmlns:a16="http://schemas.microsoft.com/office/drawing/2014/main" val="3649426827"/>
                  </a:ext>
                </a:extLst>
              </a:tr>
              <a:tr h="740654">
                <a:tc>
                  <a:txBody>
                    <a:bodyPr/>
                    <a:lstStyle/>
                    <a:p>
                      <a:pPr algn="ctr" rtl="1"/>
                      <a:endParaRPr lang="ar-EG" sz="2800" dirty="0"/>
                    </a:p>
                  </a:txBody>
                  <a:tcPr anchor="ctr"/>
                </a:tc>
                <a:tc>
                  <a:txBody>
                    <a:bodyPr/>
                    <a:lstStyle/>
                    <a:p>
                      <a:pPr algn="ctr" rtl="1"/>
                      <a:endParaRPr lang="ar-EG" sz="2800" dirty="0"/>
                    </a:p>
                  </a:txBody>
                  <a:tcPr anchor="ctr"/>
                </a:tc>
                <a:extLst>
                  <a:ext uri="{0D108BD9-81ED-4DB2-BD59-A6C34878D82A}">
                    <a16:rowId xmlns:a16="http://schemas.microsoft.com/office/drawing/2014/main" val="2536275551"/>
                  </a:ext>
                </a:extLst>
              </a:tr>
              <a:tr h="740654">
                <a:tc>
                  <a:txBody>
                    <a:bodyPr/>
                    <a:lstStyle/>
                    <a:p>
                      <a:pPr algn="ctr" rtl="1"/>
                      <a:endParaRPr lang="ar-EG" sz="2800" dirty="0"/>
                    </a:p>
                  </a:txBody>
                  <a:tcPr anchor="ctr"/>
                </a:tc>
                <a:tc>
                  <a:txBody>
                    <a:bodyPr/>
                    <a:lstStyle/>
                    <a:p>
                      <a:pPr algn="ctr" rtl="1"/>
                      <a:endParaRPr lang="ar-EG" sz="2800" dirty="0"/>
                    </a:p>
                  </a:txBody>
                  <a:tcPr anchor="ctr"/>
                </a:tc>
                <a:extLst>
                  <a:ext uri="{0D108BD9-81ED-4DB2-BD59-A6C34878D82A}">
                    <a16:rowId xmlns:a16="http://schemas.microsoft.com/office/drawing/2014/main" val="3900919195"/>
                  </a:ext>
                </a:extLst>
              </a:tr>
              <a:tr h="740654">
                <a:tc>
                  <a:txBody>
                    <a:bodyPr/>
                    <a:lstStyle/>
                    <a:p>
                      <a:pPr algn="ctr" rtl="1"/>
                      <a:endParaRPr lang="ar-EG" sz="2800" dirty="0"/>
                    </a:p>
                  </a:txBody>
                  <a:tcPr anchor="ctr"/>
                </a:tc>
                <a:tc>
                  <a:txBody>
                    <a:bodyPr/>
                    <a:lstStyle/>
                    <a:p>
                      <a:pPr algn="ctr" rtl="1"/>
                      <a:endParaRPr lang="ar-EG" sz="2800" dirty="0"/>
                    </a:p>
                  </a:txBody>
                  <a:tcPr anchor="ctr"/>
                </a:tc>
                <a:extLst>
                  <a:ext uri="{0D108BD9-81ED-4DB2-BD59-A6C34878D82A}">
                    <a16:rowId xmlns:a16="http://schemas.microsoft.com/office/drawing/2014/main" val="3314061700"/>
                  </a:ext>
                </a:extLst>
              </a:tr>
              <a:tr h="740654">
                <a:tc>
                  <a:txBody>
                    <a:bodyPr/>
                    <a:lstStyle/>
                    <a:p>
                      <a:pPr algn="ctr" rtl="1"/>
                      <a:endParaRPr lang="ar-EG" sz="2800" dirty="0"/>
                    </a:p>
                  </a:txBody>
                  <a:tcPr anchor="ctr"/>
                </a:tc>
                <a:tc>
                  <a:txBody>
                    <a:bodyPr/>
                    <a:lstStyle/>
                    <a:p>
                      <a:pPr algn="ctr" rtl="1"/>
                      <a:endParaRPr lang="ar-EG" sz="2800" dirty="0"/>
                    </a:p>
                  </a:txBody>
                  <a:tcPr anchor="ctr"/>
                </a:tc>
                <a:extLst>
                  <a:ext uri="{0D108BD9-81ED-4DB2-BD59-A6C34878D82A}">
                    <a16:rowId xmlns:a16="http://schemas.microsoft.com/office/drawing/2014/main" val="2657177882"/>
                  </a:ext>
                </a:extLst>
              </a:tr>
              <a:tr h="740654">
                <a:tc>
                  <a:txBody>
                    <a:bodyPr/>
                    <a:lstStyle/>
                    <a:p>
                      <a:pPr algn="ctr" rtl="1"/>
                      <a:endParaRPr lang="ar-EG" sz="2800" dirty="0"/>
                    </a:p>
                  </a:txBody>
                  <a:tcPr anchor="ctr"/>
                </a:tc>
                <a:tc>
                  <a:txBody>
                    <a:bodyPr/>
                    <a:lstStyle/>
                    <a:p>
                      <a:pPr algn="ctr" rtl="1"/>
                      <a:endParaRPr lang="ar-EG" sz="2800" dirty="0"/>
                    </a:p>
                  </a:txBody>
                  <a:tcPr anchor="ctr"/>
                </a:tc>
                <a:extLst>
                  <a:ext uri="{0D108BD9-81ED-4DB2-BD59-A6C34878D82A}">
                    <a16:rowId xmlns:a16="http://schemas.microsoft.com/office/drawing/2014/main" val="3070052085"/>
                  </a:ext>
                </a:extLst>
              </a:tr>
              <a:tr h="740654">
                <a:tc>
                  <a:txBody>
                    <a:bodyPr/>
                    <a:lstStyle/>
                    <a:p>
                      <a:pPr algn="ctr" rtl="1"/>
                      <a:endParaRPr lang="ar-EG" sz="2800" dirty="0"/>
                    </a:p>
                  </a:txBody>
                  <a:tcPr anchor="ctr"/>
                </a:tc>
                <a:tc>
                  <a:txBody>
                    <a:bodyPr/>
                    <a:lstStyle/>
                    <a:p>
                      <a:pPr algn="ctr" rtl="1"/>
                      <a:endParaRPr lang="ar-EG" sz="2800" dirty="0"/>
                    </a:p>
                  </a:txBody>
                  <a:tcPr anchor="ctr"/>
                </a:tc>
                <a:extLst>
                  <a:ext uri="{0D108BD9-81ED-4DB2-BD59-A6C34878D82A}">
                    <a16:rowId xmlns:a16="http://schemas.microsoft.com/office/drawing/2014/main" val="3061204490"/>
                  </a:ext>
                </a:extLst>
              </a:tr>
            </a:tbl>
          </a:graphicData>
        </a:graphic>
      </p:graphicFrame>
    </p:spTree>
    <p:extLst>
      <p:ext uri="{BB962C8B-B14F-4D97-AF65-F5344CB8AC3E}">
        <p14:creationId xmlns:p14="http://schemas.microsoft.com/office/powerpoint/2010/main" val="75475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845586" y="1808820"/>
            <a:ext cx="7452828" cy="3240360"/>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3600" b="1" dirty="0">
                <a:solidFill>
                  <a:srgbClr val="002060"/>
                </a:solidFill>
              </a:rPr>
              <a:t>2-أبين اعتمادًا على النص معنى "الأبجدية الكونية"، وأستخلص اعتمادًا على ذلك أهمية الصورة في التواصل.</a:t>
            </a:r>
          </a:p>
          <a:p>
            <a:r>
              <a:rPr lang="ar-EG" sz="3600" b="1" dirty="0">
                <a:solidFill>
                  <a:srgbClr val="002060"/>
                </a:solidFill>
              </a:rPr>
              <a:t>معنى "الأبجدية الكونية " :</a:t>
            </a:r>
          </a:p>
          <a:p>
            <a:r>
              <a:rPr lang="ar-EG" sz="3600" b="1" dirty="0">
                <a:solidFill>
                  <a:srgbClr val="002060"/>
                </a:solidFill>
              </a:rPr>
              <a:t>أهمية الصورة في التواصل:</a:t>
            </a:r>
            <a:endParaRPr lang="en-US" sz="3600" b="1" dirty="0">
              <a:solidFill>
                <a:srgbClr val="002060"/>
              </a:solidFill>
            </a:endParaRPr>
          </a:p>
        </p:txBody>
      </p:sp>
    </p:spTree>
    <p:extLst>
      <p:ext uri="{BB962C8B-B14F-4D97-AF65-F5344CB8AC3E}">
        <p14:creationId xmlns:p14="http://schemas.microsoft.com/office/powerpoint/2010/main" val="10622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845586" y="1538790"/>
            <a:ext cx="7452828" cy="3780420"/>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3600" b="1" dirty="0">
                <a:solidFill>
                  <a:srgbClr val="002060"/>
                </a:solidFill>
              </a:rPr>
              <a:t>3- "الصورة أداة تواصل". اختبر تبعات هذا القول في ضوء مهارات المفكر الناقد مبنيا علاقة الصورة بالمفردات التالية: الموضوعية، الحياد، التعبير، الحقيقة، الواقع، المغالطة، الدعاية والإعلان. أصوغ غفرة من سبعة أسطر للتعبير عن تصوري.</a:t>
            </a:r>
          </a:p>
        </p:txBody>
      </p:sp>
    </p:spTree>
    <p:extLst>
      <p:ext uri="{BB962C8B-B14F-4D97-AF65-F5344CB8AC3E}">
        <p14:creationId xmlns:p14="http://schemas.microsoft.com/office/powerpoint/2010/main" val="17912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6DF8F84-AE43-4C12-99F5-830DC85045EF}"/>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 (1)</a:t>
              </a:r>
            </a:p>
          </p:txBody>
        </p:sp>
      </p:grpSp>
    </p:spTree>
    <p:extLst>
      <p:ext uri="{BB962C8B-B14F-4D97-AF65-F5344CB8AC3E}">
        <p14:creationId xmlns:p14="http://schemas.microsoft.com/office/powerpoint/2010/main" val="275973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06B2C852-66A1-41ED-9693-779556F1AB2A}"/>
              </a:ext>
            </a:extLst>
          </p:cNvPr>
          <p:cNvSpPr/>
          <p:nvPr/>
        </p:nvSpPr>
        <p:spPr bwMode="auto">
          <a:xfrm>
            <a:off x="1007604" y="764704"/>
            <a:ext cx="7128792" cy="1944216"/>
          </a:xfrm>
          <a:prstGeom prst="roundRect">
            <a:avLst>
              <a:gd name="adj" fmla="val 20919"/>
            </a:avLst>
          </a:prstGeom>
          <a:solidFill>
            <a:schemeClr val="accent6">
              <a:lumMod val="20000"/>
              <a:lumOff val="8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2800" b="1" dirty="0">
                <a:solidFill>
                  <a:srgbClr val="002060"/>
                </a:solidFill>
              </a:rPr>
              <a:t>1- أبين كيف يمكن أن تؤدي الصورة الناقدة أحيانًا دورًا مجتمعيًا مهما سواء بوصفها الساخر أم التوعوي. وضح الرسالة التي فهمتها من الصور التالية. وهل الصورة أكثر تعبيرًا في هذا الموقف من المقال الصحفي؟ مع ذكر السبب.</a:t>
            </a:r>
            <a:endParaRPr lang="en-US" sz="2800" b="1" dirty="0">
              <a:solidFill>
                <a:srgbClr val="002060"/>
              </a:solidFill>
            </a:endParaRPr>
          </a:p>
        </p:txBody>
      </p:sp>
      <p:sp>
        <p:nvSpPr>
          <p:cNvPr id="3" name="مستطيل: زوايا مستديرة 2">
            <a:extLst>
              <a:ext uri="{FF2B5EF4-FFF2-40B4-BE49-F238E27FC236}">
                <a16:creationId xmlns:a16="http://schemas.microsoft.com/office/drawing/2014/main" id="{A53A8448-65A4-41E3-A696-5BB4E49E459D}"/>
              </a:ext>
            </a:extLst>
          </p:cNvPr>
          <p:cNvSpPr/>
          <p:nvPr/>
        </p:nvSpPr>
        <p:spPr>
          <a:xfrm>
            <a:off x="2167446" y="5432679"/>
            <a:ext cx="4809107" cy="660617"/>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صحيفة الحياة، الرسام الساخر ناصر خميس</a:t>
            </a:r>
          </a:p>
        </p:txBody>
      </p:sp>
      <p:pic>
        <p:nvPicPr>
          <p:cNvPr id="5" name="صورة 4">
            <a:extLst>
              <a:ext uri="{FF2B5EF4-FFF2-40B4-BE49-F238E27FC236}">
                <a16:creationId xmlns:a16="http://schemas.microsoft.com/office/drawing/2014/main" id="{4457E33F-A3ED-4090-8F4F-192C76F26EA6}"/>
              </a:ext>
            </a:extLst>
          </p:cNvPr>
          <p:cNvPicPr>
            <a:picLocks noChangeAspect="1"/>
          </p:cNvPicPr>
          <p:nvPr/>
        </p:nvPicPr>
        <p:blipFill>
          <a:blip r:embed="rId3"/>
          <a:stretch>
            <a:fillRect/>
          </a:stretch>
        </p:blipFill>
        <p:spPr>
          <a:xfrm>
            <a:off x="2519772" y="2924944"/>
            <a:ext cx="4104456" cy="2160240"/>
          </a:xfrm>
          <a:prstGeom prst="rect">
            <a:avLst/>
          </a:prstGeom>
        </p:spPr>
      </p:pic>
    </p:spTree>
    <p:extLst>
      <p:ext uri="{BB962C8B-B14F-4D97-AF65-F5344CB8AC3E}">
        <p14:creationId xmlns:p14="http://schemas.microsoft.com/office/powerpoint/2010/main" val="82714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A53A8448-65A4-41E3-A696-5BB4E49E459D}"/>
              </a:ext>
            </a:extLst>
          </p:cNvPr>
          <p:cNvSpPr/>
          <p:nvPr/>
        </p:nvSpPr>
        <p:spPr>
          <a:xfrm>
            <a:off x="2037574" y="4149080"/>
            <a:ext cx="5068847" cy="660617"/>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صحيفة الرياض، الرسام الساخر عبد العزيز، ربيع</a:t>
            </a:r>
          </a:p>
        </p:txBody>
      </p:sp>
      <p:pic>
        <p:nvPicPr>
          <p:cNvPr id="7" name="صورة 6">
            <a:extLst>
              <a:ext uri="{FF2B5EF4-FFF2-40B4-BE49-F238E27FC236}">
                <a16:creationId xmlns:a16="http://schemas.microsoft.com/office/drawing/2014/main" id="{16FEA3FC-D8A5-49C5-8BDF-882E3C057062}"/>
              </a:ext>
            </a:extLst>
          </p:cNvPr>
          <p:cNvPicPr>
            <a:picLocks noChangeAspect="1"/>
          </p:cNvPicPr>
          <p:nvPr/>
        </p:nvPicPr>
        <p:blipFill>
          <a:blip r:embed="rId3"/>
          <a:stretch>
            <a:fillRect/>
          </a:stretch>
        </p:blipFill>
        <p:spPr>
          <a:xfrm>
            <a:off x="2705880" y="1328368"/>
            <a:ext cx="3732237" cy="2127101"/>
          </a:xfrm>
          <a:prstGeom prst="rect">
            <a:avLst/>
          </a:prstGeom>
        </p:spPr>
      </p:pic>
    </p:spTree>
    <p:extLst>
      <p:ext uri="{BB962C8B-B14F-4D97-AF65-F5344CB8AC3E}">
        <p14:creationId xmlns:p14="http://schemas.microsoft.com/office/powerpoint/2010/main" val="320311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ستطيل: زوايا مستديرة 2">
            <a:extLst>
              <a:ext uri="{FF2B5EF4-FFF2-40B4-BE49-F238E27FC236}">
                <a16:creationId xmlns:a16="http://schemas.microsoft.com/office/drawing/2014/main" id="{A53A8448-65A4-41E3-A696-5BB4E49E459D}"/>
              </a:ext>
            </a:extLst>
          </p:cNvPr>
          <p:cNvSpPr/>
          <p:nvPr/>
        </p:nvSpPr>
        <p:spPr>
          <a:xfrm>
            <a:off x="3153700" y="4005064"/>
            <a:ext cx="2980616" cy="660617"/>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الإدارة العامة للمرور</a:t>
            </a:r>
          </a:p>
        </p:txBody>
      </p:sp>
      <p:pic>
        <p:nvPicPr>
          <p:cNvPr id="6" name="صورة 5">
            <a:extLst>
              <a:ext uri="{FF2B5EF4-FFF2-40B4-BE49-F238E27FC236}">
                <a16:creationId xmlns:a16="http://schemas.microsoft.com/office/drawing/2014/main" id="{5DABBE78-1C19-4F20-8352-CA528E0A5F5F}"/>
              </a:ext>
            </a:extLst>
          </p:cNvPr>
          <p:cNvPicPr>
            <a:picLocks noChangeAspect="1"/>
          </p:cNvPicPr>
          <p:nvPr/>
        </p:nvPicPr>
        <p:blipFill>
          <a:blip r:embed="rId3"/>
          <a:stretch>
            <a:fillRect/>
          </a:stretch>
        </p:blipFill>
        <p:spPr>
          <a:xfrm>
            <a:off x="2483768" y="1412776"/>
            <a:ext cx="4320480" cy="2160240"/>
          </a:xfrm>
          <a:prstGeom prst="rect">
            <a:avLst/>
          </a:prstGeom>
        </p:spPr>
      </p:pic>
    </p:spTree>
    <p:extLst>
      <p:ext uri="{BB962C8B-B14F-4D97-AF65-F5344CB8AC3E}">
        <p14:creationId xmlns:p14="http://schemas.microsoft.com/office/powerpoint/2010/main" val="81005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ستطيل: زوايا علوية مقصوصة 1">
            <a:extLst>
              <a:ext uri="{FF2B5EF4-FFF2-40B4-BE49-F238E27FC236}">
                <a16:creationId xmlns:a16="http://schemas.microsoft.com/office/drawing/2014/main" id="{477941A3-4EF3-4ABC-8C57-61A477D18F96}"/>
              </a:ext>
            </a:extLst>
          </p:cNvPr>
          <p:cNvSpPr/>
          <p:nvPr/>
        </p:nvSpPr>
        <p:spPr>
          <a:xfrm>
            <a:off x="647564" y="692696"/>
            <a:ext cx="7848872" cy="4680520"/>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3200" b="1" dirty="0"/>
              <a:t>نص رقم 1:</a:t>
            </a:r>
          </a:p>
          <a:p>
            <a:r>
              <a:rPr lang="ar-EG" sz="3200" b="1" dirty="0"/>
              <a:t>السيطرة على الصورة تمثل الخطوة الأولى لحسم المعركة، ومن ثم كان التوظيف المحموم للصورة من أجل صنع الواقع، حيث تدور رحي الحرب بين متسابقين على من يملك قدرة فرض الواقع الذي يشاء وحرمان الخصم من المشاركة في صنعه أو تبديل هذا الواقع الافتراضي بالضرورة، وهو ما يجعل مصادر انطلاق الصورة هدفا مركزيا في أجندة (جدول أعمال) الحروب الأخيرة.</a:t>
            </a:r>
          </a:p>
        </p:txBody>
      </p:sp>
      <p:sp>
        <p:nvSpPr>
          <p:cNvPr id="7" name="مستطيل: زوايا مستديرة 6">
            <a:extLst>
              <a:ext uri="{FF2B5EF4-FFF2-40B4-BE49-F238E27FC236}">
                <a16:creationId xmlns:a16="http://schemas.microsoft.com/office/drawing/2014/main" id="{0875406E-4442-40BC-A6AB-A9F2B83D924F}"/>
              </a:ext>
            </a:extLst>
          </p:cNvPr>
          <p:cNvSpPr/>
          <p:nvPr/>
        </p:nvSpPr>
        <p:spPr>
          <a:xfrm>
            <a:off x="2577635" y="5504687"/>
            <a:ext cx="3988729" cy="660617"/>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الحرب والصورة، بيير بورديو</a:t>
            </a:r>
          </a:p>
        </p:txBody>
      </p:sp>
    </p:spTree>
    <p:extLst>
      <p:ext uri="{BB962C8B-B14F-4D97-AF65-F5344CB8AC3E}">
        <p14:creationId xmlns:p14="http://schemas.microsoft.com/office/powerpoint/2010/main" val="265079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6" name="مربع نص 5">
            <a:extLst>
              <a:ext uri="{FF2B5EF4-FFF2-40B4-BE49-F238E27FC236}">
                <a16:creationId xmlns:a16="http://schemas.microsoft.com/office/drawing/2014/main" id="{A1FC8AA7-CB79-4F3A-8DC6-C4871F668540}"/>
              </a:ext>
            </a:extLst>
          </p:cNvPr>
          <p:cNvSpPr txBox="1"/>
          <p:nvPr/>
        </p:nvSpPr>
        <p:spPr>
          <a:xfrm>
            <a:off x="989746" y="2447255"/>
            <a:ext cx="7164507" cy="3416320"/>
          </a:xfrm>
          <a:prstGeom prst="rect">
            <a:avLst/>
          </a:prstGeom>
          <a:noFill/>
        </p:spPr>
        <p:txBody>
          <a:bodyPr wrap="square" rtlCol="1">
            <a:spAutoFit/>
          </a:bodyPr>
          <a:lstStyle/>
          <a:p>
            <a:pPr marL="285750" indent="-285750">
              <a:buFont typeface="Arial" panose="020B0604020202020204" pitchFamily="34" charset="0"/>
              <a:buChar char="•"/>
            </a:pPr>
            <a:r>
              <a:rPr lang="ar-EG" sz="3600" b="1" dirty="0">
                <a:solidFill>
                  <a:srgbClr val="002060"/>
                </a:solidFill>
              </a:rPr>
              <a:t>أتعرف على حقيقة أن الصورة وسيلة من وسائل التفكير الناقد.</a:t>
            </a:r>
            <a:endParaRPr lang="en-US" sz="3600" b="1" dirty="0">
              <a:solidFill>
                <a:srgbClr val="002060"/>
              </a:solidFill>
            </a:endParaRPr>
          </a:p>
          <a:p>
            <a:pPr marL="285750" indent="-285750">
              <a:buFont typeface="Arial" panose="020B0604020202020204" pitchFamily="34" charset="0"/>
              <a:buChar char="•"/>
            </a:pPr>
            <a:r>
              <a:rPr lang="ar-EG" sz="3600" b="1" dirty="0">
                <a:solidFill>
                  <a:srgbClr val="002060"/>
                </a:solidFill>
              </a:rPr>
              <a:t>أبين دور التفكير الناقد في الكشف عن أهمية الصورة في تقنيات التواصل.</a:t>
            </a:r>
            <a:endParaRPr lang="en-US" sz="3600" b="1" dirty="0">
              <a:solidFill>
                <a:srgbClr val="002060"/>
              </a:solidFill>
            </a:endParaRPr>
          </a:p>
          <a:p>
            <a:pPr marL="285750" indent="-285750">
              <a:buFont typeface="Arial" panose="020B0604020202020204" pitchFamily="34" charset="0"/>
              <a:buChar char="•"/>
            </a:pPr>
            <a:r>
              <a:rPr lang="ar-EG" sz="3600" b="1" dirty="0">
                <a:solidFill>
                  <a:srgbClr val="002060"/>
                </a:solidFill>
              </a:rPr>
              <a:t>أستخلص دور التفكير الناقد في الكشف عن مغالطات الصورة.</a:t>
            </a:r>
            <a:endParaRPr lang="en-US" sz="3600" b="1" dirty="0">
              <a:solidFill>
                <a:srgbClr val="002060"/>
              </a:solidFill>
            </a:endParaRPr>
          </a:p>
        </p:txBody>
      </p:sp>
      <p:grpSp>
        <p:nvGrpSpPr>
          <p:cNvPr id="8" name="مجموعة 7">
            <a:extLst>
              <a:ext uri="{FF2B5EF4-FFF2-40B4-BE49-F238E27FC236}">
                <a16:creationId xmlns:a16="http://schemas.microsoft.com/office/drawing/2014/main" id="{DBA5F7CF-413F-452E-B988-400F34A32F8C}"/>
              </a:ext>
            </a:extLst>
          </p:cNvPr>
          <p:cNvGrpSpPr/>
          <p:nvPr/>
        </p:nvGrpSpPr>
        <p:grpSpPr>
          <a:xfrm>
            <a:off x="1979712" y="692696"/>
            <a:ext cx="4356484" cy="1731087"/>
            <a:chOff x="1763688" y="380009"/>
            <a:chExt cx="4356484" cy="1731087"/>
          </a:xfrm>
        </p:grpSpPr>
        <p:sp>
          <p:nvSpPr>
            <p:cNvPr id="10" name="Rounded Rectangle 2">
              <a:extLst>
                <a:ext uri="{FF2B5EF4-FFF2-40B4-BE49-F238E27FC236}">
                  <a16:creationId xmlns:a16="http://schemas.microsoft.com/office/drawing/2014/main" id="{868D2C6C-5A71-4D95-87BD-04A5677CF1EB}"/>
                </a:ext>
              </a:extLst>
            </p:cNvPr>
            <p:cNvSpPr/>
            <p:nvPr/>
          </p:nvSpPr>
          <p:spPr bwMode="auto">
            <a:xfrm>
              <a:off x="3023828" y="792383"/>
              <a:ext cx="3096344" cy="930275"/>
            </a:xfrm>
            <a:prstGeom prst="roundRect">
              <a:avLst>
                <a:gd name="adj" fmla="val 33618"/>
              </a:avLst>
            </a:prstGeom>
            <a:solidFill>
              <a:schemeClr val="accent6">
                <a:lumMod val="40000"/>
                <a:lumOff val="60000"/>
              </a:schemeClr>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ar-EG"/>
              </a:defPPr>
              <a:lvl1pPr marL="0" algn="r" defTabSz="914400" rtl="1" eaLnBrk="1" latinLnBrk="0" hangingPunct="1">
                <a:defRPr sz="1800" kern="1200">
                  <a:solidFill>
                    <a:schemeClr val="lt1"/>
                  </a:solidFill>
                  <a:latin typeface="+mn-lt"/>
                  <a:ea typeface="+mn-ea"/>
                  <a:cs typeface="+mn-cs"/>
                </a:defRPr>
              </a:lvl1pPr>
              <a:lvl2pPr marL="457200" algn="r" defTabSz="914400" rtl="1" eaLnBrk="1" latinLnBrk="0" hangingPunct="1">
                <a:defRPr sz="1800" kern="1200">
                  <a:solidFill>
                    <a:schemeClr val="lt1"/>
                  </a:solidFill>
                  <a:latin typeface="+mn-lt"/>
                  <a:ea typeface="+mn-ea"/>
                  <a:cs typeface="+mn-cs"/>
                </a:defRPr>
              </a:lvl2pPr>
              <a:lvl3pPr marL="914400" algn="r" defTabSz="914400" rtl="1" eaLnBrk="1" latinLnBrk="0" hangingPunct="1">
                <a:defRPr sz="1800" kern="1200">
                  <a:solidFill>
                    <a:schemeClr val="lt1"/>
                  </a:solidFill>
                  <a:latin typeface="+mn-lt"/>
                  <a:ea typeface="+mn-ea"/>
                  <a:cs typeface="+mn-cs"/>
                </a:defRPr>
              </a:lvl3pPr>
              <a:lvl4pPr marL="1371600" algn="r" defTabSz="914400" rtl="1" eaLnBrk="1" latinLnBrk="0" hangingPunct="1">
                <a:defRPr sz="1800" kern="1200">
                  <a:solidFill>
                    <a:schemeClr val="lt1"/>
                  </a:solidFill>
                  <a:latin typeface="+mn-lt"/>
                  <a:ea typeface="+mn-ea"/>
                  <a:cs typeface="+mn-cs"/>
                </a:defRPr>
              </a:lvl4pPr>
              <a:lvl5pPr marL="1828800" algn="r" defTabSz="914400" rtl="1" eaLnBrk="1" latinLnBrk="0" hangingPunct="1">
                <a:defRPr sz="1800" kern="1200">
                  <a:solidFill>
                    <a:schemeClr val="lt1"/>
                  </a:solidFill>
                  <a:latin typeface="+mn-lt"/>
                  <a:ea typeface="+mn-ea"/>
                  <a:cs typeface="+mn-cs"/>
                </a:defRPr>
              </a:lvl5pPr>
              <a:lvl6pPr marL="2286000" algn="r" defTabSz="914400" rtl="1" eaLnBrk="1" latinLnBrk="0" hangingPunct="1">
                <a:defRPr sz="1800" kern="1200">
                  <a:solidFill>
                    <a:schemeClr val="lt1"/>
                  </a:solidFill>
                  <a:latin typeface="+mn-lt"/>
                  <a:ea typeface="+mn-ea"/>
                  <a:cs typeface="+mn-cs"/>
                </a:defRPr>
              </a:lvl6pPr>
              <a:lvl7pPr marL="2743200" algn="r" defTabSz="914400" rtl="1" eaLnBrk="1" latinLnBrk="0" hangingPunct="1">
                <a:defRPr sz="1800" kern="1200">
                  <a:solidFill>
                    <a:schemeClr val="lt1"/>
                  </a:solidFill>
                  <a:latin typeface="+mn-lt"/>
                  <a:ea typeface="+mn-ea"/>
                  <a:cs typeface="+mn-cs"/>
                </a:defRPr>
              </a:lvl7pPr>
              <a:lvl8pPr marL="3200400" algn="r" defTabSz="914400" rtl="1" eaLnBrk="1" latinLnBrk="0" hangingPunct="1">
                <a:defRPr sz="1800" kern="1200">
                  <a:solidFill>
                    <a:schemeClr val="lt1"/>
                  </a:solidFill>
                  <a:latin typeface="+mn-lt"/>
                  <a:ea typeface="+mn-ea"/>
                  <a:cs typeface="+mn-cs"/>
                </a:defRPr>
              </a:lvl8pPr>
              <a:lvl9pPr marL="3657600" algn="r" defTabSz="914400" rtl="1" eaLnBrk="1" latinLnBrk="0" hangingPunct="1">
                <a:defRPr sz="1800" kern="1200">
                  <a:solidFill>
                    <a:schemeClr val="lt1"/>
                  </a:solidFill>
                  <a:latin typeface="+mn-lt"/>
                  <a:ea typeface="+mn-ea"/>
                  <a:cs typeface="+mn-cs"/>
                </a:defRPr>
              </a:lvl9pPr>
            </a:lstStyle>
            <a:p>
              <a:pPr algn="ctr">
                <a:defRPr/>
              </a:pPr>
              <a:r>
                <a:rPr lang="ar-EG" sz="6000" b="1" dirty="0">
                  <a:solidFill>
                    <a:schemeClr val="tx1"/>
                  </a:solidFill>
                </a:rPr>
                <a:t>الأهداف</a:t>
              </a:r>
              <a:endParaRPr lang="en-US" sz="6000" b="1" dirty="0">
                <a:solidFill>
                  <a:schemeClr val="tx1"/>
                </a:solidFill>
                <a:latin typeface="Calibri" pitchFamily="34" charset="0"/>
              </a:endParaRPr>
            </a:p>
          </p:txBody>
        </p:sp>
        <p:pic>
          <p:nvPicPr>
            <p:cNvPr id="11" name="صورة 10">
              <a:extLst>
                <a:ext uri="{FF2B5EF4-FFF2-40B4-BE49-F238E27FC236}">
                  <a16:creationId xmlns:a16="http://schemas.microsoft.com/office/drawing/2014/main" id="{2E5BB300-812F-45F7-9D38-BAF631CCF424}"/>
                </a:ext>
              </a:extLst>
            </p:cNvPr>
            <p:cNvPicPr>
              <a:picLocks noChangeAspect="1"/>
            </p:cNvPicPr>
            <p:nvPr/>
          </p:nvPicPr>
          <p:blipFill rotWithShape="1">
            <a:blip r:embed="rId3" cstate="print">
              <a:clrChange>
                <a:clrFrom>
                  <a:srgbClr val="F6FBFF"/>
                </a:clrFrom>
                <a:clrTo>
                  <a:srgbClr val="F6FBFF">
                    <a:alpha val="0"/>
                  </a:srgbClr>
                </a:clrTo>
              </a:clrChange>
              <a:extLst>
                <a:ext uri="{28A0092B-C50C-407E-A947-70E740481C1C}">
                  <a14:useLocalDpi xmlns:a14="http://schemas.microsoft.com/office/drawing/2010/main" val="0"/>
                </a:ext>
              </a:extLst>
            </a:blip>
            <a:srcRect l="17451" t="18501" r="17451" b="18501"/>
            <a:stretch/>
          </p:blipFill>
          <p:spPr>
            <a:xfrm>
              <a:off x="1763688" y="380009"/>
              <a:ext cx="1788790" cy="1731087"/>
            </a:xfrm>
            <a:prstGeom prst="rect">
              <a:avLst/>
            </a:prstGeom>
          </p:spPr>
        </p:pic>
      </p:grpSp>
    </p:spTree>
    <p:extLst>
      <p:ext uri="{BB962C8B-B14F-4D97-AF65-F5344CB8AC3E}">
        <p14:creationId xmlns:p14="http://schemas.microsoft.com/office/powerpoint/2010/main" val="250099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p:cTn id="12"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p:cTn id="26"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7"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56BB8A70-BC5E-403C-BA07-79FA1FCD78C9}"/>
              </a:ext>
            </a:extLst>
          </p:cNvPr>
          <p:cNvPicPr>
            <a:picLocks noChangeAspect="1"/>
          </p:cNvPicPr>
          <p:nvPr/>
        </p:nvPicPr>
        <p:blipFill>
          <a:blip r:embed="rId3"/>
          <a:stretch>
            <a:fillRect/>
          </a:stretch>
        </p:blipFill>
        <p:spPr>
          <a:xfrm>
            <a:off x="1331640" y="4509120"/>
            <a:ext cx="3528392" cy="1800200"/>
          </a:xfrm>
          <a:prstGeom prst="rect">
            <a:avLst/>
          </a:prstGeom>
        </p:spPr>
      </p:pic>
      <p:sp>
        <p:nvSpPr>
          <p:cNvPr id="2" name="مستطيل: زوايا علوية مقصوصة 1">
            <a:extLst>
              <a:ext uri="{FF2B5EF4-FFF2-40B4-BE49-F238E27FC236}">
                <a16:creationId xmlns:a16="http://schemas.microsoft.com/office/drawing/2014/main" id="{477941A3-4EF3-4ABC-8C57-61A477D18F96}"/>
              </a:ext>
            </a:extLst>
          </p:cNvPr>
          <p:cNvSpPr/>
          <p:nvPr/>
        </p:nvSpPr>
        <p:spPr>
          <a:xfrm>
            <a:off x="827584" y="548680"/>
            <a:ext cx="7488832" cy="4104456"/>
          </a:xfrm>
          <a:prstGeom prst="snip2Same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800" b="1" dirty="0"/>
              <a:t>2- يكشف النص الأول أن مدار الحروب الحديثة هو الصورة.</a:t>
            </a:r>
          </a:p>
          <a:p>
            <a:r>
              <a:rPr lang="ar-EG" sz="2800" b="1" dirty="0"/>
              <a:t>مع مجموعتي أقوم بالتالي:</a:t>
            </a:r>
          </a:p>
          <a:p>
            <a:pPr marL="457200" indent="-457200">
              <a:buFont typeface="Arial" panose="020B0604020202020204" pitchFamily="34" charset="0"/>
              <a:buChar char="•"/>
            </a:pPr>
            <a:r>
              <a:rPr lang="ar-EG" sz="2800" b="1" dirty="0"/>
              <a:t>أرصد المفردات الدالة على أهمية الصورة زمن الحروب والأزمات:</a:t>
            </a:r>
            <a:endParaRPr lang="en-US" sz="2800" b="1" dirty="0"/>
          </a:p>
          <a:p>
            <a:pPr marL="457200" indent="-457200">
              <a:buFont typeface="Arial" panose="020B0604020202020204" pitchFamily="34" charset="0"/>
              <a:buChar char="•"/>
            </a:pPr>
            <a:r>
              <a:rPr lang="ar-EG" sz="2800" b="1" dirty="0"/>
              <a:t>ما واجبنا الوطني تجاه من يحاول إعادة نشر الصور في أوقات الحروب والأزمات؟</a:t>
            </a:r>
            <a:endParaRPr lang="en-US" sz="2800" b="1" dirty="0"/>
          </a:p>
          <a:p>
            <a:pPr marL="457200" indent="-457200">
              <a:buFont typeface="Arial" panose="020B0604020202020204" pitchFamily="34" charset="0"/>
              <a:buChar char="•"/>
            </a:pPr>
            <a:r>
              <a:rPr lang="ar-EG" sz="2800" b="1" dirty="0"/>
              <a:t>هل تؤدي الصورة دورًا مهما في تصدير وترويج الشائعات في أوقات الحروب؟ اشرح ذلك.</a:t>
            </a:r>
          </a:p>
        </p:txBody>
      </p:sp>
    </p:spTree>
    <p:extLst>
      <p:ext uri="{BB962C8B-B14F-4D97-AF65-F5344CB8AC3E}">
        <p14:creationId xmlns:p14="http://schemas.microsoft.com/office/powerpoint/2010/main" val="143159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EC673858-9A35-4F88-AA6F-E684710A5D5B}"/>
              </a:ext>
            </a:extLst>
          </p:cNvPr>
          <p:cNvGrpSpPr/>
          <p:nvPr/>
        </p:nvGrpSpPr>
        <p:grpSpPr>
          <a:xfrm>
            <a:off x="2592268" y="1065510"/>
            <a:ext cx="4078414" cy="5001744"/>
            <a:chOff x="2592268" y="1065510"/>
            <a:chExt cx="4078414" cy="5001744"/>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592268" y="1065510"/>
              <a:ext cx="4078414" cy="4078414"/>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592268" y="5143924"/>
              <a:ext cx="3959464" cy="923330"/>
            </a:xfrm>
            <a:prstGeom prst="rect">
              <a:avLst/>
            </a:prstGeom>
            <a:solidFill>
              <a:srgbClr val="00206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chemeClr val="accent3">
                      <a:lumMod val="60000"/>
                      <a:lumOff val="40000"/>
                    </a:schemeClr>
                  </a:solidFill>
                </a:rPr>
                <a:t>أفكر وأتدبر</a:t>
              </a:r>
            </a:p>
          </p:txBody>
        </p:sp>
      </p:grpSp>
    </p:spTree>
    <p:extLst>
      <p:ext uri="{BB962C8B-B14F-4D97-AF65-F5344CB8AC3E}">
        <p14:creationId xmlns:p14="http://schemas.microsoft.com/office/powerpoint/2010/main" val="3343609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620688"/>
            <a:ext cx="7776865" cy="4708981"/>
          </a:xfrm>
          <a:prstGeom prst="rect">
            <a:avLst/>
          </a:prstGeom>
          <a:solidFill>
            <a:schemeClr val="accent6">
              <a:lumMod val="20000"/>
              <a:lumOff val="80000"/>
            </a:schemeClr>
          </a:solidFill>
          <a:ln w="57150">
            <a:noFill/>
            <a:prstDash val="dashDot"/>
          </a:ln>
        </p:spPr>
        <p:txBody>
          <a:bodyPr wrap="square" rtlCol="0">
            <a:spAutoFit/>
          </a:bodyPr>
          <a:lstStyle/>
          <a:p>
            <a:pPr rtl="1"/>
            <a:r>
              <a:rPr lang="ar-EG" sz="3000" b="1" dirty="0"/>
              <a:t>يجب حظر كل أساليب غسل الدماغ المستخدمة في الإعلانات .... فأساليب الإعلان التي توجهنا نجحت في جعلنا غير مالكين تماما لقدراتنا الذهنية بفضل التشابه بين تلك الأساليب وأساليب الإيحاء المتبعة في التنويم المغناطيسي. ولدرء هذا الخطر يجب منع الأساليب الإيحائية المغيبة للعقل..... إن الأساليب الإيحائية شبه </a:t>
            </a:r>
            <a:r>
              <a:rPr lang="ar-EG" sz="3000" b="1" dirty="0" err="1"/>
              <a:t>التنويمية</a:t>
            </a:r>
            <a:r>
              <a:rPr lang="ar-EG" sz="3000" b="1" dirty="0"/>
              <a:t> المستخدمة في الإعلانات التجارية والدعاية تعد خطرا كبيرا علي الصحة العقلية وخصوصا على الصفاء الذهني وعلى التفكير الناقد واستقلالية الوجدان..... إن الهجوم الضاري علي الحقيقة وعلى الإحساس بالواقع بلا حق الأفراد في كل وقت وفي كل مكان.</a:t>
            </a:r>
            <a:endParaRPr lang="en-US" sz="3000" b="1" dirty="0"/>
          </a:p>
        </p:txBody>
      </p:sp>
      <p:sp>
        <p:nvSpPr>
          <p:cNvPr id="4" name="مستطيل: زوايا مستديرة 3">
            <a:extLst>
              <a:ext uri="{FF2B5EF4-FFF2-40B4-BE49-F238E27FC236}">
                <a16:creationId xmlns:a16="http://schemas.microsoft.com/office/drawing/2014/main" id="{583BBB42-AF92-4963-8930-71FDAEC4D4D0}"/>
              </a:ext>
            </a:extLst>
          </p:cNvPr>
          <p:cNvSpPr/>
          <p:nvPr/>
        </p:nvSpPr>
        <p:spPr>
          <a:xfrm>
            <a:off x="1691680" y="5445224"/>
            <a:ext cx="5616623" cy="660617"/>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الإنسان بين الجوهر والمظهر، إيريك فروم،1989م</a:t>
            </a:r>
          </a:p>
        </p:txBody>
      </p:sp>
    </p:spTree>
    <p:extLst>
      <p:ext uri="{BB962C8B-B14F-4D97-AF65-F5344CB8AC3E}">
        <p14:creationId xmlns:p14="http://schemas.microsoft.com/office/powerpoint/2010/main" val="366245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7B245574-7939-472E-B79B-347089D8873B}"/>
              </a:ext>
            </a:extLst>
          </p:cNvPr>
          <p:cNvPicPr>
            <a:picLocks noChangeAspect="1"/>
          </p:cNvPicPr>
          <p:nvPr/>
        </p:nvPicPr>
        <p:blipFill>
          <a:blip r:embed="rId3"/>
          <a:stretch>
            <a:fillRect/>
          </a:stretch>
        </p:blipFill>
        <p:spPr>
          <a:xfrm>
            <a:off x="1187624" y="1196752"/>
            <a:ext cx="2880320" cy="1584176"/>
          </a:xfrm>
          <a:prstGeom prst="rect">
            <a:avLst/>
          </a:prstGeom>
        </p:spPr>
      </p:pic>
      <p:pic>
        <p:nvPicPr>
          <p:cNvPr id="6" name="صورة 5">
            <a:extLst>
              <a:ext uri="{FF2B5EF4-FFF2-40B4-BE49-F238E27FC236}">
                <a16:creationId xmlns:a16="http://schemas.microsoft.com/office/drawing/2014/main" id="{DC4423A8-DBF0-44EF-91AD-6660C88A83D0}"/>
              </a:ext>
            </a:extLst>
          </p:cNvPr>
          <p:cNvPicPr>
            <a:picLocks noChangeAspect="1"/>
          </p:cNvPicPr>
          <p:nvPr/>
        </p:nvPicPr>
        <p:blipFill>
          <a:blip r:embed="rId4"/>
          <a:stretch>
            <a:fillRect/>
          </a:stretch>
        </p:blipFill>
        <p:spPr>
          <a:xfrm>
            <a:off x="5220072" y="1196752"/>
            <a:ext cx="3096344" cy="1584176"/>
          </a:xfrm>
          <a:prstGeom prst="rect">
            <a:avLst/>
          </a:prstGeom>
        </p:spPr>
      </p:pic>
      <p:pic>
        <p:nvPicPr>
          <p:cNvPr id="8" name="صورة 7">
            <a:extLst>
              <a:ext uri="{FF2B5EF4-FFF2-40B4-BE49-F238E27FC236}">
                <a16:creationId xmlns:a16="http://schemas.microsoft.com/office/drawing/2014/main" id="{8C03462A-F049-4942-AAB0-79AFAC38A7A9}"/>
              </a:ext>
            </a:extLst>
          </p:cNvPr>
          <p:cNvPicPr>
            <a:picLocks noChangeAspect="1"/>
          </p:cNvPicPr>
          <p:nvPr/>
        </p:nvPicPr>
        <p:blipFill>
          <a:blip r:embed="rId5"/>
          <a:stretch>
            <a:fillRect/>
          </a:stretch>
        </p:blipFill>
        <p:spPr>
          <a:xfrm>
            <a:off x="1079612" y="4077072"/>
            <a:ext cx="3096344" cy="1584176"/>
          </a:xfrm>
          <a:prstGeom prst="rect">
            <a:avLst/>
          </a:prstGeom>
        </p:spPr>
      </p:pic>
      <p:pic>
        <p:nvPicPr>
          <p:cNvPr id="11" name="صورة 10">
            <a:extLst>
              <a:ext uri="{FF2B5EF4-FFF2-40B4-BE49-F238E27FC236}">
                <a16:creationId xmlns:a16="http://schemas.microsoft.com/office/drawing/2014/main" id="{FF06A4C4-4300-4CAC-9ACA-2277BA498D4A}"/>
              </a:ext>
            </a:extLst>
          </p:cNvPr>
          <p:cNvPicPr>
            <a:picLocks noChangeAspect="1"/>
          </p:cNvPicPr>
          <p:nvPr/>
        </p:nvPicPr>
        <p:blipFill>
          <a:blip r:embed="rId6"/>
          <a:stretch>
            <a:fillRect/>
          </a:stretch>
        </p:blipFill>
        <p:spPr>
          <a:xfrm>
            <a:off x="5204186" y="4077072"/>
            <a:ext cx="3096344" cy="1584176"/>
          </a:xfrm>
          <a:prstGeom prst="rect">
            <a:avLst/>
          </a:prstGeom>
        </p:spPr>
      </p:pic>
    </p:spTree>
    <p:extLst>
      <p:ext uri="{BB962C8B-B14F-4D97-AF65-F5344CB8AC3E}">
        <p14:creationId xmlns:p14="http://schemas.microsoft.com/office/powerpoint/2010/main" val="274887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843677"/>
            <a:ext cx="7776865" cy="5016758"/>
          </a:xfrm>
          <a:prstGeom prst="rect">
            <a:avLst/>
          </a:prstGeom>
          <a:solidFill>
            <a:schemeClr val="bg1"/>
          </a:solidFill>
          <a:ln w="57150">
            <a:noFill/>
            <a:prstDash val="dashDot"/>
          </a:ln>
        </p:spPr>
        <p:txBody>
          <a:bodyPr wrap="square" rtlCol="0">
            <a:spAutoFit/>
          </a:bodyPr>
          <a:lstStyle/>
          <a:p>
            <a:pPr rtl="1"/>
            <a:r>
              <a:rPr lang="ar-EG" sz="4000" b="1" dirty="0"/>
              <a:t>1- اعتمادًا على النص:</a:t>
            </a:r>
          </a:p>
          <a:p>
            <a:pPr marL="571500" indent="-571500" rtl="1">
              <a:buFont typeface="Arial" panose="020B0604020202020204" pitchFamily="34" charset="0"/>
              <a:buChar char="•"/>
            </a:pPr>
            <a:r>
              <a:rPr lang="ar-EG" sz="4000" b="1" dirty="0"/>
              <a:t>أحدد معنى " غسل الدماغ " وأكشف عن بعض مظاهره.</a:t>
            </a:r>
          </a:p>
          <a:p>
            <a:pPr marL="571500" indent="-571500" rtl="1">
              <a:buFont typeface="Arial" panose="020B0604020202020204" pitchFamily="34" charset="0"/>
              <a:buChar char="•"/>
            </a:pPr>
            <a:r>
              <a:rPr lang="ar-EG" sz="4000" b="1" dirty="0"/>
              <a:t>أبين الآليات المستعملة في ذلك مثل التكرار والإيحاء.</a:t>
            </a:r>
          </a:p>
          <a:p>
            <a:pPr marL="571500" indent="-571500" rtl="1">
              <a:buFont typeface="Arial" panose="020B0604020202020204" pitchFamily="34" charset="0"/>
              <a:buChar char="•"/>
            </a:pPr>
            <a:r>
              <a:rPr lang="ar-EG" sz="4000" b="1" dirty="0"/>
              <a:t>أحلل أخطار الإعلان.</a:t>
            </a:r>
          </a:p>
          <a:p>
            <a:pPr marL="571500" indent="-571500" rtl="1">
              <a:buFont typeface="Arial" panose="020B0604020202020204" pitchFamily="34" charset="0"/>
              <a:buChar char="•"/>
            </a:pPr>
            <a:r>
              <a:rPr lang="ar-EG" sz="4000" b="1" dirty="0"/>
              <a:t>أبين الدور الذي يمكن أن يضطلع به التفكير الناقد في مواجهة هذه الأخطار.</a:t>
            </a:r>
            <a:endParaRPr lang="en-US" sz="4000" b="1" dirty="0"/>
          </a:p>
        </p:txBody>
      </p:sp>
    </p:spTree>
    <p:extLst>
      <p:ext uri="{BB962C8B-B14F-4D97-AF65-F5344CB8AC3E}">
        <p14:creationId xmlns:p14="http://schemas.microsoft.com/office/powerpoint/2010/main" val="286746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340768"/>
            <a:ext cx="7776865" cy="3170099"/>
          </a:xfrm>
          <a:prstGeom prst="rect">
            <a:avLst/>
          </a:prstGeom>
          <a:solidFill>
            <a:schemeClr val="accent6">
              <a:lumMod val="20000"/>
              <a:lumOff val="80000"/>
            </a:schemeClr>
          </a:solidFill>
          <a:ln w="57150">
            <a:noFill/>
            <a:prstDash val="dashDot"/>
          </a:ln>
        </p:spPr>
        <p:txBody>
          <a:bodyPr wrap="square" rtlCol="0">
            <a:spAutoFit/>
          </a:bodyPr>
          <a:lstStyle/>
          <a:p>
            <a:pPr marL="571500" indent="-571500" rtl="1">
              <a:buFont typeface="Arial" panose="020B0604020202020204" pitchFamily="34" charset="0"/>
              <a:buChar char="•"/>
            </a:pPr>
            <a:r>
              <a:rPr lang="ar-EG" sz="4000" b="1" dirty="0"/>
              <a:t>معنى "غسل الدماغ" ومظاهره:</a:t>
            </a:r>
          </a:p>
          <a:p>
            <a:pPr marL="571500" indent="-571500" rtl="1">
              <a:buFont typeface="Arial" panose="020B0604020202020204" pitchFamily="34" charset="0"/>
              <a:buChar char="•"/>
            </a:pPr>
            <a:r>
              <a:rPr lang="ar-EG" sz="4000" b="1" dirty="0"/>
              <a:t>الأساليب المستعملة في " غسل الدماغ":</a:t>
            </a:r>
          </a:p>
          <a:p>
            <a:pPr marL="571500" indent="-571500" rtl="1">
              <a:buFont typeface="Arial" panose="020B0604020202020204" pitchFamily="34" charset="0"/>
              <a:buChar char="•"/>
            </a:pPr>
            <a:r>
              <a:rPr lang="ar-EG" sz="4000" b="1" dirty="0"/>
              <a:t>تحليل مخاطر الإعلان:</a:t>
            </a:r>
          </a:p>
          <a:p>
            <a:pPr marL="571500" indent="-571500" rtl="1">
              <a:buFont typeface="Arial" panose="020B0604020202020204" pitchFamily="34" charset="0"/>
              <a:buChar char="•"/>
            </a:pPr>
            <a:r>
              <a:rPr lang="ar-EG" sz="4000" b="1" dirty="0"/>
              <a:t>دور التفكير الناقد في مواجهة مخاطر الإعلان والدعاية:</a:t>
            </a:r>
            <a:endParaRPr lang="en-US" sz="4000" b="1" dirty="0"/>
          </a:p>
        </p:txBody>
      </p:sp>
    </p:spTree>
    <p:extLst>
      <p:ext uri="{BB962C8B-B14F-4D97-AF65-F5344CB8AC3E}">
        <p14:creationId xmlns:p14="http://schemas.microsoft.com/office/powerpoint/2010/main" val="330889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338085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1115616" y="1384236"/>
            <a:ext cx="6912768" cy="707886"/>
          </a:xfrm>
          <a:prstGeom prst="rect">
            <a:avLst/>
          </a:prstGeom>
          <a:solidFill>
            <a:schemeClr val="accent4">
              <a:lumMod val="20000"/>
              <a:lumOff val="80000"/>
            </a:schemeClr>
          </a:solidFill>
          <a:ln w="57150">
            <a:noFill/>
            <a:prstDash val="dashDot"/>
          </a:ln>
        </p:spPr>
        <p:txBody>
          <a:bodyPr wrap="square" rtlCol="0">
            <a:spAutoFit/>
          </a:bodyPr>
          <a:lstStyle/>
          <a:p>
            <a:pPr rtl="1"/>
            <a:r>
              <a:rPr lang="ar-EG" sz="4000" b="1" dirty="0"/>
              <a:t>"المهم في الكثير من السلع هو التغليف"</a:t>
            </a:r>
            <a:endParaRPr lang="en-US" sz="4000" b="1" dirty="0"/>
          </a:p>
        </p:txBody>
      </p:sp>
      <p:sp>
        <p:nvSpPr>
          <p:cNvPr id="3" name="مستطيل: زوايا مستديرة 2">
            <a:extLst>
              <a:ext uri="{FF2B5EF4-FFF2-40B4-BE49-F238E27FC236}">
                <a16:creationId xmlns:a16="http://schemas.microsoft.com/office/drawing/2014/main" id="{BFE28591-EBDD-4483-940C-9A6A3E0287BF}"/>
              </a:ext>
            </a:extLst>
          </p:cNvPr>
          <p:cNvSpPr/>
          <p:nvPr/>
        </p:nvSpPr>
        <p:spPr>
          <a:xfrm>
            <a:off x="3779912" y="2420888"/>
            <a:ext cx="2016222" cy="660617"/>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غي </a:t>
            </a:r>
            <a:r>
              <a:rPr lang="ar-EG" sz="2000" b="1" dirty="0" err="1">
                <a:solidFill>
                  <a:schemeClr val="tx1"/>
                </a:solidFill>
              </a:rPr>
              <a:t>ديبور</a:t>
            </a:r>
            <a:endParaRPr lang="ar-EG" sz="2000" b="1" dirty="0">
              <a:solidFill>
                <a:schemeClr val="tx1"/>
              </a:solidFill>
            </a:endParaRPr>
          </a:p>
        </p:txBody>
      </p:sp>
      <p:pic>
        <p:nvPicPr>
          <p:cNvPr id="4" name="صورة 3">
            <a:extLst>
              <a:ext uri="{FF2B5EF4-FFF2-40B4-BE49-F238E27FC236}">
                <a16:creationId xmlns:a16="http://schemas.microsoft.com/office/drawing/2014/main" id="{E67D4FE3-EBF6-46D3-A7A1-023BD08E9A32}"/>
              </a:ext>
            </a:extLst>
          </p:cNvPr>
          <p:cNvPicPr>
            <a:picLocks noChangeAspect="1"/>
          </p:cNvPicPr>
          <p:nvPr/>
        </p:nvPicPr>
        <p:blipFill>
          <a:blip r:embed="rId3"/>
          <a:stretch>
            <a:fillRect/>
          </a:stretch>
        </p:blipFill>
        <p:spPr>
          <a:xfrm>
            <a:off x="2951822" y="3462101"/>
            <a:ext cx="3528392" cy="1944216"/>
          </a:xfrm>
          <a:prstGeom prst="rect">
            <a:avLst/>
          </a:prstGeom>
        </p:spPr>
      </p:pic>
    </p:spTree>
    <p:extLst>
      <p:ext uri="{BB962C8B-B14F-4D97-AF65-F5344CB8AC3E}">
        <p14:creationId xmlns:p14="http://schemas.microsoft.com/office/powerpoint/2010/main" val="246543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7" name="مجموعة 6">
            <a:extLst>
              <a:ext uri="{FF2B5EF4-FFF2-40B4-BE49-F238E27FC236}">
                <a16:creationId xmlns:a16="http://schemas.microsoft.com/office/drawing/2014/main" id="{16DF8F84-AE43-4C12-99F5-830DC85045EF}"/>
              </a:ext>
            </a:extLst>
          </p:cNvPr>
          <p:cNvGrpSpPr/>
          <p:nvPr/>
        </p:nvGrpSpPr>
        <p:grpSpPr>
          <a:xfrm>
            <a:off x="2411760" y="1030424"/>
            <a:ext cx="4797152" cy="4797152"/>
            <a:chOff x="2411760" y="1030424"/>
            <a:chExt cx="4797152" cy="479715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030424"/>
              <a:ext cx="4797152" cy="479715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411760" y="4653136"/>
              <a:ext cx="3959464"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أتدرب (2)</a:t>
              </a:r>
            </a:p>
          </p:txBody>
        </p:sp>
      </p:grpSp>
    </p:spTree>
    <p:extLst>
      <p:ext uri="{BB962C8B-B14F-4D97-AF65-F5344CB8AC3E}">
        <p14:creationId xmlns:p14="http://schemas.microsoft.com/office/powerpoint/2010/main" val="217655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988840"/>
            <a:ext cx="7776865" cy="1569660"/>
          </a:xfrm>
          <a:prstGeom prst="rect">
            <a:avLst/>
          </a:prstGeom>
          <a:solidFill>
            <a:schemeClr val="accent6">
              <a:lumMod val="20000"/>
              <a:lumOff val="80000"/>
            </a:schemeClr>
          </a:solidFill>
          <a:ln w="57150">
            <a:noFill/>
            <a:prstDash val="dashDot"/>
          </a:ln>
        </p:spPr>
        <p:txBody>
          <a:bodyPr wrap="square" rtlCol="0">
            <a:spAutoFit/>
          </a:bodyPr>
          <a:lstStyle/>
          <a:p>
            <a:pPr rtl="1"/>
            <a:r>
              <a:rPr lang="ar-EG" sz="4800" b="1" dirty="0"/>
              <a:t>1- أناقش مجموعتي في معنى الصور التالية، وأدون تعليقي عليها:</a:t>
            </a:r>
            <a:endParaRPr lang="en-US" sz="4800" b="1" dirty="0"/>
          </a:p>
        </p:txBody>
      </p:sp>
    </p:spTree>
    <p:extLst>
      <p:ext uri="{BB962C8B-B14F-4D97-AF65-F5344CB8AC3E}">
        <p14:creationId xmlns:p14="http://schemas.microsoft.com/office/powerpoint/2010/main" val="222065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p:cNvPicPr>
            <a:picLocks noChangeAspect="1"/>
          </p:cNvPicPr>
          <p:nvPr/>
        </p:nvPicPr>
        <p:blipFill rotWithShape="1">
          <a:blip r:embed="rId3" cstate="print">
            <a:extLst>
              <a:ext uri="{28A0092B-C50C-407E-A947-70E740481C1C}">
                <a14:useLocalDpi xmlns:a14="http://schemas.microsoft.com/office/drawing/2010/main" val="0"/>
              </a:ext>
            </a:extLst>
          </a:blip>
          <a:srcRect l="2778" t="15980" r="9722" b="22603"/>
          <a:stretch/>
        </p:blipFill>
        <p:spPr>
          <a:xfrm>
            <a:off x="1691680" y="1257330"/>
            <a:ext cx="5472608" cy="4343340"/>
          </a:xfrm>
          <a:prstGeom prst="rect">
            <a:avLst/>
          </a:prstGeom>
        </p:spPr>
      </p:pic>
      <p:sp>
        <p:nvSpPr>
          <p:cNvPr id="6" name="عنوان 1">
            <a:extLst>
              <a:ext uri="{FF2B5EF4-FFF2-40B4-BE49-F238E27FC236}">
                <a16:creationId xmlns:a16="http://schemas.microsoft.com/office/drawing/2014/main" id="{33634818-CCB1-4B01-9AE4-101BDDF24770}"/>
              </a:ext>
            </a:extLst>
          </p:cNvPr>
          <p:cNvSpPr txBox="1">
            <a:spLocks/>
          </p:cNvSpPr>
          <p:nvPr/>
        </p:nvSpPr>
        <p:spPr>
          <a:xfrm>
            <a:off x="2483768" y="2564904"/>
            <a:ext cx="4176464" cy="1080121"/>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9600" b="1" dirty="0">
                <a:solidFill>
                  <a:srgbClr val="FFC000"/>
                </a:solidFill>
                <a:effectLst>
                  <a:outerShdw blurRad="38100" dist="38100" dir="2700000" algn="tl">
                    <a:srgbClr val="000000">
                      <a:alpha val="43137"/>
                    </a:srgbClr>
                  </a:outerShdw>
                </a:effectLst>
              </a:rPr>
              <a:t>تمهيد</a:t>
            </a:r>
          </a:p>
        </p:txBody>
      </p:sp>
    </p:spTree>
    <p:extLst>
      <p:ext uri="{BB962C8B-B14F-4D97-AF65-F5344CB8AC3E}">
        <p14:creationId xmlns:p14="http://schemas.microsoft.com/office/powerpoint/2010/main" val="334383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9935E16-9481-4D27-A570-97F7D93DD1B9}"/>
              </a:ext>
            </a:extLst>
          </p:cNvPr>
          <p:cNvPicPr>
            <a:picLocks noChangeAspect="1"/>
          </p:cNvPicPr>
          <p:nvPr/>
        </p:nvPicPr>
        <p:blipFill>
          <a:blip r:embed="rId3"/>
          <a:stretch>
            <a:fillRect/>
          </a:stretch>
        </p:blipFill>
        <p:spPr>
          <a:xfrm>
            <a:off x="1403648" y="1124744"/>
            <a:ext cx="3168352" cy="2160240"/>
          </a:xfrm>
          <a:prstGeom prst="rect">
            <a:avLst/>
          </a:prstGeom>
        </p:spPr>
      </p:pic>
      <p:pic>
        <p:nvPicPr>
          <p:cNvPr id="6" name="صورة 5">
            <a:extLst>
              <a:ext uri="{FF2B5EF4-FFF2-40B4-BE49-F238E27FC236}">
                <a16:creationId xmlns:a16="http://schemas.microsoft.com/office/drawing/2014/main" id="{44925763-FBDC-4A09-A74A-E05C95987C53}"/>
              </a:ext>
            </a:extLst>
          </p:cNvPr>
          <p:cNvPicPr>
            <a:picLocks noChangeAspect="1"/>
          </p:cNvPicPr>
          <p:nvPr/>
        </p:nvPicPr>
        <p:blipFill>
          <a:blip r:embed="rId4"/>
          <a:stretch>
            <a:fillRect/>
          </a:stretch>
        </p:blipFill>
        <p:spPr>
          <a:xfrm>
            <a:off x="5436096" y="1196752"/>
            <a:ext cx="2880320" cy="2016224"/>
          </a:xfrm>
          <a:prstGeom prst="rect">
            <a:avLst/>
          </a:prstGeom>
        </p:spPr>
      </p:pic>
      <p:pic>
        <p:nvPicPr>
          <p:cNvPr id="8" name="صورة 7">
            <a:extLst>
              <a:ext uri="{FF2B5EF4-FFF2-40B4-BE49-F238E27FC236}">
                <a16:creationId xmlns:a16="http://schemas.microsoft.com/office/drawing/2014/main" id="{0908A165-F894-46A8-9DBA-F77CD33B6B1A}"/>
              </a:ext>
            </a:extLst>
          </p:cNvPr>
          <p:cNvPicPr>
            <a:picLocks noChangeAspect="1"/>
          </p:cNvPicPr>
          <p:nvPr/>
        </p:nvPicPr>
        <p:blipFill>
          <a:blip r:embed="rId5"/>
          <a:stretch>
            <a:fillRect/>
          </a:stretch>
        </p:blipFill>
        <p:spPr>
          <a:xfrm>
            <a:off x="3059832" y="3933056"/>
            <a:ext cx="3600400" cy="1800200"/>
          </a:xfrm>
          <a:prstGeom prst="rect">
            <a:avLst/>
          </a:prstGeom>
        </p:spPr>
      </p:pic>
    </p:spTree>
    <p:extLst>
      <p:ext uri="{BB962C8B-B14F-4D97-AF65-F5344CB8AC3E}">
        <p14:creationId xmlns:p14="http://schemas.microsoft.com/office/powerpoint/2010/main" val="336684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BCB82337-7B29-4739-B295-B18E9CDCCB1F}"/>
              </a:ext>
            </a:extLst>
          </p:cNvPr>
          <p:cNvPicPr>
            <a:picLocks noChangeAspect="1"/>
          </p:cNvPicPr>
          <p:nvPr/>
        </p:nvPicPr>
        <p:blipFill>
          <a:blip r:embed="rId3"/>
          <a:stretch>
            <a:fillRect/>
          </a:stretch>
        </p:blipFill>
        <p:spPr>
          <a:xfrm>
            <a:off x="2699792" y="980728"/>
            <a:ext cx="4344119" cy="2448272"/>
          </a:xfrm>
          <a:prstGeom prst="rect">
            <a:avLst/>
          </a:prstGeom>
        </p:spPr>
      </p:pic>
      <p:sp>
        <p:nvSpPr>
          <p:cNvPr id="5" name="مربع نص 4">
            <a:extLst>
              <a:ext uri="{FF2B5EF4-FFF2-40B4-BE49-F238E27FC236}">
                <a16:creationId xmlns:a16="http://schemas.microsoft.com/office/drawing/2014/main" id="{C8478141-B21F-4416-A8A1-AE760067F7F0}"/>
              </a:ext>
            </a:extLst>
          </p:cNvPr>
          <p:cNvSpPr txBox="1"/>
          <p:nvPr/>
        </p:nvSpPr>
        <p:spPr>
          <a:xfrm>
            <a:off x="2135547" y="3861049"/>
            <a:ext cx="5472608" cy="769441"/>
          </a:xfrm>
          <a:prstGeom prst="rect">
            <a:avLst/>
          </a:prstGeom>
          <a:noFill/>
        </p:spPr>
        <p:txBody>
          <a:bodyPr wrap="square" rtlCol="1">
            <a:spAutoFit/>
          </a:bodyPr>
          <a:lstStyle/>
          <a:p>
            <a:r>
              <a:rPr lang="ar-EG" sz="4400" b="1" dirty="0"/>
              <a:t>2- أقترح عنوانًا للصورة:</a:t>
            </a:r>
          </a:p>
        </p:txBody>
      </p:sp>
    </p:spTree>
    <p:extLst>
      <p:ext uri="{BB962C8B-B14F-4D97-AF65-F5344CB8AC3E}">
        <p14:creationId xmlns:p14="http://schemas.microsoft.com/office/powerpoint/2010/main" val="81008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C8478141-B21F-4416-A8A1-AE760067F7F0}"/>
              </a:ext>
            </a:extLst>
          </p:cNvPr>
          <p:cNvSpPr txBox="1"/>
          <p:nvPr/>
        </p:nvSpPr>
        <p:spPr>
          <a:xfrm>
            <a:off x="1115616" y="692696"/>
            <a:ext cx="7272808" cy="1446550"/>
          </a:xfrm>
          <a:prstGeom prst="rect">
            <a:avLst/>
          </a:prstGeom>
          <a:noFill/>
        </p:spPr>
        <p:txBody>
          <a:bodyPr wrap="square" rtlCol="1">
            <a:spAutoFit/>
          </a:bodyPr>
          <a:lstStyle/>
          <a:p>
            <a:r>
              <a:rPr lang="ar-EG" sz="4400" b="1" dirty="0"/>
              <a:t>أذكر بعض التطبيقات البرمجية الخاصة بالتلاعب بالصور:</a:t>
            </a:r>
          </a:p>
        </p:txBody>
      </p:sp>
      <p:sp>
        <p:nvSpPr>
          <p:cNvPr id="6" name="مربع نص 5">
            <a:extLst>
              <a:ext uri="{FF2B5EF4-FFF2-40B4-BE49-F238E27FC236}">
                <a16:creationId xmlns:a16="http://schemas.microsoft.com/office/drawing/2014/main" id="{3BA6CEC6-8456-49DF-8B4B-C8C340F64004}"/>
              </a:ext>
            </a:extLst>
          </p:cNvPr>
          <p:cNvSpPr txBox="1"/>
          <p:nvPr/>
        </p:nvSpPr>
        <p:spPr>
          <a:xfrm>
            <a:off x="1129057" y="2924944"/>
            <a:ext cx="7272808" cy="2800767"/>
          </a:xfrm>
          <a:prstGeom prst="rect">
            <a:avLst/>
          </a:prstGeom>
          <a:noFill/>
        </p:spPr>
        <p:txBody>
          <a:bodyPr wrap="square" rtlCol="1">
            <a:spAutoFit/>
          </a:bodyPr>
          <a:lstStyle/>
          <a:p>
            <a:r>
              <a:rPr lang="ar-EG" sz="4400" b="1" dirty="0"/>
              <a:t>أكتب فقرة تأليفية عن دور الصورة في التضليل أو التأثير الإعلامي (وظف الأسئلة الناقدة التي تعلمتها من صيغة لا زويل في الدرس السابق):</a:t>
            </a:r>
          </a:p>
        </p:txBody>
      </p:sp>
    </p:spTree>
    <p:extLst>
      <p:ext uri="{BB962C8B-B14F-4D97-AF65-F5344CB8AC3E}">
        <p14:creationId xmlns:p14="http://schemas.microsoft.com/office/powerpoint/2010/main" val="1319537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4" name="مجموعة 3">
            <a:extLst>
              <a:ext uri="{FF2B5EF4-FFF2-40B4-BE49-F238E27FC236}">
                <a16:creationId xmlns:a16="http://schemas.microsoft.com/office/drawing/2014/main" id="{F513053D-BDCB-4CFB-9237-F8FAC4010FEA}"/>
              </a:ext>
            </a:extLst>
          </p:cNvPr>
          <p:cNvGrpSpPr/>
          <p:nvPr/>
        </p:nvGrpSpPr>
        <p:grpSpPr>
          <a:xfrm>
            <a:off x="2749577" y="1228057"/>
            <a:ext cx="3644846" cy="4084805"/>
            <a:chOff x="2749577" y="1228057"/>
            <a:chExt cx="3644846" cy="4084805"/>
          </a:xfrm>
        </p:grpSpPr>
        <p:pic>
          <p:nvPicPr>
            <p:cNvPr id="7" name="صورة 6">
              <a:extLst>
                <a:ext uri="{FF2B5EF4-FFF2-40B4-BE49-F238E27FC236}">
                  <a16:creationId xmlns:a16="http://schemas.microsoft.com/office/drawing/2014/main" id="{94D3242C-99E3-4FF0-80A8-ABB8C655A67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49577" y="1228057"/>
              <a:ext cx="3644846" cy="3546601"/>
            </a:xfrm>
            <a:prstGeom prst="rect">
              <a:avLst/>
            </a:prstGeom>
          </p:spPr>
        </p:pic>
        <p:sp>
          <p:nvSpPr>
            <p:cNvPr id="8" name="عنوان 1">
              <a:extLst>
                <a:ext uri="{FF2B5EF4-FFF2-40B4-BE49-F238E27FC236}">
                  <a16:creationId xmlns:a16="http://schemas.microsoft.com/office/drawing/2014/main" id="{FBEB4C23-62C2-44DE-824D-DA63A0ACF15C}"/>
                </a:ext>
              </a:extLst>
            </p:cNvPr>
            <p:cNvSpPr txBox="1">
              <a:spLocks/>
            </p:cNvSpPr>
            <p:nvPr/>
          </p:nvSpPr>
          <p:spPr>
            <a:xfrm>
              <a:off x="2924746" y="4389532"/>
              <a:ext cx="3131860" cy="923330"/>
            </a:xfrm>
            <a:prstGeom prst="rect">
              <a:avLst/>
            </a:prstGeom>
            <a:solidFill>
              <a:srgbClr val="C00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t>أتذكر أن</a:t>
              </a:r>
            </a:p>
          </p:txBody>
        </p:sp>
      </p:grpSp>
    </p:spTree>
    <p:extLst>
      <p:ext uri="{BB962C8B-B14F-4D97-AF65-F5344CB8AC3E}">
        <p14:creationId xmlns:p14="http://schemas.microsoft.com/office/powerpoint/2010/main" val="3949559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C8478141-B21F-4416-A8A1-AE760067F7F0}"/>
              </a:ext>
            </a:extLst>
          </p:cNvPr>
          <p:cNvSpPr txBox="1"/>
          <p:nvPr/>
        </p:nvSpPr>
        <p:spPr>
          <a:xfrm>
            <a:off x="611560" y="1228397"/>
            <a:ext cx="7920880" cy="4401205"/>
          </a:xfrm>
          <a:prstGeom prst="rect">
            <a:avLst/>
          </a:prstGeom>
          <a:noFill/>
        </p:spPr>
        <p:txBody>
          <a:bodyPr wrap="square" rtlCol="1">
            <a:spAutoFit/>
          </a:bodyPr>
          <a:lstStyle/>
          <a:p>
            <a:r>
              <a:rPr lang="ar-EG" sz="2800" b="1" dirty="0"/>
              <a:t>صيغة لا زويل: </a:t>
            </a:r>
            <a:r>
              <a:rPr lang="en-US" sz="2800" b="1" dirty="0"/>
              <a:t>lass well formula</a:t>
            </a:r>
          </a:p>
          <a:p>
            <a:r>
              <a:rPr lang="ar-EG" sz="2800" b="1" dirty="0"/>
              <a:t>يستخدم النموذج التالي لتحليل عناصر الاتصال:</a:t>
            </a:r>
          </a:p>
          <a:p>
            <a:pPr marL="457200" indent="-457200">
              <a:buFont typeface="Arial" panose="020B0604020202020204" pitchFamily="34" charset="0"/>
              <a:buChar char="•"/>
            </a:pPr>
            <a:r>
              <a:rPr lang="ar-EG" sz="2800" b="1" dirty="0"/>
              <a:t>من؟</a:t>
            </a:r>
          </a:p>
          <a:p>
            <a:r>
              <a:rPr lang="ar-EG" sz="2800" b="1" dirty="0"/>
              <a:t>ما الذي يريد إيصاله من محتوى ومضمون داخل الصورة؟</a:t>
            </a:r>
          </a:p>
          <a:p>
            <a:pPr marL="457200" indent="-457200">
              <a:buFont typeface="Arial" panose="020B0604020202020204" pitchFamily="34" charset="0"/>
              <a:buChar char="•"/>
            </a:pPr>
            <a:r>
              <a:rPr lang="ar-EG" sz="2800" b="1" dirty="0"/>
              <a:t>بأي وسيلة؟</a:t>
            </a:r>
          </a:p>
          <a:p>
            <a:r>
              <a:rPr lang="ar-EG" sz="2800" b="1" dirty="0"/>
              <a:t>ما الوسيلة التي ينقل بواسطتها الخبر؟</a:t>
            </a:r>
          </a:p>
          <a:p>
            <a:pPr marL="457200" indent="-457200">
              <a:buFont typeface="Arial" panose="020B0604020202020204" pitchFamily="34" charset="0"/>
              <a:buChar char="•"/>
            </a:pPr>
            <a:r>
              <a:rPr lang="ar-EG" sz="2800" b="1" dirty="0"/>
              <a:t>من؟</a:t>
            </a:r>
          </a:p>
          <a:p>
            <a:r>
              <a:rPr lang="ar-EG" sz="2800" b="1" dirty="0"/>
              <a:t>من المستهدف من الخبر؟</a:t>
            </a:r>
          </a:p>
          <a:p>
            <a:pPr marL="457200" indent="-457200">
              <a:buFont typeface="Arial" panose="020B0604020202020204" pitchFamily="34" charset="0"/>
              <a:buChar char="•"/>
            </a:pPr>
            <a:r>
              <a:rPr lang="ar-EG" sz="2800" b="1" dirty="0"/>
              <a:t>بأي تأثير؟</a:t>
            </a:r>
          </a:p>
          <a:p>
            <a:r>
              <a:rPr lang="ar-EG" sz="2800" b="1" dirty="0"/>
              <a:t>ما التأثير المتوقع على المشاهد والمتلقي ومصدر الخبر؟</a:t>
            </a:r>
          </a:p>
        </p:txBody>
      </p:sp>
    </p:spTree>
    <p:extLst>
      <p:ext uri="{BB962C8B-B14F-4D97-AF65-F5344CB8AC3E}">
        <p14:creationId xmlns:p14="http://schemas.microsoft.com/office/powerpoint/2010/main" val="364946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DE277B65-332F-4FB0-B932-DE53F43F8D31}"/>
              </a:ext>
            </a:extLst>
          </p:cNvPr>
          <p:cNvGrpSpPr/>
          <p:nvPr/>
        </p:nvGrpSpPr>
        <p:grpSpPr>
          <a:xfrm>
            <a:off x="1066178" y="836712"/>
            <a:ext cx="6098110" cy="4758918"/>
            <a:chOff x="1066178" y="836712"/>
            <a:chExt cx="6098110" cy="475891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066178" y="836712"/>
              <a:ext cx="3505822" cy="3744416"/>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3203848" y="4149080"/>
              <a:ext cx="3960440" cy="1446550"/>
            </a:xfrm>
            <a:prstGeom prst="rect">
              <a:avLst/>
            </a:prstGeom>
            <a:solidFill>
              <a:schemeClr val="accent6">
                <a:lumMod val="75000"/>
              </a:schemeClr>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EG" sz="4400" b="1" i="0" u="none" strike="noStrike" kern="1200" cap="none" spc="0" normalizeH="0" baseline="0" noProof="0" dirty="0">
                  <a:ln>
                    <a:noFill/>
                  </a:ln>
                  <a:solidFill>
                    <a:prstClr val="black"/>
                  </a:solidFill>
                  <a:effectLst/>
                  <a:uLnTx/>
                  <a:uFillTx/>
                  <a:latin typeface="Calibri" pitchFamily="34" charset="0"/>
                  <a:ea typeface="+mn-ea"/>
                  <a:cs typeface="Arial" panose="020B0604020202020204" pitchFamily="34" charset="0"/>
                </a:rPr>
                <a:t>أتدرب وأتفاعل مع عائلتي</a:t>
              </a:r>
            </a:p>
          </p:txBody>
        </p:sp>
      </p:grpSp>
    </p:spTree>
    <p:extLst>
      <p:ext uri="{BB962C8B-B14F-4D97-AF65-F5344CB8AC3E}">
        <p14:creationId xmlns:p14="http://schemas.microsoft.com/office/powerpoint/2010/main" val="324869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037475"/>
            <a:ext cx="7776865" cy="646331"/>
          </a:xfrm>
          <a:prstGeom prst="rect">
            <a:avLst/>
          </a:prstGeom>
          <a:solidFill>
            <a:schemeClr val="accent6">
              <a:lumMod val="20000"/>
              <a:lumOff val="80000"/>
            </a:schemeClr>
          </a:solidFill>
          <a:ln w="57150">
            <a:noFill/>
            <a:prstDash val="dashDot"/>
          </a:ln>
        </p:spPr>
        <p:txBody>
          <a:bodyPr wrap="square" rtlCol="0">
            <a:spAutoFit/>
          </a:bodyPr>
          <a:lstStyle/>
          <a:p>
            <a:pPr algn="ctr" rtl="1"/>
            <a:r>
              <a:rPr lang="ar-EG" sz="3600" b="1" dirty="0"/>
              <a:t>أناقش عائلتي وأدون باختصار هذا النقاش.</a:t>
            </a:r>
            <a:endParaRPr lang="en-US" sz="3600" b="1" dirty="0"/>
          </a:p>
        </p:txBody>
      </p:sp>
      <p:pic>
        <p:nvPicPr>
          <p:cNvPr id="3" name="صورة 2">
            <a:extLst>
              <a:ext uri="{FF2B5EF4-FFF2-40B4-BE49-F238E27FC236}">
                <a16:creationId xmlns:a16="http://schemas.microsoft.com/office/drawing/2014/main" id="{29B2B073-C928-4FAE-A3E9-769E1C3AE276}"/>
              </a:ext>
            </a:extLst>
          </p:cNvPr>
          <p:cNvPicPr>
            <a:picLocks noChangeAspect="1"/>
          </p:cNvPicPr>
          <p:nvPr/>
        </p:nvPicPr>
        <p:blipFill>
          <a:blip r:embed="rId3"/>
          <a:stretch>
            <a:fillRect/>
          </a:stretch>
        </p:blipFill>
        <p:spPr>
          <a:xfrm>
            <a:off x="5516752" y="2267479"/>
            <a:ext cx="2841927" cy="2323041"/>
          </a:xfrm>
          <a:prstGeom prst="rect">
            <a:avLst/>
          </a:prstGeom>
        </p:spPr>
      </p:pic>
      <p:pic>
        <p:nvPicPr>
          <p:cNvPr id="5" name="صورة 4">
            <a:extLst>
              <a:ext uri="{FF2B5EF4-FFF2-40B4-BE49-F238E27FC236}">
                <a16:creationId xmlns:a16="http://schemas.microsoft.com/office/drawing/2014/main" id="{7222FD3B-B1A6-4264-8E7A-58241F97769D}"/>
              </a:ext>
            </a:extLst>
          </p:cNvPr>
          <p:cNvPicPr>
            <a:picLocks noChangeAspect="1"/>
          </p:cNvPicPr>
          <p:nvPr/>
        </p:nvPicPr>
        <p:blipFill>
          <a:blip r:embed="rId4"/>
          <a:stretch>
            <a:fillRect/>
          </a:stretch>
        </p:blipFill>
        <p:spPr>
          <a:xfrm>
            <a:off x="1187624" y="3862789"/>
            <a:ext cx="2488972" cy="1908212"/>
          </a:xfrm>
          <a:prstGeom prst="rect">
            <a:avLst/>
          </a:prstGeom>
        </p:spPr>
      </p:pic>
    </p:spTree>
    <p:extLst>
      <p:ext uri="{BB962C8B-B14F-4D97-AF65-F5344CB8AC3E}">
        <p14:creationId xmlns:p14="http://schemas.microsoft.com/office/powerpoint/2010/main" val="155063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692696"/>
            <a:ext cx="7776865" cy="4893647"/>
          </a:xfrm>
          <a:prstGeom prst="rect">
            <a:avLst/>
          </a:prstGeom>
          <a:noFill/>
          <a:ln w="57150">
            <a:noFill/>
            <a:prstDash val="dashDot"/>
          </a:ln>
        </p:spPr>
        <p:txBody>
          <a:bodyPr wrap="square" rtlCol="0">
            <a:spAutoFit/>
          </a:bodyPr>
          <a:lstStyle/>
          <a:p>
            <a:pPr rtl="1"/>
            <a:r>
              <a:rPr lang="ar-EG" sz="2400" b="1" dirty="0" err="1">
                <a:solidFill>
                  <a:schemeClr val="accent2">
                    <a:lumMod val="75000"/>
                  </a:schemeClr>
                </a:solidFill>
              </a:rPr>
              <a:t>أدلجة</a:t>
            </a:r>
            <a:r>
              <a:rPr lang="ar-EG" sz="2400" b="1" dirty="0">
                <a:solidFill>
                  <a:schemeClr val="accent2">
                    <a:lumMod val="75000"/>
                  </a:schemeClr>
                </a:solidFill>
              </a:rPr>
              <a:t> الصورة تستهوي (القطيع) في مواقع التواصل الاجتماعي...!</a:t>
            </a:r>
          </a:p>
          <a:p>
            <a:pPr rtl="1"/>
            <a:r>
              <a:rPr lang="ar-EG" sz="2400" b="1" dirty="0">
                <a:solidFill>
                  <a:srgbClr val="002060"/>
                </a:solidFill>
              </a:rPr>
              <a:t>"أوضح د. فايز الشهري – عضو مجلس الشورى، وأستاذ الإعلام الجديد- أن المثل القائل:(الصورة تغني عن ألف كلمة) ظهر في لعشرينات من القرن الماضي، حيث لم تكن الصورة المتحركة والملونة حاضرة في وسائل الإعلام كما هي عليه اليوم، مشيرا إلى أن عدم تجاهل قوة تأثير الصورة في ذهن المتلقي نتج منه ظهور مسميات عدة من بينها (عصر الصورة) الذي يأتي وصفا لقوة حضور الصورة في حياتنا المعاصرة وتأثيرها التراكمي لافتا إلى أن الصور المتداولة سلبية كانت أم إيجابية تعزز الفكرة التي يتبناها من وضع الصورة، لذلك تتغير الأزياء ويرتدي المراهقون وبعض النساء ملابس غريبه أحيانا بتأثير تكرار عرض صور المشاهير الذين يتبنون إطلاق خطوط الموضة، والتأثير في ذائقة وسلوك الجماهير ضمن صناعة محترفة وضخمة تقف وراءها مؤسسات وخبراء في علم السلوك والإقناع وفنون التأثير.</a:t>
            </a:r>
          </a:p>
          <a:p>
            <a:pPr algn="ctr" rtl="1"/>
            <a:endParaRPr lang="en-US" sz="2400" b="1" dirty="0">
              <a:solidFill>
                <a:schemeClr val="accent2">
                  <a:lumMod val="75000"/>
                </a:schemeClr>
              </a:solidFill>
            </a:endParaRPr>
          </a:p>
        </p:txBody>
      </p:sp>
      <p:sp>
        <p:nvSpPr>
          <p:cNvPr id="3" name="مستطيل: زوايا مستديرة 2">
            <a:extLst>
              <a:ext uri="{FF2B5EF4-FFF2-40B4-BE49-F238E27FC236}">
                <a16:creationId xmlns:a16="http://schemas.microsoft.com/office/drawing/2014/main" id="{DAB42DF8-5FF6-4CE0-B8A0-E14F58DFFE82}"/>
              </a:ext>
            </a:extLst>
          </p:cNvPr>
          <p:cNvSpPr/>
          <p:nvPr/>
        </p:nvSpPr>
        <p:spPr>
          <a:xfrm>
            <a:off x="1187623" y="5477738"/>
            <a:ext cx="6768752" cy="660617"/>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صحيفة الرياض، تحقيقات وتقارير، 13\11\2013م. نورة العطوي</a:t>
            </a:r>
          </a:p>
        </p:txBody>
      </p:sp>
    </p:spTree>
    <p:extLst>
      <p:ext uri="{BB962C8B-B14F-4D97-AF65-F5344CB8AC3E}">
        <p14:creationId xmlns:p14="http://schemas.microsoft.com/office/powerpoint/2010/main" val="340591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764704"/>
            <a:ext cx="7776865" cy="1077218"/>
          </a:xfrm>
          <a:prstGeom prst="rect">
            <a:avLst/>
          </a:prstGeom>
          <a:noFill/>
          <a:ln w="57150">
            <a:noFill/>
            <a:prstDash val="dashDot"/>
          </a:ln>
        </p:spPr>
        <p:txBody>
          <a:bodyPr wrap="square" rtlCol="0">
            <a:spAutoFit/>
          </a:bodyPr>
          <a:lstStyle/>
          <a:p>
            <a:pPr rtl="1"/>
            <a:r>
              <a:rPr lang="ar-EG" sz="3200" b="1" dirty="0">
                <a:solidFill>
                  <a:schemeClr val="accent2">
                    <a:lumMod val="75000"/>
                  </a:schemeClr>
                </a:solidFill>
              </a:rPr>
              <a:t>1- أناقش عائلتي في دور الصورة في تشكيل ذهن المتلقي وتأثيرها التراكمي.</a:t>
            </a:r>
            <a:endParaRPr lang="en-US" sz="3200" b="1" dirty="0">
              <a:solidFill>
                <a:schemeClr val="accent2">
                  <a:lumMod val="75000"/>
                </a:schemeClr>
              </a:solidFill>
            </a:endParaRPr>
          </a:p>
        </p:txBody>
      </p:sp>
    </p:spTree>
    <p:extLst>
      <p:ext uri="{BB962C8B-B14F-4D97-AF65-F5344CB8AC3E}">
        <p14:creationId xmlns:p14="http://schemas.microsoft.com/office/powerpoint/2010/main" val="174357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764704"/>
            <a:ext cx="7776865" cy="2062103"/>
          </a:xfrm>
          <a:prstGeom prst="rect">
            <a:avLst/>
          </a:prstGeom>
          <a:noFill/>
          <a:ln w="57150">
            <a:noFill/>
            <a:prstDash val="dashDot"/>
          </a:ln>
        </p:spPr>
        <p:txBody>
          <a:bodyPr wrap="square" rtlCol="0">
            <a:spAutoFit/>
          </a:bodyPr>
          <a:lstStyle/>
          <a:p>
            <a:pPr rtl="1"/>
            <a:r>
              <a:rPr lang="ar-EG" sz="3200" b="1" dirty="0">
                <a:solidFill>
                  <a:schemeClr val="accent2">
                    <a:lumMod val="75000"/>
                  </a:schemeClr>
                </a:solidFill>
              </a:rPr>
              <a:t>2- هل تؤدي الصورة- بالفعل- دورا في التأثير على سلوك الفرد </a:t>
            </a:r>
            <a:r>
              <a:rPr lang="ar-EG" sz="3200" b="1" dirty="0" err="1">
                <a:solidFill>
                  <a:schemeClr val="accent2">
                    <a:lumMod val="75000"/>
                  </a:schemeClr>
                </a:solidFill>
              </a:rPr>
              <a:t>شرائياً</a:t>
            </a:r>
            <a:r>
              <a:rPr lang="ar-EG" sz="3200" b="1" dirty="0">
                <a:solidFill>
                  <a:schemeClr val="accent2">
                    <a:lumMod val="75000"/>
                  </a:schemeClr>
                </a:solidFill>
              </a:rPr>
              <a:t> من خلال التكرار وعرض صور المشاهير عبر توظيف علم السلوك والإقناع وفنون التأثير؟ وما هو دور الوعي المجتمعي في ذلك؟</a:t>
            </a:r>
          </a:p>
        </p:txBody>
      </p:sp>
    </p:spTree>
    <p:extLst>
      <p:ext uri="{BB962C8B-B14F-4D97-AF65-F5344CB8AC3E}">
        <p14:creationId xmlns:p14="http://schemas.microsoft.com/office/powerpoint/2010/main" val="278253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E8A7F4-2444-4A15-83D0-190F9040B847}"/>
              </a:ext>
            </a:extLst>
          </p:cNvPr>
          <p:cNvSpPr txBox="1"/>
          <p:nvPr/>
        </p:nvSpPr>
        <p:spPr>
          <a:xfrm>
            <a:off x="971600" y="920621"/>
            <a:ext cx="7200800" cy="4524315"/>
          </a:xfrm>
          <a:prstGeom prst="rect">
            <a:avLst/>
          </a:prstGeom>
          <a:noFill/>
          <a:ln w="57150">
            <a:solidFill>
              <a:srgbClr val="FF0000"/>
            </a:solidFill>
            <a:prstDash val="dashDot"/>
          </a:ln>
        </p:spPr>
        <p:txBody>
          <a:bodyPr wrap="square" rtlCol="0">
            <a:spAutoFit/>
          </a:bodyPr>
          <a:lstStyle/>
          <a:p>
            <a:pPr algn="ctr"/>
            <a:r>
              <a:rPr lang="ar-EG" sz="3200" b="1" dirty="0"/>
              <a:t>إن قولنا: "الاعتراف سيد الأدلة" يصدق دون شك على الصورة، بل لعل الصورة أقوى من الاعتراف لكونها دليلا لا يداخله شك، وهذا يجعل الصورة في علاقة وثيقة بمقياس الواقعية ومعيار الحقيقة، إن الوظيفة التواصلية التي تتمتع بها الصورة- في عصر الصورة- يجعلها في صلب اهتمامات التفكير الناقد من وجهة مصداقيتها ووظيفتها، فهل الصورة فوق الشبهات؟ وهل يمكن أن تكون موضوعية ومحايدة وقادرة على نقل الواقع والتعبير عن حقيقة الأشياء؟</a:t>
            </a:r>
            <a:endParaRPr lang="en-US" sz="3200" b="1" dirty="0"/>
          </a:p>
        </p:txBody>
      </p:sp>
    </p:spTree>
    <p:extLst>
      <p:ext uri="{BB962C8B-B14F-4D97-AF65-F5344CB8AC3E}">
        <p14:creationId xmlns:p14="http://schemas.microsoft.com/office/powerpoint/2010/main" val="258335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7D3A01E3-76E2-4F12-99BB-C15F21096E29}"/>
              </a:ext>
            </a:extLst>
          </p:cNvPr>
          <p:cNvGrpSpPr/>
          <p:nvPr/>
        </p:nvGrpSpPr>
        <p:grpSpPr>
          <a:xfrm>
            <a:off x="2776592" y="1484784"/>
            <a:ext cx="3590815" cy="3505822"/>
            <a:chOff x="2776592" y="1196752"/>
            <a:chExt cx="3590815" cy="3505822"/>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76592" y="1196752"/>
              <a:ext cx="3590815" cy="3505822"/>
            </a:xfrm>
            <a:prstGeom prst="rect">
              <a:avLst/>
            </a:prstGeom>
          </p:spPr>
        </p:pic>
        <p:sp>
          <p:nvSpPr>
            <p:cNvPr id="6" name="عنوان 1">
              <a:extLst>
                <a:ext uri="{FF2B5EF4-FFF2-40B4-BE49-F238E27FC236}">
                  <a16:creationId xmlns:a16="http://schemas.microsoft.com/office/drawing/2014/main" id="{32D4F926-AE90-4926-9230-7A07D745355D}"/>
                </a:ext>
              </a:extLst>
            </p:cNvPr>
            <p:cNvSpPr txBox="1">
              <a:spLocks/>
            </p:cNvSpPr>
            <p:nvPr/>
          </p:nvSpPr>
          <p:spPr>
            <a:xfrm>
              <a:off x="2987824" y="1196752"/>
              <a:ext cx="2977048" cy="1464231"/>
            </a:xfrm>
            <a:prstGeom prst="roundRect">
              <a:avLst/>
            </a:prstGeom>
            <a:solidFill>
              <a:schemeClr val="tx1"/>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4000" dirty="0"/>
                <a:t>أتدرب وأقيم مكتسباتي</a:t>
              </a:r>
            </a:p>
          </p:txBody>
        </p:sp>
      </p:grpSp>
    </p:spTree>
    <p:extLst>
      <p:ext uri="{BB962C8B-B14F-4D97-AF65-F5344CB8AC3E}">
        <p14:creationId xmlns:p14="http://schemas.microsoft.com/office/powerpoint/2010/main" val="277438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646331"/>
          </a:xfrm>
          <a:prstGeom prst="rect">
            <a:avLst/>
          </a:prstGeom>
          <a:noFill/>
          <a:ln w="57150">
            <a:noFill/>
            <a:prstDash val="dashDot"/>
          </a:ln>
        </p:spPr>
        <p:txBody>
          <a:bodyPr wrap="square" rtlCol="0">
            <a:spAutoFit/>
          </a:bodyPr>
          <a:lstStyle/>
          <a:p>
            <a:pPr algn="ctr"/>
            <a:r>
              <a:rPr lang="ar-EG" sz="3600" b="1" dirty="0">
                <a:solidFill>
                  <a:srgbClr val="FF0000"/>
                </a:solidFill>
              </a:rPr>
              <a:t>1- ما أبرز ما توقعته من هذا الدرس؟</a:t>
            </a:r>
            <a:endParaRPr lang="en-US" sz="3600" b="1" dirty="0"/>
          </a:p>
        </p:txBody>
      </p:sp>
    </p:spTree>
    <p:extLst>
      <p:ext uri="{BB962C8B-B14F-4D97-AF65-F5344CB8AC3E}">
        <p14:creationId xmlns:p14="http://schemas.microsoft.com/office/powerpoint/2010/main" val="31944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305615"/>
            <a:ext cx="7776865" cy="646331"/>
          </a:xfrm>
          <a:prstGeom prst="rect">
            <a:avLst/>
          </a:prstGeom>
          <a:noFill/>
          <a:ln w="57150">
            <a:noFill/>
            <a:prstDash val="dashDot"/>
          </a:ln>
        </p:spPr>
        <p:txBody>
          <a:bodyPr wrap="square" rtlCol="0">
            <a:spAutoFit/>
          </a:bodyPr>
          <a:lstStyle/>
          <a:p>
            <a:pPr algn="ctr"/>
            <a:r>
              <a:rPr lang="ar-EG" sz="3600" b="1" dirty="0">
                <a:solidFill>
                  <a:srgbClr val="FF0000"/>
                </a:solidFill>
              </a:rPr>
              <a:t>2- ما أهم فكرة أو مهارة اكتسبتها من هذا الدرس؟</a:t>
            </a:r>
            <a:endParaRPr lang="en-US" sz="2800" b="1" dirty="0">
              <a:solidFill>
                <a:srgbClr val="FF0000"/>
              </a:solidFill>
            </a:endParaRPr>
          </a:p>
        </p:txBody>
      </p:sp>
    </p:spTree>
    <p:extLst>
      <p:ext uri="{BB962C8B-B14F-4D97-AF65-F5344CB8AC3E}">
        <p14:creationId xmlns:p14="http://schemas.microsoft.com/office/powerpoint/2010/main" val="1340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443841"/>
            <a:ext cx="7776865" cy="1323439"/>
          </a:xfrm>
          <a:prstGeom prst="rect">
            <a:avLst/>
          </a:prstGeom>
          <a:noFill/>
          <a:ln w="57150">
            <a:noFill/>
            <a:prstDash val="dashDot"/>
          </a:ln>
        </p:spPr>
        <p:txBody>
          <a:bodyPr wrap="square" rtlCol="0">
            <a:spAutoFit/>
          </a:bodyPr>
          <a:lstStyle/>
          <a:p>
            <a:pPr algn="ctr"/>
            <a:r>
              <a:rPr lang="ar-EG" sz="4000" b="1" dirty="0">
                <a:solidFill>
                  <a:srgbClr val="FF0000"/>
                </a:solidFill>
              </a:rPr>
              <a:t>3- ما السؤال الذي بقى عالقًا في ذهنك وتأمل أن تجد إجابة عنه؟</a:t>
            </a:r>
            <a:endParaRPr lang="en-US" sz="3600" b="1" dirty="0"/>
          </a:p>
        </p:txBody>
      </p:sp>
    </p:spTree>
    <p:extLst>
      <p:ext uri="{BB962C8B-B14F-4D97-AF65-F5344CB8AC3E}">
        <p14:creationId xmlns:p14="http://schemas.microsoft.com/office/powerpoint/2010/main" val="5891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5317B3AE-7626-4173-83BE-9CD6B355A1B0}"/>
              </a:ext>
            </a:extLst>
          </p:cNvPr>
          <p:cNvSpPr txBox="1"/>
          <p:nvPr/>
        </p:nvSpPr>
        <p:spPr>
          <a:xfrm>
            <a:off x="1511660" y="1340768"/>
            <a:ext cx="6120680" cy="1323439"/>
          </a:xfrm>
          <a:prstGeom prst="rect">
            <a:avLst/>
          </a:prstGeom>
          <a:noFill/>
          <a:ln w="57150">
            <a:noFill/>
            <a:prstDash val="dashDot"/>
          </a:ln>
        </p:spPr>
        <p:txBody>
          <a:bodyPr wrap="square" rtlCol="0">
            <a:spAutoFit/>
          </a:bodyPr>
          <a:lstStyle>
            <a:defPPr>
              <a:defRPr lang="ar-EG"/>
            </a:defPPr>
            <a:lvl1pPr algn="ctr">
              <a:defRPr sz="4000" b="1">
                <a:solidFill>
                  <a:srgbClr val="FF0000"/>
                </a:solidFill>
              </a:defRPr>
            </a:lvl1pPr>
          </a:lstStyle>
          <a:p>
            <a:r>
              <a:rPr lang="ar-EG" dirty="0"/>
              <a:t>4- ما أهم مهارة من مهارات التفكير الناقد التي اكتشفت اليوم جداولها؟</a:t>
            </a:r>
          </a:p>
        </p:txBody>
      </p:sp>
    </p:spTree>
    <p:extLst>
      <p:ext uri="{BB962C8B-B14F-4D97-AF65-F5344CB8AC3E}">
        <p14:creationId xmlns:p14="http://schemas.microsoft.com/office/powerpoint/2010/main" val="386909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1A2B62B-08A9-4D90-9EFE-C957F9D3EB90}"/>
              </a:ext>
            </a:extLst>
          </p:cNvPr>
          <p:cNvSpPr txBox="1"/>
          <p:nvPr/>
        </p:nvSpPr>
        <p:spPr>
          <a:xfrm>
            <a:off x="755576" y="1484784"/>
            <a:ext cx="7632848" cy="1323439"/>
          </a:xfrm>
          <a:prstGeom prst="rect">
            <a:avLst/>
          </a:prstGeom>
          <a:noFill/>
          <a:ln w="57150">
            <a:noFill/>
            <a:prstDash val="dashDot"/>
          </a:ln>
        </p:spPr>
        <p:txBody>
          <a:bodyPr wrap="square" rtlCol="0">
            <a:spAutoFit/>
          </a:bodyPr>
          <a:lstStyle>
            <a:defPPr>
              <a:defRPr lang="ar-EG"/>
            </a:defPPr>
            <a:lvl1pPr algn="ctr">
              <a:defRPr sz="4000" b="1">
                <a:solidFill>
                  <a:srgbClr val="FF0000"/>
                </a:solidFill>
              </a:defRPr>
            </a:lvl1pPr>
          </a:lstStyle>
          <a:p>
            <a:r>
              <a:rPr lang="ar-EG" dirty="0"/>
              <a:t>5- ما أبرز إعلان تجاري تذكرته خلال الدرس؟</a:t>
            </a:r>
          </a:p>
        </p:txBody>
      </p:sp>
    </p:spTree>
    <p:extLst>
      <p:ext uri="{BB962C8B-B14F-4D97-AF65-F5344CB8AC3E}">
        <p14:creationId xmlns:p14="http://schemas.microsoft.com/office/powerpoint/2010/main" val="198696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340768"/>
            <a:ext cx="7776865" cy="1446550"/>
          </a:xfrm>
          <a:prstGeom prst="rect">
            <a:avLst/>
          </a:prstGeom>
          <a:noFill/>
          <a:ln w="57150">
            <a:noFill/>
            <a:prstDash val="dashDot"/>
          </a:ln>
        </p:spPr>
        <p:txBody>
          <a:bodyPr wrap="square" rtlCol="0">
            <a:spAutoFit/>
          </a:bodyPr>
          <a:lstStyle>
            <a:defPPr>
              <a:defRPr lang="ar-EG"/>
            </a:defPPr>
            <a:lvl1pPr algn="ctr">
              <a:defRPr sz="4000" b="1">
                <a:solidFill>
                  <a:srgbClr val="FF0000"/>
                </a:solidFill>
              </a:defRPr>
            </a:lvl1pPr>
          </a:lstStyle>
          <a:p>
            <a:r>
              <a:rPr lang="ar-EG" dirty="0"/>
              <a:t>6- ما أبرز صورة لفتت انتباهك في هذا الدرس؟</a:t>
            </a:r>
            <a:endParaRPr lang="en-US" dirty="0"/>
          </a:p>
        </p:txBody>
      </p:sp>
    </p:spTree>
    <p:extLst>
      <p:ext uri="{BB962C8B-B14F-4D97-AF65-F5344CB8AC3E}">
        <p14:creationId xmlns:p14="http://schemas.microsoft.com/office/powerpoint/2010/main" val="1950433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1340768"/>
            <a:ext cx="7776865" cy="1446550"/>
          </a:xfrm>
          <a:prstGeom prst="rect">
            <a:avLst/>
          </a:prstGeom>
          <a:noFill/>
          <a:ln w="57150">
            <a:noFill/>
            <a:prstDash val="dashDot"/>
          </a:ln>
        </p:spPr>
        <p:txBody>
          <a:bodyPr wrap="square" rtlCol="0">
            <a:spAutoFit/>
          </a:bodyPr>
          <a:lstStyle>
            <a:defPPr>
              <a:defRPr lang="ar-EG"/>
            </a:defPPr>
            <a:lvl1pPr algn="ctr">
              <a:defRPr sz="4000" b="1">
                <a:solidFill>
                  <a:srgbClr val="FF0000"/>
                </a:solidFill>
              </a:defRPr>
            </a:lvl1pPr>
          </a:lstStyle>
          <a:p>
            <a:r>
              <a:rPr lang="ar-EG" dirty="0"/>
              <a:t>7- ما أهم ثلاث مفردات تعرفت عليها في هذا الدرس؟</a:t>
            </a:r>
            <a:endParaRPr lang="en-US" dirty="0"/>
          </a:p>
        </p:txBody>
      </p:sp>
    </p:spTree>
    <p:extLst>
      <p:ext uri="{BB962C8B-B14F-4D97-AF65-F5344CB8AC3E}">
        <p14:creationId xmlns:p14="http://schemas.microsoft.com/office/powerpoint/2010/main" val="42289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10" name="TextBox 2">
            <a:extLst>
              <a:ext uri="{FF2B5EF4-FFF2-40B4-BE49-F238E27FC236}">
                <a16:creationId xmlns:a16="http://schemas.microsoft.com/office/drawing/2014/main" id="{AF7610CA-AC5A-492B-AB67-45CCDF89CBF0}"/>
              </a:ext>
            </a:extLst>
          </p:cNvPr>
          <p:cNvSpPr txBox="1"/>
          <p:nvPr/>
        </p:nvSpPr>
        <p:spPr>
          <a:xfrm>
            <a:off x="683567" y="2114721"/>
            <a:ext cx="7776865" cy="1323439"/>
          </a:xfrm>
          <a:prstGeom prst="rect">
            <a:avLst/>
          </a:prstGeom>
          <a:noFill/>
          <a:ln w="57150">
            <a:noFill/>
            <a:prstDash val="dashDot"/>
          </a:ln>
        </p:spPr>
        <p:txBody>
          <a:bodyPr wrap="square" rtlCol="0">
            <a:spAutoFit/>
          </a:bodyPr>
          <a:lstStyle>
            <a:defPPr>
              <a:defRPr lang="ar-EG"/>
            </a:defPPr>
            <a:lvl1pPr algn="ctr">
              <a:defRPr sz="4000" b="1">
                <a:solidFill>
                  <a:srgbClr val="FF0000"/>
                </a:solidFill>
              </a:defRPr>
            </a:lvl1pPr>
          </a:lstStyle>
          <a:p>
            <a:r>
              <a:rPr lang="ar-EG" dirty="0"/>
              <a:t>8- ما الفائدة الاجتماعية التي اكتسبتها من هذا الدرس؟</a:t>
            </a:r>
          </a:p>
        </p:txBody>
      </p:sp>
    </p:spTree>
    <p:extLst>
      <p:ext uri="{BB962C8B-B14F-4D97-AF65-F5344CB8AC3E}">
        <p14:creationId xmlns:p14="http://schemas.microsoft.com/office/powerpoint/2010/main" val="382557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40D3C8FE-C672-4AE5-AC3D-C98F3DC5F1B1}"/>
              </a:ext>
            </a:extLst>
          </p:cNvPr>
          <p:cNvSpPr txBox="1"/>
          <p:nvPr/>
        </p:nvSpPr>
        <p:spPr>
          <a:xfrm>
            <a:off x="1115616" y="1556792"/>
            <a:ext cx="6912768" cy="1323439"/>
          </a:xfrm>
          <a:prstGeom prst="rect">
            <a:avLst/>
          </a:prstGeom>
          <a:noFill/>
          <a:ln w="57150">
            <a:noFill/>
            <a:prstDash val="dashDot"/>
          </a:ln>
        </p:spPr>
        <p:txBody>
          <a:bodyPr wrap="square" rtlCol="0">
            <a:spAutoFit/>
          </a:bodyPr>
          <a:lstStyle>
            <a:defPPr>
              <a:defRPr lang="ar-EG"/>
            </a:defPPr>
            <a:lvl1pPr algn="ctr">
              <a:defRPr sz="4000" b="1">
                <a:solidFill>
                  <a:srgbClr val="FF0000"/>
                </a:solidFill>
              </a:defRPr>
            </a:lvl1pPr>
          </a:lstStyle>
          <a:p>
            <a:r>
              <a:rPr lang="ar-EG" dirty="0"/>
              <a:t>9- هل تتوقع تغييرًا في سلوكك الاستهلاكي بعد هذا الدرس؟</a:t>
            </a:r>
          </a:p>
        </p:txBody>
      </p:sp>
    </p:spTree>
    <p:extLst>
      <p:ext uri="{BB962C8B-B14F-4D97-AF65-F5344CB8AC3E}">
        <p14:creationId xmlns:p14="http://schemas.microsoft.com/office/powerpoint/2010/main" val="285075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662EAA1F-089B-46DC-9E13-8A289216A86F}"/>
              </a:ext>
            </a:extLst>
          </p:cNvPr>
          <p:cNvGrpSpPr/>
          <p:nvPr/>
        </p:nvGrpSpPr>
        <p:grpSpPr>
          <a:xfrm>
            <a:off x="1835697" y="620688"/>
            <a:ext cx="5359026" cy="5359026"/>
            <a:chOff x="1835697" y="620688"/>
            <a:chExt cx="5359026" cy="5359026"/>
          </a:xfrm>
        </p:grpSpPr>
        <p:pic>
          <p:nvPicPr>
            <p:cNvPr id="6" name="صورة 5">
              <a:extLst>
                <a:ext uri="{FF2B5EF4-FFF2-40B4-BE49-F238E27FC236}">
                  <a16:creationId xmlns:a16="http://schemas.microsoft.com/office/drawing/2014/main" id="{F77AA6D7-7E74-4BBB-BF94-BB6399011B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697" y="620688"/>
              <a:ext cx="5359026" cy="5359026"/>
            </a:xfrm>
            <a:prstGeom prst="rect">
              <a:avLst/>
            </a:prstGeom>
          </p:spPr>
        </p:pic>
        <p:sp>
          <p:nvSpPr>
            <p:cNvPr id="5" name="عنوان 1">
              <a:extLst>
                <a:ext uri="{FF2B5EF4-FFF2-40B4-BE49-F238E27FC236}">
                  <a16:creationId xmlns:a16="http://schemas.microsoft.com/office/drawing/2014/main" id="{B4ACBC93-A8C5-4058-B816-D494C486E766}"/>
                </a:ext>
              </a:extLst>
            </p:cNvPr>
            <p:cNvSpPr txBox="1">
              <a:spLocks/>
            </p:cNvSpPr>
            <p:nvPr/>
          </p:nvSpPr>
          <p:spPr>
            <a:xfrm rot="20741800">
              <a:off x="3212248" y="3686107"/>
              <a:ext cx="2272846" cy="936105"/>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EG" sz="8000" b="1" i="1" dirty="0">
                  <a:solidFill>
                    <a:schemeClr val="bg1"/>
                  </a:solidFill>
                  <a:effectLst>
                    <a:outerShdw blurRad="38100" dist="38100" dir="2700000" algn="tl">
                      <a:srgbClr val="000000">
                        <a:alpha val="43137"/>
                      </a:srgbClr>
                    </a:outerShdw>
                  </a:effectLst>
                  <a:cs typeface="PT Simple Bold Ruled" panose="02010400000000000000" pitchFamily="2" charset="-78"/>
                </a:rPr>
                <a:t>أقرأ</a:t>
              </a:r>
            </a:p>
          </p:txBody>
        </p:sp>
      </p:grpSp>
    </p:spTree>
    <p:extLst>
      <p:ext uri="{BB962C8B-B14F-4D97-AF65-F5344CB8AC3E}">
        <p14:creationId xmlns:p14="http://schemas.microsoft.com/office/powerpoint/2010/main" val="353024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007604" y="1196752"/>
            <a:ext cx="7128792" cy="707886"/>
          </a:xfrm>
          <a:prstGeom prst="rect">
            <a:avLst/>
          </a:prstGeom>
          <a:noFill/>
          <a:ln w="57150">
            <a:noFill/>
            <a:prstDash val="dashDot"/>
          </a:ln>
        </p:spPr>
        <p:txBody>
          <a:bodyPr wrap="square" rtlCol="0">
            <a:spAutoFit/>
          </a:bodyPr>
          <a:lstStyle>
            <a:defPPr>
              <a:defRPr lang="ar-EG"/>
            </a:defPPr>
            <a:lvl1pPr algn="ctr">
              <a:defRPr sz="4000" b="1">
                <a:solidFill>
                  <a:srgbClr val="FF0000"/>
                </a:solidFill>
              </a:defRPr>
            </a:lvl1pPr>
          </a:lstStyle>
          <a:p>
            <a:r>
              <a:rPr lang="ar-EG" dirty="0"/>
              <a:t>10- ما أهم مشاركة تخللت درس اليوم؟</a:t>
            </a:r>
            <a:endParaRPr lang="en-US" dirty="0"/>
          </a:p>
        </p:txBody>
      </p:sp>
    </p:spTree>
    <p:extLst>
      <p:ext uri="{BB962C8B-B14F-4D97-AF65-F5344CB8AC3E}">
        <p14:creationId xmlns:p14="http://schemas.microsoft.com/office/powerpoint/2010/main" val="264878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EA065B1B-95E3-49FB-8F4B-8622E32C8C30}"/>
              </a:ext>
            </a:extLst>
          </p:cNvPr>
          <p:cNvSpPr txBox="1"/>
          <p:nvPr/>
        </p:nvSpPr>
        <p:spPr>
          <a:xfrm>
            <a:off x="1115616" y="1423515"/>
            <a:ext cx="7128792" cy="1376402"/>
          </a:xfrm>
          <a:prstGeom prst="rect">
            <a:avLst/>
          </a:prstGeom>
          <a:noFill/>
          <a:ln w="57150">
            <a:noFill/>
            <a:prstDash val="dashDot"/>
          </a:ln>
        </p:spPr>
        <p:txBody>
          <a:bodyPr wrap="square" rtlCol="0">
            <a:spAutoFit/>
          </a:bodyPr>
          <a:lstStyle>
            <a:defPPr>
              <a:defRPr lang="ar-EG"/>
            </a:defPPr>
            <a:lvl1pPr algn="ctr">
              <a:defRPr sz="4000" b="1">
                <a:solidFill>
                  <a:srgbClr val="FF0000"/>
                </a:solidFill>
              </a:defRPr>
            </a:lvl1pPr>
          </a:lstStyle>
          <a:p>
            <a:r>
              <a:rPr lang="ar-EG" dirty="0"/>
              <a:t>11- في رأيك، ما الفائدة التي يمكن أن تترتب عليها التربية الإعلامية؟</a:t>
            </a:r>
            <a:endParaRPr lang="en-US" dirty="0"/>
          </a:p>
        </p:txBody>
      </p:sp>
    </p:spTree>
    <p:extLst>
      <p:ext uri="{BB962C8B-B14F-4D97-AF65-F5344CB8AC3E}">
        <p14:creationId xmlns:p14="http://schemas.microsoft.com/office/powerpoint/2010/main" val="336549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0D5F9A97-95AB-44B0-BA68-44128EC565C9}"/>
              </a:ext>
            </a:extLst>
          </p:cNvPr>
          <p:cNvSpPr txBox="1"/>
          <p:nvPr/>
        </p:nvSpPr>
        <p:spPr>
          <a:xfrm>
            <a:off x="766722" y="797510"/>
            <a:ext cx="7610556" cy="5262979"/>
          </a:xfrm>
          <a:prstGeom prst="rect">
            <a:avLst/>
          </a:prstGeom>
          <a:noFill/>
        </p:spPr>
        <p:txBody>
          <a:bodyPr wrap="square" rtlCol="1">
            <a:spAutoFit/>
          </a:bodyPr>
          <a:lstStyle/>
          <a:p>
            <a:pPr algn="ctr"/>
            <a:r>
              <a:rPr lang="ar-EG" sz="2800" b="1" dirty="0"/>
              <a:t>إن الصورة لدى خبراء الإعلام وسيلة من وسائل التواصل، فهي رسالة مرئية وحداتها الألوان والخطوط والأضواء وزوايا النظر، وهي بذلك تستوفي جميع عناصر أدوات التواصل اللغوية البنيوية والدلالية والتداولية، والصورة من الناحية البنيوية مركبة من عناصر ووحدات أولية قابلة للفصل فيما بينها، وهي من الناحية الدلالية تحيل إلى معنى أي صورة ذهنية، وهي من الناحية التداولية لا تقل فعالية عن اللغة التقليدية، وتأخذ بعين الاعتبار خصوصية المتلقي وسياق التواصل وأهدافه، لعل الصورة تفوق اللغة قدرة، فهي بصرية يفك شفرتها جميع البشر، فتتجاوز بذلك حدود اللغات المنطوقة وحواجز الثقافات، إنها بمثابة أبجدية كونها لا تحتاج إلى ترجمة أو مرافقة لغوية تبلغ معناها ومقاصدها لإدراك المتلقي.</a:t>
            </a:r>
          </a:p>
        </p:txBody>
      </p:sp>
    </p:spTree>
    <p:extLst>
      <p:ext uri="{BB962C8B-B14F-4D97-AF65-F5344CB8AC3E}">
        <p14:creationId xmlns:p14="http://schemas.microsoft.com/office/powerpoint/2010/main" val="127938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grpSp>
        <p:nvGrpSpPr>
          <p:cNvPr id="2" name="مجموعة 1">
            <a:extLst>
              <a:ext uri="{FF2B5EF4-FFF2-40B4-BE49-F238E27FC236}">
                <a16:creationId xmlns:a16="http://schemas.microsoft.com/office/drawing/2014/main" id="{B054AE02-2CAA-4AB1-84B1-28CE6BC64E22}"/>
              </a:ext>
            </a:extLst>
          </p:cNvPr>
          <p:cNvGrpSpPr/>
          <p:nvPr/>
        </p:nvGrpSpPr>
        <p:grpSpPr>
          <a:xfrm>
            <a:off x="2411760" y="764704"/>
            <a:ext cx="3644846" cy="4548158"/>
            <a:chOff x="2411760" y="764704"/>
            <a:chExt cx="3644846" cy="4548158"/>
          </a:xfrm>
        </p:grpSpPr>
        <p:pic>
          <p:nvPicPr>
            <p:cNvPr id="5" name="صورة 4">
              <a:extLst>
                <a:ext uri="{FF2B5EF4-FFF2-40B4-BE49-F238E27FC236}">
                  <a16:creationId xmlns:a16="http://schemas.microsoft.com/office/drawing/2014/main" id="{01965C86-5380-46F9-B363-C3E330F01D4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11760" y="764704"/>
              <a:ext cx="3644846" cy="3659140"/>
            </a:xfrm>
            <a:prstGeom prst="rect">
              <a:avLst/>
            </a:prstGeom>
          </p:spPr>
        </p:pic>
        <p:sp>
          <p:nvSpPr>
            <p:cNvPr id="4" name="عنوان 1">
              <a:extLst>
                <a:ext uri="{FF2B5EF4-FFF2-40B4-BE49-F238E27FC236}">
                  <a16:creationId xmlns:a16="http://schemas.microsoft.com/office/drawing/2014/main" id="{5FF63619-2D78-439B-B487-02D3341C4CA7}"/>
                </a:ext>
              </a:extLst>
            </p:cNvPr>
            <p:cNvSpPr txBox="1">
              <a:spLocks/>
            </p:cNvSpPr>
            <p:nvPr/>
          </p:nvSpPr>
          <p:spPr>
            <a:xfrm>
              <a:off x="2924746" y="4389532"/>
              <a:ext cx="3131860" cy="923330"/>
            </a:xfrm>
            <a:prstGeom prst="rect">
              <a:avLst/>
            </a:prstGeom>
            <a:solidFill>
              <a:srgbClr val="FFC000"/>
            </a:solidFill>
            <a:ln>
              <a:noFill/>
            </a:ln>
            <a:effectLst>
              <a:outerShdw blurRad="292100" dist="76200" dir="4080000" algn="l" rotWithShape="0">
                <a:schemeClr val="bg1">
                  <a:lumMod val="65000"/>
                  <a:alpha val="67000"/>
                </a:schemeClr>
              </a:outerShdw>
            </a:effectLst>
            <a:scene3d>
              <a:camera prst="perspectiveLeft"/>
              <a:lightRig rig="threePt" dir="t"/>
            </a:scene3d>
            <a:sp3d>
              <a:bevelT prst="relaxedInset"/>
            </a:sp3d>
          </p:spPr>
          <p:txBody>
            <a:bodyPr wrap="square" rtlCol="1">
              <a:spAutoFit/>
            </a:bodyPr>
            <a:lstStyle>
              <a:defPPr>
                <a:defRPr lang="ar-EG"/>
              </a:defPPr>
              <a:lvl1pPr>
                <a:defRPr sz="4400" b="1">
                  <a:solidFill>
                    <a:schemeClr val="bg1"/>
                  </a:solidFill>
                  <a:latin typeface="Calibri" pitchFamily="34" charset="0"/>
                </a:defRPr>
              </a:lvl1pPr>
            </a:lstStyle>
            <a:p>
              <a:pPr algn="ctr"/>
              <a:r>
                <a:rPr lang="ar-EG" sz="5400" dirty="0">
                  <a:solidFill>
                    <a:srgbClr val="002060"/>
                  </a:solidFill>
                </a:rPr>
                <a:t>إضاءة</a:t>
              </a:r>
            </a:p>
          </p:txBody>
        </p:sp>
      </p:grpSp>
    </p:spTree>
    <p:extLst>
      <p:ext uri="{BB962C8B-B14F-4D97-AF65-F5344CB8AC3E}">
        <p14:creationId xmlns:p14="http://schemas.microsoft.com/office/powerpoint/2010/main" val="3177893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829BA0FC-6F2E-46C8-A240-E5040FE2BD53}"/>
              </a:ext>
            </a:extLst>
          </p:cNvPr>
          <p:cNvSpPr/>
          <p:nvPr/>
        </p:nvSpPr>
        <p:spPr>
          <a:xfrm>
            <a:off x="1691678" y="692696"/>
            <a:ext cx="6120680" cy="2160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t>"لو استطعت أن أعبر بالكلمات عما أريد لما حملت الكاميرا معي"</a:t>
            </a:r>
          </a:p>
        </p:txBody>
      </p:sp>
      <p:sp>
        <p:nvSpPr>
          <p:cNvPr id="5" name="مستطيل: زوايا مستديرة 4">
            <a:extLst>
              <a:ext uri="{FF2B5EF4-FFF2-40B4-BE49-F238E27FC236}">
                <a16:creationId xmlns:a16="http://schemas.microsoft.com/office/drawing/2014/main" id="{CE24B85D-9F82-4AF8-B57D-3036BE73A2B5}"/>
              </a:ext>
            </a:extLst>
          </p:cNvPr>
          <p:cNvSpPr/>
          <p:nvPr/>
        </p:nvSpPr>
        <p:spPr>
          <a:xfrm>
            <a:off x="2739652" y="5248032"/>
            <a:ext cx="4024733" cy="660617"/>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لويس </a:t>
            </a:r>
            <a:r>
              <a:rPr lang="ar-EG" sz="2000" b="1" dirty="0" err="1">
                <a:solidFill>
                  <a:schemeClr val="tx1"/>
                </a:solidFill>
              </a:rPr>
              <a:t>هاين</a:t>
            </a:r>
            <a:r>
              <a:rPr lang="ar-EG" sz="2000" b="1" dirty="0">
                <a:solidFill>
                  <a:schemeClr val="tx1"/>
                </a:solidFill>
              </a:rPr>
              <a:t>، باحث اجتماعي أمريكي.</a:t>
            </a:r>
          </a:p>
        </p:txBody>
      </p:sp>
      <p:pic>
        <p:nvPicPr>
          <p:cNvPr id="6" name="صورة 5">
            <a:extLst>
              <a:ext uri="{FF2B5EF4-FFF2-40B4-BE49-F238E27FC236}">
                <a16:creationId xmlns:a16="http://schemas.microsoft.com/office/drawing/2014/main" id="{A3B04FAA-DC83-484D-86EF-F33FD9DFF71F}"/>
              </a:ext>
            </a:extLst>
          </p:cNvPr>
          <p:cNvPicPr>
            <a:picLocks noChangeAspect="1"/>
          </p:cNvPicPr>
          <p:nvPr/>
        </p:nvPicPr>
        <p:blipFill>
          <a:blip r:embed="rId3"/>
          <a:stretch>
            <a:fillRect/>
          </a:stretch>
        </p:blipFill>
        <p:spPr>
          <a:xfrm>
            <a:off x="3635896" y="3006815"/>
            <a:ext cx="2667546" cy="2098728"/>
          </a:xfrm>
          <a:prstGeom prst="rect">
            <a:avLst/>
          </a:prstGeom>
        </p:spPr>
      </p:pic>
    </p:spTree>
    <p:extLst>
      <p:ext uri="{BB962C8B-B14F-4D97-AF65-F5344CB8AC3E}">
        <p14:creationId xmlns:p14="http://schemas.microsoft.com/office/powerpoint/2010/main" val="340358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t="-2000" r="-2000" b="-2000"/>
          </a:stretch>
        </a:blipFill>
        <a:effectLst/>
      </p:bgPr>
    </p:bg>
    <p:spTree>
      <p:nvGrpSpPr>
        <p:cNvPr id="1" name=""/>
        <p:cNvGrpSpPr/>
        <p:nvPr/>
      </p:nvGrpSpPr>
      <p:grpSpPr>
        <a:xfrm>
          <a:off x="0" y="0"/>
          <a:ext cx="0" cy="0"/>
          <a:chOff x="0" y="0"/>
          <a:chExt cx="0" cy="0"/>
        </a:xfrm>
      </p:grpSpPr>
      <p:sp>
        <p:nvSpPr>
          <p:cNvPr id="4" name="مستطيل: زوايا مستديرة 3">
            <a:extLst>
              <a:ext uri="{FF2B5EF4-FFF2-40B4-BE49-F238E27FC236}">
                <a16:creationId xmlns:a16="http://schemas.microsoft.com/office/drawing/2014/main" id="{829BA0FC-6F2E-46C8-A240-E5040FE2BD53}"/>
              </a:ext>
            </a:extLst>
          </p:cNvPr>
          <p:cNvSpPr/>
          <p:nvPr/>
        </p:nvSpPr>
        <p:spPr>
          <a:xfrm>
            <a:off x="1763688" y="620649"/>
            <a:ext cx="6120680" cy="21602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600" b="1" dirty="0"/>
              <a:t>"إن الصورة الصحفية أصبحت العضو السادس في مجلس الأمن الذي يملك الفيتو"</a:t>
            </a:r>
          </a:p>
        </p:txBody>
      </p:sp>
      <p:sp>
        <p:nvSpPr>
          <p:cNvPr id="5" name="مستطيل: زوايا مستديرة 4">
            <a:extLst>
              <a:ext uri="{FF2B5EF4-FFF2-40B4-BE49-F238E27FC236}">
                <a16:creationId xmlns:a16="http://schemas.microsoft.com/office/drawing/2014/main" id="{CE24B85D-9F82-4AF8-B57D-3036BE73A2B5}"/>
              </a:ext>
            </a:extLst>
          </p:cNvPr>
          <p:cNvSpPr/>
          <p:nvPr/>
        </p:nvSpPr>
        <p:spPr>
          <a:xfrm>
            <a:off x="2771800" y="2924944"/>
            <a:ext cx="4608512" cy="660617"/>
          </a:xfrm>
          <a:prstGeom prst="roundRect">
            <a:avLst/>
          </a:prstGeom>
          <a:solidFill>
            <a:schemeClr val="bg2">
              <a:lumMod val="90000"/>
            </a:schemeClr>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EG" sz="2000" b="1" dirty="0">
                <a:solidFill>
                  <a:schemeClr val="tx1"/>
                </a:solidFill>
              </a:rPr>
              <a:t>المصدر: بطرس غالي، أمين عام سابق للأمم المتحدة</a:t>
            </a:r>
          </a:p>
        </p:txBody>
      </p:sp>
      <p:pic>
        <p:nvPicPr>
          <p:cNvPr id="6" name="صورة 5">
            <a:extLst>
              <a:ext uri="{FF2B5EF4-FFF2-40B4-BE49-F238E27FC236}">
                <a16:creationId xmlns:a16="http://schemas.microsoft.com/office/drawing/2014/main" id="{D1D61A21-DC06-4BDE-8B75-F8B7B1D1FFDF}"/>
              </a:ext>
            </a:extLst>
          </p:cNvPr>
          <p:cNvPicPr>
            <a:picLocks noChangeAspect="1"/>
          </p:cNvPicPr>
          <p:nvPr/>
        </p:nvPicPr>
        <p:blipFill>
          <a:blip r:embed="rId3"/>
          <a:stretch>
            <a:fillRect/>
          </a:stretch>
        </p:blipFill>
        <p:spPr>
          <a:xfrm>
            <a:off x="3742283" y="3861048"/>
            <a:ext cx="2667546" cy="2098728"/>
          </a:xfrm>
          <a:prstGeom prst="rect">
            <a:avLst/>
          </a:prstGeom>
        </p:spPr>
      </p:pic>
    </p:spTree>
    <p:extLst>
      <p:ext uri="{BB962C8B-B14F-4D97-AF65-F5344CB8AC3E}">
        <p14:creationId xmlns:p14="http://schemas.microsoft.com/office/powerpoint/2010/main" val="17480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2380</TotalTime>
  <Words>1215</Words>
  <Application>Microsoft Office PowerPoint</Application>
  <PresentationFormat>عرض على الشاشة (4:3)</PresentationFormat>
  <Paragraphs>86</Paragraphs>
  <Slides>51</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51</vt:i4>
      </vt:variant>
    </vt:vector>
  </HeadingPairs>
  <TitlesOfParts>
    <vt:vector size="54" baseType="lpstr">
      <vt:lpstr>Arial</vt:lpstr>
      <vt:lpstr>Calibri</vt:lpstr>
      <vt:lpstr>نسق Office</vt:lpstr>
      <vt:lpstr>الدرس الثالث</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 www.ien.edu.sa ٨ </dc:title>
  <dc:creator>sara ghabour</dc:creator>
  <cp:lastModifiedBy>4916</cp:lastModifiedBy>
  <cp:revision>144</cp:revision>
  <dcterms:created xsi:type="dcterms:W3CDTF">2020-12-01T14:21:27Z</dcterms:created>
  <dcterms:modified xsi:type="dcterms:W3CDTF">2021-09-25T13:09:22Z</dcterms:modified>
</cp:coreProperties>
</file>