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74" r:id="rId3"/>
    <p:sldId id="268" r:id="rId4"/>
    <p:sldId id="277" r:id="rId5"/>
    <p:sldId id="275" r:id="rId6"/>
    <p:sldId id="271" r:id="rId7"/>
    <p:sldId id="272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139EFD-FC17-4915-88DB-B147EDAEE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A5B62E3-2371-4C6D-91E5-7DA819B1F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7CC685-DF09-4C7A-A855-1BDD9CE7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0C20BC-222E-4AE9-AE25-15A8FF58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3F40F5-9CD2-4015-AAEF-2FA48559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659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ABAC83-DA75-4D12-B7E8-6BDD3187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9CCFDA3-4889-4BD0-AF9F-253D6A8B9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89A0EA-DF72-4382-8D1C-14FF7D05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B1960E-DE01-4C80-AA78-E9EE4A8B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88E452-566A-40B8-92FD-35204F7E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067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D5BED4B-95FA-4F17-94FF-BB88B2BBF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59962DB-8B91-4812-B4C9-8C13EC070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336B9F-2654-4547-9B35-0BAA3553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493B5A-FC28-4B82-8919-32B11281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3ADD11-A19F-484C-8ABB-F9CE8772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686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88FDFF-7596-4F7F-8F99-4AA57F75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B93A98-6A6E-4BFD-B935-108C7BFA7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283C0E-5D3D-4C9A-8CCE-746A5F5B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3B5023-D443-459A-83AA-927D53F8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E7D196-9307-4486-81FC-600D1C4C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22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ECE29C-6237-4073-86A7-A7084B13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FF514B-A900-40A2-9D95-7BB7F504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BEF1CA-7FD1-499C-B826-25D454EA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62F73A-8468-4CBD-BB26-C6796668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B3F8BA-C0FA-43BD-BA3F-8B6D0D59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072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B79880-EB16-466F-A08E-18F19913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AB705C-D0B2-424C-B89D-B1DBC40F4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1EE1CF6-118C-4B7C-BB2B-E649218BD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983BCD0-B921-49A9-B566-AACC9E0D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0ABEA16-56A7-45FF-84C2-3A554116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3699C1A-10D8-414D-A47A-B11D603B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569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173EE7-7BB2-4C2E-BF62-3CA3377C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E257F3-C42E-4C69-BDEF-D6D25A6D5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3400724-7EC3-44A2-B12B-6AE41F2DC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4680932-10B6-4A42-A61B-C76DB66B1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D2A9CC6-66DB-4A38-A439-1FFD19267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1A92AC0-BF8F-4354-A29B-C0519961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53B50EE-B335-4D51-A9D5-384B241A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7A8BE5C-C62A-42E8-8312-B31F9DE3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979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35CB05-757C-49B3-9A31-B1A3D1CE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98B25A3-79AB-4E2C-9E71-4E2751A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D4F2E11-2999-44E3-A595-7557C8FC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60EEF46-50F9-4152-B0F6-1A8A9F7E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99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97F95B8-91BA-4750-8B99-4AD42A8C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CB57117-A525-4DE0-9CA4-44EF5C9F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5359F3-FF33-4FDC-8951-2E129957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199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53864A-00AF-483E-8385-5632D92D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0F4A22-41C4-46DA-9452-CF56D28BA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1ABFE7C-23E7-40E7-AC0C-3344C36F2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596539E-9E90-4373-94CF-28C37AE3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58337D-172A-40F6-919C-BEB3B65D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853ADBC-16A9-4800-95D4-78038A6E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906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86A18C-D0D0-4E83-BB64-47986E91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61AA3EA-0F58-4D9B-BC44-407F5E409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802C3A9-FC54-4356-AFEC-55EA063F8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8C09985-E941-4B8D-8F52-71ADF062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4127E5E-AF2B-4F0A-8AB7-CCAF36C1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02D4E1-1044-4F58-8232-E3C31745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192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EBB2E7C-9881-4383-9DF9-287FBD26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EC6C74-ADB3-416B-9A3B-8DC8192A7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4E6451-1445-468A-BFA8-ED2F21271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164E7-D89C-49B7-BFB9-7CF3A1D749B1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AA592C-3B88-496A-8295-F4E3331F4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DDE75E-DC24-454B-A150-B92450B21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27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microsoft.com/office/2007/relationships/hdphoto" Target="../media/hdphoto1.wdp"/><Relationship Id="rId5" Type="http://schemas.openxmlformats.org/officeDocument/2006/relationships/hyperlink" Target="https://pixabay.com/nl/blackboard-krijt-schoolbord-148588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://pngimg.com/download/5767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blackboard-krijt-schoolbord-148588/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57672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blackboard-krijt-schoolbord-148588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57672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57672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openxmlformats.org/officeDocument/2006/relationships/image" Target="../media/image10.png"/><Relationship Id="rId5" Type="http://schemas.openxmlformats.org/officeDocument/2006/relationships/hyperlink" Target="https://pixabay.com/nl/blackboard-krijt-schoolbord-148588/" TargetMode="External"/><Relationship Id="rId10" Type="http://schemas.openxmlformats.org/officeDocument/2006/relationships/hyperlink" Target="http://www.pngall.com/quran-p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pixabay.com/nl/blackboard-krijt-schoolbord-148588/" TargetMode="External"/><Relationship Id="rId7" Type="http://schemas.openxmlformats.org/officeDocument/2006/relationships/hyperlink" Target="https://tafsir.app/tadabbur-wa-amal/68/3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57672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57672" TargetMode="External"/><Relationship Id="rId3" Type="http://schemas.openxmlformats.org/officeDocument/2006/relationships/hyperlink" Target="https://pixabay.com/nl/blackboard-krijt-schoolbord-148588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9%85%D8%A7%D9%8A%D9%83%D8%B1%D9%88%D8%B3%D9%88%D9%81%D8%AA_%D8%AA%D9%8A%D9%85%D8%B2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blackboard-krijt-schoolbord-148588/" TargetMode="External"/><Relationship Id="rId7" Type="http://schemas.openxmlformats.org/officeDocument/2006/relationships/hyperlink" Target="http://pngimg.com/download/5767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9814" y="282283"/>
            <a:ext cx="7942020" cy="4020648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77ED35C-36C9-41F3-ACE7-B4CF7C9869FA}"/>
              </a:ext>
            </a:extLst>
          </p:cNvPr>
          <p:cNvSpPr/>
          <p:nvPr/>
        </p:nvSpPr>
        <p:spPr>
          <a:xfrm>
            <a:off x="7035489" y="545760"/>
            <a:ext cx="94929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المادة</a:t>
            </a:r>
            <a:r>
              <a:rPr lang="ar-SA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algn="ctr"/>
            <a:endParaRPr lang="ar-SA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ar-SA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SA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الموضوع</a:t>
            </a:r>
            <a:r>
              <a:rPr lang="ar-SA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C287C3B-E8FB-4559-B9E0-D37DF7D1E191}"/>
              </a:ext>
            </a:extLst>
          </p:cNvPr>
          <p:cNvSpPr/>
          <p:nvPr/>
        </p:nvSpPr>
        <p:spPr>
          <a:xfrm>
            <a:off x="6862533" y="958532"/>
            <a:ext cx="105355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b="1" dirty="0">
                <a:ln/>
                <a:solidFill>
                  <a:schemeClr val="accent4"/>
                </a:solidFill>
              </a:rPr>
              <a:t>قرآن حفظ</a:t>
            </a:r>
          </a:p>
          <a:p>
            <a:endParaRPr lang="ar-SA" b="1" dirty="0">
              <a:ln/>
              <a:solidFill>
                <a:schemeClr val="accent4"/>
              </a:solidFill>
            </a:endParaRPr>
          </a:p>
          <a:p>
            <a:endParaRPr lang="ar-SA" b="1" dirty="0">
              <a:ln/>
              <a:solidFill>
                <a:schemeClr val="accent4"/>
              </a:solidFill>
            </a:endParaRPr>
          </a:p>
          <a:p>
            <a:r>
              <a:rPr lang="ar-SA" b="1" dirty="0">
                <a:ln/>
                <a:solidFill>
                  <a:schemeClr val="accent4"/>
                </a:solidFill>
              </a:rPr>
              <a:t>سورة القلم </a:t>
            </a:r>
          </a:p>
          <a:p>
            <a:r>
              <a:rPr lang="ar-SA" b="1" dirty="0">
                <a:ln/>
                <a:solidFill>
                  <a:schemeClr val="accent4"/>
                </a:solidFill>
              </a:rPr>
              <a:t>(28-35)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1114470-F561-4284-997E-4BEFAEB81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00" y="433686"/>
            <a:ext cx="3717842" cy="371784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9B16BF2-37B2-41A0-9C19-EC5B8648C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393384" y="5251588"/>
            <a:ext cx="6054880" cy="176955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744D0A-8466-4B96-9DFE-4183E8C8322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9583" r="5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44436"/>
          <a:stretch/>
        </p:blipFill>
        <p:spPr>
          <a:xfrm>
            <a:off x="-161153" y="-282283"/>
            <a:ext cx="2738353" cy="6858000"/>
          </a:xfrm>
          <a:prstGeom prst="rect">
            <a:avLst/>
          </a:prstGeom>
        </p:spPr>
      </p:pic>
      <p:pic>
        <p:nvPicPr>
          <p:cNvPr id="7" name="النشيد_الوطني_السّعودي_بدون_موسيقى">
            <a:hlinkClick r:id="" action="ppaction://media"/>
            <a:extLst>
              <a:ext uri="{FF2B5EF4-FFF2-40B4-BE49-F238E27FC236}">
                <a16:creationId xmlns:a16="http://schemas.microsoft.com/office/drawing/2014/main" id="{983AED94-178F-4830-89C7-2D1731AA9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3223" y="4577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5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605" y="282283"/>
            <a:ext cx="7942020" cy="40206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A54CFA2-62D5-4A06-AF23-C37765CDB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57213" y="5288720"/>
            <a:ext cx="6054880" cy="1769557"/>
          </a:xfrm>
          <a:prstGeom prst="rect">
            <a:avLst/>
          </a:prstGeom>
        </p:spPr>
      </p:pic>
      <p:pic>
        <p:nvPicPr>
          <p:cNvPr id="1026" name="Picture 2" descr="الصف السادس : الدرس الثاني(الالوان الباردة) – ibda3alfan.com">
            <a:extLst>
              <a:ext uri="{FF2B5EF4-FFF2-40B4-BE49-F238E27FC236}">
                <a16:creationId xmlns:a16="http://schemas.microsoft.com/office/drawing/2014/main" id="{8A6EE10E-7C01-460C-8FE5-A29A94590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2" y="548639"/>
            <a:ext cx="1131982" cy="11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7002F68-5E4E-402E-9842-B5797D922D1D}"/>
              </a:ext>
            </a:extLst>
          </p:cNvPr>
          <p:cNvSpPr/>
          <p:nvPr/>
        </p:nvSpPr>
        <p:spPr>
          <a:xfrm>
            <a:off x="8208258" y="1983901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D02F409-3D64-4F30-AA48-4D4A363C120A}"/>
              </a:ext>
            </a:extLst>
          </p:cNvPr>
          <p:cNvSpPr/>
          <p:nvPr/>
        </p:nvSpPr>
        <p:spPr>
          <a:xfrm>
            <a:off x="326194" y="645073"/>
            <a:ext cx="770281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يتلو الطالب الآيات من سورة القلم تلاوة صحيحة.</a:t>
            </a:r>
          </a:p>
          <a:p>
            <a:endParaRPr lang="ar-SA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 يحفظ الطالب الآيات حفظا متقنا مبنيا على الفهم.</a:t>
            </a:r>
          </a:p>
          <a:p>
            <a:endParaRPr lang="ar-SA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 يطبق الطالب أحكام التجويد التي درسها أثناء تلاوته للآيات.</a:t>
            </a:r>
          </a:p>
          <a:p>
            <a:endParaRPr lang="ar-SA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 يسترسل الطالب أثناء تسميعه للآيات.</a:t>
            </a:r>
          </a:p>
          <a:p>
            <a:endParaRPr lang="ar-SA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 يقارن الطالب في ضوء قوله تعالى: </a:t>
            </a:r>
            <a:r>
              <a:rPr lang="ar-SA" cap="none" spc="0" dirty="0">
                <a:ln w="0"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"أَفَنَجْعَلُ الْمُسْلِمِينَ كَالْمُجْرِمِينَ" </a:t>
            </a:r>
            <a:r>
              <a:rPr lang="ar-SA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بين حال الفريقين في الدارين.</a:t>
            </a:r>
          </a:p>
          <a:p>
            <a:endParaRPr lang="ar-SA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 يستنبط الطالب فائدة من كل آية من السورة.</a:t>
            </a:r>
          </a:p>
        </p:txBody>
      </p:sp>
    </p:spTree>
    <p:extLst>
      <p:ext uri="{BB962C8B-B14F-4D97-AF65-F5344CB8AC3E}">
        <p14:creationId xmlns:p14="http://schemas.microsoft.com/office/powerpoint/2010/main" val="28087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605" y="282283"/>
            <a:ext cx="7942020" cy="40206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A54CFA2-62D5-4A06-AF23-C37765CDB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0252" y="5271323"/>
            <a:ext cx="6054880" cy="176955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C858CBD-864A-4967-9E87-0B1426054489}"/>
              </a:ext>
            </a:extLst>
          </p:cNvPr>
          <p:cNvSpPr/>
          <p:nvPr/>
        </p:nvSpPr>
        <p:spPr>
          <a:xfrm>
            <a:off x="3701879" y="674301"/>
            <a:ext cx="12554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chemeClr val="accent4"/>
                </a:solidFill>
                <a:effectLst/>
              </a:rPr>
              <a:t>تمهيد: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6DF344C-84AC-4D72-A1BF-B80A050FBBAB}"/>
              </a:ext>
            </a:extLst>
          </p:cNvPr>
          <p:cNvSpPr/>
          <p:nvPr/>
        </p:nvSpPr>
        <p:spPr>
          <a:xfrm>
            <a:off x="686630" y="1507961"/>
            <a:ext cx="728596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زال السياق الكريم في مطلب هداية كفار قريش الذين</a:t>
            </a:r>
          </a:p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اختبرهم الله بالآلاء والنعم لعلهم يشكرون فلم يشكروا </a:t>
            </a:r>
          </a:p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ثم بالبلاء والنقم لعلهم يتوبون كأصحاب الجنة الذين</a:t>
            </a:r>
          </a:p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ابتلاهم فتابوا إليه ورجعوا الى طاعته. 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5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6025" y="282283"/>
            <a:ext cx="7942020" cy="40206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C9003D9-A8A8-4617-819F-8789DEAD7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93384" y="5251588"/>
            <a:ext cx="6054880" cy="176955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CCEFA90-1A44-447B-9CE5-DBBC089D721F}"/>
              </a:ext>
            </a:extLst>
          </p:cNvPr>
          <p:cNvSpPr/>
          <p:nvPr/>
        </p:nvSpPr>
        <p:spPr>
          <a:xfrm>
            <a:off x="8452740" y="282282"/>
            <a:ext cx="3403236" cy="34032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905E3D0-AED1-43AB-8CF3-0A2EC749CC04}"/>
              </a:ext>
            </a:extLst>
          </p:cNvPr>
          <p:cNvSpPr/>
          <p:nvPr/>
        </p:nvSpPr>
        <p:spPr>
          <a:xfrm>
            <a:off x="8278045" y="685570"/>
            <a:ext cx="38603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العزيزة افتحي المصحف على </a:t>
            </a:r>
          </a:p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سورة القلم وأنصتي لتلاوة الآيات</a:t>
            </a:r>
          </a:p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آية (19) إلى آية (27)</a:t>
            </a:r>
          </a:p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بخشوع وتدبر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B67AF89-8B49-4B17-82A4-79A2DFE7AA15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5287" y="2009009"/>
            <a:ext cx="2338139" cy="1714635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5BA81327-8DD5-4AF0-8024-B478AC2E9194}"/>
              </a:ext>
            </a:extLst>
          </p:cNvPr>
          <p:cNvSpPr/>
          <p:nvPr/>
        </p:nvSpPr>
        <p:spPr>
          <a:xfrm>
            <a:off x="562708" y="492368"/>
            <a:ext cx="7530707" cy="34887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قَالَ أَوْسَطُهُمْ أَلَمْ أَقُل لَّكُمْ لَوْلَا تُسَبِّحُونَ 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</a:t>
            </a:r>
            <a:r>
              <a:rPr lang="ar-S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٢٨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﴾</a:t>
            </a:r>
            <a:r>
              <a:rPr lang="ar-S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قَالُوا سُبْحَانَ رَبِّنَا إِنَّا كُنَّا ظَالِمِينَ 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</a:t>
            </a:r>
            <a:r>
              <a:rPr lang="ar-S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٢٩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﴾</a:t>
            </a:r>
            <a:r>
              <a:rPr lang="ar-S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فَأَقْبَلَ بَعْضُهُمْ عَلَى بَعْضٍ يَتَلَاوَمُونَ 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</a:t>
            </a:r>
            <a:r>
              <a:rPr lang="ar-S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٣٠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﴾</a:t>
            </a:r>
            <a:r>
              <a:rPr lang="ar-S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قَالُوا يَا وَيْلَنَا إِنَّا كُنَّا طَاغِينَ 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</a:t>
            </a:r>
            <a:r>
              <a:rPr lang="ar-S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٣١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﴾</a:t>
            </a:r>
            <a:r>
              <a:rPr lang="ar-S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عَسَى رَبُّنَا أَن يُبْدِلَنَا خَيْرًا مِّنْهَا إِنَّا إِلَى رَبِّنَا رَاغِبُونَ 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</a:t>
            </a:r>
            <a:r>
              <a:rPr lang="ar-S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٣٢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﴾</a:t>
            </a:r>
            <a:r>
              <a:rPr lang="ar-S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كَذَلِكَ الْعَذَابُ وَلَعَذَابُ الْآخِرَةِ أَكْبَرُ لَوْ كَانُوا يَعْلَمُونَ 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</a:t>
            </a:r>
            <a:r>
              <a:rPr lang="ar-S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٣٣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﴾</a:t>
            </a:r>
            <a:r>
              <a:rPr lang="ar-S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إِنَّ لِلْمُتَّقِينَ عِندَ رَبِّهِمْ جَنَّاتِ النَّعِيمِ 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</a:t>
            </a:r>
            <a:r>
              <a:rPr lang="ar-S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٣٤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﴾</a:t>
            </a:r>
            <a:r>
              <a:rPr lang="ar-S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أَفَنَجْعَلُ الْمُسْلِمِينَ كَالْمُجْرِمِينَ 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</a:t>
            </a:r>
            <a:r>
              <a:rPr lang="ar-S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٣٥</a:t>
            </a:r>
            <a:r>
              <a:rPr lang="ar-SA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﴾</a:t>
            </a: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4" name="سورة القلم (٢٨-٣٥)">
            <a:hlinkClick r:id="" action="ppaction://media"/>
            <a:extLst>
              <a:ext uri="{FF2B5EF4-FFF2-40B4-BE49-F238E27FC236}">
                <a16:creationId xmlns:a16="http://schemas.microsoft.com/office/drawing/2014/main" id="{EE85CA01-C897-43DB-94C7-186CFC7523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0486" y="2788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0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814" y="282283"/>
            <a:ext cx="7942020" cy="40206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graphicFrame>
        <p:nvGraphicFramePr>
          <p:cNvPr id="2" name="جدول 5">
            <a:extLst>
              <a:ext uri="{FF2B5EF4-FFF2-40B4-BE49-F238E27FC236}">
                <a16:creationId xmlns:a16="http://schemas.microsoft.com/office/drawing/2014/main" id="{9939F52F-1020-4D53-A58F-C52A99B16A01}"/>
              </a:ext>
            </a:extLst>
          </p:cNvPr>
          <p:cNvGraphicFramePr>
            <a:graphicFrameLocks noGrp="1"/>
          </p:cNvGraphicFramePr>
          <p:nvPr/>
        </p:nvGraphicFramePr>
        <p:xfrm>
          <a:off x="3607145" y="2114961"/>
          <a:ext cx="4418312" cy="170039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09156">
                  <a:extLst>
                    <a:ext uri="{9D8B030D-6E8A-4147-A177-3AD203B41FA5}">
                      <a16:colId xmlns:a16="http://schemas.microsoft.com/office/drawing/2014/main" val="1124566151"/>
                    </a:ext>
                  </a:extLst>
                </a:gridCol>
                <a:gridCol w="2209156">
                  <a:extLst>
                    <a:ext uri="{9D8B030D-6E8A-4147-A177-3AD203B41FA5}">
                      <a16:colId xmlns:a16="http://schemas.microsoft.com/office/drawing/2014/main" val="2870876826"/>
                    </a:ext>
                  </a:extLst>
                </a:gridCol>
              </a:tblGrid>
              <a:tr h="523519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معناها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76965"/>
                  </a:ext>
                </a:extLst>
              </a:tr>
              <a:tr h="653360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16372"/>
                  </a:ext>
                </a:extLst>
              </a:tr>
              <a:tr h="523519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11870"/>
                  </a:ext>
                </a:extLst>
              </a:tr>
            </a:tbl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277083C4-EB15-4744-B216-B013E2CA1D7E}"/>
              </a:ext>
            </a:extLst>
          </p:cNvPr>
          <p:cNvSpPr txBox="1"/>
          <p:nvPr/>
        </p:nvSpPr>
        <p:spPr>
          <a:xfrm>
            <a:off x="6217415" y="3340959"/>
            <a:ext cx="14342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رَاغِبُونَ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D0E9DD-9CFC-44FE-97AC-E5792295F04A}"/>
              </a:ext>
            </a:extLst>
          </p:cNvPr>
          <p:cNvSpPr txBox="1"/>
          <p:nvPr/>
        </p:nvSpPr>
        <p:spPr>
          <a:xfrm>
            <a:off x="3662577" y="2725325"/>
            <a:ext cx="24459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أَعْدَلُهُمْ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F3E9B72-8E6E-484F-83FF-D07C954FB5BD}"/>
              </a:ext>
            </a:extLst>
          </p:cNvPr>
          <p:cNvSpPr txBox="1"/>
          <p:nvPr/>
        </p:nvSpPr>
        <p:spPr>
          <a:xfrm>
            <a:off x="3811261" y="3307494"/>
            <a:ext cx="2284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طَالِبُونَ الخَيْرَ</a:t>
            </a:r>
          </a:p>
        </p:txBody>
      </p:sp>
      <p:graphicFrame>
        <p:nvGraphicFramePr>
          <p:cNvPr id="12" name="جدول 8">
            <a:extLst>
              <a:ext uri="{FF2B5EF4-FFF2-40B4-BE49-F238E27FC236}">
                <a16:creationId xmlns:a16="http://schemas.microsoft.com/office/drawing/2014/main" id="{826CADAA-FFDF-4D7A-AB0A-E6992544223D}"/>
              </a:ext>
            </a:extLst>
          </p:cNvPr>
          <p:cNvGraphicFramePr>
            <a:graphicFrameLocks noGrp="1"/>
          </p:cNvGraphicFramePr>
          <p:nvPr/>
        </p:nvGraphicFramePr>
        <p:xfrm>
          <a:off x="809210" y="2288458"/>
          <a:ext cx="2699434" cy="134917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699434">
                  <a:extLst>
                    <a:ext uri="{9D8B030D-6E8A-4147-A177-3AD203B41FA5}">
                      <a16:colId xmlns:a16="http://schemas.microsoft.com/office/drawing/2014/main" val="3828296047"/>
                    </a:ext>
                  </a:extLst>
                </a:gridCol>
              </a:tblGrid>
              <a:tr h="452742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هداية الآيات: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764829"/>
                  </a:ext>
                </a:extLst>
              </a:tr>
              <a:tr h="89643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45887"/>
                  </a:ext>
                </a:extLst>
              </a:tr>
            </a:tbl>
          </a:graphicData>
        </a:graphic>
      </p:graphicFrame>
      <p:sp>
        <p:nvSpPr>
          <p:cNvPr id="13" name="فقاعة الكلام: بيضاوية 12">
            <a:extLst>
              <a:ext uri="{FF2B5EF4-FFF2-40B4-BE49-F238E27FC236}">
                <a16:creationId xmlns:a16="http://schemas.microsoft.com/office/drawing/2014/main" id="{B121FDDC-B8B0-4C4A-8F96-176E3BFFF552}"/>
              </a:ext>
            </a:extLst>
          </p:cNvPr>
          <p:cNvSpPr/>
          <p:nvPr/>
        </p:nvSpPr>
        <p:spPr>
          <a:xfrm>
            <a:off x="796875" y="645050"/>
            <a:ext cx="3478973" cy="1254995"/>
          </a:xfrm>
          <a:prstGeom prst="wedgeEllipseCallout">
            <a:avLst>
              <a:gd name="adj1" fmla="val -4599"/>
              <a:gd name="adj2" fmla="val 748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قال تعالى: "أَفَنَجْعَلُ الْمُسْلِمِينَ كَالْمُجْرِمِينَ" قارني بين حال الفريقين في الدارين </a:t>
            </a:r>
            <a:endParaRPr lang="ar-SA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9AC54F7-6AB1-4601-BD83-522AC99D686E}"/>
              </a:ext>
            </a:extLst>
          </p:cNvPr>
          <p:cNvSpPr txBox="1"/>
          <p:nvPr/>
        </p:nvSpPr>
        <p:spPr>
          <a:xfrm>
            <a:off x="836400" y="2789547"/>
            <a:ext cx="253892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يستوي المؤمن والكافر يوم القيامة في الجزاء.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41B7489-D428-4465-BF8B-A8F30ABEB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93384" y="5251588"/>
            <a:ext cx="6054880" cy="176955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44C91EE-A52F-4EC8-B645-18938A6C1E16}"/>
              </a:ext>
            </a:extLst>
          </p:cNvPr>
          <p:cNvSpPr/>
          <p:nvPr/>
        </p:nvSpPr>
        <p:spPr>
          <a:xfrm>
            <a:off x="4888999" y="884382"/>
            <a:ext cx="30444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cap="none" spc="0" dirty="0">
                <a:ln/>
                <a:solidFill>
                  <a:schemeClr val="accent4"/>
                </a:solidFill>
                <a:effectLst/>
              </a:rPr>
              <a:t>طالبتي النجيبة:</a:t>
            </a:r>
          </a:p>
          <a:p>
            <a:r>
              <a:rPr lang="ar-SA" sz="2000" b="1" cap="none" spc="0" dirty="0">
                <a:ln/>
                <a:solidFill>
                  <a:schemeClr val="accent4"/>
                </a:solidFill>
                <a:effectLst/>
              </a:rPr>
              <a:t>بالرجوع إلى </a:t>
            </a:r>
            <a:r>
              <a:rPr lang="ar-SA" sz="2000" b="1" dirty="0">
                <a:ln/>
                <a:solidFill>
                  <a:schemeClr val="accent4"/>
                </a:solidFill>
              </a:rPr>
              <a:t>موقع الباحث القرآني</a:t>
            </a:r>
            <a:r>
              <a:rPr lang="ar-SA" sz="20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</a:p>
          <a:p>
            <a:pPr algn="ctr"/>
            <a:r>
              <a:rPr lang="ar-SA" sz="2000" b="1" cap="none" spc="0" dirty="0">
                <a:ln/>
                <a:solidFill>
                  <a:schemeClr val="accent4"/>
                </a:solidFill>
                <a:effectLst/>
              </a:rPr>
              <a:t>استخرجي معنى الكلمات التالية:</a:t>
            </a:r>
          </a:p>
        </p:txBody>
      </p:sp>
      <p:pic>
        <p:nvPicPr>
          <p:cNvPr id="1028" name="Picture 4">
            <a:hlinkClick r:id="rId7"/>
            <a:extLst>
              <a:ext uri="{FF2B5EF4-FFF2-40B4-BE49-F238E27FC236}">
                <a16:creationId xmlns:a16="http://schemas.microsoft.com/office/drawing/2014/main" id="{BDD03546-0A6B-4513-8172-D91ED5DE2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48" y="519450"/>
            <a:ext cx="967142" cy="96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BE2B9B1-3051-4798-A7C0-8395BAAEC644}"/>
              </a:ext>
            </a:extLst>
          </p:cNvPr>
          <p:cNvSpPr txBox="1"/>
          <p:nvPr/>
        </p:nvSpPr>
        <p:spPr>
          <a:xfrm>
            <a:off x="6138957" y="2789547"/>
            <a:ext cx="14342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أَوْسَطُهُمْ</a:t>
            </a:r>
          </a:p>
        </p:txBody>
      </p:sp>
    </p:spTree>
    <p:extLst>
      <p:ext uri="{BB962C8B-B14F-4D97-AF65-F5344CB8AC3E}">
        <p14:creationId xmlns:p14="http://schemas.microsoft.com/office/powerpoint/2010/main" val="36613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814" y="282283"/>
            <a:ext cx="7942020" cy="40206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8EAA276E-211D-4D4B-842D-B62890084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33227"/>
              </p:ext>
            </p:extLst>
          </p:nvPr>
        </p:nvGraphicFramePr>
        <p:xfrm>
          <a:off x="1087820" y="1732567"/>
          <a:ext cx="6666008" cy="202565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666502">
                  <a:extLst>
                    <a:ext uri="{9D8B030D-6E8A-4147-A177-3AD203B41FA5}">
                      <a16:colId xmlns:a16="http://schemas.microsoft.com/office/drawing/2014/main" val="1917587313"/>
                    </a:ext>
                  </a:extLst>
                </a:gridCol>
                <a:gridCol w="1666502">
                  <a:extLst>
                    <a:ext uri="{9D8B030D-6E8A-4147-A177-3AD203B41FA5}">
                      <a16:colId xmlns:a16="http://schemas.microsoft.com/office/drawing/2014/main" val="1030830480"/>
                    </a:ext>
                  </a:extLst>
                </a:gridCol>
                <a:gridCol w="1666502">
                  <a:extLst>
                    <a:ext uri="{9D8B030D-6E8A-4147-A177-3AD203B41FA5}">
                      <a16:colId xmlns:a16="http://schemas.microsoft.com/office/drawing/2014/main" val="1947378836"/>
                    </a:ext>
                  </a:extLst>
                </a:gridCol>
                <a:gridCol w="1666502">
                  <a:extLst>
                    <a:ext uri="{9D8B030D-6E8A-4147-A177-3AD203B41FA5}">
                      <a16:colId xmlns:a16="http://schemas.microsoft.com/office/drawing/2014/main" val="3536093276"/>
                    </a:ext>
                  </a:extLst>
                </a:gridCol>
              </a:tblGrid>
              <a:tr h="433858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الرسم العثماني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 الرسم الإملائي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الحكم التجويدي: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646639"/>
                  </a:ext>
                </a:extLst>
              </a:tr>
              <a:tr h="7959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356432"/>
                  </a:ext>
                </a:extLst>
              </a:tr>
              <a:tr h="7959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25788"/>
                  </a:ext>
                </a:extLst>
              </a:tr>
            </a:tbl>
          </a:graphicData>
        </a:graphic>
      </p:graphicFrame>
      <p:sp>
        <p:nvSpPr>
          <p:cNvPr id="11" name="مستطيل 10">
            <a:extLst>
              <a:ext uri="{FF2B5EF4-FFF2-40B4-BE49-F238E27FC236}">
                <a16:creationId xmlns:a16="http://schemas.microsoft.com/office/drawing/2014/main" id="{C2219C12-A13C-4990-93C0-C674FE146827}"/>
              </a:ext>
            </a:extLst>
          </p:cNvPr>
          <p:cNvSpPr/>
          <p:nvPr/>
        </p:nvSpPr>
        <p:spPr>
          <a:xfrm>
            <a:off x="4551440" y="2318846"/>
            <a:ext cx="2990020" cy="13146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طالبتي النجيبة استخرجي من الآيات مثال للرسم العثماني  واكتبيه بالرسم الإملائي في محادثة الـ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06389B0-9577-4A20-9317-E433AE72D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00168" y="3165934"/>
            <a:ext cx="436609" cy="40604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7B5FAC-9041-46D5-BCEA-02E9DD0F55A9}"/>
              </a:ext>
            </a:extLst>
          </p:cNvPr>
          <p:cNvSpPr txBox="1"/>
          <p:nvPr/>
        </p:nvSpPr>
        <p:spPr>
          <a:xfrm>
            <a:off x="2689449" y="2290284"/>
            <a:ext cx="18216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أَ</a:t>
            </a: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r>
              <a:rPr lang="ar-S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يُ</a:t>
            </a:r>
            <a:r>
              <a:rPr lang="ar-S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بْدِلَنَا </a:t>
            </a:r>
            <a:endParaRPr lang="ar-SA" sz="2800" b="1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CCB07A7-885E-4660-9AA3-796AF4C197D7}"/>
              </a:ext>
            </a:extLst>
          </p:cNvPr>
          <p:cNvSpPr txBox="1"/>
          <p:nvPr/>
        </p:nvSpPr>
        <p:spPr>
          <a:xfrm>
            <a:off x="973155" y="2387336"/>
            <a:ext cx="18216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ادغام بغنة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1094361-C266-4A42-AB6A-5742BC441FA3}"/>
              </a:ext>
            </a:extLst>
          </p:cNvPr>
          <p:cNvSpPr txBox="1"/>
          <p:nvPr/>
        </p:nvSpPr>
        <p:spPr>
          <a:xfrm>
            <a:off x="2794812" y="3022352"/>
            <a:ext cx="1531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 عِ</a:t>
            </a: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r>
              <a:rPr lang="ar-S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د</a:t>
            </a:r>
            <a:endParaRPr lang="ar-SA" sz="2800" b="1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8C49502-6384-4691-BC27-EFA223271D43}"/>
              </a:ext>
            </a:extLst>
          </p:cNvPr>
          <p:cNvSpPr txBox="1"/>
          <p:nvPr/>
        </p:nvSpPr>
        <p:spPr>
          <a:xfrm>
            <a:off x="1146624" y="3139374"/>
            <a:ext cx="18216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اخفاء</a:t>
            </a:r>
          </a:p>
        </p:txBody>
      </p:sp>
      <p:sp>
        <p:nvSpPr>
          <p:cNvPr id="19" name="وسيلة الشرح: خط منحني مع حد وشريط تمييز 18">
            <a:extLst>
              <a:ext uri="{FF2B5EF4-FFF2-40B4-BE49-F238E27FC236}">
                <a16:creationId xmlns:a16="http://schemas.microsoft.com/office/drawing/2014/main" id="{631F61FA-2C90-4F12-8BD4-D848C0BC2C66}"/>
              </a:ext>
            </a:extLst>
          </p:cNvPr>
          <p:cNvSpPr/>
          <p:nvPr/>
        </p:nvSpPr>
        <p:spPr>
          <a:xfrm>
            <a:off x="2057452" y="661944"/>
            <a:ext cx="2363372" cy="92333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169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11C7557-5986-4EA4-85B7-C561F6490EC5}"/>
              </a:ext>
            </a:extLst>
          </p:cNvPr>
          <p:cNvSpPr txBox="1"/>
          <p:nvPr/>
        </p:nvSpPr>
        <p:spPr>
          <a:xfrm>
            <a:off x="2111927" y="598970"/>
            <a:ext cx="236980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من خلال دراستك لمادة التجويد استخرجي الأحكام </a:t>
            </a:r>
            <a:r>
              <a:rPr lang="ar-SA" sz="2000" b="1" dirty="0" err="1">
                <a:solidFill>
                  <a:schemeClr val="tx1"/>
                </a:solidFill>
              </a:rPr>
              <a:t>التجويدية</a:t>
            </a:r>
            <a:r>
              <a:rPr lang="ar-SA" sz="2000" b="1" dirty="0">
                <a:solidFill>
                  <a:schemeClr val="tx1"/>
                </a:solidFill>
              </a:rPr>
              <a:t> من </a:t>
            </a:r>
            <a:r>
              <a:rPr lang="ar-SA" sz="2000" b="1" dirty="0"/>
              <a:t>ما يلي</a:t>
            </a:r>
            <a:r>
              <a:rPr lang="ar-SA" sz="2000" b="1" dirty="0">
                <a:solidFill>
                  <a:schemeClr val="tx1"/>
                </a:solidFill>
              </a:rPr>
              <a:t> :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E78C27DB-D907-441E-B14E-4986149389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93384" y="5251588"/>
            <a:ext cx="6054880" cy="1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813" y="282283"/>
            <a:ext cx="7942020" cy="40206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67006E0-D0D7-43A6-9256-FB40F570FDE6}"/>
              </a:ext>
            </a:extLst>
          </p:cNvPr>
          <p:cNvSpPr/>
          <p:nvPr/>
        </p:nvSpPr>
        <p:spPr>
          <a:xfrm>
            <a:off x="1409423" y="2501465"/>
            <a:ext cx="60228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حفظ الآيات من سورة القلم (28-35)  </a:t>
            </a:r>
          </a:p>
        </p:txBody>
      </p:sp>
      <p:pic>
        <p:nvPicPr>
          <p:cNvPr id="12294" name="Picture 6" descr="شروط اعطاء الواجب المنزلي">
            <a:extLst>
              <a:ext uri="{FF2B5EF4-FFF2-40B4-BE49-F238E27FC236}">
                <a16:creationId xmlns:a16="http://schemas.microsoft.com/office/drawing/2014/main" id="{886EA921-C1F9-433E-BFCC-7B49621DB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3" y="878848"/>
            <a:ext cx="2468717" cy="134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82E8955-22DD-491D-9019-9FFB5239A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93384" y="5251588"/>
            <a:ext cx="6054880" cy="1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6556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313</Words>
  <Application>Microsoft Office PowerPoint</Application>
  <PresentationFormat>شاشة عريضة</PresentationFormat>
  <Paragraphs>52</Paragraphs>
  <Slides>7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همس الحنين w</dc:creator>
  <cp:lastModifiedBy>همس الحنين w</cp:lastModifiedBy>
  <cp:revision>51</cp:revision>
  <dcterms:created xsi:type="dcterms:W3CDTF">2021-03-01T08:09:16Z</dcterms:created>
  <dcterms:modified xsi:type="dcterms:W3CDTF">2021-09-14T19:23:32Z</dcterms:modified>
</cp:coreProperties>
</file>