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aximized" horzBarState="maximized">
    <p:restoredLeft sz="84380"/>
    <p:restoredTop sz="94660"/>
  </p:normalViewPr>
  <p:slideViewPr>
    <p:cSldViewPr>
      <p:cViewPr varScale="1">
        <p:scale>
          <a:sx n="42" d="100"/>
          <a:sy n="42" d="100"/>
        </p:scale>
        <p:origin x="-108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783C69-C7A4-4A05-88C2-4B6F5945BD2B}" type="datetimeFigureOut">
              <a:rPr lang="ar-EG"/>
              <a:pPr>
                <a:defRPr/>
              </a:pPr>
              <a:t>15/12/1438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FC7305-6A2F-4FAC-B997-3ABF13ABEBB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12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0F315E-F22C-438F-AF0E-3FAECEC57636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ar-EG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22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BC8AA-C00A-4EEC-9834-2C928B36250C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ar-EG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331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A5700C-254F-427F-B669-0E89750A8E9D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ar-EG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smtClean="0"/>
          </a:p>
        </p:txBody>
      </p:sp>
      <p:sp>
        <p:nvSpPr>
          <p:cNvPr id="1434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4BF06C-0213-42AC-B8D1-5E30CB13360C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EG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19D9D-129D-4D86-8D79-6E9B75E16F61}" type="datetimeFigureOut">
              <a:rPr lang="ar-SA"/>
              <a:pPr>
                <a:defRPr/>
              </a:pPr>
              <a:t>15/12/1438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BF4FC-F6C5-4F13-96A8-186EEA6B20E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F097B-5ECE-489F-87E8-1887F66D29DC}" type="datetimeFigureOut">
              <a:rPr lang="ar-SA"/>
              <a:pPr>
                <a:defRPr/>
              </a:pPr>
              <a:t>15/12/1438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69D0-9F66-4B72-A1B2-74A1980AC8B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A49E3-C134-4A83-BA62-E7C40E8127E8}" type="datetimeFigureOut">
              <a:rPr lang="ar-SA"/>
              <a:pPr>
                <a:defRPr/>
              </a:pPr>
              <a:t>15/12/1438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AA33-5709-4B7C-BE3A-38EE5D3B0BC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DAA60-A335-4C1E-98EF-8D4C66393E26}" type="datetimeFigureOut">
              <a:rPr lang="ar-SA"/>
              <a:pPr>
                <a:defRPr/>
              </a:pPr>
              <a:t>15/12/1438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2CA6C-7C78-4905-AF6C-77FF732AF9D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9E37-64AA-4BAC-A166-50F5E83737EB}" type="datetimeFigureOut">
              <a:rPr lang="ar-SA"/>
              <a:pPr>
                <a:defRPr/>
              </a:pPr>
              <a:t>15/12/1438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05CF9-BF15-443C-A66D-BD8BB1E9388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0EFF2-4C5B-46EE-9ECD-ED1F1F7C3B89}" type="datetimeFigureOut">
              <a:rPr lang="ar-SA"/>
              <a:pPr>
                <a:defRPr/>
              </a:pPr>
              <a:t>15/12/1438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1DB30-C640-4E60-BE17-7310A17BB54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E8F4B-199F-49B6-8B51-6759CB545DB6}" type="datetimeFigureOut">
              <a:rPr lang="ar-SA"/>
              <a:pPr>
                <a:defRPr/>
              </a:pPr>
              <a:t>15/12/1438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CC45-EEB7-42C2-B39B-EAA1D622B5F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F3592-346C-4FF1-950F-1E575FB71B53}" type="datetimeFigureOut">
              <a:rPr lang="ar-SA"/>
              <a:pPr>
                <a:defRPr/>
              </a:pPr>
              <a:t>15/12/1438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B206B-F8F4-41F4-8561-9BB96A60E41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B9DD8-69ED-4984-AC7E-7CB866DF849D}" type="datetimeFigureOut">
              <a:rPr lang="ar-SA"/>
              <a:pPr>
                <a:defRPr/>
              </a:pPr>
              <a:t>15/12/1438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25139-A098-4C6F-AB43-499DA034B26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9BF63-13C9-4DF8-A1C6-C10C015DA546}" type="datetimeFigureOut">
              <a:rPr lang="ar-SA"/>
              <a:pPr>
                <a:defRPr/>
              </a:pPr>
              <a:t>15/12/1438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428DC-B866-4D52-B105-6CE809B0F6B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55CE-A7F8-4978-A0AD-DBA3F14B8EFE}" type="datetimeFigureOut">
              <a:rPr lang="ar-SA"/>
              <a:pPr>
                <a:defRPr/>
              </a:pPr>
              <a:t>15/12/1438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84DB-9684-4F88-BDF7-BDA98F1AA95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Ovr>
    <a:masterClrMapping/>
  </p:clrMapOvr>
  <p:transition>
    <p:wedge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2DA4D2-4B5D-49C9-A0EC-829C2D8C1BE6}" type="datetimeFigureOut">
              <a:rPr lang="ar-SA"/>
              <a:pPr>
                <a:defRPr/>
              </a:pPr>
              <a:t>15/12/1438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A66CF1-F9E7-431A-8E4C-8BC5F6BF8D3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  <p:sndAc>
      <p:stSnd>
        <p:snd r:embed="rId13" name="arrow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audio" Target="../media/audio14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9.wav"/><Relationship Id="rId3" Type="http://schemas.openxmlformats.org/officeDocument/2006/relationships/audio" Target="../media/audio8.wav"/><Relationship Id="rId7" Type="http://schemas.openxmlformats.org/officeDocument/2006/relationships/audio" Target="../media/audio18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7.wav"/><Relationship Id="rId5" Type="http://schemas.openxmlformats.org/officeDocument/2006/relationships/audio" Target="../media/audio16.wav"/><Relationship Id="rId10" Type="http://schemas.openxmlformats.org/officeDocument/2006/relationships/image" Target="../media/image3.png"/><Relationship Id="rId4" Type="http://schemas.openxmlformats.org/officeDocument/2006/relationships/audio" Target="../media/audio15.wav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8.wav"/><Relationship Id="rId7" Type="http://schemas.openxmlformats.org/officeDocument/2006/relationships/audio" Target="../media/audio2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2.wav"/><Relationship Id="rId5" Type="http://schemas.openxmlformats.org/officeDocument/2006/relationships/audio" Target="../media/audio21.wav"/><Relationship Id="rId10" Type="http://schemas.openxmlformats.org/officeDocument/2006/relationships/image" Target="../media/image5.png"/><Relationship Id="rId4" Type="http://schemas.openxmlformats.org/officeDocument/2006/relationships/audio" Target="../media/audio20.wav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8.wav"/><Relationship Id="rId3" Type="http://schemas.openxmlformats.org/officeDocument/2006/relationships/audio" Target="../media/audio8.wav"/><Relationship Id="rId7" Type="http://schemas.openxmlformats.org/officeDocument/2006/relationships/audio" Target="../media/audio27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6.wav"/><Relationship Id="rId11" Type="http://schemas.openxmlformats.org/officeDocument/2006/relationships/image" Target="../media/image6.png"/><Relationship Id="rId5" Type="http://schemas.openxmlformats.org/officeDocument/2006/relationships/audio" Target="../media/audio25.wav"/><Relationship Id="rId10" Type="http://schemas.openxmlformats.org/officeDocument/2006/relationships/image" Target="../media/image3.png"/><Relationship Id="rId4" Type="http://schemas.openxmlformats.org/officeDocument/2006/relationships/audio" Target="../media/audio24.wav"/><Relationship Id="rId9" Type="http://schemas.openxmlformats.org/officeDocument/2006/relationships/audio" Target="../media/audio29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7" Type="http://schemas.openxmlformats.org/officeDocument/2006/relationships/image" Target="../media/image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3.wav"/><Relationship Id="rId5" Type="http://schemas.openxmlformats.org/officeDocument/2006/relationships/audio" Target="../media/audio32.wav"/><Relationship Id="rId4" Type="http://schemas.openxmlformats.org/officeDocument/2006/relationships/audio" Target="../media/audio3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6.wav"/><Relationship Id="rId4" Type="http://schemas.openxmlformats.org/officeDocument/2006/relationships/audio" Target="../media/audio3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8.wav"/><Relationship Id="rId7" Type="http://schemas.openxmlformats.org/officeDocument/2006/relationships/audio" Target="../media/audio39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8.wav"/><Relationship Id="rId5" Type="http://schemas.openxmlformats.org/officeDocument/2006/relationships/audio" Target="../media/audio25.wav"/><Relationship Id="rId4" Type="http://schemas.openxmlformats.org/officeDocument/2006/relationships/audio" Target="../media/audio37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audio" Target="../media/audio40.wav"/><Relationship Id="rId7" Type="http://schemas.openxmlformats.org/officeDocument/2006/relationships/audio" Target="../media/audio4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3.wav"/><Relationship Id="rId5" Type="http://schemas.openxmlformats.org/officeDocument/2006/relationships/audio" Target="../media/audio42.wav"/><Relationship Id="rId4" Type="http://schemas.openxmlformats.org/officeDocument/2006/relationships/audio" Target="../media/audio41.wav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مستدير الزوايا 10"/>
          <p:cNvSpPr/>
          <p:nvPr/>
        </p:nvSpPr>
        <p:spPr>
          <a:xfrm>
            <a:off x="2643174" y="1857364"/>
            <a:ext cx="3786214" cy="3071834"/>
          </a:xfrm>
          <a:prstGeom prst="roundRect">
            <a:avLst>
              <a:gd name="adj" fmla="val 4760"/>
            </a:avLst>
          </a:prstGeom>
          <a:solidFill>
            <a:srgbClr val="FFFF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pic>
        <p:nvPicPr>
          <p:cNvPr id="5" name="صورة 4" descr="0018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785938"/>
            <a:ext cx="86439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17988" y="188913"/>
            <a:ext cx="4746625" cy="1655762"/>
            <a:chOff x="7144700" y="2404336"/>
            <a:chExt cx="1281030" cy="1720786"/>
          </a:xfrm>
        </p:grpSpPr>
        <p:sp>
          <p:nvSpPr>
            <p:cNvPr id="3" name="Flowchart: Connector 2"/>
            <p:cNvSpPr/>
            <p:nvPr/>
          </p:nvSpPr>
          <p:spPr>
            <a:xfrm>
              <a:off x="7425755" y="3052724"/>
              <a:ext cx="999975" cy="1072398"/>
            </a:xfrm>
            <a:prstGeom prst="flowChartConnector">
              <a:avLst/>
            </a:prstGeom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2700000" scaled="0"/>
              <a:tileRect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3600" b="1" dirty="0"/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7144700" y="2404336"/>
              <a:ext cx="1212214" cy="1512177"/>
            </a:xfrm>
            <a:prstGeom prst="flowChartConnector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1"/>
              <a:tileRect/>
            </a:gra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5400" b="1" cap="all" dirty="0">
                  <a:ln/>
                  <a:solidFill>
                    <a:schemeClr val="bg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الوحـــــــــــدة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14612" y="2151728"/>
            <a:ext cx="36433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الأموال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000" b="1" dirty="0" err="1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الزكوية</a:t>
            </a:r>
            <a:endParaRPr lang="en-US" sz="80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5786446" y="357166"/>
            <a:ext cx="928694" cy="928694"/>
          </a:xfrm>
          <a:prstGeom prst="ellipse">
            <a:avLst/>
          </a:prstGeom>
          <a:solidFill>
            <a:schemeClr val="bg1"/>
          </a:solidFill>
          <a:ln w="57150" cap="rnd"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12700" prstMaterial="dkEdge"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8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</a:p>
        </p:txBody>
      </p:sp>
    </p:spTree>
  </p:cSld>
  <p:clrMapOvr>
    <a:masterClrMapping/>
  </p:clrMapOvr>
  <p:transition>
    <p:wedg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وحـــــــــــدة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وحـــــــــــدة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أموال  الزكو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أموال  الزكو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أموال  الزكو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/>
        </p:nvSpPr>
        <p:spPr bwMode="auto">
          <a:xfrm>
            <a:off x="179388" y="2420938"/>
            <a:ext cx="8642350" cy="4170362"/>
          </a:xfrm>
          <a:prstGeom prst="round2DiagRect">
            <a:avLst>
              <a:gd name="adj1" fmla="val 29300"/>
              <a:gd name="adj2" fmla="val 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</a:gra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7338" y="2682875"/>
            <a:ext cx="85693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0070C0"/>
                </a:solidFill>
                <a:latin typeface="+mn-lt"/>
                <a:cs typeface="+mn-cs"/>
              </a:rPr>
              <a:t>الأثمان </a:t>
            </a:r>
            <a:r>
              <a:rPr lang="ar-EG" sz="3600" b="1" dirty="0" err="1">
                <a:solidFill>
                  <a:srgbClr val="0070C0"/>
                </a:solidFill>
                <a:latin typeface="+mn-lt"/>
                <a:cs typeface="+mn-cs"/>
              </a:rPr>
              <a:t>هي:</a:t>
            </a:r>
            <a:r>
              <a:rPr lang="ar-EG" sz="36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ar-SA" sz="3600" b="1" dirty="0">
                <a:solidFill>
                  <a:srgbClr val="0070C0"/>
                </a:solidFill>
                <a:latin typeface="+mn-lt"/>
                <a:cs typeface="+mn-cs"/>
              </a:rPr>
              <a:t>الذهب، </a:t>
            </a:r>
            <a:r>
              <a:rPr lang="ar-SA" sz="3600" b="1" dirty="0" err="1">
                <a:solidFill>
                  <a:srgbClr val="0070C0"/>
                </a:solidFill>
                <a:latin typeface="+mn-lt"/>
                <a:cs typeface="+mn-cs"/>
              </a:rPr>
              <a:t>والفضة،</a:t>
            </a:r>
            <a:r>
              <a:rPr lang="ar-SA" sz="36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ar-EG" sz="3600" b="1" dirty="0">
                <a:solidFill>
                  <a:srgbClr val="0070C0"/>
                </a:solidFill>
                <a:latin typeface="+mn-lt"/>
                <a:cs typeface="+mn-cs"/>
              </a:rPr>
              <a:t>و</a:t>
            </a:r>
            <a:r>
              <a:rPr lang="ar-SA" sz="3600" b="1" dirty="0">
                <a:solidFill>
                  <a:srgbClr val="0070C0"/>
                </a:solidFill>
                <a:latin typeface="+mn-lt"/>
                <a:cs typeface="+mn-cs"/>
              </a:rPr>
              <a:t>الأوراق </a:t>
            </a:r>
            <a:r>
              <a:rPr lang="ar-SA" sz="3600" b="1" dirty="0" err="1">
                <a:solidFill>
                  <a:srgbClr val="0070C0"/>
                </a:solidFill>
                <a:latin typeface="+mn-lt"/>
                <a:cs typeface="+mn-cs"/>
              </a:rPr>
              <a:t>النقدية،</a:t>
            </a:r>
            <a:r>
              <a:rPr lang="ar-SA" sz="36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ar-EG" sz="3600" b="1" dirty="0">
                <a:solidFill>
                  <a:srgbClr val="0070C0"/>
                </a:solidFill>
                <a:latin typeface="+mn-lt"/>
                <a:cs typeface="+mn-cs"/>
              </a:rPr>
              <a:t>وزكاتها </a:t>
            </a:r>
            <a:r>
              <a:rPr lang="ar-SA" sz="3600" b="1" dirty="0">
                <a:solidFill>
                  <a:srgbClr val="0070C0"/>
                </a:solidFill>
                <a:latin typeface="+mn-lt"/>
                <a:cs typeface="+mn-cs"/>
              </a:rPr>
              <a:t>واجبة</a:t>
            </a:r>
            <a:r>
              <a:rPr lang="ar-EG" sz="3600" b="1" dirty="0" err="1">
                <a:solidFill>
                  <a:srgbClr val="0070C0"/>
                </a:solidFill>
                <a:latin typeface="+mn-lt"/>
                <a:cs typeface="+mn-cs"/>
              </a:rPr>
              <a:t>.</a:t>
            </a:r>
            <a:endParaRPr lang="ar-EG" sz="36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ar-EG" sz="4000" b="1" dirty="0">
                <a:solidFill>
                  <a:srgbClr val="C00000"/>
                </a:solidFill>
                <a:latin typeface="+mn-lt"/>
                <a:cs typeface="+mn-cs"/>
              </a:rPr>
              <a:t>والدليل </a:t>
            </a:r>
            <a:r>
              <a:rPr lang="ar-SA" sz="4000" b="1" dirty="0">
                <a:solidFill>
                  <a:srgbClr val="C00000"/>
                </a:solidFill>
                <a:latin typeface="+mn-lt"/>
                <a:cs typeface="+mn-cs"/>
              </a:rPr>
              <a:t>قول الله تعالى:</a:t>
            </a:r>
            <a:endParaRPr lang="ar-EG" sz="3600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cs typeface="+mn-cs"/>
                <a:sym typeface="AGA Arabesque"/>
              </a:rPr>
              <a:t></a:t>
            </a:r>
            <a:r>
              <a:rPr lang="ar-EG" sz="3600" dirty="0" smtClean="0"/>
              <a:t>وَالَّذِينَ </a:t>
            </a:r>
            <a:r>
              <a:rPr lang="ar-EG" sz="3600" dirty="0"/>
              <a:t>يَكْنِزُونَ الذَّهَبَ وَالْفِضَّةَ وَلاَ يُنفِقُونَهَا فِي سَبِيلِ الله فَبَشِّرْهُم بِعَذَابٍ أَلِيمٍ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GA Arabesque"/>
              </a:rPr>
              <a:t></a:t>
            </a:r>
            <a:r>
              <a:rPr lang="ar-EG" sz="3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GA Arabesque"/>
              </a:rPr>
              <a:t> </a:t>
            </a:r>
            <a:r>
              <a:rPr lang="ar-EG" sz="3600" baseline="46000" dirty="0"/>
              <a:t>(1)</a:t>
            </a:r>
            <a:r>
              <a:rPr lang="ar-EG" sz="3600" dirty="0"/>
              <a:t>.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+mn-lt"/>
              <a:cs typeface="+mn-cs"/>
              <a:sym typeface="AGA Arabesque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428860" y="214290"/>
            <a:ext cx="3786214" cy="1669475"/>
          </a:xfrm>
          <a:prstGeom prst="roundRect">
            <a:avLst>
              <a:gd name="adj" fmla="val 4760"/>
            </a:avLst>
          </a:prstGeom>
          <a:solidFill>
            <a:srgbClr val="FFFFC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pic>
        <p:nvPicPr>
          <p:cNvPr id="8" name="صورة 7" descr="00180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2875"/>
            <a:ext cx="8643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2500330" y="214290"/>
            <a:ext cx="36433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dirty="0">
                <a:ln w="11430"/>
                <a:solidFill>
                  <a:srgbClr val="66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زكاة الأثمان</a:t>
            </a:r>
            <a:endParaRPr lang="en-US" sz="5400" b="1" dirty="0">
              <a:ln w="11430"/>
              <a:solidFill>
                <a:srgbClr val="66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00750" y="1428750"/>
            <a:ext cx="2941638" cy="1128713"/>
            <a:chOff x="1119900" y="214290"/>
            <a:chExt cx="7952665" cy="1143009"/>
          </a:xfrm>
        </p:grpSpPr>
        <p:sp>
          <p:nvSpPr>
            <p:cNvPr id="11" name="Flowchart: Off-page Connector 1"/>
            <p:cNvSpPr/>
            <p:nvPr/>
          </p:nvSpPr>
          <p:spPr>
            <a:xfrm>
              <a:off x="1119900" y="285025"/>
              <a:ext cx="7360400" cy="1072274"/>
            </a:xfrm>
            <a:prstGeom prst="flowChartOffpageConnector">
              <a:avLst/>
            </a:prstGeom>
            <a:gradFill>
              <a:gsLst>
                <a:gs pos="0">
                  <a:srgbClr val="C000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0FF00"/>
                </a:gs>
                <a:gs pos="100000">
                  <a:srgbClr val="0000FF"/>
                </a:gs>
              </a:gsLst>
              <a:lin ang="13500000" scaled="0"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solidFill>
                    <a:srgbClr val="C00000"/>
                  </a:solidFill>
                </a:rPr>
                <a:t>حكمها</a:t>
              </a:r>
            </a:p>
          </p:txBody>
        </p:sp>
        <p:pic>
          <p:nvPicPr>
            <p:cNvPr id="3085" name="صورة 8" descr="anislammosqueminareted.gif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340620" y="214290"/>
              <a:ext cx="1731945" cy="963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82" name="مربع نص 14"/>
          <p:cNvSpPr txBox="1">
            <a:spLocks noChangeArrowheads="1"/>
          </p:cNvSpPr>
          <p:nvPr/>
        </p:nvSpPr>
        <p:spPr bwMode="auto">
          <a:xfrm>
            <a:off x="4114800" y="2971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EG"/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250825" y="5805264"/>
            <a:ext cx="3673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 b="1" dirty="0">
                <a:solidFill>
                  <a:srgbClr val="7030A0"/>
                </a:solidFill>
              </a:rPr>
              <a:t>(1</a:t>
            </a:r>
            <a:r>
              <a:rPr lang="ar-EG" sz="3200" b="1" dirty="0" err="1">
                <a:solidFill>
                  <a:srgbClr val="7030A0"/>
                </a:solidFill>
              </a:rPr>
              <a:t>)</a:t>
            </a:r>
            <a:r>
              <a:rPr lang="ar-EG" sz="3200" b="1" dirty="0">
                <a:solidFill>
                  <a:srgbClr val="7030A0"/>
                </a:solidFill>
              </a:rPr>
              <a:t> </a:t>
            </a:r>
            <a:r>
              <a:rPr lang="ar-SA" sz="3200" b="1" dirty="0">
                <a:solidFill>
                  <a:srgbClr val="7030A0"/>
                </a:solidFill>
              </a:rPr>
              <a:t>سورة ال</a:t>
            </a:r>
            <a:r>
              <a:rPr lang="ar-EG" sz="3200" b="1" dirty="0">
                <a:solidFill>
                  <a:srgbClr val="7030A0"/>
                </a:solidFill>
              </a:rPr>
              <a:t>توبة </a:t>
            </a:r>
            <a:r>
              <a:rPr lang="ar-SA" sz="3200" b="1" dirty="0">
                <a:solidFill>
                  <a:srgbClr val="7030A0"/>
                </a:solidFill>
              </a:rPr>
              <a:t>آية 34</a:t>
            </a:r>
            <a:r>
              <a:rPr lang="ar-EG" sz="3200" b="1" dirty="0" err="1">
                <a:solidFill>
                  <a:srgbClr val="7030A0"/>
                </a:solidFill>
              </a:rPr>
              <a:t>.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زكاة الأثم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زكاة الأثم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زكاة الأثم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حكم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أثمان هي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لأثمان هي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سورة التوبة آية 3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/>
        </p:nvSpPr>
        <p:spPr bwMode="auto">
          <a:xfrm>
            <a:off x="250825" y="1285875"/>
            <a:ext cx="8642350" cy="4643438"/>
          </a:xfrm>
          <a:prstGeom prst="round2DiagRect">
            <a:avLst>
              <a:gd name="adj1" fmla="val 29300"/>
              <a:gd name="adj2" fmla="val 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</a:gra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7338" y="1397000"/>
            <a:ext cx="85693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0070C0"/>
                </a:solidFill>
                <a:latin typeface="+mn-lt"/>
                <a:cs typeface="+mn-cs"/>
              </a:rPr>
              <a:t>وعن أبي هريرة</a:t>
            </a:r>
            <a:r>
              <a:rPr lang="ar-EG" sz="3200" b="1" dirty="0">
                <a:solidFill>
                  <a:srgbClr val="0070C0"/>
                </a:solidFill>
                <a:latin typeface="+mn-lt"/>
                <a:cs typeface="+mn-cs"/>
              </a:rPr>
              <a:t> رضي الله عنه</a:t>
            </a:r>
            <a:r>
              <a:rPr lang="ar-SA" sz="3200" b="1" dirty="0">
                <a:solidFill>
                  <a:srgbClr val="0070C0"/>
                </a:solidFill>
                <a:latin typeface="+mn-lt"/>
                <a:cs typeface="+mn-cs"/>
              </a:rPr>
              <a:t> قال: قال رسول الله </a:t>
            </a:r>
            <a:r>
              <a:rPr lang="ar-EG" sz="3200" b="1" dirty="0">
                <a:solidFill>
                  <a:srgbClr val="0070C0"/>
                </a:solidFill>
                <a:latin typeface="+mn-lt"/>
                <a:cs typeface="+mn-cs"/>
                <a:sym typeface="AGA Arabesque"/>
              </a:rPr>
              <a:t>صلى الله عليه وسلم</a:t>
            </a:r>
            <a:r>
              <a:rPr lang="ar-SA" sz="3200" b="1" dirty="0">
                <a:solidFill>
                  <a:srgbClr val="0070C0"/>
                </a:solidFill>
                <a:latin typeface="+mn-lt"/>
                <a:cs typeface="+mn-cs"/>
              </a:rPr>
              <a:t>: «ما من صاحب ذهب ولا فضة </a:t>
            </a:r>
            <a:r>
              <a:rPr lang="ar-SA" sz="3200" b="1" dirty="0" smtClean="0">
                <a:solidFill>
                  <a:srgbClr val="0070C0"/>
                </a:solidFill>
                <a:latin typeface="+mn-lt"/>
                <a:cs typeface="+mn-cs"/>
              </a:rPr>
              <a:t>لا </a:t>
            </a:r>
            <a:r>
              <a:rPr lang="ar-SA" sz="3200" b="1" dirty="0">
                <a:solidFill>
                  <a:srgbClr val="0070C0"/>
                </a:solidFill>
                <a:latin typeface="+mn-lt"/>
                <a:cs typeface="+mn-cs"/>
              </a:rPr>
              <a:t>يؤدي منها حقها، إلا إذا كان يوم القيامة صفحت له صفائح من نار</a:t>
            </a:r>
            <a:r>
              <a:rPr lang="ar-EG" sz="3200" b="1" dirty="0" err="1">
                <a:solidFill>
                  <a:srgbClr val="0070C0"/>
                </a:solidFill>
                <a:latin typeface="+mn-lt"/>
                <a:cs typeface="+mn-cs"/>
              </a:rPr>
              <a:t>؛</a:t>
            </a:r>
            <a:r>
              <a:rPr lang="ar-SA" sz="3200" b="1" dirty="0">
                <a:solidFill>
                  <a:srgbClr val="0070C0"/>
                </a:solidFill>
                <a:latin typeface="+mn-lt"/>
                <a:cs typeface="+mn-cs"/>
              </a:rPr>
              <a:t> فأحمي عليها في نار جهنم، فيكوى </a:t>
            </a:r>
            <a:r>
              <a:rPr lang="ar-SA" sz="3200" b="1" dirty="0" err="1">
                <a:solidFill>
                  <a:srgbClr val="0070C0"/>
                </a:solidFill>
                <a:latin typeface="+mn-lt"/>
                <a:cs typeface="+mn-cs"/>
              </a:rPr>
              <a:t>بها</a:t>
            </a:r>
            <a:r>
              <a:rPr lang="ar-SA" sz="3200" b="1" dirty="0">
                <a:solidFill>
                  <a:srgbClr val="0070C0"/>
                </a:solidFill>
                <a:latin typeface="+mn-lt"/>
                <a:cs typeface="+mn-cs"/>
              </a:rPr>
              <a:t> جنبه وجبينه وظهره،</a:t>
            </a:r>
            <a:r>
              <a:rPr lang="ar-EG" sz="32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ar-SA" sz="3200" b="1" dirty="0">
                <a:solidFill>
                  <a:srgbClr val="0070C0"/>
                </a:solidFill>
                <a:latin typeface="+mn-lt"/>
                <a:cs typeface="+mn-cs"/>
              </a:rPr>
              <a:t>كلما بردت أعيدت له، في يوم كان مقداره خمسين ألف سنة، حتى يقضى بين العباد</a:t>
            </a:r>
            <a:r>
              <a:rPr lang="ar-EG" sz="3200" b="1" dirty="0">
                <a:solidFill>
                  <a:srgbClr val="0070C0"/>
                </a:solidFill>
                <a:latin typeface="+mn-lt"/>
                <a:cs typeface="+mn-cs"/>
              </a:rPr>
              <a:t>،</a:t>
            </a:r>
            <a:r>
              <a:rPr lang="ar-SA" sz="3200" b="1" dirty="0">
                <a:solidFill>
                  <a:srgbClr val="0070C0"/>
                </a:solidFill>
                <a:latin typeface="+mn-lt"/>
                <a:cs typeface="+mn-cs"/>
              </a:rPr>
              <a:t> فيرى سبيله إما إلى الجنة، وإما إلى النار»</a:t>
            </a:r>
            <a:r>
              <a:rPr lang="ar-EG" sz="3200" b="1" baseline="48000" dirty="0">
                <a:solidFill>
                  <a:srgbClr val="0070C0"/>
                </a:solidFill>
                <a:latin typeface="+mn-lt"/>
                <a:cs typeface="+mn-cs"/>
              </a:rPr>
              <a:t>(2)</a:t>
            </a:r>
            <a:r>
              <a:rPr lang="ar-EG" sz="3200" b="1" dirty="0">
                <a:solidFill>
                  <a:srgbClr val="0070C0"/>
                </a:solidFill>
                <a:latin typeface="+mn-lt"/>
                <a:cs typeface="+mn-cs"/>
              </a:rPr>
              <a:t>.</a:t>
            </a:r>
            <a:endParaRPr lang="en-US" sz="32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rgbClr val="7030A0"/>
                </a:solidFill>
                <a:latin typeface="+mn-lt"/>
                <a:cs typeface="+mn-cs"/>
              </a:rPr>
              <a:t>وأجمع أهل العلم على وجوب الزكاة في الذهب والفضة.</a:t>
            </a:r>
            <a:endParaRPr lang="en-US" sz="3200" dirty="0">
              <a:solidFill>
                <a:srgbClr val="7030A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والأوراق النقدية لها حكم الذهب والفضة</a:t>
            </a:r>
            <a:r>
              <a:rPr lang="ar-EG" sz="3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؛</a:t>
            </a: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 لأنها </a:t>
            </a:r>
            <a:r>
              <a:rPr lang="ar-EG" sz="3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ح</a:t>
            </a:r>
            <a:r>
              <a:rPr lang="ar-SA" sz="3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لت محلها في التعامل النقدي.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4100" name="Group 11"/>
          <p:cNvGrpSpPr>
            <a:grpSpLocks/>
          </p:cNvGrpSpPr>
          <p:nvPr/>
        </p:nvGrpSpPr>
        <p:grpSpPr bwMode="auto">
          <a:xfrm>
            <a:off x="6000750" y="71438"/>
            <a:ext cx="2941638" cy="1128712"/>
            <a:chOff x="1119900" y="214290"/>
            <a:chExt cx="7952665" cy="1143009"/>
          </a:xfrm>
        </p:grpSpPr>
        <p:sp>
          <p:nvSpPr>
            <p:cNvPr id="11" name="Flowchart: Off-page Connector 1"/>
            <p:cNvSpPr/>
            <p:nvPr/>
          </p:nvSpPr>
          <p:spPr>
            <a:xfrm>
              <a:off x="1119900" y="285025"/>
              <a:ext cx="7360400" cy="1072274"/>
            </a:xfrm>
            <a:prstGeom prst="flowChartOffpageConnector">
              <a:avLst/>
            </a:prstGeom>
            <a:gradFill>
              <a:gsLst>
                <a:gs pos="0">
                  <a:srgbClr val="C000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0FF00"/>
                </a:gs>
                <a:gs pos="100000">
                  <a:srgbClr val="0000FF"/>
                </a:gs>
              </a:gsLst>
              <a:lin ang="13500000" scaled="0"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>
                  <a:solidFill>
                    <a:srgbClr val="C00000"/>
                  </a:solidFill>
                </a:rPr>
                <a:t>حكمها</a:t>
              </a:r>
            </a:p>
          </p:txBody>
        </p:sp>
        <p:pic>
          <p:nvPicPr>
            <p:cNvPr id="4105" name="صورة 8" descr="anislammosqueminareted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40620" y="214290"/>
              <a:ext cx="1731945" cy="963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34988" y="6072188"/>
            <a:ext cx="8074025" cy="646112"/>
          </a:xfrm>
          <a:prstGeom prst="rect">
            <a:avLst/>
          </a:prstGeom>
          <a:solidFill>
            <a:srgbClr val="FFF3D1">
              <a:alpha val="89803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lvl="1"/>
            <a:r>
              <a:rPr lang="ar-EG" b="1">
                <a:latin typeface="Calibri" pitchFamily="34" charset="0"/>
              </a:rPr>
              <a:t>(2) </a:t>
            </a:r>
            <a:r>
              <a:rPr lang="ar-SA" b="1">
                <a:latin typeface="Calibri" pitchFamily="34" charset="0"/>
              </a:rPr>
              <a:t>رواه البخاري </a:t>
            </a:r>
            <a:r>
              <a:rPr lang="ar-EG" b="1">
                <a:latin typeface="Calibri" pitchFamily="34" charset="0"/>
              </a:rPr>
              <a:t>في </a:t>
            </a:r>
            <a:r>
              <a:rPr lang="ar-SA" b="1">
                <a:latin typeface="Calibri" pitchFamily="34" charset="0"/>
              </a:rPr>
              <a:t>كتاب الزكاة، باب إثم مانع الزكاة برقم  1402، </a:t>
            </a:r>
            <a:r>
              <a:rPr lang="ar-EG" b="1">
                <a:latin typeface="Calibri" pitchFamily="34" charset="0"/>
              </a:rPr>
              <a:t>و </a:t>
            </a:r>
            <a:r>
              <a:rPr lang="ar-SA" b="1">
                <a:latin typeface="Calibri" pitchFamily="34" charset="0"/>
              </a:rPr>
              <a:t>مسلم </a:t>
            </a:r>
            <a:r>
              <a:rPr lang="ar-EG" b="1">
                <a:latin typeface="Calibri" pitchFamily="34" charset="0"/>
              </a:rPr>
              <a:t>في </a:t>
            </a:r>
            <a:r>
              <a:rPr lang="ar-SA" b="1">
                <a:latin typeface="Calibri" pitchFamily="34" charset="0"/>
              </a:rPr>
              <a:t>كتاب الزكاة، باب إثم مانع الزكاة، برقم: 988. </a:t>
            </a:r>
            <a:endParaRPr lang="en-US" sz="1400">
              <a:latin typeface="Calibri" pitchFamily="34" charset="0"/>
            </a:endParaRPr>
          </a:p>
        </p:txBody>
      </p:sp>
      <p:pic>
        <p:nvPicPr>
          <p:cNvPr id="14" name="صورة 13" descr="صورة1.png"/>
          <p:cNvPicPr>
            <a:picLocks noChangeAspect="1"/>
          </p:cNvPicPr>
          <p:nvPr/>
        </p:nvPicPr>
        <p:blipFill>
          <a:blip r:embed="rId9" cstate="print"/>
          <a:srcRect l="5351" t="2676" r="6349" b="14376"/>
          <a:stretch>
            <a:fillRect/>
          </a:stretch>
        </p:blipFill>
        <p:spPr>
          <a:xfrm>
            <a:off x="357158" y="142852"/>
            <a:ext cx="1800000" cy="1285860"/>
          </a:xfrm>
          <a:prstGeom prst="ellipse">
            <a:avLst/>
          </a:prstGeom>
          <a:solidFill>
            <a:srgbClr val="FFFFCC"/>
          </a:solidFill>
        </p:spPr>
      </p:pic>
      <p:pic>
        <p:nvPicPr>
          <p:cNvPr id="13" name="صورة 12" descr="صورة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57356" y="153113"/>
            <a:ext cx="1800000" cy="1275623"/>
          </a:xfrm>
          <a:prstGeom prst="ellipse">
            <a:avLst/>
          </a:prstGeom>
          <a:solidFill>
            <a:srgbClr val="FFFFCC"/>
          </a:solidFill>
        </p:spPr>
      </p:pic>
    </p:spTree>
  </p:cSld>
  <p:clrMapOvr>
    <a:masterClrMapping/>
  </p:clrMapOvr>
  <p:transition>
    <p:wedg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وعن أبي هريرة رضي 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رواه البخاري في كتاب الزكاةش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وأجمع أهل العلم على وجو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والأوراق النقدية ل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والأوراق النقدية ل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والأوراق النقدية ل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/>
        </p:nvSpPr>
        <p:spPr bwMode="auto">
          <a:xfrm>
            <a:off x="250825" y="2571750"/>
            <a:ext cx="8642350" cy="3357563"/>
          </a:xfrm>
          <a:prstGeom prst="round2DiagRect">
            <a:avLst>
              <a:gd name="adj1" fmla="val 29300"/>
              <a:gd name="adj2" fmla="val 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</a:gra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2682875"/>
            <a:ext cx="8001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10000"/>
              <a:buFont typeface="Wingdings" pitchFamily="2" charset="2"/>
              <a:buChar char="Ø"/>
              <a:defRPr/>
            </a:pPr>
            <a:r>
              <a:rPr lang="ar-EG" sz="36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ar-SA" sz="3600" b="1" dirty="0">
                <a:solidFill>
                  <a:srgbClr val="C00000"/>
                </a:solidFill>
                <a:latin typeface="+mn-lt"/>
                <a:cs typeface="+mn-cs"/>
              </a:rPr>
              <a:t>نصاب الذهب = </a:t>
            </a:r>
            <a:r>
              <a:rPr lang="ar-SA" sz="3600" b="1" dirty="0">
                <a:solidFill>
                  <a:srgbClr val="0070C0"/>
                </a:solidFill>
                <a:latin typeface="+mn-lt"/>
                <a:cs typeface="+mn-cs"/>
              </a:rPr>
              <a:t>85 غرامًا</a:t>
            </a:r>
            <a:r>
              <a:rPr lang="ar-EG" sz="3600" b="1" dirty="0">
                <a:solidFill>
                  <a:srgbClr val="0070C0"/>
                </a:solidFill>
                <a:latin typeface="+mn-lt"/>
                <a:cs typeface="+mn-cs"/>
              </a:rPr>
              <a:t>.</a:t>
            </a:r>
            <a:endParaRPr lang="en-US" sz="36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10000"/>
              <a:buFont typeface="Wingdings" pitchFamily="2" charset="2"/>
              <a:buChar char="Ø"/>
              <a:defRPr/>
            </a:pPr>
            <a:r>
              <a:rPr lang="ar-EG" sz="36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ar-SA" sz="3600" b="1" dirty="0">
                <a:solidFill>
                  <a:srgbClr val="C00000"/>
                </a:solidFill>
                <a:latin typeface="+mn-lt"/>
                <a:cs typeface="+mn-cs"/>
              </a:rPr>
              <a:t>نصاب الفضة = </a:t>
            </a:r>
            <a:r>
              <a:rPr lang="ar-SA" sz="3600" b="1" dirty="0">
                <a:solidFill>
                  <a:srgbClr val="0070C0"/>
                </a:solidFill>
                <a:latin typeface="+mn-lt"/>
                <a:cs typeface="+mn-cs"/>
              </a:rPr>
              <a:t>595 غرامًا</a:t>
            </a:r>
            <a:r>
              <a:rPr lang="ar-EG" sz="3600" b="1" dirty="0">
                <a:solidFill>
                  <a:srgbClr val="0070C0"/>
                </a:solidFill>
                <a:latin typeface="+mn-lt"/>
                <a:cs typeface="+mn-cs"/>
              </a:rPr>
              <a:t>.</a:t>
            </a:r>
            <a:endParaRPr lang="en-US" sz="36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10000"/>
              <a:buFont typeface="Wingdings" pitchFamily="2" charset="2"/>
              <a:buChar char="Ø"/>
              <a:defRPr/>
            </a:pPr>
            <a:r>
              <a:rPr lang="ar-EG" sz="36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ar-SA" sz="3600" b="1" dirty="0">
                <a:solidFill>
                  <a:srgbClr val="C00000"/>
                </a:solidFill>
                <a:latin typeface="+mn-lt"/>
                <a:cs typeface="+mn-cs"/>
              </a:rPr>
              <a:t>نصاب الأوراق النقدية = </a:t>
            </a:r>
            <a:r>
              <a:rPr lang="ar-SA" sz="3600" b="1" dirty="0">
                <a:solidFill>
                  <a:srgbClr val="0070C0"/>
                </a:solidFill>
                <a:latin typeface="+mn-lt"/>
                <a:cs typeface="+mn-cs"/>
              </a:rPr>
              <a:t>ما </a:t>
            </a:r>
            <a:r>
              <a:rPr lang="ar-EG" sz="3600" b="1" dirty="0">
                <a:solidFill>
                  <a:srgbClr val="0070C0"/>
                </a:solidFill>
                <a:latin typeface="+mn-lt"/>
                <a:cs typeface="+mn-cs"/>
              </a:rPr>
              <a:t>يعادل قيمة</a:t>
            </a:r>
            <a:r>
              <a:rPr lang="ar-SA" sz="3600" b="1" dirty="0">
                <a:solidFill>
                  <a:srgbClr val="0070C0"/>
                </a:solidFill>
                <a:latin typeface="+mn-lt"/>
                <a:cs typeface="+mn-cs"/>
              </a:rPr>
              <a:t> 595 غرامًا من الفضة.</a:t>
            </a:r>
            <a:endParaRPr lang="en-US" sz="36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10000"/>
              <a:buFont typeface="Wingdings" pitchFamily="2" charset="2"/>
              <a:buChar char="Ø"/>
              <a:defRPr/>
            </a:pPr>
            <a:r>
              <a:rPr lang="ar-EG" sz="3600" b="1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ar-SA" sz="3600" b="1" dirty="0">
                <a:solidFill>
                  <a:srgbClr val="C00000"/>
                </a:solidFill>
                <a:latin typeface="+mn-lt"/>
                <a:cs typeface="+mn-cs"/>
              </a:rPr>
              <a:t>ومقدار الواجب = </a:t>
            </a:r>
            <a:r>
              <a:rPr lang="ar-SA" sz="3600" b="1" dirty="0">
                <a:solidFill>
                  <a:srgbClr val="0070C0"/>
                </a:solidFill>
                <a:latin typeface="+mn-lt"/>
                <a:cs typeface="+mn-cs"/>
              </a:rPr>
              <a:t>ربع العشر (2.5%)</a:t>
            </a:r>
            <a:endParaRPr lang="en-US" sz="3600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5750" y="260350"/>
            <a:ext cx="8858250" cy="1739900"/>
            <a:chOff x="1119900" y="243945"/>
            <a:chExt cx="8137881" cy="1113354"/>
          </a:xfrm>
        </p:grpSpPr>
        <p:sp>
          <p:nvSpPr>
            <p:cNvPr id="11" name="Flowchart: Off-page Connector 1"/>
            <p:cNvSpPr/>
            <p:nvPr/>
          </p:nvSpPr>
          <p:spPr>
            <a:xfrm>
              <a:off x="1119900" y="285595"/>
              <a:ext cx="7359095" cy="1071704"/>
            </a:xfrm>
            <a:prstGeom prst="flowChartOffpageConnector">
              <a:avLst/>
            </a:prstGeom>
            <a:gradFill>
              <a:gsLst>
                <a:gs pos="0">
                  <a:srgbClr val="C000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0FF00"/>
                </a:gs>
                <a:gs pos="100000">
                  <a:srgbClr val="0000FF"/>
                </a:gs>
              </a:gsLst>
              <a:lin ang="13500000" scaled="0"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</a:t>
              </a:r>
              <a:r>
                <a: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نصاب الزكاة في </a:t>
              </a:r>
              <a:r>
                <a:rPr lang="ar-EG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الأثمان</a:t>
              </a:r>
              <a:r>
                <a:rPr lang="ar-SA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، ومقدار الو</a:t>
              </a:r>
              <a:r>
                <a:rPr lang="ar-EG" sz="3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اجب فيها</a:t>
              </a:r>
              <a:endPara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127" name="صورة 8" descr="anislammosqueminareted.gif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933468" y="243945"/>
              <a:ext cx="1324313" cy="963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509120"/>
            <a:ext cx="1475656" cy="191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نصاب الزكاة في الأثما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xx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نصاب الذهب = 85 غرام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ونصاب الفضة = 595 غراما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نصاب الأوراق النقدية = ما يعاد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ومقدار الواج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30213" y="142875"/>
            <a:ext cx="8286750" cy="1476375"/>
            <a:chOff x="-19325815" y="2324993"/>
            <a:chExt cx="29538023" cy="1942266"/>
          </a:xfrm>
        </p:grpSpPr>
        <p:sp>
          <p:nvSpPr>
            <p:cNvPr id="4" name="Round Same Side Corner Rectangle 5"/>
            <p:cNvSpPr/>
            <p:nvPr/>
          </p:nvSpPr>
          <p:spPr>
            <a:xfrm flipH="1">
              <a:off x="-19325815" y="2324993"/>
              <a:ext cx="29538023" cy="1942266"/>
            </a:xfrm>
            <a:prstGeom prst="flowChartDocumen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rgbClr val="00B050"/>
              </a:solidFill>
            </a:ln>
            <a:effectLst>
              <a:innerShdw blurRad="635000">
                <a:srgbClr val="CC0099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6156" name="Rectangle 4"/>
            <p:cNvSpPr>
              <a:spLocks noChangeArrowheads="1"/>
            </p:cNvSpPr>
            <p:nvPr/>
          </p:nvSpPr>
          <p:spPr bwMode="auto">
            <a:xfrm>
              <a:off x="-17806566" y="2763350"/>
              <a:ext cx="26588113" cy="931711"/>
            </a:xfrm>
            <a:prstGeom prst="flowChartDocumen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SA" sz="4400" b="1">
                  <a:solidFill>
                    <a:srgbClr val="CC0066"/>
                  </a:solidFill>
                  <a:latin typeface="Calibri" pitchFamily="34" charset="0"/>
                </a:rPr>
                <a:t>مثال تطبيقي لمعرفة النصاب:</a:t>
              </a:r>
              <a:endParaRPr lang="en-US" sz="4400" b="1">
                <a:solidFill>
                  <a:srgbClr val="CC0066"/>
                </a:solidFill>
                <a:latin typeface="Calibri" pitchFamily="34" charset="0"/>
              </a:endParaRPr>
            </a:p>
          </p:txBody>
        </p:sp>
      </p:grpSp>
      <p:sp>
        <p:nvSpPr>
          <p:cNvPr id="6" name="Round Same Side Corner Rectangle 2"/>
          <p:cNvSpPr/>
          <p:nvPr/>
        </p:nvSpPr>
        <p:spPr bwMode="auto">
          <a:xfrm flipH="1" flipV="1">
            <a:off x="338125" y="1285860"/>
            <a:ext cx="8467750" cy="5455508"/>
          </a:xfrm>
          <a:prstGeom prst="wave">
            <a:avLst>
              <a:gd name="adj1" fmla="val 7480"/>
              <a:gd name="adj2" fmla="val -1005"/>
            </a:avLst>
          </a:prstGeom>
          <a:blipFill>
            <a:blip r:embed="rId7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tretch>
              <a:fillRect/>
            </a:stretch>
          </a:blip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6875" y="2000250"/>
            <a:ext cx="83502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atin typeface="+mn-lt"/>
                <a:cs typeface="+mn-cs"/>
              </a:rPr>
              <a:t>فلو كان </a:t>
            </a:r>
            <a:r>
              <a:rPr lang="ar-SA" sz="3600" b="1" dirty="0">
                <a:solidFill>
                  <a:srgbClr val="C00000"/>
                </a:solidFill>
                <a:latin typeface="+mn-lt"/>
                <a:cs typeface="+mn-cs"/>
              </a:rPr>
              <a:t>سعر جرام الفضة = </a:t>
            </a:r>
            <a:r>
              <a:rPr lang="ar-SA" sz="3600" b="1" dirty="0">
                <a:latin typeface="+mn-lt"/>
                <a:cs typeface="+mn-cs"/>
              </a:rPr>
              <a:t>ريالًا واحدًا</a:t>
            </a:r>
            <a:r>
              <a:rPr lang="ar-EG" sz="3600" b="1" dirty="0">
                <a:latin typeface="+mn-lt"/>
                <a:cs typeface="+mn-cs"/>
              </a:rPr>
              <a:t>،</a:t>
            </a:r>
            <a:r>
              <a:rPr lang="ar-SA" sz="3600" b="1" dirty="0">
                <a:latin typeface="+mn-lt"/>
                <a:cs typeface="+mn-cs"/>
              </a:rPr>
              <a:t> فيكون النصاب</a:t>
            </a:r>
            <a:r>
              <a:rPr lang="ar-EG" sz="3600" b="1" dirty="0">
                <a:latin typeface="+mn-lt"/>
                <a:cs typeface="+mn-cs"/>
              </a:rPr>
              <a:t>:</a:t>
            </a:r>
            <a:endParaRPr lang="en-US" sz="36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atin typeface="+mn-lt"/>
                <a:cs typeface="+mn-cs"/>
              </a:rPr>
              <a:t>595 جرامًا </a:t>
            </a:r>
            <a:r>
              <a:rPr lang="ar-EG" sz="3600" b="1" dirty="0">
                <a:latin typeface="+mn-lt"/>
                <a:cs typeface="+mn-cs"/>
              </a:rPr>
              <a:t>× </a:t>
            </a:r>
            <a:r>
              <a:rPr lang="ar-SA" sz="3600" b="1" dirty="0">
                <a:latin typeface="+mn-lt"/>
                <a:cs typeface="+mn-cs"/>
              </a:rPr>
              <a:t>1ريال = 595 ريالًا سعوديًا. </a:t>
            </a:r>
            <a:endParaRPr lang="ar-EG" sz="3600" b="1" dirty="0">
              <a:latin typeface="+mn-lt"/>
              <a:cs typeface="+mn-cs"/>
            </a:endParaRPr>
          </a:p>
          <a:p>
            <a:pPr marL="742950" indent="-74295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539750" y="3860800"/>
            <a:ext cx="7920038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2800" b="1" dirty="0"/>
              <a:t>وعلى هذا فإذا ملك المسلم 595 ريالًا، فقد ملك نصابًا من الأوراق النقدية، تجب فيه الزكاة بعد مرور سنة كاملة، ما لم ينقص النصاب عن هذا القدر.</a:t>
            </a:r>
            <a:endParaRPr lang="en-US" sz="2800" dirty="0"/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468313" y="5084763"/>
            <a:ext cx="784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2400" b="1" dirty="0">
                <a:solidFill>
                  <a:srgbClr val="7030A0"/>
                </a:solidFill>
              </a:rPr>
              <a:t>ومما ينبه إليه أن تقدير سعر الجرام يختلف من وقت لآخر، ويرجع في معرفته إلى تجار </a:t>
            </a:r>
            <a:r>
              <a:rPr lang="ar-SA" sz="2400" b="1" dirty="0" err="1">
                <a:solidFill>
                  <a:srgbClr val="7030A0"/>
                </a:solidFill>
              </a:rPr>
              <a:t>ال</a:t>
            </a:r>
            <a:r>
              <a:rPr lang="ar-EG" sz="2400" b="1" dirty="0">
                <a:solidFill>
                  <a:srgbClr val="7030A0"/>
                </a:solidFill>
              </a:rPr>
              <a:t>فضة</a:t>
            </a:r>
            <a:r>
              <a:rPr lang="ar-SA" sz="2400" b="1" dirty="0">
                <a:solidFill>
                  <a:srgbClr val="7030A0"/>
                </a:solidFill>
              </a:rPr>
              <a:t>. 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ثال تطبيقي لمعرفة النصا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فلو كان سعر جرام الفض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وعلى هذ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ومما ينبه إليه أن تقدير سعر الجرا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71563" y="3860800"/>
            <a:ext cx="7286625" cy="2714625"/>
            <a:chOff x="-19325815" y="-11554"/>
            <a:chExt cx="32051897" cy="7518658"/>
          </a:xfrm>
        </p:grpSpPr>
        <p:sp>
          <p:nvSpPr>
            <p:cNvPr id="4" name="Round Same Side Corner Rectangle 5"/>
            <p:cNvSpPr/>
            <p:nvPr/>
          </p:nvSpPr>
          <p:spPr>
            <a:xfrm>
              <a:off x="-19325815" y="-11554"/>
              <a:ext cx="32051897" cy="751865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76200">
              <a:solidFill>
                <a:schemeClr val="accent3">
                  <a:lumMod val="50000"/>
                </a:schemeClr>
              </a:solidFill>
            </a:ln>
            <a:effectLst>
              <a:innerShdw blurRad="635000">
                <a:srgbClr val="00B050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7183" name="Rectangle 4"/>
            <p:cNvSpPr>
              <a:spLocks noChangeArrowheads="1"/>
            </p:cNvSpPr>
            <p:nvPr/>
          </p:nvSpPr>
          <p:spPr bwMode="auto">
            <a:xfrm>
              <a:off x="-16811941" y="2581160"/>
              <a:ext cx="26709912" cy="4006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ar-SA" sz="4400" b="1" dirty="0" err="1"/>
                <a:t>595 </a:t>
              </a:r>
              <a:r>
                <a:rPr lang="ar-SA" sz="4400" b="1" dirty="0"/>
                <a:t>× 90</a:t>
              </a:r>
              <a:r>
                <a:rPr lang="en-US" sz="4400" b="1" dirty="0"/>
                <a:t>,</a:t>
              </a:r>
              <a:r>
                <a:rPr lang="ar-EG" sz="4400" b="1" dirty="0"/>
                <a:t> </a:t>
              </a:r>
              <a:r>
                <a:rPr lang="ar-EG" sz="4400" b="1" dirty="0" err="1"/>
                <a:t>.</a:t>
              </a:r>
              <a:r>
                <a:rPr lang="ar-EG" sz="4400" b="1" dirty="0"/>
                <a:t> </a:t>
              </a:r>
              <a:r>
                <a:rPr lang="ar-SA" sz="4400" b="1" dirty="0"/>
                <a:t>= </a:t>
              </a:r>
              <a:r>
                <a:rPr lang="ar-SA" sz="4400" b="1" dirty="0" smtClean="0"/>
                <a:t>535</a:t>
              </a:r>
              <a:r>
                <a:rPr lang="ar-EG" sz="4400" b="1" dirty="0" err="1" smtClean="0"/>
                <a:t>.</a:t>
              </a:r>
              <a:r>
                <a:rPr lang="ar-SA" sz="4400" b="1" dirty="0" smtClean="0"/>
                <a:t>5 </a:t>
              </a:r>
              <a:r>
                <a:rPr lang="ar-SA" sz="4400" b="1" dirty="0"/>
                <a:t>ريال.</a:t>
              </a:r>
              <a:endParaRPr lang="en-US" sz="4400" dirty="0"/>
            </a:p>
            <a:p>
              <a:r>
                <a:rPr lang="en-US" sz="4400" dirty="0"/>
                <a:t> </a:t>
              </a:r>
            </a:p>
          </p:txBody>
        </p:sp>
      </p:grpSp>
      <p:sp>
        <p:nvSpPr>
          <p:cNvPr id="6" name="مستطيل ذو زوايا قطرية مستديرة 5"/>
          <p:cNvSpPr/>
          <p:nvPr/>
        </p:nvSpPr>
        <p:spPr>
          <a:xfrm>
            <a:off x="7217371" y="235632"/>
            <a:ext cx="1710663" cy="864096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5400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7223125" y="206375"/>
            <a:ext cx="16986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EG" sz="5400" b="1">
                <a:solidFill>
                  <a:srgbClr val="C00000"/>
                </a:solidFill>
                <a:latin typeface="Calibri" pitchFamily="34" charset="0"/>
              </a:rPr>
              <a:t>تمرين</a:t>
            </a:r>
            <a:endParaRPr lang="en-US" sz="5400">
              <a:solidFill>
                <a:srgbClr val="C00000"/>
              </a:solidFill>
              <a:latin typeface="Calibri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57188" y="571500"/>
            <a:ext cx="6715125" cy="2428875"/>
            <a:chOff x="-19325815" y="2020515"/>
            <a:chExt cx="29538023" cy="6909037"/>
          </a:xfrm>
        </p:grpSpPr>
        <p:sp>
          <p:nvSpPr>
            <p:cNvPr id="9" name="Round Same Side Corner Rectangle 5"/>
            <p:cNvSpPr/>
            <p:nvPr/>
          </p:nvSpPr>
          <p:spPr>
            <a:xfrm>
              <a:off x="-19325815" y="2020515"/>
              <a:ext cx="29538023" cy="6909037"/>
            </a:xfrm>
            <a:prstGeom prst="snip2DiagRect">
              <a:avLst>
                <a:gd name="adj1" fmla="val 0"/>
                <a:gd name="adj2" fmla="val 39311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chemeClr val="accent6">
                  <a:lumMod val="75000"/>
                </a:schemeClr>
              </a:solidFill>
            </a:ln>
            <a:effectLst>
              <a:innerShdw blurRad="635000">
                <a:schemeClr val="accent6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7179" name="Rectangle 4"/>
            <p:cNvSpPr>
              <a:spLocks noChangeArrowheads="1"/>
            </p:cNvSpPr>
            <p:nvPr/>
          </p:nvSpPr>
          <p:spPr bwMode="auto">
            <a:xfrm>
              <a:off x="-18068878" y="2499891"/>
              <a:ext cx="26709914" cy="6040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ar-SA" sz="4400" b="1">
                  <a:solidFill>
                    <a:srgbClr val="C00000"/>
                  </a:solidFill>
                  <a:latin typeface="Calibri" pitchFamily="34" charset="0"/>
                </a:rPr>
                <a:t>كم يك</a:t>
              </a:r>
              <a:r>
                <a:rPr lang="ar-EG" sz="4400" b="1">
                  <a:solidFill>
                    <a:srgbClr val="C00000"/>
                  </a:solidFill>
                  <a:latin typeface="Calibri" pitchFamily="34" charset="0"/>
                </a:rPr>
                <a:t>ون</a:t>
              </a:r>
              <a:r>
                <a:rPr lang="ar-SA" sz="4400" b="1">
                  <a:solidFill>
                    <a:srgbClr val="C00000"/>
                  </a:solidFill>
                  <a:latin typeface="Calibri" pitchFamily="34" charset="0"/>
                </a:rPr>
                <a:t> نصاب الزكاة بالورق النقدي إذا كان قيمة غرام الفضة (90) هللة؟</a:t>
              </a:r>
              <a:endParaRPr lang="en-US" sz="440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>
    <p:wedg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مر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مر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كم يكون نصاب الزكاة بالور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595 × 90  = 5355 ري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ingle Corner Rectangle 9"/>
          <p:cNvSpPr/>
          <p:nvPr/>
        </p:nvSpPr>
        <p:spPr bwMode="auto">
          <a:xfrm>
            <a:off x="250825" y="2571750"/>
            <a:ext cx="8642350" cy="3357563"/>
          </a:xfrm>
          <a:prstGeom prst="round2DiagRect">
            <a:avLst>
              <a:gd name="adj1" fmla="val 29300"/>
              <a:gd name="adj2" fmla="val 0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3500000" scaled="0"/>
          </a:gra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" y="3000375"/>
            <a:ext cx="8001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يمكن إخراج الزكاة  من خلال الطريقة الحسابية التالية:</a:t>
            </a:r>
            <a:endParaRPr lang="en-US" sz="3600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ar-SA" sz="3600" b="1" dirty="0">
                <a:solidFill>
                  <a:srgbClr val="7030A0"/>
                </a:solidFill>
                <a:latin typeface="Calibri" pitchFamily="34" charset="0"/>
              </a:rPr>
              <a:t>مقدار المال من الجرامات أو الورق النقدي ÷ 40 = مقدار الزكاة. </a:t>
            </a:r>
            <a:endParaRPr lang="en-US" sz="36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85750" y="214313"/>
            <a:ext cx="8656638" cy="1785937"/>
            <a:chOff x="1119900" y="214290"/>
            <a:chExt cx="7952665" cy="1143009"/>
          </a:xfrm>
        </p:grpSpPr>
        <p:sp>
          <p:nvSpPr>
            <p:cNvPr id="11" name="Flowchart: Off-page Connector 1"/>
            <p:cNvSpPr/>
            <p:nvPr/>
          </p:nvSpPr>
          <p:spPr>
            <a:xfrm>
              <a:off x="1119900" y="285411"/>
              <a:ext cx="7359095" cy="1071888"/>
            </a:xfrm>
            <a:prstGeom prst="flowChartOffpageConnector">
              <a:avLst/>
            </a:prstGeom>
            <a:gradFill>
              <a:gsLst>
                <a:gs pos="0">
                  <a:srgbClr val="C000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0FF00"/>
                </a:gs>
                <a:gs pos="100000">
                  <a:srgbClr val="0000FF"/>
                </a:gs>
              </a:gsLst>
              <a:lin ang="13500000" scaled="0"/>
            </a:gra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طريقة إخراج الزكاة</a:t>
              </a:r>
              <a:endPara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8198" name="صورة 8" descr="anislammosqueminareted.gif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748252" y="214290"/>
              <a:ext cx="1324313" cy="963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edg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طريقة إخراج الزكا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xx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يمكن إخراج الزكاة  من خلال الطريق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مقدار المال من الجرامات أو الور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مستدير الزوايا 8"/>
          <p:cNvSpPr/>
          <p:nvPr/>
        </p:nvSpPr>
        <p:spPr>
          <a:xfrm rot="21399593">
            <a:off x="447675" y="1685925"/>
            <a:ext cx="8248650" cy="4786313"/>
          </a:xfrm>
          <a:prstGeom prst="roundRect">
            <a:avLst/>
          </a:prstGeom>
          <a:gradFill flip="none" rotWithShape="1">
            <a:gsLst>
              <a:gs pos="3600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 b="1" dirty="0"/>
          </a:p>
        </p:txBody>
      </p:sp>
      <p:grpSp>
        <p:nvGrpSpPr>
          <p:cNvPr id="9219" name="Group 8"/>
          <p:cNvGrpSpPr>
            <a:grpSpLocks/>
          </p:cNvGrpSpPr>
          <p:nvPr/>
        </p:nvGrpSpPr>
        <p:grpSpPr bwMode="auto">
          <a:xfrm>
            <a:off x="0" y="1412776"/>
            <a:ext cx="9144000" cy="5332413"/>
            <a:chOff x="756369" y="1759764"/>
            <a:chExt cx="8000176" cy="4759847"/>
          </a:xfrm>
        </p:grpSpPr>
        <p:pic>
          <p:nvPicPr>
            <p:cNvPr id="11" name="Picture 7" descr="PGBRDR50.WMF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 bwMode="auto">
            <a:xfrm rot="21412176">
              <a:off x="756369" y="1759764"/>
              <a:ext cx="8000176" cy="4759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7" name="TextBox 6"/>
            <p:cNvSpPr txBox="1">
              <a:spLocks noChangeArrowheads="1"/>
            </p:cNvSpPr>
            <p:nvPr/>
          </p:nvSpPr>
          <p:spPr bwMode="auto">
            <a:xfrm rot="-185161">
              <a:off x="1267636" y="3898409"/>
              <a:ext cx="6693277" cy="604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n-US" sz="3800" b="1" i="1">
                <a:solidFill>
                  <a:srgbClr val="0070C0"/>
                </a:solidFill>
              </a:endParaRPr>
            </a:p>
          </p:txBody>
        </p:sp>
      </p:grpSp>
      <p:sp>
        <p:nvSpPr>
          <p:cNvPr id="14" name="مستطيل 13"/>
          <p:cNvSpPr>
            <a:spLocks noChangeArrowheads="1"/>
          </p:cNvSpPr>
          <p:nvPr/>
        </p:nvSpPr>
        <p:spPr bwMode="auto">
          <a:xfrm rot="-253186">
            <a:off x="677863" y="2117725"/>
            <a:ext cx="77930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000" b="1" dirty="0">
                <a:latin typeface="Calibri" pitchFamily="34" charset="0"/>
              </a:rPr>
              <a:t>رجل يملك عشرة آلاف ريال، فنعرف مقدار الزكاة الواجبة بالطريقة الآتية:</a:t>
            </a:r>
            <a:endParaRPr lang="en-US" sz="4000" dirty="0">
              <a:latin typeface="Calibri" pitchFamily="34" charset="0"/>
            </a:endParaRPr>
          </a:p>
          <a:p>
            <a:pPr algn="ctr"/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10000 ÷ 40 = 250 ريالًا.</a:t>
            </a:r>
            <a:endParaRPr lang="ar-EG" sz="4000" dirty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r>
              <a:rPr lang="ar-SA" sz="4000" b="1" dirty="0">
                <a:latin typeface="Calibri" pitchFamily="34" charset="0"/>
              </a:rPr>
              <a:t> امرأة</a:t>
            </a:r>
            <a:r>
              <a:rPr lang="ar-EG" sz="4000" b="1" dirty="0">
                <a:latin typeface="Calibri" pitchFamily="34" charset="0"/>
              </a:rPr>
              <a:t> تملك</a:t>
            </a:r>
            <a:r>
              <a:rPr lang="ar-SA" sz="4000" b="1" dirty="0">
                <a:latin typeface="Calibri" pitchFamily="34" charset="0"/>
              </a:rPr>
              <a:t> ذهبًا وزنه 1000 جرام من الذهب: </a:t>
            </a:r>
            <a:endParaRPr lang="en-US" sz="4000" dirty="0">
              <a:latin typeface="Calibri" pitchFamily="34" charset="0"/>
            </a:endParaRPr>
          </a:p>
          <a:p>
            <a:pPr algn="ctr"/>
            <a:r>
              <a:rPr lang="ar-SA" sz="4000" b="1" dirty="0">
                <a:solidFill>
                  <a:srgbClr val="7030A0"/>
                </a:solidFill>
                <a:latin typeface="Calibri" pitchFamily="34" charset="0"/>
              </a:rPr>
              <a:t>1000 ÷ 40 = 25 جرامًا.</a:t>
            </a:r>
            <a:endParaRPr lang="en-US" sz="4000" dirty="0">
              <a:solidFill>
                <a:srgbClr val="7030A0"/>
              </a:solidFill>
              <a:latin typeface="Calibri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28688" y="212725"/>
            <a:ext cx="8215312" cy="1727200"/>
            <a:chOff x="1292" y="1071"/>
            <a:chExt cx="3651" cy="1351"/>
          </a:xfrm>
        </p:grpSpPr>
        <p:pic>
          <p:nvPicPr>
            <p:cNvPr id="9224" name="Picture 11" descr="009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92" y="1071"/>
              <a:ext cx="3651" cy="1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5" name="Text Box 12"/>
            <p:cNvSpPr txBox="1">
              <a:spLocks noChangeArrowheads="1"/>
            </p:cNvSpPr>
            <p:nvPr/>
          </p:nvSpPr>
          <p:spPr bwMode="auto">
            <a:xfrm>
              <a:off x="1620" y="1563"/>
              <a:ext cx="2995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ar-EG" sz="3200" b="1">
                  <a:solidFill>
                    <a:srgbClr val="7030A0"/>
                  </a:solidFill>
                  <a:latin typeface="Times New Roman" pitchFamily="18" charset="0"/>
                  <a:cs typeface="Monotype Koufi" pitchFamily="2" charset="-78"/>
                </a:rPr>
                <a:t>.</a:t>
              </a:r>
              <a:endParaRPr lang="en-US" sz="3200" b="1">
                <a:solidFill>
                  <a:srgbClr val="7030A0"/>
                </a:solidFill>
                <a:latin typeface="Times New Roman" pitchFamily="18" charset="0"/>
                <a:cs typeface="Monotype Koufi" pitchFamily="2" charset="-78"/>
              </a:endParaRPr>
            </a:p>
          </p:txBody>
        </p:sp>
      </p:grpSp>
      <p:sp>
        <p:nvSpPr>
          <p:cNvPr id="5" name="32-Point Star 3"/>
          <p:cNvSpPr/>
          <p:nvPr/>
        </p:nvSpPr>
        <p:spPr bwMode="auto">
          <a:xfrm>
            <a:off x="2130410" y="279471"/>
            <a:ext cx="5811843" cy="1159991"/>
          </a:xfrm>
          <a:custGeom>
            <a:avLst/>
            <a:gdLst>
              <a:gd name="connsiteX0" fmla="*/ 0 w 4788473"/>
              <a:gd name="connsiteY0" fmla="*/ 870193 h 1740386"/>
              <a:gd name="connsiteX1" fmla="*/ 160792 w 4788473"/>
              <a:gd name="connsiteY1" fmla="*/ 790240 h 1740386"/>
              <a:gd name="connsiteX2" fmla="*/ 45993 w 4788473"/>
              <a:gd name="connsiteY2" fmla="*/ 700427 h 1740386"/>
              <a:gd name="connsiteX3" fmla="*/ 246613 w 4788473"/>
              <a:gd name="connsiteY3" fmla="*/ 633416 h 1740386"/>
              <a:gd name="connsiteX4" fmla="*/ 182249 w 4788473"/>
              <a:gd name="connsiteY4" fmla="*/ 537188 h 1740386"/>
              <a:gd name="connsiteX5" fmla="*/ 414977 w 4788473"/>
              <a:gd name="connsiteY5" fmla="*/ 485679 h 1740386"/>
              <a:gd name="connsiteX6" fmla="*/ 403501 w 4788473"/>
              <a:gd name="connsiteY6" fmla="*/ 386740 h 1740386"/>
              <a:gd name="connsiteX7" fmla="*/ 659400 w 4788473"/>
              <a:gd name="connsiteY7" fmla="*/ 352731 h 1740386"/>
              <a:gd name="connsiteX8" fmla="*/ 701256 w 4788473"/>
              <a:gd name="connsiteY8" fmla="*/ 254873 h 1740386"/>
              <a:gd name="connsiteX9" fmla="*/ 970499 w 4788473"/>
              <a:gd name="connsiteY9" fmla="*/ 239661 h 1740386"/>
              <a:gd name="connsiteX10" fmla="*/ 1064071 w 4788473"/>
              <a:gd name="connsiteY10" fmla="*/ 146654 h 1740386"/>
              <a:gd name="connsiteX11" fmla="*/ 1336292 w 4788473"/>
              <a:gd name="connsiteY11" fmla="*/ 150825 h 1740386"/>
              <a:gd name="connsiteX12" fmla="*/ 1478010 w 4788473"/>
              <a:gd name="connsiteY12" fmla="*/ 66239 h 1740386"/>
              <a:gd name="connsiteX13" fmla="*/ 1742772 w 4788473"/>
              <a:gd name="connsiteY13" fmla="*/ 89632 h 1740386"/>
              <a:gd name="connsiteX14" fmla="*/ 1927145 w 4788473"/>
              <a:gd name="connsiteY14" fmla="*/ 16716 h 1740386"/>
              <a:gd name="connsiteX15" fmla="*/ 2174254 w 4788473"/>
              <a:gd name="connsiteY15" fmla="*/ 58440 h 1740386"/>
              <a:gd name="connsiteX16" fmla="*/ 2394237 w 4788473"/>
              <a:gd name="connsiteY16" fmla="*/ 0 h 1740386"/>
              <a:gd name="connsiteX17" fmla="*/ 2614219 w 4788473"/>
              <a:gd name="connsiteY17" fmla="*/ 58440 h 1740386"/>
              <a:gd name="connsiteX18" fmla="*/ 2861328 w 4788473"/>
              <a:gd name="connsiteY18" fmla="*/ 16716 h 1740386"/>
              <a:gd name="connsiteX19" fmla="*/ 3045701 w 4788473"/>
              <a:gd name="connsiteY19" fmla="*/ 89632 h 1740386"/>
              <a:gd name="connsiteX20" fmla="*/ 3310463 w 4788473"/>
              <a:gd name="connsiteY20" fmla="*/ 66239 h 1740386"/>
              <a:gd name="connsiteX21" fmla="*/ 3452181 w 4788473"/>
              <a:gd name="connsiteY21" fmla="*/ 150825 h 1740386"/>
              <a:gd name="connsiteX22" fmla="*/ 3724402 w 4788473"/>
              <a:gd name="connsiteY22" fmla="*/ 146654 h 1740386"/>
              <a:gd name="connsiteX23" fmla="*/ 3817974 w 4788473"/>
              <a:gd name="connsiteY23" fmla="*/ 239661 h 1740386"/>
              <a:gd name="connsiteX24" fmla="*/ 4087217 w 4788473"/>
              <a:gd name="connsiteY24" fmla="*/ 254873 h 1740386"/>
              <a:gd name="connsiteX25" fmla="*/ 4129073 w 4788473"/>
              <a:gd name="connsiteY25" fmla="*/ 352731 h 1740386"/>
              <a:gd name="connsiteX26" fmla="*/ 4384972 w 4788473"/>
              <a:gd name="connsiteY26" fmla="*/ 386740 h 1740386"/>
              <a:gd name="connsiteX27" fmla="*/ 4373496 w 4788473"/>
              <a:gd name="connsiteY27" fmla="*/ 485679 h 1740386"/>
              <a:gd name="connsiteX28" fmla="*/ 4606224 w 4788473"/>
              <a:gd name="connsiteY28" fmla="*/ 537188 h 1740386"/>
              <a:gd name="connsiteX29" fmla="*/ 4541860 w 4788473"/>
              <a:gd name="connsiteY29" fmla="*/ 633416 h 1740386"/>
              <a:gd name="connsiteX30" fmla="*/ 4742480 w 4788473"/>
              <a:gd name="connsiteY30" fmla="*/ 700427 h 1740386"/>
              <a:gd name="connsiteX31" fmla="*/ 4627681 w 4788473"/>
              <a:gd name="connsiteY31" fmla="*/ 790240 h 1740386"/>
              <a:gd name="connsiteX32" fmla="*/ 4788473 w 4788473"/>
              <a:gd name="connsiteY32" fmla="*/ 870193 h 1740386"/>
              <a:gd name="connsiteX33" fmla="*/ 4627681 w 4788473"/>
              <a:gd name="connsiteY33" fmla="*/ 950146 h 1740386"/>
              <a:gd name="connsiteX34" fmla="*/ 4742480 w 4788473"/>
              <a:gd name="connsiteY34" fmla="*/ 1039959 h 1740386"/>
              <a:gd name="connsiteX35" fmla="*/ 4541860 w 4788473"/>
              <a:gd name="connsiteY35" fmla="*/ 1106970 h 1740386"/>
              <a:gd name="connsiteX36" fmla="*/ 4606224 w 4788473"/>
              <a:gd name="connsiteY36" fmla="*/ 1203198 h 1740386"/>
              <a:gd name="connsiteX37" fmla="*/ 4373496 w 4788473"/>
              <a:gd name="connsiteY37" fmla="*/ 1254707 h 1740386"/>
              <a:gd name="connsiteX38" fmla="*/ 4384972 w 4788473"/>
              <a:gd name="connsiteY38" fmla="*/ 1353646 h 1740386"/>
              <a:gd name="connsiteX39" fmla="*/ 4129073 w 4788473"/>
              <a:gd name="connsiteY39" fmla="*/ 1387655 h 1740386"/>
              <a:gd name="connsiteX40" fmla="*/ 4087217 w 4788473"/>
              <a:gd name="connsiteY40" fmla="*/ 1485513 h 1740386"/>
              <a:gd name="connsiteX41" fmla="*/ 3817974 w 4788473"/>
              <a:gd name="connsiteY41" fmla="*/ 1500725 h 1740386"/>
              <a:gd name="connsiteX42" fmla="*/ 3724402 w 4788473"/>
              <a:gd name="connsiteY42" fmla="*/ 1593732 h 1740386"/>
              <a:gd name="connsiteX43" fmla="*/ 3452181 w 4788473"/>
              <a:gd name="connsiteY43" fmla="*/ 1589561 h 1740386"/>
              <a:gd name="connsiteX44" fmla="*/ 3310463 w 4788473"/>
              <a:gd name="connsiteY44" fmla="*/ 1674147 h 1740386"/>
              <a:gd name="connsiteX45" fmla="*/ 3045701 w 4788473"/>
              <a:gd name="connsiteY45" fmla="*/ 1650754 h 1740386"/>
              <a:gd name="connsiteX46" fmla="*/ 2861328 w 4788473"/>
              <a:gd name="connsiteY46" fmla="*/ 1723670 h 1740386"/>
              <a:gd name="connsiteX47" fmla="*/ 2614219 w 4788473"/>
              <a:gd name="connsiteY47" fmla="*/ 1681946 h 1740386"/>
              <a:gd name="connsiteX48" fmla="*/ 2394237 w 4788473"/>
              <a:gd name="connsiteY48" fmla="*/ 1740386 h 1740386"/>
              <a:gd name="connsiteX49" fmla="*/ 2174254 w 4788473"/>
              <a:gd name="connsiteY49" fmla="*/ 1681946 h 1740386"/>
              <a:gd name="connsiteX50" fmla="*/ 1927145 w 4788473"/>
              <a:gd name="connsiteY50" fmla="*/ 1723670 h 1740386"/>
              <a:gd name="connsiteX51" fmla="*/ 1742772 w 4788473"/>
              <a:gd name="connsiteY51" fmla="*/ 1650754 h 1740386"/>
              <a:gd name="connsiteX52" fmla="*/ 1478010 w 4788473"/>
              <a:gd name="connsiteY52" fmla="*/ 1674147 h 1740386"/>
              <a:gd name="connsiteX53" fmla="*/ 1336292 w 4788473"/>
              <a:gd name="connsiteY53" fmla="*/ 1589561 h 1740386"/>
              <a:gd name="connsiteX54" fmla="*/ 1064071 w 4788473"/>
              <a:gd name="connsiteY54" fmla="*/ 1593732 h 1740386"/>
              <a:gd name="connsiteX55" fmla="*/ 970499 w 4788473"/>
              <a:gd name="connsiteY55" fmla="*/ 1500725 h 1740386"/>
              <a:gd name="connsiteX56" fmla="*/ 701256 w 4788473"/>
              <a:gd name="connsiteY56" fmla="*/ 1485513 h 1740386"/>
              <a:gd name="connsiteX57" fmla="*/ 659400 w 4788473"/>
              <a:gd name="connsiteY57" fmla="*/ 1387655 h 1740386"/>
              <a:gd name="connsiteX58" fmla="*/ 403501 w 4788473"/>
              <a:gd name="connsiteY58" fmla="*/ 1353646 h 1740386"/>
              <a:gd name="connsiteX59" fmla="*/ 414977 w 4788473"/>
              <a:gd name="connsiteY59" fmla="*/ 1254707 h 1740386"/>
              <a:gd name="connsiteX60" fmla="*/ 182249 w 4788473"/>
              <a:gd name="connsiteY60" fmla="*/ 1203198 h 1740386"/>
              <a:gd name="connsiteX61" fmla="*/ 246613 w 4788473"/>
              <a:gd name="connsiteY61" fmla="*/ 1106970 h 1740386"/>
              <a:gd name="connsiteX62" fmla="*/ 45993 w 4788473"/>
              <a:gd name="connsiteY62" fmla="*/ 1039959 h 1740386"/>
              <a:gd name="connsiteX63" fmla="*/ 160792 w 4788473"/>
              <a:gd name="connsiteY63" fmla="*/ 950146 h 1740386"/>
              <a:gd name="connsiteX64" fmla="*/ 0 w 4788473"/>
              <a:gd name="connsiteY64" fmla="*/ 870193 h 1740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788473" h="1740386">
                <a:moveTo>
                  <a:pt x="0" y="870193"/>
                </a:moveTo>
                <a:lnTo>
                  <a:pt x="160792" y="790240"/>
                </a:lnTo>
                <a:lnTo>
                  <a:pt x="45993" y="700427"/>
                </a:lnTo>
                <a:lnTo>
                  <a:pt x="246613" y="633416"/>
                </a:lnTo>
                <a:lnTo>
                  <a:pt x="182249" y="537188"/>
                </a:lnTo>
                <a:lnTo>
                  <a:pt x="414977" y="485679"/>
                </a:lnTo>
                <a:lnTo>
                  <a:pt x="403501" y="386740"/>
                </a:lnTo>
                <a:lnTo>
                  <a:pt x="659400" y="352731"/>
                </a:lnTo>
                <a:lnTo>
                  <a:pt x="701256" y="254873"/>
                </a:lnTo>
                <a:lnTo>
                  <a:pt x="970499" y="239661"/>
                </a:lnTo>
                <a:lnTo>
                  <a:pt x="1064071" y="146654"/>
                </a:lnTo>
                <a:lnTo>
                  <a:pt x="1336292" y="150825"/>
                </a:lnTo>
                <a:lnTo>
                  <a:pt x="1478010" y="66239"/>
                </a:lnTo>
                <a:lnTo>
                  <a:pt x="1742772" y="89632"/>
                </a:lnTo>
                <a:lnTo>
                  <a:pt x="1927145" y="16716"/>
                </a:lnTo>
                <a:lnTo>
                  <a:pt x="2174254" y="58440"/>
                </a:lnTo>
                <a:lnTo>
                  <a:pt x="2394237" y="0"/>
                </a:lnTo>
                <a:lnTo>
                  <a:pt x="2614219" y="58440"/>
                </a:lnTo>
                <a:lnTo>
                  <a:pt x="2861328" y="16716"/>
                </a:lnTo>
                <a:lnTo>
                  <a:pt x="3045701" y="89632"/>
                </a:lnTo>
                <a:lnTo>
                  <a:pt x="3310463" y="66239"/>
                </a:lnTo>
                <a:lnTo>
                  <a:pt x="3452181" y="150825"/>
                </a:lnTo>
                <a:lnTo>
                  <a:pt x="3724402" y="146654"/>
                </a:lnTo>
                <a:lnTo>
                  <a:pt x="3817974" y="239661"/>
                </a:lnTo>
                <a:lnTo>
                  <a:pt x="4087217" y="254873"/>
                </a:lnTo>
                <a:lnTo>
                  <a:pt x="4129073" y="352731"/>
                </a:lnTo>
                <a:lnTo>
                  <a:pt x="4384972" y="386740"/>
                </a:lnTo>
                <a:lnTo>
                  <a:pt x="4373496" y="485679"/>
                </a:lnTo>
                <a:lnTo>
                  <a:pt x="4606224" y="537188"/>
                </a:lnTo>
                <a:lnTo>
                  <a:pt x="4541860" y="633416"/>
                </a:lnTo>
                <a:lnTo>
                  <a:pt x="4742480" y="700427"/>
                </a:lnTo>
                <a:lnTo>
                  <a:pt x="4627681" y="790240"/>
                </a:lnTo>
                <a:lnTo>
                  <a:pt x="4788473" y="870193"/>
                </a:lnTo>
                <a:lnTo>
                  <a:pt x="4627681" y="950146"/>
                </a:lnTo>
                <a:lnTo>
                  <a:pt x="4742480" y="1039959"/>
                </a:lnTo>
                <a:lnTo>
                  <a:pt x="4541860" y="1106970"/>
                </a:lnTo>
                <a:lnTo>
                  <a:pt x="4606224" y="1203198"/>
                </a:lnTo>
                <a:lnTo>
                  <a:pt x="4373496" y="1254707"/>
                </a:lnTo>
                <a:lnTo>
                  <a:pt x="4384972" y="1353646"/>
                </a:lnTo>
                <a:lnTo>
                  <a:pt x="4129073" y="1387655"/>
                </a:lnTo>
                <a:lnTo>
                  <a:pt x="4087217" y="1485513"/>
                </a:lnTo>
                <a:lnTo>
                  <a:pt x="3817974" y="1500725"/>
                </a:lnTo>
                <a:lnTo>
                  <a:pt x="3724402" y="1593732"/>
                </a:lnTo>
                <a:lnTo>
                  <a:pt x="3452181" y="1589561"/>
                </a:lnTo>
                <a:lnTo>
                  <a:pt x="3310463" y="1674147"/>
                </a:lnTo>
                <a:lnTo>
                  <a:pt x="3045701" y="1650754"/>
                </a:lnTo>
                <a:lnTo>
                  <a:pt x="2861328" y="1723670"/>
                </a:lnTo>
                <a:lnTo>
                  <a:pt x="2614219" y="1681946"/>
                </a:lnTo>
                <a:lnTo>
                  <a:pt x="2394237" y="1740386"/>
                </a:lnTo>
                <a:lnTo>
                  <a:pt x="2174254" y="1681946"/>
                </a:lnTo>
                <a:lnTo>
                  <a:pt x="1927145" y="1723670"/>
                </a:lnTo>
                <a:lnTo>
                  <a:pt x="1742772" y="1650754"/>
                </a:lnTo>
                <a:lnTo>
                  <a:pt x="1478010" y="1674147"/>
                </a:lnTo>
                <a:lnTo>
                  <a:pt x="1336292" y="1589561"/>
                </a:lnTo>
                <a:lnTo>
                  <a:pt x="1064071" y="1593732"/>
                </a:lnTo>
                <a:lnTo>
                  <a:pt x="970499" y="1500725"/>
                </a:lnTo>
                <a:lnTo>
                  <a:pt x="701256" y="1485513"/>
                </a:lnTo>
                <a:lnTo>
                  <a:pt x="659400" y="1387655"/>
                </a:lnTo>
                <a:lnTo>
                  <a:pt x="403501" y="1353646"/>
                </a:lnTo>
                <a:lnTo>
                  <a:pt x="414977" y="1254707"/>
                </a:lnTo>
                <a:lnTo>
                  <a:pt x="182249" y="1203198"/>
                </a:lnTo>
                <a:lnTo>
                  <a:pt x="246613" y="1106970"/>
                </a:lnTo>
                <a:lnTo>
                  <a:pt x="45993" y="1039959"/>
                </a:lnTo>
                <a:lnTo>
                  <a:pt x="160792" y="950146"/>
                </a:lnTo>
                <a:lnTo>
                  <a:pt x="0" y="87019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b="1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نشاط 1</a:t>
            </a:r>
            <a:endParaRPr lang="ar-EG" sz="3600" b="1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32-Point Star 3"/>
          <p:cNvSpPr/>
          <p:nvPr/>
        </p:nvSpPr>
        <p:spPr bwMode="auto">
          <a:xfrm>
            <a:off x="2579653" y="428604"/>
            <a:ext cx="4913357" cy="925982"/>
          </a:xfrm>
          <a:custGeom>
            <a:avLst/>
            <a:gdLst>
              <a:gd name="connsiteX0" fmla="*/ 0 w 4048196"/>
              <a:gd name="connsiteY0" fmla="*/ 694646 h 1389292"/>
              <a:gd name="connsiteX1" fmla="*/ 129207 w 4048196"/>
              <a:gd name="connsiteY1" fmla="*/ 630594 h 1389292"/>
              <a:gd name="connsiteX2" fmla="*/ 38883 w 4048196"/>
              <a:gd name="connsiteY2" fmla="*/ 559127 h 1389292"/>
              <a:gd name="connsiteX3" fmla="*/ 202018 w 4048196"/>
              <a:gd name="connsiteY3" fmla="*/ 504962 h 1389292"/>
              <a:gd name="connsiteX4" fmla="*/ 154074 w 4048196"/>
              <a:gd name="connsiteY4" fmla="*/ 428819 h 1389292"/>
              <a:gd name="connsiteX5" fmla="*/ 344861 w 4048196"/>
              <a:gd name="connsiteY5" fmla="*/ 386608 h 1389292"/>
              <a:gd name="connsiteX6" fmla="*/ 341121 w 4048196"/>
              <a:gd name="connsiteY6" fmla="*/ 308722 h 1389292"/>
              <a:gd name="connsiteX7" fmla="*/ 552233 w 4048196"/>
              <a:gd name="connsiteY7" fmla="*/ 280102 h 1389292"/>
              <a:gd name="connsiteX8" fmla="*/ 592845 w 4048196"/>
              <a:gd name="connsiteY8" fmla="*/ 203457 h 1389292"/>
              <a:gd name="connsiteX9" fmla="*/ 816176 w 4048196"/>
              <a:gd name="connsiteY9" fmla="*/ 189520 h 1389292"/>
              <a:gd name="connsiteX10" fmla="*/ 899570 w 4048196"/>
              <a:gd name="connsiteY10" fmla="*/ 117069 h 1389292"/>
              <a:gd name="connsiteX11" fmla="*/ 1126520 w 4048196"/>
              <a:gd name="connsiteY11" fmla="*/ 118352 h 1389292"/>
              <a:gd name="connsiteX12" fmla="*/ 1249516 w 4048196"/>
              <a:gd name="connsiteY12" fmla="*/ 52876 h 1389292"/>
              <a:gd name="connsiteX13" fmla="*/ 1471385 w 4048196"/>
              <a:gd name="connsiteY13" fmla="*/ 69330 h 1389292"/>
              <a:gd name="connsiteX14" fmla="*/ 1629217 w 4048196"/>
              <a:gd name="connsiteY14" fmla="*/ 13344 h 1389292"/>
              <a:gd name="connsiteX15" fmla="*/ 1837461 w 4048196"/>
              <a:gd name="connsiteY15" fmla="*/ 44342 h 1389292"/>
              <a:gd name="connsiteX16" fmla="*/ 2024098 w 4048196"/>
              <a:gd name="connsiteY16" fmla="*/ 0 h 1389292"/>
              <a:gd name="connsiteX17" fmla="*/ 2210735 w 4048196"/>
              <a:gd name="connsiteY17" fmla="*/ 44342 h 1389292"/>
              <a:gd name="connsiteX18" fmla="*/ 2418979 w 4048196"/>
              <a:gd name="connsiteY18" fmla="*/ 13344 h 1389292"/>
              <a:gd name="connsiteX19" fmla="*/ 2576811 w 4048196"/>
              <a:gd name="connsiteY19" fmla="*/ 69330 h 1389292"/>
              <a:gd name="connsiteX20" fmla="*/ 2798680 w 4048196"/>
              <a:gd name="connsiteY20" fmla="*/ 52876 h 1389292"/>
              <a:gd name="connsiteX21" fmla="*/ 2921676 w 4048196"/>
              <a:gd name="connsiteY21" fmla="*/ 118352 h 1389292"/>
              <a:gd name="connsiteX22" fmla="*/ 3148626 w 4048196"/>
              <a:gd name="connsiteY22" fmla="*/ 117069 h 1389292"/>
              <a:gd name="connsiteX23" fmla="*/ 3232020 w 4048196"/>
              <a:gd name="connsiteY23" fmla="*/ 189520 h 1389292"/>
              <a:gd name="connsiteX24" fmla="*/ 3455351 w 4048196"/>
              <a:gd name="connsiteY24" fmla="*/ 203457 h 1389292"/>
              <a:gd name="connsiteX25" fmla="*/ 3495963 w 4048196"/>
              <a:gd name="connsiteY25" fmla="*/ 280102 h 1389292"/>
              <a:gd name="connsiteX26" fmla="*/ 3707075 w 4048196"/>
              <a:gd name="connsiteY26" fmla="*/ 308722 h 1389292"/>
              <a:gd name="connsiteX27" fmla="*/ 3703335 w 4048196"/>
              <a:gd name="connsiteY27" fmla="*/ 386608 h 1389292"/>
              <a:gd name="connsiteX28" fmla="*/ 3894122 w 4048196"/>
              <a:gd name="connsiteY28" fmla="*/ 428819 h 1389292"/>
              <a:gd name="connsiteX29" fmla="*/ 3846178 w 4048196"/>
              <a:gd name="connsiteY29" fmla="*/ 504962 h 1389292"/>
              <a:gd name="connsiteX30" fmla="*/ 4009313 w 4048196"/>
              <a:gd name="connsiteY30" fmla="*/ 559127 h 1389292"/>
              <a:gd name="connsiteX31" fmla="*/ 3918989 w 4048196"/>
              <a:gd name="connsiteY31" fmla="*/ 630594 h 1389292"/>
              <a:gd name="connsiteX32" fmla="*/ 4048196 w 4048196"/>
              <a:gd name="connsiteY32" fmla="*/ 694646 h 1389292"/>
              <a:gd name="connsiteX33" fmla="*/ 3918989 w 4048196"/>
              <a:gd name="connsiteY33" fmla="*/ 758698 h 1389292"/>
              <a:gd name="connsiteX34" fmla="*/ 4009313 w 4048196"/>
              <a:gd name="connsiteY34" fmla="*/ 830165 h 1389292"/>
              <a:gd name="connsiteX35" fmla="*/ 3846178 w 4048196"/>
              <a:gd name="connsiteY35" fmla="*/ 884330 h 1389292"/>
              <a:gd name="connsiteX36" fmla="*/ 3894122 w 4048196"/>
              <a:gd name="connsiteY36" fmla="*/ 960473 h 1389292"/>
              <a:gd name="connsiteX37" fmla="*/ 3703335 w 4048196"/>
              <a:gd name="connsiteY37" fmla="*/ 1002684 h 1389292"/>
              <a:gd name="connsiteX38" fmla="*/ 3707075 w 4048196"/>
              <a:gd name="connsiteY38" fmla="*/ 1080570 h 1389292"/>
              <a:gd name="connsiteX39" fmla="*/ 3495963 w 4048196"/>
              <a:gd name="connsiteY39" fmla="*/ 1109190 h 1389292"/>
              <a:gd name="connsiteX40" fmla="*/ 3455351 w 4048196"/>
              <a:gd name="connsiteY40" fmla="*/ 1185835 h 1389292"/>
              <a:gd name="connsiteX41" fmla="*/ 3232020 w 4048196"/>
              <a:gd name="connsiteY41" fmla="*/ 1199772 h 1389292"/>
              <a:gd name="connsiteX42" fmla="*/ 3148626 w 4048196"/>
              <a:gd name="connsiteY42" fmla="*/ 1272223 h 1389292"/>
              <a:gd name="connsiteX43" fmla="*/ 2921676 w 4048196"/>
              <a:gd name="connsiteY43" fmla="*/ 1270940 h 1389292"/>
              <a:gd name="connsiteX44" fmla="*/ 2798680 w 4048196"/>
              <a:gd name="connsiteY44" fmla="*/ 1336416 h 1389292"/>
              <a:gd name="connsiteX45" fmla="*/ 2576811 w 4048196"/>
              <a:gd name="connsiteY45" fmla="*/ 1319962 h 1389292"/>
              <a:gd name="connsiteX46" fmla="*/ 2418979 w 4048196"/>
              <a:gd name="connsiteY46" fmla="*/ 1375948 h 1389292"/>
              <a:gd name="connsiteX47" fmla="*/ 2210735 w 4048196"/>
              <a:gd name="connsiteY47" fmla="*/ 1344950 h 1389292"/>
              <a:gd name="connsiteX48" fmla="*/ 2024098 w 4048196"/>
              <a:gd name="connsiteY48" fmla="*/ 1389292 h 1389292"/>
              <a:gd name="connsiteX49" fmla="*/ 1837461 w 4048196"/>
              <a:gd name="connsiteY49" fmla="*/ 1344950 h 1389292"/>
              <a:gd name="connsiteX50" fmla="*/ 1629217 w 4048196"/>
              <a:gd name="connsiteY50" fmla="*/ 1375948 h 1389292"/>
              <a:gd name="connsiteX51" fmla="*/ 1471385 w 4048196"/>
              <a:gd name="connsiteY51" fmla="*/ 1319962 h 1389292"/>
              <a:gd name="connsiteX52" fmla="*/ 1249516 w 4048196"/>
              <a:gd name="connsiteY52" fmla="*/ 1336416 h 1389292"/>
              <a:gd name="connsiteX53" fmla="*/ 1126520 w 4048196"/>
              <a:gd name="connsiteY53" fmla="*/ 1270940 h 1389292"/>
              <a:gd name="connsiteX54" fmla="*/ 899570 w 4048196"/>
              <a:gd name="connsiteY54" fmla="*/ 1272223 h 1389292"/>
              <a:gd name="connsiteX55" fmla="*/ 816176 w 4048196"/>
              <a:gd name="connsiteY55" fmla="*/ 1199772 h 1389292"/>
              <a:gd name="connsiteX56" fmla="*/ 592845 w 4048196"/>
              <a:gd name="connsiteY56" fmla="*/ 1185835 h 1389292"/>
              <a:gd name="connsiteX57" fmla="*/ 552233 w 4048196"/>
              <a:gd name="connsiteY57" fmla="*/ 1109190 h 1389292"/>
              <a:gd name="connsiteX58" fmla="*/ 341121 w 4048196"/>
              <a:gd name="connsiteY58" fmla="*/ 1080570 h 1389292"/>
              <a:gd name="connsiteX59" fmla="*/ 344861 w 4048196"/>
              <a:gd name="connsiteY59" fmla="*/ 1002684 h 1389292"/>
              <a:gd name="connsiteX60" fmla="*/ 154074 w 4048196"/>
              <a:gd name="connsiteY60" fmla="*/ 960473 h 1389292"/>
              <a:gd name="connsiteX61" fmla="*/ 202018 w 4048196"/>
              <a:gd name="connsiteY61" fmla="*/ 884330 h 1389292"/>
              <a:gd name="connsiteX62" fmla="*/ 38883 w 4048196"/>
              <a:gd name="connsiteY62" fmla="*/ 830165 h 1389292"/>
              <a:gd name="connsiteX63" fmla="*/ 129207 w 4048196"/>
              <a:gd name="connsiteY63" fmla="*/ 758698 h 1389292"/>
              <a:gd name="connsiteX64" fmla="*/ 0 w 4048196"/>
              <a:gd name="connsiteY64" fmla="*/ 694646 h 138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048196" h="1389292">
                <a:moveTo>
                  <a:pt x="0" y="694646"/>
                </a:moveTo>
                <a:lnTo>
                  <a:pt x="129207" y="630594"/>
                </a:lnTo>
                <a:lnTo>
                  <a:pt x="38883" y="559127"/>
                </a:lnTo>
                <a:lnTo>
                  <a:pt x="202018" y="504962"/>
                </a:lnTo>
                <a:lnTo>
                  <a:pt x="154074" y="428819"/>
                </a:lnTo>
                <a:lnTo>
                  <a:pt x="344861" y="386608"/>
                </a:lnTo>
                <a:lnTo>
                  <a:pt x="341121" y="308722"/>
                </a:lnTo>
                <a:lnTo>
                  <a:pt x="552233" y="280102"/>
                </a:lnTo>
                <a:lnTo>
                  <a:pt x="592845" y="203457"/>
                </a:lnTo>
                <a:lnTo>
                  <a:pt x="816176" y="189520"/>
                </a:lnTo>
                <a:lnTo>
                  <a:pt x="899570" y="117069"/>
                </a:lnTo>
                <a:lnTo>
                  <a:pt x="1126520" y="118352"/>
                </a:lnTo>
                <a:lnTo>
                  <a:pt x="1249516" y="52876"/>
                </a:lnTo>
                <a:lnTo>
                  <a:pt x="1471385" y="69330"/>
                </a:lnTo>
                <a:lnTo>
                  <a:pt x="1629217" y="13344"/>
                </a:lnTo>
                <a:lnTo>
                  <a:pt x="1837461" y="44342"/>
                </a:lnTo>
                <a:lnTo>
                  <a:pt x="2024098" y="0"/>
                </a:lnTo>
                <a:lnTo>
                  <a:pt x="2210735" y="44342"/>
                </a:lnTo>
                <a:lnTo>
                  <a:pt x="2418979" y="13344"/>
                </a:lnTo>
                <a:lnTo>
                  <a:pt x="2576811" y="69330"/>
                </a:lnTo>
                <a:lnTo>
                  <a:pt x="2798680" y="52876"/>
                </a:lnTo>
                <a:lnTo>
                  <a:pt x="2921676" y="118352"/>
                </a:lnTo>
                <a:lnTo>
                  <a:pt x="3148626" y="117069"/>
                </a:lnTo>
                <a:lnTo>
                  <a:pt x="3232020" y="189520"/>
                </a:lnTo>
                <a:lnTo>
                  <a:pt x="3455351" y="203457"/>
                </a:lnTo>
                <a:lnTo>
                  <a:pt x="3495963" y="280102"/>
                </a:lnTo>
                <a:lnTo>
                  <a:pt x="3707075" y="308722"/>
                </a:lnTo>
                <a:lnTo>
                  <a:pt x="3703335" y="386608"/>
                </a:lnTo>
                <a:lnTo>
                  <a:pt x="3894122" y="428819"/>
                </a:lnTo>
                <a:lnTo>
                  <a:pt x="3846178" y="504962"/>
                </a:lnTo>
                <a:lnTo>
                  <a:pt x="4009313" y="559127"/>
                </a:lnTo>
                <a:lnTo>
                  <a:pt x="3918989" y="630594"/>
                </a:lnTo>
                <a:lnTo>
                  <a:pt x="4048196" y="694646"/>
                </a:lnTo>
                <a:lnTo>
                  <a:pt x="3918989" y="758698"/>
                </a:lnTo>
                <a:lnTo>
                  <a:pt x="4009313" y="830165"/>
                </a:lnTo>
                <a:lnTo>
                  <a:pt x="3846178" y="884330"/>
                </a:lnTo>
                <a:lnTo>
                  <a:pt x="3894122" y="960473"/>
                </a:lnTo>
                <a:lnTo>
                  <a:pt x="3703335" y="1002684"/>
                </a:lnTo>
                <a:lnTo>
                  <a:pt x="3707075" y="1080570"/>
                </a:lnTo>
                <a:lnTo>
                  <a:pt x="3495963" y="1109190"/>
                </a:lnTo>
                <a:lnTo>
                  <a:pt x="3455351" y="1185835"/>
                </a:lnTo>
                <a:lnTo>
                  <a:pt x="3232020" y="1199772"/>
                </a:lnTo>
                <a:lnTo>
                  <a:pt x="3148626" y="1272223"/>
                </a:lnTo>
                <a:lnTo>
                  <a:pt x="2921676" y="1270940"/>
                </a:lnTo>
                <a:lnTo>
                  <a:pt x="2798680" y="1336416"/>
                </a:lnTo>
                <a:lnTo>
                  <a:pt x="2576811" y="1319962"/>
                </a:lnTo>
                <a:lnTo>
                  <a:pt x="2418979" y="1375948"/>
                </a:lnTo>
                <a:lnTo>
                  <a:pt x="2210735" y="1344950"/>
                </a:lnTo>
                <a:lnTo>
                  <a:pt x="2024098" y="1389292"/>
                </a:lnTo>
                <a:lnTo>
                  <a:pt x="1837461" y="1344950"/>
                </a:lnTo>
                <a:lnTo>
                  <a:pt x="1629217" y="1375948"/>
                </a:lnTo>
                <a:lnTo>
                  <a:pt x="1471385" y="1319962"/>
                </a:lnTo>
                <a:lnTo>
                  <a:pt x="1249516" y="1336416"/>
                </a:lnTo>
                <a:lnTo>
                  <a:pt x="1126520" y="1270940"/>
                </a:lnTo>
                <a:lnTo>
                  <a:pt x="899570" y="1272223"/>
                </a:lnTo>
                <a:lnTo>
                  <a:pt x="816176" y="1199772"/>
                </a:lnTo>
                <a:lnTo>
                  <a:pt x="592845" y="1185835"/>
                </a:lnTo>
                <a:lnTo>
                  <a:pt x="552233" y="1109190"/>
                </a:lnTo>
                <a:lnTo>
                  <a:pt x="341121" y="1080570"/>
                </a:lnTo>
                <a:lnTo>
                  <a:pt x="344861" y="1002684"/>
                </a:lnTo>
                <a:lnTo>
                  <a:pt x="154074" y="960473"/>
                </a:lnTo>
                <a:lnTo>
                  <a:pt x="202018" y="884330"/>
                </a:lnTo>
                <a:lnTo>
                  <a:pt x="38883" y="830165"/>
                </a:lnTo>
                <a:lnTo>
                  <a:pt x="129207" y="758698"/>
                </a:lnTo>
                <a:lnTo>
                  <a:pt x="0" y="69464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5400" b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تطبيقات عملية</a:t>
            </a:r>
          </a:p>
        </p:txBody>
      </p:sp>
    </p:spTree>
  </p:cSld>
  <p:clrMapOvr>
    <a:masterClrMapping/>
  </p:clrMapOvr>
  <p:transition>
    <p:wedg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طبيقات عمل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طبيقات عمل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تطبيقات عمل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رجل يملك عشرة آلاف ريا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0000 ÷ 40 = 250 ريالً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امرأة تملك ذهباً وزن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000 ÷ 40 = 25 جرامً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uiExpand="1" build="allAtOnce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416</Words>
  <Application>Microsoft Office PowerPoint</Application>
  <PresentationFormat>عرض على الشاشة (3:4)‏</PresentationFormat>
  <Paragraphs>43</Paragraphs>
  <Slides>8</Slides>
  <Notes>4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Admin</dc:creator>
  <cp:lastModifiedBy>osama</cp:lastModifiedBy>
  <cp:revision>46</cp:revision>
  <dcterms:created xsi:type="dcterms:W3CDTF">2011-07-18T14:40:30Z</dcterms:created>
  <dcterms:modified xsi:type="dcterms:W3CDTF">2017-09-06T17:05:06Z</dcterms:modified>
</cp:coreProperties>
</file>