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69" r:id="rId1"/>
  </p:sldMasterIdLst>
  <p:sldIdLst>
    <p:sldId id="299" r:id="rId2"/>
    <p:sldId id="258" r:id="rId3"/>
    <p:sldId id="312" r:id="rId4"/>
    <p:sldId id="259" r:id="rId5"/>
    <p:sldId id="280" r:id="rId6"/>
    <p:sldId id="281" r:id="rId7"/>
    <p:sldId id="288" r:id="rId8"/>
    <p:sldId id="313" r:id="rId9"/>
    <p:sldId id="314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23" r:id="rId19"/>
    <p:sldId id="311" r:id="rId20"/>
    <p:sldId id="273" r:id="rId21"/>
    <p:sldId id="292" r:id="rId22"/>
  </p:sldIdLst>
  <p:sldSz cx="12192000" cy="6858000"/>
  <p:notesSz cx="6858000" cy="9144000"/>
  <p:custDataLst>
    <p:tags r:id="rId23"/>
  </p:custDataLst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أحلام بنت الحازمي" initials="أحلام" lastIdx="1" clrIdx="0">
    <p:extLst>
      <p:ext uri="{19B8F6BF-5375-455C-9EA6-DF929625EA0E}">
        <p15:presenceInfo xmlns:p15="http://schemas.microsoft.com/office/powerpoint/2012/main" userId="أحلام بنت الحازمي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نمط متوسط 2 - تمييز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نمط متوسط 2 - تمييز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9943" autoAdjust="0"/>
    <p:restoredTop sz="94660"/>
  </p:normalViewPr>
  <p:slideViewPr>
    <p:cSldViewPr snapToGrid="0">
      <p:cViewPr varScale="1">
        <p:scale>
          <a:sx n="69" d="100"/>
          <a:sy n="69" d="100"/>
        </p:scale>
        <p:origin x="4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D339A6F8-7607-47DF-A43F-9EBEC0F6AA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73318F90-41AE-4179-9254-51340E78CB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1B4B5A07-C370-43F5-AB5C-869479F04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1E81F347-DD05-45B1-B862-840A4F8356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A0FA139-E867-48F8-B580-B6352383C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3500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4098AF2-12F9-4DA5-8FF7-9DF467966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1AA4890E-64E4-4B30-8A65-F44E88ABC9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EFD3ABD-2DEC-4455-B4B1-5C82210B0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0E9EB0A-FB7E-410D-A505-DC36C496F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5C7E911-9DA3-4226-AFAE-2916891B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05665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1CF7759-3791-4530-8283-423B3F54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FE902CA-6064-44C9-8C6A-15E4A0BC1F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2FAC412-9D4F-455E-8847-EB8CA47575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1B15452-F08F-47BF-84A8-27C8D82871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C0DE7E7F-8974-4BAC-9F6B-26A057B302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58431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874D5B7-D107-4FBC-BF04-34FD6EF801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83217639-CA98-4011-A289-C8FD935760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23957FC0-FE8A-49F3-9537-EF08643CB8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B3FD7AF-EA30-4B13-9A51-E771DFAFDA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A9B24764-633D-4A17-BBA9-FE827B4BCA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FA5C317-D748-4450-95EB-60D6E30B2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584901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0998C0-16D9-4624-BD51-87E032D59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9E321E9-E17E-4A56-9703-88BF87B8222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66CA0353-EF5C-4B99-9BA2-5984EEF221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0F6A6D81-B253-4133-BDC6-E14276A98F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79312C67-30E9-48D7-BA75-379A927282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73A989B2-7F68-4677-B646-7486809D6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FDC77975-CB2A-473B-AF58-51A7AA753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44460B02-5877-4FAB-B061-D3F876A8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958682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165E4A5-29AA-4679-87DC-B59B5CD2B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79C14898-8D59-4921-B6CA-933D2899A5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244CBB5-FDAD-4925-A95B-CF95BF72E9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F74463A1-722C-4110-9207-7AE2CB54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994461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6A4F32D4-E90D-4980-A36C-A6854D32B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D9138DB2-D279-4A6F-829A-930CDE660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313E5E1-7892-4F9D-93E6-D7102E10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38742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F216162-4742-466E-87C9-2F85BF965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5AE2783-976F-431D-82BB-321F631A4E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2630079B-CC7C-49A6-B3BD-B60B58A1D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7B41C1FE-FAC0-44E7-B3A2-6E1E32506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9F5527F-2DA0-492A-99BC-37F411AEA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1B6FFA0-01BD-4192-B6AE-7DED6F67F0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3855766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11410EE-676D-407B-9838-08E345A14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56A2484A-7177-4B4E-8D4E-D562E98031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ar-SA"/>
              <a:t>انقر فوق الأيقونة لإضافة صورة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44CC5A93-FBE4-4020-8334-819A4A22A3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1EA57C7D-C234-4E69-86AA-FA944EADA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0167E4A3-EA5E-4F4C-BE93-479B98ABA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27BE8DFC-9FB5-48BB-B5FC-8DF45B90D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67103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B652DEE-A15C-483B-B043-ACA668F81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3C6F3FE5-A423-41AD-96DF-32FFB10EE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0EFF3E15-AFAA-4381-9969-F6DCF2562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588AC0F-E362-4C4F-8873-64566E0A1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5D4277C-7258-4880-8318-FBCF3E56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6331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BDDC81B3-41F3-4D9B-A5AE-64629456AF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14502841-4D90-45CE-B815-82C0028BC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14A301B-8C62-4054-B1E8-DBE27C7D19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E0E1EFF-3621-4F05-A136-6BC73E091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CC04CE6-4D65-4987-B9BA-3412B38712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90641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9000" t="-83000" r="-9000" b="-8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8904B4F0-3063-4C1F-BD74-68B1E8ED6B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D2437BA-A0B4-4636-AC59-F8110EC8FC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36864A7-9F06-469C-ABE9-FAFFDD3DDE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1996A-F360-4C71-B2AB-2BE96AA57CC8}" type="datetimeFigureOut">
              <a:rPr lang="ar-SA" smtClean="0"/>
              <a:t>12/03/43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51950EC5-D79E-48C5-9466-8A24F9CA3D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49D2C63-00C8-401F-ADFD-617BF6DBB3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A37644-33F3-411B-8ADF-608B1E34D0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9807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39.jpg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1BDD68D0-DAD4-4F2E-92B1-EAF1B7F8CF51}"/>
              </a:ext>
            </a:extLst>
          </p:cNvPr>
          <p:cNvGrpSpPr/>
          <p:nvPr/>
        </p:nvGrpSpPr>
        <p:grpSpPr>
          <a:xfrm>
            <a:off x="4845999" y="1652235"/>
            <a:ext cx="6217832" cy="4321374"/>
            <a:chOff x="5231904" y="1848048"/>
            <a:chExt cx="4130910" cy="3161905"/>
          </a:xfrm>
        </p:grpSpPr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655A99EF-A372-460A-89FE-1A7727BEA0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231904" y="1848048"/>
              <a:ext cx="4130910" cy="3161905"/>
            </a:xfrm>
            <a:prstGeom prst="rect">
              <a:avLst/>
            </a:prstGeom>
          </p:spPr>
        </p:pic>
        <p:sp>
          <p:nvSpPr>
            <p:cNvPr id="11" name="مربع نص 10">
              <a:extLst>
                <a:ext uri="{FF2B5EF4-FFF2-40B4-BE49-F238E27FC236}">
                  <a16:creationId xmlns:a16="http://schemas.microsoft.com/office/drawing/2014/main" id="{B3F2B7BF-1A3F-4CBD-8E29-31C6E4CA63A1}"/>
                </a:ext>
              </a:extLst>
            </p:cNvPr>
            <p:cNvSpPr txBox="1"/>
            <p:nvPr/>
          </p:nvSpPr>
          <p:spPr>
            <a:xfrm>
              <a:off x="7116720" y="2348881"/>
              <a:ext cx="1470949" cy="33779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400" b="1" dirty="0"/>
                <a:t>التاريخ:5-3-1442</a:t>
              </a:r>
            </a:p>
          </p:txBody>
        </p:sp>
        <p:sp>
          <p:nvSpPr>
            <p:cNvPr id="12" name="مربع نص 11">
              <a:extLst>
                <a:ext uri="{FF2B5EF4-FFF2-40B4-BE49-F238E27FC236}">
                  <a16:creationId xmlns:a16="http://schemas.microsoft.com/office/drawing/2014/main" id="{B92395EF-69AF-418C-97ED-33AFD827AE0C}"/>
                </a:ext>
              </a:extLst>
            </p:cNvPr>
            <p:cNvSpPr txBox="1"/>
            <p:nvPr/>
          </p:nvSpPr>
          <p:spPr>
            <a:xfrm>
              <a:off x="7756960" y="3183632"/>
              <a:ext cx="925680" cy="33779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400" b="1" dirty="0" err="1"/>
                <a:t>اليوم:الاثنين</a:t>
              </a:r>
              <a:endParaRPr lang="ar-SA" sz="2400" b="1" dirty="0"/>
            </a:p>
          </p:txBody>
        </p:sp>
        <p:sp>
          <p:nvSpPr>
            <p:cNvPr id="13" name="مربع نص 12">
              <a:extLst>
                <a:ext uri="{FF2B5EF4-FFF2-40B4-BE49-F238E27FC236}">
                  <a16:creationId xmlns:a16="http://schemas.microsoft.com/office/drawing/2014/main" id="{108CBD23-3248-4847-A4A5-03A77EE9D69A}"/>
                </a:ext>
              </a:extLst>
            </p:cNvPr>
            <p:cNvSpPr txBox="1"/>
            <p:nvPr/>
          </p:nvSpPr>
          <p:spPr>
            <a:xfrm>
              <a:off x="7038809" y="4047457"/>
              <a:ext cx="1663711" cy="337796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ar-SA" sz="2400" b="1" dirty="0" err="1"/>
                <a:t>الحصة:الثالثه</a:t>
              </a:r>
              <a:r>
                <a:rPr lang="ar-SA" sz="2400" b="1" dirty="0"/>
                <a:t> و الرابعة</a:t>
              </a:r>
            </a:p>
          </p:txBody>
        </p: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15BB04D7-DB88-4CBB-8FDC-491079C775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169" y="3656713"/>
            <a:ext cx="3052995" cy="3052995"/>
          </a:xfrm>
          <a:prstGeom prst="rect">
            <a:avLst/>
          </a:prstGeom>
        </p:spPr>
      </p:pic>
      <p:sp>
        <p:nvSpPr>
          <p:cNvPr id="10" name="دبوس زينة 9">
            <a:extLst>
              <a:ext uri="{FF2B5EF4-FFF2-40B4-BE49-F238E27FC236}">
                <a16:creationId xmlns:a16="http://schemas.microsoft.com/office/drawing/2014/main" id="{26ADAD60-C3AC-44FA-8D03-6FF895767FD8}"/>
              </a:ext>
            </a:extLst>
          </p:cNvPr>
          <p:cNvSpPr/>
          <p:nvPr/>
        </p:nvSpPr>
        <p:spPr>
          <a:xfrm>
            <a:off x="6852438" y="446081"/>
            <a:ext cx="3726873" cy="845128"/>
          </a:xfrm>
          <a:prstGeom prst="plaqu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40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الوحدة الثانية</a:t>
            </a:r>
          </a:p>
        </p:txBody>
      </p:sp>
      <p:pic>
        <p:nvPicPr>
          <p:cNvPr id="15" name="صورة 14">
            <a:extLst>
              <a:ext uri="{FF2B5EF4-FFF2-40B4-BE49-F238E27FC236}">
                <a16:creationId xmlns:a16="http://schemas.microsoft.com/office/drawing/2014/main" id="{57CA4167-4834-427A-ACF9-CEA154558F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325" y="4973644"/>
            <a:ext cx="3181350" cy="1438275"/>
          </a:xfrm>
          <a:prstGeom prst="rect">
            <a:avLst/>
          </a:prstGeom>
        </p:spPr>
      </p:pic>
      <p:pic>
        <p:nvPicPr>
          <p:cNvPr id="17" name="صورة 16">
            <a:extLst>
              <a:ext uri="{FF2B5EF4-FFF2-40B4-BE49-F238E27FC236}">
                <a16:creationId xmlns:a16="http://schemas.microsoft.com/office/drawing/2014/main" id="{28993453-9F4A-487E-8807-AA0B427866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655" y="446081"/>
            <a:ext cx="2618509" cy="261850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AE3D52E0-0A13-45E4-8AEE-DBD4D4D18A9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096" y="1312176"/>
            <a:ext cx="2765808" cy="680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19104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>
            <a:extLst>
              <a:ext uri="{FF2B5EF4-FFF2-40B4-BE49-F238E27FC236}">
                <a16:creationId xmlns:a16="http://schemas.microsoft.com/office/drawing/2014/main" id="{2C59086C-B0D2-4E22-986E-BD5A7BEE7B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7" y="221673"/>
            <a:ext cx="10110907" cy="9836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0" name="صورة 29">
            <a:extLst>
              <a:ext uri="{FF2B5EF4-FFF2-40B4-BE49-F238E27FC236}">
                <a16:creationId xmlns:a16="http://schemas.microsoft.com/office/drawing/2014/main" id="{76699ABA-27C5-4267-A97C-B17EA425C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007" y="1583753"/>
            <a:ext cx="2922807" cy="2036256"/>
          </a:xfrm>
          <a:prstGeom prst="rect">
            <a:avLst/>
          </a:prstGeom>
        </p:spPr>
      </p:pic>
      <p:pic>
        <p:nvPicPr>
          <p:cNvPr id="32" name="صورة 31">
            <a:extLst>
              <a:ext uri="{FF2B5EF4-FFF2-40B4-BE49-F238E27FC236}">
                <a16:creationId xmlns:a16="http://schemas.microsoft.com/office/drawing/2014/main" id="{51AB75FB-4EFD-4D1B-BF10-9CD1E65968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7794" y="4261229"/>
            <a:ext cx="2956020" cy="2026036"/>
          </a:xfrm>
          <a:prstGeom prst="rect">
            <a:avLst/>
          </a:prstGeom>
        </p:spPr>
      </p:pic>
      <p:pic>
        <p:nvPicPr>
          <p:cNvPr id="34" name="صورة 33">
            <a:extLst>
              <a:ext uri="{FF2B5EF4-FFF2-40B4-BE49-F238E27FC236}">
                <a16:creationId xmlns:a16="http://schemas.microsoft.com/office/drawing/2014/main" id="{7B85DEA6-182A-4E68-A555-E937C5882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680" y="1543808"/>
            <a:ext cx="2933027" cy="2049031"/>
          </a:xfrm>
          <a:prstGeom prst="rect">
            <a:avLst/>
          </a:prstGeom>
        </p:spPr>
      </p:pic>
      <p:pic>
        <p:nvPicPr>
          <p:cNvPr id="36" name="صورة 35">
            <a:extLst>
              <a:ext uri="{FF2B5EF4-FFF2-40B4-BE49-F238E27FC236}">
                <a16:creationId xmlns:a16="http://schemas.microsoft.com/office/drawing/2014/main" id="{1F6DA2C6-3AFB-478E-9548-F9B52800C9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7" y="1585513"/>
            <a:ext cx="2953465" cy="2051585"/>
          </a:xfrm>
          <a:prstGeom prst="rect">
            <a:avLst/>
          </a:prstGeom>
        </p:spPr>
      </p:pic>
      <p:pic>
        <p:nvPicPr>
          <p:cNvPr id="38" name="صورة 37">
            <a:extLst>
              <a:ext uri="{FF2B5EF4-FFF2-40B4-BE49-F238E27FC236}">
                <a16:creationId xmlns:a16="http://schemas.microsoft.com/office/drawing/2014/main" id="{1D672DAE-C476-4EC4-AEC6-AE9D7A04873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857" y="4240789"/>
            <a:ext cx="2887039" cy="2046476"/>
          </a:xfrm>
          <a:prstGeom prst="rect">
            <a:avLst/>
          </a:prstGeom>
        </p:spPr>
      </p:pic>
      <p:pic>
        <p:nvPicPr>
          <p:cNvPr id="40" name="صورة 39">
            <a:extLst>
              <a:ext uri="{FF2B5EF4-FFF2-40B4-BE49-F238E27FC236}">
                <a16:creationId xmlns:a16="http://schemas.microsoft.com/office/drawing/2014/main" id="{CF59DC4B-5378-4A92-BCF4-D705EB817BC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680" y="4261229"/>
            <a:ext cx="2922807" cy="2036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08353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58B200E1-E2EB-4DE5-8255-025200D11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109" y="0"/>
            <a:ext cx="12372109" cy="6858000"/>
          </a:xfrm>
          <a:prstGeom prst="rect">
            <a:avLst/>
          </a:prstGeom>
        </p:spPr>
      </p:pic>
      <p:pic>
        <p:nvPicPr>
          <p:cNvPr id="7" name="صوت تصفيق للمونتاج (1)">
            <a:hlinkClick r:id="" action="ppaction://media"/>
            <a:extLst>
              <a:ext uri="{FF2B5EF4-FFF2-40B4-BE49-F238E27FC236}">
                <a16:creationId xmlns:a16="http://schemas.microsoft.com/office/drawing/2014/main" id="{BC3D139C-76E1-4377-BDA5-145ACC9E14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825646" y="4184073"/>
            <a:ext cx="2874839" cy="1615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2714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FD7CB801-79C8-4352-AD1F-D15CFEBED2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50" r="10620"/>
          <a:stretch/>
        </p:blipFill>
        <p:spPr>
          <a:xfrm>
            <a:off x="1177636" y="325583"/>
            <a:ext cx="9753600" cy="1570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مربع نص 10">
            <a:extLst>
              <a:ext uri="{FF2B5EF4-FFF2-40B4-BE49-F238E27FC236}">
                <a16:creationId xmlns:a16="http://schemas.microsoft.com/office/drawing/2014/main" id="{C4688343-6BA4-4EA6-B72A-10207BD5D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91519" y="3429000"/>
            <a:ext cx="8208962" cy="1570038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ar-EG" altLang="ar-SA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درسنا في </a:t>
            </a:r>
            <a:r>
              <a:rPr lang="ar-SA" altLang="ar-SA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الحصة</a:t>
            </a:r>
            <a:r>
              <a:rPr lang="ar-EG" altLang="ar-SA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 السابق</a:t>
            </a:r>
            <a:r>
              <a:rPr lang="ar-SA" altLang="ar-SA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ة</a:t>
            </a:r>
            <a:r>
              <a:rPr lang="ar-EG" altLang="ar-SA" sz="3200" b="1" dirty="0">
                <a:solidFill>
                  <a:schemeClr val="tx1"/>
                </a:solidFill>
                <a:latin typeface="Calibri" panose="020F0502020204030204" pitchFamily="34" charset="0"/>
              </a:rPr>
              <a:t> المحاور في الزخارف الهندسية المتماثلة وسنتناول خطوطا هندسية أخرى تقوم عليها الزخرفة بشكل عام والهندسية بشكل خاص.</a:t>
            </a:r>
          </a:p>
        </p:txBody>
      </p:sp>
    </p:spTree>
    <p:extLst>
      <p:ext uri="{BB962C8B-B14F-4D97-AF65-F5344CB8AC3E}">
        <p14:creationId xmlns:p14="http://schemas.microsoft.com/office/powerpoint/2010/main" val="7457751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صورة 7">
            <a:extLst>
              <a:ext uri="{FF2B5EF4-FFF2-40B4-BE49-F238E27FC236}">
                <a16:creationId xmlns:a16="http://schemas.microsoft.com/office/drawing/2014/main" id="{BACE7C2C-F2A7-4708-8655-0AA370D1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7192" y="2543890"/>
            <a:ext cx="3120546" cy="3114305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3D090552-36D4-4793-8188-BC3B2C7DBFA4}"/>
              </a:ext>
            </a:extLst>
          </p:cNvPr>
          <p:cNvSpPr txBox="1"/>
          <p:nvPr/>
        </p:nvSpPr>
        <p:spPr>
          <a:xfrm>
            <a:off x="8406537" y="2739055"/>
            <a:ext cx="2101857" cy="830997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افتحي كتابك ودوني</a:t>
            </a:r>
          </a:p>
          <a:p>
            <a:pPr algn="ctr" rtl="1"/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صفحة :   40 </a:t>
            </a:r>
          </a:p>
        </p:txBody>
      </p:sp>
      <p:sp>
        <p:nvSpPr>
          <p:cNvPr id="15" name="مستطيل 14">
            <a:extLst>
              <a:ext uri="{FF2B5EF4-FFF2-40B4-BE49-F238E27FC236}">
                <a16:creationId xmlns:a16="http://schemas.microsoft.com/office/drawing/2014/main" id="{607DEB5F-97FF-4E34-8478-2873EE40CFAF}"/>
              </a:ext>
            </a:extLst>
          </p:cNvPr>
          <p:cNvSpPr/>
          <p:nvPr/>
        </p:nvSpPr>
        <p:spPr>
          <a:xfrm>
            <a:off x="1122163" y="623321"/>
            <a:ext cx="7614585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spc="300" dirty="0">
                <a:ln w="11430" cmpd="sng">
                  <a:solidFill>
                    <a:sysClr val="windowText" lastClr="000000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الأقطار في الزخرفة الهندسية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B2C102D4-B451-495F-AF03-825373CF58E3}"/>
              </a:ext>
            </a:extLst>
          </p:cNvPr>
          <p:cNvSpPr txBox="1"/>
          <p:nvPr/>
        </p:nvSpPr>
        <p:spPr>
          <a:xfrm>
            <a:off x="6557907" y="5234610"/>
            <a:ext cx="864339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1">
            <a:spAutoFit/>
          </a:bodyPr>
          <a:lstStyle/>
          <a:p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63983FC3-2E1E-4DF0-BFB4-5B7875C2C86C}"/>
              </a:ext>
            </a:extLst>
          </p:cNvPr>
          <p:cNvSpPr txBox="1"/>
          <p:nvPr/>
        </p:nvSpPr>
        <p:spPr>
          <a:xfrm>
            <a:off x="8725926" y="296969"/>
            <a:ext cx="2343911" cy="707886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 rtl="1"/>
            <a:r>
              <a:rPr lang="ar-SA" sz="4000" b="1" dirty="0"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الدرس الثاني</a:t>
            </a: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53FEDA0F-778E-4B98-801B-FC4D97E7E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233" y="1502448"/>
            <a:ext cx="6169324" cy="2267921"/>
          </a:xfrm>
          <a:prstGeom prst="rect">
            <a:avLst/>
          </a:prstGeom>
        </p:spPr>
      </p:pic>
      <p:sp>
        <p:nvSpPr>
          <p:cNvPr id="19" name="مستطيل 18">
            <a:extLst>
              <a:ext uri="{FF2B5EF4-FFF2-40B4-BE49-F238E27FC236}">
                <a16:creationId xmlns:a16="http://schemas.microsoft.com/office/drawing/2014/main" id="{CCA31422-9BF0-4D65-A12E-488AB208B901}"/>
              </a:ext>
            </a:extLst>
          </p:cNvPr>
          <p:cNvSpPr/>
          <p:nvPr/>
        </p:nvSpPr>
        <p:spPr>
          <a:xfrm>
            <a:off x="5814866" y="2495675"/>
            <a:ext cx="1689860" cy="954107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800" b="1" spc="300" dirty="0">
                <a:ln w="11430" cmpd="sng">
                  <a:solidFill>
                    <a:schemeClr val="tx1"/>
                  </a:solidFill>
                  <a:prstDash val="solid"/>
                  <a:miter lim="800000"/>
                </a:ln>
                <a:solidFill>
                  <a:srgbClr val="7030A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n-lt"/>
                <a:cs typeface="+mn-cs"/>
              </a:rPr>
              <a:t>الخبرة من الدرس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8430CA44-7578-49FF-B3FA-643E53085D09}"/>
              </a:ext>
            </a:extLst>
          </p:cNvPr>
          <p:cNvSpPr txBox="1"/>
          <p:nvPr/>
        </p:nvSpPr>
        <p:spPr>
          <a:xfrm>
            <a:off x="1683606" y="2369723"/>
            <a:ext cx="4131260" cy="1200329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pPr algn="ctr"/>
            <a:r>
              <a:rPr lang="ar-SA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رسم وحدة زخرفية متماثلة</a:t>
            </a:r>
          </a:p>
          <a:p>
            <a:pPr algn="ctr"/>
            <a:r>
              <a:rPr lang="ar-SA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باستخدام الأقطار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B012D2A4-A595-4CEC-A25D-EF00B63E3B87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90" y="4234544"/>
            <a:ext cx="2293224" cy="2000135"/>
          </a:xfrm>
          <a:prstGeom prst="rect">
            <a:avLst/>
          </a:prstGeom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CE90FD02-2AA5-489C-AC28-5F352B904B09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5016" y="4234543"/>
            <a:ext cx="2293224" cy="2000135"/>
          </a:xfrm>
          <a:prstGeom prst="rect">
            <a:avLst/>
          </a:prstGeom>
        </p:spPr>
      </p:pic>
      <p:sp>
        <p:nvSpPr>
          <p:cNvPr id="13" name="مربع نص 12">
            <a:extLst>
              <a:ext uri="{FF2B5EF4-FFF2-40B4-BE49-F238E27FC236}">
                <a16:creationId xmlns:a16="http://schemas.microsoft.com/office/drawing/2014/main" id="{3370CAFA-58A5-4163-AEFB-E05FBF788C18}"/>
              </a:ext>
            </a:extLst>
          </p:cNvPr>
          <p:cNvSpPr txBox="1"/>
          <p:nvPr/>
        </p:nvSpPr>
        <p:spPr>
          <a:xfrm>
            <a:off x="3375885" y="4826076"/>
            <a:ext cx="94609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الحصة :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84341E5-31F3-4ACC-982D-56EAE3FAF7A8}"/>
              </a:ext>
            </a:extLst>
          </p:cNvPr>
          <p:cNvSpPr txBox="1"/>
          <p:nvPr/>
        </p:nvSpPr>
        <p:spPr>
          <a:xfrm>
            <a:off x="6875421" y="4668247"/>
            <a:ext cx="881973" cy="46166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التاريخ :</a:t>
            </a:r>
          </a:p>
        </p:txBody>
      </p:sp>
      <p:sp>
        <p:nvSpPr>
          <p:cNvPr id="22" name="مربع نص 21">
            <a:extLst>
              <a:ext uri="{FF2B5EF4-FFF2-40B4-BE49-F238E27FC236}">
                <a16:creationId xmlns:a16="http://schemas.microsoft.com/office/drawing/2014/main" id="{D2ED2517-AD93-4320-8724-DF5115156791}"/>
              </a:ext>
            </a:extLst>
          </p:cNvPr>
          <p:cNvSpPr txBox="1"/>
          <p:nvPr/>
        </p:nvSpPr>
        <p:spPr>
          <a:xfrm>
            <a:off x="3039777" y="5319529"/>
            <a:ext cx="864339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1">
            <a:spAutoFit/>
          </a:bodyPr>
          <a:lstStyle/>
          <a:p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8B1959E6-BFBB-4243-8B9A-0E548BB9C1F4}"/>
              </a:ext>
            </a:extLst>
          </p:cNvPr>
          <p:cNvSpPr txBox="1"/>
          <p:nvPr/>
        </p:nvSpPr>
        <p:spPr>
          <a:xfrm>
            <a:off x="6694107" y="5319529"/>
            <a:ext cx="864339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none" rtlCol="1">
            <a:spAutoFit/>
          </a:bodyPr>
          <a:lstStyle/>
          <a:p>
            <a:r>
              <a:rPr lang="ar-SA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</a:p>
        </p:txBody>
      </p:sp>
    </p:spTree>
    <p:extLst>
      <p:ext uri="{BB962C8B-B14F-4D97-AF65-F5344CB8AC3E}">
        <p14:creationId xmlns:p14="http://schemas.microsoft.com/office/powerpoint/2010/main" val="439139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id="{2C3A05EE-36B8-4D5D-A528-ADC91994F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349" y="290014"/>
            <a:ext cx="5519306" cy="12479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61A5EDC8-FE52-49B8-8618-23A3A796757A}"/>
              </a:ext>
            </a:extLst>
          </p:cNvPr>
          <p:cNvGrpSpPr/>
          <p:nvPr/>
        </p:nvGrpSpPr>
        <p:grpSpPr>
          <a:xfrm>
            <a:off x="1205345" y="290014"/>
            <a:ext cx="2733675" cy="1676400"/>
            <a:chOff x="1390216" y="542090"/>
            <a:chExt cx="2733675" cy="1676400"/>
          </a:xfrm>
        </p:grpSpPr>
        <p:pic>
          <p:nvPicPr>
            <p:cNvPr id="14" name="صورة 13">
              <a:extLst>
                <a:ext uri="{FF2B5EF4-FFF2-40B4-BE49-F238E27FC236}">
                  <a16:creationId xmlns:a16="http://schemas.microsoft.com/office/drawing/2014/main" id="{DBC4B8FB-5AFC-4917-A05A-3C459CEEFC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90216" y="542090"/>
              <a:ext cx="2733675" cy="1676400"/>
            </a:xfrm>
            <a:prstGeom prst="rect">
              <a:avLst/>
            </a:prstGeom>
          </p:spPr>
        </p:pic>
        <p:sp>
          <p:nvSpPr>
            <p:cNvPr id="15" name="مربع نص 14">
              <a:extLst>
                <a:ext uri="{FF2B5EF4-FFF2-40B4-BE49-F238E27FC236}">
                  <a16:creationId xmlns:a16="http://schemas.microsoft.com/office/drawing/2014/main" id="{2364E96E-AD15-4E9C-9A86-D741167E47FF}"/>
                </a:ext>
              </a:extLst>
            </p:cNvPr>
            <p:cNvSpPr txBox="1"/>
            <p:nvPr/>
          </p:nvSpPr>
          <p:spPr>
            <a:xfrm>
              <a:off x="1652154" y="542090"/>
              <a:ext cx="220979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 rtl="1"/>
              <a:r>
                <a:rPr lang="ar-SA" b="1" u="sng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Times New Roman" panose="02020603050405020304" pitchFamily="18" charset="0"/>
                  <a:cs typeface="Times New Roman" panose="02020603050405020304" pitchFamily="18" charset="0"/>
                </a:rPr>
                <a:t>استراتيجية التصفح السريع</a:t>
              </a:r>
              <a:endParaRPr lang="ar-SA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AE045EB-836A-469C-AD2F-8579ECBC981F}"/>
              </a:ext>
            </a:extLst>
          </p:cNvPr>
          <p:cNvSpPr txBox="1"/>
          <p:nvPr/>
        </p:nvSpPr>
        <p:spPr>
          <a:xfrm>
            <a:off x="2471736" y="2221057"/>
            <a:ext cx="7775575" cy="3902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+mj-cs"/>
              <a:buAutoNum type="arabic2Minus"/>
              <a:defRPr/>
            </a:pPr>
            <a:r>
              <a:rPr lang="ar-SA" sz="2400" b="1" u="sng" dirty="0">
                <a:solidFill>
                  <a:srgbClr val="002060"/>
                </a:solidFill>
                <a:latin typeface="STC-Regular"/>
                <a:cs typeface="+mn-cs"/>
              </a:rPr>
              <a:t>أن يبيّن الطالب ماهية الأقطار في الأشكال الهندسية</a:t>
            </a:r>
          </a:p>
          <a:p>
            <a:pPr marL="457200" indent="-45720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+mj-cs"/>
              <a:buAutoNum type="arabic2Minus"/>
              <a:defRPr/>
            </a:pPr>
            <a:r>
              <a:rPr lang="ar-SA" sz="2400" b="1" u="sng" dirty="0">
                <a:solidFill>
                  <a:srgbClr val="002060"/>
                </a:solidFill>
                <a:latin typeface="STC-Regular"/>
                <a:cs typeface="+mn-cs"/>
              </a:rPr>
              <a:t>أن يحلل الطالب شكلاً زخرفياً إلى محاور وأقطار</a:t>
            </a:r>
          </a:p>
          <a:p>
            <a:pPr marL="457200" indent="-45720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+mj-cs"/>
              <a:buAutoNum type="arabic2Minus"/>
              <a:defRPr/>
            </a:pPr>
            <a:r>
              <a:rPr lang="ar-SA" sz="2400" b="1" u="sng" dirty="0">
                <a:solidFill>
                  <a:srgbClr val="002060"/>
                </a:solidFill>
                <a:latin typeface="STC-Regular"/>
                <a:cs typeface="+mn-cs"/>
              </a:rPr>
              <a:t>أن يعدد الطالب مجالات الزخرفة الإسلامية</a:t>
            </a:r>
          </a:p>
          <a:p>
            <a:pPr marL="457200" indent="-45720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+mj-cs"/>
              <a:buAutoNum type="arabic2Minus"/>
              <a:defRPr/>
            </a:pPr>
            <a:r>
              <a:rPr lang="ar-SA" sz="2400" b="1" u="sng" dirty="0">
                <a:solidFill>
                  <a:srgbClr val="002060"/>
                </a:solidFill>
                <a:latin typeface="STC-Regular"/>
                <a:cs typeface="+mn-cs"/>
              </a:rPr>
              <a:t>أن يرسم الطالب وحدة زخرفية متماثلة باستخدام الأقطار و المحاور</a:t>
            </a:r>
          </a:p>
          <a:p>
            <a:pPr marL="457200" indent="-45720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+mj-cs"/>
              <a:buAutoNum type="arabic2Minus"/>
              <a:defRPr/>
            </a:pPr>
            <a:r>
              <a:rPr lang="ar-SA" sz="2400" b="1" u="sng" dirty="0">
                <a:solidFill>
                  <a:srgbClr val="002060"/>
                </a:solidFill>
                <a:latin typeface="STC-Regular"/>
                <a:cs typeface="+mn-cs"/>
              </a:rPr>
              <a:t>أن يصف الطالب جماليات الزخرفة الهندسية الإسلامية</a:t>
            </a:r>
          </a:p>
          <a:p>
            <a:pPr marL="457200" indent="-45720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+mj-cs"/>
              <a:buAutoNum type="arabic2Minus"/>
              <a:defRPr/>
            </a:pPr>
            <a:r>
              <a:rPr lang="ar-SA" sz="2400" b="1" u="sng" dirty="0">
                <a:solidFill>
                  <a:srgbClr val="002060"/>
                </a:solidFill>
                <a:latin typeface="STC-Regular"/>
                <a:cs typeface="+mn-cs"/>
              </a:rPr>
              <a:t>أن يختار الطالب المحاور المناسبة لتكوين لوحة زخرفية هندسية</a:t>
            </a:r>
          </a:p>
          <a:p>
            <a:pPr marL="457200" indent="-457200"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Font typeface="+mj-cs"/>
              <a:buAutoNum type="arabic2Minus"/>
              <a:defRPr/>
            </a:pPr>
            <a:r>
              <a:rPr lang="ar-SA" sz="2400" b="1" u="sng" dirty="0">
                <a:solidFill>
                  <a:srgbClr val="002060"/>
                </a:solidFill>
                <a:latin typeface="STC-Regular"/>
                <a:cs typeface="+mn-cs"/>
              </a:rPr>
              <a:t>أن يحدد الطالب الأقطار المناسبة لتكوين لوحة زخرفية هندسية</a:t>
            </a:r>
          </a:p>
        </p:txBody>
      </p:sp>
    </p:spTree>
    <p:extLst>
      <p:ext uri="{BB962C8B-B14F-4D97-AF65-F5344CB8AC3E}">
        <p14:creationId xmlns:p14="http://schemas.microsoft.com/office/powerpoint/2010/main" val="7746917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5">
            <a:extLst>
              <a:ext uri="{FF2B5EF4-FFF2-40B4-BE49-F238E27FC236}">
                <a16:creationId xmlns:a16="http://schemas.microsoft.com/office/drawing/2014/main" id="{6F69C0EA-DEAD-413C-B023-AE713B67E7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336800"/>
            <a:ext cx="6729412" cy="4278094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ar-EG" altLang="ar-SA" sz="3200" b="1" dirty="0">
                <a:solidFill>
                  <a:srgbClr val="FFFF00"/>
                </a:solidFill>
                <a:latin typeface="Calibri" panose="020F0502020204030204" pitchFamily="34" charset="0"/>
              </a:rPr>
              <a:t>1- </a:t>
            </a:r>
            <a:r>
              <a:rPr lang="ar-EG" altLang="ar-SA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ننظر إلى الشكل (</a:t>
            </a:r>
            <a:r>
              <a:rPr lang="ar-SA" altLang="ar-SA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44</a:t>
            </a:r>
            <a:r>
              <a:rPr lang="ar-EG" altLang="ar-SA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) ونحدد أي الخطوط تمثل</a:t>
            </a:r>
            <a:endParaRPr lang="en-US" altLang="ar-SA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en-US" altLang="ar-SA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             </a:t>
            </a:r>
            <a:r>
              <a:rPr lang="ar-EG" altLang="ar-SA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محاور الشكل الزخرفي.</a:t>
            </a: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ar-EG" altLang="ar-SA" sz="36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ar-EG" altLang="ar-SA" sz="3600" b="1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ar-EG" altLang="ar-SA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2- من خلال معلوماتنا في مادة الرياضيات </a:t>
            </a:r>
            <a:endParaRPr lang="ar-SA" altLang="ar-SA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ar-EG" altLang="ar-SA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بماذا نسمي الخطوط الهندسية الحمراء المائلة</a:t>
            </a:r>
            <a:endParaRPr lang="ar-SA" altLang="ar-SA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ar-EG" altLang="ar-SA" sz="2800" b="1" dirty="0">
                <a:solidFill>
                  <a:srgbClr val="FFFF00"/>
                </a:solidFill>
                <a:latin typeface="Calibri" panose="020F0502020204030204" pitchFamily="34" charset="0"/>
              </a:rPr>
              <a:t> للشكل الهندسي الزخرفي؟</a:t>
            </a:r>
            <a:endParaRPr lang="ar-SA" altLang="ar-SA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ar-SA" altLang="ar-SA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algn="ctr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endParaRPr lang="ar-EG" altLang="ar-SA" sz="28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17DD6B07-9D8E-4B9E-A883-F74FA2F64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3676650"/>
            <a:ext cx="651221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3"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2800" b="1" dirty="0">
                <a:solidFill>
                  <a:srgbClr val="002060"/>
                </a:solidFill>
                <a:latin typeface="Arial" panose="020B0604020202020204" pitchFamily="34" charset="0"/>
              </a:rPr>
              <a:t>الخطوط الحمراء هي التي تمثل محاور الشكل الزخرفي.</a:t>
            </a:r>
            <a:endParaRPr lang="en-US" altLang="ar-SA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51077B27-550C-4D6C-A004-E36D3A478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0301" y="5795854"/>
            <a:ext cx="5968711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463"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 dirty="0">
                <a:solidFill>
                  <a:srgbClr val="002060"/>
                </a:solidFill>
                <a:latin typeface="Arial" panose="020B0604020202020204" pitchFamily="34" charset="0"/>
              </a:rPr>
              <a:t>الخطوط الحمراء تسمى محاور تماثل الشكل.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B585D774-5FA9-4DCE-9D7A-38CBFDF3D7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-26000" contrast="77000"/>
          </a:blip>
          <a:srcRect/>
          <a:stretch>
            <a:fillRect/>
          </a:stretch>
        </p:blipFill>
        <p:spPr bwMode="auto">
          <a:xfrm>
            <a:off x="1042988" y="2336801"/>
            <a:ext cx="3505200" cy="42780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صورة 2">
            <a:extLst>
              <a:ext uri="{FF2B5EF4-FFF2-40B4-BE49-F238E27FC236}">
                <a16:creationId xmlns:a16="http://schemas.microsoft.com/office/drawing/2014/main" id="{8A10913B-204E-45F8-86C9-303374DB7B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9200" y="0"/>
            <a:ext cx="2590800" cy="145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جدول 13">
            <a:extLst>
              <a:ext uri="{FF2B5EF4-FFF2-40B4-BE49-F238E27FC236}">
                <a16:creationId xmlns:a16="http://schemas.microsoft.com/office/drawing/2014/main" id="{15A37431-1B11-446F-A872-BA94BADDAD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23048"/>
              </p:ext>
            </p:extLst>
          </p:nvPr>
        </p:nvGraphicFramePr>
        <p:xfrm>
          <a:off x="0" y="0"/>
          <a:ext cx="4001710" cy="1112520"/>
        </p:xfrm>
        <a:graphic>
          <a:graphicData uri="http://schemas.openxmlformats.org/drawingml/2006/table">
            <a:tbl>
              <a:tblPr rtl="1" firstRow="1" bandRow="1">
                <a:tableStyleId>{00A15C55-8517-42AA-B614-E9B94910E393}</a:tableStyleId>
              </a:tblPr>
              <a:tblGrid>
                <a:gridCol w="2094969">
                  <a:extLst>
                    <a:ext uri="{9D8B030D-6E8A-4147-A177-3AD203B41FA5}">
                      <a16:colId xmlns:a16="http://schemas.microsoft.com/office/drawing/2014/main" val="1615993060"/>
                    </a:ext>
                  </a:extLst>
                </a:gridCol>
                <a:gridCol w="1906741">
                  <a:extLst>
                    <a:ext uri="{9D8B030D-6E8A-4147-A177-3AD203B41FA5}">
                      <a16:colId xmlns:a16="http://schemas.microsoft.com/office/drawing/2014/main" val="169962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الكتاب صفحة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40   شكل (   55 )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7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الاستراتيجية المتبعة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المناقشة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0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مرتبط بمادة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التاريخ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225632"/>
                  </a:ext>
                </a:extLst>
              </a:tr>
            </a:tbl>
          </a:graphicData>
        </a:graphic>
      </p:graphicFrame>
      <p:sp>
        <p:nvSpPr>
          <p:cNvPr id="9" name="مربع نص 8">
            <a:extLst>
              <a:ext uri="{FF2B5EF4-FFF2-40B4-BE49-F238E27FC236}">
                <a16:creationId xmlns:a16="http://schemas.microsoft.com/office/drawing/2014/main" id="{151900EB-8CB2-40E8-871F-3DF94384DD78}"/>
              </a:ext>
            </a:extLst>
          </p:cNvPr>
          <p:cNvSpPr txBox="1"/>
          <p:nvPr/>
        </p:nvSpPr>
        <p:spPr>
          <a:xfrm>
            <a:off x="1260764" y="1626195"/>
            <a:ext cx="32874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EG" altLang="ar-SA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جدار من الموزاييك للممر المؤدي إلى</a:t>
            </a:r>
            <a:endParaRPr lang="ar-SA" altLang="ar-SA" sz="18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ar-EG" altLang="ar-SA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محراب مسجد الجمعة في أصفهان \</a:t>
            </a:r>
            <a:r>
              <a:rPr lang="en-US" altLang="ar-SA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ar-EG" altLang="ar-SA" sz="1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إيران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0248277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5">
            <a:extLst>
              <a:ext uri="{FF2B5EF4-FFF2-40B4-BE49-F238E27FC236}">
                <a16:creationId xmlns:a16="http://schemas.microsoft.com/office/drawing/2014/main" id="{3ADB7A0B-AE85-487B-BC53-AD1DF4A5528D}"/>
              </a:ext>
            </a:extLst>
          </p:cNvPr>
          <p:cNvGrpSpPr>
            <a:grpSpLocks/>
          </p:cNvGrpSpPr>
          <p:nvPr/>
        </p:nvGrpSpPr>
        <p:grpSpPr bwMode="auto">
          <a:xfrm>
            <a:off x="6640512" y="338137"/>
            <a:ext cx="4392613" cy="844550"/>
            <a:chOff x="3707904" y="242342"/>
            <a:chExt cx="4896544" cy="845096"/>
          </a:xfrm>
        </p:grpSpPr>
        <p:sp>
          <p:nvSpPr>
            <p:cNvPr id="3" name="معين 2">
              <a:extLst>
                <a:ext uri="{FF2B5EF4-FFF2-40B4-BE49-F238E27FC236}">
                  <a16:creationId xmlns:a16="http://schemas.microsoft.com/office/drawing/2014/main" id="{BA7B33CF-6B2C-42B9-82EB-7C8A3A3D56DB}"/>
                </a:ext>
              </a:extLst>
            </p:cNvPr>
            <p:cNvSpPr/>
            <p:nvPr/>
          </p:nvSpPr>
          <p:spPr>
            <a:xfrm>
              <a:off x="3707904" y="242342"/>
              <a:ext cx="4896544" cy="845096"/>
            </a:xfrm>
            <a:prstGeom prst="diamond">
              <a:avLst/>
            </a:prstGeom>
            <a:solidFill>
              <a:srgbClr val="FFC000"/>
            </a:solidFill>
            <a:ln>
              <a:solidFill>
                <a:srgbClr val="C00000"/>
              </a:solidFill>
              <a:prstDash val="lgDash"/>
            </a:ln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18878A51-D29C-4FA9-8CB3-75866F4A70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51244" y="436142"/>
              <a:ext cx="4537310" cy="460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2400" b="1" dirty="0">
                  <a:cs typeface="+mj-cs"/>
                </a:rPr>
                <a:t>الأقطار في المربع والدائرة:</a:t>
              </a:r>
            </a:p>
          </p:txBody>
        </p: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CC1A2710-9922-4E61-A8C6-2EA752CC2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8364" y="1487487"/>
            <a:ext cx="9924761" cy="1815882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800" b="1" dirty="0">
                <a:solidFill>
                  <a:srgbClr val="FF0000"/>
                </a:solidFill>
                <a:latin typeface="Calibri" panose="020F0502020204030204" pitchFamily="34" charset="0"/>
              </a:rPr>
              <a:t>القطر</a:t>
            </a:r>
            <a:r>
              <a:rPr lang="ar-EG" altLang="ar-SA" sz="2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هو خط مائل يقسم الشكل إلى قسمين متناظرين</a:t>
            </a:r>
            <a:r>
              <a:rPr lang="ar-SA" altLang="ar-SA" sz="2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ar-EG" altLang="ar-SA" sz="2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متساوي الأضلاع </a:t>
            </a:r>
            <a:endParaRPr lang="ar-SA" altLang="ar-SA" sz="28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كما هو الحال في المحاور المتعامدة لذلك تعتبر أقطار هذه الأشكال محاور متناظرة </a:t>
            </a:r>
            <a:endParaRPr lang="ar-SA" altLang="ar-SA" sz="2800" b="1" dirty="0">
              <a:solidFill>
                <a:schemeClr val="bg2">
                  <a:lumMod val="10000"/>
                </a:schemeClr>
              </a:solidFill>
              <a:latin typeface="Calibri" panose="020F0502020204030204" pitchFamily="34" charset="0"/>
            </a:endParaRP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تعتبر الزخارف المنشأة عليها زخارف متماثلة تماثلاً نصفياً لتوفر التشابه والتطابق والتساوي الشكل (</a:t>
            </a:r>
            <a:r>
              <a:rPr lang="ar-SA" altLang="ar-SA" sz="2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55</a:t>
            </a:r>
            <a:r>
              <a:rPr lang="ar-EG" altLang="ar-SA" sz="2800" b="1" dirty="0">
                <a:solidFill>
                  <a:schemeClr val="bg2">
                    <a:lumMod val="10000"/>
                  </a:schemeClr>
                </a:solidFill>
                <a:latin typeface="Calibri" panose="020F0502020204030204" pitchFamily="34" charset="0"/>
              </a:rPr>
              <a:t>:أ،ب).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94B5C57A-D78C-40D0-88DE-21A1CE417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934690"/>
            <a:ext cx="2555875" cy="25782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AA980BA4-213D-4D38-B13D-94A3264C36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6435" r="4671"/>
          <a:stretch/>
        </p:blipFill>
        <p:spPr bwMode="auto">
          <a:xfrm>
            <a:off x="3372139" y="3934691"/>
            <a:ext cx="2571462" cy="25782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مخطط انسيابي: محطة طرفية 7">
            <a:extLst>
              <a:ext uri="{FF2B5EF4-FFF2-40B4-BE49-F238E27FC236}">
                <a16:creationId xmlns:a16="http://schemas.microsoft.com/office/drawing/2014/main" id="{C0643E48-9515-4C9D-9163-42DE6FD2BFD4}"/>
              </a:ext>
            </a:extLst>
          </p:cNvPr>
          <p:cNvSpPr/>
          <p:nvPr/>
        </p:nvSpPr>
        <p:spPr>
          <a:xfrm>
            <a:off x="8804275" y="4749234"/>
            <a:ext cx="2263775" cy="649287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b="1" dirty="0">
                <a:solidFill>
                  <a:prstClr val="black"/>
                </a:solidFill>
              </a:rPr>
              <a:t>الشكل (</a:t>
            </a:r>
            <a:r>
              <a:rPr lang="ar-SA" b="1" dirty="0">
                <a:solidFill>
                  <a:prstClr val="black"/>
                </a:solidFill>
              </a:rPr>
              <a:t>55</a:t>
            </a:r>
            <a:r>
              <a:rPr lang="ar-EG" b="1" dirty="0">
                <a:solidFill>
                  <a:prstClr val="black"/>
                </a:solidFill>
              </a:rPr>
              <a:t>:أ)</a:t>
            </a:r>
            <a:endParaRPr lang="ar-EG" b="1" dirty="0"/>
          </a:p>
        </p:txBody>
      </p:sp>
      <p:sp>
        <p:nvSpPr>
          <p:cNvPr id="9" name="مخطط انسيابي: محطة طرفية 8">
            <a:extLst>
              <a:ext uri="{FF2B5EF4-FFF2-40B4-BE49-F238E27FC236}">
                <a16:creationId xmlns:a16="http://schemas.microsoft.com/office/drawing/2014/main" id="{7AE8DCF3-C886-486D-A31B-AC935520A611}"/>
              </a:ext>
            </a:extLst>
          </p:cNvPr>
          <p:cNvSpPr/>
          <p:nvPr/>
        </p:nvSpPr>
        <p:spPr>
          <a:xfrm>
            <a:off x="1108364" y="4721225"/>
            <a:ext cx="2263775" cy="649288"/>
          </a:xfrm>
          <a:prstGeom prst="flowChartTerminator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b="1" dirty="0">
                <a:solidFill>
                  <a:prstClr val="black"/>
                </a:solidFill>
              </a:rPr>
              <a:t>الشكل (</a:t>
            </a:r>
            <a:r>
              <a:rPr lang="ar-SA" b="1" dirty="0">
                <a:solidFill>
                  <a:prstClr val="black"/>
                </a:solidFill>
              </a:rPr>
              <a:t>55</a:t>
            </a:r>
            <a:r>
              <a:rPr lang="ar-EG" b="1" dirty="0">
                <a:solidFill>
                  <a:prstClr val="black"/>
                </a:solidFill>
              </a:rPr>
              <a:t>:ب)</a:t>
            </a:r>
            <a:endParaRPr lang="ar-EG" b="1" dirty="0"/>
          </a:p>
        </p:txBody>
      </p:sp>
      <p:graphicFrame>
        <p:nvGraphicFramePr>
          <p:cNvPr id="10" name="جدول 13">
            <a:extLst>
              <a:ext uri="{FF2B5EF4-FFF2-40B4-BE49-F238E27FC236}">
                <a16:creationId xmlns:a16="http://schemas.microsoft.com/office/drawing/2014/main" id="{CDFFD0B2-6ECF-488A-84B1-E5903B93D6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6645829"/>
              </p:ext>
            </p:extLst>
          </p:nvPr>
        </p:nvGraphicFramePr>
        <p:xfrm>
          <a:off x="0" y="-7910"/>
          <a:ext cx="4001710" cy="111252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094969">
                  <a:extLst>
                    <a:ext uri="{9D8B030D-6E8A-4147-A177-3AD203B41FA5}">
                      <a16:colId xmlns:a16="http://schemas.microsoft.com/office/drawing/2014/main" val="1615993060"/>
                    </a:ext>
                  </a:extLst>
                </a:gridCol>
                <a:gridCol w="1906741">
                  <a:extLst>
                    <a:ext uri="{9D8B030D-6E8A-4147-A177-3AD203B41FA5}">
                      <a16:colId xmlns:a16="http://schemas.microsoft.com/office/drawing/2014/main" val="169962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الكتاب صفحة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40   شكل (   55 )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7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الاستراتيجية المتبعة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المناقشة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0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مرتبط بمادة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التاريخ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225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84190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ثلث متساوي الساقين 1">
            <a:extLst>
              <a:ext uri="{FF2B5EF4-FFF2-40B4-BE49-F238E27FC236}">
                <a16:creationId xmlns:a16="http://schemas.microsoft.com/office/drawing/2014/main" id="{5642D2B1-AE55-4E9B-9F3E-2522B7B8FF43}"/>
              </a:ext>
            </a:extLst>
          </p:cNvPr>
          <p:cNvSpPr/>
          <p:nvPr/>
        </p:nvSpPr>
        <p:spPr>
          <a:xfrm>
            <a:off x="1267619" y="5665067"/>
            <a:ext cx="2951162" cy="717550"/>
          </a:xfrm>
          <a:prstGeom prst="triangle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36D315F7-8ECF-47F8-8813-E920FE5D576D}"/>
              </a:ext>
            </a:extLst>
          </p:cNvPr>
          <p:cNvGrpSpPr/>
          <p:nvPr/>
        </p:nvGrpSpPr>
        <p:grpSpPr>
          <a:xfrm>
            <a:off x="1017623" y="1590747"/>
            <a:ext cx="9699553" cy="1008062"/>
            <a:chOff x="538956" y="1700213"/>
            <a:chExt cx="7633494" cy="1008062"/>
          </a:xfrm>
        </p:grpSpPr>
        <p:sp>
          <p:nvSpPr>
            <p:cNvPr id="3" name="مستطيل ذو زاويتين مستديرتين في نفس الجانب 10">
              <a:extLst>
                <a:ext uri="{FF2B5EF4-FFF2-40B4-BE49-F238E27FC236}">
                  <a16:creationId xmlns:a16="http://schemas.microsoft.com/office/drawing/2014/main" id="{BBC5BC07-BBEB-4BFA-96CF-AB9CE43F8770}"/>
                </a:ext>
              </a:extLst>
            </p:cNvPr>
            <p:cNvSpPr/>
            <p:nvPr/>
          </p:nvSpPr>
          <p:spPr>
            <a:xfrm>
              <a:off x="611188" y="1700213"/>
              <a:ext cx="7561262" cy="1008062"/>
            </a:xfrm>
            <a:prstGeom prst="round2SameRect">
              <a:avLst/>
            </a:prstGeom>
            <a:blipFill dpi="0" rotWithShape="1">
              <a:blip r:embed="rId2" cstate="print">
                <a:alphaModFix amt="94000"/>
              </a:blip>
              <a:srcRect/>
              <a:tile tx="0" ty="0" sx="100000" sy="100000" flip="none" algn="tl"/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4" name="مربع نص 7">
              <a:extLst>
                <a:ext uri="{FF2B5EF4-FFF2-40B4-BE49-F238E27FC236}">
                  <a16:creationId xmlns:a16="http://schemas.microsoft.com/office/drawing/2014/main" id="{BD09799F-4636-41C0-9481-1AE1027748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38956" y="1745458"/>
              <a:ext cx="7561263" cy="954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ar-EG" altLang="ar-SA" sz="2800" b="1" dirty="0">
                  <a:solidFill>
                    <a:schemeClr val="bg1"/>
                  </a:solidFill>
                </a:rPr>
                <a:t>من خلال الشكل (</a:t>
              </a:r>
              <a:r>
                <a:rPr lang="ar-SA" altLang="ar-SA" sz="2800" b="1" dirty="0">
                  <a:solidFill>
                    <a:schemeClr val="bg1"/>
                  </a:solidFill>
                </a:rPr>
                <a:t>57</a:t>
              </a:r>
              <a:r>
                <a:rPr lang="ar-EG" altLang="ar-SA" sz="2800" b="1" dirty="0">
                  <a:solidFill>
                    <a:schemeClr val="bg1"/>
                  </a:solidFill>
                </a:rPr>
                <a:t>أ، </a:t>
              </a:r>
              <a:r>
                <a:rPr lang="ar-SA" altLang="ar-SA" sz="2800" b="1" dirty="0">
                  <a:solidFill>
                    <a:schemeClr val="bg1"/>
                  </a:solidFill>
                </a:rPr>
                <a:t>57</a:t>
              </a:r>
              <a:r>
                <a:rPr lang="ar-EG" altLang="ar-SA" sz="2800" b="1" dirty="0">
                  <a:solidFill>
                    <a:schemeClr val="bg1"/>
                  </a:solidFill>
                </a:rPr>
                <a:t>ب) نرسم خطوطه الهندسية المحاور والأقطار ونحاول وصف طريقة بناء الشكل الزخرفي.</a:t>
              </a:r>
            </a:p>
          </p:txBody>
        </p:sp>
      </p:grpSp>
      <p:sp>
        <p:nvSpPr>
          <p:cNvPr id="5" name="مربع نص 8">
            <a:extLst>
              <a:ext uri="{FF2B5EF4-FFF2-40B4-BE49-F238E27FC236}">
                <a16:creationId xmlns:a16="http://schemas.microsoft.com/office/drawing/2014/main" id="{736E2262-8B10-4B5A-AF62-E002981922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26394" y="5922242"/>
            <a:ext cx="22320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2400" b="1" dirty="0"/>
              <a:t>الشكل (</a:t>
            </a:r>
            <a:r>
              <a:rPr lang="ar-SA" altLang="ar-SA" sz="2400" b="1" dirty="0"/>
              <a:t>57</a:t>
            </a:r>
            <a:r>
              <a:rPr lang="ar-EG" altLang="ar-SA" sz="2400" b="1" dirty="0"/>
              <a:t>أ، ب)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9A87EB4-9977-4D95-B69B-0FAE1ED9A9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lum bright="-16000" contrast="44000"/>
          </a:blip>
          <a:srcRect/>
          <a:stretch>
            <a:fillRect/>
          </a:stretch>
        </p:blipFill>
        <p:spPr bwMode="auto">
          <a:xfrm>
            <a:off x="2743200" y="2730283"/>
            <a:ext cx="6705600" cy="288080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7" name="رابط مستقيم 6">
            <a:extLst>
              <a:ext uri="{FF2B5EF4-FFF2-40B4-BE49-F238E27FC236}">
                <a16:creationId xmlns:a16="http://schemas.microsoft.com/office/drawing/2014/main" id="{E35D163A-141E-464E-A379-CFFE1D4DBE9B}"/>
              </a:ext>
            </a:extLst>
          </p:cNvPr>
          <p:cNvCxnSpPr>
            <a:cxnSpLocks/>
          </p:cNvCxnSpPr>
          <p:nvPr/>
        </p:nvCxnSpPr>
        <p:spPr>
          <a:xfrm>
            <a:off x="7927975" y="2831884"/>
            <a:ext cx="0" cy="264885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مستقيم 7">
            <a:extLst>
              <a:ext uri="{FF2B5EF4-FFF2-40B4-BE49-F238E27FC236}">
                <a16:creationId xmlns:a16="http://schemas.microsoft.com/office/drawing/2014/main" id="{1D1A619C-A569-45AD-B671-48580FA7BB37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6488113" y="4139984"/>
            <a:ext cx="2960687" cy="3070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مستقيم 8">
            <a:extLst>
              <a:ext uri="{FF2B5EF4-FFF2-40B4-BE49-F238E27FC236}">
                <a16:creationId xmlns:a16="http://schemas.microsoft.com/office/drawing/2014/main" id="{590AEDA7-C81D-4675-AEED-0B5D1AD062CA}"/>
              </a:ext>
            </a:extLst>
          </p:cNvPr>
          <p:cNvCxnSpPr>
            <a:cxnSpLocks/>
          </p:cNvCxnSpPr>
          <p:nvPr/>
        </p:nvCxnSpPr>
        <p:spPr>
          <a:xfrm>
            <a:off x="3103563" y="4152684"/>
            <a:ext cx="27717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DAE7481C-5271-4976-A8B2-789B6B081FA4}"/>
              </a:ext>
            </a:extLst>
          </p:cNvPr>
          <p:cNvCxnSpPr>
            <a:cxnSpLocks/>
          </p:cNvCxnSpPr>
          <p:nvPr/>
        </p:nvCxnSpPr>
        <p:spPr>
          <a:xfrm>
            <a:off x="4457700" y="2844584"/>
            <a:ext cx="0" cy="264722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8EF5B422-58BA-458C-8603-89CC37BE2BDB}"/>
              </a:ext>
            </a:extLst>
          </p:cNvPr>
          <p:cNvCxnSpPr>
            <a:cxnSpLocks/>
          </p:cNvCxnSpPr>
          <p:nvPr/>
        </p:nvCxnSpPr>
        <p:spPr>
          <a:xfrm flipH="1">
            <a:off x="6488114" y="3047784"/>
            <a:ext cx="2960687" cy="2232025"/>
          </a:xfrm>
          <a:prstGeom prst="line">
            <a:avLst/>
          </a:prstGeom>
          <a:ln w="571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5FB41579-C4A3-4F5D-9297-7625A199BDF0}"/>
              </a:ext>
            </a:extLst>
          </p:cNvPr>
          <p:cNvCxnSpPr>
            <a:cxnSpLocks/>
          </p:cNvCxnSpPr>
          <p:nvPr/>
        </p:nvCxnSpPr>
        <p:spPr>
          <a:xfrm flipH="1">
            <a:off x="3103564" y="2966821"/>
            <a:ext cx="2771775" cy="2344738"/>
          </a:xfrm>
          <a:prstGeom prst="line">
            <a:avLst/>
          </a:prstGeom>
          <a:ln w="5715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01B4515A-0ADF-43EA-9773-58D11C937486}"/>
              </a:ext>
            </a:extLst>
          </p:cNvPr>
          <p:cNvCxnSpPr>
            <a:cxnSpLocks/>
          </p:cNvCxnSpPr>
          <p:nvPr/>
        </p:nvCxnSpPr>
        <p:spPr>
          <a:xfrm>
            <a:off x="6616700" y="3192246"/>
            <a:ext cx="2730500" cy="1989138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8B3E5281-B892-4C65-A051-5C361FA8B4F0}"/>
              </a:ext>
            </a:extLst>
          </p:cNvPr>
          <p:cNvCxnSpPr>
            <a:cxnSpLocks/>
          </p:cNvCxnSpPr>
          <p:nvPr/>
        </p:nvCxnSpPr>
        <p:spPr>
          <a:xfrm>
            <a:off x="3193256" y="3084946"/>
            <a:ext cx="2592388" cy="2214563"/>
          </a:xfrm>
          <a:prstGeom prst="line">
            <a:avLst/>
          </a:prstGeom>
          <a:ln w="571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صورة 2">
            <a:extLst>
              <a:ext uri="{FF2B5EF4-FFF2-40B4-BE49-F238E27FC236}">
                <a16:creationId xmlns:a16="http://schemas.microsoft.com/office/drawing/2014/main" id="{47298987-90A0-4660-9ED8-AB551039BD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0491" y="124691"/>
            <a:ext cx="2667000" cy="140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6" name="جدول 13">
            <a:extLst>
              <a:ext uri="{FF2B5EF4-FFF2-40B4-BE49-F238E27FC236}">
                <a16:creationId xmlns:a16="http://schemas.microsoft.com/office/drawing/2014/main" id="{ED5AE0BE-1DE4-420F-B70E-DF12E831DB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945788"/>
              </p:ext>
            </p:extLst>
          </p:nvPr>
        </p:nvGraphicFramePr>
        <p:xfrm>
          <a:off x="0" y="-7910"/>
          <a:ext cx="4001710" cy="111252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094969">
                  <a:extLst>
                    <a:ext uri="{9D8B030D-6E8A-4147-A177-3AD203B41FA5}">
                      <a16:colId xmlns:a16="http://schemas.microsoft.com/office/drawing/2014/main" val="1615993060"/>
                    </a:ext>
                  </a:extLst>
                </a:gridCol>
                <a:gridCol w="1906741">
                  <a:extLst>
                    <a:ext uri="{9D8B030D-6E8A-4147-A177-3AD203B41FA5}">
                      <a16:colId xmlns:a16="http://schemas.microsoft.com/office/drawing/2014/main" val="169962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الكتاب صفحة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41   شكل (   57 )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7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الاستراتيجية المتبعة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المناقشة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0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مرتبط بمادة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التاريخ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225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4363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CAB5F250-83C3-4942-B9C8-E28BB8987C0D}"/>
              </a:ext>
            </a:extLst>
          </p:cNvPr>
          <p:cNvSpPr txBox="1"/>
          <p:nvPr/>
        </p:nvSpPr>
        <p:spPr>
          <a:xfrm>
            <a:off x="4001710" y="741363"/>
            <a:ext cx="6541599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400" b="1" dirty="0">
                <a:latin typeface="Andalus" pitchFamily="18" charset="-78"/>
                <a:cs typeface="Arabic Transparent" pitchFamily="2" charset="-78"/>
              </a:rPr>
              <a:t>ولرسم وحدة زخرفية هندسية تتصف بالتماثل</a:t>
            </a:r>
            <a:endParaRPr lang="en-GB" sz="2400" b="1" dirty="0">
              <a:latin typeface="Andalus" pitchFamily="18" charset="-78"/>
              <a:cs typeface="Arabic Transparent" pitchFamily="2" charset="-78"/>
            </a:endParaRP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400" b="1" dirty="0">
                <a:latin typeface="Andalus" pitchFamily="18" charset="-78"/>
                <a:cs typeface="Arabic Transparent" pitchFamily="2" charset="-78"/>
              </a:rPr>
              <a:t> باستخدام الأقطار نتبع التالي:</a:t>
            </a:r>
          </a:p>
        </p:txBody>
      </p:sp>
      <p:grpSp>
        <p:nvGrpSpPr>
          <p:cNvPr id="3" name="مجموعة 1">
            <a:extLst>
              <a:ext uri="{FF2B5EF4-FFF2-40B4-BE49-F238E27FC236}">
                <a16:creationId xmlns:a16="http://schemas.microsoft.com/office/drawing/2014/main" id="{5451A594-1B35-4C03-9CE0-CFBF0401A911}"/>
              </a:ext>
            </a:extLst>
          </p:cNvPr>
          <p:cNvGrpSpPr>
            <a:grpSpLocks/>
          </p:cNvGrpSpPr>
          <p:nvPr/>
        </p:nvGrpSpPr>
        <p:grpSpPr bwMode="auto">
          <a:xfrm>
            <a:off x="7776042" y="6032068"/>
            <a:ext cx="2589868" cy="844777"/>
            <a:chOff x="1322753" y="3161890"/>
            <a:chExt cx="2589868" cy="844561"/>
          </a:xfrm>
        </p:grpSpPr>
        <p:sp>
          <p:nvSpPr>
            <p:cNvPr id="4" name="وسيلة شرح مع سهم إلى الأعلى 11">
              <a:extLst>
                <a:ext uri="{FF2B5EF4-FFF2-40B4-BE49-F238E27FC236}">
                  <a16:creationId xmlns:a16="http://schemas.microsoft.com/office/drawing/2014/main" id="{3FEF607A-2140-4C23-8CF2-2D9F258A0DF9}"/>
                </a:ext>
              </a:extLst>
            </p:cNvPr>
            <p:cNvSpPr/>
            <p:nvPr/>
          </p:nvSpPr>
          <p:spPr>
            <a:xfrm>
              <a:off x="1322753" y="3161890"/>
              <a:ext cx="2520280" cy="820527"/>
            </a:xfrm>
            <a:prstGeom prst="upArrowCallout">
              <a:avLst/>
            </a:prstGeom>
            <a:solidFill>
              <a:schemeClr val="accent2">
                <a:lumMod val="75000"/>
                <a:alpha val="59000"/>
              </a:schemeClr>
            </a:solidFill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 dirty="0"/>
            </a:p>
          </p:txBody>
        </p:sp>
        <p:sp>
          <p:nvSpPr>
            <p:cNvPr id="5" name="مربع نص 8">
              <a:extLst>
                <a:ext uri="{FF2B5EF4-FFF2-40B4-BE49-F238E27FC236}">
                  <a16:creationId xmlns:a16="http://schemas.microsoft.com/office/drawing/2014/main" id="{9DB1B74F-51D9-4068-928B-EDBC467C8C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80558" y="3484163"/>
              <a:ext cx="2532063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rtl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ar-EG" altLang="ar-SA" sz="2800" b="1" dirty="0">
                  <a:solidFill>
                    <a:schemeClr val="bg1"/>
                  </a:solidFill>
                </a:rPr>
                <a:t>الشكل رقم (</a:t>
              </a:r>
              <a:r>
                <a:rPr lang="ar-SA" altLang="ar-SA" sz="2800" b="1" dirty="0">
                  <a:solidFill>
                    <a:schemeClr val="bg1"/>
                  </a:solidFill>
                </a:rPr>
                <a:t>58</a:t>
              </a:r>
              <a:r>
                <a:rPr lang="ar-EG" altLang="ar-SA" sz="2800" b="1" dirty="0">
                  <a:solidFill>
                    <a:schemeClr val="bg1"/>
                  </a:solidFill>
                </a:rPr>
                <a:t>أ)</a:t>
              </a:r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5C65DC2-948E-4F7E-AAFA-FB97B64BBA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7555" y="1643686"/>
            <a:ext cx="5218113" cy="1938337"/>
          </a:xfrm>
          <a:prstGeom prst="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أ - نرسم مربعًا</a:t>
            </a:r>
            <a:r>
              <a:rPr lang="ar-SA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الشكل (</a:t>
            </a:r>
            <a:r>
              <a:rPr lang="ar-SA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58</a:t>
            </a: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أ).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ب - نرسم الأقطار الشكل (</a:t>
            </a:r>
            <a:r>
              <a:rPr lang="ar-SA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58 ب</a:t>
            </a: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).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ج - نرسم زخارف على الأقطار الشكل (</a:t>
            </a:r>
            <a:r>
              <a:rPr lang="ar-SA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58ج</a:t>
            </a: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).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د  - نلون الزخارف.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هـ - هل نستطيع الاستفادة من الشكل الزخرفي في</a:t>
            </a:r>
            <a:r>
              <a:rPr lang="ar-SA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 </a:t>
            </a:r>
            <a:r>
              <a:rPr lang="ar-EG" altLang="ar-SA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عمل نفعي؟</a:t>
            </a:r>
            <a:endParaRPr lang="ar-SA" altLang="ar-SA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 altLang="ar-SA" sz="2000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34FFC5C3-51BF-4AAC-9214-A403777395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-16000" contrast="44000"/>
          </a:blip>
          <a:srcRect/>
          <a:stretch>
            <a:fillRect/>
          </a:stretch>
        </p:blipFill>
        <p:spPr bwMode="auto">
          <a:xfrm>
            <a:off x="2112961" y="3808484"/>
            <a:ext cx="4903135" cy="215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3CB8F6A8-1CD7-4ED9-ACE7-A676FAFAE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0486" y="3173006"/>
            <a:ext cx="4032250" cy="368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marL="17463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6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4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ts val="1000"/>
              </a:spcBef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Font typeface="Wingdings 3" panose="05040102010807070707" pitchFamily="18" charset="2"/>
              <a:buChar char=""/>
              <a:defRPr sz="1200">
                <a:solidFill>
                  <a:srgbClr val="404040"/>
                </a:solidFill>
                <a:latin typeface="Century Gothic" panose="020B0502020202020204" pitchFamily="34" charset="0"/>
                <a:cs typeface="Arial" panose="020B0604020202020204" pitchFamily="34" charset="0"/>
              </a:defRPr>
            </a:lvl9pPr>
          </a:lstStyle>
          <a:p>
            <a:pPr algn="ctr" rtl="0" eaLnBrk="1" fontAlgn="auto" hangingPunct="1">
              <a:spcBef>
                <a:spcPct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lang="ar-EG" altLang="ar-SA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نعم، نستطيع استخدامها في تزيين الأشياء.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83128E8B-A18C-4B53-B0AA-8CF659AF3366}"/>
              </a:ext>
            </a:extLst>
          </p:cNvPr>
          <p:cNvSpPr/>
          <p:nvPr/>
        </p:nvSpPr>
        <p:spPr>
          <a:xfrm>
            <a:off x="8062914" y="3808484"/>
            <a:ext cx="2016125" cy="2159000"/>
          </a:xfrm>
          <a:prstGeom prst="rect">
            <a:avLst/>
          </a:prstGeom>
          <a:ln w="38100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grpSp>
        <p:nvGrpSpPr>
          <p:cNvPr id="10" name="مجموعة 4">
            <a:extLst>
              <a:ext uri="{FF2B5EF4-FFF2-40B4-BE49-F238E27FC236}">
                <a16:creationId xmlns:a16="http://schemas.microsoft.com/office/drawing/2014/main" id="{5E9BB834-FBBB-4CBC-9A33-A45F3FEEBDAB}"/>
              </a:ext>
            </a:extLst>
          </p:cNvPr>
          <p:cNvGrpSpPr>
            <a:grpSpLocks/>
          </p:cNvGrpSpPr>
          <p:nvPr/>
        </p:nvGrpSpPr>
        <p:grpSpPr bwMode="auto">
          <a:xfrm>
            <a:off x="3218517" y="6038850"/>
            <a:ext cx="2877483" cy="819150"/>
            <a:chOff x="680732" y="6095424"/>
            <a:chExt cx="3598861" cy="820527"/>
          </a:xfrm>
        </p:grpSpPr>
        <p:sp>
          <p:nvSpPr>
            <p:cNvPr id="11" name="وسيلة شرح مع سهم إلى الأعلى 11">
              <a:extLst>
                <a:ext uri="{FF2B5EF4-FFF2-40B4-BE49-F238E27FC236}">
                  <a16:creationId xmlns:a16="http://schemas.microsoft.com/office/drawing/2014/main" id="{23C3D452-68EF-441D-AD6E-EA5F0BB6CD29}"/>
                </a:ext>
              </a:extLst>
            </p:cNvPr>
            <p:cNvSpPr/>
            <p:nvPr/>
          </p:nvSpPr>
          <p:spPr>
            <a:xfrm>
              <a:off x="731955" y="6095424"/>
              <a:ext cx="3496416" cy="820527"/>
            </a:xfrm>
            <a:prstGeom prst="upArrowCallout">
              <a:avLst/>
            </a:prstGeom>
            <a:solidFill>
              <a:schemeClr val="accent2">
                <a:lumMod val="75000"/>
                <a:alpha val="59000"/>
              </a:schemeClr>
            </a:solidFill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b="1" dirty="0"/>
            </a:p>
          </p:txBody>
        </p:sp>
        <p:sp>
          <p:nvSpPr>
            <p:cNvPr id="12" name="مربع نص 13">
              <a:extLst>
                <a:ext uri="{FF2B5EF4-FFF2-40B4-BE49-F238E27FC236}">
                  <a16:creationId xmlns:a16="http://schemas.microsoft.com/office/drawing/2014/main" id="{7E9444D6-B198-4DA1-B1F6-75812D0977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0732" y="6370570"/>
              <a:ext cx="3598861" cy="522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rtl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ar-EG" altLang="ar-SA" sz="2800" b="1" dirty="0">
                  <a:solidFill>
                    <a:schemeClr val="bg1"/>
                  </a:solidFill>
                </a:rPr>
                <a:t>الشكل رقم (</a:t>
              </a:r>
              <a:r>
                <a:rPr lang="ar-SA" altLang="ar-SA" sz="2800" b="1" dirty="0">
                  <a:solidFill>
                    <a:schemeClr val="bg1"/>
                  </a:solidFill>
                </a:rPr>
                <a:t>58ب -ج</a:t>
              </a:r>
              <a:r>
                <a:rPr lang="ar-EG" altLang="ar-SA" sz="2800" b="1" dirty="0">
                  <a:solidFill>
                    <a:schemeClr val="bg1"/>
                  </a:solidFill>
                </a:rPr>
                <a:t>)</a:t>
              </a:r>
            </a:p>
          </p:txBody>
        </p:sp>
      </p:grpSp>
      <p:sp>
        <p:nvSpPr>
          <p:cNvPr id="13" name="مستطيل: بزاويتين علويتين إحداهما مقصوصة والأخرى دائرية 12">
            <a:extLst>
              <a:ext uri="{FF2B5EF4-FFF2-40B4-BE49-F238E27FC236}">
                <a16:creationId xmlns:a16="http://schemas.microsoft.com/office/drawing/2014/main" id="{858720C1-F50B-4659-9E31-791B9738B206}"/>
              </a:ext>
            </a:extLst>
          </p:cNvPr>
          <p:cNvSpPr/>
          <p:nvPr/>
        </p:nvSpPr>
        <p:spPr>
          <a:xfrm flipH="1">
            <a:off x="7315199" y="33076"/>
            <a:ext cx="3720469" cy="611187"/>
          </a:xfrm>
          <a:prstGeom prst="snip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2000" b="1" dirty="0"/>
              <a:t>طريقة العمل (استراتيجية المحاكاة)</a:t>
            </a:r>
          </a:p>
        </p:txBody>
      </p:sp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473E2206-2A4C-450B-A22D-2EBC1A87B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0549125"/>
              </p:ext>
            </p:extLst>
          </p:nvPr>
        </p:nvGraphicFramePr>
        <p:xfrm>
          <a:off x="0" y="-7910"/>
          <a:ext cx="4001710" cy="111252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094969">
                  <a:extLst>
                    <a:ext uri="{9D8B030D-6E8A-4147-A177-3AD203B41FA5}">
                      <a16:colId xmlns:a16="http://schemas.microsoft.com/office/drawing/2014/main" val="1615993060"/>
                    </a:ext>
                  </a:extLst>
                </a:gridCol>
                <a:gridCol w="1906741">
                  <a:extLst>
                    <a:ext uri="{9D8B030D-6E8A-4147-A177-3AD203B41FA5}">
                      <a16:colId xmlns:a16="http://schemas.microsoft.com/office/drawing/2014/main" val="169962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الكتاب صفحة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42   شكل (   58 )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7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الاستراتيجية المتبعة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المناقشة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0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مرتبط بمادة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التاريخ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225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621554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id="{381F6ABC-36A8-4660-8AE8-31DCBA1C36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944" y="1841500"/>
            <a:ext cx="10113819" cy="954107"/>
          </a:xfrm>
          <a:prstGeom prst="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2800" b="1" dirty="0">
                <a:latin typeface="Calibri" panose="020F0502020204030204" pitchFamily="34" charset="0"/>
              </a:rPr>
              <a:t>هل نستطيع رسم وحدة زخرفية تقوم على التماثل النصفي من الشكل (</a:t>
            </a:r>
            <a:r>
              <a:rPr lang="ar-SA" altLang="ar-SA" sz="2800" b="1" dirty="0">
                <a:latin typeface="Calibri" panose="020F0502020204030204" pitchFamily="34" charset="0"/>
              </a:rPr>
              <a:t>59</a:t>
            </a:r>
            <a:r>
              <a:rPr lang="ar-EG" altLang="ar-SA" sz="2800" b="1" dirty="0">
                <a:latin typeface="Calibri" panose="020F0502020204030204" pitchFamily="34" charset="0"/>
              </a:rPr>
              <a:t>) مستعينين بمحاورها وأقطارها؟</a:t>
            </a:r>
          </a:p>
        </p:txBody>
      </p:sp>
      <p:grpSp>
        <p:nvGrpSpPr>
          <p:cNvPr id="3" name="مجموعة 6">
            <a:extLst>
              <a:ext uri="{FF2B5EF4-FFF2-40B4-BE49-F238E27FC236}">
                <a16:creationId xmlns:a16="http://schemas.microsoft.com/office/drawing/2014/main" id="{6738B65F-426D-4A53-9D69-B39AFF8B04E3}"/>
              </a:ext>
            </a:extLst>
          </p:cNvPr>
          <p:cNvGrpSpPr>
            <a:grpSpLocks/>
          </p:cNvGrpSpPr>
          <p:nvPr/>
        </p:nvGrpSpPr>
        <p:grpSpPr bwMode="auto">
          <a:xfrm>
            <a:off x="7942263" y="5766088"/>
            <a:ext cx="2376488" cy="792163"/>
            <a:chOff x="5887355" y="5663193"/>
            <a:chExt cx="2376264" cy="792088"/>
          </a:xfrm>
        </p:grpSpPr>
        <p:sp>
          <p:nvSpPr>
            <p:cNvPr id="4" name="مكعب 3">
              <a:extLst>
                <a:ext uri="{FF2B5EF4-FFF2-40B4-BE49-F238E27FC236}">
                  <a16:creationId xmlns:a16="http://schemas.microsoft.com/office/drawing/2014/main" id="{E530893F-94A2-49D1-BE28-C3A40AE987AC}"/>
                </a:ext>
              </a:extLst>
            </p:cNvPr>
            <p:cNvSpPr/>
            <p:nvPr/>
          </p:nvSpPr>
          <p:spPr>
            <a:xfrm>
              <a:off x="5887355" y="5663193"/>
              <a:ext cx="2376264" cy="792088"/>
            </a:xfrm>
            <a:prstGeom prst="cube">
              <a:avLst/>
            </a:prstGeom>
            <a:solidFill>
              <a:schemeClr val="accent2">
                <a:lumMod val="40000"/>
                <a:lumOff val="60000"/>
                <a:alpha val="55000"/>
              </a:schemeClr>
            </a:solidFill>
            <a:effectLst>
              <a:reflection blurRad="6350" stA="50000" endA="300" endPos="55500" dist="508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 dirty="0"/>
            </a:p>
          </p:txBody>
        </p:sp>
        <p:sp>
          <p:nvSpPr>
            <p:cNvPr id="5" name="مربع نص 6">
              <a:extLst>
                <a:ext uri="{FF2B5EF4-FFF2-40B4-BE49-F238E27FC236}">
                  <a16:creationId xmlns:a16="http://schemas.microsoft.com/office/drawing/2014/main" id="{3237B86B-9833-4236-8051-AAFD544DD90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37275" y="5819775"/>
              <a:ext cx="1876425" cy="584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rtl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ar-EG" altLang="ar-SA" sz="3200" b="1"/>
                <a:t>الشكل (</a:t>
              </a:r>
              <a:r>
                <a:rPr lang="ar-SA" altLang="ar-SA" sz="3200" b="1"/>
                <a:t>59</a:t>
              </a:r>
              <a:r>
                <a:rPr lang="ar-EG" altLang="ar-SA" sz="3200" b="1"/>
                <a:t>)</a:t>
              </a:r>
            </a:p>
          </p:txBody>
        </p:sp>
      </p:grpSp>
      <p:pic>
        <p:nvPicPr>
          <p:cNvPr id="6" name="Picture 3">
            <a:extLst>
              <a:ext uri="{FF2B5EF4-FFF2-40B4-BE49-F238E27FC236}">
                <a16:creationId xmlns:a16="http://schemas.microsoft.com/office/drawing/2014/main" id="{16FE40AB-C4D5-4CA4-8A99-9E54C68E74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contrast="42000"/>
          </a:blip>
          <a:srcRect/>
          <a:stretch>
            <a:fillRect/>
          </a:stretch>
        </p:blipFill>
        <p:spPr bwMode="auto">
          <a:xfrm>
            <a:off x="7942263" y="3039178"/>
            <a:ext cx="2376488" cy="23495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7" name="TextBox 10">
            <a:extLst>
              <a:ext uri="{FF2B5EF4-FFF2-40B4-BE49-F238E27FC236}">
                <a16:creationId xmlns:a16="http://schemas.microsoft.com/office/drawing/2014/main" id="{008766A4-E892-4BD5-81B0-2AC8A4C375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54990" y="3323942"/>
            <a:ext cx="4033837" cy="17541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txBody>
          <a:bodyPr>
            <a:spAutoFit/>
          </a:bodyPr>
          <a:lstStyle>
            <a:lvl1pPr marL="17463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3600" b="1" dirty="0">
                <a:solidFill>
                  <a:srgbClr val="00B050"/>
                </a:solidFill>
              </a:rPr>
              <a:t>نعم، عن طريق رسم زخارف وأشكال وتلوينها مستعيناً بالأقطار.</a:t>
            </a:r>
          </a:p>
        </p:txBody>
      </p:sp>
      <p:sp>
        <p:nvSpPr>
          <p:cNvPr id="8" name="مخطط انسيابي: مهلة 7">
            <a:extLst>
              <a:ext uri="{FF2B5EF4-FFF2-40B4-BE49-F238E27FC236}">
                <a16:creationId xmlns:a16="http://schemas.microsoft.com/office/drawing/2014/main" id="{B9AA9D82-12D9-4689-8FD7-C48625A57620}"/>
              </a:ext>
            </a:extLst>
          </p:cNvPr>
          <p:cNvSpPr/>
          <p:nvPr/>
        </p:nvSpPr>
        <p:spPr>
          <a:xfrm flipH="1">
            <a:off x="6236277" y="556348"/>
            <a:ext cx="2705100" cy="576262"/>
          </a:xfrm>
          <a:prstGeom prst="flowChartDelay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3200" b="1" dirty="0"/>
              <a:t>التطبيق العملي </a:t>
            </a:r>
          </a:p>
        </p:txBody>
      </p:sp>
      <p:pic>
        <p:nvPicPr>
          <p:cNvPr id="9" name="صورة 4">
            <a:extLst>
              <a:ext uri="{FF2B5EF4-FFF2-40B4-BE49-F238E27FC236}">
                <a16:creationId xmlns:a16="http://schemas.microsoft.com/office/drawing/2014/main" id="{63E814E3-3412-4F0D-B20D-1D0D769B7D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5627" y="0"/>
            <a:ext cx="270510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جدول 9">
            <a:extLst>
              <a:ext uri="{FF2B5EF4-FFF2-40B4-BE49-F238E27FC236}">
                <a16:creationId xmlns:a16="http://schemas.microsoft.com/office/drawing/2014/main" id="{F0A6CA49-EF58-4BD9-B79B-91BC8E2F10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6526115"/>
              </p:ext>
            </p:extLst>
          </p:nvPr>
        </p:nvGraphicFramePr>
        <p:xfrm>
          <a:off x="0" y="-7910"/>
          <a:ext cx="4001710" cy="111252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094969">
                  <a:extLst>
                    <a:ext uri="{9D8B030D-6E8A-4147-A177-3AD203B41FA5}">
                      <a16:colId xmlns:a16="http://schemas.microsoft.com/office/drawing/2014/main" val="1615993060"/>
                    </a:ext>
                  </a:extLst>
                </a:gridCol>
                <a:gridCol w="1906741">
                  <a:extLst>
                    <a:ext uri="{9D8B030D-6E8A-4147-A177-3AD203B41FA5}">
                      <a16:colId xmlns:a16="http://schemas.microsoft.com/office/drawing/2014/main" val="169962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الكتاب صفحة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42   شكل (   59 )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7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الاستراتيجية المتبعة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المناقشة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0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مرتبط بمادة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التاريخ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2256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541770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ذو زوايا قطرية مخدوشة 5">
            <a:extLst>
              <a:ext uri="{FF2B5EF4-FFF2-40B4-BE49-F238E27FC236}">
                <a16:creationId xmlns:a16="http://schemas.microsoft.com/office/drawing/2014/main" id="{B9B652FF-53F9-4043-BFE6-5C852AF11E92}"/>
              </a:ext>
            </a:extLst>
          </p:cNvPr>
          <p:cNvSpPr/>
          <p:nvPr/>
        </p:nvSpPr>
        <p:spPr>
          <a:xfrm>
            <a:off x="2135981" y="2075873"/>
            <a:ext cx="7920038" cy="3949700"/>
          </a:xfrm>
          <a:prstGeom prst="snip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4C50485B-84FF-4612-9721-214D3D378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8657" y="908050"/>
            <a:ext cx="50403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4000" b="1" dirty="0">
                <a:solidFill>
                  <a:srgbClr val="00B050"/>
                </a:solidFill>
                <a:cs typeface="Arabic Transparent" panose="020B0604020202020204" pitchFamily="34" charset="0"/>
              </a:rPr>
              <a:t>مجالات الزخرفة الإسلامية</a:t>
            </a:r>
          </a:p>
        </p:txBody>
      </p:sp>
      <p:sp>
        <p:nvSpPr>
          <p:cNvPr id="4" name="مربع نص 4">
            <a:extLst>
              <a:ext uri="{FF2B5EF4-FFF2-40B4-BE49-F238E27FC236}">
                <a16:creationId xmlns:a16="http://schemas.microsoft.com/office/drawing/2014/main" id="{EA209C37-347A-4BA4-BE1D-354637323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7237" y="2624859"/>
            <a:ext cx="8137525" cy="304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 dirty="0"/>
              <a:t>  هل تعلم أن الفنان المسلم استعان بالزخارف الإسلامية في زخرفة الكثير من المسطحات لمشغولات مختلفة؛ لاهتمامه</a:t>
            </a:r>
          </a:p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 dirty="0"/>
              <a:t> بمبدأ المنفعة والجمال وحرص على تزيين جميع منتجاته الحياتية وزخرفتها بأساليب فنية تتفق ونوع الخامات المستخدمة في صناعة المنتج، مما أكسبها الجمال والإبداع </a:t>
            </a:r>
          </a:p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 dirty="0"/>
              <a:t>ومن أبرز هذه المجالات:</a:t>
            </a:r>
          </a:p>
        </p:txBody>
      </p:sp>
      <p:graphicFrame>
        <p:nvGraphicFramePr>
          <p:cNvPr id="5" name="جدول 4">
            <a:extLst>
              <a:ext uri="{FF2B5EF4-FFF2-40B4-BE49-F238E27FC236}">
                <a16:creationId xmlns:a16="http://schemas.microsoft.com/office/drawing/2014/main" id="{0569430E-374C-4CF4-AE50-98153B4EBD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99799"/>
              </p:ext>
            </p:extLst>
          </p:nvPr>
        </p:nvGraphicFramePr>
        <p:xfrm>
          <a:off x="0" y="-7910"/>
          <a:ext cx="4001710" cy="101092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1812692">
                  <a:extLst>
                    <a:ext uri="{9D8B030D-6E8A-4147-A177-3AD203B41FA5}">
                      <a16:colId xmlns:a16="http://schemas.microsoft.com/office/drawing/2014/main" val="1615993060"/>
                    </a:ext>
                  </a:extLst>
                </a:gridCol>
                <a:gridCol w="2189018">
                  <a:extLst>
                    <a:ext uri="{9D8B030D-6E8A-4147-A177-3AD203B41FA5}">
                      <a16:colId xmlns:a16="http://schemas.microsoft.com/office/drawing/2014/main" val="169962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الكتاب صفحة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43   شكل (   60-61-62-63-64-65 )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7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الاستراتيجية المتبعة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المناقشة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00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7307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2">
            <a:extLst>
              <a:ext uri="{FF2B5EF4-FFF2-40B4-BE49-F238E27FC236}">
                <a16:creationId xmlns:a16="http://schemas.microsoft.com/office/drawing/2014/main" id="{382108BE-1578-4992-BA56-C3BB2B97D0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337" y="333808"/>
            <a:ext cx="8569325" cy="3540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1- زخرفة المصنوعات الخشبية بالرسم.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2- زخرفة المصنوعات الخشبية بالتلوين والحفر والتطعيم بالعاج والأحجار الكريمة الشكل (</a:t>
            </a:r>
            <a:r>
              <a:rPr lang="ar-SA" altLang="ar-SA" sz="3200" b="1">
                <a:latin typeface="Century Gothic" panose="020B0502020202020204" pitchFamily="34" charset="0"/>
                <a:cs typeface="Akhbar MT" pitchFamily="2" charset="-78"/>
              </a:rPr>
              <a:t>61</a:t>
            </a: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،</a:t>
            </a:r>
            <a:r>
              <a:rPr lang="ar-SA" altLang="ar-SA" sz="3200" b="1">
                <a:latin typeface="Century Gothic" panose="020B0502020202020204" pitchFamily="34" charset="0"/>
                <a:cs typeface="Akhbar MT" pitchFamily="2" charset="-78"/>
              </a:rPr>
              <a:t>60</a:t>
            </a: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).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3- زخرفة المنسوجات مختلفة الأغراض؛ كالسجاد والملابس وغيرها الشكل (</a:t>
            </a:r>
            <a:r>
              <a:rPr lang="ar-SA" altLang="ar-SA" sz="3200" b="1">
                <a:latin typeface="Century Gothic" panose="020B0502020202020204" pitchFamily="34" charset="0"/>
                <a:cs typeface="Akhbar MT" pitchFamily="2" charset="-78"/>
              </a:rPr>
              <a:t>62</a:t>
            </a: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).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4- زخرفة المشغولات الزجاجية بأغراضها المتعددة؛ كالمشكوات والقمريات والأطباق وزجاج النوافذ وغيرها الشكل (</a:t>
            </a:r>
            <a:r>
              <a:rPr lang="ar-SA" altLang="ar-SA" sz="3200" b="1">
                <a:latin typeface="Century Gothic" panose="020B0502020202020204" pitchFamily="34" charset="0"/>
                <a:cs typeface="Akhbar MT" pitchFamily="2" charset="-78"/>
              </a:rPr>
              <a:t>63</a:t>
            </a: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).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C40FE4F3-7284-49BF-BCEF-318D39A672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lum bright="-31000" contrast="67000"/>
          </a:blip>
          <a:srcRect b="18295"/>
          <a:stretch/>
        </p:blipFill>
        <p:spPr bwMode="auto">
          <a:xfrm>
            <a:off x="8617296" y="4419065"/>
            <a:ext cx="1691680" cy="1584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FD5D32B9-A7AD-4793-8B0D-6E10277B673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lum bright="-31000" contrast="67000"/>
          </a:blip>
          <a:srcRect b="22389"/>
          <a:stretch/>
        </p:blipFill>
        <p:spPr bwMode="auto">
          <a:xfrm>
            <a:off x="6492552" y="4505534"/>
            <a:ext cx="1656184" cy="149770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5">
            <a:extLst>
              <a:ext uri="{FF2B5EF4-FFF2-40B4-BE49-F238E27FC236}">
                <a16:creationId xmlns:a16="http://schemas.microsoft.com/office/drawing/2014/main" id="{C18F7640-9E45-4983-B63A-05BC79A1EF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lum bright="-31000" contrast="67000"/>
          </a:blip>
          <a:srcRect b="19373"/>
          <a:stretch/>
        </p:blipFill>
        <p:spPr bwMode="auto">
          <a:xfrm>
            <a:off x="4332312" y="4470461"/>
            <a:ext cx="1656184" cy="158417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6">
            <a:extLst>
              <a:ext uri="{FF2B5EF4-FFF2-40B4-BE49-F238E27FC236}">
                <a16:creationId xmlns:a16="http://schemas.microsoft.com/office/drawing/2014/main" id="{814C0048-9D38-487E-B98C-CDAFD44253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lum bright="-31000" contrast="67000"/>
          </a:blip>
          <a:srcRect b="20195"/>
          <a:stretch/>
        </p:blipFill>
        <p:spPr bwMode="auto">
          <a:xfrm>
            <a:off x="2100064" y="4347057"/>
            <a:ext cx="1728192" cy="17075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D5552BA8-A52E-4814-B88A-10F514E795E0}"/>
              </a:ext>
            </a:extLst>
          </p:cNvPr>
          <p:cNvSpPr/>
          <p:nvPr/>
        </p:nvSpPr>
        <p:spPr>
          <a:xfrm>
            <a:off x="8869362" y="6055158"/>
            <a:ext cx="792163" cy="7127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60</a:t>
            </a: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62B3B5F1-71EB-4ED5-BB34-B044137FFBF6}"/>
              </a:ext>
            </a:extLst>
          </p:cNvPr>
          <p:cNvSpPr/>
          <p:nvPr/>
        </p:nvSpPr>
        <p:spPr>
          <a:xfrm>
            <a:off x="7004050" y="6055158"/>
            <a:ext cx="792162" cy="7127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61</a:t>
            </a:r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86C87516-4ED8-4B9D-87BA-443E5605C4F9}"/>
              </a:ext>
            </a:extLst>
          </p:cNvPr>
          <p:cNvSpPr/>
          <p:nvPr/>
        </p:nvSpPr>
        <p:spPr>
          <a:xfrm>
            <a:off x="4872037" y="6055158"/>
            <a:ext cx="792163" cy="7127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62</a:t>
            </a:r>
          </a:p>
        </p:txBody>
      </p:sp>
      <p:sp>
        <p:nvSpPr>
          <p:cNvPr id="13" name="شكل بيضاوي 12">
            <a:extLst>
              <a:ext uri="{FF2B5EF4-FFF2-40B4-BE49-F238E27FC236}">
                <a16:creationId xmlns:a16="http://schemas.microsoft.com/office/drawing/2014/main" id="{0B6A06B1-14D3-48FE-A659-53E5EA9896A7}"/>
              </a:ext>
            </a:extLst>
          </p:cNvPr>
          <p:cNvSpPr/>
          <p:nvPr/>
        </p:nvSpPr>
        <p:spPr>
          <a:xfrm>
            <a:off x="2597150" y="6055158"/>
            <a:ext cx="792162" cy="71278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63</a:t>
            </a:r>
          </a:p>
        </p:txBody>
      </p:sp>
    </p:spTree>
    <p:extLst>
      <p:ext uri="{BB962C8B-B14F-4D97-AF65-F5344CB8AC3E}">
        <p14:creationId xmlns:p14="http://schemas.microsoft.com/office/powerpoint/2010/main" val="338667959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2">
            <a:extLst>
              <a:ext uri="{FF2B5EF4-FFF2-40B4-BE49-F238E27FC236}">
                <a16:creationId xmlns:a16="http://schemas.microsoft.com/office/drawing/2014/main" id="{92C01A5B-68E3-4DC2-B444-707BDDA740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3817" y="144607"/>
            <a:ext cx="8321675" cy="255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5- زخرفة المعادن بالرسم والتلوين والحفر والتطعيم</a:t>
            </a:r>
            <a:r>
              <a:rPr lang="ar-SA" altLang="ar-SA" sz="3200" b="1">
                <a:latin typeface="Century Gothic" panose="020B0502020202020204" pitchFamily="34" charset="0"/>
                <a:cs typeface="Akhbar MT" pitchFamily="2" charset="-78"/>
              </a:rPr>
              <a:t> </a:t>
            </a: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الشكل (</a:t>
            </a:r>
            <a:r>
              <a:rPr lang="ar-SA" altLang="ar-SA" sz="3200" b="1">
                <a:latin typeface="Century Gothic" panose="020B0502020202020204" pitchFamily="34" charset="0"/>
                <a:cs typeface="Akhbar MT" pitchFamily="2" charset="-78"/>
              </a:rPr>
              <a:t>64</a:t>
            </a: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).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      6- زخرفة الخزفيات بالرسم والتلوين والتذهيب 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       7- زخرفة الجدران بالرسم والتلوين والتطعيم بالفسيفساء.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          8- زخرفة العمائر بالحليات المختلفة.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          9- زخرفة المخطوطات والمصاحف والكتب ، الشكل (</a:t>
            </a:r>
            <a:r>
              <a:rPr lang="ar-SA" altLang="ar-SA" sz="3200" b="1">
                <a:latin typeface="Century Gothic" panose="020B0502020202020204" pitchFamily="34" charset="0"/>
                <a:cs typeface="Akhbar MT" pitchFamily="2" charset="-78"/>
              </a:rPr>
              <a:t>65</a:t>
            </a:r>
            <a:r>
              <a:rPr lang="ar-EG" altLang="ar-SA" sz="3200" b="1">
                <a:latin typeface="Century Gothic" panose="020B0502020202020204" pitchFamily="34" charset="0"/>
                <a:cs typeface="Akhbar MT" pitchFamily="2" charset="-78"/>
              </a:rPr>
              <a:t>).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6F6ED151-EED2-46E2-9F5E-3945F6ABC6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lum bright="-31000" contrast="67000"/>
          </a:blip>
          <a:srcRect b="13400"/>
          <a:stretch/>
        </p:blipFill>
        <p:spPr bwMode="auto">
          <a:xfrm>
            <a:off x="6990917" y="3221183"/>
            <a:ext cx="3189287" cy="26642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9FF1139B-21B2-49B6-9426-77E1922FE8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lum bright="-31000" contrast="67000"/>
          </a:blip>
          <a:srcRect b="14061"/>
          <a:stretch/>
        </p:blipFill>
        <p:spPr bwMode="auto">
          <a:xfrm>
            <a:off x="2237942" y="3365645"/>
            <a:ext cx="4105275" cy="25198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شكل بيضاوي 4">
            <a:extLst>
              <a:ext uri="{FF2B5EF4-FFF2-40B4-BE49-F238E27FC236}">
                <a16:creationId xmlns:a16="http://schemas.microsoft.com/office/drawing/2014/main" id="{4CC19400-2BE1-4BF7-BC98-F481CE06371C}"/>
              </a:ext>
            </a:extLst>
          </p:cNvPr>
          <p:cNvSpPr/>
          <p:nvPr/>
        </p:nvSpPr>
        <p:spPr>
          <a:xfrm>
            <a:off x="7927542" y="5885007"/>
            <a:ext cx="863600" cy="765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64</a:t>
            </a:r>
          </a:p>
        </p:txBody>
      </p:sp>
      <p:sp>
        <p:nvSpPr>
          <p:cNvPr id="6" name="شكل بيضاوي 5">
            <a:extLst>
              <a:ext uri="{FF2B5EF4-FFF2-40B4-BE49-F238E27FC236}">
                <a16:creationId xmlns:a16="http://schemas.microsoft.com/office/drawing/2014/main" id="{E6E90903-D3BD-40BF-B302-9BCC0A0D39BE}"/>
              </a:ext>
            </a:extLst>
          </p:cNvPr>
          <p:cNvSpPr/>
          <p:nvPr/>
        </p:nvSpPr>
        <p:spPr>
          <a:xfrm>
            <a:off x="3858779" y="5885007"/>
            <a:ext cx="863600" cy="76517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65</a:t>
            </a:r>
          </a:p>
        </p:txBody>
      </p:sp>
    </p:spTree>
    <p:extLst>
      <p:ext uri="{BB962C8B-B14F-4D97-AF65-F5344CB8AC3E}">
        <p14:creationId xmlns:p14="http://schemas.microsoft.com/office/powerpoint/2010/main" val="25031947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3">
            <a:extLst>
              <a:ext uri="{FF2B5EF4-FFF2-40B4-BE49-F238E27FC236}">
                <a16:creationId xmlns:a16="http://schemas.microsoft.com/office/drawing/2014/main" id="{7E2644D7-C3E5-4E5E-BDAA-DC3288E17AE0}"/>
              </a:ext>
            </a:extLst>
          </p:cNvPr>
          <p:cNvGrpSpPr>
            <a:grpSpLocks/>
          </p:cNvGrpSpPr>
          <p:nvPr/>
        </p:nvGrpSpPr>
        <p:grpSpPr bwMode="auto">
          <a:xfrm>
            <a:off x="6096000" y="266700"/>
            <a:ext cx="5113337" cy="1079500"/>
            <a:chOff x="4014429" y="722313"/>
            <a:chExt cx="5113338" cy="1079500"/>
          </a:xfrm>
        </p:grpSpPr>
        <p:sp>
          <p:nvSpPr>
            <p:cNvPr id="3" name="شريط إلى الأسفل 2">
              <a:extLst>
                <a:ext uri="{FF2B5EF4-FFF2-40B4-BE49-F238E27FC236}">
                  <a16:creationId xmlns:a16="http://schemas.microsoft.com/office/drawing/2014/main" id="{CFC0838A-1961-4EBC-A2B8-EE81D0700FB9}"/>
                </a:ext>
              </a:extLst>
            </p:cNvPr>
            <p:cNvSpPr/>
            <p:nvPr/>
          </p:nvSpPr>
          <p:spPr>
            <a:xfrm>
              <a:off x="4139841" y="722313"/>
              <a:ext cx="4751389" cy="1079500"/>
            </a:xfrm>
            <a:prstGeom prst="ribbon">
              <a:avLst>
                <a:gd name="adj1" fmla="val 16667"/>
                <a:gd name="adj2" fmla="val 69372"/>
              </a:avLst>
            </a:prstGeom>
            <a:solidFill>
              <a:schemeClr val="accent1">
                <a:alpha val="2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ar-EG"/>
            </a:p>
          </p:txBody>
        </p:sp>
        <p:sp>
          <p:nvSpPr>
            <p:cNvPr id="4" name="مربع نص 3">
              <a:extLst>
                <a:ext uri="{FF2B5EF4-FFF2-40B4-BE49-F238E27FC236}">
                  <a16:creationId xmlns:a16="http://schemas.microsoft.com/office/drawing/2014/main" id="{147BC8FB-447C-45B9-A4AC-96BA3AAC11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14429" y="1101147"/>
              <a:ext cx="511333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r" rtl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375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13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algn="ctr" rtl="0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ar-EG" altLang="ar-SA" sz="2400" b="1">
                  <a:solidFill>
                    <a:srgbClr val="002060"/>
                  </a:solidFill>
                  <a:latin typeface="Andalus" panose="02020603050405020304" pitchFamily="18" charset="-78"/>
                  <a:cs typeface="Arabic Transparent" panose="020B0604020202020204" pitchFamily="34" charset="0"/>
                </a:rPr>
                <a:t>القيم الجمالية للزخرفة الهندسية</a:t>
              </a:r>
            </a:p>
          </p:txBody>
        </p:sp>
      </p:grp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9BF684F-9993-4A89-97ED-E8DE1C569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6011" y="1486033"/>
            <a:ext cx="10336789" cy="48639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3200" dirty="0">
                <a:latin typeface="Calibri" panose="020F0502020204030204" pitchFamily="34" charset="0"/>
              </a:rPr>
              <a:t>1</a:t>
            </a:r>
            <a:r>
              <a:rPr lang="ar-EG" altLang="ar-SA" sz="3200" b="1" dirty="0">
                <a:latin typeface="Calibri" panose="020F0502020204030204" pitchFamily="34" charset="0"/>
              </a:rPr>
              <a:t>- نتأمل الأشكال الهندسية في وحداتها الزخرفية في الشكل (</a:t>
            </a:r>
            <a:r>
              <a:rPr lang="ar-SA" altLang="ar-SA" sz="3200" b="1" dirty="0">
                <a:latin typeface="Calibri" panose="020F0502020204030204" pitchFamily="34" charset="0"/>
              </a:rPr>
              <a:t>55</a:t>
            </a:r>
            <a:r>
              <a:rPr lang="ar-EG" altLang="ar-SA" sz="3200" b="1" dirty="0">
                <a:latin typeface="Calibri" panose="020F0502020204030204" pitchFamily="34" charset="0"/>
              </a:rPr>
              <a:t>) هل نشعر بالحركة وحيوية الخط وأنه يتحرك في اتجاهات مختلفة؟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3200" b="1" dirty="0">
                <a:latin typeface="Calibri" panose="020F0502020204030204" pitchFamily="34" charset="0"/>
              </a:rPr>
              <a:t>2- هل نشعر باستقرار وثبات الشكل برؤيتنا للوحدات الزخرفية الهندسية؟</a:t>
            </a:r>
            <a:endParaRPr lang="en-US" altLang="ar-SA" sz="3200" b="1" dirty="0">
              <a:latin typeface="Calibri" panose="020F0502020204030204" pitchFamily="34" charset="0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 altLang="ar-SA" sz="3200" b="1" dirty="0">
              <a:latin typeface="Calibri" panose="020F0502020204030204" pitchFamily="34" charset="0"/>
            </a:endParaRPr>
          </a:p>
          <a:p>
            <a:pPr algn="r" rtl="1" eaLnBrk="1" fontAlgn="auto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sz="3200" b="1" dirty="0">
                <a:latin typeface="Calibri" panose="020F0502020204030204" pitchFamily="34" charset="0"/>
              </a:rPr>
              <a:t> </a:t>
            </a:r>
            <a:r>
              <a:rPr lang="ar-EG" altLang="ar-S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إذًاً؛ يكمن جمال الوحدات الزخرفية الهندسية في قدرتها على التعبير عن </a:t>
            </a:r>
            <a:r>
              <a:rPr lang="ar-EG" altLang="ar-SA" sz="3200" b="1" dirty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الحركة</a:t>
            </a:r>
            <a:r>
              <a:rPr lang="ar-EG" altLang="ar-S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و</a:t>
            </a:r>
            <a:r>
              <a:rPr lang="ar-EG" altLang="ar-SA" sz="32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الرشاقة</a:t>
            </a:r>
            <a:r>
              <a:rPr lang="ar-EG" altLang="ar-S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و</a:t>
            </a:r>
            <a:r>
              <a:rPr lang="ar-EG" altLang="ar-SA" sz="32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السكون</a:t>
            </a:r>
            <a:r>
              <a:rPr lang="ar-EG" altLang="ar-S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و</a:t>
            </a:r>
            <a:r>
              <a:rPr lang="ar-EG" altLang="ar-SA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الاستقرار</a:t>
            </a:r>
            <a:r>
              <a:rPr lang="ar-EG" altLang="ar-SA" sz="3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والخطوط المائلة -التي تمثل أقطار الشكل الهندسي- تعطينا </a:t>
            </a:r>
            <a:r>
              <a:rPr lang="ar-EG" altLang="ar-SA" sz="3200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إحساسًا بالقوة والانطلاق.</a:t>
            </a:r>
          </a:p>
        </p:txBody>
      </p:sp>
      <p:graphicFrame>
        <p:nvGraphicFramePr>
          <p:cNvPr id="7" name="جدول 6">
            <a:extLst>
              <a:ext uri="{FF2B5EF4-FFF2-40B4-BE49-F238E27FC236}">
                <a16:creationId xmlns:a16="http://schemas.microsoft.com/office/drawing/2014/main" id="{921016F1-1579-4D47-9423-F6871A8B50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381604"/>
              </p:ext>
            </p:extLst>
          </p:nvPr>
        </p:nvGraphicFramePr>
        <p:xfrm>
          <a:off x="0" y="-7910"/>
          <a:ext cx="4001710" cy="822960"/>
        </p:xfrm>
        <a:graphic>
          <a:graphicData uri="http://schemas.openxmlformats.org/drawingml/2006/table">
            <a:tbl>
              <a:tblPr rtl="1" firstRow="1" bandRow="1">
                <a:tableStyleId>{93296810-A885-4BE3-A3E7-6D5BEEA58F35}</a:tableStyleId>
              </a:tblPr>
              <a:tblGrid>
                <a:gridCol w="2094969">
                  <a:extLst>
                    <a:ext uri="{9D8B030D-6E8A-4147-A177-3AD203B41FA5}">
                      <a16:colId xmlns:a16="http://schemas.microsoft.com/office/drawing/2014/main" val="1615993060"/>
                    </a:ext>
                  </a:extLst>
                </a:gridCol>
                <a:gridCol w="1906741">
                  <a:extLst>
                    <a:ext uri="{9D8B030D-6E8A-4147-A177-3AD203B41FA5}">
                      <a16:colId xmlns:a16="http://schemas.microsoft.com/office/drawing/2014/main" val="16996206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الكتاب صفحة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dirty="0"/>
                        <a:t>44   شكل (   55 )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5578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b="1" dirty="0">
                          <a:solidFill>
                            <a:srgbClr val="7030A0"/>
                          </a:solidFill>
                        </a:rPr>
                        <a:t>الاستراتيجية المتبعة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>
                        <a:lnSpc>
                          <a:spcPct val="150000"/>
                        </a:lnSpc>
                      </a:pPr>
                      <a:r>
                        <a:rPr lang="ar-SA" dirty="0"/>
                        <a:t>التأمل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004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30914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الأقطار في الزخرفة الهندسية_ الصف الرابع الابتدائي">
            <a:hlinkClick r:id="" action="ppaction://media"/>
            <a:extLst>
              <a:ext uri="{FF2B5EF4-FFF2-40B4-BE49-F238E27FC236}">
                <a16:creationId xmlns:a16="http://schemas.microsoft.com/office/drawing/2014/main" id="{0F09341B-D285-4A19-A4ED-A0B5292DF4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7018" y="1302327"/>
            <a:ext cx="9393381" cy="5209309"/>
          </a:xfrm>
          <a:prstGeom prst="rect">
            <a:avLst/>
          </a:prstGeom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F4BE7574-90C6-427F-A5DF-3F036918FC6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0725" y="221673"/>
            <a:ext cx="3269674" cy="886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268603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295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7">
            <a:extLst>
              <a:ext uri="{FF2B5EF4-FFF2-40B4-BE49-F238E27FC236}">
                <a16:creationId xmlns:a16="http://schemas.microsoft.com/office/drawing/2014/main" id="{980E62A2-3474-45FA-8B3B-D9090F91FC8B}"/>
              </a:ext>
            </a:extLst>
          </p:cNvPr>
          <p:cNvSpPr/>
          <p:nvPr/>
        </p:nvSpPr>
        <p:spPr>
          <a:xfrm>
            <a:off x="1435100" y="1268413"/>
            <a:ext cx="9588500" cy="5378450"/>
          </a:xfrm>
          <a:prstGeom prst="roundRect">
            <a:avLst/>
          </a:prstGeom>
          <a:solidFill>
            <a:schemeClr val="accent6">
              <a:lumMod val="75000"/>
              <a:alpha val="5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3" name="سداسي 2">
            <a:extLst>
              <a:ext uri="{FF2B5EF4-FFF2-40B4-BE49-F238E27FC236}">
                <a16:creationId xmlns:a16="http://schemas.microsoft.com/office/drawing/2014/main" id="{89B17241-3C7F-4D30-96E0-E5769E2FDB8F}"/>
              </a:ext>
            </a:extLst>
          </p:cNvPr>
          <p:cNvSpPr/>
          <p:nvPr/>
        </p:nvSpPr>
        <p:spPr>
          <a:xfrm>
            <a:off x="6096000" y="65881"/>
            <a:ext cx="4927600" cy="936625"/>
          </a:xfrm>
          <a:prstGeom prst="hexagon">
            <a:avLst/>
          </a:prstGeom>
          <a:solidFill>
            <a:schemeClr val="accent3">
              <a:lumMod val="50000"/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مربع نص 4">
            <a:extLst>
              <a:ext uri="{FF2B5EF4-FFF2-40B4-BE49-F238E27FC236}">
                <a16:creationId xmlns:a16="http://schemas.microsoft.com/office/drawing/2014/main" id="{005959D6-C53D-4E25-952A-D7563B232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11137"/>
            <a:ext cx="5108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600" b="1" dirty="0">
                <a:solidFill>
                  <a:srgbClr val="FFFF00"/>
                </a:solidFill>
                <a:latin typeface="Arial" panose="020B0604020202020204" pitchFamily="34" charset="0"/>
              </a:rPr>
              <a:t>تــطبـــيـــقـــــات  فــــنـــــيــــة</a:t>
            </a:r>
          </a:p>
        </p:txBody>
      </p:sp>
      <p:sp>
        <p:nvSpPr>
          <p:cNvPr id="5" name="مربع نص 5">
            <a:extLst>
              <a:ext uri="{FF2B5EF4-FFF2-40B4-BE49-F238E27FC236}">
                <a16:creationId xmlns:a16="http://schemas.microsoft.com/office/drawing/2014/main" id="{7D045393-B129-4947-AA7B-A3987D043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3237" y="1520825"/>
            <a:ext cx="8645525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2800" b="1" dirty="0">
                <a:solidFill>
                  <a:schemeClr val="bg1"/>
                </a:solidFill>
              </a:rPr>
              <a:t>نرسم وحدة زخرفية باستخدام المحاور والأقطار.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2800" b="1" dirty="0">
                <a:solidFill>
                  <a:schemeClr val="bg1"/>
                </a:solidFill>
              </a:rPr>
              <a:t>1- نرسم مربع (أ ب ج د)</a:t>
            </a:r>
            <a:endParaRPr lang="ar-SA" altLang="ar-SA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2800" b="1" dirty="0">
                <a:solidFill>
                  <a:schemeClr val="bg1"/>
                </a:solidFill>
              </a:rPr>
              <a:t> بمقاس</a:t>
            </a:r>
            <a:r>
              <a:rPr lang="ar-SA" altLang="ar-SA" sz="2800" b="1" dirty="0">
                <a:solidFill>
                  <a:schemeClr val="bg1"/>
                </a:solidFill>
              </a:rPr>
              <a:t>10</a:t>
            </a:r>
            <a:r>
              <a:rPr lang="ar-EG" altLang="ar-SA" sz="2800" b="1" dirty="0">
                <a:solidFill>
                  <a:schemeClr val="bg1"/>
                </a:solidFill>
              </a:rPr>
              <a:t>×</a:t>
            </a:r>
            <a:r>
              <a:rPr lang="ar-SA" altLang="ar-SA" sz="2800" b="1" dirty="0">
                <a:solidFill>
                  <a:schemeClr val="bg1"/>
                </a:solidFill>
              </a:rPr>
              <a:t>10</a:t>
            </a:r>
            <a:r>
              <a:rPr lang="ar-EG" altLang="ar-SA" sz="2800" b="1" dirty="0">
                <a:solidFill>
                  <a:schemeClr val="bg1"/>
                </a:solidFill>
              </a:rPr>
              <a:t> مركزها (م).</a:t>
            </a:r>
            <a:endParaRPr lang="ar-SA" altLang="ar-SA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SA" altLang="ar-SA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SA" altLang="ar-SA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SA" altLang="ar-SA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SA" altLang="ar-SA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EG" altLang="ar-SA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ar-EG" altLang="ar-SA" sz="1800" dirty="0"/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2F71244A-6670-4318-946B-AE7602AFE94B}"/>
              </a:ext>
            </a:extLst>
          </p:cNvPr>
          <p:cNvSpPr/>
          <p:nvPr/>
        </p:nvSpPr>
        <p:spPr>
          <a:xfrm>
            <a:off x="3077152" y="2925762"/>
            <a:ext cx="2232025" cy="2016125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D0BF9946-1783-4485-91B9-8D91B7DDA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3927" y="4941887"/>
            <a:ext cx="38163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1800" b="1" dirty="0">
                <a:solidFill>
                  <a:schemeClr val="bg1"/>
                </a:solidFill>
                <a:cs typeface="Tahoma" panose="020B0604030504040204" pitchFamily="34" charset="0"/>
              </a:rPr>
              <a:t>2- نرسم قطريه (أد) و (ب ج) </a:t>
            </a:r>
            <a:endParaRPr lang="ar-SA" altLang="ar-SA" sz="1800" b="1" dirty="0">
              <a:solidFill>
                <a:schemeClr val="bg1"/>
              </a:solidFill>
              <a:cs typeface="Tahoma" panose="020B0604030504040204" pitchFamily="34" charset="0"/>
            </a:endParaRP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1800" b="1" dirty="0">
                <a:solidFill>
                  <a:schemeClr val="bg1"/>
                </a:solidFill>
                <a:cs typeface="Tahoma" panose="020B0604030504040204" pitchFamily="34" charset="0"/>
              </a:rPr>
              <a:t>ومحوري التناظر (س ص)و (و هـ)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3572F440-9FBE-48E4-8C25-626B341D7FF4}"/>
              </a:ext>
            </a:extLst>
          </p:cNvPr>
          <p:cNvSpPr/>
          <p:nvPr/>
        </p:nvSpPr>
        <p:spPr>
          <a:xfrm>
            <a:off x="5447289" y="2709862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أ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4521692F-36FA-499C-AB33-A620A97703C3}"/>
              </a:ext>
            </a:extLst>
          </p:cNvPr>
          <p:cNvSpPr/>
          <p:nvPr/>
        </p:nvSpPr>
        <p:spPr>
          <a:xfrm>
            <a:off x="2542164" y="2709862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ب</a:t>
            </a: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66623440-5815-4517-83DE-15F88DC6E84C}"/>
              </a:ext>
            </a:extLst>
          </p:cNvPr>
          <p:cNvSpPr/>
          <p:nvPr/>
        </p:nvSpPr>
        <p:spPr>
          <a:xfrm>
            <a:off x="2542164" y="4725987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د</a:t>
            </a:r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321133A9-2863-46A9-B1D8-181665A8153D}"/>
              </a:ext>
            </a:extLst>
          </p:cNvPr>
          <p:cNvSpPr/>
          <p:nvPr/>
        </p:nvSpPr>
        <p:spPr>
          <a:xfrm>
            <a:off x="5412364" y="4538662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ج</a:t>
            </a:r>
          </a:p>
        </p:txBody>
      </p:sp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7860135D-F58A-4002-943B-353A1B8621D1}"/>
              </a:ext>
            </a:extLst>
          </p:cNvPr>
          <p:cNvCxnSpPr>
            <a:stCxn id="6" idx="0"/>
            <a:endCxn id="6" idx="2"/>
          </p:cNvCxnSpPr>
          <p:nvPr/>
        </p:nvCxnSpPr>
        <p:spPr>
          <a:xfrm>
            <a:off x="4193165" y="2925762"/>
            <a:ext cx="0" cy="20161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4A06B8F2-45E4-4989-B82E-724E7879DBAA}"/>
              </a:ext>
            </a:extLst>
          </p:cNvPr>
          <p:cNvCxnSpPr>
            <a:stCxn id="6" idx="3"/>
          </p:cNvCxnSpPr>
          <p:nvPr/>
        </p:nvCxnSpPr>
        <p:spPr>
          <a:xfrm flipH="1" flipV="1">
            <a:off x="2973964" y="3908424"/>
            <a:ext cx="2335213" cy="25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شكل بيضاوي 13">
            <a:extLst>
              <a:ext uri="{FF2B5EF4-FFF2-40B4-BE49-F238E27FC236}">
                <a16:creationId xmlns:a16="http://schemas.microsoft.com/office/drawing/2014/main" id="{606B669E-71F7-48DF-AF2C-50DEEA4815FE}"/>
              </a:ext>
            </a:extLst>
          </p:cNvPr>
          <p:cNvSpPr/>
          <p:nvPr/>
        </p:nvSpPr>
        <p:spPr>
          <a:xfrm>
            <a:off x="4140777" y="3502024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م</a:t>
            </a:r>
          </a:p>
        </p:txBody>
      </p:sp>
    </p:spTree>
    <p:extLst>
      <p:ext uri="{BB962C8B-B14F-4D97-AF65-F5344CB8AC3E}">
        <p14:creationId xmlns:p14="http://schemas.microsoft.com/office/powerpoint/2010/main" val="277152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مستدير الزوايا 7">
            <a:extLst>
              <a:ext uri="{FF2B5EF4-FFF2-40B4-BE49-F238E27FC236}">
                <a16:creationId xmlns:a16="http://schemas.microsoft.com/office/drawing/2014/main" id="{E3AC871A-8C80-4024-8457-D5AF3BA9037F}"/>
              </a:ext>
            </a:extLst>
          </p:cNvPr>
          <p:cNvSpPr/>
          <p:nvPr/>
        </p:nvSpPr>
        <p:spPr>
          <a:xfrm>
            <a:off x="6036397" y="1147763"/>
            <a:ext cx="4929188" cy="54737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3" name="سداسي 2">
            <a:extLst>
              <a:ext uri="{FF2B5EF4-FFF2-40B4-BE49-F238E27FC236}">
                <a16:creationId xmlns:a16="http://schemas.microsoft.com/office/drawing/2014/main" id="{CC24DB1D-5579-4688-91EA-43A67E222AB9}"/>
              </a:ext>
            </a:extLst>
          </p:cNvPr>
          <p:cNvSpPr/>
          <p:nvPr/>
        </p:nvSpPr>
        <p:spPr>
          <a:xfrm>
            <a:off x="4071938" y="115888"/>
            <a:ext cx="4927600" cy="936625"/>
          </a:xfrm>
          <a:prstGeom prst="hexagon">
            <a:avLst/>
          </a:prstGeom>
          <a:solidFill>
            <a:schemeClr val="accent3">
              <a:lumMod val="50000"/>
              <a:alpha val="59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/>
          </a:p>
        </p:txBody>
      </p:sp>
      <p:sp>
        <p:nvSpPr>
          <p:cNvPr id="4" name="مربع نص 4">
            <a:extLst>
              <a:ext uri="{FF2B5EF4-FFF2-40B4-BE49-F238E27FC236}">
                <a16:creationId xmlns:a16="http://schemas.microsoft.com/office/drawing/2014/main" id="{12328B0E-AD4C-425C-8D5A-F4BE044E2A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75" y="211138"/>
            <a:ext cx="51085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EG" altLang="ar-SA" sz="3600" b="1">
                <a:solidFill>
                  <a:srgbClr val="FFFF00"/>
                </a:solidFill>
                <a:latin typeface="Arial" panose="020B0604020202020204" pitchFamily="34" charset="0"/>
              </a:rPr>
              <a:t>تــطبـــيـــقـــــات  فــــنـــــيــــة</a:t>
            </a: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5A7D570-AC48-4DF7-A412-F20BA5F676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109" y="1343026"/>
            <a:ext cx="4871212" cy="493981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altLang="ar-SA" b="1" dirty="0">
                <a:solidFill>
                  <a:srgbClr val="00B050"/>
                </a:solidFill>
                <a:latin typeface="Calibri" panose="020F0502020204030204" pitchFamily="34" charset="0"/>
              </a:rPr>
              <a:t>ل</a:t>
            </a:r>
            <a:r>
              <a:rPr lang="ar-EG" altLang="ar-SA" b="1" dirty="0">
                <a:solidFill>
                  <a:srgbClr val="00B050"/>
                </a:solidFill>
                <a:latin typeface="Calibri" panose="020F0502020204030204" pitchFamily="34" charset="0"/>
              </a:rPr>
              <a:t>رسم وحدة زخرفية باستخدام المحاور والأقطار.</a:t>
            </a: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b="1" dirty="0">
                <a:solidFill>
                  <a:srgbClr val="FF0000"/>
                </a:solidFill>
                <a:latin typeface="Calibri" panose="020F0502020204030204" pitchFamily="34" charset="0"/>
              </a:rPr>
              <a:t>1- </a:t>
            </a:r>
            <a:r>
              <a:rPr lang="ar-EG" altLang="ar-SA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نرسم مربع (أ ب ج د) بمقاس</a:t>
            </a:r>
            <a:r>
              <a:rPr lang="ar-SA" altLang="ar-SA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10</a:t>
            </a:r>
            <a:r>
              <a:rPr lang="ar-EG" altLang="ar-SA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×</a:t>
            </a:r>
            <a:r>
              <a:rPr lang="ar-SA" altLang="ar-SA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10</a:t>
            </a:r>
            <a:r>
              <a:rPr lang="ar-EG" altLang="ar-SA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</a:rPr>
              <a:t> مركزها (م).</a:t>
            </a: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SA" altLang="ar-SA" b="1" dirty="0">
                <a:solidFill>
                  <a:srgbClr val="00B0F0"/>
                </a:solidFill>
                <a:latin typeface="Calibri" panose="020F0502020204030204" pitchFamily="34" charset="0"/>
              </a:rPr>
              <a:t>2-</a:t>
            </a:r>
            <a:r>
              <a:rPr lang="ar-EG" altLang="ar-SA" b="1" dirty="0">
                <a:solidFill>
                  <a:srgbClr val="00B0F0"/>
                </a:solidFill>
                <a:latin typeface="Calibri" panose="020F0502020204030204" pitchFamily="34" charset="0"/>
              </a:rPr>
              <a:t>نرسم قطريه (أد) و(ب ج) </a:t>
            </a:r>
            <a:r>
              <a:rPr lang="ar-EG" altLang="ar-SA" b="1" dirty="0">
                <a:solidFill>
                  <a:srgbClr val="FF0000"/>
                </a:solidFill>
                <a:latin typeface="Calibri" panose="020F0502020204030204" pitchFamily="34" charset="0"/>
              </a:rPr>
              <a:t>ومحوري التناظر (س ص)و(وهـ) </a:t>
            </a:r>
            <a:endParaRPr lang="ar-SA" altLang="ar-SA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b="1" dirty="0">
                <a:latin typeface="Calibri" panose="020F0502020204030204" pitchFamily="34" charset="0"/>
              </a:rPr>
              <a:t>3- </a:t>
            </a:r>
            <a:r>
              <a:rPr lang="ar-EG" altLang="ar-SA" b="1" dirty="0">
                <a:solidFill>
                  <a:srgbClr val="00B050"/>
                </a:solidFill>
                <a:latin typeface="Calibri" panose="020F0502020204030204" pitchFamily="34" charset="0"/>
              </a:rPr>
              <a:t>نرسم خطا مائلا من (س) إلى (ل) من المثلث (أ م ب).</a:t>
            </a: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b="1" dirty="0">
                <a:solidFill>
                  <a:srgbClr val="00B050"/>
                </a:solidFill>
                <a:latin typeface="Calibri" panose="020F0502020204030204" pitchFamily="34" charset="0"/>
              </a:rPr>
              <a:t>4- نكرر نفس العملية للجهة الثانية ونصل ما بين (س) إلى (ق).</a:t>
            </a: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b="1" dirty="0">
                <a:latin typeface="Calibri" panose="020F0502020204030204" pitchFamily="34" charset="0"/>
              </a:rPr>
              <a:t>5- </a:t>
            </a:r>
            <a:r>
              <a:rPr lang="ar-EG" altLang="ar-SA" b="1" dirty="0">
                <a:solidFill>
                  <a:srgbClr val="00B050"/>
                </a:solidFill>
                <a:latin typeface="Calibri" panose="020F0502020204030204" pitchFamily="34" charset="0"/>
              </a:rPr>
              <a:t>نكرر العملية نفسها في المثلث (م ج د).</a:t>
            </a: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b="1" dirty="0">
                <a:latin typeface="Calibri" panose="020F0502020204030204" pitchFamily="34" charset="0"/>
              </a:rPr>
              <a:t>6- نلون الأجزاء بألوان تحقق التماثل النصفي للشكل</a:t>
            </a: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b="1" dirty="0">
                <a:latin typeface="Calibri" panose="020F0502020204030204" pitchFamily="34" charset="0"/>
              </a:rPr>
              <a:t>7- </a:t>
            </a:r>
            <a:r>
              <a:rPr lang="ar-EG" altLang="ar-SA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نرسم دائرة مركزها (ع) على محور المثلث (أ م ج).</a:t>
            </a: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Calibri" panose="020F0502020204030204" pitchFamily="34" charset="0"/>
              </a:rPr>
              <a:t>8- نكرر العملية نفسها في المثلث (د م ج).</a:t>
            </a:r>
          </a:p>
          <a:p>
            <a:pPr algn="r" rtl="1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SA" b="1" dirty="0">
                <a:latin typeface="Calibri" panose="020F0502020204030204" pitchFamily="34" charset="0"/>
              </a:rPr>
              <a:t>9- نلون الأجزاء لتحقيق التماثل للشكل الزخرفي الشكل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 altLang="ar-SA" dirty="0">
              <a:latin typeface="Calibri" panose="020F0502020204030204" pitchFamily="34" charset="0"/>
            </a:endParaRPr>
          </a:p>
        </p:txBody>
      </p:sp>
      <p:sp>
        <p:nvSpPr>
          <p:cNvPr id="6" name="مستطيل 5">
            <a:extLst>
              <a:ext uri="{FF2B5EF4-FFF2-40B4-BE49-F238E27FC236}">
                <a16:creationId xmlns:a16="http://schemas.microsoft.com/office/drawing/2014/main" id="{7A0EC8C0-01D4-4B67-BF03-55B6107A5439}"/>
              </a:ext>
            </a:extLst>
          </p:cNvPr>
          <p:cNvSpPr/>
          <p:nvPr/>
        </p:nvSpPr>
        <p:spPr>
          <a:xfrm>
            <a:off x="900113" y="1941513"/>
            <a:ext cx="2914650" cy="2938462"/>
          </a:xfrm>
          <a:prstGeom prst="rect">
            <a:avLst/>
          </a:prstGeom>
          <a:ln w="762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7" name="شكل بيضاوي 6">
            <a:extLst>
              <a:ext uri="{FF2B5EF4-FFF2-40B4-BE49-F238E27FC236}">
                <a16:creationId xmlns:a16="http://schemas.microsoft.com/office/drawing/2014/main" id="{5546AFCB-2920-45FF-99E3-5821A7C338FA}"/>
              </a:ext>
            </a:extLst>
          </p:cNvPr>
          <p:cNvSpPr/>
          <p:nvPr/>
        </p:nvSpPr>
        <p:spPr>
          <a:xfrm>
            <a:off x="3802063" y="1546225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أ</a:t>
            </a:r>
          </a:p>
        </p:txBody>
      </p:sp>
      <p:sp>
        <p:nvSpPr>
          <p:cNvPr id="8" name="شكل بيضاوي 7">
            <a:extLst>
              <a:ext uri="{FF2B5EF4-FFF2-40B4-BE49-F238E27FC236}">
                <a16:creationId xmlns:a16="http://schemas.microsoft.com/office/drawing/2014/main" id="{ACEE9D0F-ECC8-45FF-A208-3252159DC141}"/>
              </a:ext>
            </a:extLst>
          </p:cNvPr>
          <p:cNvSpPr/>
          <p:nvPr/>
        </p:nvSpPr>
        <p:spPr>
          <a:xfrm>
            <a:off x="457200" y="1503363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ب</a:t>
            </a:r>
          </a:p>
        </p:txBody>
      </p:sp>
      <p:sp>
        <p:nvSpPr>
          <p:cNvPr id="9" name="شكل بيضاوي 8">
            <a:extLst>
              <a:ext uri="{FF2B5EF4-FFF2-40B4-BE49-F238E27FC236}">
                <a16:creationId xmlns:a16="http://schemas.microsoft.com/office/drawing/2014/main" id="{FB7CE280-D65F-461A-B783-E08BCA530207}"/>
              </a:ext>
            </a:extLst>
          </p:cNvPr>
          <p:cNvSpPr/>
          <p:nvPr/>
        </p:nvSpPr>
        <p:spPr>
          <a:xfrm>
            <a:off x="539750" y="4797425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د</a:t>
            </a:r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24D83795-C491-498C-92C2-63F2CAE88321}"/>
              </a:ext>
            </a:extLst>
          </p:cNvPr>
          <p:cNvSpPr/>
          <p:nvPr/>
        </p:nvSpPr>
        <p:spPr>
          <a:xfrm>
            <a:off x="3665538" y="4981575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ج</a:t>
            </a: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975AC731-166A-4CA7-B465-2D93A256F4C2}"/>
              </a:ext>
            </a:extLst>
          </p:cNvPr>
          <p:cNvCxnSpPr>
            <a:cxnSpLocks/>
            <a:endCxn id="6" idx="1"/>
          </p:cNvCxnSpPr>
          <p:nvPr/>
        </p:nvCxnSpPr>
        <p:spPr>
          <a:xfrm flipH="1" flipV="1">
            <a:off x="900113" y="3409950"/>
            <a:ext cx="2914650" cy="33338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BAD69D31-84E9-41AE-8056-28F718B06DE5}"/>
              </a:ext>
            </a:extLst>
          </p:cNvPr>
          <p:cNvSpPr/>
          <p:nvPr/>
        </p:nvSpPr>
        <p:spPr>
          <a:xfrm>
            <a:off x="2065338" y="2997200"/>
            <a:ext cx="431800" cy="431800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dirty="0"/>
              <a:t>م</a:t>
            </a:r>
          </a:p>
        </p:txBody>
      </p:sp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E5FCC1C0-997B-4A68-985B-EB8F3F5DFA25}"/>
              </a:ext>
            </a:extLst>
          </p:cNvPr>
          <p:cNvCxnSpPr>
            <a:cxnSpLocks/>
            <a:stCxn id="6" idx="0"/>
            <a:endCxn id="6" idx="2"/>
          </p:cNvCxnSpPr>
          <p:nvPr/>
        </p:nvCxnSpPr>
        <p:spPr>
          <a:xfrm>
            <a:off x="2357438" y="1941513"/>
            <a:ext cx="0" cy="293846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508B3BAD-9B2D-4C63-A4FE-AA04BBC93EBB}"/>
              </a:ext>
            </a:extLst>
          </p:cNvPr>
          <p:cNvCxnSpPr>
            <a:cxnSpLocks/>
          </p:cNvCxnSpPr>
          <p:nvPr/>
        </p:nvCxnSpPr>
        <p:spPr>
          <a:xfrm flipV="1">
            <a:off x="971550" y="1978025"/>
            <a:ext cx="2830513" cy="281940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مستقيم 14">
            <a:extLst>
              <a:ext uri="{FF2B5EF4-FFF2-40B4-BE49-F238E27FC236}">
                <a16:creationId xmlns:a16="http://schemas.microsoft.com/office/drawing/2014/main" id="{D1FD4DAE-F2D4-45AA-BE43-17476CEBAFF8}"/>
              </a:ext>
            </a:extLst>
          </p:cNvPr>
          <p:cNvCxnSpPr>
            <a:cxnSpLocks/>
          </p:cNvCxnSpPr>
          <p:nvPr/>
        </p:nvCxnSpPr>
        <p:spPr>
          <a:xfrm flipH="1" flipV="1">
            <a:off x="909638" y="1978025"/>
            <a:ext cx="2890837" cy="2879725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مربع نص 36">
            <a:extLst>
              <a:ext uri="{FF2B5EF4-FFF2-40B4-BE49-F238E27FC236}">
                <a16:creationId xmlns:a16="http://schemas.microsoft.com/office/drawing/2014/main" id="{019E1BE1-E044-43FC-8E71-8534676C74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5338" y="1546225"/>
            <a:ext cx="43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1800" b="1">
                <a:solidFill>
                  <a:srgbClr val="FF0000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س</a:t>
            </a:r>
          </a:p>
        </p:txBody>
      </p:sp>
      <p:sp>
        <p:nvSpPr>
          <p:cNvPr id="17" name="مربع نص 37">
            <a:extLst>
              <a:ext uri="{FF2B5EF4-FFF2-40B4-BE49-F238E27FC236}">
                <a16:creationId xmlns:a16="http://schemas.microsoft.com/office/drawing/2014/main" id="{3355B036-CB70-4B91-BACC-2B708FD002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5500" y="5005388"/>
            <a:ext cx="43338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1800" b="1">
                <a:solidFill>
                  <a:srgbClr val="FF0000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ص</a:t>
            </a:r>
          </a:p>
        </p:txBody>
      </p:sp>
      <p:sp>
        <p:nvSpPr>
          <p:cNvPr id="18" name="مربع نص 38">
            <a:extLst>
              <a:ext uri="{FF2B5EF4-FFF2-40B4-BE49-F238E27FC236}">
                <a16:creationId xmlns:a16="http://schemas.microsoft.com/office/drawing/2014/main" id="{C841261B-6B01-4EFE-B2FE-65000DAC8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4450" y="3244850"/>
            <a:ext cx="431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1800" b="1">
                <a:solidFill>
                  <a:srgbClr val="FF0000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و</a:t>
            </a:r>
          </a:p>
        </p:txBody>
      </p:sp>
      <p:sp>
        <p:nvSpPr>
          <p:cNvPr id="19" name="مربع نص 39">
            <a:extLst>
              <a:ext uri="{FF2B5EF4-FFF2-40B4-BE49-F238E27FC236}">
                <a16:creationId xmlns:a16="http://schemas.microsoft.com/office/drawing/2014/main" id="{3C73E618-2715-44FA-9BF8-B8339F9E0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0525" y="3233738"/>
            <a:ext cx="4318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1800" b="1">
                <a:solidFill>
                  <a:srgbClr val="FF0000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هـ</a:t>
            </a:r>
          </a:p>
        </p:txBody>
      </p:sp>
      <p:cxnSp>
        <p:nvCxnSpPr>
          <p:cNvPr id="20" name="رابط مستقيم 19">
            <a:extLst>
              <a:ext uri="{FF2B5EF4-FFF2-40B4-BE49-F238E27FC236}">
                <a16:creationId xmlns:a16="http://schemas.microsoft.com/office/drawing/2014/main" id="{C009295D-9938-47A3-BB42-E6EA9B926A44}"/>
              </a:ext>
            </a:extLst>
          </p:cNvPr>
          <p:cNvCxnSpPr>
            <a:cxnSpLocks/>
            <a:stCxn id="6" idx="0"/>
          </p:cNvCxnSpPr>
          <p:nvPr/>
        </p:nvCxnSpPr>
        <p:spPr>
          <a:xfrm flipH="1">
            <a:off x="1614488" y="1941513"/>
            <a:ext cx="742950" cy="73501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>
            <a:extLst>
              <a:ext uri="{FF2B5EF4-FFF2-40B4-BE49-F238E27FC236}">
                <a16:creationId xmlns:a16="http://schemas.microsoft.com/office/drawing/2014/main" id="{A4A65C81-B7F8-428C-90C2-C34CB6132903}"/>
              </a:ext>
            </a:extLst>
          </p:cNvPr>
          <p:cNvCxnSpPr>
            <a:cxnSpLocks/>
            <a:stCxn id="6" idx="0"/>
          </p:cNvCxnSpPr>
          <p:nvPr/>
        </p:nvCxnSpPr>
        <p:spPr>
          <a:xfrm>
            <a:off x="2357438" y="1941513"/>
            <a:ext cx="727075" cy="73501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مستقيم 21">
            <a:extLst>
              <a:ext uri="{FF2B5EF4-FFF2-40B4-BE49-F238E27FC236}">
                <a16:creationId xmlns:a16="http://schemas.microsoft.com/office/drawing/2014/main" id="{4CFF105A-A1DE-4DA5-99A8-2E0B05DE9128}"/>
              </a:ext>
            </a:extLst>
          </p:cNvPr>
          <p:cNvCxnSpPr>
            <a:cxnSpLocks/>
            <a:stCxn id="6" idx="2"/>
          </p:cNvCxnSpPr>
          <p:nvPr/>
        </p:nvCxnSpPr>
        <p:spPr>
          <a:xfrm flipV="1">
            <a:off x="2357438" y="4144963"/>
            <a:ext cx="728662" cy="735012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رابط مستقيم 22">
            <a:extLst>
              <a:ext uri="{FF2B5EF4-FFF2-40B4-BE49-F238E27FC236}">
                <a16:creationId xmlns:a16="http://schemas.microsoft.com/office/drawing/2014/main" id="{73AE6215-AC0A-4AD2-8CD5-7849747CFF0F}"/>
              </a:ext>
            </a:extLst>
          </p:cNvPr>
          <p:cNvCxnSpPr>
            <a:cxnSpLocks/>
          </p:cNvCxnSpPr>
          <p:nvPr/>
        </p:nvCxnSpPr>
        <p:spPr>
          <a:xfrm>
            <a:off x="1681163" y="4108450"/>
            <a:ext cx="668337" cy="795338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مخطط انسيابي: رابط 23">
            <a:extLst>
              <a:ext uri="{FF2B5EF4-FFF2-40B4-BE49-F238E27FC236}">
                <a16:creationId xmlns:a16="http://schemas.microsoft.com/office/drawing/2014/main" id="{C6405870-3559-4681-BD56-8B9B1B1A88FF}"/>
              </a:ext>
            </a:extLst>
          </p:cNvPr>
          <p:cNvSpPr/>
          <p:nvPr/>
        </p:nvSpPr>
        <p:spPr>
          <a:xfrm>
            <a:off x="2852738" y="3182938"/>
            <a:ext cx="528637" cy="488950"/>
          </a:xfrm>
          <a:prstGeom prst="flowChartConnector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25" name="مخطط انسيابي: رابط 24">
            <a:extLst>
              <a:ext uri="{FF2B5EF4-FFF2-40B4-BE49-F238E27FC236}">
                <a16:creationId xmlns:a16="http://schemas.microsoft.com/office/drawing/2014/main" id="{E2D1D2C2-1471-4E6D-8EE1-CBBF5EC773E8}"/>
              </a:ext>
            </a:extLst>
          </p:cNvPr>
          <p:cNvSpPr/>
          <p:nvPr/>
        </p:nvSpPr>
        <p:spPr>
          <a:xfrm>
            <a:off x="1417638" y="3157538"/>
            <a:ext cx="528637" cy="488950"/>
          </a:xfrm>
          <a:prstGeom prst="flowChartConnector">
            <a:avLst/>
          </a:prstGeom>
          <a:gradFill flip="none" rotWithShape="1">
            <a:gsLst>
              <a:gs pos="0">
                <a:srgbClr val="FFC000">
                  <a:tint val="66000"/>
                  <a:satMod val="160000"/>
                </a:srgbClr>
              </a:gs>
              <a:gs pos="50000">
                <a:srgbClr val="FFC000">
                  <a:tint val="44500"/>
                  <a:satMod val="160000"/>
                </a:srgbClr>
              </a:gs>
              <a:gs pos="100000">
                <a:srgbClr val="FFC000">
                  <a:tint val="23500"/>
                  <a:satMod val="160000"/>
                </a:srgbClr>
              </a:gs>
            </a:gsLst>
            <a:lin ang="27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SA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F8FE0831-C3E2-41DA-9DFD-05E41419E5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4488" y="3233738"/>
            <a:ext cx="3556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1800" b="1">
                <a:solidFill>
                  <a:srgbClr val="FF0000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ع</a:t>
            </a:r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9F8A2174-E562-410D-8C26-184A4B6749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4813" y="2619375"/>
            <a:ext cx="431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1800" b="1">
                <a:solidFill>
                  <a:srgbClr val="00B050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ل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A50BA3F8-CBA4-448E-BAB2-D97EA6BA2A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7938" y="2630488"/>
            <a:ext cx="4318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 rtl="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ar-SA" altLang="ar-SA" sz="1800" b="1">
                <a:solidFill>
                  <a:srgbClr val="00B050"/>
                </a:solidFill>
                <a:latin typeface="Century Gothic" panose="020B0502020202020204" pitchFamily="34" charset="0"/>
                <a:cs typeface="Tahoma" panose="020B0604030504040204" pitchFamily="34" charset="0"/>
              </a:rPr>
              <a:t>ق</a:t>
            </a:r>
          </a:p>
        </p:txBody>
      </p:sp>
    </p:spTree>
    <p:extLst>
      <p:ext uri="{BB962C8B-B14F-4D97-AF65-F5344CB8AC3E}">
        <p14:creationId xmlns:p14="http://schemas.microsoft.com/office/powerpoint/2010/main" val="66850551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2" grpId="0" animBg="1"/>
      <p:bldP spid="24" grpId="0" animBg="1"/>
      <p:bldP spid="25" grpId="0" animBg="1"/>
      <p:bldP spid="26" grpId="0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كراس رسم كانسون ابيض">
            <a:extLst>
              <a:ext uri="{FF2B5EF4-FFF2-40B4-BE49-F238E27FC236}">
                <a16:creationId xmlns:a16="http://schemas.microsoft.com/office/drawing/2014/main" id="{34A73C86-7E8B-421B-B9DC-2FF03A71DE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/>
          <a:srcRect t="13440" b="12642"/>
          <a:stretch/>
        </p:blipFill>
        <p:spPr bwMode="auto">
          <a:xfrm>
            <a:off x="8505681" y="1615786"/>
            <a:ext cx="2143125" cy="15843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6" descr="الوان خشبية راسين 12 قلم برينزيل 24 لون">
            <a:extLst>
              <a:ext uri="{FF2B5EF4-FFF2-40B4-BE49-F238E27FC236}">
                <a16:creationId xmlns:a16="http://schemas.microsoft.com/office/drawing/2014/main" id="{1EF03029-0D77-49DC-96CD-5D6D0FDAD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91343" y="4308475"/>
            <a:ext cx="2557463" cy="213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Picture 8" descr="Deli قلم تحديد برأس مزدوج 6824 ، قلم تحديد أسود للطالب مع خطاف زيتي ، قلم  تحديد قرص مضغوط ، أقلام طلاء|Marker Pens| - AliExpress">
            <a:extLst>
              <a:ext uri="{FF2B5EF4-FFF2-40B4-BE49-F238E27FC236}">
                <a16:creationId xmlns:a16="http://schemas.microsoft.com/office/drawing/2014/main" id="{F69A07BA-7AE4-44BB-B28F-92635D89B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57235" y="1615786"/>
            <a:ext cx="2559050" cy="2143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10" descr="إنقاذ طفل مواطن اخترق قلم رصاص رأسه">
            <a:extLst>
              <a:ext uri="{FF2B5EF4-FFF2-40B4-BE49-F238E27FC236}">
                <a16:creationId xmlns:a16="http://schemas.microsoft.com/office/drawing/2014/main" id="{205C0986-21E9-4784-8F71-07322AA646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399" y="4663570"/>
            <a:ext cx="1581150" cy="1157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2" descr="تفسير رؤية المسطرة في المنام ما... - تفسير الرؤى والأحلام | Facebook">
            <a:extLst>
              <a:ext uri="{FF2B5EF4-FFF2-40B4-BE49-F238E27FC236}">
                <a16:creationId xmlns:a16="http://schemas.microsoft.com/office/drawing/2014/main" id="{8CAB98EA-B0C5-40AD-A09F-D0AD9F1758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152" y="5242214"/>
            <a:ext cx="3181350" cy="143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4" descr="مجموعة مدرسية هندسية، مع بوصلة عالية الجودة، طقم المربعات، مناديل، أدوات  رياضية هندسية لبوصلة رسم (6 قطع أسود) : Amazon.ae: مستلزمات المكتب">
            <a:extLst>
              <a:ext uri="{FF2B5EF4-FFF2-40B4-BE49-F238E27FC236}">
                <a16:creationId xmlns:a16="http://schemas.microsoft.com/office/drawing/2014/main" id="{05A3067F-ECAC-41BE-9996-96A47217B8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3194" y="1209686"/>
            <a:ext cx="2919412" cy="3581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مستطيل 7">
            <a:extLst>
              <a:ext uri="{FF2B5EF4-FFF2-40B4-BE49-F238E27FC236}">
                <a16:creationId xmlns:a16="http://schemas.microsoft.com/office/drawing/2014/main" id="{176A5278-1B70-4F9C-943A-273A650CDB4B}"/>
              </a:ext>
            </a:extLst>
          </p:cNvPr>
          <p:cNvSpPr/>
          <p:nvPr/>
        </p:nvSpPr>
        <p:spPr>
          <a:xfrm>
            <a:off x="3946380" y="286356"/>
            <a:ext cx="444865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5400" b="1" dirty="0">
                <a:ln w="12700">
                  <a:solidFill>
                    <a:sysClr val="windowText" lastClr="000000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dist="38100" dir="2640000" algn="bl" rotWithShape="0">
                    <a:schemeClr val="accent1"/>
                  </a:outerShdw>
                </a:effectLst>
                <a:latin typeface="+mn-lt"/>
                <a:cs typeface="+mn-cs"/>
              </a:rPr>
              <a:t>الأدوات والخامات /</a:t>
            </a:r>
          </a:p>
        </p:txBody>
      </p:sp>
    </p:spTree>
    <p:extLst>
      <p:ext uri="{BB962C8B-B14F-4D97-AF65-F5344CB8AC3E}">
        <p14:creationId xmlns:p14="http://schemas.microsoft.com/office/powerpoint/2010/main" val="208989478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>
            <a:extLst>
              <a:ext uri="{FF2B5EF4-FFF2-40B4-BE49-F238E27FC236}">
                <a16:creationId xmlns:a16="http://schemas.microsoft.com/office/drawing/2014/main" id="{CE6C35C1-3274-49D0-9943-F67A245E5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bright="-31000" contrast="67000"/>
          </a:blip>
          <a:srcRect/>
          <a:stretch>
            <a:fillRect/>
          </a:stretch>
        </p:blipFill>
        <p:spPr bwMode="auto">
          <a:xfrm>
            <a:off x="4295801" y="2708920"/>
            <a:ext cx="3779837" cy="380365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مخطط انسيابي: محطة طرفية 1">
            <a:extLst>
              <a:ext uri="{FF2B5EF4-FFF2-40B4-BE49-F238E27FC236}">
                <a16:creationId xmlns:a16="http://schemas.microsoft.com/office/drawing/2014/main" id="{42DCAA98-9677-4E50-B1B1-1A1019D08638}"/>
              </a:ext>
            </a:extLst>
          </p:cNvPr>
          <p:cNvSpPr/>
          <p:nvPr/>
        </p:nvSpPr>
        <p:spPr>
          <a:xfrm>
            <a:off x="3648075" y="1125538"/>
            <a:ext cx="4895850" cy="863600"/>
          </a:xfrm>
          <a:prstGeom prst="flowChartTerminator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6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النتيجة النهائية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>
            <a:extLst>
              <a:ext uri="{FF2B5EF4-FFF2-40B4-BE49-F238E27FC236}">
                <a16:creationId xmlns:a16="http://schemas.microsoft.com/office/drawing/2014/main" id="{8FEA3BC8-F13A-4B9A-8155-5EC5DB86A1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7997" y="677897"/>
            <a:ext cx="2896004" cy="1581371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009F5C73-FCE0-4CC2-B703-D7FA69524D4A}"/>
              </a:ext>
            </a:extLst>
          </p:cNvPr>
          <p:cNvSpPr txBox="1"/>
          <p:nvPr/>
        </p:nvSpPr>
        <p:spPr>
          <a:xfrm>
            <a:off x="3046751" y="3240586"/>
            <a:ext cx="6093500" cy="230832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rtl="1"/>
            <a:r>
              <a:rPr lang="ar-SA" sz="3600" b="1" dirty="0"/>
              <a:t>قومي بأنهاء  تخطيطك للزخرفة الهندسية وتلوينها</a:t>
            </a:r>
          </a:p>
          <a:p>
            <a:pPr algn="ctr" rtl="1"/>
            <a:r>
              <a:rPr lang="ar-SA" sz="3600" b="1" dirty="0"/>
              <a:t>مراعية عناصر التكوين</a:t>
            </a:r>
          </a:p>
          <a:p>
            <a:pPr algn="ctr" rtl="1"/>
            <a:r>
              <a:rPr lang="ar-SA" sz="3600" b="1" dirty="0"/>
              <a:t>والدقة في العمل /وصحة التلوين</a:t>
            </a:r>
          </a:p>
        </p:txBody>
      </p:sp>
    </p:spTree>
    <p:extLst>
      <p:ext uri="{BB962C8B-B14F-4D97-AF65-F5344CB8AC3E}">
        <p14:creationId xmlns:p14="http://schemas.microsoft.com/office/powerpoint/2010/main" val="349697374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eelOff" invX="1"/>
      </p:transition>
    </mc:Choice>
    <mc:Fallback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2025711296"/>
</p:tagLst>
</file>

<file path=ppt/theme/theme1.xml><?xml version="1.0" encoding="utf-8"?>
<a:theme xmlns:a="http://schemas.openxmlformats.org/drawingml/2006/main" name="نسق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نسق1" id="{D94DB900-45C6-4695-A1F9-36222C5AC7E6}" vid="{25677FEF-470C-4381-81D0-827F6B9E5C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نسق1</Template>
  <TotalTime>1084</TotalTime>
  <Words>928</Words>
  <Application>Microsoft Office PowerPoint</Application>
  <PresentationFormat>شاشة عريضة</PresentationFormat>
  <Paragraphs>164</Paragraphs>
  <Slides>21</Slides>
  <Notes>0</Notes>
  <HiddenSlides>0</HiddenSlides>
  <MMClips>2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21</vt:i4>
      </vt:variant>
    </vt:vector>
  </HeadingPairs>
  <TitlesOfParts>
    <vt:vector size="29" baseType="lpstr">
      <vt:lpstr>Andalus</vt:lpstr>
      <vt:lpstr>Arial</vt:lpstr>
      <vt:lpstr>Calibri</vt:lpstr>
      <vt:lpstr>Calibri Light</vt:lpstr>
      <vt:lpstr>Century Gothic</vt:lpstr>
      <vt:lpstr>STC-Regular</vt:lpstr>
      <vt:lpstr>Times New Roman</vt:lpstr>
      <vt:lpstr>نسق1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أحلام بنت الحازمي</dc:creator>
  <cp:lastModifiedBy>Ahlam Alhazmi</cp:lastModifiedBy>
  <cp:revision>127</cp:revision>
  <cp:lastPrinted>2021-09-02T19:21:44Z</cp:lastPrinted>
  <dcterms:created xsi:type="dcterms:W3CDTF">2020-11-01T05:25:54Z</dcterms:created>
  <dcterms:modified xsi:type="dcterms:W3CDTF">2021-10-18T17:55:20Z</dcterms:modified>
</cp:coreProperties>
</file>