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64" r:id="rId4"/>
    <p:sldId id="265" r:id="rId5"/>
    <p:sldId id="382" r:id="rId6"/>
    <p:sldId id="275" r:id="rId7"/>
    <p:sldId id="261" r:id="rId8"/>
    <p:sldId id="276" r:id="rId9"/>
    <p:sldId id="266" r:id="rId10"/>
    <p:sldId id="284" r:id="rId11"/>
    <p:sldId id="338" r:id="rId12"/>
    <p:sldId id="339" r:id="rId13"/>
    <p:sldId id="296" r:id="rId14"/>
    <p:sldId id="342" r:id="rId15"/>
    <p:sldId id="383" r:id="rId16"/>
    <p:sldId id="386" r:id="rId17"/>
    <p:sldId id="387" r:id="rId18"/>
    <p:sldId id="385" r:id="rId19"/>
    <p:sldId id="388" r:id="rId20"/>
    <p:sldId id="384" r:id="rId21"/>
    <p:sldId id="348" r:id="rId22"/>
    <p:sldId id="341" r:id="rId23"/>
    <p:sldId id="389" r:id="rId24"/>
    <p:sldId id="344" r:id="rId25"/>
    <p:sldId id="390" r:id="rId26"/>
    <p:sldId id="391" r:id="rId27"/>
    <p:sldId id="392" r:id="rId28"/>
    <p:sldId id="393" r:id="rId29"/>
    <p:sldId id="394" r:id="rId30"/>
    <p:sldId id="395" r:id="rId31"/>
    <p:sldId id="285" r:id="rId32"/>
    <p:sldId id="282" r:id="rId33"/>
    <p:sldId id="345" r:id="rId34"/>
    <p:sldId id="396" r:id="rId35"/>
    <p:sldId id="400" r:id="rId36"/>
    <p:sldId id="397" r:id="rId37"/>
    <p:sldId id="398" r:id="rId38"/>
    <p:sldId id="399" r:id="rId39"/>
    <p:sldId id="359" r:id="rId40"/>
    <p:sldId id="305" r:id="rId41"/>
    <p:sldId id="356" r:id="rId42"/>
    <p:sldId id="298" r:id="rId43"/>
    <p:sldId id="287" r:id="rId44"/>
    <p:sldId id="289" r:id="rId45"/>
    <p:sldId id="306" r:id="rId46"/>
    <p:sldId id="328" r:id="rId47"/>
    <p:sldId id="377" r:id="rId48"/>
    <p:sldId id="378" r:id="rId49"/>
    <p:sldId id="379" r:id="rId50"/>
    <p:sldId id="329" r:id="rId51"/>
    <p:sldId id="380" r:id="rId52"/>
    <p:sldId id="381" r:id="rId53"/>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ghabour" initials="sg" lastIdx="1" clrIdx="0">
    <p:extLst>
      <p:ext uri="{19B8F6BF-5375-455C-9EA6-DF929625EA0E}">
        <p15:presenceInfo xmlns:p15="http://schemas.microsoft.com/office/powerpoint/2012/main" userId="836dd63ededad0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0CB"/>
    <a:srgbClr val="0000CC"/>
    <a:srgbClr val="990000"/>
    <a:srgbClr val="00CC66"/>
    <a:srgbClr val="EDC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5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25/01/1443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0437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25/01/1443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41683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25/01/1443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51268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25/01/1443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6277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25/01/1443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56143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p:cNvSpPr>
            <a:spLocks noGrp="1"/>
          </p:cNvSpPr>
          <p:nvPr>
            <p:ph type="dt" sz="half" idx="10"/>
          </p:nvPr>
        </p:nvSpPr>
        <p:spPr/>
        <p:txBody>
          <a:bodyPr/>
          <a:lstStyle/>
          <a:p>
            <a:fld id="{51AAED5F-5347-4CC4-84E6-00676B004256}" type="datetimeFigureOut">
              <a:rPr lang="ar-EG" smtClean="0"/>
              <a:t>25/01/1443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172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p:cNvSpPr>
            <a:spLocks noGrp="1"/>
          </p:cNvSpPr>
          <p:nvPr>
            <p:ph type="dt" sz="half" idx="10"/>
          </p:nvPr>
        </p:nvSpPr>
        <p:spPr/>
        <p:txBody>
          <a:bodyPr/>
          <a:lstStyle/>
          <a:p>
            <a:fld id="{51AAED5F-5347-4CC4-84E6-00676B004256}" type="datetimeFigureOut">
              <a:rPr lang="ar-EG" smtClean="0"/>
              <a:t>25/01/1443</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420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51AAED5F-5347-4CC4-84E6-00676B004256}" type="datetimeFigureOut">
              <a:rPr lang="ar-EG" smtClean="0"/>
              <a:t>25/01/1443</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0125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AAED5F-5347-4CC4-84E6-00676B004256}" type="datetimeFigureOut">
              <a:rPr lang="ar-EG" smtClean="0"/>
              <a:t>25/01/1443</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2134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25/01/1443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3273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25/01/1443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8782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AAED5F-5347-4CC4-84E6-00676B004256}" type="datetimeFigureOut">
              <a:rPr lang="ar-EG" smtClean="0"/>
              <a:t>25/01/1443</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06B87F-97B9-4994-9B6C-8B3F6820BBE4}" type="slidenum">
              <a:rPr lang="ar-EG" smtClean="0"/>
              <a:t>‹#›</a:t>
            </a:fld>
            <a:endParaRPr lang="ar-EG"/>
          </a:p>
        </p:txBody>
      </p:sp>
    </p:spTree>
    <p:extLst>
      <p:ext uri="{BB962C8B-B14F-4D97-AF65-F5344CB8AC3E}">
        <p14:creationId xmlns:p14="http://schemas.microsoft.com/office/powerpoint/2010/main" val="270313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879812" y="1196752"/>
            <a:ext cx="3168352" cy="792088"/>
          </a:xfrm>
          <a:prstGeom prst="roundRect">
            <a:avLst>
              <a:gd name="adj" fmla="val 10739"/>
            </a:avLst>
          </a:prstGeom>
          <a:solidFill>
            <a:srgbClr val="92D050"/>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r>
              <a:rPr lang="ar-EG" b="1" dirty="0">
                <a:solidFill>
                  <a:sysClr val="windowText" lastClr="000000"/>
                </a:solidFill>
                <a:effectLst>
                  <a:outerShdw blurRad="38100" dist="38100" dir="2700000" algn="tl">
                    <a:srgbClr val="000000">
                      <a:alpha val="43137"/>
                    </a:srgbClr>
                  </a:outerShdw>
                </a:effectLst>
                <a:latin typeface="+mn-lt"/>
                <a:ea typeface="+mn-ea"/>
                <a:cs typeface="+mn-cs"/>
              </a:rPr>
              <a:t>الدرس الخامس</a:t>
            </a:r>
          </a:p>
        </p:txBody>
      </p:sp>
      <p:sp>
        <p:nvSpPr>
          <p:cNvPr id="7" name="عنوان 1">
            <a:extLst>
              <a:ext uri="{FF2B5EF4-FFF2-40B4-BE49-F238E27FC236}">
                <a16:creationId xmlns:a16="http://schemas.microsoft.com/office/drawing/2014/main" id="{7F73354C-D7DF-40CD-A931-52D0520E04DE}"/>
              </a:ext>
            </a:extLst>
          </p:cNvPr>
          <p:cNvSpPr txBox="1">
            <a:spLocks/>
          </p:cNvSpPr>
          <p:nvPr/>
        </p:nvSpPr>
        <p:spPr>
          <a:xfrm>
            <a:off x="1835696" y="2420888"/>
            <a:ext cx="5256584" cy="936104"/>
          </a:xfrm>
          <a:prstGeom prst="roundRect">
            <a:avLst/>
          </a:prstGeom>
          <a:solidFill>
            <a:schemeClr val="tx1"/>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6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400" dirty="0">
                <a:solidFill>
                  <a:srgbClr val="FFFF00"/>
                </a:solidFill>
                <a:effectLst>
                  <a:outerShdw blurRad="38100" dist="38100" dir="2700000" algn="tl">
                    <a:srgbClr val="000000">
                      <a:alpha val="43137"/>
                    </a:srgbClr>
                  </a:outerShdw>
                </a:effectLst>
              </a:rPr>
              <a:t>التفكير المنطقي وأهميته</a:t>
            </a:r>
            <a:endParaRPr lang="en-US" sz="4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63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797510"/>
            <a:ext cx="7776865" cy="5262979"/>
          </a:xfrm>
          <a:prstGeom prst="rect">
            <a:avLst/>
          </a:prstGeom>
          <a:solidFill>
            <a:schemeClr val="accent6">
              <a:lumMod val="20000"/>
              <a:lumOff val="80000"/>
            </a:schemeClr>
          </a:solidFill>
          <a:ln w="57150">
            <a:noFill/>
            <a:prstDash val="dashDot"/>
          </a:ln>
        </p:spPr>
        <p:txBody>
          <a:bodyPr wrap="square" rtlCol="0">
            <a:spAutoFit/>
          </a:bodyPr>
          <a:lstStyle/>
          <a:p>
            <a:pPr algn="ctr" rtl="1"/>
            <a:r>
              <a:rPr lang="ar-EG" sz="4800" b="1" dirty="0"/>
              <a:t>القيمة العملية للتفكير المنطقي هي تنمية ملكة تقويم الأفكار وبناء ووزن البراهين، والحكم عليها بالكمال أو النقص، بالصحة أو الخطأ كما تظهر في أقوال الناس أو أفعالهم أو كتبهم أو مقالاتهم العلمية أو الأدبية أو حديثهم اليومي.</a:t>
            </a:r>
            <a:endParaRPr lang="en-US" sz="4800" b="1" dirty="0"/>
          </a:p>
        </p:txBody>
      </p:sp>
    </p:spTree>
    <p:extLst>
      <p:ext uri="{BB962C8B-B14F-4D97-AF65-F5344CB8AC3E}">
        <p14:creationId xmlns:p14="http://schemas.microsoft.com/office/powerpoint/2010/main" val="34059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4401205"/>
          </a:xfrm>
          <a:prstGeom prst="rect">
            <a:avLst/>
          </a:prstGeom>
          <a:noFill/>
          <a:ln w="57150">
            <a:noFill/>
            <a:prstDash val="dashDot"/>
          </a:ln>
        </p:spPr>
        <p:txBody>
          <a:bodyPr wrap="square" rtlCol="0">
            <a:spAutoFit/>
          </a:bodyPr>
          <a:lstStyle/>
          <a:p>
            <a:r>
              <a:rPr lang="ar-EG" sz="4000" b="1" dirty="0">
                <a:solidFill>
                  <a:srgbClr val="FF0000"/>
                </a:solidFill>
              </a:rPr>
              <a:t>1- انطلاقًا من النص والعبارات التالية، أستخلص مع مجموعتي تعريفا للتفكير المنطقي.</a:t>
            </a:r>
          </a:p>
          <a:p>
            <a:r>
              <a:rPr lang="ar-EG" sz="4000" b="1" dirty="0">
                <a:solidFill>
                  <a:srgbClr val="FF0000"/>
                </a:solidFill>
              </a:rPr>
              <a:t>تنظيم الأفكار وترابطها – معني واضح – نتيجة مرتبطة بالحجة – معقولية الحجة –اعتماد على الأدلة – أفضل إجابة على السؤال – أفضل حل للمشكلات</a:t>
            </a:r>
            <a:endParaRPr lang="en-US" sz="4000" b="1" dirty="0"/>
          </a:p>
        </p:txBody>
      </p:sp>
    </p:spTree>
    <p:extLst>
      <p:ext uri="{BB962C8B-B14F-4D97-AF65-F5344CB8AC3E}">
        <p14:creationId xmlns:p14="http://schemas.microsoft.com/office/powerpoint/2010/main" val="319442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305615"/>
            <a:ext cx="7776865" cy="1938992"/>
          </a:xfrm>
          <a:prstGeom prst="rect">
            <a:avLst/>
          </a:prstGeom>
          <a:noFill/>
          <a:ln w="57150">
            <a:noFill/>
            <a:prstDash val="dashDot"/>
          </a:ln>
        </p:spPr>
        <p:txBody>
          <a:bodyPr wrap="square" rtlCol="0">
            <a:spAutoFit/>
          </a:bodyPr>
          <a:lstStyle/>
          <a:p>
            <a:pPr algn="ctr"/>
            <a:r>
              <a:rPr lang="ar-EG" sz="4000" b="1" dirty="0">
                <a:solidFill>
                  <a:srgbClr val="FF0000"/>
                </a:solidFill>
              </a:rPr>
              <a:t>2- أناقش مع مجموعتي أهمية التفكير المنطقي وجوانب الحاجة إليه، وأدون ما توصلنا إليه.</a:t>
            </a:r>
            <a:endParaRPr lang="en-US" sz="4000" b="1" dirty="0">
              <a:solidFill>
                <a:srgbClr val="FF0000"/>
              </a:solidFill>
            </a:endParaRPr>
          </a:p>
        </p:txBody>
      </p:sp>
    </p:spTree>
    <p:extLst>
      <p:ext uri="{BB962C8B-B14F-4D97-AF65-F5344CB8AC3E}">
        <p14:creationId xmlns:p14="http://schemas.microsoft.com/office/powerpoint/2010/main" val="1340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31778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1C5396F-D895-482E-94FD-C71C65D670E2}"/>
              </a:ext>
            </a:extLst>
          </p:cNvPr>
          <p:cNvSpPr txBox="1"/>
          <p:nvPr/>
        </p:nvSpPr>
        <p:spPr>
          <a:xfrm>
            <a:off x="1403648" y="908720"/>
            <a:ext cx="6912768" cy="3970318"/>
          </a:xfrm>
          <a:prstGeom prst="rect">
            <a:avLst/>
          </a:prstGeom>
          <a:noFill/>
        </p:spPr>
        <p:txBody>
          <a:bodyPr wrap="square" rtlCol="1">
            <a:spAutoFit/>
          </a:bodyPr>
          <a:lstStyle/>
          <a:p>
            <a:r>
              <a:rPr lang="ar-EG" sz="2800" b="1" dirty="0"/>
              <a:t>المفكر المنطقي دائما يطرح الأسئلة التالية بشكل مستمر ومتكرر:</a:t>
            </a:r>
          </a:p>
          <a:p>
            <a:pPr marL="342900" indent="-342900">
              <a:buFont typeface="Arial" panose="020B0604020202020204" pitchFamily="34" charset="0"/>
              <a:buChar char="•"/>
            </a:pPr>
            <a:r>
              <a:rPr lang="ar-EG" sz="2800" b="1" dirty="0"/>
              <a:t>ما مدى معقولية الفكرة أو الرأي؟</a:t>
            </a:r>
          </a:p>
          <a:p>
            <a:pPr marL="342900" indent="-342900">
              <a:buFont typeface="Arial" panose="020B0604020202020204" pitchFamily="34" charset="0"/>
              <a:buChar char="•"/>
            </a:pPr>
            <a:r>
              <a:rPr lang="ar-EG" sz="2800" b="1" dirty="0"/>
              <a:t>هل يوجد تناقض بين الأفكار والعبارات؟</a:t>
            </a:r>
          </a:p>
          <a:p>
            <a:pPr marL="342900" indent="-342900">
              <a:buFont typeface="Arial" panose="020B0604020202020204" pitchFamily="34" charset="0"/>
              <a:buChar char="•"/>
            </a:pPr>
            <a:r>
              <a:rPr lang="ar-EG" sz="2800" b="1" dirty="0"/>
              <a:t>هل العلاقة بين المقدمات والنتيجة واضحة وغير غامضة؟</a:t>
            </a:r>
          </a:p>
          <a:p>
            <a:pPr marL="342900" indent="-342900">
              <a:buFont typeface="Arial" panose="020B0604020202020204" pitchFamily="34" charset="0"/>
              <a:buChar char="•"/>
            </a:pPr>
            <a:r>
              <a:rPr lang="ar-EG" sz="2800" b="1" dirty="0"/>
              <a:t>هل المبررات أو المقدمات تؤدي إلى هذه النتيجة بالضرورة؟</a:t>
            </a:r>
          </a:p>
          <a:p>
            <a:pPr marL="342900" indent="-342900">
              <a:buFont typeface="Arial" panose="020B0604020202020204" pitchFamily="34" charset="0"/>
              <a:buChar char="•"/>
            </a:pPr>
            <a:r>
              <a:rPr lang="ar-EG" sz="2800" b="1" dirty="0"/>
              <a:t>هل يوجد خلل في الاستدلال؟</a:t>
            </a:r>
          </a:p>
        </p:txBody>
      </p:sp>
      <p:pic>
        <p:nvPicPr>
          <p:cNvPr id="4" name="صورة 3">
            <a:extLst>
              <a:ext uri="{FF2B5EF4-FFF2-40B4-BE49-F238E27FC236}">
                <a16:creationId xmlns:a16="http://schemas.microsoft.com/office/drawing/2014/main" id="{F5B0693B-76F6-466A-A935-BD8A863A99D6}"/>
              </a:ext>
            </a:extLst>
          </p:cNvPr>
          <p:cNvPicPr>
            <a:picLocks noChangeAspect="1"/>
          </p:cNvPicPr>
          <p:nvPr/>
        </p:nvPicPr>
        <p:blipFill>
          <a:blip r:embed="rId3"/>
          <a:stretch>
            <a:fillRect/>
          </a:stretch>
        </p:blipFill>
        <p:spPr>
          <a:xfrm>
            <a:off x="827584" y="4149080"/>
            <a:ext cx="3005068" cy="2079088"/>
          </a:xfrm>
          <a:prstGeom prst="rect">
            <a:avLst/>
          </a:prstGeom>
        </p:spPr>
      </p:pic>
    </p:spTree>
    <p:extLst>
      <p:ext uri="{BB962C8B-B14F-4D97-AF65-F5344CB8AC3E}">
        <p14:creationId xmlns:p14="http://schemas.microsoft.com/office/powerpoint/2010/main" val="386909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09DB032-DDB0-4EF7-85F1-E4957FEB651A}"/>
              </a:ext>
            </a:extLst>
          </p:cNvPr>
          <p:cNvSpPr txBox="1"/>
          <p:nvPr/>
        </p:nvSpPr>
        <p:spPr>
          <a:xfrm>
            <a:off x="827584" y="920621"/>
            <a:ext cx="7488832" cy="5016758"/>
          </a:xfrm>
          <a:prstGeom prst="rect">
            <a:avLst/>
          </a:prstGeom>
          <a:solidFill>
            <a:schemeClr val="accent6">
              <a:lumMod val="20000"/>
              <a:lumOff val="80000"/>
            </a:schemeClr>
          </a:solidFill>
        </p:spPr>
        <p:txBody>
          <a:bodyPr wrap="square" rtlCol="1">
            <a:spAutoFit/>
          </a:bodyPr>
          <a:lstStyle/>
          <a:p>
            <a:pPr algn="ctr"/>
            <a:r>
              <a:rPr lang="ar-EG" sz="3200" b="1" dirty="0"/>
              <a:t>غالبًا ما يدفعنا الركون إلى العاطفة إلى الفعل المتسرع، غير أن الاعتماد على العقل يجعل قراراتنا أكثر دقة وفعالية ويجعلنا نحيد العاطفة قد الإمكان في مسائل اتخاذ القرارات وتحليل الأمور والقضايا، يحدث هذا الأمر في أثناء الحديث علي وسائل التواصل الاجتماعي، والجدل مع العائلة والأصدقاء، وحتي عند التعامل مع أهلنا وأقاربنا، لكن العواطف لا تستند غالبا إلى العقل، بل تستند إلى التجارب الشخصية والمعرفة الذاتية لكل فرد، أما التفكير المنطقي فيستند إلى قواعد موضوعيه لا تتغير بتغير الأشخاص أو المواقف.</a:t>
            </a:r>
          </a:p>
        </p:txBody>
      </p:sp>
    </p:spTree>
    <p:extLst>
      <p:ext uri="{BB962C8B-B14F-4D97-AF65-F5344CB8AC3E}">
        <p14:creationId xmlns:p14="http://schemas.microsoft.com/office/powerpoint/2010/main" val="63375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AC2B3A9-7B9D-4285-A677-8B45BEE9B033}"/>
              </a:ext>
            </a:extLst>
          </p:cNvPr>
          <p:cNvSpPr txBox="1"/>
          <p:nvPr/>
        </p:nvSpPr>
        <p:spPr>
          <a:xfrm>
            <a:off x="1151620" y="1196752"/>
            <a:ext cx="6840760" cy="1323439"/>
          </a:xfrm>
          <a:prstGeom prst="rect">
            <a:avLst/>
          </a:prstGeom>
          <a:noFill/>
        </p:spPr>
        <p:txBody>
          <a:bodyPr wrap="square" rtlCol="1">
            <a:spAutoFit/>
          </a:bodyPr>
          <a:lstStyle/>
          <a:p>
            <a:r>
              <a:rPr lang="ar-EG" sz="4000" b="1" dirty="0">
                <a:solidFill>
                  <a:srgbClr val="FF0000"/>
                </a:solidFill>
              </a:rPr>
              <a:t>3- هل توافق على النص السابق؟ مع ذكر السبب.</a:t>
            </a:r>
          </a:p>
        </p:txBody>
      </p:sp>
    </p:spTree>
    <p:extLst>
      <p:ext uri="{BB962C8B-B14F-4D97-AF65-F5344CB8AC3E}">
        <p14:creationId xmlns:p14="http://schemas.microsoft.com/office/powerpoint/2010/main" val="15800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121281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1C5396F-D895-482E-94FD-C71C65D670E2}"/>
              </a:ext>
            </a:extLst>
          </p:cNvPr>
          <p:cNvSpPr txBox="1"/>
          <p:nvPr/>
        </p:nvSpPr>
        <p:spPr>
          <a:xfrm>
            <a:off x="611560" y="620688"/>
            <a:ext cx="7920880" cy="4462760"/>
          </a:xfrm>
          <a:prstGeom prst="rect">
            <a:avLst/>
          </a:prstGeom>
          <a:noFill/>
        </p:spPr>
        <p:txBody>
          <a:bodyPr wrap="square" rtlCol="1">
            <a:spAutoFit/>
          </a:bodyPr>
          <a:lstStyle/>
          <a:p>
            <a:r>
              <a:rPr lang="ar-EG" sz="3200" b="1" dirty="0">
                <a:solidFill>
                  <a:srgbClr val="FF0000"/>
                </a:solidFill>
              </a:rPr>
              <a:t>مراحل التفكير المنطقي:</a:t>
            </a:r>
          </a:p>
          <a:p>
            <a:r>
              <a:rPr lang="ar-EG" sz="2800" b="1" dirty="0"/>
              <a:t>وجود حاجة إلي التفكير، كحل مشكلة أو اتخاذ قرار أو تقييم حجة معينة أو الإجابة عن سؤال معين .</a:t>
            </a:r>
          </a:p>
          <a:p>
            <a:r>
              <a:rPr lang="ar-EG" sz="2800" b="1" dirty="0"/>
              <a:t>استحضار المعلومات والخبرات السابقة للاستفادة منها من أجل التوصل إلى تقييم لحجج أو حلول للمشكلات أو اتخاذ قرار صائب.</a:t>
            </a:r>
          </a:p>
          <a:p>
            <a:r>
              <a:rPr lang="ar-EG" sz="2800" b="1" dirty="0"/>
              <a:t>البحث عن أفكار أخرى مساندة، وربطها بالهدف من التفكير ومدى الاستفادة منها لتقييم الأفكار، أو لتحقيق الأهداف والوصول إلى النتائج المرجوة.</a:t>
            </a:r>
          </a:p>
          <a:p>
            <a:r>
              <a:rPr lang="ar-EG" sz="2800" b="1" dirty="0"/>
              <a:t>اختيار الإجابة، أو الحل، أو القرار المناسب، وتقييمه للتأكد من صلاحيته.</a:t>
            </a:r>
          </a:p>
        </p:txBody>
      </p:sp>
      <p:pic>
        <p:nvPicPr>
          <p:cNvPr id="4" name="صورة 3">
            <a:extLst>
              <a:ext uri="{FF2B5EF4-FFF2-40B4-BE49-F238E27FC236}">
                <a16:creationId xmlns:a16="http://schemas.microsoft.com/office/drawing/2014/main" id="{DCD85130-4746-4BE5-833E-6496745A2E49}"/>
              </a:ext>
            </a:extLst>
          </p:cNvPr>
          <p:cNvPicPr>
            <a:picLocks noChangeAspect="1"/>
          </p:cNvPicPr>
          <p:nvPr/>
        </p:nvPicPr>
        <p:blipFill>
          <a:blip r:embed="rId3"/>
          <a:stretch>
            <a:fillRect/>
          </a:stretch>
        </p:blipFill>
        <p:spPr>
          <a:xfrm>
            <a:off x="2627784" y="4581128"/>
            <a:ext cx="3246090" cy="1728192"/>
          </a:xfrm>
          <a:prstGeom prst="rect">
            <a:avLst/>
          </a:prstGeom>
        </p:spPr>
      </p:pic>
    </p:spTree>
    <p:extLst>
      <p:ext uri="{BB962C8B-B14F-4D97-AF65-F5344CB8AC3E}">
        <p14:creationId xmlns:p14="http://schemas.microsoft.com/office/powerpoint/2010/main" val="24827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418824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1FC8AA7-CB79-4F3A-8DC6-C4871F668540}"/>
              </a:ext>
            </a:extLst>
          </p:cNvPr>
          <p:cNvSpPr txBox="1"/>
          <p:nvPr/>
        </p:nvSpPr>
        <p:spPr>
          <a:xfrm>
            <a:off x="971600" y="2924944"/>
            <a:ext cx="7164507" cy="2554545"/>
          </a:xfrm>
          <a:prstGeom prst="rect">
            <a:avLst/>
          </a:prstGeom>
          <a:noFill/>
        </p:spPr>
        <p:txBody>
          <a:bodyPr wrap="square" rtlCol="1">
            <a:spAutoFit/>
          </a:bodyPr>
          <a:lstStyle/>
          <a:p>
            <a:pPr marL="285750" indent="-285750">
              <a:buFont typeface="Arial" panose="020B0604020202020204" pitchFamily="34" charset="0"/>
              <a:buChar char="•"/>
            </a:pPr>
            <a:r>
              <a:rPr lang="ar-EG" sz="4000" b="1" dirty="0">
                <a:solidFill>
                  <a:srgbClr val="002060"/>
                </a:solidFill>
              </a:rPr>
              <a:t>أتعرف على التفكير المنطقي.</a:t>
            </a:r>
          </a:p>
          <a:p>
            <a:pPr marL="285750" indent="-285750">
              <a:buFont typeface="Arial" panose="020B0604020202020204" pitchFamily="34" charset="0"/>
              <a:buChar char="•"/>
            </a:pPr>
            <a:r>
              <a:rPr lang="ar-EG" sz="4000" b="1" dirty="0">
                <a:solidFill>
                  <a:srgbClr val="002060"/>
                </a:solidFill>
              </a:rPr>
              <a:t>أحدد خصائص التفكير المنطقي.</a:t>
            </a:r>
          </a:p>
          <a:p>
            <a:pPr marL="285750" indent="-285750">
              <a:buFont typeface="Arial" panose="020B0604020202020204" pitchFamily="34" charset="0"/>
              <a:buChar char="•"/>
            </a:pPr>
            <a:r>
              <a:rPr lang="ar-EG" sz="4000" b="1" dirty="0">
                <a:solidFill>
                  <a:srgbClr val="002060"/>
                </a:solidFill>
              </a:rPr>
              <a:t>أستنتج أهمية التفكير المنطقي في حياتنا اليومية.</a:t>
            </a:r>
            <a:endParaRPr lang="en-US" sz="4000" b="1" dirty="0">
              <a:solidFill>
                <a:srgbClr val="002060"/>
              </a:solidFill>
            </a:endParaRPr>
          </a:p>
        </p:txBody>
      </p:sp>
      <p:grpSp>
        <p:nvGrpSpPr>
          <p:cNvPr id="8" name="مجموعة 7">
            <a:extLst>
              <a:ext uri="{FF2B5EF4-FFF2-40B4-BE49-F238E27FC236}">
                <a16:creationId xmlns:a16="http://schemas.microsoft.com/office/drawing/2014/main" id="{DBA5F7CF-413F-452E-B988-400F34A32F8C}"/>
              </a:ext>
            </a:extLst>
          </p:cNvPr>
          <p:cNvGrpSpPr/>
          <p:nvPr/>
        </p:nvGrpSpPr>
        <p:grpSpPr>
          <a:xfrm>
            <a:off x="1979712" y="692696"/>
            <a:ext cx="4356484" cy="1731087"/>
            <a:chOff x="1763688" y="380009"/>
            <a:chExt cx="4356484" cy="1731087"/>
          </a:xfrm>
        </p:grpSpPr>
        <p:sp>
          <p:nvSpPr>
            <p:cNvPr id="10" name="Rounded Rectangle 2">
              <a:extLst>
                <a:ext uri="{FF2B5EF4-FFF2-40B4-BE49-F238E27FC236}">
                  <a16:creationId xmlns:a16="http://schemas.microsoft.com/office/drawing/2014/main" id="{868D2C6C-5A71-4D95-87BD-04A5677CF1EB}"/>
                </a:ext>
              </a:extLst>
            </p:cNvPr>
            <p:cNvSpPr/>
            <p:nvPr/>
          </p:nvSpPr>
          <p:spPr bwMode="auto">
            <a:xfrm>
              <a:off x="3023828" y="792383"/>
              <a:ext cx="3096344" cy="930275"/>
            </a:xfrm>
            <a:prstGeom prst="roundRect">
              <a:avLst>
                <a:gd name="adj" fmla="val 33618"/>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defRPr/>
              </a:pPr>
              <a:r>
                <a:rPr lang="ar-EG" sz="6000" b="1" dirty="0">
                  <a:solidFill>
                    <a:schemeClr val="tx1"/>
                  </a:solidFill>
                </a:rPr>
                <a:t>الأهداف</a:t>
              </a:r>
              <a:endParaRPr lang="en-US" sz="6000" b="1" dirty="0">
                <a:solidFill>
                  <a:schemeClr val="tx1"/>
                </a:solidFill>
                <a:latin typeface="Calibri" pitchFamily="34" charset="0"/>
              </a:endParaRPr>
            </a:p>
          </p:txBody>
        </p:sp>
        <p:pic>
          <p:nvPicPr>
            <p:cNvPr id="11" name="صورة 10">
              <a:extLst>
                <a:ext uri="{FF2B5EF4-FFF2-40B4-BE49-F238E27FC236}">
                  <a16:creationId xmlns:a16="http://schemas.microsoft.com/office/drawing/2014/main" id="{2E5BB300-812F-45F7-9D38-BAF631CCF424}"/>
                </a:ext>
              </a:extLst>
            </p:cNvPr>
            <p:cNvPicPr>
              <a:picLocks noChangeAspect="1"/>
            </p:cNvPicPr>
            <p:nvPr/>
          </p:nvPicPr>
          <p:blipFill rotWithShape="1">
            <a:blip r:embed="rId3" cstate="print">
              <a:clrChange>
                <a:clrFrom>
                  <a:srgbClr val="F6FBFF"/>
                </a:clrFrom>
                <a:clrTo>
                  <a:srgbClr val="F6FBFF">
                    <a:alpha val="0"/>
                  </a:srgbClr>
                </a:clrTo>
              </a:clrChange>
              <a:extLst>
                <a:ext uri="{28A0092B-C50C-407E-A947-70E740481C1C}">
                  <a14:useLocalDpi xmlns:a14="http://schemas.microsoft.com/office/drawing/2010/main" val="0"/>
                </a:ext>
              </a:extLst>
            </a:blip>
            <a:srcRect l="17451" t="18501" r="17451" b="18501"/>
            <a:stretch/>
          </p:blipFill>
          <p:spPr>
            <a:xfrm>
              <a:off x="1763688" y="380009"/>
              <a:ext cx="1788790" cy="1731087"/>
            </a:xfrm>
            <a:prstGeom prst="rect">
              <a:avLst/>
            </a:prstGeom>
          </p:spPr>
        </p:pic>
      </p:grpSp>
    </p:spTree>
    <p:extLst>
      <p:ext uri="{BB962C8B-B14F-4D97-AF65-F5344CB8AC3E}">
        <p14:creationId xmlns:p14="http://schemas.microsoft.com/office/powerpoint/2010/main" val="25009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1C5396F-D895-482E-94FD-C71C65D670E2}"/>
              </a:ext>
            </a:extLst>
          </p:cNvPr>
          <p:cNvSpPr txBox="1"/>
          <p:nvPr/>
        </p:nvSpPr>
        <p:spPr>
          <a:xfrm>
            <a:off x="1115616" y="908720"/>
            <a:ext cx="6912768" cy="4216539"/>
          </a:xfrm>
          <a:prstGeom prst="rect">
            <a:avLst/>
          </a:prstGeom>
          <a:noFill/>
        </p:spPr>
        <p:txBody>
          <a:bodyPr wrap="square" rtlCol="1">
            <a:spAutoFit/>
          </a:bodyPr>
          <a:lstStyle/>
          <a:p>
            <a:r>
              <a:rPr lang="ar-EG" sz="4400" b="1" dirty="0">
                <a:solidFill>
                  <a:srgbClr val="0070C0"/>
                </a:solidFill>
              </a:rPr>
              <a:t>خصائص التفكير المنطقي:</a:t>
            </a:r>
          </a:p>
          <a:p>
            <a:pPr marL="342900" indent="-342900">
              <a:buFont typeface="Arial" panose="020B0604020202020204" pitchFamily="34" charset="0"/>
              <a:buChar char="•"/>
            </a:pPr>
            <a:r>
              <a:rPr lang="ar-EG" sz="2800" b="1" dirty="0"/>
              <a:t>يعتمد على إيجاد علاقات بين القضايا والظواهر المراد فحصها وبين المعلومات والخبرات السابقة في الذاكرة.</a:t>
            </a:r>
          </a:p>
          <a:p>
            <a:pPr marL="342900" indent="-342900">
              <a:buFont typeface="Arial" panose="020B0604020202020204" pitchFamily="34" charset="0"/>
              <a:buChar char="•"/>
            </a:pPr>
            <a:r>
              <a:rPr lang="ar-EG" sz="2800" b="1" dirty="0"/>
              <a:t>تفكير منهجي محدد الأدوات، واضح الأساليب، ويتطور من خلال البحث عن العلاقات بين الأشياء وربط بعضها ببعض.</a:t>
            </a:r>
          </a:p>
          <a:p>
            <a:pPr marL="342900" indent="-342900">
              <a:buFont typeface="Arial" panose="020B0604020202020204" pitchFamily="34" charset="0"/>
              <a:buChar char="•"/>
            </a:pPr>
            <a:r>
              <a:rPr lang="ar-EG" sz="2800" b="1" dirty="0"/>
              <a:t>يعتمد علي عدد من العمليات العقلية المتصلة لتحقيق الأهداف مثل المقارنة، التصنيف، التنظيم، التعميم، التحليل، التركيب، الاستدلال الاستقرائي أو الاستنباطي.</a:t>
            </a:r>
          </a:p>
        </p:txBody>
      </p:sp>
      <p:sp>
        <p:nvSpPr>
          <p:cNvPr id="4" name="مستطيل: زوايا مستديرة 3">
            <a:extLst>
              <a:ext uri="{FF2B5EF4-FFF2-40B4-BE49-F238E27FC236}">
                <a16:creationId xmlns:a16="http://schemas.microsoft.com/office/drawing/2014/main" id="{017A1F81-DBEC-47DD-A048-24D84EB6685E}"/>
              </a:ext>
            </a:extLst>
          </p:cNvPr>
          <p:cNvSpPr/>
          <p:nvPr/>
        </p:nvSpPr>
        <p:spPr>
          <a:xfrm>
            <a:off x="1079612" y="5373216"/>
            <a:ext cx="6984776" cy="754336"/>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تنمية القدرات الابتكارية والابداعية عند القائد الصغير، سلسلة المستقبل، الطبعة الأولى، عبد العظيم محمد 2015</a:t>
            </a:r>
          </a:p>
        </p:txBody>
      </p:sp>
    </p:spTree>
    <p:extLst>
      <p:ext uri="{BB962C8B-B14F-4D97-AF65-F5344CB8AC3E}">
        <p14:creationId xmlns:p14="http://schemas.microsoft.com/office/powerpoint/2010/main" val="40720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6DF8F84-AE43-4C12-99F5-830DC85045EF}"/>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a:t>
              </a:r>
            </a:p>
          </p:txBody>
        </p:sp>
      </p:grpSp>
    </p:spTree>
    <p:extLst>
      <p:ext uri="{BB962C8B-B14F-4D97-AF65-F5344CB8AC3E}">
        <p14:creationId xmlns:p14="http://schemas.microsoft.com/office/powerpoint/2010/main" val="41205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67FC57FF-1D79-4871-B0C9-4A668763F227}"/>
              </a:ext>
            </a:extLst>
          </p:cNvPr>
          <p:cNvSpPr/>
          <p:nvPr/>
        </p:nvSpPr>
        <p:spPr>
          <a:xfrm>
            <a:off x="791580" y="764704"/>
            <a:ext cx="7560840" cy="3960440"/>
          </a:xfrm>
          <a:prstGeom prst="roundRect">
            <a:avLst>
              <a:gd name="adj" fmla="val 10664"/>
            </a:avLst>
          </a:prstGeom>
          <a:solidFill>
            <a:schemeClr val="accent6">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chemeClr val="tx1"/>
                </a:solidFill>
              </a:rPr>
              <a:t>1- يروي أن أربعة أشقاء يعيشون في البادية هم مضر وربيعة منه، فسأله مضر: أهو أعو وأنمار وإياد، قابلو أعرابيا في الصحراء فسألهم عن بعير ضاع ر؟ (أي بعين واحدة)، قال الأعرابي: نعم، وسأله ربيعة: أهو أزور ( أي إن إحدى أقدامه بها مرض تجعله يسير بطريقة مهتزة)، قال الأعرابي: نعم هو أزور، وسأله أنمار: أهو أبتر؟ (أي ليس له ذيل)، قال : نعم، وفي النهاية سأله إياد: أهو شرود؟ (أي لا يستقر على مكان واحد أبدا )، قال: نعم، أين هو؟ فقالو جميعا في صوت واحد: والله ما رأيناه!! </a:t>
            </a:r>
          </a:p>
        </p:txBody>
      </p:sp>
      <p:sp>
        <p:nvSpPr>
          <p:cNvPr id="5" name="مستطيل: زوايا مستديرة 4">
            <a:extLst>
              <a:ext uri="{FF2B5EF4-FFF2-40B4-BE49-F238E27FC236}">
                <a16:creationId xmlns:a16="http://schemas.microsoft.com/office/drawing/2014/main" id="{B6019421-DE6E-4701-9FC3-6416EB1C2D28}"/>
              </a:ext>
            </a:extLst>
          </p:cNvPr>
          <p:cNvSpPr/>
          <p:nvPr/>
        </p:nvSpPr>
        <p:spPr>
          <a:xfrm>
            <a:off x="1079612" y="5273776"/>
            <a:ext cx="6984776" cy="754336"/>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تاريخ الخميس في أحوال أنفس النفيس، قصة الأفعى الجرهمي، ص148، حسين الديار،1973م</a:t>
            </a:r>
          </a:p>
        </p:txBody>
      </p:sp>
    </p:spTree>
    <p:extLst>
      <p:ext uri="{BB962C8B-B14F-4D97-AF65-F5344CB8AC3E}">
        <p14:creationId xmlns:p14="http://schemas.microsoft.com/office/powerpoint/2010/main" val="198696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67FC57FF-1D79-4871-B0C9-4A668763F227}"/>
              </a:ext>
            </a:extLst>
          </p:cNvPr>
          <p:cNvSpPr/>
          <p:nvPr/>
        </p:nvSpPr>
        <p:spPr>
          <a:xfrm>
            <a:off x="737574" y="963600"/>
            <a:ext cx="7668852" cy="3617528"/>
          </a:xfrm>
          <a:prstGeom prst="roundRect">
            <a:avLst/>
          </a:prstGeom>
          <a:solidFill>
            <a:schemeClr val="accent6">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chemeClr val="tx1"/>
                </a:solidFill>
              </a:rPr>
              <a:t>فتعجب الرجل وقال: كيف، وقد عددتهم صفاته الفريدة؟ فقال المضر: رأيت المرعى وقد مر به بعير يأكل من جانب واحد فقط فقلت مر من هنا بعير أعور، وقال ربيعة: رأيت آثار أقدام بعير بها قدم غير سليمة الأثر فعرفت أن البعير أزور أعرج القدم مر من هنا، وقال أنمار: رأيت بعره مجتمعا في مكان واحد لا متفرقا فعرفت أنه أبتر ليس له ذيل، وقال إياد: عرفت من رؤيتي للكلأ أن بعيرًا مر من هنا يأكل من منطقة ثم فجأة يتركها إلى غيرها، فاستنتجت أنه شرود! </a:t>
            </a:r>
          </a:p>
        </p:txBody>
      </p:sp>
      <p:sp>
        <p:nvSpPr>
          <p:cNvPr id="5" name="مستطيل: زوايا مستديرة 4">
            <a:extLst>
              <a:ext uri="{FF2B5EF4-FFF2-40B4-BE49-F238E27FC236}">
                <a16:creationId xmlns:a16="http://schemas.microsoft.com/office/drawing/2014/main" id="{B6019421-DE6E-4701-9FC3-6416EB1C2D28}"/>
              </a:ext>
            </a:extLst>
          </p:cNvPr>
          <p:cNvSpPr/>
          <p:nvPr/>
        </p:nvSpPr>
        <p:spPr>
          <a:xfrm>
            <a:off x="1079612" y="5140064"/>
            <a:ext cx="6984776" cy="754336"/>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تاريخ الخميس في أحوال أنفس النفيس، قصة الأفعى الجرهمي، ص148، حسين الديار،1973م</a:t>
            </a:r>
          </a:p>
        </p:txBody>
      </p:sp>
    </p:spTree>
    <p:extLst>
      <p:ext uri="{BB962C8B-B14F-4D97-AF65-F5344CB8AC3E}">
        <p14:creationId xmlns:p14="http://schemas.microsoft.com/office/powerpoint/2010/main" val="408193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200800" cy="523220"/>
          </a:xfrm>
          <a:prstGeom prst="rect">
            <a:avLst/>
          </a:prstGeom>
          <a:noFill/>
        </p:spPr>
        <p:txBody>
          <a:bodyPr wrap="square" rtlCol="1">
            <a:spAutoFit/>
          </a:bodyPr>
          <a:lstStyle/>
          <a:p>
            <a:r>
              <a:rPr lang="ar-EG" sz="2800" b="1" dirty="0"/>
              <a:t>أ- ضع مع مجموعتك عنواناً مناسباً للقصة السابقة.</a:t>
            </a:r>
          </a:p>
        </p:txBody>
      </p:sp>
    </p:spTree>
    <p:extLst>
      <p:ext uri="{BB962C8B-B14F-4D97-AF65-F5344CB8AC3E}">
        <p14:creationId xmlns:p14="http://schemas.microsoft.com/office/powerpoint/2010/main" val="426588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200800" cy="954107"/>
          </a:xfrm>
          <a:prstGeom prst="rect">
            <a:avLst/>
          </a:prstGeom>
          <a:noFill/>
        </p:spPr>
        <p:txBody>
          <a:bodyPr wrap="square" rtlCol="1">
            <a:spAutoFit/>
          </a:bodyPr>
          <a:lstStyle/>
          <a:p>
            <a:r>
              <a:rPr lang="ar-EG" sz="2800" b="1" dirty="0"/>
              <a:t>ب- برهن من القصة السابقة على أن الاستدلال المنطقي مهم في الحياة اليومية.</a:t>
            </a:r>
          </a:p>
        </p:txBody>
      </p:sp>
    </p:spTree>
    <p:extLst>
      <p:ext uri="{BB962C8B-B14F-4D97-AF65-F5344CB8AC3E}">
        <p14:creationId xmlns:p14="http://schemas.microsoft.com/office/powerpoint/2010/main" val="16251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200800" cy="954107"/>
          </a:xfrm>
          <a:prstGeom prst="rect">
            <a:avLst/>
          </a:prstGeom>
          <a:noFill/>
        </p:spPr>
        <p:txBody>
          <a:bodyPr wrap="square" rtlCol="1">
            <a:spAutoFit/>
          </a:bodyPr>
          <a:lstStyle/>
          <a:p>
            <a:r>
              <a:rPr lang="ar-EG" sz="2800" b="1" dirty="0"/>
              <a:t>ج- أي الاستدلالات السابقة على أن الاستدلال المنطقي مهم في الحياة اليومية.</a:t>
            </a:r>
          </a:p>
        </p:txBody>
      </p:sp>
    </p:spTree>
    <p:extLst>
      <p:ext uri="{BB962C8B-B14F-4D97-AF65-F5344CB8AC3E}">
        <p14:creationId xmlns:p14="http://schemas.microsoft.com/office/powerpoint/2010/main" val="23865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200800" cy="954107"/>
          </a:xfrm>
          <a:prstGeom prst="rect">
            <a:avLst/>
          </a:prstGeom>
          <a:noFill/>
        </p:spPr>
        <p:txBody>
          <a:bodyPr wrap="square" rtlCol="1">
            <a:spAutoFit/>
          </a:bodyPr>
          <a:lstStyle/>
          <a:p>
            <a:r>
              <a:rPr lang="ar-EG" sz="2800" b="1" dirty="0"/>
              <a:t>د- هل يمكنك التفكير في رد على واحد أو أكثر من الاستدلالات المقدمة؟</a:t>
            </a:r>
          </a:p>
        </p:txBody>
      </p:sp>
    </p:spTree>
    <p:extLst>
      <p:ext uri="{BB962C8B-B14F-4D97-AF65-F5344CB8AC3E}">
        <p14:creationId xmlns:p14="http://schemas.microsoft.com/office/powerpoint/2010/main" val="17180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797510"/>
            <a:ext cx="7200800" cy="5262979"/>
          </a:xfrm>
          <a:prstGeom prst="rect">
            <a:avLst/>
          </a:prstGeom>
          <a:solidFill>
            <a:schemeClr val="accent6">
              <a:lumMod val="20000"/>
              <a:lumOff val="80000"/>
            </a:schemeClr>
          </a:solidFill>
        </p:spPr>
        <p:txBody>
          <a:bodyPr wrap="square" rtlCol="1">
            <a:spAutoFit/>
          </a:bodyPr>
          <a:lstStyle/>
          <a:p>
            <a:pPr algn="ctr"/>
            <a:r>
              <a:rPr lang="ar-EG" sz="2400" b="1" dirty="0"/>
              <a:t>2- في أحد برامج المسابقات التلفازية كان أمام المذيع ثلاث قبعات، اثنتان لونهما أسود وواحدة حمراء، وضع المذيع عصابة سوداء على أعين ثلاثة متسابقين ثم وضع قبعة سوداء على رأس المتسابق الأول وأخرى سوداء على رأس المتسابق الثاني، ثم وضع القبعة الحمراء علي رأس المتسابق الثالث، وتأكد أن كل متسابق يستطيع بعد إزالة العصابة أن يرى قبعة المتسابق الآخر لكنة لا يستطيع رؤية قبعته التي يرتديها، ثم وضع المتسابقين الأول والثاني متواجهين وطلب من المتسابق الأول بعد أن أزال العصابة من على عينيه أن يخبره بلون القبعة التي يرتديها بعد أن يشاهد قبعة المتسابق الثاني، فعجز عن ذلك ، وكرر الأمر نفسة مع المتسابق الثاني بعد أن جعله يرى قبعة المتسابق الأول، فعجز عن الإجابة.</a:t>
            </a:r>
          </a:p>
          <a:p>
            <a:pPr algn="ctr"/>
            <a:r>
              <a:rPr lang="ar-EG" sz="2400" b="1" dirty="0"/>
              <a:t>ولما جاء دور المتسابق الثالث صرخ طالبا من المذيع ألا يزيل العصابة من على عينيه لأنه تمكن من معرفة لون القبعة التي يرتديها باستخدام التفكير المنطقي.</a:t>
            </a:r>
          </a:p>
        </p:txBody>
      </p:sp>
    </p:spTree>
    <p:extLst>
      <p:ext uri="{BB962C8B-B14F-4D97-AF65-F5344CB8AC3E}">
        <p14:creationId xmlns:p14="http://schemas.microsoft.com/office/powerpoint/2010/main" val="176145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200800" cy="1384995"/>
          </a:xfrm>
          <a:prstGeom prst="rect">
            <a:avLst/>
          </a:prstGeom>
          <a:noFill/>
        </p:spPr>
        <p:txBody>
          <a:bodyPr wrap="square" rtlCol="1">
            <a:spAutoFit/>
          </a:bodyPr>
          <a:lstStyle/>
          <a:p>
            <a:r>
              <a:rPr lang="ar-EG" sz="2800" b="1" dirty="0"/>
              <a:t>أ- كيف أستطاع المتسابق الثالث دون استخدام الحواس ومن خلال التفكير المنطقي فقط أن يعرف لون القبعة التي وضعت على رأسه؟</a:t>
            </a:r>
          </a:p>
        </p:txBody>
      </p:sp>
    </p:spTree>
    <p:extLst>
      <p:ext uri="{BB962C8B-B14F-4D97-AF65-F5344CB8AC3E}">
        <p14:creationId xmlns:p14="http://schemas.microsoft.com/office/powerpoint/2010/main" val="347446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2778" t="15980" r="9722" b="22603"/>
          <a:stretch/>
        </p:blipFill>
        <p:spPr>
          <a:xfrm>
            <a:off x="1691680" y="1257330"/>
            <a:ext cx="5472608" cy="4343340"/>
          </a:xfrm>
          <a:prstGeom prst="rect">
            <a:avLst/>
          </a:prstGeom>
        </p:spPr>
      </p:pic>
      <p:sp>
        <p:nvSpPr>
          <p:cNvPr id="6" name="عنوان 1">
            <a:extLst>
              <a:ext uri="{FF2B5EF4-FFF2-40B4-BE49-F238E27FC236}">
                <a16:creationId xmlns:a16="http://schemas.microsoft.com/office/drawing/2014/main" id="{33634818-CCB1-4B01-9AE4-101BDDF24770}"/>
              </a:ext>
            </a:extLst>
          </p:cNvPr>
          <p:cNvSpPr txBox="1">
            <a:spLocks/>
          </p:cNvSpPr>
          <p:nvPr/>
        </p:nvSpPr>
        <p:spPr>
          <a:xfrm>
            <a:off x="2483768" y="2564904"/>
            <a:ext cx="4176464" cy="108012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9600" b="1" dirty="0">
                <a:solidFill>
                  <a:srgbClr val="FFC000"/>
                </a:solidFill>
                <a:effectLst>
                  <a:outerShdw blurRad="38100" dist="38100" dir="2700000" algn="tl">
                    <a:srgbClr val="000000">
                      <a:alpha val="43137"/>
                    </a:srgbClr>
                  </a:outerShdw>
                </a:effectLst>
              </a:rPr>
              <a:t>تمهيد</a:t>
            </a:r>
          </a:p>
        </p:txBody>
      </p:sp>
    </p:spTree>
    <p:extLst>
      <p:ext uri="{BB962C8B-B14F-4D97-AF65-F5344CB8AC3E}">
        <p14:creationId xmlns:p14="http://schemas.microsoft.com/office/powerpoint/2010/main" val="33438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200800" cy="1384995"/>
          </a:xfrm>
          <a:prstGeom prst="rect">
            <a:avLst/>
          </a:prstGeom>
          <a:noFill/>
        </p:spPr>
        <p:txBody>
          <a:bodyPr wrap="square" rtlCol="1">
            <a:spAutoFit/>
          </a:bodyPr>
          <a:lstStyle/>
          <a:p>
            <a:r>
              <a:rPr lang="ar-EG" sz="2800" b="1" dirty="0"/>
              <a:t>ب- هل تستطيع التفكير في موقف مماثل يمكنك من خلاله استخدام الاستدلال المنطقي فقط لتصل إلى حل المسألة ما أو تفسير موقف معين؟</a:t>
            </a:r>
          </a:p>
        </p:txBody>
      </p:sp>
      <p:pic>
        <p:nvPicPr>
          <p:cNvPr id="4" name="صورة 3">
            <a:extLst>
              <a:ext uri="{FF2B5EF4-FFF2-40B4-BE49-F238E27FC236}">
                <a16:creationId xmlns:a16="http://schemas.microsoft.com/office/drawing/2014/main" id="{6A82B7C4-6A84-4A87-B97C-B693CD24816B}"/>
              </a:ext>
            </a:extLst>
          </p:cNvPr>
          <p:cNvPicPr>
            <a:picLocks noChangeAspect="1"/>
          </p:cNvPicPr>
          <p:nvPr/>
        </p:nvPicPr>
        <p:blipFill>
          <a:blip r:embed="rId3"/>
          <a:stretch>
            <a:fillRect/>
          </a:stretch>
        </p:blipFill>
        <p:spPr>
          <a:xfrm>
            <a:off x="3131840" y="3078825"/>
            <a:ext cx="3312368" cy="2736304"/>
          </a:xfrm>
          <a:prstGeom prst="rect">
            <a:avLst/>
          </a:prstGeom>
        </p:spPr>
      </p:pic>
    </p:spTree>
    <p:extLst>
      <p:ext uri="{BB962C8B-B14F-4D97-AF65-F5344CB8AC3E}">
        <p14:creationId xmlns:p14="http://schemas.microsoft.com/office/powerpoint/2010/main" val="119632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007604" y="908720"/>
            <a:ext cx="7128792" cy="1660134"/>
          </a:xfrm>
          <a:prstGeom prst="rect">
            <a:avLst/>
          </a:prstGeom>
          <a:solidFill>
            <a:schemeClr val="accent6">
              <a:lumMod val="20000"/>
              <a:lumOff val="80000"/>
            </a:schemeClr>
          </a:solidFill>
        </p:spPr>
        <p:txBody>
          <a:bodyPr wrap="square" rtlCol="1">
            <a:spAutoFit/>
          </a:bodyPr>
          <a:lstStyle/>
          <a:p>
            <a:pPr marL="0" marR="0" algn="ctr" rtl="1">
              <a:lnSpc>
                <a:spcPct val="107000"/>
              </a:lnSpc>
              <a:spcBef>
                <a:spcPts val="0"/>
              </a:spcBef>
              <a:spcAft>
                <a:spcPts val="800"/>
              </a:spcAft>
            </a:pPr>
            <a:r>
              <a:rPr lang="ar-EG"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3- أحمد أكبر سناً من علي </a:t>
            </a:r>
          </a:p>
          <a:p>
            <a:pPr marL="0" marR="0" algn="ctr" rtl="1">
              <a:lnSpc>
                <a:spcPct val="107000"/>
              </a:lnSpc>
              <a:spcBef>
                <a:spcPts val="0"/>
              </a:spcBef>
              <a:spcAft>
                <a:spcPts val="800"/>
              </a:spcAft>
            </a:pPr>
            <a:r>
              <a:rPr lang="ar-EG"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محمد أكبر سناً من أحمد </a:t>
            </a:r>
          </a:p>
          <a:p>
            <a:pPr marL="0" marR="0" algn="ctr" rtl="1">
              <a:lnSpc>
                <a:spcPct val="107000"/>
              </a:lnSpc>
              <a:spcBef>
                <a:spcPts val="0"/>
              </a:spcBef>
              <a:spcAft>
                <a:spcPts val="800"/>
              </a:spcAft>
            </a:pPr>
            <a:r>
              <a:rPr lang="ar-EG"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علي أكبر سناً من محمد</a:t>
            </a:r>
            <a:endParaRPr lang="en-US"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9FE0D3F4-ABA6-4F89-B8C7-BE289F6731C3}"/>
              </a:ext>
            </a:extLst>
          </p:cNvPr>
          <p:cNvSpPr txBox="1"/>
          <p:nvPr/>
        </p:nvSpPr>
        <p:spPr>
          <a:xfrm>
            <a:off x="1007604" y="3573016"/>
            <a:ext cx="7128792" cy="991169"/>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أ- إذا كانت القضيتان الأولى والثانية صادقتين، فهل القضية الثالثة صادقة أم كاذبة؟</a:t>
            </a:r>
            <a:endParaRPr lang="en-US"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878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C673858-9A35-4F88-AA6F-E684710A5D5B}"/>
              </a:ext>
            </a:extLst>
          </p:cNvPr>
          <p:cNvGrpSpPr/>
          <p:nvPr/>
        </p:nvGrpSpPr>
        <p:grpSpPr>
          <a:xfrm>
            <a:off x="2592268" y="1065510"/>
            <a:ext cx="4078414" cy="5001744"/>
            <a:chOff x="2592268" y="1065510"/>
            <a:chExt cx="4078414" cy="5001744"/>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2268" y="1065510"/>
              <a:ext cx="4078414" cy="4078414"/>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592268" y="5143924"/>
              <a:ext cx="3959464" cy="923330"/>
            </a:xfrm>
            <a:prstGeom prst="rect">
              <a:avLst/>
            </a:prstGeom>
            <a:solidFill>
              <a:srgbClr val="00206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chemeClr val="accent3">
                      <a:lumMod val="60000"/>
                      <a:lumOff val="40000"/>
                    </a:schemeClr>
                  </a:solidFill>
                </a:rPr>
                <a:t>أفكر وأتدبر</a:t>
              </a:r>
            </a:p>
          </p:txBody>
        </p:sp>
      </p:grpSp>
    </p:spTree>
    <p:extLst>
      <p:ext uri="{BB962C8B-B14F-4D97-AF65-F5344CB8AC3E}">
        <p14:creationId xmlns:p14="http://schemas.microsoft.com/office/powerpoint/2010/main" val="33436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187624" y="764704"/>
            <a:ext cx="7128792" cy="4310667"/>
          </a:xfrm>
          <a:prstGeom prst="rect">
            <a:avLst/>
          </a:prstGeom>
          <a:noFill/>
        </p:spPr>
        <p:txBody>
          <a:bodyPr wrap="square" rtlCol="1">
            <a:spAutoFit/>
          </a:bodyPr>
          <a:lstStyle/>
          <a:p>
            <a:pPr>
              <a:lnSpc>
                <a:spcPct val="107000"/>
              </a:lnSpc>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1- مستعينًا بالتفكير المنطقي من خلال البحث عن العلاقات بين الأجزاء وربط بعضها ببعض، أحاول مع مجموعتي الإجابة عن الأسئلة التالية:</a:t>
            </a:r>
          </a:p>
          <a:p>
            <a:pP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cs typeface="Arial" panose="020B0604020202020204" pitchFamily="34" charset="0"/>
              </a:rPr>
              <a:t>في إحدى رحلت الطيران، كان يتألف طاقم الطائرة من قائد الطائرة، والقائد المساعد، والمهندس الجوي، وهم بدون ترتيب سعود وفهد ومنصور. القائد المساعد، ليس له إخوة ذكور أو إناث، ويتقاضى أقل راتب بينهم. يتقاضى منصور، المتزوج من أخت فهد، راتبًا أكثر مما يتقاضى قائد الطائرة. اذكر وظيفة كل واحد من الثلاثة.</a:t>
            </a:r>
          </a:p>
        </p:txBody>
      </p:sp>
    </p:spTree>
    <p:extLst>
      <p:ext uri="{BB962C8B-B14F-4D97-AF65-F5344CB8AC3E}">
        <p14:creationId xmlns:p14="http://schemas.microsoft.com/office/powerpoint/2010/main" val="336549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755576" y="764704"/>
            <a:ext cx="7560840" cy="2420406"/>
          </a:xfrm>
          <a:prstGeom prst="rect">
            <a:avLst/>
          </a:prstGeom>
          <a:noFill/>
        </p:spPr>
        <p:txBody>
          <a:bodyPr wrap="square" rtlCol="1">
            <a:spAutoFit/>
          </a:bodyPr>
          <a:lstStyle/>
          <a:p>
            <a:pPr>
              <a:lnSpc>
                <a:spcPct val="107000"/>
              </a:lnSpc>
              <a:spcAft>
                <a:spcPts val="800"/>
              </a:spcAft>
            </a:pPr>
            <a:r>
              <a:rPr lang="ar-EG"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اشتريت ديكًا جميل الشكل قال لك البائع: عليك أن تتوقع أن تحصل منه علي ثلاث بيضات كل يوم. كم عدد البيضات التي ستحصل عليها في أسبوع كامل؟</a:t>
            </a:r>
          </a:p>
        </p:txBody>
      </p:sp>
    </p:spTree>
    <p:extLst>
      <p:ext uri="{BB962C8B-B14F-4D97-AF65-F5344CB8AC3E}">
        <p14:creationId xmlns:p14="http://schemas.microsoft.com/office/powerpoint/2010/main" val="333419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755576" y="764704"/>
            <a:ext cx="7560840" cy="1248034"/>
          </a:xfrm>
          <a:prstGeom prst="rect">
            <a:avLst/>
          </a:prstGeom>
          <a:noFill/>
        </p:spPr>
        <p:txBody>
          <a:bodyPr wrap="square" rtlCol="1">
            <a:spAutoFit/>
          </a:bodyPr>
          <a:lstStyle/>
          <a:p>
            <a:pPr>
              <a:lnSpc>
                <a:spcPct val="107000"/>
              </a:lnSpc>
              <a:spcAft>
                <a:spcPts val="800"/>
              </a:spcAft>
            </a:pPr>
            <a:r>
              <a:rPr lang="ar-EG" sz="3600" b="1" dirty="0">
                <a:solidFill>
                  <a:srgbClr val="FF0000"/>
                </a:solidFill>
                <a:latin typeface="Calibri" panose="020F0502020204030204" pitchFamily="34" charset="0"/>
                <a:ea typeface="Calibri" panose="020F0502020204030204" pitchFamily="34" charset="0"/>
                <a:cs typeface="Arial" panose="020B0604020202020204" pitchFamily="34" charset="0"/>
              </a:rPr>
              <a:t>في مسابقة للجري، تمكنت من تخطي المتسابق الثاني، فما هو ترتيبك في المسابقة؟</a:t>
            </a:r>
            <a:endParaRPr lang="en-US"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122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187624" y="764704"/>
            <a:ext cx="7128792" cy="2173544"/>
          </a:xfrm>
          <a:prstGeom prst="rect">
            <a:avLst/>
          </a:prstGeom>
          <a:noFill/>
        </p:spPr>
        <p:txBody>
          <a:bodyPr wrap="square" rtlCol="1">
            <a:spAutoFit/>
          </a:bodyPr>
          <a:lstStyle/>
          <a:p>
            <a:pPr>
              <a:lnSpc>
                <a:spcPct val="107000"/>
              </a:lnSpc>
              <a:spcAft>
                <a:spcPts val="800"/>
              </a:spcAft>
            </a:pPr>
            <a:r>
              <a:rPr lang="ar-EG" sz="32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إذا كان بمقدور ثلاثة أطفال أن ينتهوا من تناول ثلاث </a:t>
            </a:r>
            <a:r>
              <a:rPr lang="ar-EG" sz="32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تفاحات</a:t>
            </a:r>
            <a:r>
              <a:rPr lang="ar-EG" sz="32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متساوية في الحجم في دقيقة واحدة، فكم يلزم من الوقت كي ينتهي 100 طفل من تناول 100 تفاحة بنفس الحجم؟</a:t>
            </a:r>
            <a:endParaRPr lang="en-US" sz="32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488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187624" y="764704"/>
            <a:ext cx="7128792" cy="3286028"/>
          </a:xfrm>
          <a:prstGeom prst="rect">
            <a:avLst/>
          </a:prstGeom>
          <a:noFill/>
        </p:spPr>
        <p:txBody>
          <a:bodyPr wrap="square" rtlCol="1">
            <a:spAutoFit/>
          </a:bodyPr>
          <a:lstStyle/>
          <a:p>
            <a:pPr>
              <a:lnSpc>
                <a:spcPct val="107000"/>
              </a:lnSpc>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أراد فلاح معه كلب جائع مفترس وخروف وبعض الخضراوات أن يعبر النهر إلى الضفة الأخرى في قارب صغير ويأخذ معه الثلاثة، لكنه لا يستطيع </a:t>
            </a:r>
            <a:r>
              <a:rPr lang="ar-EG" sz="2800" b="1" dirty="0">
                <a:solidFill>
                  <a:srgbClr val="FF0000"/>
                </a:solidFill>
                <a:latin typeface="Calibri" panose="020F0502020204030204" pitchFamily="34" charset="0"/>
                <a:ea typeface="Calibri" panose="020F0502020204030204" pitchFamily="34" charset="0"/>
                <a:cs typeface="Arial" panose="020B0604020202020204" pitchFamily="34" charset="0"/>
              </a:rPr>
              <a:t>أن يأخذ معه في القارب إلا واحدا من الثلاثة. لو ترك الكلب والخروف معاً، فسوف يفترس الكلب الخروف، ولو ترك الخروف والخضراوات فسوف يلتهم الخروف الخضراوات. كيف تستطيع مساعدته في أن يأخذ الثلاثة إلى الضفة الأخرى؟</a:t>
            </a:r>
            <a:endPar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9481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187624" y="764704"/>
            <a:ext cx="7128792" cy="3296287"/>
          </a:xfrm>
          <a:prstGeom prst="rect">
            <a:avLst/>
          </a:prstGeom>
          <a:noFill/>
        </p:spPr>
        <p:txBody>
          <a:bodyPr wrap="square" rtlCol="1">
            <a:spAutoFit/>
          </a:bodyPr>
          <a:lstStyle/>
          <a:p>
            <a:pPr>
              <a:lnSpc>
                <a:spcPct val="107000"/>
              </a:lnSpc>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تخيل أنك تسير في طريق مؤدية إلى مدينتين، الأولى كل من فيها يكذب دائما ولا يقول الصدق أبدا، وأهل لمدينة الثانية لا يكذبون ويقولون الصدق دائما. عند مفترق الطرق وجدت شخصا واقفا ولكنك لا تعرف إلى أي المدينتين ينتمي، مسموح لك بأن تساله سؤالا واحدا يساعدك في معرفة الطريق إلى مدينة الصادقين والطريق إلى مدينة الكاذبين. ما السؤال الذي يمكن أن تطرحه عليه؟</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صورة 2">
            <a:extLst>
              <a:ext uri="{FF2B5EF4-FFF2-40B4-BE49-F238E27FC236}">
                <a16:creationId xmlns:a16="http://schemas.microsoft.com/office/drawing/2014/main" id="{9FB319F2-8911-41E3-BF75-CC765678DD83}"/>
              </a:ext>
            </a:extLst>
          </p:cNvPr>
          <p:cNvPicPr>
            <a:picLocks noChangeAspect="1"/>
          </p:cNvPicPr>
          <p:nvPr/>
        </p:nvPicPr>
        <p:blipFill>
          <a:blip r:embed="rId3"/>
          <a:stretch>
            <a:fillRect/>
          </a:stretch>
        </p:blipFill>
        <p:spPr>
          <a:xfrm>
            <a:off x="3495675" y="4221088"/>
            <a:ext cx="2152650" cy="1724025"/>
          </a:xfrm>
          <a:prstGeom prst="rect">
            <a:avLst/>
          </a:prstGeom>
        </p:spPr>
      </p:pic>
    </p:spTree>
    <p:extLst>
      <p:ext uri="{BB962C8B-B14F-4D97-AF65-F5344CB8AC3E}">
        <p14:creationId xmlns:p14="http://schemas.microsoft.com/office/powerpoint/2010/main" val="108370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007604" y="1324089"/>
            <a:ext cx="7128792" cy="2835263"/>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تخيل أنك في مأزق ولكي تخرج منه ليس أمامك إلا أن تهرب من خلال أحد ثلاثة أبواب، أخبروك أن الباب الأول تشتعل خلفه نيران هائلة، والثاني يقف خلفه مجرم قاتل يحمل مسدسا، والثالث يوجد خلفه أسد مفترس سبق أن قتل الكثيرين، وأنه لم يتناول أي طعام أو شراب منذ عامين. ما هو أفضل باب تخرج منه سالما؟</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صورة 2">
            <a:extLst>
              <a:ext uri="{FF2B5EF4-FFF2-40B4-BE49-F238E27FC236}">
                <a16:creationId xmlns:a16="http://schemas.microsoft.com/office/drawing/2014/main" id="{0055B9FD-FF09-451D-A0A4-2DA16350014E}"/>
              </a:ext>
            </a:extLst>
          </p:cNvPr>
          <p:cNvPicPr>
            <a:picLocks noChangeAspect="1"/>
          </p:cNvPicPr>
          <p:nvPr/>
        </p:nvPicPr>
        <p:blipFill>
          <a:blip r:embed="rId3"/>
          <a:stretch>
            <a:fillRect/>
          </a:stretch>
        </p:blipFill>
        <p:spPr>
          <a:xfrm>
            <a:off x="827584" y="4149080"/>
            <a:ext cx="2955341" cy="2106778"/>
          </a:xfrm>
          <a:prstGeom prst="rect">
            <a:avLst/>
          </a:prstGeom>
        </p:spPr>
      </p:pic>
    </p:spTree>
    <p:extLst>
      <p:ext uri="{BB962C8B-B14F-4D97-AF65-F5344CB8AC3E}">
        <p14:creationId xmlns:p14="http://schemas.microsoft.com/office/powerpoint/2010/main" val="419194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836712"/>
            <a:ext cx="7200800" cy="5078313"/>
          </a:xfrm>
          <a:prstGeom prst="rect">
            <a:avLst/>
          </a:prstGeom>
          <a:noFill/>
          <a:ln w="57150">
            <a:solidFill>
              <a:srgbClr val="FF0000"/>
            </a:solidFill>
            <a:prstDash val="dashDot"/>
          </a:ln>
        </p:spPr>
        <p:txBody>
          <a:bodyPr wrap="square" rtlCol="0">
            <a:spAutoFit/>
          </a:bodyPr>
          <a:lstStyle/>
          <a:p>
            <a:r>
              <a:rPr lang="ar-EG" sz="3600" b="1" dirty="0"/>
              <a:t>هناك خصائص تميز الإنسان عن غيره من المخلوقات، ولا شك أن في أن الإنسان يمتاز بملكة النطق والتفكير، فالإنسان يعرف بأنه مخلوق ناطق أي مخلوق مفكر. وليس مقصودا بالنطق مجرد خروج الألفاظ من فم المتحدث، وإنما معناه إدراك وفهم المعاني الكلية المجردة مثل الحق والصدق والعدالة والإنصاف والحب. والإنسان يفكر بطريقة تختلف عن طريقة تفكير الحيوانات، </a:t>
            </a:r>
            <a:endParaRPr lang="en-US" sz="3600" b="1" dirty="0"/>
          </a:p>
        </p:txBody>
      </p:sp>
    </p:spTree>
    <p:extLst>
      <p:ext uri="{BB962C8B-B14F-4D97-AF65-F5344CB8AC3E}">
        <p14:creationId xmlns:p14="http://schemas.microsoft.com/office/powerpoint/2010/main" val="258335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DE277B65-332F-4FB0-B932-DE53F43F8D31}"/>
              </a:ext>
            </a:extLst>
          </p:cNvPr>
          <p:cNvGrpSpPr/>
          <p:nvPr/>
        </p:nvGrpSpPr>
        <p:grpSpPr>
          <a:xfrm>
            <a:off x="1066178" y="836712"/>
            <a:ext cx="6098110" cy="4758918"/>
            <a:chOff x="1066178" y="836712"/>
            <a:chExt cx="6098110" cy="475891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6178" y="836712"/>
              <a:ext cx="3505822" cy="3744416"/>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3203848" y="4149080"/>
              <a:ext cx="3960440" cy="1446550"/>
            </a:xfrm>
            <a:prstGeom prst="rect">
              <a:avLst/>
            </a:prstGeom>
            <a:solidFill>
              <a:schemeClr val="accent6">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أتدرب وأتفاعل مع عائلتي</a:t>
              </a:r>
            </a:p>
          </p:txBody>
        </p:sp>
      </p:grpSp>
    </p:spTree>
    <p:extLst>
      <p:ext uri="{BB962C8B-B14F-4D97-AF65-F5344CB8AC3E}">
        <p14:creationId xmlns:p14="http://schemas.microsoft.com/office/powerpoint/2010/main" val="183450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3669A7F-7FE1-47A7-95AA-D008B0E4070B}"/>
              </a:ext>
            </a:extLst>
          </p:cNvPr>
          <p:cNvSpPr txBox="1"/>
          <p:nvPr/>
        </p:nvSpPr>
        <p:spPr>
          <a:xfrm>
            <a:off x="683568" y="1556792"/>
            <a:ext cx="7776864" cy="1569660"/>
          </a:xfrm>
          <a:prstGeom prst="rect">
            <a:avLst/>
          </a:prstGeom>
          <a:noFill/>
        </p:spPr>
        <p:txBody>
          <a:bodyPr wrap="square" rtlCol="1">
            <a:spAutoFit/>
          </a:bodyPr>
          <a:lstStyle/>
          <a:p>
            <a:r>
              <a:rPr lang="ar-EG" sz="3200" b="1" dirty="0"/>
              <a:t>مستعينا بالتفكير المنطقي من خلال البحث عن العلاقات بين الأشياء وربط بعضها ببعض، أحاول مع عائلتي الإجابة عن الأسئلة التالية:</a:t>
            </a:r>
            <a:endParaRPr lang="ar-EG" sz="4000" b="1" dirty="0">
              <a:solidFill>
                <a:srgbClr val="FF0000"/>
              </a:solidFill>
            </a:endParaRPr>
          </a:p>
        </p:txBody>
      </p:sp>
    </p:spTree>
    <p:extLst>
      <p:ext uri="{BB962C8B-B14F-4D97-AF65-F5344CB8AC3E}">
        <p14:creationId xmlns:p14="http://schemas.microsoft.com/office/powerpoint/2010/main" val="232739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052736"/>
            <a:ext cx="7776865" cy="1077218"/>
          </a:xfrm>
          <a:prstGeom prst="rect">
            <a:avLst/>
          </a:prstGeom>
          <a:solidFill>
            <a:schemeClr val="accent1">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ar-EG"/>
            </a:defPPr>
            <a:lvl1pPr algn="ctr">
              <a:defRPr sz="3600" b="1">
                <a:solidFill>
                  <a:srgbClr val="002060"/>
                </a:solidFill>
              </a:defRPr>
            </a:lvl1pPr>
          </a:lstStyle>
          <a:p>
            <a:r>
              <a:rPr lang="ar-EG" dirty="0"/>
              <a:t>1- عامل في محل جزارة يبلغ طولة متراً وثمانين سم، ويرتدي حذاء مقاسه 9، وعمره 32 عاماً، فماذا يزن؟</a:t>
            </a:r>
            <a:endParaRPr lang="en-US" dirty="0"/>
          </a:p>
        </p:txBody>
      </p:sp>
    </p:spTree>
    <p:extLst>
      <p:ext uri="{BB962C8B-B14F-4D97-AF65-F5344CB8AC3E}">
        <p14:creationId xmlns:p14="http://schemas.microsoft.com/office/powerpoint/2010/main" val="8014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916832"/>
            <a:ext cx="7776865" cy="2308324"/>
          </a:xfrm>
          <a:prstGeom prst="rect">
            <a:avLst/>
          </a:prstGeom>
          <a:solidFill>
            <a:schemeClr val="accent1">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1"/>
            <a:r>
              <a:rPr lang="ar-EG" sz="3600" b="1" dirty="0">
                <a:solidFill>
                  <a:srgbClr val="002060"/>
                </a:solidFill>
              </a:rPr>
              <a:t>2- خمسة أشقاء كانوا يمارسون أنشطة مختلفة في المنزل. نورة كانت تقرأ، وحور كانت تنظف الغرفة، وعلياء كانت تطهو الطعام، وفهد كان يلعب تنس الطاولة، فماذا كان يفعل الشقيق الخامس؟</a:t>
            </a:r>
            <a:endParaRPr lang="en-US" sz="3600" b="1" dirty="0">
              <a:solidFill>
                <a:srgbClr val="002060"/>
              </a:solidFill>
            </a:endParaRPr>
          </a:p>
        </p:txBody>
      </p:sp>
    </p:spTree>
    <p:extLst>
      <p:ext uri="{BB962C8B-B14F-4D97-AF65-F5344CB8AC3E}">
        <p14:creationId xmlns:p14="http://schemas.microsoft.com/office/powerpoint/2010/main" val="16749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DB1EA79-0933-4E03-B5CF-F05A9457515A}"/>
              </a:ext>
            </a:extLst>
          </p:cNvPr>
          <p:cNvSpPr txBox="1"/>
          <p:nvPr/>
        </p:nvSpPr>
        <p:spPr>
          <a:xfrm>
            <a:off x="863588" y="1052736"/>
            <a:ext cx="7416824" cy="421198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marR="0" algn="ctr" rtl="1">
              <a:lnSpc>
                <a:spcPct val="107000"/>
              </a:lnSpc>
              <a:spcBef>
                <a:spcPts val="0"/>
              </a:spcBef>
              <a:spcAft>
                <a:spcPts val="800"/>
              </a:spcAft>
            </a:pPr>
            <a:r>
              <a:rPr lang="ar-EG"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ثلاثة أشخاص (بدون ترتيب هم صالح وخالد وناصر)، أحدهم جندي يقول الصدق دائماً ومن بينهم لص محتال يكذب دائماً، وفيهم أيضًا مهرج أحيانًا يصدق وأحيانًا يكذب، قال صالح: إن ناصر هو اللص المحتال، وقال خالد: إن صالح هو الجندي الصادق، وقال ناصر: انا المهرج، من فيهم الجندي؟ ومن اللص؟ ومن المهرج؟</a:t>
            </a:r>
            <a:endParaRPr lang="en-US"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366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D3A01E3-76E2-4F12-99BB-C15F21096E29}"/>
              </a:ext>
            </a:extLst>
          </p:cNvPr>
          <p:cNvGrpSpPr/>
          <p:nvPr/>
        </p:nvGrpSpPr>
        <p:grpSpPr>
          <a:xfrm>
            <a:off x="2776592" y="1484784"/>
            <a:ext cx="3590815" cy="3505822"/>
            <a:chOff x="2776592" y="1196752"/>
            <a:chExt cx="3590815" cy="350582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6592" y="1196752"/>
              <a:ext cx="3590815" cy="350582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987824" y="1196752"/>
              <a:ext cx="2977048" cy="1464231"/>
            </a:xfrm>
            <a:prstGeom prst="roundRect">
              <a:avLst/>
            </a:prstGeom>
            <a:solidFill>
              <a:schemeClr val="tx1"/>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4000" dirty="0"/>
                <a:t>أتدرب وأقيم مكتسباتي</a:t>
              </a:r>
            </a:p>
          </p:txBody>
        </p:sp>
      </p:grpSp>
    </p:spTree>
    <p:extLst>
      <p:ext uri="{BB962C8B-B14F-4D97-AF65-F5344CB8AC3E}">
        <p14:creationId xmlns:p14="http://schemas.microsoft.com/office/powerpoint/2010/main" val="27743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1- ما أبرز ما توقعته من هذا الدرس؟</a:t>
            </a:r>
            <a:endParaRPr lang="en-US" dirty="0">
              <a:solidFill>
                <a:srgbClr val="002060"/>
              </a:solidFill>
              <a:effectLst/>
            </a:endParaRPr>
          </a:p>
        </p:txBody>
      </p:sp>
    </p:spTree>
    <p:extLst>
      <p:ext uri="{BB962C8B-B14F-4D97-AF65-F5344CB8AC3E}">
        <p14:creationId xmlns:p14="http://schemas.microsoft.com/office/powerpoint/2010/main" val="243408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3600" dirty="0">
                <a:solidFill>
                  <a:srgbClr val="002060"/>
                </a:solidFill>
                <a:effectLst/>
              </a:rPr>
              <a:t>2- ما أهم فكرة أو مهارة اكتسبتها من هذا الدرس؟</a:t>
            </a:r>
            <a:endParaRPr lang="en-US" sz="3600" dirty="0">
              <a:solidFill>
                <a:srgbClr val="002060"/>
              </a:solidFill>
              <a:effectLst/>
            </a:endParaRPr>
          </a:p>
        </p:txBody>
      </p:sp>
    </p:spTree>
    <p:extLst>
      <p:ext uri="{BB962C8B-B14F-4D97-AF65-F5344CB8AC3E}">
        <p14:creationId xmlns:p14="http://schemas.microsoft.com/office/powerpoint/2010/main" val="158386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3- ما السؤال الذي بقى عالقاً في ذهنك وتأمل أن تجد الإجابة عنه؟</a:t>
            </a:r>
            <a:endParaRPr lang="en-US" dirty="0">
              <a:solidFill>
                <a:srgbClr val="002060"/>
              </a:solidFill>
              <a:effectLst/>
            </a:endParaRPr>
          </a:p>
        </p:txBody>
      </p:sp>
    </p:spTree>
    <p:extLst>
      <p:ext uri="{BB962C8B-B14F-4D97-AF65-F5344CB8AC3E}">
        <p14:creationId xmlns:p14="http://schemas.microsoft.com/office/powerpoint/2010/main" val="9538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4- ما أبرز معلومة لفتت انتباهك في الدرس؟</a:t>
            </a:r>
            <a:endParaRPr lang="en-US" dirty="0">
              <a:solidFill>
                <a:srgbClr val="002060"/>
              </a:solidFill>
              <a:effectLst/>
            </a:endParaRPr>
          </a:p>
        </p:txBody>
      </p:sp>
    </p:spTree>
    <p:extLst>
      <p:ext uri="{BB962C8B-B14F-4D97-AF65-F5344CB8AC3E}">
        <p14:creationId xmlns:p14="http://schemas.microsoft.com/office/powerpoint/2010/main" val="66959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836712"/>
            <a:ext cx="7200800" cy="5078313"/>
          </a:xfrm>
          <a:prstGeom prst="rect">
            <a:avLst/>
          </a:prstGeom>
          <a:noFill/>
          <a:ln w="57150">
            <a:solidFill>
              <a:srgbClr val="FF0000"/>
            </a:solidFill>
            <a:prstDash val="dashDot"/>
          </a:ln>
        </p:spPr>
        <p:txBody>
          <a:bodyPr wrap="square" rtlCol="0">
            <a:spAutoFit/>
          </a:bodyPr>
          <a:lstStyle/>
          <a:p>
            <a:r>
              <a:rPr lang="ar-EG" sz="3600" b="1" dirty="0"/>
              <a:t>بل حتي الإنسان الأول لم يكن كل تفكيره بسيطا ومحدودا، فلقد توقع الإنسان الأول صوت الرعد عندما شاهد البرق، وتوقع هطول الأمطار حين شاهد السحب الكثيفة. الاختلاف الجوهري بين تفكير الإنسان وتفكير الحيوان هو أن الإنسان يفكر بطريقة منطقية يستطيع من خلالها معرفة الاختلاف بين الصواب والخطأ والتفرقة بين الصدق والكذب، والاستدلال على النتائج من مجموعة من المقدمات.</a:t>
            </a:r>
            <a:endParaRPr lang="en-US" sz="3600" b="1" dirty="0"/>
          </a:p>
        </p:txBody>
      </p:sp>
    </p:spTree>
    <p:extLst>
      <p:ext uri="{BB962C8B-B14F-4D97-AF65-F5344CB8AC3E}">
        <p14:creationId xmlns:p14="http://schemas.microsoft.com/office/powerpoint/2010/main" val="95312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5- ما أهم ثلاث مفردات تعرفت عليها في الدرس؟</a:t>
            </a:r>
            <a:endParaRPr lang="en-US" dirty="0">
              <a:solidFill>
                <a:srgbClr val="002060"/>
              </a:solidFill>
              <a:effectLst/>
            </a:endParaRPr>
          </a:p>
        </p:txBody>
      </p:sp>
    </p:spTree>
    <p:extLst>
      <p:ext uri="{BB962C8B-B14F-4D97-AF65-F5344CB8AC3E}">
        <p14:creationId xmlns:p14="http://schemas.microsoft.com/office/powerpoint/2010/main" val="351667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6- ما الفائدة التي اكتسبتها من معرفة مراحل التفكير المنطقي في هذا الدرس؟</a:t>
            </a:r>
            <a:endParaRPr lang="en-US" dirty="0">
              <a:solidFill>
                <a:srgbClr val="002060"/>
              </a:solidFill>
              <a:effectLst/>
            </a:endParaRPr>
          </a:p>
        </p:txBody>
      </p:sp>
    </p:spTree>
    <p:extLst>
      <p:ext uri="{BB962C8B-B14F-4D97-AF65-F5344CB8AC3E}">
        <p14:creationId xmlns:p14="http://schemas.microsoft.com/office/powerpoint/2010/main" val="18610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3024336"/>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000" dirty="0">
                <a:solidFill>
                  <a:srgbClr val="002060"/>
                </a:solidFill>
                <a:effectLst/>
              </a:rPr>
              <a:t>7- هل ما اكتسبته من معارف ومهارات في هذا الدرس سوف يغير في طريقة تفكيرك؟ اذكر بعض الخطوات التي سوف تساعدك على ذلك.</a:t>
            </a:r>
            <a:endParaRPr lang="en-US" sz="4000" dirty="0">
              <a:solidFill>
                <a:srgbClr val="002060"/>
              </a:solidFill>
              <a:effectLst/>
            </a:endParaRPr>
          </a:p>
        </p:txBody>
      </p:sp>
    </p:spTree>
    <p:extLst>
      <p:ext uri="{BB962C8B-B14F-4D97-AF65-F5344CB8AC3E}">
        <p14:creationId xmlns:p14="http://schemas.microsoft.com/office/powerpoint/2010/main" val="3509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62EAA1F-089B-46DC-9E13-8A289216A86F}"/>
              </a:ext>
            </a:extLst>
          </p:cNvPr>
          <p:cNvGrpSpPr/>
          <p:nvPr/>
        </p:nvGrpSpPr>
        <p:grpSpPr>
          <a:xfrm>
            <a:off x="1835697" y="620688"/>
            <a:ext cx="5359026" cy="5359026"/>
            <a:chOff x="1835697" y="620688"/>
            <a:chExt cx="5359026" cy="5359026"/>
          </a:xfrm>
        </p:grpSpPr>
        <p:pic>
          <p:nvPicPr>
            <p:cNvPr id="6" name="صورة 5">
              <a:extLst>
                <a:ext uri="{FF2B5EF4-FFF2-40B4-BE49-F238E27FC236}">
                  <a16:creationId xmlns:a16="http://schemas.microsoft.com/office/drawing/2014/main" id="{F77AA6D7-7E74-4BBB-BF94-BB6399011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7" y="620688"/>
              <a:ext cx="5359026" cy="5359026"/>
            </a:xfrm>
            <a:prstGeom prst="rect">
              <a:avLst/>
            </a:prstGeom>
          </p:spPr>
        </p:pic>
        <p:sp>
          <p:nvSpPr>
            <p:cNvPr id="5" name="عنوان 1">
              <a:extLst>
                <a:ext uri="{FF2B5EF4-FFF2-40B4-BE49-F238E27FC236}">
                  <a16:creationId xmlns:a16="http://schemas.microsoft.com/office/drawing/2014/main" id="{B4ACBC93-A8C5-4058-B816-D494C486E766}"/>
                </a:ext>
              </a:extLst>
            </p:cNvPr>
            <p:cNvSpPr txBox="1">
              <a:spLocks/>
            </p:cNvSpPr>
            <p:nvPr/>
          </p:nvSpPr>
          <p:spPr>
            <a:xfrm rot="21436897">
              <a:off x="3061653" y="3747672"/>
              <a:ext cx="2697223"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8000" b="1" i="1" dirty="0">
                  <a:solidFill>
                    <a:schemeClr val="bg1"/>
                  </a:solidFill>
                  <a:effectLst>
                    <a:outerShdw blurRad="38100" dist="38100" dir="2700000" algn="tl">
                      <a:srgbClr val="000000">
                        <a:alpha val="43137"/>
                      </a:srgbClr>
                    </a:outerShdw>
                  </a:effectLst>
                  <a:cs typeface="PT Simple Bold Ruled" panose="02010400000000000000" pitchFamily="2" charset="-78"/>
                </a:rPr>
                <a:t>أقرأ</a:t>
              </a:r>
            </a:p>
          </p:txBody>
        </p:sp>
      </p:grpSp>
    </p:spTree>
    <p:extLst>
      <p:ext uri="{BB962C8B-B14F-4D97-AF65-F5344CB8AC3E}">
        <p14:creationId xmlns:p14="http://schemas.microsoft.com/office/powerpoint/2010/main" val="35302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612261"/>
            <a:ext cx="7776865" cy="4524315"/>
          </a:xfrm>
          <a:prstGeom prst="rect">
            <a:avLst/>
          </a:prstGeom>
          <a:noFill/>
          <a:ln w="57150">
            <a:noFill/>
            <a:prstDash val="dashDot"/>
          </a:ln>
        </p:spPr>
        <p:txBody>
          <a:bodyPr wrap="square" rtlCol="0">
            <a:spAutoFit/>
          </a:bodyPr>
          <a:lstStyle/>
          <a:p>
            <a:r>
              <a:rPr lang="ar-EG" sz="3200" b="1" dirty="0"/>
              <a:t>التفكير المنطقي هو التفكير الذي نمارسه عندما نحاول أن نتبين الأسباب والعلل التي تكمن وراء الأشياء. إنه التفكير الذي نمارسه عندما نحاول معرفة نتائج ما قد نقوم به من أعمال. ولكنه أكثر من مجرد تحديد الأسباب أو النتائج. أنه يعني الحصول على أدلة تؤيد أو تثبت صحة وجهة نظرك أو تنفيها.</a:t>
            </a:r>
          </a:p>
          <a:p>
            <a:r>
              <a:rPr lang="ar-EG" sz="3200" b="1" dirty="0"/>
              <a:t>أن التفكير المنطقي يقوم على الأدلة، وهذا النوع من التفكير يساعدنا على الوصول إلى أفضل إجابة عن الأسئلة التي نسألها أو المشكلات التي نحاول أن نجد لها حلا.</a:t>
            </a:r>
          </a:p>
        </p:txBody>
      </p:sp>
      <p:sp>
        <p:nvSpPr>
          <p:cNvPr id="11" name="مستطيل: زوايا مستديرة 10">
            <a:extLst>
              <a:ext uri="{FF2B5EF4-FFF2-40B4-BE49-F238E27FC236}">
                <a16:creationId xmlns:a16="http://schemas.microsoft.com/office/drawing/2014/main" id="{CF20B972-C0C3-4D2B-9D67-8E7B0A835FDE}"/>
              </a:ext>
            </a:extLst>
          </p:cNvPr>
          <p:cNvSpPr/>
          <p:nvPr/>
        </p:nvSpPr>
        <p:spPr>
          <a:xfrm>
            <a:off x="1079612" y="5517232"/>
            <a:ext cx="6984776" cy="754336"/>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الطريق إلى التفكير المنطقي، وليم شائر ترجمة عطية محمود وعبدالعزيز القوصي،1961( بتصرف)</a:t>
            </a:r>
          </a:p>
        </p:txBody>
      </p:sp>
    </p:spTree>
    <p:extLst>
      <p:ext uri="{BB962C8B-B14F-4D97-AF65-F5344CB8AC3E}">
        <p14:creationId xmlns:p14="http://schemas.microsoft.com/office/powerpoint/2010/main" val="12793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5" y="674399"/>
            <a:ext cx="7776865" cy="4524315"/>
          </a:xfrm>
          <a:prstGeom prst="rect">
            <a:avLst/>
          </a:prstGeom>
          <a:noFill/>
          <a:ln w="57150">
            <a:noFill/>
            <a:prstDash val="dashDot"/>
          </a:ln>
        </p:spPr>
        <p:txBody>
          <a:bodyPr wrap="square" rtlCol="0">
            <a:spAutoFit/>
          </a:bodyPr>
          <a:lstStyle/>
          <a:p>
            <a:r>
              <a:rPr lang="ar-EG" sz="3200" b="1" dirty="0"/>
              <a:t>يؤدي التفكير المنطقي إلى جعل الحياة أسهل مما هي عليه. إنه يقضي على الكثير من النشاط العقلي عديم القيمة عندما تجد عقلك يسير في حلقة مفرغة دون أن تصل إلى نتيجة.</a:t>
            </a:r>
          </a:p>
          <a:p>
            <a:r>
              <a:rPr lang="ar-EG" sz="3200" b="1" dirty="0"/>
              <a:t>ماذا نفعل إزاء القرارات الضخمة التي يجب أن تتخذها، أو الأسئلة الهامة التي ينبغي لك أن تجيب عنها، والتي تتعلق بالمستقبل؟ إن التفكير الواضح يساعدك كثيرًا على هذا الأمر أيضًا.</a:t>
            </a:r>
          </a:p>
          <a:p>
            <a:r>
              <a:rPr lang="ar-EG" sz="3200" b="1" dirty="0"/>
              <a:t>إذا عرفت كيف تفكر تفكيرا منطقيا، فإنك تستطيع أن تضع خططا أفضل لتحقيق الأهداف.</a:t>
            </a:r>
          </a:p>
        </p:txBody>
      </p:sp>
      <p:sp>
        <p:nvSpPr>
          <p:cNvPr id="8" name="مستطيل: زوايا مستديرة 7">
            <a:extLst>
              <a:ext uri="{FF2B5EF4-FFF2-40B4-BE49-F238E27FC236}">
                <a16:creationId xmlns:a16="http://schemas.microsoft.com/office/drawing/2014/main" id="{CFB7885F-9129-4FF3-BC03-CAAF337F36C6}"/>
              </a:ext>
            </a:extLst>
          </p:cNvPr>
          <p:cNvSpPr/>
          <p:nvPr/>
        </p:nvSpPr>
        <p:spPr>
          <a:xfrm>
            <a:off x="1079612" y="5517232"/>
            <a:ext cx="6984776" cy="754336"/>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الطريق إلى التفكير المنطقي، وليم شائر ترجمة عطية محمود وعبدالعزيز القوصي،1961( بتصرف)</a:t>
            </a:r>
          </a:p>
        </p:txBody>
      </p:sp>
    </p:spTree>
    <p:extLst>
      <p:ext uri="{BB962C8B-B14F-4D97-AF65-F5344CB8AC3E}">
        <p14:creationId xmlns:p14="http://schemas.microsoft.com/office/powerpoint/2010/main" val="9772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9D67F7F-1381-429B-994E-A706DAE55D57}"/>
              </a:ext>
            </a:extLst>
          </p:cNvPr>
          <p:cNvGrpSpPr/>
          <p:nvPr/>
        </p:nvGrpSpPr>
        <p:grpSpPr>
          <a:xfrm>
            <a:off x="2036503" y="1052736"/>
            <a:ext cx="5070994" cy="4235698"/>
            <a:chOff x="2123728" y="620688"/>
            <a:chExt cx="5070994" cy="4235698"/>
          </a:xfrm>
        </p:grpSpPr>
        <p:pic>
          <p:nvPicPr>
            <p:cNvPr id="5" name="صورة 4">
              <a:extLst>
                <a:ext uri="{FF2B5EF4-FFF2-40B4-BE49-F238E27FC236}">
                  <a16:creationId xmlns:a16="http://schemas.microsoft.com/office/drawing/2014/main" id="{3844A8CE-3E7E-4904-9C42-BE877AFBE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1839" y="620688"/>
              <a:ext cx="4062883" cy="4062883"/>
            </a:xfrm>
            <a:prstGeom prst="rect">
              <a:avLst/>
            </a:prstGeom>
          </p:spPr>
        </p:pic>
        <p:sp>
          <p:nvSpPr>
            <p:cNvPr id="7" name="عنوان 1">
              <a:extLst>
                <a:ext uri="{FF2B5EF4-FFF2-40B4-BE49-F238E27FC236}">
                  <a16:creationId xmlns:a16="http://schemas.microsoft.com/office/drawing/2014/main" id="{B0A0A044-5B07-4061-8FD6-BC7548CE9DA0}"/>
                </a:ext>
              </a:extLst>
            </p:cNvPr>
            <p:cNvSpPr txBox="1">
              <a:spLocks/>
            </p:cNvSpPr>
            <p:nvPr/>
          </p:nvSpPr>
          <p:spPr>
            <a:xfrm>
              <a:off x="2123728" y="3933056"/>
              <a:ext cx="3959464" cy="923330"/>
            </a:xfrm>
            <a:prstGeom prst="rect">
              <a:avLst/>
            </a:prstGeom>
            <a:solidFill>
              <a:schemeClr val="accent5">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أفهم وأحلل</a:t>
              </a:r>
            </a:p>
          </p:txBody>
        </p:sp>
      </p:grpSp>
    </p:spTree>
    <p:extLst>
      <p:ext uri="{BB962C8B-B14F-4D97-AF65-F5344CB8AC3E}">
        <p14:creationId xmlns:p14="http://schemas.microsoft.com/office/powerpoint/2010/main" val="27203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3936</TotalTime>
  <Words>1913</Words>
  <Application>Microsoft Office PowerPoint</Application>
  <PresentationFormat>عرض على الشاشة (4:3)</PresentationFormat>
  <Paragraphs>82</Paragraphs>
  <Slides>52</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52</vt:i4>
      </vt:variant>
    </vt:vector>
  </HeadingPairs>
  <TitlesOfParts>
    <vt:vector size="55" baseType="lpstr">
      <vt:lpstr>Arial</vt:lpstr>
      <vt:lpstr>Calibri</vt:lpstr>
      <vt:lpstr>نسق Office</vt:lpstr>
      <vt:lpstr>الدرس الخامس</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www.ien.edu.sa ٨ </dc:title>
  <dc:creator>sara ghabour</dc:creator>
  <cp:lastModifiedBy>Eman Adel</cp:lastModifiedBy>
  <cp:revision>145</cp:revision>
  <dcterms:created xsi:type="dcterms:W3CDTF">2020-12-01T14:21:27Z</dcterms:created>
  <dcterms:modified xsi:type="dcterms:W3CDTF">2021-09-02T07:10:50Z</dcterms:modified>
</cp:coreProperties>
</file>