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6" r:id="rId11"/>
    <p:sldId id="266" r:id="rId12"/>
    <p:sldId id="267" r:id="rId13"/>
    <p:sldId id="268" r:id="rId14"/>
    <p:sldId id="269" r:id="rId15"/>
    <p:sldId id="281" r:id="rId16"/>
    <p:sldId id="282" r:id="rId17"/>
    <p:sldId id="279" r:id="rId18"/>
    <p:sldId id="283" r:id="rId19"/>
    <p:sldId id="284" r:id="rId20"/>
    <p:sldId id="280" r:id="rId21"/>
    <p:sldId id="286" r:id="rId22"/>
    <p:sldId id="285" r:id="rId23"/>
    <p:sldId id="287" r:id="rId2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100" d="100"/>
        <a:sy n="100" d="100"/>
      </p:scale>
      <p:origin x="0" y="-318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6F54C7-0253-404C-879C-AACA22AB480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54EC9B7-535C-424E-B53B-99804B327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753CABA4-6AA4-43A0-82DB-4255D2927449}"/>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5" name="عنصر نائب للتذييل 4">
            <a:extLst>
              <a:ext uri="{FF2B5EF4-FFF2-40B4-BE49-F238E27FC236}">
                <a16:creationId xmlns:a16="http://schemas.microsoft.com/office/drawing/2014/main" id="{94C9E965-A0A5-4B8E-B5E0-95CDF407083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90137D0-3CDF-45AB-B944-4769B15C178E}"/>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25791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DD39054-D0BD-49C2-BEC2-0BBEC7A382C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89B2D39E-9453-44EE-B5DB-FD3B89F3DAE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1C6D993-1B58-42D3-91E0-48C5850ADBE4}"/>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5" name="عنصر نائب للتذييل 4">
            <a:extLst>
              <a:ext uri="{FF2B5EF4-FFF2-40B4-BE49-F238E27FC236}">
                <a16:creationId xmlns:a16="http://schemas.microsoft.com/office/drawing/2014/main" id="{90BD6C5C-94D0-4735-A411-F15B13E4202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8125782-FAC4-4081-B9A3-C1BC8DA2076B}"/>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4229526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F204D4A-DE00-4666-BA4B-0A89B88A602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187526D-6433-4D8B-9687-1E0FF97DDF96}"/>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7B0FFDE-C6D7-4429-9B2E-3B2B76EA6E0C}"/>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5" name="عنصر نائب للتذييل 4">
            <a:extLst>
              <a:ext uri="{FF2B5EF4-FFF2-40B4-BE49-F238E27FC236}">
                <a16:creationId xmlns:a16="http://schemas.microsoft.com/office/drawing/2014/main" id="{04A2A18B-55EE-4D08-BACC-78B0D6708E9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AD41BB5-4828-472F-BD34-52EA4CE032D8}"/>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421260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08BA30F-9F43-4C9F-BF70-FFC558BDA88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EC3076B-3137-4CC3-AB37-050B7EF6C5D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EC2713F-A604-4422-B670-B4B29D08DA9C}"/>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5" name="عنصر نائب للتذييل 4">
            <a:extLst>
              <a:ext uri="{FF2B5EF4-FFF2-40B4-BE49-F238E27FC236}">
                <a16:creationId xmlns:a16="http://schemas.microsoft.com/office/drawing/2014/main" id="{B40B3965-E4D4-4979-833F-98CDED92B10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A6544E1-D381-4D88-8BC2-3425ACE96829}"/>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172919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5F73FD1-ABC0-43FB-8ACF-736D3D76188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A1E26FE-9699-4278-ADAB-6B8438469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F29F2672-CDF6-4A63-8513-8AA9B3CC1861}"/>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5" name="عنصر نائب للتذييل 4">
            <a:extLst>
              <a:ext uri="{FF2B5EF4-FFF2-40B4-BE49-F238E27FC236}">
                <a16:creationId xmlns:a16="http://schemas.microsoft.com/office/drawing/2014/main" id="{F8F531ED-AC89-44C9-9AFA-EC248785F22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0D438CF-641A-4B0E-8D0F-E22375DA7EDE}"/>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2760159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0FEB303-5E0C-4076-A694-F32412D346F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3E5A9EA-E5F4-4C95-AEDB-98512F6413A6}"/>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9803DEA-3791-4BA6-BECD-C02F8BA3748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58023D86-D192-42B6-B30F-A43CB7002183}"/>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6" name="عنصر نائب للتذييل 5">
            <a:extLst>
              <a:ext uri="{FF2B5EF4-FFF2-40B4-BE49-F238E27FC236}">
                <a16:creationId xmlns:a16="http://schemas.microsoft.com/office/drawing/2014/main" id="{6A982067-C91B-4BDE-B3E6-772885DE889D}"/>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696A9A3-1083-4CFF-9BF4-8DCFE7D6B342}"/>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359483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16A388C-0CBA-4263-AAF1-7ED279AD2AB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735A1BD-A7A8-4263-A26E-4786DD05A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34DE31F-8DEC-43C5-8B21-A83DF8E56BE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38AD7CDE-273E-452A-8011-EE736104A4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CC88D29-BA96-49AE-9DEE-C8324208039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E3678369-AC2E-4401-9424-5026EFA58985}"/>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8" name="عنصر نائب للتذييل 7">
            <a:extLst>
              <a:ext uri="{FF2B5EF4-FFF2-40B4-BE49-F238E27FC236}">
                <a16:creationId xmlns:a16="http://schemas.microsoft.com/office/drawing/2014/main" id="{0CA5D96C-631D-4642-8482-07B25D2CD4A9}"/>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525EFEE5-5801-4D7B-B4CB-BF5D2DBC75B0}"/>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3065416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E0D3CFA-25A9-47A8-959B-404C43A5E15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B20B5AAE-459C-4124-A509-3C4DE2E75739}"/>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4" name="عنصر نائب للتذييل 3">
            <a:extLst>
              <a:ext uri="{FF2B5EF4-FFF2-40B4-BE49-F238E27FC236}">
                <a16:creationId xmlns:a16="http://schemas.microsoft.com/office/drawing/2014/main" id="{9982EF4A-AA81-4AB9-AF2B-65FF66B72CB4}"/>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732348A6-4ED7-45F2-A7F8-1CCABC59D4B5}"/>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83288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EEE10C1-01B6-4D2C-9E29-15C1175A51D5}"/>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3" name="عنصر نائب للتذييل 2">
            <a:extLst>
              <a:ext uri="{FF2B5EF4-FFF2-40B4-BE49-F238E27FC236}">
                <a16:creationId xmlns:a16="http://schemas.microsoft.com/office/drawing/2014/main" id="{C7800D2C-FCD5-4DFB-A4C2-E5E900E9D344}"/>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2AEB740F-2A95-4FCD-9E9E-3C58EB3A89EE}"/>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177644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6FCDE23-D253-46AF-978B-58525964A36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405DCEE-8112-4B53-AA6B-AB07AD2B9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D200443F-9142-4E31-8CAC-536207024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B68204D-5B26-419B-87FB-87BF9FA5C4F9}"/>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6" name="عنصر نائب للتذييل 5">
            <a:extLst>
              <a:ext uri="{FF2B5EF4-FFF2-40B4-BE49-F238E27FC236}">
                <a16:creationId xmlns:a16="http://schemas.microsoft.com/office/drawing/2014/main" id="{BBCFD5F2-3038-4198-9299-DB0F1D32622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F94D465-1C7B-49C1-8E8B-08941F20B66D}"/>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386639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5CB3A1-A3E2-4FA4-974C-0F827639473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3B82F82A-CA22-4678-895A-454CBFE83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8B7B280C-CD3A-4538-B2FA-7C891DAB2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9DCE4F9-F1C5-4F37-A9DB-6604C1AC562A}"/>
              </a:ext>
            </a:extLst>
          </p:cNvPr>
          <p:cNvSpPr>
            <a:spLocks noGrp="1"/>
          </p:cNvSpPr>
          <p:nvPr>
            <p:ph type="dt" sz="half" idx="10"/>
          </p:nvPr>
        </p:nvSpPr>
        <p:spPr/>
        <p:txBody>
          <a:bodyPr/>
          <a:lstStyle/>
          <a:p>
            <a:fld id="{D9888718-05B7-4463-9876-616EBEAE10E7}" type="datetimeFigureOut">
              <a:rPr lang="ar-SA" smtClean="0"/>
              <a:t>08/03/1442</a:t>
            </a:fld>
            <a:endParaRPr lang="ar-SA"/>
          </a:p>
        </p:txBody>
      </p:sp>
      <p:sp>
        <p:nvSpPr>
          <p:cNvPr id="6" name="عنصر نائب للتذييل 5">
            <a:extLst>
              <a:ext uri="{FF2B5EF4-FFF2-40B4-BE49-F238E27FC236}">
                <a16:creationId xmlns:a16="http://schemas.microsoft.com/office/drawing/2014/main" id="{85FFF0EE-3E08-4DB1-9CFB-AB2E72F94CB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45948F3-7C10-4C30-BA18-46E2C8A2E1F5}"/>
              </a:ext>
            </a:extLst>
          </p:cNvPr>
          <p:cNvSpPr>
            <a:spLocks noGrp="1"/>
          </p:cNvSpPr>
          <p:nvPr>
            <p:ph type="sldNum" sz="quarter" idx="12"/>
          </p:nvPr>
        </p:nvSpPr>
        <p:spPr/>
        <p:txBody>
          <a:bodyPr/>
          <a:lstStyle/>
          <a:p>
            <a:fld id="{2654471A-BC68-430D-AA87-D0CC728E2CB3}" type="slidenum">
              <a:rPr lang="ar-SA" smtClean="0"/>
              <a:t>‹#›</a:t>
            </a:fld>
            <a:endParaRPr lang="ar-SA"/>
          </a:p>
        </p:txBody>
      </p:sp>
    </p:spTree>
    <p:extLst>
      <p:ext uri="{BB962C8B-B14F-4D97-AF65-F5344CB8AC3E}">
        <p14:creationId xmlns:p14="http://schemas.microsoft.com/office/powerpoint/2010/main" val="387264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67F47B35-624B-494D-BDD4-8FC806B65E2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491F504-9B77-4B43-8DDF-CD22DD854EE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86EB9A1-66B9-4731-9422-C58BED3816A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9888718-05B7-4463-9876-616EBEAE10E7}" type="datetimeFigureOut">
              <a:rPr lang="ar-SA" smtClean="0"/>
              <a:t>08/03/1442</a:t>
            </a:fld>
            <a:endParaRPr lang="ar-SA"/>
          </a:p>
        </p:txBody>
      </p:sp>
      <p:sp>
        <p:nvSpPr>
          <p:cNvPr id="5" name="عنصر نائب للتذييل 4">
            <a:extLst>
              <a:ext uri="{FF2B5EF4-FFF2-40B4-BE49-F238E27FC236}">
                <a16:creationId xmlns:a16="http://schemas.microsoft.com/office/drawing/2014/main" id="{94D69129-505D-4952-97B5-EBA47EBDAD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E9F7CBAA-1A55-4546-AFE8-57DC606785B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654471A-BC68-430D-AA87-D0CC728E2CB3}" type="slidenum">
              <a:rPr lang="ar-SA" smtClean="0"/>
              <a:t>‹#›</a:t>
            </a:fld>
            <a:endParaRPr lang="ar-SA"/>
          </a:p>
        </p:txBody>
      </p:sp>
    </p:spTree>
    <p:extLst>
      <p:ext uri="{BB962C8B-B14F-4D97-AF65-F5344CB8AC3E}">
        <p14:creationId xmlns:p14="http://schemas.microsoft.com/office/powerpoint/2010/main" val="1965627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6.png" /></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27.pn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13AECE-C7BD-4789-9D8C-100F96B1E647}"/>
              </a:ext>
            </a:extLst>
          </p:cNvPr>
          <p:cNvPicPr>
            <a:picLocks noChangeAspect="1"/>
          </p:cNvPicPr>
          <p:nvPr/>
        </p:nvPicPr>
        <p:blipFill rotWithShape="1">
          <a:blip r:embed="rId2"/>
          <a:srcRect t="13052" r="-1" b="783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عنوان 1">
            <a:extLst>
              <a:ext uri="{FF2B5EF4-FFF2-40B4-BE49-F238E27FC236}">
                <a16:creationId xmlns:a16="http://schemas.microsoft.com/office/drawing/2014/main" id="{75C0694F-8D48-4FBC-AE05-FC7799914D44}"/>
              </a:ext>
            </a:extLst>
          </p:cNvPr>
          <p:cNvSpPr>
            <a:spLocks noGrp="1"/>
          </p:cNvSpPr>
          <p:nvPr>
            <p:ph type="ctrTitle"/>
          </p:nvPr>
        </p:nvSpPr>
        <p:spPr>
          <a:xfrm>
            <a:off x="477981" y="1122363"/>
            <a:ext cx="4023360" cy="3204134"/>
          </a:xfrm>
        </p:spPr>
        <p:txBody>
          <a:bodyPr anchor="b">
            <a:normAutofit fontScale="90000"/>
          </a:bodyPr>
          <a:lstStyle/>
          <a:p>
            <a:r>
              <a:rPr lang="ar-SA" sz="8000" dirty="0" err="1"/>
              <a:t>تناغمات</a:t>
            </a:r>
            <a:br>
              <a:rPr lang="ar-SA" sz="8000" dirty="0"/>
            </a:br>
            <a:r>
              <a:rPr lang="ar-SA" sz="8000" dirty="0"/>
              <a:t>لونية</a:t>
            </a:r>
            <a:br>
              <a:rPr lang="ar-SA" sz="8000" dirty="0"/>
            </a:br>
            <a:r>
              <a:rPr lang="ar-SA" sz="8000" dirty="0" err="1"/>
              <a:t>بالباتيك</a:t>
            </a:r>
            <a:endParaRPr lang="ar-SA" sz="8000" dirty="0"/>
          </a:p>
        </p:txBody>
      </p:sp>
      <p:sp>
        <p:nvSpPr>
          <p:cNvPr id="3" name="عنوان فرعي 2">
            <a:extLst>
              <a:ext uri="{FF2B5EF4-FFF2-40B4-BE49-F238E27FC236}">
                <a16:creationId xmlns:a16="http://schemas.microsoft.com/office/drawing/2014/main" id="{C0C2DAEF-B64B-4827-996F-DC1BE1593024}"/>
              </a:ext>
            </a:extLst>
          </p:cNvPr>
          <p:cNvSpPr>
            <a:spLocks noGrp="1"/>
          </p:cNvSpPr>
          <p:nvPr>
            <p:ph type="subTitle" idx="1"/>
          </p:nvPr>
        </p:nvSpPr>
        <p:spPr>
          <a:xfrm>
            <a:off x="477980" y="4872922"/>
            <a:ext cx="4023359" cy="1208141"/>
          </a:xfrm>
        </p:spPr>
        <p:txBody>
          <a:bodyPr>
            <a:normAutofit/>
          </a:bodyPr>
          <a:lstStyle/>
          <a:p>
            <a:r>
              <a:rPr lang="ar-SA" sz="2000" dirty="0"/>
              <a:t>مجال الطباعة – الفصل الأول</a:t>
            </a:r>
          </a:p>
          <a:p>
            <a:r>
              <a:rPr lang="ar-SA" sz="2000" dirty="0"/>
              <a:t>الثاني متوسط</a:t>
            </a:r>
          </a:p>
          <a:p>
            <a:r>
              <a:rPr lang="ar-SA" sz="2000" dirty="0"/>
              <a:t>المعلم : سامي الناصر</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4515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84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524256" y="491260"/>
            <a:ext cx="6594189" cy="1625210"/>
          </a:xfrm>
        </p:spPr>
        <p:txBody>
          <a:bodyPr>
            <a:normAutofit/>
          </a:bodyPr>
          <a:lstStyle/>
          <a:p>
            <a:r>
              <a:rPr lang="ar-SA">
                <a:solidFill>
                  <a:srgbClr val="FFFFFF"/>
                </a:solidFill>
              </a:rPr>
              <a:t>نلاحظ أنه لعمل الباتيك نستخدم القليل من الأدوات الخاصة وهي:</a:t>
            </a:r>
            <a:endParaRPr lang="ar-SA" dirty="0">
              <a:solidFill>
                <a:srgbClr val="FFFFFF"/>
              </a:solidFill>
            </a:endParaRPr>
          </a:p>
        </p:txBody>
      </p:sp>
      <p:sp>
        <p:nvSpPr>
          <p:cNvPr id="137" name="Rectangle 136">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D9DB6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0" name="Picture 2" descr="صورة تحتوي على فم, كلب&#10;&#10;تم إنشاء الوصف تلقائياً">
            <a:extLst>
              <a:ext uri="{FF2B5EF4-FFF2-40B4-BE49-F238E27FC236}">
                <a16:creationId xmlns:a16="http://schemas.microsoft.com/office/drawing/2014/main" id="{C65203FC-90E4-475B-B545-976C0598CE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6292" y="2486189"/>
            <a:ext cx="2999116" cy="3635293"/>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138">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D9DB6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صورة 4" descr="صورة تحتوي على طعام, جالس, منضدة, أكبر&#10;&#10;تم إنشاء الوصف تلقائياً">
            <a:extLst>
              <a:ext uri="{FF2B5EF4-FFF2-40B4-BE49-F238E27FC236}">
                <a16:creationId xmlns:a16="http://schemas.microsoft.com/office/drawing/2014/main" id="{7C5770B1-5B21-4194-9915-2AC8080B0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95" y="2879365"/>
            <a:ext cx="3067358" cy="2857512"/>
          </a:xfrm>
          <a:prstGeom prst="rect">
            <a:avLst/>
          </a:prstGeom>
        </p:spPr>
      </p:pic>
      <p:sp>
        <p:nvSpPr>
          <p:cNvPr id="2056" name="Rectangle 14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عنصر نائب للمحتوى 2">
            <a:extLst>
              <a:ext uri="{FF2B5EF4-FFF2-40B4-BE49-F238E27FC236}">
                <a16:creationId xmlns:a16="http://schemas.microsoft.com/office/drawing/2014/main" id="{BF48107F-2575-4B22-A616-48888E2FC756}"/>
              </a:ext>
            </a:extLst>
          </p:cNvPr>
          <p:cNvSpPr>
            <a:spLocks noGrp="1"/>
          </p:cNvSpPr>
          <p:nvPr>
            <p:ph idx="1"/>
          </p:nvPr>
        </p:nvSpPr>
        <p:spPr>
          <a:xfrm>
            <a:off x="7714694" y="491260"/>
            <a:ext cx="3907389" cy="5838519"/>
          </a:xfrm>
        </p:spPr>
        <p:txBody>
          <a:bodyPr anchor="ctr">
            <a:normAutofit fontScale="92500"/>
          </a:bodyPr>
          <a:lstStyle/>
          <a:p>
            <a:pPr marL="0" indent="0">
              <a:buNone/>
            </a:pPr>
            <a:r>
              <a:rPr lang="ar-SA" sz="2400" dirty="0">
                <a:solidFill>
                  <a:srgbClr val="FFFFFF"/>
                </a:solidFill>
              </a:rPr>
              <a:t>الشمع (</a:t>
            </a:r>
            <a:r>
              <a:rPr lang="en-US" sz="2400" dirty="0">
                <a:solidFill>
                  <a:srgbClr val="FFFFFF"/>
                </a:solidFill>
              </a:rPr>
              <a:t>Wax</a:t>
            </a:r>
            <a:r>
              <a:rPr lang="ar-SA" sz="2400" dirty="0">
                <a:solidFill>
                  <a:srgbClr val="FFFFFF"/>
                </a:solidFill>
              </a:rPr>
              <a:t>):</a:t>
            </a:r>
            <a:endParaRPr lang="en-US" sz="2400" dirty="0">
              <a:solidFill>
                <a:srgbClr val="FFFFFF"/>
              </a:solidFill>
            </a:endParaRPr>
          </a:p>
          <a:p>
            <a:pPr marL="0" indent="0" algn="just">
              <a:buNone/>
            </a:pPr>
            <a:r>
              <a:rPr lang="en-US" sz="2400" dirty="0">
                <a:solidFill>
                  <a:srgbClr val="FFFFFF"/>
                </a:solidFill>
              </a:rPr>
              <a:t>‏     </a:t>
            </a:r>
            <a:r>
              <a:rPr lang="ar-SA" sz="2400" dirty="0">
                <a:solidFill>
                  <a:srgbClr val="FFFFFF"/>
                </a:solidFill>
              </a:rPr>
              <a:t>تنوعت المادة العازلة في الباتيك منذ القدم ، فاستخدم على سبيل المثال الطُفل (الطين) وبُرادة الحديد ومعجون الأرز لعزل المساحات ، إلا أن أفضل المواد العازلة في الباتيك الشمع . </a:t>
            </a:r>
          </a:p>
          <a:p>
            <a:pPr marL="0" indent="0">
              <a:buNone/>
            </a:pPr>
            <a:r>
              <a:rPr lang="ar-SA" sz="2400" dirty="0">
                <a:solidFill>
                  <a:srgbClr val="FFFFFF"/>
                </a:solidFill>
              </a:rPr>
              <a:t>‏     يعتبر الشمع المادة الأساسية في طباعة الباتيك نظراً لجودته في عزل المساحات بالإضافة إلى وفر ته وثمنه الزهيد . </a:t>
            </a:r>
          </a:p>
          <a:p>
            <a:pPr marL="0" indent="0" algn="just">
              <a:buNone/>
            </a:pPr>
            <a:r>
              <a:rPr lang="ar-SA" sz="2400" dirty="0">
                <a:solidFill>
                  <a:srgbClr val="FFFFFF"/>
                </a:solidFill>
              </a:rPr>
              <a:t>     يمكن الحصول على الشمع من عدة مصادر كشمع عسل النحل شكل (78) من خلايا النحل وشمع البرافين المستخرج من البترول شكل (79)، وكافة أنواع الشموع المتوفرة في الأسواق ماهي ‏إلا شمع البرافين المستخرج من البترول، بالإضافة إلى توفر شمع مجهز لطباعة الباتيك في المكتبات. </a:t>
            </a:r>
          </a:p>
        </p:txBody>
      </p:sp>
      <p:sp>
        <p:nvSpPr>
          <p:cNvPr id="8" name="مربع نص 7">
            <a:extLst>
              <a:ext uri="{FF2B5EF4-FFF2-40B4-BE49-F238E27FC236}">
                <a16:creationId xmlns:a16="http://schemas.microsoft.com/office/drawing/2014/main" id="{68C4760F-571B-4DC3-B277-3BADB619C73A}"/>
              </a:ext>
            </a:extLst>
          </p:cNvPr>
          <p:cNvSpPr txBox="1"/>
          <p:nvPr/>
        </p:nvSpPr>
        <p:spPr>
          <a:xfrm>
            <a:off x="4116292" y="6093906"/>
            <a:ext cx="2999116" cy="363529"/>
          </a:xfrm>
          <a:prstGeom prst="rect">
            <a:avLst/>
          </a:prstGeom>
          <a:solidFill>
            <a:srgbClr val="000000">
              <a:alpha val="50000"/>
            </a:srgbClr>
          </a:solidFill>
          <a:ln>
            <a:noFill/>
          </a:ln>
        </p:spPr>
        <p:txBody>
          <a:bodyPr wrap="square">
            <a:noAutofit/>
          </a:bodyPr>
          <a:lstStyle/>
          <a:p>
            <a:pPr algn="ctr">
              <a:spcAft>
                <a:spcPts val="600"/>
              </a:spcAft>
            </a:pPr>
            <a:r>
              <a:rPr lang="ar-SA" sz="2000" dirty="0">
                <a:solidFill>
                  <a:srgbClr val="FFFFFF"/>
                </a:solidFill>
              </a:rPr>
              <a:t>شكل (78): شمع النحل.</a:t>
            </a:r>
          </a:p>
        </p:txBody>
      </p:sp>
      <p:sp>
        <p:nvSpPr>
          <p:cNvPr id="6" name="مربع نص 5">
            <a:extLst>
              <a:ext uri="{FF2B5EF4-FFF2-40B4-BE49-F238E27FC236}">
                <a16:creationId xmlns:a16="http://schemas.microsoft.com/office/drawing/2014/main" id="{60B02DFB-0172-46B2-86B5-75E82277B29D}"/>
              </a:ext>
            </a:extLst>
          </p:cNvPr>
          <p:cNvSpPr txBox="1"/>
          <p:nvPr/>
        </p:nvSpPr>
        <p:spPr>
          <a:xfrm>
            <a:off x="569916" y="6075308"/>
            <a:ext cx="2999116" cy="363529"/>
          </a:xfrm>
          <a:prstGeom prst="rect">
            <a:avLst/>
          </a:prstGeom>
          <a:solidFill>
            <a:srgbClr val="000000">
              <a:alpha val="50000"/>
            </a:srgbClr>
          </a:solidFill>
          <a:ln>
            <a:noFill/>
          </a:ln>
        </p:spPr>
        <p:txBody>
          <a:bodyPr wrap="square">
            <a:noAutofit/>
          </a:bodyPr>
          <a:lstStyle/>
          <a:p>
            <a:pPr algn="ctr">
              <a:spcAft>
                <a:spcPts val="600"/>
              </a:spcAft>
            </a:pPr>
            <a:r>
              <a:rPr lang="ar-SA" sz="2000" dirty="0">
                <a:solidFill>
                  <a:srgbClr val="FFFFFF"/>
                </a:solidFill>
              </a:rPr>
              <a:t>شكل (79): شمع البرافين.</a:t>
            </a:r>
          </a:p>
        </p:txBody>
      </p:sp>
    </p:spTree>
    <p:extLst>
      <p:ext uri="{BB962C8B-B14F-4D97-AF65-F5344CB8AC3E}">
        <p14:creationId xmlns:p14="http://schemas.microsoft.com/office/powerpoint/2010/main" val="254628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9410699" y="362448"/>
            <a:ext cx="2440111" cy="709085"/>
          </a:xfrm>
        </p:spPr>
        <p:txBody>
          <a:bodyPr>
            <a:normAutofit/>
          </a:bodyPr>
          <a:lstStyle/>
          <a:p>
            <a:r>
              <a:rPr lang="ar-SA" sz="4000" dirty="0">
                <a:solidFill>
                  <a:srgbClr val="FFFFFF"/>
                </a:solidFill>
              </a:rPr>
              <a:t>صهر الشمع:</a:t>
            </a:r>
          </a:p>
        </p:txBody>
      </p:sp>
      <p:sp>
        <p:nvSpPr>
          <p:cNvPr id="3" name="عنصر نائب للمحتوى 2">
            <a:extLst>
              <a:ext uri="{FF2B5EF4-FFF2-40B4-BE49-F238E27FC236}">
                <a16:creationId xmlns:a16="http://schemas.microsoft.com/office/drawing/2014/main" id="{BF48107F-2575-4B22-A616-48888E2FC756}"/>
              </a:ext>
            </a:extLst>
          </p:cNvPr>
          <p:cNvSpPr>
            <a:spLocks noGrp="1"/>
          </p:cNvSpPr>
          <p:nvPr>
            <p:ph idx="1"/>
          </p:nvPr>
        </p:nvSpPr>
        <p:spPr>
          <a:xfrm>
            <a:off x="5176473" y="1071534"/>
            <a:ext cx="6674337" cy="5511150"/>
          </a:xfrm>
        </p:spPr>
        <p:txBody>
          <a:bodyPr anchor="t">
            <a:normAutofit lnSpcReduction="10000"/>
          </a:bodyPr>
          <a:lstStyle/>
          <a:p>
            <a:pPr marL="0" indent="0" algn="just">
              <a:buNone/>
            </a:pPr>
            <a:r>
              <a:rPr lang="ar-SA" dirty="0">
                <a:solidFill>
                  <a:srgbClr val="FEFFFF"/>
                </a:solidFill>
              </a:rPr>
              <a:t>‏  يصهر الشمع في حمام مائي لتلافي احتراق الشمع وتطايره، وسنلاحظ أنه عندما تعرض الشمع للحرارة يتحول إلى سائل يتخلل بسهولة بين ألياف الأقمشة، ثم يعود ليتجمد بسرعة فيقوم بعزل الأجزاء التي وضع فيها من وصول الصبغة. ويمكن صهر الشمع باتباع الخطوات الآتية. </a:t>
            </a:r>
          </a:p>
          <a:p>
            <a:pPr marL="0" indent="0" algn="just">
              <a:buNone/>
            </a:pPr>
            <a:r>
              <a:rPr lang="ar-SA" dirty="0">
                <a:solidFill>
                  <a:srgbClr val="FEFFFF"/>
                </a:solidFill>
              </a:rPr>
              <a:t>ا- يجهز الحمام المائي بوضع كمية من الماء في إناء عميق على النار. </a:t>
            </a:r>
          </a:p>
          <a:p>
            <a:pPr marL="0" indent="0" algn="just">
              <a:buNone/>
            </a:pPr>
            <a:r>
              <a:rPr lang="ar-SA" dirty="0">
                <a:solidFill>
                  <a:srgbClr val="FEFFFF"/>
                </a:solidFill>
              </a:rPr>
              <a:t>2- ‏يكسر الشمع ويوضع في إناء ‏آخر أصغر حجماً.</a:t>
            </a:r>
          </a:p>
          <a:p>
            <a:pPr marL="0" indent="0" algn="just">
              <a:buNone/>
            </a:pPr>
            <a:r>
              <a:rPr lang="ar-SA" dirty="0">
                <a:solidFill>
                  <a:srgbClr val="FEFFFF"/>
                </a:solidFill>
              </a:rPr>
              <a:t>‏3- يوضع إناء الشمع داخل ‏إناء الماء.</a:t>
            </a:r>
          </a:p>
          <a:p>
            <a:pPr marL="0" indent="0" algn="just">
              <a:buNone/>
            </a:pPr>
            <a:r>
              <a:rPr lang="ar-SA" dirty="0">
                <a:solidFill>
                  <a:srgbClr val="FEFFFF"/>
                </a:solidFill>
              </a:rPr>
              <a:t>4- ‏عندما يبدأ الماء في الغليان تنتقل الحرارة من الماء إلى إناء الشمع، فيبدأ الشمع في الانصهار. </a:t>
            </a:r>
          </a:p>
          <a:p>
            <a:pPr marL="0" indent="0" algn="just">
              <a:buNone/>
            </a:pPr>
            <a:r>
              <a:rPr lang="ar-SA" dirty="0">
                <a:solidFill>
                  <a:srgbClr val="FEFFFF"/>
                </a:solidFill>
              </a:rPr>
              <a:t>5- عند اكتمال انصهار ‏الشمع يصبح الشمع جاهزاً لوضعه على القماش. شكل (80).</a:t>
            </a:r>
          </a:p>
        </p:txBody>
      </p:sp>
      <p:pic>
        <p:nvPicPr>
          <p:cNvPr id="7" name="صورة 6" descr="صورة تحتوي على صورة فوتوغرافية, ساعة حائط, جالس, منضدة&#10;&#10;تم إنشاء الوصف تلقائياً">
            <a:extLst>
              <a:ext uri="{FF2B5EF4-FFF2-40B4-BE49-F238E27FC236}">
                <a16:creationId xmlns:a16="http://schemas.microsoft.com/office/drawing/2014/main" id="{7084A265-5293-4DD5-9887-BF973751B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43" y="120544"/>
            <a:ext cx="3116476" cy="6277474"/>
          </a:xfrm>
          <a:prstGeom prst="rect">
            <a:avLst/>
          </a:prstGeom>
        </p:spPr>
      </p:pic>
      <p:sp>
        <p:nvSpPr>
          <p:cNvPr id="13" name="مربع نص 12">
            <a:extLst>
              <a:ext uri="{FF2B5EF4-FFF2-40B4-BE49-F238E27FC236}">
                <a16:creationId xmlns:a16="http://schemas.microsoft.com/office/drawing/2014/main" id="{16014DB1-8C10-4220-8E98-04536C27CCDB}"/>
              </a:ext>
            </a:extLst>
          </p:cNvPr>
          <p:cNvSpPr txBox="1"/>
          <p:nvPr/>
        </p:nvSpPr>
        <p:spPr>
          <a:xfrm>
            <a:off x="685740" y="6398018"/>
            <a:ext cx="2661081" cy="369332"/>
          </a:xfrm>
          <a:prstGeom prst="rect">
            <a:avLst/>
          </a:prstGeom>
          <a:noFill/>
        </p:spPr>
        <p:txBody>
          <a:bodyPr wrap="square">
            <a:spAutoFit/>
          </a:bodyPr>
          <a:lstStyle/>
          <a:p>
            <a:r>
              <a:rPr lang="ar-SA" dirty="0"/>
              <a:t>شكل (80): خطوات صهر الشمع.</a:t>
            </a:r>
          </a:p>
        </p:txBody>
      </p:sp>
    </p:spTree>
    <p:extLst>
      <p:ext uri="{BB962C8B-B14F-4D97-AF65-F5344CB8AC3E}">
        <p14:creationId xmlns:p14="http://schemas.microsoft.com/office/powerpoint/2010/main" val="377256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2602129" y="286818"/>
            <a:ext cx="2937692" cy="1043908"/>
          </a:xfrm>
        </p:spPr>
        <p:txBody>
          <a:bodyPr anchor="ctr">
            <a:normAutofit/>
          </a:bodyPr>
          <a:lstStyle/>
          <a:p>
            <a:r>
              <a:rPr lang="ar-SA" sz="4000" dirty="0"/>
              <a:t>مراحل الباتيك: </a:t>
            </a:r>
          </a:p>
        </p:txBody>
      </p:sp>
      <p:grpSp>
        <p:nvGrpSpPr>
          <p:cNvPr id="2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عنصر نائب للمحتوى 2">
            <a:extLst>
              <a:ext uri="{FF2B5EF4-FFF2-40B4-BE49-F238E27FC236}">
                <a16:creationId xmlns:a16="http://schemas.microsoft.com/office/drawing/2014/main" id="{BF48107F-2575-4B22-A616-48888E2FC756}"/>
              </a:ext>
            </a:extLst>
          </p:cNvPr>
          <p:cNvSpPr>
            <a:spLocks noGrp="1"/>
          </p:cNvSpPr>
          <p:nvPr>
            <p:ph idx="1"/>
          </p:nvPr>
        </p:nvSpPr>
        <p:spPr>
          <a:xfrm>
            <a:off x="159340" y="1189608"/>
            <a:ext cx="5460225" cy="5397623"/>
          </a:xfrm>
        </p:spPr>
        <p:txBody>
          <a:bodyPr anchor="ctr">
            <a:normAutofit/>
          </a:bodyPr>
          <a:lstStyle/>
          <a:p>
            <a:pPr algn="just"/>
            <a:r>
              <a:rPr lang="ar-SA" sz="2400" dirty="0"/>
              <a:t>‏يمر الباتيك بثلاث مراحل أساسية وهي مرتبة كالآتي:</a:t>
            </a:r>
          </a:p>
          <a:p>
            <a:pPr algn="just"/>
            <a:r>
              <a:rPr lang="ar-SA" sz="2400" dirty="0"/>
              <a:t>المرحلة الأولى: وضع الشمع (التشميع) </a:t>
            </a:r>
            <a:r>
              <a:rPr lang="en-US" sz="2400" dirty="0"/>
              <a:t>waxing:</a:t>
            </a:r>
          </a:p>
          <a:p>
            <a:pPr algn="just"/>
            <a:r>
              <a:rPr lang="en-US" sz="2400" dirty="0"/>
              <a:t>                   ‏</a:t>
            </a:r>
            <a:r>
              <a:rPr lang="ar-SA" sz="2400" dirty="0"/>
              <a:t>وفيها يتم وضع الشمع على القماش وفق التصميم المراد تنفيذه.</a:t>
            </a:r>
          </a:p>
          <a:p>
            <a:pPr algn="just"/>
            <a:r>
              <a:rPr lang="ar-SA" sz="2400" dirty="0"/>
              <a:t>المرحلة الثانية: الصبغ:</a:t>
            </a:r>
          </a:p>
          <a:p>
            <a:pPr algn="just"/>
            <a:r>
              <a:rPr lang="ar-SA" sz="2400" dirty="0"/>
              <a:t>‏                   وفيها يتم غمر القماش في حمام الصبغة لتصل الألوان إلى كافة المساحات التي لم تعزل بالشمع ، أو يمكن استخدام الفرشاة في تلوينها . </a:t>
            </a:r>
          </a:p>
          <a:p>
            <a:pPr algn="just"/>
            <a:r>
              <a:rPr lang="ar-SA" sz="2400" dirty="0"/>
              <a:t>‏المرحلة الثالثة: إزالة الشمع </a:t>
            </a:r>
            <a:r>
              <a:rPr lang="en-US" sz="2400" dirty="0"/>
              <a:t>dewaxing </a:t>
            </a:r>
          </a:p>
          <a:p>
            <a:pPr algn="just"/>
            <a:r>
              <a:rPr lang="en-US" sz="2400" dirty="0"/>
              <a:t>                   </a:t>
            </a:r>
            <a:r>
              <a:rPr lang="ar-SA" sz="2400" dirty="0"/>
              <a:t>في هذه المرحلة يتم إزالة الشمع إما بالماء الساخن أو كي قطعة القماش بين طبقات من الورق . شكل (81) . </a:t>
            </a:r>
          </a:p>
        </p:txBody>
      </p:sp>
      <p:sp>
        <p:nvSpPr>
          <p:cNvPr id="25"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descr="صورة تحتوي على نص&#10;&#10;تم إنشاء الوصف تلقائياً">
            <a:extLst>
              <a:ext uri="{FF2B5EF4-FFF2-40B4-BE49-F238E27FC236}">
                <a16:creationId xmlns:a16="http://schemas.microsoft.com/office/drawing/2014/main" id="{DE8AAC39-D4F9-451A-B4D3-BE84B5ECA4DB}"/>
              </a:ext>
            </a:extLst>
          </p:cNvPr>
          <p:cNvPicPr>
            <a:picLocks noChangeAspect="1"/>
          </p:cNvPicPr>
          <p:nvPr/>
        </p:nvPicPr>
        <p:blipFill rotWithShape="1">
          <a:blip r:embed="rId2">
            <a:extLst>
              <a:ext uri="{28A0092B-C50C-407E-A947-70E740481C1C}">
                <a14:useLocalDpi xmlns:a14="http://schemas.microsoft.com/office/drawing/2010/main" val="0"/>
              </a:ext>
            </a:extLst>
          </a:blip>
          <a:srcRect r="19538" b="2"/>
          <a:stretch/>
        </p:blipFill>
        <p:spPr>
          <a:xfrm>
            <a:off x="5977788" y="799352"/>
            <a:ext cx="5425410" cy="5259296"/>
          </a:xfrm>
          <a:prstGeom prst="rect">
            <a:avLst/>
          </a:prstGeom>
        </p:spPr>
      </p:pic>
    </p:spTree>
    <p:extLst>
      <p:ext uri="{BB962C8B-B14F-4D97-AF65-F5344CB8AC3E}">
        <p14:creationId xmlns:p14="http://schemas.microsoft.com/office/powerpoint/2010/main" val="2460552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5275971" y="932591"/>
            <a:ext cx="5974185" cy="4989250"/>
          </a:xfrm>
        </p:spPr>
        <p:txBody>
          <a:bodyPr vert="horz" lIns="91440" tIns="45720" rIns="91440" bIns="45720" rtlCol="0" anchor="b">
            <a:normAutofit fontScale="90000"/>
          </a:bodyPr>
          <a:lstStyle/>
          <a:p>
            <a:pPr algn="ctr"/>
            <a:r>
              <a:rPr lang="en-US" sz="9600" dirty="0" err="1"/>
              <a:t>بالإضافة</a:t>
            </a:r>
            <a:r>
              <a:rPr lang="en-US" sz="9600" dirty="0"/>
              <a:t> </a:t>
            </a:r>
            <a:r>
              <a:rPr lang="en-US" sz="9600" dirty="0" err="1"/>
              <a:t>إلى</a:t>
            </a:r>
            <a:r>
              <a:rPr lang="en-US" sz="9600" dirty="0"/>
              <a:t> </a:t>
            </a:r>
            <a:r>
              <a:rPr lang="en-US" sz="9600" dirty="0" err="1"/>
              <a:t>العديد</a:t>
            </a:r>
            <a:r>
              <a:rPr lang="en-US" sz="9600" dirty="0"/>
              <a:t> </a:t>
            </a:r>
            <a:r>
              <a:rPr lang="en-US" sz="9600" dirty="0" err="1"/>
              <a:t>من</a:t>
            </a:r>
            <a:r>
              <a:rPr lang="en-US" sz="9600" dirty="0"/>
              <a:t> </a:t>
            </a:r>
            <a:r>
              <a:rPr lang="en-US" sz="9600" dirty="0" err="1"/>
              <a:t>العمليات</a:t>
            </a:r>
            <a:r>
              <a:rPr lang="en-US" sz="9600" dirty="0"/>
              <a:t> ‏</a:t>
            </a:r>
            <a:r>
              <a:rPr lang="en-US" sz="9600" dirty="0" err="1"/>
              <a:t>الثانوية</a:t>
            </a:r>
            <a:r>
              <a:rPr lang="en-US" sz="9600" dirty="0"/>
              <a:t> </a:t>
            </a:r>
            <a:r>
              <a:rPr lang="en-US" sz="9600" dirty="0" err="1"/>
              <a:t>مثل</a:t>
            </a:r>
            <a:r>
              <a:rPr lang="en-US" sz="9600" dirty="0"/>
              <a:t> </a:t>
            </a:r>
            <a:r>
              <a:rPr lang="en-US" sz="9600" dirty="0" err="1"/>
              <a:t>شكل</a:t>
            </a:r>
            <a:r>
              <a:rPr lang="en-US" sz="9600" dirty="0"/>
              <a:t> </a:t>
            </a:r>
            <a:r>
              <a:rPr lang="ar-SA" sz="9600" dirty="0"/>
              <a:t>(82).</a:t>
            </a:r>
            <a:endParaRPr lang="en-US" sz="9600" dirty="0"/>
          </a:p>
        </p:txBody>
      </p:sp>
      <p:pic>
        <p:nvPicPr>
          <p:cNvPr id="7" name="صورة 6">
            <a:extLst>
              <a:ext uri="{FF2B5EF4-FFF2-40B4-BE49-F238E27FC236}">
                <a16:creationId xmlns:a16="http://schemas.microsoft.com/office/drawing/2014/main" id="{29BC67C6-A2AA-4B32-AB1D-8EE134FDF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86" y="623275"/>
            <a:ext cx="4340466" cy="5607882"/>
          </a:xfrm>
          <a:prstGeom prst="rect">
            <a:avLst/>
          </a:prstGeom>
        </p:spPr>
      </p:pic>
    </p:spTree>
    <p:extLst>
      <p:ext uri="{BB962C8B-B14F-4D97-AF65-F5344CB8AC3E}">
        <p14:creationId xmlns:p14="http://schemas.microsoft.com/office/powerpoint/2010/main" val="2934760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4879736-28BA-40EA-858F-3C5EC1D1F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272366"/>
            <a:ext cx="11270365" cy="1213533"/>
          </a:xfrm>
          <a:prstGeom prst="rect">
            <a:avLst/>
          </a:prstGeom>
        </p:spPr>
      </p:pic>
      <p:pic>
        <p:nvPicPr>
          <p:cNvPr id="7" name="صورة 6" descr="صورة تحتوي على كعكة, داخلي, منضدة, جالس&#10;&#10;تم إنشاء الوصف تلقائياً">
            <a:extLst>
              <a:ext uri="{FF2B5EF4-FFF2-40B4-BE49-F238E27FC236}">
                <a16:creationId xmlns:a16="http://schemas.microsoft.com/office/drawing/2014/main" id="{23C41D84-9481-4A31-8D2A-E0A6E86A5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59" y="1582727"/>
            <a:ext cx="11449156" cy="4846648"/>
          </a:xfrm>
          <a:prstGeom prst="rect">
            <a:avLst/>
          </a:prstGeom>
        </p:spPr>
      </p:pic>
    </p:spTree>
    <p:extLst>
      <p:ext uri="{BB962C8B-B14F-4D97-AF65-F5344CB8AC3E}">
        <p14:creationId xmlns:p14="http://schemas.microsoft.com/office/powerpoint/2010/main" val="63659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4879736-28BA-40EA-858F-3C5EC1D1F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272366"/>
            <a:ext cx="11270365" cy="1213533"/>
          </a:xfrm>
          <a:prstGeom prst="rect">
            <a:avLst/>
          </a:prstGeom>
        </p:spPr>
      </p:pic>
      <p:pic>
        <p:nvPicPr>
          <p:cNvPr id="4" name="صورة 3" descr="صورة تحتوي على منضدة, جالس&#10;&#10;تم إنشاء الوصف تلقائياً">
            <a:extLst>
              <a:ext uri="{FF2B5EF4-FFF2-40B4-BE49-F238E27FC236}">
                <a16:creationId xmlns:a16="http://schemas.microsoft.com/office/drawing/2014/main" id="{3EFF9200-35A5-4674-9867-8230F2861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60" y="1582727"/>
            <a:ext cx="11449156" cy="4846648"/>
          </a:xfrm>
          <a:prstGeom prst="rect">
            <a:avLst/>
          </a:prstGeom>
        </p:spPr>
      </p:pic>
    </p:spTree>
    <p:extLst>
      <p:ext uri="{BB962C8B-B14F-4D97-AF65-F5344CB8AC3E}">
        <p14:creationId xmlns:p14="http://schemas.microsoft.com/office/powerpoint/2010/main" val="3806953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4879736-28BA-40EA-858F-3C5EC1D1F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272366"/>
            <a:ext cx="11270365" cy="1213533"/>
          </a:xfrm>
          <a:prstGeom prst="rect">
            <a:avLst/>
          </a:prstGeom>
        </p:spPr>
      </p:pic>
      <p:pic>
        <p:nvPicPr>
          <p:cNvPr id="4" name="صورة 3" descr="صورة تحتوي على منضدة, قطعة, كعكة, صورة فوتوغرافية&#10;&#10;تم إنشاء الوصف تلقائياً">
            <a:extLst>
              <a:ext uri="{FF2B5EF4-FFF2-40B4-BE49-F238E27FC236}">
                <a16:creationId xmlns:a16="http://schemas.microsoft.com/office/drawing/2014/main" id="{13C936C7-F740-4D24-BF1A-C36B5A1BD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59" y="1582727"/>
            <a:ext cx="11449156" cy="4846648"/>
          </a:xfrm>
          <a:prstGeom prst="rect">
            <a:avLst/>
          </a:prstGeom>
        </p:spPr>
      </p:pic>
    </p:spTree>
    <p:extLst>
      <p:ext uri="{BB962C8B-B14F-4D97-AF65-F5344CB8AC3E}">
        <p14:creationId xmlns:p14="http://schemas.microsoft.com/office/powerpoint/2010/main" val="2325940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FD98629-CE39-46D2-A4ED-41CD74330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517" y="299738"/>
            <a:ext cx="9091448" cy="701101"/>
          </a:xfrm>
          <a:prstGeom prst="rect">
            <a:avLst/>
          </a:prstGeom>
        </p:spPr>
      </p:pic>
      <p:pic>
        <p:nvPicPr>
          <p:cNvPr id="5" name="صورة 4" descr="صورة تحتوي على صورة فوتوغرافية, تبرع, كوب, طعام&#10;&#10;تم إنشاء الوصف تلقائياً">
            <a:extLst>
              <a:ext uri="{FF2B5EF4-FFF2-40B4-BE49-F238E27FC236}">
                <a16:creationId xmlns:a16="http://schemas.microsoft.com/office/drawing/2014/main" id="{FED1D5E0-82AE-4B3B-AE6C-A36248978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42" y="1597980"/>
            <a:ext cx="11636023" cy="4960281"/>
          </a:xfrm>
          <a:prstGeom prst="rect">
            <a:avLst/>
          </a:prstGeom>
        </p:spPr>
      </p:pic>
    </p:spTree>
    <p:extLst>
      <p:ext uri="{BB962C8B-B14F-4D97-AF65-F5344CB8AC3E}">
        <p14:creationId xmlns:p14="http://schemas.microsoft.com/office/powerpoint/2010/main" val="851133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FD98629-CE39-46D2-A4ED-41CD74330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517" y="299738"/>
            <a:ext cx="9091448" cy="701101"/>
          </a:xfrm>
          <a:prstGeom prst="rect">
            <a:avLst/>
          </a:prstGeom>
        </p:spPr>
      </p:pic>
      <p:pic>
        <p:nvPicPr>
          <p:cNvPr id="7" name="صورة 6" descr="صورة تحتوي على صورة فوتوغرافية, قطة, جالس, طعام&#10;&#10;تم إنشاء الوصف تلقائياً">
            <a:extLst>
              <a:ext uri="{FF2B5EF4-FFF2-40B4-BE49-F238E27FC236}">
                <a16:creationId xmlns:a16="http://schemas.microsoft.com/office/drawing/2014/main" id="{AF2D18B4-958E-43CA-90A2-369799B21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41" y="1600199"/>
            <a:ext cx="11605541" cy="4958062"/>
          </a:xfrm>
          <a:prstGeom prst="rect">
            <a:avLst/>
          </a:prstGeom>
        </p:spPr>
      </p:pic>
    </p:spTree>
    <p:extLst>
      <p:ext uri="{BB962C8B-B14F-4D97-AF65-F5344CB8AC3E}">
        <p14:creationId xmlns:p14="http://schemas.microsoft.com/office/powerpoint/2010/main" val="1714661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FD98629-CE39-46D2-A4ED-41CD74330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517" y="299738"/>
            <a:ext cx="9091448" cy="701101"/>
          </a:xfrm>
          <a:prstGeom prst="rect">
            <a:avLst/>
          </a:prstGeom>
        </p:spPr>
      </p:pic>
      <p:pic>
        <p:nvPicPr>
          <p:cNvPr id="7" name="صورة 6" descr="صورة تحتوي على داخلي, منضدة, جالس, صورة فوتوغرافية&#10;&#10;تم إنشاء الوصف تلقائياً">
            <a:extLst>
              <a:ext uri="{FF2B5EF4-FFF2-40B4-BE49-F238E27FC236}">
                <a16:creationId xmlns:a16="http://schemas.microsoft.com/office/drawing/2014/main" id="{097D26CC-3BE5-4B0D-969E-B1DD4976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35" y="1597980"/>
            <a:ext cx="11523929" cy="4960280"/>
          </a:xfrm>
          <a:prstGeom prst="rect">
            <a:avLst/>
          </a:prstGeom>
        </p:spPr>
      </p:pic>
    </p:spTree>
    <p:extLst>
      <p:ext uri="{BB962C8B-B14F-4D97-AF65-F5344CB8AC3E}">
        <p14:creationId xmlns:p14="http://schemas.microsoft.com/office/powerpoint/2010/main" val="1880579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7464613" y="204193"/>
            <a:ext cx="4493607" cy="4847202"/>
          </a:xfrm>
        </p:spPr>
        <p:txBody>
          <a:bodyPr vert="horz" lIns="91440" tIns="45720" rIns="91440" bIns="45720" rtlCol="0" anchor="b">
            <a:normAutofit fontScale="90000"/>
          </a:bodyPr>
          <a:lstStyle/>
          <a:p>
            <a:pPr algn="just"/>
            <a:r>
              <a:rPr lang="ar-SA" sz="5400" dirty="0">
                <a:effectLst/>
              </a:rPr>
              <a:t>يعتبر الباتيك إحدى طرق الطباعة اليدوية وفن زخرفة القماش، ويقوم على عزل المساحات المختلفة بمادة عازلة قبل صباغتها بالألوان</a:t>
            </a:r>
            <a:endParaRPr lang="en-US" sz="5400" dirty="0"/>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C7FE239C-D3D8-4122-9CC9-182B44FDBE0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20" r="8235"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DB7A217-DBDB-4E0D-B4CE-2B464CD3E10C}"/>
              </a:ext>
            </a:extLst>
          </p:cNvPr>
          <p:cNvSpPr>
            <a:spLocks noChangeArrowheads="1"/>
          </p:cNvSpPr>
          <p:nvPr/>
        </p:nvSpPr>
        <p:spPr bwMode="auto">
          <a:xfrm>
            <a:off x="5299075" y="28622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a:p>
        </p:txBody>
      </p:sp>
      <p:sp>
        <p:nvSpPr>
          <p:cNvPr id="18" name="مربع نص 17">
            <a:extLst>
              <a:ext uri="{FF2B5EF4-FFF2-40B4-BE49-F238E27FC236}">
                <a16:creationId xmlns:a16="http://schemas.microsoft.com/office/drawing/2014/main" id="{C9F95DB8-C1E5-44A5-B350-851C964F496C}"/>
              </a:ext>
            </a:extLst>
          </p:cNvPr>
          <p:cNvSpPr txBox="1"/>
          <p:nvPr/>
        </p:nvSpPr>
        <p:spPr>
          <a:xfrm>
            <a:off x="5677298" y="5925402"/>
            <a:ext cx="2863020" cy="394980"/>
          </a:xfrm>
          <a:prstGeom prst="rect">
            <a:avLst/>
          </a:prstGeom>
          <a:noFill/>
        </p:spPr>
        <p:txBody>
          <a:bodyPr wrap="square">
            <a:spAutoFit/>
          </a:bodyPr>
          <a:lstStyle/>
          <a:p>
            <a:pPr marL="8890" marR="8890" indent="164465" algn="just" rtl="1">
              <a:lnSpc>
                <a:spcPts val="2615"/>
              </a:lnSpc>
              <a:spcAft>
                <a:spcPts val="0"/>
              </a:spcAft>
            </a:pPr>
            <a:r>
              <a:rPr lang="ar-SA" sz="1800" dirty="0">
                <a:effectLst/>
              </a:rPr>
              <a:t>شكل (70) : نموذج </a:t>
            </a:r>
            <a:r>
              <a:rPr lang="ar-SA" sz="1800" dirty="0" err="1">
                <a:effectLst/>
              </a:rPr>
              <a:t>باتيك</a:t>
            </a:r>
            <a:r>
              <a:rPr lang="ar-SA" sz="1800" dirty="0">
                <a:effectLst/>
              </a:rPr>
              <a:t> تقليدي</a:t>
            </a:r>
            <a:endParaRPr lang="en-US" sz="14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0906401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صورة 2" descr="صورة تحتوي على نص&#10;&#10;تم إنشاء الوصف تلقائياً">
            <a:extLst>
              <a:ext uri="{FF2B5EF4-FFF2-40B4-BE49-F238E27FC236}">
                <a16:creationId xmlns:a16="http://schemas.microsoft.com/office/drawing/2014/main" id="{11780728-43F8-44AF-9F58-EEDBBC770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65" y="457199"/>
            <a:ext cx="7829612" cy="6048375"/>
          </a:xfrm>
          <a:prstGeom prst="rect">
            <a:avLst/>
          </a:prstGeom>
        </p:spPr>
      </p:pic>
      <p:grpSp>
        <p:nvGrpSpPr>
          <p:cNvPr id="12"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0615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تناغمات لونية بالباتيك">
            <a:hlinkClick r:id="" action="ppaction://media"/>
            <a:extLst>
              <a:ext uri="{FF2B5EF4-FFF2-40B4-BE49-F238E27FC236}">
                <a16:creationId xmlns:a16="http://schemas.microsoft.com/office/drawing/2014/main" id="{E927EDB7-8C7C-4E0B-9F3C-9EA43D5594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7650" y="409574"/>
            <a:ext cx="7942855" cy="5957141"/>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9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FD0351-EE0C-4549-98DE-DB08F6B90AE6}"/>
              </a:ext>
            </a:extLst>
          </p:cNvPr>
          <p:cNvSpPr>
            <a:spLocks noGrp="1"/>
          </p:cNvSpPr>
          <p:nvPr>
            <p:ph type="title"/>
          </p:nvPr>
        </p:nvSpPr>
        <p:spPr>
          <a:xfrm>
            <a:off x="9022993" y="969885"/>
            <a:ext cx="2618173" cy="4918229"/>
          </a:xfrm>
          <a:solidFill>
            <a:schemeClr val="accent5">
              <a:lumMod val="75000"/>
            </a:schemeClr>
          </a:solidFill>
        </p:spPr>
        <p:txBody>
          <a:bodyPr>
            <a:normAutofit fontScale="90000"/>
          </a:bodyPr>
          <a:lstStyle/>
          <a:p>
            <a:pPr algn="ctr"/>
            <a:r>
              <a:rPr lang="ar-SA" sz="5400" dirty="0"/>
              <a:t>شرح بالفيديو</a:t>
            </a:r>
            <a:br>
              <a:rPr lang="ar-SA" sz="5400" dirty="0"/>
            </a:br>
            <a:r>
              <a:rPr lang="ar-SA" sz="5400" dirty="0"/>
              <a:t>مراحل تنفيذ عمل بفن الباتيك على القماش على أبسط صورة</a:t>
            </a:r>
          </a:p>
        </p:txBody>
      </p:sp>
      <p:pic>
        <p:nvPicPr>
          <p:cNvPr id="4" name="تقنيات فن الباتيك   بالفرشاة0_0">
            <a:hlinkClick r:id="" action="ppaction://media"/>
            <a:extLst>
              <a:ext uri="{FF2B5EF4-FFF2-40B4-BE49-F238E27FC236}">
                <a16:creationId xmlns:a16="http://schemas.microsoft.com/office/drawing/2014/main" id="{202603E9-EE87-4BCF-BBA4-203ADADC92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0834" y="427708"/>
            <a:ext cx="7966902" cy="5831049"/>
          </a:xfrm>
        </p:spPr>
      </p:pic>
    </p:spTree>
    <p:extLst>
      <p:ext uri="{BB962C8B-B14F-4D97-AF65-F5344CB8AC3E}">
        <p14:creationId xmlns:p14="http://schemas.microsoft.com/office/powerpoint/2010/main" val="323401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8C92A57-189A-443B-866D-B3F61F4D0818}"/>
              </a:ext>
            </a:extLst>
          </p:cNvPr>
          <p:cNvSpPr>
            <a:spLocks noGrp="1"/>
          </p:cNvSpPr>
          <p:nvPr>
            <p:ph idx="1"/>
          </p:nvPr>
        </p:nvSpPr>
        <p:spPr>
          <a:xfrm>
            <a:off x="838200" y="1802167"/>
            <a:ext cx="10515600" cy="3542190"/>
          </a:xfrm>
        </p:spPr>
        <p:txBody>
          <a:bodyPr>
            <a:normAutofit fontScale="92500"/>
          </a:bodyPr>
          <a:lstStyle/>
          <a:p>
            <a:pPr marL="0" indent="0" algn="ctr">
              <a:buNone/>
            </a:pPr>
            <a:r>
              <a:rPr lang="ar-SA" sz="13100" dirty="0"/>
              <a:t>انتهى الدرس</a:t>
            </a:r>
          </a:p>
          <a:p>
            <a:pPr marL="0" indent="0" algn="ctr">
              <a:buNone/>
            </a:pPr>
            <a:r>
              <a:rPr lang="ar-SA" sz="13100" dirty="0"/>
              <a:t>وبالتوفيق إن شاء الله</a:t>
            </a:r>
          </a:p>
        </p:txBody>
      </p:sp>
    </p:spTree>
    <p:extLst>
      <p:ext uri="{BB962C8B-B14F-4D97-AF65-F5344CB8AC3E}">
        <p14:creationId xmlns:p14="http://schemas.microsoft.com/office/powerpoint/2010/main" val="2073709432"/>
      </p:ext>
    </p:extLst>
  </p:cSld>
  <p:clrMapOvr>
    <a:masterClrMapping/>
  </p:clrMapOvr>
  <mc:AlternateContent xmlns:mc="http://schemas.openxmlformats.org/markup-compatibility/2006" xmlns:p14="http://schemas.microsoft.com/office/powerpoint/2010/main">
    <mc:Choice Requires="p14">
      <p:transition p14:dur="10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p:txBody>
          <a:bodyPr/>
          <a:lstStyle/>
          <a:p>
            <a:r>
              <a:rPr lang="ar-SA" sz="4400" dirty="0">
                <a:effectLst/>
              </a:rPr>
              <a:t>تاريخ فن الباتيك: </a:t>
            </a:r>
            <a:endParaRPr lang="ar-SA" dirty="0"/>
          </a:p>
        </p:txBody>
      </p:sp>
      <p:graphicFrame>
        <p:nvGraphicFramePr>
          <p:cNvPr id="4" name="عنصر نائب للمحتوى 3">
            <a:extLst>
              <a:ext uri="{FF2B5EF4-FFF2-40B4-BE49-F238E27FC236}">
                <a16:creationId xmlns:a16="http://schemas.microsoft.com/office/drawing/2014/main" id="{22EDD3C4-1E2F-419E-B39E-5ADEC31356A6}"/>
              </a:ext>
            </a:extLst>
          </p:cNvPr>
          <p:cNvGraphicFramePr>
            <a:graphicFrameLocks noGrp="1"/>
          </p:cNvGraphicFramePr>
          <p:nvPr>
            <p:ph idx="1"/>
            <p:extLst>
              <p:ext uri="{D42A27DB-BD31-4B8C-83A1-F6EECF244321}">
                <p14:modId xmlns:p14="http://schemas.microsoft.com/office/powerpoint/2010/main" val="3149290081"/>
              </p:ext>
            </p:extLst>
          </p:nvPr>
        </p:nvGraphicFramePr>
        <p:xfrm>
          <a:off x="4634145" y="1504048"/>
          <a:ext cx="7075502" cy="4389120"/>
        </p:xfrm>
        <a:graphic>
          <a:graphicData uri="http://schemas.openxmlformats.org/drawingml/2006/table">
            <a:tbl>
              <a:tblPr>
                <a:tableStyleId>{5C22544A-7EE6-4342-B048-85BDC9FD1C3A}</a:tableStyleId>
              </a:tblPr>
              <a:tblGrid>
                <a:gridCol w="7075502">
                  <a:extLst>
                    <a:ext uri="{9D8B030D-6E8A-4147-A177-3AD203B41FA5}">
                      <a16:colId xmlns:a16="http://schemas.microsoft.com/office/drawing/2014/main" val="680536090"/>
                    </a:ext>
                  </a:extLst>
                </a:gridCol>
              </a:tblGrid>
              <a:tr h="4195416">
                <a:tc>
                  <a:txBody>
                    <a:bodyPr/>
                    <a:lstStyle/>
                    <a:p>
                      <a:pPr marL="5715" marR="12065" indent="444500" algn="just" rtl="1">
                        <a:lnSpc>
                          <a:spcPct val="100000"/>
                        </a:lnSpc>
                        <a:spcAft>
                          <a:spcPts val="0"/>
                        </a:spcAft>
                      </a:pPr>
                      <a:r>
                        <a:rPr lang="ar-SA" sz="3200" dirty="0">
                          <a:effectLst/>
                        </a:rPr>
                        <a:t>‏لا نعرف على وجه التحديد بداية فن الباتيك ، ولكن يعتقد أنه عرف في الهند ، ثم انتقل إلى جزيرة جاوة بإندونيسيا حيث نشأ وازدهر، ومنها انتشر إلى المناطق المجاورة، لذلك تعتبر إندونيسيا مهد الباتيك، ويرجع أصل مصطلح </a:t>
                      </a:r>
                      <a:r>
                        <a:rPr lang="ar-SA" sz="3200" dirty="0" err="1">
                          <a:effectLst/>
                        </a:rPr>
                        <a:t>باتيك</a:t>
                      </a:r>
                      <a:r>
                        <a:rPr lang="ar-SA" sz="3200" dirty="0">
                          <a:effectLst/>
                        </a:rPr>
                        <a:t> (</a:t>
                      </a:r>
                      <a:r>
                        <a:rPr lang="en-US" sz="3200" dirty="0">
                          <a:effectLst/>
                        </a:rPr>
                        <a:t>Batik</a:t>
                      </a:r>
                      <a:r>
                        <a:rPr lang="ar-SA" sz="3200" dirty="0">
                          <a:effectLst/>
                        </a:rPr>
                        <a:t>)</a:t>
                      </a:r>
                      <a:r>
                        <a:rPr lang="en-US" sz="3200" dirty="0">
                          <a:effectLst/>
                        </a:rPr>
                        <a:t> </a:t>
                      </a:r>
                      <a:r>
                        <a:rPr lang="ar-SA" sz="3200" dirty="0">
                          <a:effectLst/>
                        </a:rPr>
                        <a:t>إلى كلمة تيك (</a:t>
                      </a:r>
                      <a:r>
                        <a:rPr lang="en-US" sz="3200" dirty="0">
                          <a:effectLst/>
                        </a:rPr>
                        <a:t>Tik</a:t>
                      </a:r>
                      <a:r>
                        <a:rPr lang="ar-SA" sz="3200" dirty="0">
                          <a:effectLst/>
                        </a:rPr>
                        <a:t>)</a:t>
                      </a:r>
                      <a:r>
                        <a:rPr lang="en-US" sz="3200" dirty="0">
                          <a:effectLst/>
                        </a:rPr>
                        <a:t> </a:t>
                      </a:r>
                      <a:r>
                        <a:rPr lang="ar-SA" sz="3200" dirty="0">
                          <a:effectLst/>
                        </a:rPr>
                        <a:t>والتي تعني التنقيط، وهذا ينطبق على أسلوب استخدام الشمع المنصهر عند إسقاطه على القماش فيأخذ شكل النقط، وقد استخدمت نقاط الشمع في البداية ثم طور استخدام الشمع فأخذ أشكال متنوعة. شكل (71). </a:t>
                      </a:r>
                      <a:endParaRPr lang="en-US" sz="2400" dirty="0">
                        <a:effectLst/>
                        <a:latin typeface="Arial" panose="020B0604020202020204" pitchFamily="34" charset="0"/>
                        <a:ea typeface="Times New Roman" panose="02020603050405020304" pitchFamily="18" charset="0"/>
                      </a:endParaRPr>
                    </a:p>
                  </a:txBody>
                  <a:tcPr marL="0" marR="0" marT="0" marB="0"/>
                </a:tc>
                <a:extLst>
                  <a:ext uri="{0D108BD9-81ED-4DB2-BD59-A6C34878D82A}">
                    <a16:rowId xmlns:a16="http://schemas.microsoft.com/office/drawing/2014/main" val="3774895888"/>
                  </a:ext>
                </a:extLst>
              </a:tr>
            </a:tbl>
          </a:graphicData>
        </a:graphic>
      </p:graphicFrame>
      <p:pic>
        <p:nvPicPr>
          <p:cNvPr id="2049" name="Picture 1">
            <a:extLst>
              <a:ext uri="{FF2B5EF4-FFF2-40B4-BE49-F238E27FC236}">
                <a16:creationId xmlns:a16="http://schemas.microsoft.com/office/drawing/2014/main" id="{FA5CB80D-4F16-446E-A89D-004619044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25" y="365125"/>
            <a:ext cx="4082851" cy="552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ربع نص 6">
            <a:extLst>
              <a:ext uri="{FF2B5EF4-FFF2-40B4-BE49-F238E27FC236}">
                <a16:creationId xmlns:a16="http://schemas.microsoft.com/office/drawing/2014/main" id="{89417D72-4E80-430D-9FE7-2C32EF944F29}"/>
              </a:ext>
            </a:extLst>
          </p:cNvPr>
          <p:cNvSpPr txBox="1"/>
          <p:nvPr/>
        </p:nvSpPr>
        <p:spPr>
          <a:xfrm>
            <a:off x="585925" y="5980876"/>
            <a:ext cx="3362417" cy="369332"/>
          </a:xfrm>
          <a:prstGeom prst="rect">
            <a:avLst/>
          </a:prstGeom>
          <a:noFill/>
        </p:spPr>
        <p:txBody>
          <a:bodyPr wrap="square">
            <a:spAutoFit/>
          </a:bodyPr>
          <a:lstStyle/>
          <a:p>
            <a:r>
              <a:rPr lang="ar-SA" dirty="0"/>
              <a:t>شكل (71): نموذج يوضح أسلوب التنقيط. </a:t>
            </a:r>
          </a:p>
        </p:txBody>
      </p:sp>
    </p:spTree>
    <p:extLst>
      <p:ext uri="{BB962C8B-B14F-4D97-AF65-F5344CB8AC3E}">
        <p14:creationId xmlns:p14="http://schemas.microsoft.com/office/powerpoint/2010/main" val="328890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183236" y="222552"/>
            <a:ext cx="5507350" cy="5405891"/>
          </a:xfrm>
        </p:spPr>
        <p:txBody>
          <a:bodyPr vert="horz" lIns="91440" tIns="45720" rIns="91440" bIns="45720" rtlCol="0" anchor="t">
            <a:normAutofit/>
          </a:bodyPr>
          <a:lstStyle/>
          <a:p>
            <a:pPr algn="just"/>
            <a:r>
              <a:rPr lang="ar-SA" sz="4800" dirty="0"/>
              <a:t>يعتبر الباتيك من الفنون الراقية الخاصة بالطبقة الأرستقراطية، والسيدات هن أول من استخدم هذا ‏الفن كنوع من التسلية، مستمدين </a:t>
            </a:r>
            <a:br>
              <a:rPr lang="ar-SA" sz="4800" dirty="0"/>
            </a:br>
            <a:r>
              <a:rPr lang="ar-SA" sz="4800" dirty="0"/>
              <a:t>‏تصميماتهن من الطبيعة </a:t>
            </a:r>
            <a:br>
              <a:rPr lang="ar-SA" sz="4800" dirty="0"/>
            </a:br>
            <a:r>
              <a:rPr lang="ar-SA" sz="4800" dirty="0"/>
              <a:t>‏كالأزهار والطيور إشارة إلى الزراعة والنقاء. </a:t>
            </a:r>
            <a:endParaRPr lang="en-US" sz="4800" dirty="0"/>
          </a:p>
        </p:txBody>
      </p:sp>
      <p:sp>
        <p:nvSpPr>
          <p:cNvPr id="71" name="Freeform: Shape 7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صورة تحتوي على منضدة, قميص&#10;&#10;تم إنشاء الوصف تلقائياً">
            <a:extLst>
              <a:ext uri="{FF2B5EF4-FFF2-40B4-BE49-F238E27FC236}">
                <a16:creationId xmlns:a16="http://schemas.microsoft.com/office/drawing/2014/main" id="{B71EBFEB-55C2-4834-84A8-84D6D0B2FE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285" r="15024" b="-2"/>
          <a:stretch/>
        </p:blipFill>
        <p:spPr bwMode="auto">
          <a:xfrm>
            <a:off x="6021086" y="544775"/>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BEDABE8A-598F-4FEC-8219-45085510B72B}"/>
              </a:ext>
            </a:extLst>
          </p:cNvPr>
          <p:cNvSpPr txBox="1"/>
          <p:nvPr/>
        </p:nvSpPr>
        <p:spPr>
          <a:xfrm>
            <a:off x="2317072" y="6107668"/>
            <a:ext cx="4011109" cy="461665"/>
          </a:xfrm>
          <a:prstGeom prst="rect">
            <a:avLst/>
          </a:prstGeom>
          <a:noFill/>
        </p:spPr>
        <p:txBody>
          <a:bodyPr wrap="square">
            <a:spAutoFit/>
          </a:bodyPr>
          <a:lstStyle/>
          <a:p>
            <a:r>
              <a:rPr lang="ar-SA" sz="2400" dirty="0"/>
              <a:t>شكل (72): نموذج </a:t>
            </a:r>
            <a:r>
              <a:rPr lang="ar-SA" sz="2400" dirty="0" err="1"/>
              <a:t>باتيك</a:t>
            </a:r>
            <a:r>
              <a:rPr lang="ar-SA" sz="2400" dirty="0"/>
              <a:t> تقليدي فاخر.</a:t>
            </a:r>
          </a:p>
        </p:txBody>
      </p:sp>
    </p:spTree>
    <p:extLst>
      <p:ext uri="{BB962C8B-B14F-4D97-AF65-F5344CB8AC3E}">
        <p14:creationId xmlns:p14="http://schemas.microsoft.com/office/powerpoint/2010/main" val="240718192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7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5718940" y="419016"/>
            <a:ext cx="5998840" cy="886001"/>
          </a:xfrm>
          <a:noFill/>
        </p:spPr>
        <p:txBody>
          <a:bodyPr vert="horz" lIns="91440" tIns="45720" rIns="91440" bIns="45720" rtlCol="0" anchor="b">
            <a:normAutofit/>
          </a:bodyPr>
          <a:lstStyle/>
          <a:p>
            <a:pPr rtl="0"/>
            <a:r>
              <a:rPr lang="en-US" sz="5200" dirty="0" err="1"/>
              <a:t>القيم</a:t>
            </a:r>
            <a:r>
              <a:rPr lang="en-US" sz="5200" dirty="0"/>
              <a:t> </a:t>
            </a:r>
            <a:r>
              <a:rPr lang="en-US" sz="5200" dirty="0" err="1"/>
              <a:t>الجمالية</a:t>
            </a:r>
            <a:r>
              <a:rPr lang="en-US" sz="5200" dirty="0"/>
              <a:t> </a:t>
            </a:r>
            <a:r>
              <a:rPr lang="en-US" sz="5200" dirty="0" err="1"/>
              <a:t>لفن</a:t>
            </a:r>
            <a:r>
              <a:rPr lang="en-US" sz="5200" dirty="0"/>
              <a:t> </a:t>
            </a:r>
            <a:r>
              <a:rPr lang="en-US" sz="5200" dirty="0" err="1"/>
              <a:t>الباتيك</a:t>
            </a:r>
            <a:endParaRPr lang="en-US" sz="5200" dirty="0"/>
          </a:p>
        </p:txBody>
      </p:sp>
      <p:sp>
        <p:nvSpPr>
          <p:cNvPr id="3" name="عنصر نائب للمحتوى 2">
            <a:extLst>
              <a:ext uri="{FF2B5EF4-FFF2-40B4-BE49-F238E27FC236}">
                <a16:creationId xmlns:a16="http://schemas.microsoft.com/office/drawing/2014/main" id="{BF48107F-2575-4B22-A616-48888E2FC756}"/>
              </a:ext>
            </a:extLst>
          </p:cNvPr>
          <p:cNvSpPr>
            <a:spLocks noGrp="1"/>
          </p:cNvSpPr>
          <p:nvPr>
            <p:ph idx="1"/>
          </p:nvPr>
        </p:nvSpPr>
        <p:spPr>
          <a:xfrm>
            <a:off x="4909351" y="1482571"/>
            <a:ext cx="6681047" cy="4776185"/>
          </a:xfrm>
          <a:noFill/>
        </p:spPr>
        <p:txBody>
          <a:bodyPr vert="horz" lIns="91440" tIns="45720" rIns="91440" bIns="45720" rtlCol="0">
            <a:normAutofit lnSpcReduction="10000"/>
          </a:bodyPr>
          <a:lstStyle/>
          <a:p>
            <a:pPr marL="0" indent="0" algn="just">
              <a:buNone/>
            </a:pPr>
            <a:r>
              <a:rPr lang="ar-SA" sz="4400" dirty="0">
                <a:effectLst/>
              </a:rPr>
              <a:t>عندما نتأمل النماذج القديمة لفن الباتيك نجد ‏أن جوهر الباتيك يكمن في مقاومة الصبغ بإضافة مادة عازلة، أما التصميمات فجاءت معبرة عن ثقافة الشعب وطقوسه الدينية واحتفالاته المختلفة، لذلك أصبح الباتيك أحد الوسائل الرئيسية للتعبير عن المجتمع وثقافته. شكل 0(73) 0 </a:t>
            </a:r>
          </a:p>
        </p:txBody>
      </p:sp>
      <p:pic>
        <p:nvPicPr>
          <p:cNvPr id="4098" name="Picture 2">
            <a:extLst>
              <a:ext uri="{FF2B5EF4-FFF2-40B4-BE49-F238E27FC236}">
                <a16:creationId xmlns:a16="http://schemas.microsoft.com/office/drawing/2014/main" id="{A64AD2AE-3147-4BCB-9ACD-868A825A28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 r="2810"/>
          <a:stretch/>
        </p:blipFill>
        <p:spPr bwMode="auto">
          <a:xfrm>
            <a:off x="20" y="10"/>
            <a:ext cx="4992985" cy="6258747"/>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E495334A-CD1E-40ED-9BA6-F5435755B61E}"/>
              </a:ext>
            </a:extLst>
          </p:cNvPr>
          <p:cNvSpPr txBox="1"/>
          <p:nvPr/>
        </p:nvSpPr>
        <p:spPr>
          <a:xfrm>
            <a:off x="363984" y="6373712"/>
            <a:ext cx="3930588" cy="369332"/>
          </a:xfrm>
          <a:prstGeom prst="rect">
            <a:avLst/>
          </a:prstGeom>
          <a:noFill/>
        </p:spPr>
        <p:txBody>
          <a:bodyPr wrap="square">
            <a:spAutoFit/>
          </a:bodyPr>
          <a:lstStyle/>
          <a:p>
            <a:r>
              <a:rPr lang="ar-SA" dirty="0"/>
              <a:t>شكل (73): نموذج لستارة حائط من الباتيك التقليدي</a:t>
            </a:r>
          </a:p>
        </p:txBody>
      </p:sp>
    </p:spTree>
    <p:extLst>
      <p:ext uri="{BB962C8B-B14F-4D97-AF65-F5344CB8AC3E}">
        <p14:creationId xmlns:p14="http://schemas.microsoft.com/office/powerpoint/2010/main" val="334427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4403324" y="365125"/>
            <a:ext cx="6950476" cy="1037547"/>
          </a:xfrm>
          <a:solidFill>
            <a:schemeClr val="accent1"/>
          </a:solidFill>
        </p:spPr>
        <p:txBody>
          <a:bodyPr/>
          <a:lstStyle/>
          <a:p>
            <a:r>
              <a:rPr lang="en-US" sz="4400" dirty="0" err="1"/>
              <a:t>القيم</a:t>
            </a:r>
            <a:r>
              <a:rPr lang="en-US" sz="4400" dirty="0"/>
              <a:t> </a:t>
            </a:r>
            <a:r>
              <a:rPr lang="en-US" sz="4400" dirty="0" err="1"/>
              <a:t>الجمالية</a:t>
            </a:r>
            <a:r>
              <a:rPr lang="en-US" sz="4400" dirty="0"/>
              <a:t> </a:t>
            </a:r>
            <a:r>
              <a:rPr lang="en-US" sz="4400" dirty="0" err="1"/>
              <a:t>لفن</a:t>
            </a:r>
            <a:r>
              <a:rPr lang="en-US" sz="4400" dirty="0"/>
              <a:t> </a:t>
            </a:r>
            <a:r>
              <a:rPr lang="en-US" sz="4400" dirty="0" err="1"/>
              <a:t>الباتيك</a:t>
            </a:r>
            <a:endParaRPr lang="ar-SA" dirty="0"/>
          </a:p>
        </p:txBody>
      </p:sp>
      <p:graphicFrame>
        <p:nvGraphicFramePr>
          <p:cNvPr id="5" name="جدول 4">
            <a:extLst>
              <a:ext uri="{FF2B5EF4-FFF2-40B4-BE49-F238E27FC236}">
                <a16:creationId xmlns:a16="http://schemas.microsoft.com/office/drawing/2014/main" id="{561AD4EB-43AA-4657-BC69-F216978956EF}"/>
              </a:ext>
            </a:extLst>
          </p:cNvPr>
          <p:cNvGraphicFramePr>
            <a:graphicFrameLocks noGrp="1"/>
          </p:cNvGraphicFramePr>
          <p:nvPr>
            <p:extLst>
              <p:ext uri="{D42A27DB-BD31-4B8C-83A1-F6EECF244321}">
                <p14:modId xmlns:p14="http://schemas.microsoft.com/office/powerpoint/2010/main" val="1932742388"/>
              </p:ext>
            </p:extLst>
          </p:nvPr>
        </p:nvGraphicFramePr>
        <p:xfrm>
          <a:off x="4483223" y="1542415"/>
          <a:ext cx="6870577" cy="4950460"/>
        </p:xfrm>
        <a:graphic>
          <a:graphicData uri="http://schemas.openxmlformats.org/drawingml/2006/table">
            <a:tbl>
              <a:tblPr>
                <a:tableStyleId>{5C22544A-7EE6-4342-B048-85BDC9FD1C3A}</a:tableStyleId>
              </a:tblPr>
              <a:tblGrid>
                <a:gridCol w="6870577">
                  <a:extLst>
                    <a:ext uri="{9D8B030D-6E8A-4147-A177-3AD203B41FA5}">
                      <a16:colId xmlns:a16="http://schemas.microsoft.com/office/drawing/2014/main" val="3792437350"/>
                    </a:ext>
                  </a:extLst>
                </a:gridCol>
              </a:tblGrid>
              <a:tr h="4626833">
                <a:tc>
                  <a:txBody>
                    <a:bodyPr/>
                    <a:lstStyle/>
                    <a:p>
                      <a:pPr marR="12065" indent="505460" algn="just" rtl="1">
                        <a:lnSpc>
                          <a:spcPct val="100000"/>
                        </a:lnSpc>
                      </a:pPr>
                      <a:r>
                        <a:rPr lang="ar-SA" sz="3600" dirty="0">
                          <a:effectLst/>
                        </a:rPr>
                        <a:t>‏وقد أبدع الحرفيون القدماء نقوشاً زخرفية هي غاية في الجمال والروعة والتميز بقيت ثابتة وراسخة ومتوارثة حتى وقتنا الحالي ، وهي تعبر عن عراقة وماضي هذه الشعوب.            شكل (73). </a:t>
                      </a:r>
                      <a:endParaRPr lang="en-US" sz="2800" dirty="0">
                        <a:effectLst/>
                      </a:endParaRPr>
                    </a:p>
                    <a:p>
                      <a:pPr marR="17780" algn="just" rtl="1">
                        <a:lnSpc>
                          <a:spcPct val="100000"/>
                        </a:lnSpc>
                        <a:spcBef>
                          <a:spcPts val="70"/>
                        </a:spcBef>
                        <a:spcAft>
                          <a:spcPts val="0"/>
                        </a:spcAft>
                      </a:pPr>
                      <a:r>
                        <a:rPr lang="ar-SA" sz="3600" dirty="0">
                          <a:effectLst/>
                        </a:rPr>
                        <a:t>   ‏ويتميز الباتيك بدفء الألوان ورشاقة الخطوط وجمال المساحات مع بعضها البعض رغم العفوية والتلقائية في التصميم والتنفيذ . شكل (74) . </a:t>
                      </a:r>
                      <a:endParaRPr lang="en-US" sz="2800" dirty="0">
                        <a:effectLst/>
                        <a:latin typeface="Arial" panose="020B0604020202020204" pitchFamily="34" charset="0"/>
                        <a:ea typeface="Times New Roman" panose="02020603050405020304" pitchFamily="18" charset="0"/>
                      </a:endParaRPr>
                    </a:p>
                  </a:txBody>
                  <a:tcPr marL="0" marR="0" marT="0" marB="0"/>
                </a:tc>
                <a:extLst>
                  <a:ext uri="{0D108BD9-81ED-4DB2-BD59-A6C34878D82A}">
                    <a16:rowId xmlns:a16="http://schemas.microsoft.com/office/drawing/2014/main" val="481529977"/>
                  </a:ext>
                </a:extLst>
              </a:tr>
            </a:tbl>
          </a:graphicData>
        </a:graphic>
      </p:graphicFrame>
      <p:pic>
        <p:nvPicPr>
          <p:cNvPr id="5121" name="Picture 1">
            <a:extLst>
              <a:ext uri="{FF2B5EF4-FFF2-40B4-BE49-F238E27FC236}">
                <a16:creationId xmlns:a16="http://schemas.microsoft.com/office/drawing/2014/main" id="{E39DB881-54D0-466F-A0FC-2E6F88ADF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6" t="1922" r="49182" b="40803"/>
          <a:stretch/>
        </p:blipFill>
        <p:spPr bwMode="auto">
          <a:xfrm>
            <a:off x="399495" y="365125"/>
            <a:ext cx="3923929"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58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9081856" y="191132"/>
            <a:ext cx="2862472" cy="732146"/>
          </a:xfrm>
        </p:spPr>
        <p:txBody>
          <a:bodyPr vert="horz" lIns="91440" tIns="45720" rIns="91440" bIns="45720" rtlCol="0" anchor="t">
            <a:normAutofit/>
          </a:bodyPr>
          <a:lstStyle/>
          <a:p>
            <a:pPr algn="l" rtl="0"/>
            <a:r>
              <a:rPr lang="ar-SA" dirty="0">
                <a:solidFill>
                  <a:srgbClr val="000000"/>
                </a:solidFill>
              </a:rPr>
              <a:t>أدوات الباتيك: </a:t>
            </a:r>
            <a:endParaRPr lang="en-US" dirty="0">
              <a:solidFill>
                <a:srgbClr val="000000"/>
              </a:solidFill>
            </a:endParaRPr>
          </a:p>
        </p:txBody>
      </p:sp>
      <p:sp>
        <p:nvSpPr>
          <p:cNvPr id="1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عنصر نائب للمحتوى 4" descr="صورة تحتوي على منضدة, داخلي, عناصر, صغير&#10;&#10;تم إنشاء الوصف تلقائياً">
            <a:extLst>
              <a:ext uri="{FF2B5EF4-FFF2-40B4-BE49-F238E27FC236}">
                <a16:creationId xmlns:a16="http://schemas.microsoft.com/office/drawing/2014/main" id="{0F80F265-3D2E-4642-83FC-6A1EAD251C3D}"/>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r="9717" b="3"/>
          <a:stretch/>
        </p:blipFill>
        <p:spPr>
          <a:xfrm>
            <a:off x="-306" y="73198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15" name="مربع نص 14">
            <a:extLst>
              <a:ext uri="{FF2B5EF4-FFF2-40B4-BE49-F238E27FC236}">
                <a16:creationId xmlns:a16="http://schemas.microsoft.com/office/drawing/2014/main" id="{C80F853A-FBE5-4CE3-9BD0-FEF592BD2BD2}"/>
              </a:ext>
            </a:extLst>
          </p:cNvPr>
          <p:cNvSpPr txBox="1"/>
          <p:nvPr/>
        </p:nvSpPr>
        <p:spPr>
          <a:xfrm>
            <a:off x="5849808" y="1114410"/>
            <a:ext cx="6094520" cy="5262979"/>
          </a:xfrm>
          <a:prstGeom prst="rect">
            <a:avLst/>
          </a:prstGeom>
          <a:noFill/>
        </p:spPr>
        <p:txBody>
          <a:bodyPr wrap="square">
            <a:spAutoFit/>
          </a:bodyPr>
          <a:lstStyle/>
          <a:p>
            <a:pPr algn="just"/>
            <a:r>
              <a:rPr lang="ar-SA" sz="2800" dirty="0"/>
              <a:t>‏في أبسط أشكال الباتيك لا نحتاج إلى الكثير من الأدوات وتنحصر الأدوات الضرورية في ما يأتي. </a:t>
            </a:r>
          </a:p>
          <a:p>
            <a:pPr algn="just"/>
            <a:r>
              <a:rPr lang="ar-SA" sz="2800" dirty="0"/>
              <a:t>‏- القماش المراد تطبيق الباتيك عليه وعادة ما يكون من الحرير أو القطن . </a:t>
            </a:r>
          </a:p>
          <a:p>
            <a:pPr algn="just"/>
            <a:r>
              <a:rPr lang="ar-SA" sz="2800" dirty="0"/>
              <a:t>‏- الشمع المراد استخدامه في تنفيذ الباتيك .</a:t>
            </a:r>
          </a:p>
          <a:p>
            <a:pPr algn="just"/>
            <a:r>
              <a:rPr lang="ar-SA" sz="2800" dirty="0"/>
              <a:t>- الصبغة المراد صبغ القماش بها . </a:t>
            </a:r>
          </a:p>
          <a:p>
            <a:pPr algn="just"/>
            <a:r>
              <a:rPr lang="ar-SA" sz="2800" dirty="0"/>
              <a:t>‏بالإضافة إلى بعض الأدوات المكملة مثل :</a:t>
            </a:r>
          </a:p>
          <a:p>
            <a:pPr algn="just"/>
            <a:r>
              <a:rPr lang="ar-SA" sz="2800" dirty="0"/>
              <a:t>- فرش لتطبيق الشمع والصبغة . </a:t>
            </a:r>
          </a:p>
          <a:p>
            <a:pPr algn="just"/>
            <a:r>
              <a:rPr lang="ar-SA" sz="2800" dirty="0"/>
              <a:t>‏- أوعية لوضع الصبغة وصهر الشمع . </a:t>
            </a:r>
          </a:p>
          <a:p>
            <a:pPr algn="just"/>
            <a:r>
              <a:rPr lang="ar-SA" sz="2800" dirty="0"/>
              <a:t>‏- مصدر حراري لصهر الشمع . </a:t>
            </a:r>
          </a:p>
          <a:p>
            <a:pPr algn="just"/>
            <a:r>
              <a:rPr lang="ar-SA" sz="2800" dirty="0"/>
              <a:t>‏- إطار خشبي لشد القماش .</a:t>
            </a:r>
          </a:p>
          <a:p>
            <a:pPr algn="just"/>
            <a:r>
              <a:rPr lang="ar-SA" sz="2800" dirty="0"/>
              <a:t>- مسامير لتثبيت القماش . </a:t>
            </a:r>
          </a:p>
        </p:txBody>
      </p:sp>
    </p:spTree>
    <p:extLst>
      <p:ext uri="{BB962C8B-B14F-4D97-AF65-F5344CB8AC3E}">
        <p14:creationId xmlns:p14="http://schemas.microsoft.com/office/powerpoint/2010/main" val="40730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941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524256" y="491260"/>
            <a:ext cx="6594189" cy="1625210"/>
          </a:xfrm>
        </p:spPr>
        <p:txBody>
          <a:bodyPr>
            <a:normAutofit/>
          </a:bodyPr>
          <a:lstStyle/>
          <a:p>
            <a:r>
              <a:rPr lang="ar-SA" dirty="0">
                <a:solidFill>
                  <a:srgbClr val="FFFFFF"/>
                </a:solidFill>
              </a:rPr>
              <a:t>نلاحظ أنه لعمل الباتيك نستخدم القليل من الأدوات الخاصة وهي:</a:t>
            </a:r>
          </a:p>
        </p:txBody>
      </p:sp>
      <p:pic>
        <p:nvPicPr>
          <p:cNvPr id="6146" name="Picture 2">
            <a:extLst>
              <a:ext uri="{FF2B5EF4-FFF2-40B4-BE49-F238E27FC236}">
                <a16:creationId xmlns:a16="http://schemas.microsoft.com/office/drawing/2014/main" id="{2E64F7AB-BD1A-4503-9E49-45E91892B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5" r="2" b="2"/>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عنصر نائب للمحتوى 2">
            <a:extLst>
              <a:ext uri="{FF2B5EF4-FFF2-40B4-BE49-F238E27FC236}">
                <a16:creationId xmlns:a16="http://schemas.microsoft.com/office/drawing/2014/main" id="{BF48107F-2575-4B22-A616-48888E2FC756}"/>
              </a:ext>
            </a:extLst>
          </p:cNvPr>
          <p:cNvSpPr>
            <a:spLocks noGrp="1"/>
          </p:cNvSpPr>
          <p:nvPr>
            <p:ph idx="1"/>
          </p:nvPr>
        </p:nvSpPr>
        <p:spPr>
          <a:xfrm>
            <a:off x="7667625" y="491260"/>
            <a:ext cx="4086225" cy="5890490"/>
          </a:xfrm>
        </p:spPr>
        <p:txBody>
          <a:bodyPr anchor="ctr">
            <a:normAutofit lnSpcReduction="10000"/>
          </a:bodyPr>
          <a:lstStyle/>
          <a:p>
            <a:pPr marL="0" indent="0" algn="just">
              <a:buNone/>
            </a:pPr>
            <a:r>
              <a:rPr lang="ar-SA" sz="3600" dirty="0">
                <a:solidFill>
                  <a:srgbClr val="FFFFFF"/>
                </a:solidFill>
              </a:rPr>
              <a:t>قمع الشمع:</a:t>
            </a:r>
          </a:p>
          <a:p>
            <a:pPr marL="0" indent="0" algn="just">
              <a:buNone/>
            </a:pPr>
            <a:r>
              <a:rPr lang="ar-SA" sz="3600" dirty="0">
                <a:solidFill>
                  <a:srgbClr val="FFFFFF"/>
                </a:solidFill>
              </a:rPr>
              <a:t>    وهي الأداة التقليدية لتطبيق الشمع على القماش وهو عبارة عن ذراع قصير من خشب البامبو أو الخيزران مزود بخزان لوضع الشمع السائل يتصل بأنبوب رفيع يسمح للشمع بالتسرب على شكل نقط أو خطوط، ويأتي بأشكال وأحجام مختلفة. شكل (76). </a:t>
            </a:r>
          </a:p>
        </p:txBody>
      </p:sp>
      <p:sp>
        <p:nvSpPr>
          <p:cNvPr id="8" name="مربع نص 7">
            <a:extLst>
              <a:ext uri="{FF2B5EF4-FFF2-40B4-BE49-F238E27FC236}">
                <a16:creationId xmlns:a16="http://schemas.microsoft.com/office/drawing/2014/main" id="{68C4760F-571B-4DC3-B277-3BADB619C73A}"/>
              </a:ext>
            </a:extLst>
          </p:cNvPr>
          <p:cNvSpPr txBox="1"/>
          <p:nvPr/>
        </p:nvSpPr>
        <p:spPr>
          <a:xfrm>
            <a:off x="4554245" y="3956766"/>
            <a:ext cx="2732102" cy="369332"/>
          </a:xfrm>
          <a:prstGeom prst="rect">
            <a:avLst/>
          </a:prstGeom>
          <a:noFill/>
        </p:spPr>
        <p:txBody>
          <a:bodyPr wrap="square">
            <a:spAutoFit/>
          </a:bodyPr>
          <a:lstStyle/>
          <a:p>
            <a:r>
              <a:rPr lang="ar-SA" dirty="0"/>
              <a:t>شكل (76): نماذج من قمع الشمع.</a:t>
            </a:r>
          </a:p>
        </p:txBody>
      </p:sp>
    </p:spTree>
    <p:extLst>
      <p:ext uri="{BB962C8B-B14F-4D97-AF65-F5344CB8AC3E}">
        <p14:creationId xmlns:p14="http://schemas.microsoft.com/office/powerpoint/2010/main" val="320837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E46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عنوان 1">
            <a:extLst>
              <a:ext uri="{FF2B5EF4-FFF2-40B4-BE49-F238E27FC236}">
                <a16:creationId xmlns:a16="http://schemas.microsoft.com/office/drawing/2014/main" id="{EA6EA8E9-FE59-4D8B-8066-38570A64FF0C}"/>
              </a:ext>
            </a:extLst>
          </p:cNvPr>
          <p:cNvSpPr>
            <a:spLocks noGrp="1"/>
          </p:cNvSpPr>
          <p:nvPr>
            <p:ph type="title"/>
          </p:nvPr>
        </p:nvSpPr>
        <p:spPr>
          <a:xfrm>
            <a:off x="524256" y="4767072"/>
            <a:ext cx="6594189" cy="1625210"/>
          </a:xfrm>
        </p:spPr>
        <p:txBody>
          <a:bodyPr>
            <a:normAutofit/>
          </a:bodyPr>
          <a:lstStyle/>
          <a:p>
            <a:r>
              <a:rPr lang="ar-SA">
                <a:solidFill>
                  <a:srgbClr val="FFFFFF"/>
                </a:solidFill>
              </a:rPr>
              <a:t>نلاحظ أنه لعمل الباتيك نستخدم القليل من الأدوات الخاصة وهي:</a:t>
            </a:r>
          </a:p>
        </p:txBody>
      </p:sp>
      <p:pic>
        <p:nvPicPr>
          <p:cNvPr id="1026" name="Picture 2">
            <a:extLst>
              <a:ext uri="{FF2B5EF4-FFF2-40B4-BE49-F238E27FC236}">
                <a16:creationId xmlns:a16="http://schemas.microsoft.com/office/drawing/2014/main" id="{FE6DD10C-1766-4EFA-92C5-A23E05D00F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52" r="1539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عنصر نائب للمحتوى 2">
            <a:extLst>
              <a:ext uri="{FF2B5EF4-FFF2-40B4-BE49-F238E27FC236}">
                <a16:creationId xmlns:a16="http://schemas.microsoft.com/office/drawing/2014/main" id="{BF48107F-2575-4B22-A616-48888E2FC756}"/>
              </a:ext>
            </a:extLst>
          </p:cNvPr>
          <p:cNvSpPr>
            <a:spLocks noGrp="1"/>
          </p:cNvSpPr>
          <p:nvPr>
            <p:ph idx="1"/>
          </p:nvPr>
        </p:nvSpPr>
        <p:spPr>
          <a:xfrm>
            <a:off x="7667625" y="466724"/>
            <a:ext cx="4000119" cy="5925557"/>
          </a:xfrm>
        </p:spPr>
        <p:txBody>
          <a:bodyPr anchor="ctr">
            <a:normAutofit/>
          </a:bodyPr>
          <a:lstStyle/>
          <a:p>
            <a:pPr marL="0" indent="0">
              <a:buNone/>
            </a:pPr>
            <a:r>
              <a:rPr lang="ar-SA" sz="3200" dirty="0">
                <a:solidFill>
                  <a:srgbClr val="FFFFFF"/>
                </a:solidFill>
              </a:rPr>
              <a:t>القالب النحاسي:</a:t>
            </a:r>
          </a:p>
          <a:p>
            <a:pPr marL="0" indent="0" algn="just">
              <a:buNone/>
            </a:pPr>
            <a:r>
              <a:rPr lang="ar-SA" sz="3200" dirty="0">
                <a:solidFill>
                  <a:srgbClr val="FFFFFF"/>
                </a:solidFill>
              </a:rPr>
              <a:t>يستخدم كذلك لتطبيق الشمع ويعطي نتائج سريعة، وهو عبارة عن أشرطة نحاسية تشكل وفق التصميم ثم تلحم بمقبض، وعند التطبيق يتم غمر الجزء المزخرف من القالب في الشمع، ثم يضغط على القماش، وبجب أن يكون لكل تصميم قالبين متناظرين، لأن تطبيق الشمع عند استخدام القوالب يجب أن يتم من جهتي القماش. شكل (77). </a:t>
            </a:r>
          </a:p>
        </p:txBody>
      </p:sp>
      <p:sp>
        <p:nvSpPr>
          <p:cNvPr id="6" name="مربع نص 5">
            <a:extLst>
              <a:ext uri="{FF2B5EF4-FFF2-40B4-BE49-F238E27FC236}">
                <a16:creationId xmlns:a16="http://schemas.microsoft.com/office/drawing/2014/main" id="{420EA201-06E5-4D22-98EB-3877C012CF57}"/>
              </a:ext>
            </a:extLst>
          </p:cNvPr>
          <p:cNvSpPr txBox="1"/>
          <p:nvPr/>
        </p:nvSpPr>
        <p:spPr>
          <a:xfrm>
            <a:off x="327547" y="4018386"/>
            <a:ext cx="7058306" cy="410739"/>
          </a:xfrm>
          <a:prstGeom prst="rect">
            <a:avLst/>
          </a:prstGeom>
          <a:solidFill>
            <a:srgbClr val="000000">
              <a:alpha val="50000"/>
            </a:srgbClr>
          </a:solidFill>
          <a:ln>
            <a:noFill/>
          </a:ln>
        </p:spPr>
        <p:txBody>
          <a:bodyPr wrap="square">
            <a:noAutofit/>
          </a:bodyPr>
          <a:lstStyle/>
          <a:p>
            <a:pPr algn="ctr">
              <a:spcAft>
                <a:spcPts val="600"/>
              </a:spcAft>
            </a:pPr>
            <a:r>
              <a:rPr lang="ar-SA" sz="2400" dirty="0">
                <a:solidFill>
                  <a:srgbClr val="FFFFFF"/>
                </a:solidFill>
              </a:rPr>
              <a:t>شكل (77): نماذج من قوالب الشمع.</a:t>
            </a:r>
          </a:p>
        </p:txBody>
      </p:sp>
    </p:spTree>
    <p:extLst>
      <p:ext uri="{BB962C8B-B14F-4D97-AF65-F5344CB8AC3E}">
        <p14:creationId xmlns:p14="http://schemas.microsoft.com/office/powerpoint/2010/main" val="787580706"/>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952</Words>
  <Application>Microsoft Office PowerPoint</Application>
  <PresentationFormat>شاشة عريضة</PresentationFormat>
  <Paragraphs>63</Paragraphs>
  <Slides>23</Slides>
  <Notes>0</Notes>
  <HiddenSlides>0</HiddenSlides>
  <MMClips>2</MMClips>
  <ScaleCrop>false</ScaleCrop>
  <HeadingPairs>
    <vt:vector size="4" baseType="variant">
      <vt:variant>
        <vt:lpstr>نسق</vt:lpstr>
      </vt:variant>
      <vt:variant>
        <vt:i4>1</vt:i4>
      </vt:variant>
      <vt:variant>
        <vt:lpstr>عناوين الشرائح</vt:lpstr>
      </vt:variant>
      <vt:variant>
        <vt:i4>23</vt:i4>
      </vt:variant>
    </vt:vector>
  </HeadingPairs>
  <TitlesOfParts>
    <vt:vector size="24" baseType="lpstr">
      <vt:lpstr>نسق Office</vt:lpstr>
      <vt:lpstr>تناغمات لونية بالباتيك</vt:lpstr>
      <vt:lpstr>يعتبر الباتيك إحدى طرق الطباعة اليدوية وفن زخرفة القماش، ويقوم على عزل المساحات المختلفة بمادة عازلة قبل صباغتها بالألوان</vt:lpstr>
      <vt:lpstr>تاريخ فن الباتيك: </vt:lpstr>
      <vt:lpstr>يعتبر الباتيك من الفنون الراقية الخاصة بالطبقة الأرستقراطية، والسيدات هن أول من استخدم هذا ‏الفن كنوع من التسلية، مستمدين  ‏تصميماتهن من الطبيعة  ‏كالأزهار والطيور إشارة إلى الزراعة والنقاء. </vt:lpstr>
      <vt:lpstr>القيم الجمالية لفن الباتيك</vt:lpstr>
      <vt:lpstr>القيم الجمالية لفن الباتيك</vt:lpstr>
      <vt:lpstr>أدوات الباتيك: </vt:lpstr>
      <vt:lpstr>نلاحظ أنه لعمل الباتيك نستخدم القليل من الأدوات الخاصة وهي:</vt:lpstr>
      <vt:lpstr>نلاحظ أنه لعمل الباتيك نستخدم القليل من الأدوات الخاصة وهي:</vt:lpstr>
      <vt:lpstr>نلاحظ أنه لعمل الباتيك نستخدم القليل من الأدوات الخاصة وهي:</vt:lpstr>
      <vt:lpstr>صهر الشمع:</vt:lpstr>
      <vt:lpstr>مراحل الباتيك: </vt:lpstr>
      <vt:lpstr>بالإضافة إلى العديد من العمليات ‏الثانوية مثل شكل (82).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شرح بالفيديو مراحل تنفيذ عمل بفن الباتيك على القماش على أبسط صورة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تناغمات لونية بالباتيك</dc:title>
  <dc:creator>سامي حسين محمد الناصر</dc:creator>
  <cp:lastModifiedBy>حسن الزهراني</cp:lastModifiedBy>
  <cp:revision>3</cp:revision>
  <dcterms:created xsi:type="dcterms:W3CDTF">2020-10-24T12:44:08Z</dcterms:created>
  <dcterms:modified xsi:type="dcterms:W3CDTF">2020-10-24T17:05:09Z</dcterms:modified>
</cp:coreProperties>
</file>