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1"/>
  </p:notesMasterIdLst>
  <p:sldIdLst>
    <p:sldId id="483" r:id="rId2"/>
    <p:sldId id="395" r:id="rId3"/>
    <p:sldId id="260" r:id="rId4"/>
    <p:sldId id="484" r:id="rId5"/>
    <p:sldId id="288" r:id="rId6"/>
    <p:sldId id="520" r:id="rId7"/>
    <p:sldId id="521" r:id="rId8"/>
    <p:sldId id="285" r:id="rId9"/>
    <p:sldId id="522" r:id="rId10"/>
    <p:sldId id="523" r:id="rId11"/>
    <p:sldId id="524" r:id="rId12"/>
    <p:sldId id="525" r:id="rId13"/>
    <p:sldId id="526" r:id="rId14"/>
    <p:sldId id="528" r:id="rId15"/>
    <p:sldId id="529" r:id="rId16"/>
    <p:sldId id="530" r:id="rId17"/>
    <p:sldId id="286" r:id="rId18"/>
    <p:sldId id="531" r:id="rId19"/>
    <p:sldId id="532" r:id="rId20"/>
    <p:sldId id="533" r:id="rId21"/>
    <p:sldId id="287" r:id="rId22"/>
    <p:sldId id="289" r:id="rId23"/>
    <p:sldId id="535" r:id="rId24"/>
    <p:sldId id="536" r:id="rId25"/>
    <p:sldId id="537" r:id="rId26"/>
    <p:sldId id="276" r:id="rId27"/>
    <p:sldId id="538" r:id="rId28"/>
    <p:sldId id="539" r:id="rId29"/>
    <p:sldId id="290" r:id="rId30"/>
    <p:sldId id="279" r:id="rId31"/>
    <p:sldId id="540" r:id="rId32"/>
    <p:sldId id="280" r:id="rId33"/>
    <p:sldId id="541" r:id="rId34"/>
    <p:sldId id="542" r:id="rId35"/>
    <p:sldId id="281" r:id="rId36"/>
    <p:sldId id="543" r:id="rId37"/>
    <p:sldId id="544" r:id="rId38"/>
    <p:sldId id="545" r:id="rId39"/>
    <p:sldId id="546" r:id="rId40"/>
    <p:sldId id="547" r:id="rId41"/>
    <p:sldId id="548" r:id="rId42"/>
    <p:sldId id="549" r:id="rId43"/>
    <p:sldId id="550" r:id="rId44"/>
    <p:sldId id="551" r:id="rId45"/>
    <p:sldId id="552" r:id="rId46"/>
    <p:sldId id="553" r:id="rId47"/>
    <p:sldId id="554" r:id="rId48"/>
    <p:sldId id="555" r:id="rId49"/>
    <p:sldId id="556" r:id="rId50"/>
    <p:sldId id="557" r:id="rId51"/>
    <p:sldId id="558" r:id="rId52"/>
    <p:sldId id="559" r:id="rId53"/>
    <p:sldId id="560" r:id="rId54"/>
    <p:sldId id="567" r:id="rId55"/>
    <p:sldId id="561" r:id="rId56"/>
    <p:sldId id="562" r:id="rId57"/>
    <p:sldId id="563" r:id="rId58"/>
    <p:sldId id="564" r:id="rId59"/>
    <p:sldId id="565" r:id="rId60"/>
  </p:sldIdLst>
  <p:sldSz cx="9144000" cy="6858000" type="screen4x3"/>
  <p:notesSz cx="6858000" cy="9144000"/>
  <p:custDataLst>
    <p:tags r:id="rId62"/>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00FF"/>
    <a:srgbClr val="9900CC"/>
    <a:srgbClr val="CC00FF"/>
    <a:srgbClr val="FF00FF"/>
    <a:srgbClr val="00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672" autoAdjust="0"/>
    <p:restoredTop sz="94660"/>
  </p:normalViewPr>
  <p:slideViewPr>
    <p:cSldViewPr>
      <p:cViewPr varScale="1">
        <p:scale>
          <a:sx n="70" d="100"/>
          <a:sy n="70" d="100"/>
        </p:scale>
        <p:origin x="4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7ABC2F9-E56E-4779-A694-7F06217008B2}" type="datetimeFigureOut">
              <a:rPr lang="ar-EG" smtClean="0"/>
              <a:pPr/>
              <a:t>20/01/1443</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D836CF1-D49D-48F6-8C62-C59D8F442A30}"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C80CF635-58C0-44F8-87C4-AD912ADD8B7D}" type="slidenum">
              <a:rPr lang="ar-EG" smtClean="0"/>
              <a:pPr/>
              <a:t>19</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168F046-5886-4A32-B80E-B33DB1F29EB1}"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1F7E0B-81F6-45FF-B355-D1BEC7195514}"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9C2C45-DB48-40D5-9EDD-E403A0729C4C}"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12E7D6-3DDF-445D-AD08-D8BD20FE40E1}"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09321F-DCE1-47F9-BB75-A1854C48E93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12DDD0-42D8-496C-ABD4-BC38A103C31C}"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C52965-BB5F-410F-B74C-1AF5B1CA5A3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B1F257-A497-4B82-91E1-2A91654FCA7D}"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5F9B872-BE25-417D-AACF-A15B8217717F}" type="datetimeFigureOut">
              <a:rPr lang="en-US"/>
              <a:pPr>
                <a:defRPr/>
              </a:pPr>
              <a:t>8/28/2021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C5C225-F1A8-4F5F-8D7B-4CEF173D2B14}"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9FEB830-0F44-49FE-892B-B6E5B38E4B0D}"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238FC0-B784-4C12-8AAD-E840414BD105}"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3288A79-50FF-4543-A960-DE8113F3E402}" type="datetimeFigureOut">
              <a:rPr lang="en-US"/>
              <a:pPr>
                <a:defRPr/>
              </a:pPr>
              <a:t>8/28/2021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202B50-54F3-47BF-9E96-661152A3B7DF}"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C7DC29-3031-4572-A7E5-F711A07C8CC6}" type="datetimeFigureOut">
              <a:rPr lang="en-US"/>
              <a:pPr>
                <a:defRPr/>
              </a:pPr>
              <a:t>8/28/2021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9172B0-0A88-49D6-9ED7-D33A036F3797}"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8A8645-D2CC-48EA-8255-60DEE819B2DA}" type="datetimeFigureOut">
              <a:rPr lang="en-US"/>
              <a:pPr>
                <a:defRPr/>
              </a:pPr>
              <a:t>8/28/2021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AE0DF4-8F1B-4199-9A45-FE7C5B750743}"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F4AE366-FAA5-4DE0-81CE-BD7CBFAF8969}"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E324D3-43A1-4125-9BBD-BD82C27B05FA}" type="slidenum">
              <a:rPr lang="en-US"/>
              <a:pPr>
                <a:defRPr/>
              </a:pPr>
              <a:t>‹#›</a:t>
            </a:fld>
            <a:endParaRPr lang="en-US"/>
          </a:p>
        </p:txBody>
      </p:sp>
    </p:spTree>
  </p:cSld>
  <p:clrMapOvr>
    <a:masterClrMapping/>
  </p:clrMapOvr>
  <p:transition>
    <p:newsflash/>
    <p:sndAc>
      <p:stSnd>
        <p:snd r:embed="rId1" name="offlin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846F231-641C-4E68-A0B9-31578935CBAF}" type="datetimeFigureOut">
              <a:rPr lang="en-US"/>
              <a:pPr>
                <a:defRPr/>
              </a:pPr>
              <a:t>8/28/2021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02BED6-4038-47ED-B143-7CD1F12B5726}" type="slidenum">
              <a:rPr lang="en-US"/>
              <a:pPr>
                <a:defRPr/>
              </a:pPr>
              <a:t>‹#›</a:t>
            </a:fld>
            <a:endParaRPr lang="en-US"/>
          </a:p>
        </p:txBody>
      </p:sp>
    </p:spTree>
  </p:cSld>
  <p:clrMapOvr>
    <a:masterClrMapping/>
  </p:clrMapOvr>
  <p:transition>
    <p:newsflash/>
    <p:sndAc>
      <p:stSnd>
        <p:snd r:embed="rId1" name="offlin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394448E1-BC14-48AC-B159-1CC0AEA0BC54}" type="datetimeFigureOut">
              <a:rPr lang="en-US"/>
              <a:pPr>
                <a:defRPr/>
              </a:pPr>
              <a:t>8/28/2021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9C452E77-B0AA-4940-8FDE-B4FD0AA00E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newsflash/>
    <p:sndAc>
      <p:stSnd>
        <p:snd r:embed="rId13" name="offline.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audio" Target="../media/audio20.wav"/></Relationships>
</file>

<file path=ppt/slides/_rels/slide1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12.wav"/><Relationship Id="rId7"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27.wav"/></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9.wav"/><Relationship Id="rId4" Type="http://schemas.openxmlformats.org/officeDocument/2006/relationships/audio" Target="../media/audio28.wav"/></Relationships>
</file>

<file path=ppt/slides/_rels/slide14.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audio" Target="../media/audio31.wav"/></Relationships>
</file>

<file path=ppt/slides/_rels/slide15.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4.wav"/><Relationship Id="rId4" Type="http://schemas.openxmlformats.org/officeDocument/2006/relationships/audio" Target="../media/audio33.wav"/></Relationships>
</file>

<file path=ppt/slides/_rels/slide1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8.wav"/><Relationship Id="rId4" Type="http://schemas.openxmlformats.org/officeDocument/2006/relationships/audio" Target="../media/audio37.wav"/></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2.wav"/></Relationships>
</file>

<file path=ppt/slides/_rels/slide21.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4.wav"/></Relationships>
</file>

<file path=ppt/slides/_rels/slide2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3.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25.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3.wav"/><Relationship Id="rId4" Type="http://schemas.openxmlformats.org/officeDocument/2006/relationships/audio" Target="../media/audio52.wav"/></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5.wav"/></Relationships>
</file>

<file path=ppt/slides/_rels/slide28.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7.wav"/></Relationships>
</file>

<file path=ppt/slides/_rels/slide29.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6.wav"/></Relationships>
</file>

<file path=ppt/slides/_rels/slide38.xml.rels><?xml version="1.0" encoding="UTF-8" standalone="yes"?>
<Relationships xmlns="http://schemas.openxmlformats.org/package/2006/relationships"><Relationship Id="rId3" Type="http://schemas.openxmlformats.org/officeDocument/2006/relationships/audio" Target="../media/audio67.wav"/><Relationship Id="rId7" Type="http://schemas.openxmlformats.org/officeDocument/2006/relationships/audio" Target="../media/audio7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0.wav"/><Relationship Id="rId5" Type="http://schemas.openxmlformats.org/officeDocument/2006/relationships/audio" Target="../media/audio69.wav"/><Relationship Id="rId4" Type="http://schemas.openxmlformats.org/officeDocument/2006/relationships/audio" Target="../media/audio68.wav"/></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40.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image" Target="../media/image25.png"/><Relationship Id="rId3" Type="http://schemas.openxmlformats.org/officeDocument/2006/relationships/audio" Target="../media/audio72.wav"/><Relationship Id="rId7" Type="http://schemas.openxmlformats.org/officeDocument/2006/relationships/audio" Target="../media/audio76.wav"/><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5.wav"/><Relationship Id="rId11" Type="http://schemas.openxmlformats.org/officeDocument/2006/relationships/image" Target="../media/image23.png"/><Relationship Id="rId5" Type="http://schemas.openxmlformats.org/officeDocument/2006/relationships/audio" Target="../media/audio74.wav"/><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audio73.wav"/><Relationship Id="rId9" Type="http://schemas.openxmlformats.org/officeDocument/2006/relationships/audio" Target="../media/audio78.wav"/><Relationship Id="rId1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80.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3.wav"/><Relationship Id="rId5" Type="http://schemas.openxmlformats.org/officeDocument/2006/relationships/audio" Target="../media/audio82.wav"/><Relationship Id="rId10" Type="http://schemas.openxmlformats.org/officeDocument/2006/relationships/image" Target="../media/image33.png"/><Relationship Id="rId4" Type="http://schemas.openxmlformats.org/officeDocument/2006/relationships/audio" Target="../media/audio81.wav"/><Relationship Id="rId9"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gif"/></Relationships>
</file>

<file path=ppt/slides/_rels/slide44.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7.wav"/></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88.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 Id="rId9" Type="http://schemas.openxmlformats.org/officeDocument/2006/relationships/image" Target="../media/image38.jpeg"/></Relationships>
</file>

<file path=ppt/slides/_rels/slide4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92.wav"/><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audio" Target="../media/audio94.wav"/><Relationship Id="rId4" Type="http://schemas.openxmlformats.org/officeDocument/2006/relationships/audio" Target="../media/audio93.wav"/></Relationships>
</file>

<file path=ppt/slides/_rels/slide4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95.wav"/><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audio" Target="../media/audio97.wav"/><Relationship Id="rId4" Type="http://schemas.openxmlformats.org/officeDocument/2006/relationships/audio" Target="../media/audio96.wav"/></Relationships>
</file>

<file path=ppt/slides/_rels/slide49.xml.rels><?xml version="1.0" encoding="UTF-8" standalone="yes"?>
<Relationships xmlns="http://schemas.openxmlformats.org/package/2006/relationships"><Relationship Id="rId3" Type="http://schemas.openxmlformats.org/officeDocument/2006/relationships/audio" Target="../media/audio9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99.wav"/><Relationship Id="rId7" Type="http://schemas.openxmlformats.org/officeDocument/2006/relationships/audio" Target="../media/audio10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2.wav"/><Relationship Id="rId5" Type="http://schemas.openxmlformats.org/officeDocument/2006/relationships/audio" Target="../media/audio101.wav"/><Relationship Id="rId4" Type="http://schemas.openxmlformats.org/officeDocument/2006/relationships/audio" Target="../media/audio100.wav"/></Relationships>
</file>

<file path=ppt/slides/_rels/slide51.xml.rels><?xml version="1.0" encoding="UTF-8" standalone="yes"?>
<Relationships xmlns="http://schemas.openxmlformats.org/package/2006/relationships"><Relationship Id="rId3" Type="http://schemas.openxmlformats.org/officeDocument/2006/relationships/audio" Target="../media/audio104.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7.wav"/><Relationship Id="rId5" Type="http://schemas.openxmlformats.org/officeDocument/2006/relationships/audio" Target="../media/audio106.wav"/><Relationship Id="rId4" Type="http://schemas.openxmlformats.org/officeDocument/2006/relationships/audio" Target="../media/audio105.wav"/></Relationships>
</file>

<file path=ppt/slides/_rels/slide52.xml.rels><?xml version="1.0" encoding="UTF-8" standalone="yes"?>
<Relationships xmlns="http://schemas.openxmlformats.org/package/2006/relationships"><Relationship Id="rId3" Type="http://schemas.openxmlformats.org/officeDocument/2006/relationships/audio" Target="../media/audio10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audio" Target="../media/audio109.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2.wav"/><Relationship Id="rId5" Type="http://schemas.openxmlformats.org/officeDocument/2006/relationships/audio" Target="../media/audio111.wav"/><Relationship Id="rId4" Type="http://schemas.openxmlformats.org/officeDocument/2006/relationships/audio" Target="../media/audio110.wav"/></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audio" Target="../media/audio118.wav"/><Relationship Id="rId13" Type="http://schemas.openxmlformats.org/officeDocument/2006/relationships/audio" Target="../media/audio123.wav"/><Relationship Id="rId3" Type="http://schemas.openxmlformats.org/officeDocument/2006/relationships/audio" Target="../media/audio113.wav"/><Relationship Id="rId7" Type="http://schemas.openxmlformats.org/officeDocument/2006/relationships/audio" Target="../media/audio117.wav"/><Relationship Id="rId12" Type="http://schemas.openxmlformats.org/officeDocument/2006/relationships/audio" Target="../media/audio12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6.wav"/><Relationship Id="rId11" Type="http://schemas.openxmlformats.org/officeDocument/2006/relationships/audio" Target="../media/audio121.wav"/><Relationship Id="rId5" Type="http://schemas.openxmlformats.org/officeDocument/2006/relationships/audio" Target="../media/audio115.wav"/><Relationship Id="rId10" Type="http://schemas.openxmlformats.org/officeDocument/2006/relationships/audio" Target="../media/audio120.wav"/><Relationship Id="rId4" Type="http://schemas.openxmlformats.org/officeDocument/2006/relationships/audio" Target="../media/audio114.wav"/><Relationship Id="rId9" Type="http://schemas.openxmlformats.org/officeDocument/2006/relationships/audio" Target="../media/audio119.wav"/><Relationship Id="rId14" Type="http://schemas.openxmlformats.org/officeDocument/2006/relationships/audio" Target="../media/audio124.wav"/></Relationships>
</file>

<file path=ppt/slides/_rels/slide5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11.wav"/><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4.wav"/><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6.wav"/></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مربع نص 10">
            <a:extLst>
              <a:ext uri="{FF2B5EF4-FFF2-40B4-BE49-F238E27FC236}">
                <a16:creationId xmlns:a16="http://schemas.microsoft.com/office/drawing/2014/main" id="{521A0C33-2A2E-4420-B94E-83773D09129E}"/>
              </a:ext>
            </a:extLst>
          </p:cNvPr>
          <p:cNvSpPr txBox="1">
            <a:spLocks noChangeArrowheads="1"/>
          </p:cNvSpPr>
          <p:nvPr/>
        </p:nvSpPr>
        <p:spPr bwMode="auto">
          <a:xfrm>
            <a:off x="2267744" y="3140968"/>
            <a:ext cx="4608512" cy="1015663"/>
          </a:xfrm>
          <a:prstGeom prst="rect">
            <a:avLst/>
          </a:prstGeom>
          <a:solidFill>
            <a:schemeClr val="bg1"/>
          </a:solid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rtl="1"/>
            <a:r>
              <a:rPr lang="ar-SA" sz="6000" b="1" dirty="0">
                <a:solidFill>
                  <a:srgbClr val="990033"/>
                </a:solidFill>
                <a:effectLst>
                  <a:outerShdw blurRad="38100" dist="38100" dir="2700000" algn="tl">
                    <a:srgbClr val="000000">
                      <a:alpha val="43137"/>
                    </a:srgbClr>
                  </a:outerShdw>
                </a:effectLst>
                <a:latin typeface="Aharoni" pitchFamily="2" charset="-79"/>
              </a:rPr>
              <a:t>الأمن والسلامة</a:t>
            </a:r>
          </a:p>
        </p:txBody>
      </p:sp>
      <p:sp>
        <p:nvSpPr>
          <p:cNvPr id="9" name="Flowchart: Punched Tape 10">
            <a:extLst>
              <a:ext uri="{FF2B5EF4-FFF2-40B4-BE49-F238E27FC236}">
                <a16:creationId xmlns:a16="http://schemas.microsoft.com/office/drawing/2014/main" id="{9B51AA0C-58C7-4B3B-BBCB-ECB084E252D2}"/>
              </a:ext>
            </a:extLst>
          </p:cNvPr>
          <p:cNvSpPr/>
          <p:nvPr/>
        </p:nvSpPr>
        <p:spPr>
          <a:xfrm>
            <a:off x="3059832" y="1340768"/>
            <a:ext cx="3312368" cy="895992"/>
          </a:xfrm>
          <a:prstGeom prst="roundRect">
            <a:avLst/>
          </a:prstGeom>
          <a:solidFill>
            <a:srgbClr val="C00000"/>
          </a:solidFill>
          <a:ln>
            <a:noFill/>
          </a:ln>
        </p:spPr>
        <p:style>
          <a:lnRef idx="0">
            <a:schemeClr val="accent3"/>
          </a:lnRef>
          <a:fillRef idx="3">
            <a:schemeClr val="accent3"/>
          </a:fillRef>
          <a:effectRef idx="3">
            <a:schemeClr val="accent3"/>
          </a:effectRef>
          <a:fontRef idx="minor">
            <a:schemeClr val="lt1"/>
          </a:fontRef>
        </p:style>
        <p:txBody>
          <a:bodyPr rtlCol="1" anchor="ctr"/>
          <a:lstStyle/>
          <a:p>
            <a:pPr algn="ctr" rtl="1" fontAlgn="auto">
              <a:spcBef>
                <a:spcPts val="0"/>
              </a:spcBef>
              <a:spcAft>
                <a:spcPts val="0"/>
              </a:spcAft>
              <a:defRPr/>
            </a:pPr>
            <a:r>
              <a:rPr lang="ar-EG" sz="4800" b="1" dirty="0">
                <a:solidFill>
                  <a:schemeClr val="bg1"/>
                </a:solidFill>
                <a:effectLst>
                  <a:outerShdw blurRad="38100" dist="38100" dir="2700000" algn="tl">
                    <a:srgbClr val="000000">
                      <a:alpha val="43137"/>
                    </a:srgbClr>
                  </a:outerShdw>
                </a:effectLst>
              </a:rPr>
              <a:t>الوحدة الرابعة</a:t>
            </a:r>
          </a:p>
        </p:txBody>
      </p:sp>
    </p:spTree>
    <p:extLst>
      <p:ext uri="{BB962C8B-B14F-4D97-AF65-F5344CB8AC3E}">
        <p14:creationId xmlns:p14="http://schemas.microsoft.com/office/powerpoint/2010/main" val="3747747432"/>
      </p:ext>
    </p:extLst>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371600" y="3654620"/>
            <a:ext cx="6553200" cy="1569660"/>
          </a:xfrm>
          <a:prstGeom prst="rect">
            <a:avLst/>
          </a:prstGeom>
          <a:noFill/>
          <a:ln w="9525">
            <a:noFill/>
            <a:miter lim="800000"/>
            <a:headEnd/>
            <a:tailEnd/>
          </a:ln>
        </p:spPr>
        <p:txBody>
          <a:bodyPr wrap="square" anchor="ctr">
            <a:spAutoFit/>
          </a:bodyPr>
          <a:lstStyle/>
          <a:p>
            <a:pPr algn="ctr" rtl="1"/>
            <a:r>
              <a:rPr lang="ar-EG" sz="3200" b="1" dirty="0">
                <a:latin typeface="Calibri" pitchFamily="34" charset="0"/>
              </a:rPr>
              <a:t>يحدث هذا التسمم نتيجة استنشاق بعض الغازات الضارة للجسم مثل: غاز أول أكسيد الكربون وغاز الكلور وغاز ثاني أكسيد الكربون.</a:t>
            </a:r>
            <a:endParaRPr lang="en-US" sz="3200" dirty="0">
              <a:latin typeface="Calibri" pitchFamily="34" charset="0"/>
            </a:endParaRPr>
          </a:p>
        </p:txBody>
      </p:sp>
      <p:sp>
        <p:nvSpPr>
          <p:cNvPr id="10" name="TextBox 3"/>
          <p:cNvSpPr txBox="1">
            <a:spLocks noChangeArrowheads="1"/>
          </p:cNvSpPr>
          <p:nvPr/>
        </p:nvSpPr>
        <p:spPr bwMode="auto">
          <a:xfrm>
            <a:off x="5791200" y="835025"/>
            <a:ext cx="2428875" cy="830263"/>
          </a:xfrm>
          <a:prstGeom prst="rect">
            <a:avLst/>
          </a:prstGeom>
          <a:solidFill>
            <a:schemeClr val="accent5">
              <a:lumMod val="20000"/>
              <a:lumOff val="80000"/>
            </a:schemeClr>
          </a:solidFill>
          <a:ln w="9525">
            <a:noFill/>
            <a:miter lim="800000"/>
            <a:headEnd/>
            <a:tailEnd/>
          </a:ln>
        </p:spPr>
        <p:txBody>
          <a:bodyPr wrap="none">
            <a:spAutoFit/>
          </a:bodyPr>
          <a:lstStyle/>
          <a:p>
            <a:pPr algn="ctr" rtl="1"/>
            <a:r>
              <a:rPr lang="ar-EG" sz="4800" b="1" dirty="0">
                <a:latin typeface="Calibri" pitchFamily="34" charset="0"/>
              </a:rPr>
              <a:t>نوع التسمم</a:t>
            </a:r>
            <a:endParaRPr lang="en-US" sz="4800" dirty="0">
              <a:latin typeface="Calibri" pitchFamily="34" charset="0"/>
            </a:endParaRPr>
          </a:p>
        </p:txBody>
      </p:sp>
      <p:sp>
        <p:nvSpPr>
          <p:cNvPr id="11" name="TextBox 6"/>
          <p:cNvSpPr txBox="1">
            <a:spLocks noChangeArrowheads="1"/>
          </p:cNvSpPr>
          <p:nvPr/>
        </p:nvSpPr>
        <p:spPr bwMode="auto">
          <a:xfrm>
            <a:off x="3200400" y="2862269"/>
            <a:ext cx="3531737" cy="707886"/>
          </a:xfrm>
          <a:prstGeom prst="rect">
            <a:avLst/>
          </a:prstGeom>
          <a:noFill/>
          <a:ln w="9525">
            <a:noFill/>
            <a:miter lim="800000"/>
            <a:headEnd/>
            <a:tailEnd/>
          </a:ln>
        </p:spPr>
        <p:txBody>
          <a:bodyPr wrap="none">
            <a:spAutoFit/>
          </a:bodyPr>
          <a:lstStyle/>
          <a:p>
            <a:pPr algn="ctr" rtl="1"/>
            <a:r>
              <a:rPr lang="ar-EG" sz="4000" b="1" dirty="0">
                <a:solidFill>
                  <a:srgbClr val="C00000"/>
                </a:solidFill>
                <a:latin typeface="Calibri" pitchFamily="34" charset="0"/>
              </a:rPr>
              <a:t>2- التسمم بالغازات:</a:t>
            </a:r>
            <a:endParaRPr lang="en-US" sz="4000" dirty="0">
              <a:solidFill>
                <a:srgbClr val="C00000"/>
              </a:solidFill>
              <a:latin typeface="Calibri" pitchFamily="34" charset="0"/>
            </a:endParaRPr>
          </a:p>
        </p:txBody>
      </p:sp>
      <p:pic>
        <p:nvPicPr>
          <p:cNvPr id="8202" name="Picture 10"/>
          <p:cNvPicPr>
            <a:picLocks noChangeAspect="1" noChangeArrowheads="1"/>
          </p:cNvPicPr>
          <p:nvPr/>
        </p:nvPicPr>
        <p:blipFill>
          <a:blip r:embed="rId5" cstate="print"/>
          <a:srcRect/>
          <a:stretch>
            <a:fillRect/>
          </a:stretch>
        </p:blipFill>
        <p:spPr bwMode="auto">
          <a:xfrm>
            <a:off x="2247900" y="724221"/>
            <a:ext cx="1600200" cy="1694329"/>
          </a:xfrm>
          <a:prstGeom prst="ellipse">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box(in)">
                                      <p:cBhvr>
                                        <p:cTn id="10" dur="500"/>
                                        <p:tgtEl>
                                          <p:spTgt spid="82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تسمم بالغازات.wav"/>
                                        </p:tgtEl>
                                      </p:cMediaNode>
                                    </p:audio>
                                  </p:subTnLst>
                                </p:cTn>
                              </p:par>
                            </p:childTnLst>
                          </p:cTn>
                        </p:par>
                      </p:childTnLst>
                    </p:cTn>
                  </p:par>
                  <p:par>
                    <p:cTn id="16" fill="hold">
                      <p:stCondLst>
                        <p:cond delay="indefinite"/>
                      </p:stCondLst>
                      <p:childTnLst>
                        <p:par>
                          <p:cTn id="17" fill="hold">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4097"/>
                                        </p:tgtEl>
                                        <p:attrNameLst>
                                          <p:attrName>style.visibility</p:attrName>
                                        </p:attrNameLst>
                                      </p:cBhvr>
                                      <p:to>
                                        <p:strVal val="visible"/>
                                      </p:to>
                                    </p:set>
                                    <p:animEffect transition="in" filter="fade">
                                      <p:cBhvr>
                                        <p:cTn id="20" dur="500"/>
                                        <p:tgtEl>
                                          <p:spTgt spid="4097"/>
                                        </p:tgtEl>
                                      </p:cBhvr>
                                    </p:animEffect>
                                    <p:anim calcmode="lin" valueType="num">
                                      <p:cBhvr>
                                        <p:cTn id="21" dur="500" fill="hold"/>
                                        <p:tgtEl>
                                          <p:spTgt spid="4097"/>
                                        </p:tgtEl>
                                        <p:attrNameLst>
                                          <p:attrName>style.rotation</p:attrName>
                                        </p:attrNameLst>
                                      </p:cBhvr>
                                      <p:tavLst>
                                        <p:tav tm="0">
                                          <p:val>
                                            <p:fltVal val="720"/>
                                          </p:val>
                                        </p:tav>
                                        <p:tav tm="100000">
                                          <p:val>
                                            <p:fltVal val="0"/>
                                          </p:val>
                                        </p:tav>
                                      </p:tavLst>
                                    </p:anim>
                                    <p:anim calcmode="lin" valueType="num">
                                      <p:cBhvr>
                                        <p:cTn id="22" dur="500" fill="hold"/>
                                        <p:tgtEl>
                                          <p:spTgt spid="4097"/>
                                        </p:tgtEl>
                                        <p:attrNameLst>
                                          <p:attrName>ppt_h</p:attrName>
                                        </p:attrNameLst>
                                      </p:cBhvr>
                                      <p:tavLst>
                                        <p:tav tm="0">
                                          <p:val>
                                            <p:fltVal val="0"/>
                                          </p:val>
                                        </p:tav>
                                        <p:tav tm="100000">
                                          <p:val>
                                            <p:strVal val="#ppt_h"/>
                                          </p:val>
                                        </p:tav>
                                      </p:tavLst>
                                    </p:anim>
                                    <p:anim calcmode="lin" valueType="num">
                                      <p:cBhvr>
                                        <p:cTn id="23" dur="500" fill="hold"/>
                                        <p:tgtEl>
                                          <p:spTgt spid="409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8"/>
                                            </p:cond>
                                          </p:stCondLst>
                                          <p:endCondLst>
                                            <p:cond evt="onStopAudio" delay="0">
                                              <p:tgtEl>
                                                <p:sldTgt/>
                                              </p:tgtEl>
                                            </p:cond>
                                          </p:endCondLst>
                                        </p:cTn>
                                        <p:tgtEl>
                                          <p:sndTgt r:embed="rId4" name="يحدث هذا التسمم باستنشاق بعض الغازات الضارة للجسم مث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5943600" y="7620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8" name="Rectangle 1"/>
          <p:cNvSpPr>
            <a:spLocks noChangeArrowheads="1"/>
          </p:cNvSpPr>
          <p:nvPr/>
        </p:nvSpPr>
        <p:spPr bwMode="auto">
          <a:xfrm>
            <a:off x="762000" y="3200400"/>
            <a:ext cx="7391400" cy="1077913"/>
          </a:xfrm>
          <a:prstGeom prst="rect">
            <a:avLst/>
          </a:prstGeom>
          <a:noFill/>
          <a:ln w="9525">
            <a:noFill/>
            <a:miter lim="800000"/>
            <a:headEnd/>
            <a:tailEnd/>
          </a:ln>
        </p:spPr>
        <p:txBody>
          <a:bodyPr anchor="ctr">
            <a:spAutoFit/>
          </a:bodyPr>
          <a:lstStyle/>
          <a:p>
            <a:pPr algn="ctr" rtl="1"/>
            <a:r>
              <a:rPr lang="ar-EG" sz="3200" b="1" dirty="0">
                <a:latin typeface="Calibri" pitchFamily="34" charset="0"/>
              </a:rPr>
              <a:t>2- فتح النوافذ والأبواب ووضع المصاب في مكان متجدد الهواء.</a:t>
            </a:r>
            <a:endParaRPr lang="en-US" sz="3200" dirty="0">
              <a:latin typeface="Calibri" pitchFamily="34" charset="0"/>
            </a:endParaRPr>
          </a:p>
        </p:txBody>
      </p:sp>
      <p:sp>
        <p:nvSpPr>
          <p:cNvPr id="9" name="Rectangle 1"/>
          <p:cNvSpPr>
            <a:spLocks noChangeArrowheads="1"/>
          </p:cNvSpPr>
          <p:nvPr/>
        </p:nvSpPr>
        <p:spPr bwMode="auto">
          <a:xfrm>
            <a:off x="1981200" y="4216400"/>
            <a:ext cx="5791200" cy="584200"/>
          </a:xfrm>
          <a:prstGeom prst="rect">
            <a:avLst/>
          </a:prstGeom>
          <a:noFill/>
          <a:ln w="9525">
            <a:noFill/>
            <a:miter lim="800000"/>
            <a:headEnd/>
            <a:tailEnd/>
          </a:ln>
        </p:spPr>
        <p:txBody>
          <a:bodyPr anchor="ctr">
            <a:spAutoFit/>
          </a:bodyPr>
          <a:lstStyle/>
          <a:p>
            <a:pPr algn="ctr" rtl="1"/>
            <a:r>
              <a:rPr lang="ar-EG" sz="3200" b="1" dirty="0">
                <a:latin typeface="Calibri" pitchFamily="34" charset="0"/>
              </a:rPr>
              <a:t>3- تدفئة المصاب ولفه بغطاء.</a:t>
            </a:r>
            <a:endParaRPr lang="en-US" sz="3200" dirty="0">
              <a:latin typeface="Calibri" pitchFamily="34" charset="0"/>
            </a:endParaRPr>
          </a:p>
        </p:txBody>
      </p:sp>
      <p:sp>
        <p:nvSpPr>
          <p:cNvPr id="10" name="Rectangle 1"/>
          <p:cNvSpPr>
            <a:spLocks noChangeArrowheads="1"/>
          </p:cNvSpPr>
          <p:nvPr/>
        </p:nvSpPr>
        <p:spPr bwMode="auto">
          <a:xfrm>
            <a:off x="838200" y="4826000"/>
            <a:ext cx="7239000" cy="584200"/>
          </a:xfrm>
          <a:prstGeom prst="rect">
            <a:avLst/>
          </a:prstGeom>
          <a:noFill/>
          <a:ln w="9525">
            <a:noFill/>
            <a:miter lim="800000"/>
            <a:headEnd/>
            <a:tailEnd/>
          </a:ln>
        </p:spPr>
        <p:txBody>
          <a:bodyPr anchor="ctr">
            <a:spAutoFit/>
          </a:bodyPr>
          <a:lstStyle/>
          <a:p>
            <a:pPr algn="ctr" rtl="1"/>
            <a:r>
              <a:rPr lang="ar-EG" sz="3200" b="1" dirty="0">
                <a:latin typeface="Calibri" pitchFamily="34" charset="0"/>
              </a:rPr>
              <a:t>4- إذا لم يفقد المصاب وعيه يُهدأ من روعه ويُطمئن.</a:t>
            </a:r>
            <a:endParaRPr lang="en-US" sz="3200" dirty="0">
              <a:latin typeface="Calibri" pitchFamily="34" charset="0"/>
            </a:endParaRPr>
          </a:p>
        </p:txBody>
      </p:sp>
      <p:sp>
        <p:nvSpPr>
          <p:cNvPr id="11" name="Rectangle 1"/>
          <p:cNvSpPr>
            <a:spLocks noChangeArrowheads="1"/>
          </p:cNvSpPr>
          <p:nvPr/>
        </p:nvSpPr>
        <p:spPr bwMode="auto">
          <a:xfrm>
            <a:off x="838200" y="5359400"/>
            <a:ext cx="7315200" cy="584200"/>
          </a:xfrm>
          <a:prstGeom prst="rect">
            <a:avLst/>
          </a:prstGeom>
          <a:noFill/>
          <a:ln w="9525">
            <a:noFill/>
            <a:miter lim="800000"/>
            <a:headEnd/>
            <a:tailEnd/>
          </a:ln>
        </p:spPr>
        <p:txBody>
          <a:bodyPr anchor="ctr">
            <a:spAutoFit/>
          </a:bodyPr>
          <a:lstStyle/>
          <a:p>
            <a:pPr algn="ctr" rtl="1"/>
            <a:r>
              <a:rPr lang="ar-EG" sz="3200" b="1" dirty="0">
                <a:latin typeface="Calibri" pitchFamily="34" charset="0"/>
              </a:rPr>
              <a:t>5- يُنقل المصاب إلى المستشفى لإجراء العلاج اللازم.</a:t>
            </a:r>
            <a:endParaRPr lang="en-US" sz="3200" dirty="0">
              <a:latin typeface="Calibri" pitchFamily="34" charset="0"/>
            </a:endParaRPr>
          </a:p>
        </p:txBody>
      </p:sp>
      <p:sp>
        <p:nvSpPr>
          <p:cNvPr id="13" name="TextBox 3"/>
          <p:cNvSpPr txBox="1">
            <a:spLocks noChangeArrowheads="1"/>
          </p:cNvSpPr>
          <p:nvPr/>
        </p:nvSpPr>
        <p:spPr bwMode="auto">
          <a:xfrm>
            <a:off x="6184900" y="957263"/>
            <a:ext cx="1536700" cy="769937"/>
          </a:xfrm>
          <a:prstGeom prst="rect">
            <a:avLst/>
          </a:prstGeom>
          <a:noFill/>
          <a:ln w="9525">
            <a:noFill/>
            <a:miter lim="800000"/>
            <a:headEnd/>
            <a:tailEnd/>
          </a:ln>
        </p:spPr>
        <p:txBody>
          <a:bodyPr>
            <a:spAutoFit/>
          </a:bodyPr>
          <a:lstStyle/>
          <a:p>
            <a:pPr algn="ctr" rtl="1"/>
            <a:r>
              <a:rPr lang="ar-EG" sz="4400" b="1" dirty="0">
                <a:latin typeface="Calibri" pitchFamily="34" charset="0"/>
              </a:rPr>
              <a:t>إسعافه</a:t>
            </a:r>
            <a:endParaRPr lang="en-US" sz="4400" dirty="0">
              <a:latin typeface="Calibri" pitchFamily="34" charset="0"/>
            </a:endParaRPr>
          </a:p>
        </p:txBody>
      </p:sp>
      <p:sp>
        <p:nvSpPr>
          <p:cNvPr id="14" name="TextBox 6"/>
          <p:cNvSpPr txBox="1"/>
          <p:nvPr/>
        </p:nvSpPr>
        <p:spPr>
          <a:xfrm>
            <a:off x="762000" y="2667000"/>
            <a:ext cx="7620000" cy="584776"/>
          </a:xfrm>
          <a:prstGeom prst="rect">
            <a:avLst/>
          </a:prstGeom>
          <a:noFill/>
          <a:ln w="3175">
            <a:noFill/>
          </a:ln>
          <a:effectLst>
            <a:softEdge rad="31750"/>
          </a:effectLst>
        </p:spPr>
        <p:txBody>
          <a:bodyPr rtlCol="1">
            <a:spAutoFit/>
          </a:bodyPr>
          <a:lstStyle/>
          <a:p>
            <a:pPr algn="ctr" rtl="1" fontAlgn="auto">
              <a:spcBef>
                <a:spcPts val="0"/>
              </a:spcBef>
              <a:spcAft>
                <a:spcPts val="0"/>
              </a:spcAft>
              <a:defRPr/>
            </a:pPr>
            <a:r>
              <a:rPr lang="ar-EG" sz="3200" b="1" dirty="0">
                <a:latin typeface="+mn-lt"/>
                <a:cs typeface="+mn-cs"/>
              </a:rPr>
              <a:t>1- غلق مصدر تسرب الغاز.</a:t>
            </a:r>
            <a:endParaRPr lang="en-US" sz="32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4)">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3" name="إسعافة.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from="(-#ppt_w/2)" to="(#ppt_x)" calcmode="lin" valueType="num">
                                      <p:cBhvr>
                                        <p:cTn id="15" dur="300" fill="hold">
                                          <p:stCondLst>
                                            <p:cond delay="0"/>
                                          </p:stCondLst>
                                        </p:cTn>
                                        <p:tgtEl>
                                          <p:spTgt spid="14"/>
                                        </p:tgtEl>
                                        <p:attrNameLst>
                                          <p:attrName>ppt_x</p:attrName>
                                        </p:attrNameLst>
                                      </p:cBhvr>
                                    </p:anim>
                                    <p:anim from="0" to="-1.0" calcmode="lin" valueType="num">
                                      <p:cBhvr>
                                        <p:cTn id="16" dur="100" decel="50000" autoRev="1" fill="hold">
                                          <p:stCondLst>
                                            <p:cond delay="300"/>
                                          </p:stCondLst>
                                        </p:cTn>
                                        <p:tgtEl>
                                          <p:spTgt spid="14"/>
                                        </p:tgtEl>
                                        <p:attrNameLst>
                                          <p:attrName>xshear</p:attrName>
                                        </p:attrNameLst>
                                      </p:cBhvr>
                                    </p:anim>
                                    <p:animScale>
                                      <p:cBhvr>
                                        <p:cTn id="17" dur="100" decel="100000" autoRev="1" fill="hold">
                                          <p:stCondLst>
                                            <p:cond delay="300"/>
                                          </p:stCondLst>
                                        </p:cTn>
                                        <p:tgtEl>
                                          <p:spTgt spid="14"/>
                                        </p:tgtEl>
                                      </p:cBhvr>
                                      <p:from x="100000" y="100000"/>
                                      <p:to x="80000" y="100000"/>
                                    </p:animScale>
                                    <p:anim by="(#ppt_h/3+#ppt_w*0.1)" calcmode="lin" valueType="num">
                                      <p:cBhvr additive="sum">
                                        <p:cTn id="18" dur="100" decel="100000" autoRev="1" fill="hold">
                                          <p:stCondLst>
                                            <p:cond delay="300"/>
                                          </p:stCondLst>
                                        </p:cTn>
                                        <p:tgtEl>
                                          <p:spTgt spid="14"/>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غلق مصدر تسرب الغاز.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45">
                                          <p:stCondLst>
                                            <p:cond delay="0"/>
                                          </p:stCondLst>
                                        </p:cTn>
                                        <p:tgtEl>
                                          <p:spTgt spid="8"/>
                                        </p:tgtEl>
                                      </p:cBhvr>
                                    </p:animEffect>
                                    <p:anim calcmode="lin" valueType="num">
                                      <p:cBhvr>
                                        <p:cTn id="24"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9" dur="7">
                                          <p:stCondLst>
                                            <p:cond delay="163"/>
                                          </p:stCondLst>
                                        </p:cTn>
                                        <p:tgtEl>
                                          <p:spTgt spid="8"/>
                                        </p:tgtEl>
                                      </p:cBhvr>
                                      <p:to x="100000" y="60000"/>
                                    </p:animScale>
                                    <p:animScale>
                                      <p:cBhvr>
                                        <p:cTn id="30" dur="42" decel="50000">
                                          <p:stCondLst>
                                            <p:cond delay="169"/>
                                          </p:stCondLst>
                                        </p:cTn>
                                        <p:tgtEl>
                                          <p:spTgt spid="8"/>
                                        </p:tgtEl>
                                      </p:cBhvr>
                                      <p:to x="100000" y="100000"/>
                                    </p:animScale>
                                    <p:animScale>
                                      <p:cBhvr>
                                        <p:cTn id="31" dur="7">
                                          <p:stCondLst>
                                            <p:cond delay="328"/>
                                          </p:stCondLst>
                                        </p:cTn>
                                        <p:tgtEl>
                                          <p:spTgt spid="8"/>
                                        </p:tgtEl>
                                      </p:cBhvr>
                                      <p:to x="100000" y="80000"/>
                                    </p:animScale>
                                    <p:animScale>
                                      <p:cBhvr>
                                        <p:cTn id="32" dur="42" decel="50000">
                                          <p:stCondLst>
                                            <p:cond delay="335"/>
                                          </p:stCondLst>
                                        </p:cTn>
                                        <p:tgtEl>
                                          <p:spTgt spid="8"/>
                                        </p:tgtEl>
                                      </p:cBhvr>
                                      <p:to x="100000" y="100000"/>
                                    </p:animScale>
                                    <p:animScale>
                                      <p:cBhvr>
                                        <p:cTn id="33" dur="7">
                                          <p:stCondLst>
                                            <p:cond delay="411"/>
                                          </p:stCondLst>
                                        </p:cTn>
                                        <p:tgtEl>
                                          <p:spTgt spid="8"/>
                                        </p:tgtEl>
                                      </p:cBhvr>
                                      <p:to x="100000" y="90000"/>
                                    </p:animScale>
                                    <p:animScale>
                                      <p:cBhvr>
                                        <p:cTn id="34" dur="42" decel="50000">
                                          <p:stCondLst>
                                            <p:cond delay="417"/>
                                          </p:stCondLst>
                                        </p:cTn>
                                        <p:tgtEl>
                                          <p:spTgt spid="8"/>
                                        </p:tgtEl>
                                      </p:cBhvr>
                                      <p:to x="100000" y="100000"/>
                                    </p:animScale>
                                    <p:animScale>
                                      <p:cBhvr>
                                        <p:cTn id="35" dur="7">
                                          <p:stCondLst>
                                            <p:cond delay="452"/>
                                          </p:stCondLst>
                                        </p:cTn>
                                        <p:tgtEl>
                                          <p:spTgt spid="8"/>
                                        </p:tgtEl>
                                      </p:cBhvr>
                                      <p:to x="100000" y="95000"/>
                                    </p:animScale>
                                    <p:animScale>
                                      <p:cBhvr>
                                        <p:cTn id="36" dur="42" decel="50000">
                                          <p:stCondLst>
                                            <p:cond delay="459"/>
                                          </p:stCondLst>
                                        </p:cTn>
                                        <p:tgtEl>
                                          <p:spTgt spid="8"/>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5" name="فتح النوافذ والأبواب ووضع المصاب في مكان متجدد الهواء.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45">
                                          <p:stCondLst>
                                            <p:cond delay="0"/>
                                          </p:stCondLst>
                                        </p:cTn>
                                        <p:tgtEl>
                                          <p:spTgt spid="9"/>
                                        </p:tgtEl>
                                      </p:cBhvr>
                                    </p:animEffect>
                                    <p:anim calcmode="lin" valueType="num">
                                      <p:cBhvr>
                                        <p:cTn id="42"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47" dur="7">
                                          <p:stCondLst>
                                            <p:cond delay="163"/>
                                          </p:stCondLst>
                                        </p:cTn>
                                        <p:tgtEl>
                                          <p:spTgt spid="9"/>
                                        </p:tgtEl>
                                      </p:cBhvr>
                                      <p:to x="100000" y="60000"/>
                                    </p:animScale>
                                    <p:animScale>
                                      <p:cBhvr>
                                        <p:cTn id="48" dur="42" decel="50000">
                                          <p:stCondLst>
                                            <p:cond delay="169"/>
                                          </p:stCondLst>
                                        </p:cTn>
                                        <p:tgtEl>
                                          <p:spTgt spid="9"/>
                                        </p:tgtEl>
                                      </p:cBhvr>
                                      <p:to x="100000" y="100000"/>
                                    </p:animScale>
                                    <p:animScale>
                                      <p:cBhvr>
                                        <p:cTn id="49" dur="7">
                                          <p:stCondLst>
                                            <p:cond delay="328"/>
                                          </p:stCondLst>
                                        </p:cTn>
                                        <p:tgtEl>
                                          <p:spTgt spid="9"/>
                                        </p:tgtEl>
                                      </p:cBhvr>
                                      <p:to x="100000" y="80000"/>
                                    </p:animScale>
                                    <p:animScale>
                                      <p:cBhvr>
                                        <p:cTn id="50" dur="42" decel="50000">
                                          <p:stCondLst>
                                            <p:cond delay="335"/>
                                          </p:stCondLst>
                                        </p:cTn>
                                        <p:tgtEl>
                                          <p:spTgt spid="9"/>
                                        </p:tgtEl>
                                      </p:cBhvr>
                                      <p:to x="100000" y="100000"/>
                                    </p:animScale>
                                    <p:animScale>
                                      <p:cBhvr>
                                        <p:cTn id="51" dur="7">
                                          <p:stCondLst>
                                            <p:cond delay="411"/>
                                          </p:stCondLst>
                                        </p:cTn>
                                        <p:tgtEl>
                                          <p:spTgt spid="9"/>
                                        </p:tgtEl>
                                      </p:cBhvr>
                                      <p:to x="100000" y="90000"/>
                                    </p:animScale>
                                    <p:animScale>
                                      <p:cBhvr>
                                        <p:cTn id="52" dur="42" decel="50000">
                                          <p:stCondLst>
                                            <p:cond delay="417"/>
                                          </p:stCondLst>
                                        </p:cTn>
                                        <p:tgtEl>
                                          <p:spTgt spid="9"/>
                                        </p:tgtEl>
                                      </p:cBhvr>
                                      <p:to x="100000" y="100000"/>
                                    </p:animScale>
                                    <p:animScale>
                                      <p:cBhvr>
                                        <p:cTn id="53" dur="7">
                                          <p:stCondLst>
                                            <p:cond delay="452"/>
                                          </p:stCondLst>
                                        </p:cTn>
                                        <p:tgtEl>
                                          <p:spTgt spid="9"/>
                                        </p:tgtEl>
                                      </p:cBhvr>
                                      <p:to x="100000" y="95000"/>
                                    </p:animScale>
                                    <p:animScale>
                                      <p:cBhvr>
                                        <p:cTn id="54" dur="42" decel="50000">
                                          <p:stCondLst>
                                            <p:cond delay="459"/>
                                          </p:stCondLst>
                                        </p:cTn>
                                        <p:tgtEl>
                                          <p:spTgt spid="9"/>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6" name="تدفئة المصاب ولفه بغطاء.wav"/>
                                        </p:tgtEl>
                                      </p:cMediaNode>
                                    </p:audio>
                                  </p:sub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145">
                                          <p:stCondLst>
                                            <p:cond delay="0"/>
                                          </p:stCondLst>
                                        </p:cTn>
                                        <p:tgtEl>
                                          <p:spTgt spid="10"/>
                                        </p:tgtEl>
                                      </p:cBhvr>
                                    </p:animEffect>
                                    <p:anim calcmode="lin" valueType="num">
                                      <p:cBhvr>
                                        <p:cTn id="6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6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6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65" dur="7">
                                          <p:stCondLst>
                                            <p:cond delay="163"/>
                                          </p:stCondLst>
                                        </p:cTn>
                                        <p:tgtEl>
                                          <p:spTgt spid="10"/>
                                        </p:tgtEl>
                                      </p:cBhvr>
                                      <p:to x="100000" y="60000"/>
                                    </p:animScale>
                                    <p:animScale>
                                      <p:cBhvr>
                                        <p:cTn id="66" dur="42" decel="50000">
                                          <p:stCondLst>
                                            <p:cond delay="169"/>
                                          </p:stCondLst>
                                        </p:cTn>
                                        <p:tgtEl>
                                          <p:spTgt spid="10"/>
                                        </p:tgtEl>
                                      </p:cBhvr>
                                      <p:to x="100000" y="100000"/>
                                    </p:animScale>
                                    <p:animScale>
                                      <p:cBhvr>
                                        <p:cTn id="67" dur="7">
                                          <p:stCondLst>
                                            <p:cond delay="328"/>
                                          </p:stCondLst>
                                        </p:cTn>
                                        <p:tgtEl>
                                          <p:spTgt spid="10"/>
                                        </p:tgtEl>
                                      </p:cBhvr>
                                      <p:to x="100000" y="80000"/>
                                    </p:animScale>
                                    <p:animScale>
                                      <p:cBhvr>
                                        <p:cTn id="68" dur="42" decel="50000">
                                          <p:stCondLst>
                                            <p:cond delay="335"/>
                                          </p:stCondLst>
                                        </p:cTn>
                                        <p:tgtEl>
                                          <p:spTgt spid="10"/>
                                        </p:tgtEl>
                                      </p:cBhvr>
                                      <p:to x="100000" y="100000"/>
                                    </p:animScale>
                                    <p:animScale>
                                      <p:cBhvr>
                                        <p:cTn id="69" dur="7">
                                          <p:stCondLst>
                                            <p:cond delay="411"/>
                                          </p:stCondLst>
                                        </p:cTn>
                                        <p:tgtEl>
                                          <p:spTgt spid="10"/>
                                        </p:tgtEl>
                                      </p:cBhvr>
                                      <p:to x="100000" y="90000"/>
                                    </p:animScale>
                                    <p:animScale>
                                      <p:cBhvr>
                                        <p:cTn id="70" dur="42" decel="50000">
                                          <p:stCondLst>
                                            <p:cond delay="417"/>
                                          </p:stCondLst>
                                        </p:cTn>
                                        <p:tgtEl>
                                          <p:spTgt spid="10"/>
                                        </p:tgtEl>
                                      </p:cBhvr>
                                      <p:to x="100000" y="100000"/>
                                    </p:animScale>
                                    <p:animScale>
                                      <p:cBhvr>
                                        <p:cTn id="71" dur="7">
                                          <p:stCondLst>
                                            <p:cond delay="452"/>
                                          </p:stCondLst>
                                        </p:cTn>
                                        <p:tgtEl>
                                          <p:spTgt spid="10"/>
                                        </p:tgtEl>
                                      </p:cBhvr>
                                      <p:to x="100000" y="95000"/>
                                    </p:animScale>
                                    <p:animScale>
                                      <p:cBhvr>
                                        <p:cTn id="72" dur="42" decel="50000">
                                          <p:stCondLst>
                                            <p:cond delay="459"/>
                                          </p:stCondLst>
                                        </p:cTn>
                                        <p:tgtEl>
                                          <p:spTgt spid="10"/>
                                        </p:tgtEl>
                                      </p:cBhvr>
                                      <p:to x="100000" y="100000"/>
                                    </p:animScale>
                                  </p:childTnLst>
                                  <p:subTnLst>
                                    <p:audio>
                                      <p:cMediaNode>
                                        <p:cTn display="0" masterRel="sameClick">
                                          <p:stCondLst>
                                            <p:cond evt="begin" delay="0">
                                              <p:tn val="57"/>
                                            </p:cond>
                                          </p:stCondLst>
                                          <p:endCondLst>
                                            <p:cond evt="onStopAudio" delay="0">
                                              <p:tgtEl>
                                                <p:sldTgt/>
                                              </p:tgtEl>
                                            </p:cond>
                                          </p:endCondLst>
                                        </p:cTn>
                                        <p:tgtEl>
                                          <p:sndTgt r:embed="rId7" name="إذا لم يفقد المصاب وعيه يُهداً من روعه ويُطمئن.wav"/>
                                        </p:tgtEl>
                                      </p:cMediaNode>
                                    </p:audio>
                                  </p:sub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145">
                                          <p:stCondLst>
                                            <p:cond delay="0"/>
                                          </p:stCondLst>
                                        </p:cTn>
                                        <p:tgtEl>
                                          <p:spTgt spid="11"/>
                                        </p:tgtEl>
                                      </p:cBhvr>
                                    </p:animEffect>
                                    <p:anim calcmode="lin" valueType="num">
                                      <p:cBhvr>
                                        <p:cTn id="7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8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8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83" dur="7">
                                          <p:stCondLst>
                                            <p:cond delay="163"/>
                                          </p:stCondLst>
                                        </p:cTn>
                                        <p:tgtEl>
                                          <p:spTgt spid="11"/>
                                        </p:tgtEl>
                                      </p:cBhvr>
                                      <p:to x="100000" y="60000"/>
                                    </p:animScale>
                                    <p:animScale>
                                      <p:cBhvr>
                                        <p:cTn id="84" dur="42" decel="50000">
                                          <p:stCondLst>
                                            <p:cond delay="169"/>
                                          </p:stCondLst>
                                        </p:cTn>
                                        <p:tgtEl>
                                          <p:spTgt spid="11"/>
                                        </p:tgtEl>
                                      </p:cBhvr>
                                      <p:to x="100000" y="100000"/>
                                    </p:animScale>
                                    <p:animScale>
                                      <p:cBhvr>
                                        <p:cTn id="85" dur="7">
                                          <p:stCondLst>
                                            <p:cond delay="328"/>
                                          </p:stCondLst>
                                        </p:cTn>
                                        <p:tgtEl>
                                          <p:spTgt spid="11"/>
                                        </p:tgtEl>
                                      </p:cBhvr>
                                      <p:to x="100000" y="80000"/>
                                    </p:animScale>
                                    <p:animScale>
                                      <p:cBhvr>
                                        <p:cTn id="86" dur="42" decel="50000">
                                          <p:stCondLst>
                                            <p:cond delay="335"/>
                                          </p:stCondLst>
                                        </p:cTn>
                                        <p:tgtEl>
                                          <p:spTgt spid="11"/>
                                        </p:tgtEl>
                                      </p:cBhvr>
                                      <p:to x="100000" y="100000"/>
                                    </p:animScale>
                                    <p:animScale>
                                      <p:cBhvr>
                                        <p:cTn id="87" dur="7">
                                          <p:stCondLst>
                                            <p:cond delay="411"/>
                                          </p:stCondLst>
                                        </p:cTn>
                                        <p:tgtEl>
                                          <p:spTgt spid="11"/>
                                        </p:tgtEl>
                                      </p:cBhvr>
                                      <p:to x="100000" y="90000"/>
                                    </p:animScale>
                                    <p:animScale>
                                      <p:cBhvr>
                                        <p:cTn id="88" dur="42" decel="50000">
                                          <p:stCondLst>
                                            <p:cond delay="417"/>
                                          </p:stCondLst>
                                        </p:cTn>
                                        <p:tgtEl>
                                          <p:spTgt spid="11"/>
                                        </p:tgtEl>
                                      </p:cBhvr>
                                      <p:to x="100000" y="100000"/>
                                    </p:animScale>
                                    <p:animScale>
                                      <p:cBhvr>
                                        <p:cTn id="89" dur="7">
                                          <p:stCondLst>
                                            <p:cond delay="452"/>
                                          </p:stCondLst>
                                        </p:cTn>
                                        <p:tgtEl>
                                          <p:spTgt spid="11"/>
                                        </p:tgtEl>
                                      </p:cBhvr>
                                      <p:to x="100000" y="95000"/>
                                    </p:animScale>
                                    <p:animScale>
                                      <p:cBhvr>
                                        <p:cTn id="90" dur="42" decel="50000">
                                          <p:stCondLst>
                                            <p:cond delay="459"/>
                                          </p:stCondLst>
                                        </p:cTn>
                                        <p:tgtEl>
                                          <p:spTgt spid="11"/>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يُنقل المصاب إلى المستشفى لإجراء العلاج اللاز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1600200" y="4449763"/>
            <a:ext cx="6172200" cy="1570037"/>
          </a:xfrm>
          <a:prstGeom prst="rect">
            <a:avLst/>
          </a:prstGeom>
          <a:noFill/>
          <a:ln w="9525">
            <a:noFill/>
            <a:miter lim="800000"/>
            <a:headEnd/>
            <a:tailEnd/>
          </a:ln>
        </p:spPr>
        <p:txBody>
          <a:bodyPr anchor="ctr">
            <a:spAutoFit/>
          </a:bodyPr>
          <a:lstStyle/>
          <a:p>
            <a:pPr algn="ctr" rtl="1"/>
            <a:r>
              <a:rPr lang="ar-EG" sz="4800" b="1" dirty="0">
                <a:latin typeface="Calibri" pitchFamily="34" charset="0"/>
              </a:rPr>
              <a:t>مثل: البنزين، الجازولين، الكيروسين.</a:t>
            </a:r>
            <a:endParaRPr lang="en-US" sz="4800" dirty="0">
              <a:latin typeface="Calibri" pitchFamily="34" charset="0"/>
            </a:endParaRPr>
          </a:p>
        </p:txBody>
      </p:sp>
      <p:sp>
        <p:nvSpPr>
          <p:cNvPr id="11" name="TextBox 3"/>
          <p:cNvSpPr txBox="1">
            <a:spLocks noChangeArrowheads="1"/>
          </p:cNvSpPr>
          <p:nvPr/>
        </p:nvSpPr>
        <p:spPr bwMode="auto">
          <a:xfrm>
            <a:off x="5791200" y="835025"/>
            <a:ext cx="2428875" cy="830263"/>
          </a:xfrm>
          <a:prstGeom prst="rect">
            <a:avLst/>
          </a:prstGeom>
          <a:solidFill>
            <a:schemeClr val="accent5">
              <a:lumMod val="20000"/>
              <a:lumOff val="80000"/>
            </a:schemeClr>
          </a:solidFill>
          <a:ln w="9525">
            <a:noFill/>
            <a:miter lim="800000"/>
            <a:headEnd/>
            <a:tailEnd/>
          </a:ln>
        </p:spPr>
        <p:txBody>
          <a:bodyPr wrap="none">
            <a:spAutoFit/>
          </a:bodyPr>
          <a:lstStyle/>
          <a:p>
            <a:pPr algn="ctr" rtl="1"/>
            <a:r>
              <a:rPr lang="ar-EG" sz="4800" b="1" dirty="0">
                <a:latin typeface="Calibri" pitchFamily="34" charset="0"/>
              </a:rPr>
              <a:t>نوع التسمم</a:t>
            </a:r>
            <a:endParaRPr lang="en-US" sz="4800" dirty="0">
              <a:latin typeface="Calibri" pitchFamily="34" charset="0"/>
            </a:endParaRPr>
          </a:p>
        </p:txBody>
      </p:sp>
      <p:sp>
        <p:nvSpPr>
          <p:cNvPr id="12" name="TextBox 6"/>
          <p:cNvSpPr txBox="1">
            <a:spLocks noChangeArrowheads="1"/>
          </p:cNvSpPr>
          <p:nvPr/>
        </p:nvSpPr>
        <p:spPr bwMode="auto">
          <a:xfrm>
            <a:off x="2209800" y="3657600"/>
            <a:ext cx="4942380" cy="707886"/>
          </a:xfrm>
          <a:prstGeom prst="rect">
            <a:avLst/>
          </a:prstGeom>
          <a:noFill/>
          <a:ln w="9525">
            <a:noFill/>
            <a:miter lim="800000"/>
            <a:headEnd/>
            <a:tailEnd/>
          </a:ln>
        </p:spPr>
        <p:txBody>
          <a:bodyPr wrap="none">
            <a:spAutoFit/>
          </a:bodyPr>
          <a:lstStyle/>
          <a:p>
            <a:pPr algn="ctr" rtl="1"/>
            <a:r>
              <a:rPr lang="ar-EG" sz="4000" b="1" dirty="0">
                <a:solidFill>
                  <a:srgbClr val="C00000"/>
                </a:solidFill>
                <a:latin typeface="Calibri" pitchFamily="34" charset="0"/>
              </a:rPr>
              <a:t>3- التسمم بمشتقات البترول:</a:t>
            </a:r>
            <a:endParaRPr lang="en-US" sz="4000" dirty="0">
              <a:solidFill>
                <a:srgbClr val="C00000"/>
              </a:solidFill>
              <a:latin typeface="Calibri" pitchFamily="34" charset="0"/>
            </a:endParaRPr>
          </a:p>
        </p:txBody>
      </p:sp>
      <p:pic>
        <p:nvPicPr>
          <p:cNvPr id="10253" name="Picture 13"/>
          <p:cNvPicPr>
            <a:picLocks noChangeAspect="1" noChangeArrowheads="1"/>
          </p:cNvPicPr>
          <p:nvPr/>
        </p:nvPicPr>
        <p:blipFill>
          <a:blip r:embed="rId5" cstate="print"/>
          <a:srcRect/>
          <a:stretch>
            <a:fillRect/>
          </a:stretch>
        </p:blipFill>
        <p:spPr bwMode="auto">
          <a:xfrm>
            <a:off x="1828800" y="457200"/>
            <a:ext cx="1246060" cy="16002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box(in)">
                                      <p:cBhvr>
                                        <p:cTn id="10" dur="500"/>
                                        <p:tgtEl>
                                          <p:spTgt spid="1025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تسمم بمشتقات البترول.wav"/>
                                        </p:tgtEl>
                                      </p:cMediaNode>
                                    </p:audio>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مثل البنزين، الجازولين، الكيروس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5943600" y="6096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9" name="Rectangle 1"/>
          <p:cNvSpPr>
            <a:spLocks noChangeArrowheads="1"/>
          </p:cNvSpPr>
          <p:nvPr/>
        </p:nvSpPr>
        <p:spPr bwMode="auto">
          <a:xfrm>
            <a:off x="685800" y="3581400"/>
            <a:ext cx="7391400" cy="1754188"/>
          </a:xfrm>
          <a:prstGeom prst="rect">
            <a:avLst/>
          </a:prstGeom>
          <a:noFill/>
          <a:ln w="9525">
            <a:noFill/>
            <a:miter lim="800000"/>
            <a:headEnd/>
            <a:tailEnd/>
          </a:ln>
        </p:spPr>
        <p:txBody>
          <a:bodyPr anchor="ctr">
            <a:spAutoFit/>
          </a:bodyPr>
          <a:lstStyle/>
          <a:p>
            <a:pPr algn="r" rtl="1">
              <a:buFont typeface="Arial" pitchFamily="34" charset="0"/>
              <a:buChar char="•"/>
            </a:pPr>
            <a:r>
              <a:rPr lang="ar-EG" sz="3600" b="1" dirty="0">
                <a:latin typeface="Calibri" pitchFamily="34" charset="0"/>
              </a:rPr>
              <a:t> يعطى المصاب زيت الزيتون؛ حتى يؤخر من عملية امتصاص هذه السموم من الأمعاء إلى الدم.</a:t>
            </a:r>
            <a:endParaRPr lang="en-US" sz="3600" dirty="0">
              <a:latin typeface="Calibri" pitchFamily="34" charset="0"/>
            </a:endParaRPr>
          </a:p>
        </p:txBody>
      </p:sp>
      <p:sp>
        <p:nvSpPr>
          <p:cNvPr id="10" name="TextBox 3"/>
          <p:cNvSpPr txBox="1">
            <a:spLocks noChangeArrowheads="1"/>
          </p:cNvSpPr>
          <p:nvPr/>
        </p:nvSpPr>
        <p:spPr bwMode="auto">
          <a:xfrm>
            <a:off x="6184900" y="804863"/>
            <a:ext cx="1536700" cy="769937"/>
          </a:xfrm>
          <a:prstGeom prst="rect">
            <a:avLst/>
          </a:prstGeom>
          <a:noFill/>
          <a:ln w="9525">
            <a:noFill/>
            <a:miter lim="800000"/>
            <a:headEnd/>
            <a:tailEnd/>
          </a:ln>
        </p:spPr>
        <p:txBody>
          <a:bodyPr>
            <a:spAutoFit/>
          </a:bodyPr>
          <a:lstStyle/>
          <a:p>
            <a:pPr algn="ctr" rtl="1"/>
            <a:r>
              <a:rPr lang="ar-EG" sz="4400" b="1" dirty="0">
                <a:latin typeface="Calibri" pitchFamily="34" charset="0"/>
              </a:rPr>
              <a:t>إسعافه</a:t>
            </a:r>
            <a:endParaRPr lang="en-US" sz="4400" dirty="0">
              <a:latin typeface="Calibri" pitchFamily="34" charset="0"/>
            </a:endParaRPr>
          </a:p>
        </p:txBody>
      </p:sp>
      <p:sp>
        <p:nvSpPr>
          <p:cNvPr id="11" name="TextBox 7"/>
          <p:cNvSpPr txBox="1"/>
          <p:nvPr/>
        </p:nvSpPr>
        <p:spPr>
          <a:xfrm>
            <a:off x="609600" y="2819400"/>
            <a:ext cx="7620000" cy="646331"/>
          </a:xfrm>
          <a:prstGeom prst="rect">
            <a:avLst/>
          </a:prstGeom>
          <a:noFill/>
          <a:ln w="3175">
            <a:noFill/>
          </a:ln>
          <a:effectLst>
            <a:softEdge rad="31750"/>
          </a:effectLst>
        </p:spPr>
        <p:txBody>
          <a:bodyPr rtlCol="1">
            <a:spAutoFit/>
          </a:bodyPr>
          <a:lstStyle/>
          <a:p>
            <a:pPr algn="r" rtl="1" fontAlgn="auto">
              <a:spcBef>
                <a:spcPts val="0"/>
              </a:spcBef>
              <a:spcAft>
                <a:spcPts val="0"/>
              </a:spcAft>
              <a:buFont typeface="Arial" pitchFamily="34" charset="0"/>
              <a:buChar char="•"/>
              <a:defRPr/>
            </a:pPr>
            <a:r>
              <a:rPr lang="ar-EG" sz="3600" b="1" dirty="0">
                <a:latin typeface="+mn-lt"/>
                <a:cs typeface="+mn-cs"/>
              </a:rPr>
              <a:t> يجب منع المصاب من القئ؛ لأن له تأثيراً سيئاً. </a:t>
            </a:r>
            <a:endParaRPr lang="en-US" sz="36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إسعافة.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4)">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يجب منع المصاب من القئ؛ لأن له تأثيراً سيئاً.wav"/>
                                        </p:tgtEl>
                                      </p:cMediaNode>
                                    </p:audio>
                                  </p:sub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145">
                                          <p:stCondLst>
                                            <p:cond delay="0"/>
                                          </p:stCondLst>
                                        </p:cTn>
                                        <p:tgtEl>
                                          <p:spTgt spid="9"/>
                                        </p:tgtEl>
                                      </p:cBhvr>
                                    </p:animEffect>
                                    <p:anim calcmode="lin" valueType="num">
                                      <p:cBhvr>
                                        <p:cTn id="21"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26" dur="7">
                                          <p:stCondLst>
                                            <p:cond delay="163"/>
                                          </p:stCondLst>
                                        </p:cTn>
                                        <p:tgtEl>
                                          <p:spTgt spid="9"/>
                                        </p:tgtEl>
                                      </p:cBhvr>
                                      <p:to x="100000" y="60000"/>
                                    </p:animScale>
                                    <p:animScale>
                                      <p:cBhvr>
                                        <p:cTn id="27" dur="42" decel="50000">
                                          <p:stCondLst>
                                            <p:cond delay="169"/>
                                          </p:stCondLst>
                                        </p:cTn>
                                        <p:tgtEl>
                                          <p:spTgt spid="9"/>
                                        </p:tgtEl>
                                      </p:cBhvr>
                                      <p:to x="100000" y="100000"/>
                                    </p:animScale>
                                    <p:animScale>
                                      <p:cBhvr>
                                        <p:cTn id="28" dur="7">
                                          <p:stCondLst>
                                            <p:cond delay="328"/>
                                          </p:stCondLst>
                                        </p:cTn>
                                        <p:tgtEl>
                                          <p:spTgt spid="9"/>
                                        </p:tgtEl>
                                      </p:cBhvr>
                                      <p:to x="100000" y="80000"/>
                                    </p:animScale>
                                    <p:animScale>
                                      <p:cBhvr>
                                        <p:cTn id="29" dur="42" decel="50000">
                                          <p:stCondLst>
                                            <p:cond delay="335"/>
                                          </p:stCondLst>
                                        </p:cTn>
                                        <p:tgtEl>
                                          <p:spTgt spid="9"/>
                                        </p:tgtEl>
                                      </p:cBhvr>
                                      <p:to x="100000" y="100000"/>
                                    </p:animScale>
                                    <p:animScale>
                                      <p:cBhvr>
                                        <p:cTn id="30" dur="7">
                                          <p:stCondLst>
                                            <p:cond delay="411"/>
                                          </p:stCondLst>
                                        </p:cTn>
                                        <p:tgtEl>
                                          <p:spTgt spid="9"/>
                                        </p:tgtEl>
                                      </p:cBhvr>
                                      <p:to x="100000" y="90000"/>
                                    </p:animScale>
                                    <p:animScale>
                                      <p:cBhvr>
                                        <p:cTn id="31" dur="42" decel="50000">
                                          <p:stCondLst>
                                            <p:cond delay="417"/>
                                          </p:stCondLst>
                                        </p:cTn>
                                        <p:tgtEl>
                                          <p:spTgt spid="9"/>
                                        </p:tgtEl>
                                      </p:cBhvr>
                                      <p:to x="100000" y="100000"/>
                                    </p:animScale>
                                    <p:animScale>
                                      <p:cBhvr>
                                        <p:cTn id="32" dur="7">
                                          <p:stCondLst>
                                            <p:cond delay="452"/>
                                          </p:stCondLst>
                                        </p:cTn>
                                        <p:tgtEl>
                                          <p:spTgt spid="9"/>
                                        </p:tgtEl>
                                      </p:cBhvr>
                                      <p:to x="100000" y="95000"/>
                                    </p:animScale>
                                    <p:animScale>
                                      <p:cBhvr>
                                        <p:cTn id="33" dur="42" decel="50000">
                                          <p:stCondLst>
                                            <p:cond delay="459"/>
                                          </p:stCondLst>
                                        </p:cTn>
                                        <p:tgtEl>
                                          <p:spTgt spid="9"/>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5" name="يعطى المصاب زيت الزيتون؛ حتى يؤخر من عملية امتصاص هذه السمو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1676400" y="4525963"/>
            <a:ext cx="6172200" cy="1570037"/>
          </a:xfrm>
          <a:prstGeom prst="rect">
            <a:avLst/>
          </a:prstGeom>
          <a:noFill/>
          <a:ln w="9525">
            <a:noFill/>
            <a:miter lim="800000"/>
            <a:headEnd/>
            <a:tailEnd/>
          </a:ln>
        </p:spPr>
        <p:txBody>
          <a:bodyPr anchor="ctr">
            <a:spAutoFit/>
          </a:bodyPr>
          <a:lstStyle/>
          <a:p>
            <a:pPr marL="514350" indent="-514350" algn="ctr" rtl="1">
              <a:buFont typeface="Times New Roman" pitchFamily="18" charset="0"/>
              <a:buAutoNum type="arabic1Minus"/>
            </a:pPr>
            <a:r>
              <a:rPr lang="ar-EG" sz="3200" b="1" dirty="0">
                <a:latin typeface="Calibri" pitchFamily="34" charset="0"/>
              </a:rPr>
              <a:t>شرب الأحماض والقلويات يسبب حروقاً في الشفتين والحلق وتورماً في الفم وعطشاً شديداً وألماً في المعدة.</a:t>
            </a:r>
            <a:endParaRPr lang="en-US" sz="3200" dirty="0">
              <a:latin typeface="Calibri" pitchFamily="34" charset="0"/>
            </a:endParaRPr>
          </a:p>
        </p:txBody>
      </p:sp>
      <p:sp>
        <p:nvSpPr>
          <p:cNvPr id="10" name="TextBox 3"/>
          <p:cNvSpPr txBox="1">
            <a:spLocks noChangeArrowheads="1"/>
          </p:cNvSpPr>
          <p:nvPr/>
        </p:nvSpPr>
        <p:spPr bwMode="auto">
          <a:xfrm>
            <a:off x="5791200" y="835025"/>
            <a:ext cx="2428875" cy="830263"/>
          </a:xfrm>
          <a:prstGeom prst="rect">
            <a:avLst/>
          </a:prstGeom>
          <a:solidFill>
            <a:schemeClr val="accent5">
              <a:lumMod val="20000"/>
              <a:lumOff val="80000"/>
            </a:schemeClr>
          </a:solidFill>
          <a:ln w="9525">
            <a:noFill/>
            <a:miter lim="800000"/>
            <a:headEnd/>
            <a:tailEnd/>
          </a:ln>
        </p:spPr>
        <p:txBody>
          <a:bodyPr wrap="none">
            <a:spAutoFit/>
          </a:bodyPr>
          <a:lstStyle/>
          <a:p>
            <a:pPr algn="ctr" rtl="1"/>
            <a:r>
              <a:rPr lang="ar-EG" sz="4800" b="1">
                <a:latin typeface="Calibri" pitchFamily="34" charset="0"/>
              </a:rPr>
              <a:t>نوع التسمم</a:t>
            </a:r>
            <a:endParaRPr lang="en-US" sz="4800">
              <a:latin typeface="Calibri" pitchFamily="34" charset="0"/>
            </a:endParaRPr>
          </a:p>
        </p:txBody>
      </p:sp>
      <p:sp>
        <p:nvSpPr>
          <p:cNvPr id="11" name="TextBox 7"/>
          <p:cNvSpPr txBox="1">
            <a:spLocks noChangeArrowheads="1"/>
          </p:cNvSpPr>
          <p:nvPr/>
        </p:nvSpPr>
        <p:spPr bwMode="auto">
          <a:xfrm>
            <a:off x="1905000" y="3429000"/>
            <a:ext cx="5554727" cy="707886"/>
          </a:xfrm>
          <a:prstGeom prst="rect">
            <a:avLst/>
          </a:prstGeom>
          <a:noFill/>
          <a:ln w="9525">
            <a:noFill/>
            <a:miter lim="800000"/>
            <a:headEnd/>
            <a:tailEnd/>
          </a:ln>
        </p:spPr>
        <p:txBody>
          <a:bodyPr wrap="none">
            <a:spAutoFit/>
          </a:bodyPr>
          <a:lstStyle/>
          <a:p>
            <a:pPr algn="ctr" rtl="1"/>
            <a:r>
              <a:rPr lang="ar-EG" sz="4000" b="1" dirty="0">
                <a:solidFill>
                  <a:srgbClr val="C00000"/>
                </a:solidFill>
                <a:latin typeface="Calibri" pitchFamily="34" charset="0"/>
              </a:rPr>
              <a:t>4- التسمم بالأحماض والقلويات:</a:t>
            </a:r>
            <a:endParaRPr lang="en-US" sz="4000" dirty="0">
              <a:solidFill>
                <a:srgbClr val="C00000"/>
              </a:solidFill>
              <a:latin typeface="Calibri" pitchFamily="34" charset="0"/>
            </a:endParaRPr>
          </a:p>
        </p:txBody>
      </p:sp>
      <p:pic>
        <p:nvPicPr>
          <p:cNvPr id="13322" name="Picture 10"/>
          <p:cNvPicPr>
            <a:picLocks noChangeAspect="1" noChangeArrowheads="1"/>
          </p:cNvPicPr>
          <p:nvPr/>
        </p:nvPicPr>
        <p:blipFill>
          <a:blip r:embed="rId5" cstate="print"/>
          <a:srcRect/>
          <a:stretch>
            <a:fillRect/>
          </a:stretch>
        </p:blipFill>
        <p:spPr bwMode="auto">
          <a:xfrm>
            <a:off x="1447800" y="648687"/>
            <a:ext cx="2895600" cy="2699952"/>
          </a:xfrm>
          <a:prstGeom prst="ellipse">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3322"/>
                                        </p:tgtEl>
                                        <p:attrNameLst>
                                          <p:attrName>style.visibility</p:attrName>
                                        </p:attrNameLst>
                                      </p:cBhvr>
                                      <p:to>
                                        <p:strVal val="visible"/>
                                      </p:to>
                                    </p:set>
                                    <p:animEffect transition="in" filter="box(in)">
                                      <p:cBhvr>
                                        <p:cTn id="10" dur="500"/>
                                        <p:tgtEl>
                                          <p:spTgt spid="133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تسمم بالأحماض والقلويات.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4" name="شرب الأحماض والقلويات يسبب حروقاً في الشفتين والحلق وتورم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600200" y="4267200"/>
            <a:ext cx="6248400" cy="1570038"/>
          </a:xfrm>
          <a:prstGeom prst="rect">
            <a:avLst/>
          </a:prstGeom>
          <a:noFill/>
          <a:ln w="9525">
            <a:noFill/>
            <a:miter lim="800000"/>
            <a:headEnd/>
            <a:tailEnd/>
          </a:ln>
        </p:spPr>
        <p:txBody>
          <a:bodyPr>
            <a:spAutoFit/>
          </a:bodyPr>
          <a:lstStyle/>
          <a:p>
            <a:pPr algn="ctr" rtl="1"/>
            <a:r>
              <a:rPr lang="ar-EG" sz="4800" b="1" dirty="0">
                <a:latin typeface="Calibri" pitchFamily="34" charset="0"/>
              </a:rPr>
              <a:t>ب- لمس مواد حارقة، مثل: الكلوروكس أو الفلاش.</a:t>
            </a:r>
            <a:endParaRPr lang="en-US" sz="4800" dirty="0">
              <a:latin typeface="Calibri" pitchFamily="34" charset="0"/>
            </a:endParaRPr>
          </a:p>
        </p:txBody>
      </p:sp>
      <p:sp>
        <p:nvSpPr>
          <p:cNvPr id="14344" name="TextBox 3"/>
          <p:cNvSpPr txBox="1">
            <a:spLocks noChangeArrowheads="1"/>
          </p:cNvSpPr>
          <p:nvPr/>
        </p:nvSpPr>
        <p:spPr bwMode="auto">
          <a:xfrm>
            <a:off x="5791200" y="835025"/>
            <a:ext cx="2428875" cy="830263"/>
          </a:xfrm>
          <a:prstGeom prst="rect">
            <a:avLst/>
          </a:prstGeom>
          <a:solidFill>
            <a:schemeClr val="accent5">
              <a:lumMod val="20000"/>
              <a:lumOff val="80000"/>
            </a:schemeClr>
          </a:solidFill>
          <a:ln w="9525">
            <a:noFill/>
            <a:miter lim="800000"/>
            <a:headEnd/>
            <a:tailEnd/>
          </a:ln>
        </p:spPr>
        <p:txBody>
          <a:bodyPr wrap="none">
            <a:spAutoFit/>
          </a:bodyPr>
          <a:lstStyle/>
          <a:p>
            <a:pPr algn="ctr" rtl="1"/>
            <a:r>
              <a:rPr lang="ar-EG" sz="4800" b="1">
                <a:latin typeface="Calibri" pitchFamily="34" charset="0"/>
              </a:rPr>
              <a:t>نوع التسمم</a:t>
            </a:r>
            <a:endParaRPr lang="en-US" sz="4800">
              <a:latin typeface="Calibri" pitchFamily="34" charset="0"/>
            </a:endParaRPr>
          </a:p>
        </p:txBody>
      </p:sp>
      <p:pic>
        <p:nvPicPr>
          <p:cNvPr id="3" name="صورة 2">
            <a:extLst>
              <a:ext uri="{FF2B5EF4-FFF2-40B4-BE49-F238E27FC236}">
                <a16:creationId xmlns:a16="http://schemas.microsoft.com/office/drawing/2014/main" id="{DEB3DC2C-0154-4DEB-914E-0873803C9DB0}"/>
              </a:ext>
            </a:extLst>
          </p:cNvPr>
          <p:cNvPicPr>
            <a:picLocks noChangeAspect="1"/>
          </p:cNvPicPr>
          <p:nvPr/>
        </p:nvPicPr>
        <p:blipFill>
          <a:blip r:embed="rId4"/>
          <a:stretch>
            <a:fillRect/>
          </a:stretch>
        </p:blipFill>
        <p:spPr>
          <a:xfrm>
            <a:off x="1371600" y="1225882"/>
            <a:ext cx="1247775" cy="2310694"/>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لمس مواد حارقة، مث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6172200" y="7620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9" name="Rectangle 1"/>
          <p:cNvSpPr>
            <a:spLocks noChangeArrowheads="1"/>
          </p:cNvSpPr>
          <p:nvPr/>
        </p:nvSpPr>
        <p:spPr bwMode="auto">
          <a:xfrm>
            <a:off x="1143000" y="3265488"/>
            <a:ext cx="6858000" cy="1077912"/>
          </a:xfrm>
          <a:prstGeom prst="rect">
            <a:avLst/>
          </a:prstGeom>
          <a:noFill/>
          <a:ln w="9525">
            <a:noFill/>
            <a:miter lim="800000"/>
            <a:headEnd/>
            <a:tailEnd/>
          </a:ln>
        </p:spPr>
        <p:txBody>
          <a:bodyPr anchor="ctr">
            <a:spAutoFit/>
          </a:bodyPr>
          <a:lstStyle/>
          <a:p>
            <a:pPr algn="ctr" rtl="1"/>
            <a:r>
              <a:rPr lang="ar-EG" sz="3200" b="1" dirty="0">
                <a:latin typeface="Calibri" pitchFamily="34" charset="0"/>
              </a:rPr>
              <a:t>يُعطى المصاب محلولاً قلوياً ضعيفاً كاللبن أو زلال البيض أو زيت الزيتون. </a:t>
            </a:r>
            <a:r>
              <a:rPr lang="ar-EG" sz="3200" b="1" dirty="0">
                <a:solidFill>
                  <a:srgbClr val="C00000"/>
                </a:solidFill>
                <a:latin typeface="Calibri" pitchFamily="34" charset="0"/>
              </a:rPr>
              <a:t>لماذا؟</a:t>
            </a:r>
            <a:endParaRPr lang="en-US" sz="3200" dirty="0">
              <a:solidFill>
                <a:srgbClr val="C00000"/>
              </a:solidFill>
              <a:latin typeface="Calibri" pitchFamily="34" charset="0"/>
            </a:endParaRPr>
          </a:p>
        </p:txBody>
      </p:sp>
      <p:sp>
        <p:nvSpPr>
          <p:cNvPr id="11" name="Rectangle 1"/>
          <p:cNvSpPr>
            <a:spLocks noChangeArrowheads="1"/>
          </p:cNvSpPr>
          <p:nvPr/>
        </p:nvSpPr>
        <p:spPr bwMode="auto">
          <a:xfrm>
            <a:off x="838200" y="4826000"/>
            <a:ext cx="7239000" cy="1570038"/>
          </a:xfrm>
          <a:prstGeom prst="rect">
            <a:avLst/>
          </a:prstGeom>
          <a:noFill/>
          <a:ln w="9525">
            <a:noFill/>
            <a:miter lim="800000"/>
            <a:headEnd/>
            <a:tailEnd/>
          </a:ln>
        </p:spPr>
        <p:txBody>
          <a:bodyPr anchor="ctr">
            <a:spAutoFit/>
          </a:bodyPr>
          <a:lstStyle/>
          <a:p>
            <a:pPr algn="ctr" rtl="1"/>
            <a:r>
              <a:rPr lang="ar-EG" sz="3200" b="1" dirty="0">
                <a:solidFill>
                  <a:srgbClr val="6600FF"/>
                </a:solidFill>
              </a:rPr>
              <a:t>لمعادلة درجة الزيادة الحمضية بالمعدة للتقليل من حدتها لحين وصول الإسعاف.</a:t>
            </a:r>
            <a:endParaRPr lang="en-US" sz="3200" dirty="0">
              <a:solidFill>
                <a:srgbClr val="6600FF"/>
              </a:solidFill>
            </a:endParaRPr>
          </a:p>
          <a:p>
            <a:pPr algn="ctr" rtl="1"/>
            <a:r>
              <a:rPr lang="en-US" sz="3200" dirty="0">
                <a:solidFill>
                  <a:srgbClr val="6600FF"/>
                </a:solidFill>
              </a:rPr>
              <a:t> </a:t>
            </a:r>
          </a:p>
        </p:txBody>
      </p:sp>
      <p:sp>
        <p:nvSpPr>
          <p:cNvPr id="12" name="TextBox 3"/>
          <p:cNvSpPr txBox="1">
            <a:spLocks noChangeArrowheads="1"/>
          </p:cNvSpPr>
          <p:nvPr/>
        </p:nvSpPr>
        <p:spPr bwMode="auto">
          <a:xfrm>
            <a:off x="6413500" y="957263"/>
            <a:ext cx="1536700" cy="769937"/>
          </a:xfrm>
          <a:prstGeom prst="rect">
            <a:avLst/>
          </a:prstGeom>
          <a:noFill/>
          <a:ln w="9525">
            <a:noFill/>
            <a:miter lim="800000"/>
            <a:headEnd/>
            <a:tailEnd/>
          </a:ln>
        </p:spPr>
        <p:txBody>
          <a:bodyPr>
            <a:spAutoFit/>
          </a:bodyPr>
          <a:lstStyle/>
          <a:p>
            <a:pPr algn="ctr" rtl="1"/>
            <a:r>
              <a:rPr lang="ar-EG" sz="4400" b="1" dirty="0">
                <a:latin typeface="Calibri" pitchFamily="34" charset="0"/>
              </a:rPr>
              <a:t>إسعافه</a:t>
            </a:r>
            <a:endParaRPr lang="en-US" sz="4400" dirty="0">
              <a:latin typeface="Calibri" pitchFamily="34" charset="0"/>
            </a:endParaRPr>
          </a:p>
        </p:txBody>
      </p:sp>
      <p:sp>
        <p:nvSpPr>
          <p:cNvPr id="13" name="TextBox 7"/>
          <p:cNvSpPr txBox="1"/>
          <p:nvPr/>
        </p:nvSpPr>
        <p:spPr>
          <a:xfrm>
            <a:off x="762000" y="2667000"/>
            <a:ext cx="7620000" cy="646113"/>
          </a:xfrm>
          <a:prstGeom prst="rect">
            <a:avLst/>
          </a:prstGeom>
          <a:noFill/>
          <a:ln w="3175">
            <a:noFill/>
          </a:ln>
          <a:effectLst/>
        </p:spPr>
        <p:txBody>
          <a:bodyPr rtlCol="1">
            <a:spAutoFit/>
          </a:bodyPr>
          <a:lstStyle/>
          <a:p>
            <a:pPr algn="ctr" rtl="1" fontAlgn="auto">
              <a:spcBef>
                <a:spcPts val="0"/>
              </a:spcBef>
              <a:spcAft>
                <a:spcPts val="0"/>
              </a:spcAft>
              <a:defRPr/>
            </a:pPr>
            <a:r>
              <a:rPr lang="ar-EG" sz="3600" b="1" dirty="0">
                <a:solidFill>
                  <a:srgbClr val="0000FF"/>
                </a:solidFill>
                <a:latin typeface="+mn-lt"/>
                <a:cs typeface="+mn-cs"/>
              </a:rPr>
              <a:t>- إسعاف المتسمم بالأحماض: </a:t>
            </a:r>
            <a:endParaRPr lang="en-US" sz="3600" dirty="0">
              <a:solidFill>
                <a:srgbClr val="0000FF"/>
              </a:solidFill>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إسعافة.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4" name="يُعطى المصاب محلولاً قلوياً ضعيفاً كاللبن أو زلال البيض أو زيت الزيتون.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145">
                                          <p:stCondLst>
                                            <p:cond delay="0"/>
                                          </p:stCondLst>
                                        </p:cTn>
                                        <p:tgtEl>
                                          <p:spTgt spid="11"/>
                                        </p:tgtEl>
                                      </p:cBhvr>
                                    </p:animEffect>
                                    <p:anim calcmode="lin" valueType="num">
                                      <p:cBhvr>
                                        <p:cTn id="2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31" dur="7">
                                          <p:stCondLst>
                                            <p:cond delay="163"/>
                                          </p:stCondLst>
                                        </p:cTn>
                                        <p:tgtEl>
                                          <p:spTgt spid="11"/>
                                        </p:tgtEl>
                                      </p:cBhvr>
                                      <p:to x="100000" y="60000"/>
                                    </p:animScale>
                                    <p:animScale>
                                      <p:cBhvr>
                                        <p:cTn id="32" dur="42" decel="50000">
                                          <p:stCondLst>
                                            <p:cond delay="169"/>
                                          </p:stCondLst>
                                        </p:cTn>
                                        <p:tgtEl>
                                          <p:spTgt spid="11"/>
                                        </p:tgtEl>
                                      </p:cBhvr>
                                      <p:to x="100000" y="100000"/>
                                    </p:animScale>
                                    <p:animScale>
                                      <p:cBhvr>
                                        <p:cTn id="33" dur="7">
                                          <p:stCondLst>
                                            <p:cond delay="328"/>
                                          </p:stCondLst>
                                        </p:cTn>
                                        <p:tgtEl>
                                          <p:spTgt spid="11"/>
                                        </p:tgtEl>
                                      </p:cBhvr>
                                      <p:to x="100000" y="80000"/>
                                    </p:animScale>
                                    <p:animScale>
                                      <p:cBhvr>
                                        <p:cTn id="34" dur="42" decel="50000">
                                          <p:stCondLst>
                                            <p:cond delay="335"/>
                                          </p:stCondLst>
                                        </p:cTn>
                                        <p:tgtEl>
                                          <p:spTgt spid="11"/>
                                        </p:tgtEl>
                                      </p:cBhvr>
                                      <p:to x="100000" y="100000"/>
                                    </p:animScale>
                                    <p:animScale>
                                      <p:cBhvr>
                                        <p:cTn id="35" dur="7">
                                          <p:stCondLst>
                                            <p:cond delay="411"/>
                                          </p:stCondLst>
                                        </p:cTn>
                                        <p:tgtEl>
                                          <p:spTgt spid="11"/>
                                        </p:tgtEl>
                                      </p:cBhvr>
                                      <p:to x="100000" y="90000"/>
                                    </p:animScale>
                                    <p:animScale>
                                      <p:cBhvr>
                                        <p:cTn id="36" dur="42" decel="50000">
                                          <p:stCondLst>
                                            <p:cond delay="417"/>
                                          </p:stCondLst>
                                        </p:cTn>
                                        <p:tgtEl>
                                          <p:spTgt spid="11"/>
                                        </p:tgtEl>
                                      </p:cBhvr>
                                      <p:to x="100000" y="100000"/>
                                    </p:animScale>
                                    <p:animScale>
                                      <p:cBhvr>
                                        <p:cTn id="37" dur="7">
                                          <p:stCondLst>
                                            <p:cond delay="452"/>
                                          </p:stCondLst>
                                        </p:cTn>
                                        <p:tgtEl>
                                          <p:spTgt spid="11"/>
                                        </p:tgtEl>
                                      </p:cBhvr>
                                      <p:to x="100000" y="95000"/>
                                    </p:animScale>
                                    <p:animScale>
                                      <p:cBhvr>
                                        <p:cTn id="38" dur="42" decel="50000">
                                          <p:stCondLst>
                                            <p:cond delay="459"/>
                                          </p:stCondLst>
                                        </p:cTn>
                                        <p:tgtEl>
                                          <p:spTgt spid="11"/>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5" name="لمعادلة درجة الزيادة الحمضية بالمع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6172200" y="7620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10" name="Rectangle 1"/>
          <p:cNvSpPr>
            <a:spLocks noChangeArrowheads="1"/>
          </p:cNvSpPr>
          <p:nvPr/>
        </p:nvSpPr>
        <p:spPr bwMode="auto">
          <a:xfrm>
            <a:off x="1524000" y="2819400"/>
            <a:ext cx="5791200" cy="646113"/>
          </a:xfrm>
          <a:prstGeom prst="rect">
            <a:avLst/>
          </a:prstGeom>
          <a:noFill/>
          <a:ln w="9525">
            <a:noFill/>
            <a:miter lim="800000"/>
            <a:headEnd/>
            <a:tailEnd/>
          </a:ln>
        </p:spPr>
        <p:txBody>
          <a:bodyPr anchor="ctr">
            <a:spAutoFit/>
          </a:bodyPr>
          <a:lstStyle/>
          <a:p>
            <a:pPr algn="ctr" rtl="1"/>
            <a:r>
              <a:rPr lang="ar-EG" sz="3600" b="1" dirty="0">
                <a:solidFill>
                  <a:srgbClr val="0000FF"/>
                </a:solidFill>
                <a:latin typeface="Calibri" pitchFamily="34" charset="0"/>
              </a:rPr>
              <a:t>- إسعاف المتسمم بالقلويات: </a:t>
            </a:r>
            <a:endParaRPr lang="en-US" sz="3600" dirty="0">
              <a:solidFill>
                <a:srgbClr val="0000FF"/>
              </a:solidFill>
              <a:latin typeface="Calibri" pitchFamily="34" charset="0"/>
            </a:endParaRPr>
          </a:p>
        </p:txBody>
      </p:sp>
      <p:sp>
        <p:nvSpPr>
          <p:cNvPr id="11" name="Rectangle 1"/>
          <p:cNvSpPr>
            <a:spLocks noChangeArrowheads="1"/>
          </p:cNvSpPr>
          <p:nvPr/>
        </p:nvSpPr>
        <p:spPr bwMode="auto">
          <a:xfrm>
            <a:off x="838200" y="3581400"/>
            <a:ext cx="7239000" cy="1076325"/>
          </a:xfrm>
          <a:prstGeom prst="rect">
            <a:avLst/>
          </a:prstGeom>
          <a:noFill/>
          <a:ln w="9525">
            <a:noFill/>
            <a:miter lim="800000"/>
            <a:headEnd/>
            <a:tailEnd/>
          </a:ln>
        </p:spPr>
        <p:txBody>
          <a:bodyPr anchor="ctr">
            <a:spAutoFit/>
          </a:bodyPr>
          <a:lstStyle/>
          <a:p>
            <a:pPr algn="ctr" rtl="1"/>
            <a:r>
              <a:rPr lang="ar-EG" sz="3200" b="1" dirty="0">
                <a:latin typeface="Calibri" pitchFamily="34" charset="0"/>
              </a:rPr>
              <a:t>يُعطى المصاب محلولاً ضعيفاً كالخل المخفف أو عصير الليمون ثم حليب مع زلال البيض. </a:t>
            </a:r>
            <a:r>
              <a:rPr lang="ar-EG" sz="3200" b="1" dirty="0">
                <a:solidFill>
                  <a:srgbClr val="C00000"/>
                </a:solidFill>
                <a:latin typeface="Calibri" pitchFamily="34" charset="0"/>
              </a:rPr>
              <a:t>لماذا؟</a:t>
            </a:r>
            <a:endParaRPr lang="en-US" sz="3200" dirty="0">
              <a:solidFill>
                <a:srgbClr val="C00000"/>
              </a:solidFill>
              <a:latin typeface="Calibri" pitchFamily="34" charset="0"/>
            </a:endParaRPr>
          </a:p>
        </p:txBody>
      </p:sp>
      <p:sp>
        <p:nvSpPr>
          <p:cNvPr id="16393" name="TextBox 3"/>
          <p:cNvSpPr txBox="1">
            <a:spLocks noChangeArrowheads="1"/>
          </p:cNvSpPr>
          <p:nvPr/>
        </p:nvSpPr>
        <p:spPr bwMode="auto">
          <a:xfrm>
            <a:off x="6413500" y="957263"/>
            <a:ext cx="1536700" cy="769937"/>
          </a:xfrm>
          <a:prstGeom prst="rect">
            <a:avLst/>
          </a:prstGeom>
          <a:noFill/>
          <a:ln w="9525">
            <a:noFill/>
            <a:miter lim="800000"/>
            <a:headEnd/>
            <a:tailEnd/>
          </a:ln>
        </p:spPr>
        <p:txBody>
          <a:bodyPr>
            <a:spAutoFit/>
          </a:bodyPr>
          <a:lstStyle/>
          <a:p>
            <a:pPr algn="ctr" rtl="1"/>
            <a:r>
              <a:rPr lang="ar-EG" sz="4400" b="1">
                <a:latin typeface="Calibri" pitchFamily="34" charset="0"/>
              </a:rPr>
              <a:t>إسعافه</a:t>
            </a:r>
            <a:endParaRPr lang="en-US" sz="4400">
              <a:latin typeface="Calibri" pitchFamily="34" charset="0"/>
            </a:endParaRPr>
          </a:p>
        </p:txBody>
      </p:sp>
      <p:sp>
        <p:nvSpPr>
          <p:cNvPr id="14" name="Rectangle 1"/>
          <p:cNvSpPr>
            <a:spLocks noChangeArrowheads="1"/>
          </p:cNvSpPr>
          <p:nvPr/>
        </p:nvSpPr>
        <p:spPr bwMode="auto">
          <a:xfrm>
            <a:off x="1143000" y="4800600"/>
            <a:ext cx="6553200" cy="1077913"/>
          </a:xfrm>
          <a:prstGeom prst="rect">
            <a:avLst/>
          </a:prstGeom>
          <a:noFill/>
          <a:ln w="9525">
            <a:noFill/>
            <a:miter lim="800000"/>
            <a:headEnd/>
            <a:tailEnd/>
          </a:ln>
        </p:spPr>
        <p:txBody>
          <a:bodyPr anchor="ctr">
            <a:spAutoFit/>
          </a:bodyPr>
          <a:lstStyle/>
          <a:p>
            <a:pPr algn="ctr" rtl="1"/>
            <a:r>
              <a:rPr lang="ar-EG" sz="3200" b="1" dirty="0">
                <a:solidFill>
                  <a:srgbClr val="6600FF"/>
                </a:solidFill>
              </a:rPr>
              <a:t>لمعادلة درجة الزيادة القلوية بالمعدة للتقليل من حدتها لحين وصول الإسعاف.</a:t>
            </a:r>
            <a:endParaRPr lang="en-US" sz="3200" dirty="0">
              <a:solidFill>
                <a:srgbClr val="6600FF"/>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3"/>
                                          </p:stCondLst>
                                        </p:cTn>
                                        <p:tgtEl>
                                          <p:spTgt spid="11"/>
                                        </p:tgtEl>
                                      </p:cBhvr>
                                      <p:to x="100000" y="60000"/>
                                    </p:animScale>
                                    <p:animScale>
                                      <p:cBhvr>
                                        <p:cTn id="14" dur="42"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2" decel="50000">
                                          <p:stCondLst>
                                            <p:cond delay="335"/>
                                          </p:stCondLst>
                                        </p:cTn>
                                        <p:tgtEl>
                                          <p:spTgt spid="11"/>
                                        </p:tgtEl>
                                      </p:cBhvr>
                                      <p:to x="100000" y="100000"/>
                                    </p:animScale>
                                    <p:animScale>
                                      <p:cBhvr>
                                        <p:cTn id="17" dur="7">
                                          <p:stCondLst>
                                            <p:cond delay="411"/>
                                          </p:stCondLst>
                                        </p:cTn>
                                        <p:tgtEl>
                                          <p:spTgt spid="11"/>
                                        </p:tgtEl>
                                      </p:cBhvr>
                                      <p:to x="100000" y="90000"/>
                                    </p:animScale>
                                    <p:animScale>
                                      <p:cBhvr>
                                        <p:cTn id="18" dur="42"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2" decel="50000">
                                          <p:stCondLst>
                                            <p:cond delay="459"/>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145">
                                          <p:stCondLst>
                                            <p:cond delay="0"/>
                                          </p:stCondLst>
                                        </p:cTn>
                                        <p:tgtEl>
                                          <p:spTgt spid="14"/>
                                        </p:tgtEl>
                                      </p:cBhvr>
                                    </p:animEffect>
                                    <p:anim calcmode="lin" valueType="num">
                                      <p:cBhvr>
                                        <p:cTn id="26"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31" dur="7">
                                          <p:stCondLst>
                                            <p:cond delay="163"/>
                                          </p:stCondLst>
                                        </p:cTn>
                                        <p:tgtEl>
                                          <p:spTgt spid="14"/>
                                        </p:tgtEl>
                                      </p:cBhvr>
                                      <p:to x="100000" y="60000"/>
                                    </p:animScale>
                                    <p:animScale>
                                      <p:cBhvr>
                                        <p:cTn id="32" dur="42" decel="50000">
                                          <p:stCondLst>
                                            <p:cond delay="169"/>
                                          </p:stCondLst>
                                        </p:cTn>
                                        <p:tgtEl>
                                          <p:spTgt spid="14"/>
                                        </p:tgtEl>
                                      </p:cBhvr>
                                      <p:to x="100000" y="100000"/>
                                    </p:animScale>
                                    <p:animScale>
                                      <p:cBhvr>
                                        <p:cTn id="33" dur="7">
                                          <p:stCondLst>
                                            <p:cond delay="328"/>
                                          </p:stCondLst>
                                        </p:cTn>
                                        <p:tgtEl>
                                          <p:spTgt spid="14"/>
                                        </p:tgtEl>
                                      </p:cBhvr>
                                      <p:to x="100000" y="80000"/>
                                    </p:animScale>
                                    <p:animScale>
                                      <p:cBhvr>
                                        <p:cTn id="34" dur="42" decel="50000">
                                          <p:stCondLst>
                                            <p:cond delay="335"/>
                                          </p:stCondLst>
                                        </p:cTn>
                                        <p:tgtEl>
                                          <p:spTgt spid="14"/>
                                        </p:tgtEl>
                                      </p:cBhvr>
                                      <p:to x="100000" y="100000"/>
                                    </p:animScale>
                                    <p:animScale>
                                      <p:cBhvr>
                                        <p:cTn id="35" dur="7">
                                          <p:stCondLst>
                                            <p:cond delay="411"/>
                                          </p:stCondLst>
                                        </p:cTn>
                                        <p:tgtEl>
                                          <p:spTgt spid="14"/>
                                        </p:tgtEl>
                                      </p:cBhvr>
                                      <p:to x="100000" y="90000"/>
                                    </p:animScale>
                                    <p:animScale>
                                      <p:cBhvr>
                                        <p:cTn id="36" dur="42" decel="50000">
                                          <p:stCondLst>
                                            <p:cond delay="417"/>
                                          </p:stCondLst>
                                        </p:cTn>
                                        <p:tgtEl>
                                          <p:spTgt spid="14"/>
                                        </p:tgtEl>
                                      </p:cBhvr>
                                      <p:to x="100000" y="100000"/>
                                    </p:animScale>
                                    <p:animScale>
                                      <p:cBhvr>
                                        <p:cTn id="37" dur="7">
                                          <p:stCondLst>
                                            <p:cond delay="452"/>
                                          </p:stCondLst>
                                        </p:cTn>
                                        <p:tgtEl>
                                          <p:spTgt spid="14"/>
                                        </p:tgtEl>
                                      </p:cBhvr>
                                      <p:to x="100000" y="95000"/>
                                    </p:animScale>
                                    <p:animScale>
                                      <p:cBhvr>
                                        <p:cTn id="38" dur="42" decel="50000">
                                          <p:stCondLst>
                                            <p:cond delay="459"/>
                                          </p:stCondLst>
                                        </p:cTn>
                                        <p:tgtEl>
                                          <p:spTgt spid="14"/>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3" name="لمعادلة درجة الزيادة القلوية بالمعدة للتقليل من حدتها لحين وصول الإسع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524000" y="2743200"/>
            <a:ext cx="6400800" cy="1323975"/>
          </a:xfrm>
          <a:prstGeom prst="rect">
            <a:avLst/>
          </a:prstGeom>
          <a:noFill/>
          <a:ln w="9525">
            <a:noFill/>
            <a:miter lim="800000"/>
            <a:headEnd/>
            <a:tailEnd/>
          </a:ln>
        </p:spPr>
        <p:txBody>
          <a:bodyPr anchor="ctr">
            <a:spAutoFit/>
          </a:bodyPr>
          <a:lstStyle/>
          <a:p>
            <a:pPr algn="ctr" rtl="1"/>
            <a:r>
              <a:rPr lang="ar-EG" sz="4000" b="1" dirty="0">
                <a:latin typeface="Times New Roman" pitchFamily="18" charset="0"/>
                <a:cs typeface="Times New Roman" pitchFamily="18" charset="0"/>
              </a:rPr>
              <a:t>- تُغسل المنطقة المصابة بالماء الغزير مدة عشر دقائق.</a:t>
            </a:r>
            <a:endParaRPr lang="ar-EG" sz="4400" dirty="0"/>
          </a:p>
        </p:txBody>
      </p:sp>
      <p:sp>
        <p:nvSpPr>
          <p:cNvPr id="22530" name="Rectangle 2"/>
          <p:cNvSpPr>
            <a:spLocks noChangeArrowheads="1"/>
          </p:cNvSpPr>
          <p:nvPr/>
        </p:nvSpPr>
        <p:spPr bwMode="auto">
          <a:xfrm>
            <a:off x="1219200" y="4114800"/>
            <a:ext cx="6934200" cy="1323975"/>
          </a:xfrm>
          <a:prstGeom prst="rect">
            <a:avLst/>
          </a:prstGeom>
          <a:noFill/>
          <a:ln w="9525">
            <a:noFill/>
            <a:miter lim="800000"/>
            <a:headEnd/>
            <a:tailEnd/>
          </a:ln>
        </p:spPr>
        <p:txBody>
          <a:bodyPr anchor="ctr">
            <a:spAutoFit/>
          </a:bodyPr>
          <a:lstStyle/>
          <a:p>
            <a:pPr algn="ctr" rtl="1"/>
            <a:r>
              <a:rPr lang="ar-EG" sz="4000" b="1" dirty="0">
                <a:latin typeface="Times New Roman" pitchFamily="18" charset="0"/>
                <a:cs typeface="Times New Roman" pitchFamily="18" charset="0"/>
              </a:rPr>
              <a:t>- يُغطى الجلد المصاب بالضماد المعقم أو الملابس النظيفة.</a:t>
            </a:r>
            <a:endParaRPr lang="ar-EG" sz="4400" dirty="0"/>
          </a:p>
        </p:txBody>
      </p:sp>
      <p:sp>
        <p:nvSpPr>
          <p:cNvPr id="7" name="TextBox 3"/>
          <p:cNvSpPr txBox="1">
            <a:spLocks noChangeArrowheads="1"/>
          </p:cNvSpPr>
          <p:nvPr/>
        </p:nvSpPr>
        <p:spPr bwMode="auto">
          <a:xfrm>
            <a:off x="1219200" y="1295400"/>
            <a:ext cx="6705600" cy="1323975"/>
          </a:xfrm>
          <a:prstGeom prst="rect">
            <a:avLst/>
          </a:prstGeom>
          <a:noFill/>
          <a:ln w="9525">
            <a:noFill/>
            <a:miter lim="800000"/>
            <a:headEnd/>
            <a:tailEnd/>
          </a:ln>
        </p:spPr>
        <p:txBody>
          <a:bodyPr>
            <a:spAutoFit/>
          </a:bodyPr>
          <a:lstStyle/>
          <a:p>
            <a:pPr algn="ctr" rtl="1"/>
            <a:r>
              <a:rPr lang="ar-EG" sz="4000" b="1" dirty="0">
                <a:latin typeface="Calibri" pitchFamily="34" charset="0"/>
              </a:rPr>
              <a:t>- تُخلع الملابس الملوثة عن المصاب بعد ارتداء المسعف للقفازات الطبية. </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تُخلع الملابس الملوثة عن المصاب بعد ارتداء المسعف للقفازات.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randombar(horizontal)">
                                      <p:cBhvr>
                                        <p:cTn id="12" dur="500"/>
                                        <p:tgtEl>
                                          <p:spTgt spid="22529"/>
                                        </p:tgtEl>
                                      </p:cBhvr>
                                    </p:animEffect>
                                  </p:childTnLst>
                                  <p:subTnLst>
                                    <p:audio>
                                      <p:cMediaNode>
                                        <p:cTn display="0" masterRel="sameClick">
                                          <p:stCondLst>
                                            <p:cond evt="begin" delay="0">
                                              <p:tn val="10"/>
                                            </p:cond>
                                          </p:stCondLst>
                                          <p:endCondLst>
                                            <p:cond evt="onStopAudio" delay="0">
                                              <p:tgtEl>
                                                <p:sldTgt/>
                                              </p:tgtEl>
                                            </p:cond>
                                          </p:endCondLst>
                                        </p:cTn>
                                        <p:tgtEl>
                                          <p:sndTgt r:embed="rId4" name="تُغسل المنطقة المصابة بالماء الغزير مدة عشر دقائق.wav"/>
                                        </p:tgtEl>
                                      </p:cMediaNode>
                                    </p:audio>
                                  </p:sub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2530"/>
                                        </p:tgtEl>
                                        <p:attrNameLst>
                                          <p:attrName>style.visibility</p:attrName>
                                        </p:attrNameLst>
                                      </p:cBhvr>
                                      <p:to>
                                        <p:strVal val="visible"/>
                                      </p:to>
                                    </p:set>
                                    <p:anim calcmode="lin" valueType="num">
                                      <p:cBhvr>
                                        <p:cTn id="17" dur="500" fill="hold"/>
                                        <p:tgtEl>
                                          <p:spTgt spid="22530"/>
                                        </p:tgtEl>
                                        <p:attrNameLst>
                                          <p:attrName>ppt_w</p:attrName>
                                        </p:attrNameLst>
                                      </p:cBhvr>
                                      <p:tavLst>
                                        <p:tav tm="0">
                                          <p:val>
                                            <p:fltVal val="0"/>
                                          </p:val>
                                        </p:tav>
                                        <p:tav tm="100000">
                                          <p:val>
                                            <p:strVal val="#ppt_w"/>
                                          </p:val>
                                        </p:tav>
                                      </p:tavLst>
                                    </p:anim>
                                    <p:anim calcmode="lin" valueType="num">
                                      <p:cBhvr>
                                        <p:cTn id="18" dur="500" fill="hold"/>
                                        <p:tgtEl>
                                          <p:spTgt spid="225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يُغطى الجلد المصاب بالضماد المعقم أو الملابس النظيف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253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cagon 2"/>
          <p:cNvSpPr/>
          <p:nvPr/>
        </p:nvSpPr>
        <p:spPr bwMode="auto">
          <a:xfrm>
            <a:off x="5486400" y="598488"/>
            <a:ext cx="3048000" cy="1382712"/>
          </a:xfrm>
          <a:prstGeom prst="decagon">
            <a:avLst/>
          </a:prstGeom>
          <a:blipFill>
            <a:blip r:embed="rId7" cstate="print"/>
            <a:tile tx="0" ty="0" sx="100000" sy="100000" flip="none" algn="tl"/>
          </a:blipFill>
          <a:ln w="292100" cmpd="thinThick">
            <a:gradFill flip="none" rotWithShape="1">
              <a:gsLst>
                <a:gs pos="63000">
                  <a:srgbClr val="EFA91D"/>
                </a:gs>
                <a:gs pos="17999">
                  <a:srgbClr val="FEE7F2"/>
                </a:gs>
                <a:gs pos="36000">
                  <a:srgbClr val="FAC77D"/>
                </a:gs>
                <a:gs pos="61000">
                  <a:schemeClr val="bg2">
                    <a:lumMod val="50000"/>
                  </a:schemeClr>
                </a:gs>
                <a:gs pos="82001">
                  <a:srgbClr val="FBD49C"/>
                </a:gs>
                <a:gs pos="100000">
                  <a:schemeClr val="bg2">
                    <a:lumMod val="50000"/>
                  </a:schemeClr>
                </a:gs>
              </a:gsLst>
              <a:lin ang="8100000" scaled="1"/>
              <a:tileRect/>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p>
        </p:txBody>
      </p:sp>
      <p:sp>
        <p:nvSpPr>
          <p:cNvPr id="9" name="Rectangle 1"/>
          <p:cNvSpPr>
            <a:spLocks noChangeArrowheads="1"/>
          </p:cNvSpPr>
          <p:nvPr/>
        </p:nvSpPr>
        <p:spPr bwMode="auto">
          <a:xfrm>
            <a:off x="1491697" y="3951829"/>
            <a:ext cx="6400800" cy="2062163"/>
          </a:xfrm>
          <a:prstGeom prst="rect">
            <a:avLst/>
          </a:prstGeom>
          <a:noFill/>
          <a:ln w="9525">
            <a:noFill/>
            <a:miter lim="800000"/>
            <a:headEnd/>
            <a:tailEnd/>
          </a:ln>
        </p:spPr>
        <p:txBody>
          <a:bodyPr anchor="ctr">
            <a:spAutoFit/>
          </a:bodyPr>
          <a:lstStyle/>
          <a:p>
            <a:pPr algn="ctr" rtl="1"/>
            <a:r>
              <a:rPr lang="ar-EG" sz="3200" b="1" dirty="0">
                <a:latin typeface="Calibri" pitchFamily="34" charset="0"/>
              </a:rPr>
              <a:t>يحدث نتيجة لدغ نوع من الحشرات أو الحيوانات الزاحفة في المناطق النائية والصحراوية، وهناك قواعد رئيسة لإسعاف إصابات التسمم الناتجة من هذا النوع.</a:t>
            </a:r>
            <a:endParaRPr lang="en-US" sz="3200" dirty="0">
              <a:latin typeface="Calibri" pitchFamily="34" charset="0"/>
            </a:endParaRPr>
          </a:p>
        </p:txBody>
      </p:sp>
      <p:sp>
        <p:nvSpPr>
          <p:cNvPr id="10" name="TextBox 3"/>
          <p:cNvSpPr txBox="1">
            <a:spLocks noChangeArrowheads="1"/>
          </p:cNvSpPr>
          <p:nvPr/>
        </p:nvSpPr>
        <p:spPr bwMode="auto">
          <a:xfrm>
            <a:off x="5791200" y="835025"/>
            <a:ext cx="2428875" cy="830263"/>
          </a:xfrm>
          <a:prstGeom prst="rect">
            <a:avLst/>
          </a:prstGeom>
          <a:noFill/>
          <a:ln w="9525">
            <a:noFill/>
            <a:miter lim="800000"/>
            <a:headEnd/>
            <a:tailEnd/>
          </a:ln>
        </p:spPr>
        <p:txBody>
          <a:bodyPr wrap="none">
            <a:spAutoFit/>
          </a:bodyPr>
          <a:lstStyle/>
          <a:p>
            <a:pPr algn="ctr" rtl="1"/>
            <a:r>
              <a:rPr lang="ar-EG" sz="4800" b="1" dirty="0">
                <a:latin typeface="Calibri" pitchFamily="34" charset="0"/>
              </a:rPr>
              <a:t>نوع التسمم</a:t>
            </a:r>
            <a:endParaRPr lang="en-US" sz="4800" dirty="0">
              <a:latin typeface="Calibri" pitchFamily="34" charset="0"/>
            </a:endParaRPr>
          </a:p>
        </p:txBody>
      </p:sp>
      <p:sp>
        <p:nvSpPr>
          <p:cNvPr id="11" name="TextBox 7"/>
          <p:cNvSpPr txBox="1">
            <a:spLocks noChangeArrowheads="1"/>
          </p:cNvSpPr>
          <p:nvPr/>
        </p:nvSpPr>
        <p:spPr bwMode="auto">
          <a:xfrm>
            <a:off x="3124200" y="3276600"/>
            <a:ext cx="3135795" cy="707886"/>
          </a:xfrm>
          <a:prstGeom prst="rect">
            <a:avLst/>
          </a:prstGeom>
          <a:noFill/>
          <a:ln w="9525">
            <a:noFill/>
            <a:miter lim="800000"/>
            <a:headEnd/>
            <a:tailEnd/>
          </a:ln>
        </p:spPr>
        <p:txBody>
          <a:bodyPr wrap="none">
            <a:spAutoFit/>
          </a:bodyPr>
          <a:lstStyle/>
          <a:p>
            <a:pPr algn="ctr" rtl="1"/>
            <a:r>
              <a:rPr lang="ar-EG" sz="4000" b="1" dirty="0">
                <a:solidFill>
                  <a:srgbClr val="C00000"/>
                </a:solidFill>
                <a:latin typeface="Calibri" pitchFamily="34" charset="0"/>
              </a:rPr>
              <a:t>5- التسمم باللدغ:</a:t>
            </a:r>
            <a:endParaRPr lang="en-US" sz="4000" dirty="0">
              <a:solidFill>
                <a:srgbClr val="C00000"/>
              </a:solidFill>
              <a:latin typeface="Calibri" pitchFamily="34" charset="0"/>
            </a:endParaRPr>
          </a:p>
        </p:txBody>
      </p:sp>
      <p:pic>
        <p:nvPicPr>
          <p:cNvPr id="18443" name="Picture 11"/>
          <p:cNvPicPr>
            <a:picLocks noChangeAspect="1" noChangeArrowheads="1"/>
          </p:cNvPicPr>
          <p:nvPr/>
        </p:nvPicPr>
        <p:blipFill>
          <a:blip r:embed="rId8" cstate="print"/>
          <a:srcRect/>
          <a:stretch>
            <a:fillRect/>
          </a:stretch>
        </p:blipFill>
        <p:spPr bwMode="auto">
          <a:xfrm>
            <a:off x="1219200" y="468243"/>
            <a:ext cx="3193677" cy="2286000"/>
          </a:xfrm>
          <a:prstGeom prst="ellipse">
            <a:avLst/>
          </a:prstGeom>
          <a:noFill/>
          <a:ln w="9525">
            <a:noFill/>
            <a:miter lim="800000"/>
            <a:headEnd/>
            <a:tailEnd/>
          </a:ln>
          <a:effectLst/>
        </p:spPr>
      </p:pic>
    </p:spTree>
  </p:cSld>
  <p:clrMapOvr>
    <a:masterClrMapping/>
  </p:clrMapOvr>
  <p:transition>
    <p:newsflash/>
    <p:sndAc>
      <p:stSnd>
        <p:snd r:embed="rId3"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8443"/>
                                        </p:tgtEl>
                                        <p:attrNameLst>
                                          <p:attrName>style.visibility</p:attrName>
                                        </p:attrNameLst>
                                      </p:cBhvr>
                                      <p:to>
                                        <p:strVal val="visible"/>
                                      </p:to>
                                    </p:set>
                                    <p:animEffect transition="in" filter="box(in)">
                                      <p:cBhvr>
                                        <p:cTn id="7" dur="500"/>
                                        <p:tgtEl>
                                          <p:spTgt spid="1844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تسمم باللدغ.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500" fill="hold"/>
                                        <p:tgtEl>
                                          <p:spTgt spid="18443"/>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5" name="عقرب.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style.rotation</p:attrName>
                                        </p:attrNameLst>
                                      </p:cBhvr>
                                      <p:tavLst>
                                        <p:tav tm="0">
                                          <p:val>
                                            <p:fltVal val="720"/>
                                          </p:val>
                                        </p:tav>
                                        <p:tav tm="100000">
                                          <p:val>
                                            <p:fltVal val="0"/>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7"/>
                                            </p:cond>
                                          </p:stCondLst>
                                          <p:endCondLst>
                                            <p:cond evt="onStopAudio" delay="0">
                                              <p:tgtEl>
                                                <p:sldTgt/>
                                              </p:tgtEl>
                                            </p:cond>
                                          </p:endCondLst>
                                        </p:cTn>
                                        <p:tgtEl>
                                          <p:sndTgt r:embed="rId6" name="يحدث نتيجة لدغ نوع من الحشرات أو الحيوانات الزاحفة في المناطق النائية والصحراوية، وهناك قواعد رئيس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bwMode="auto">
          <a:xfrm>
            <a:off x="1219201" y="1867471"/>
            <a:ext cx="7055952" cy="769441"/>
          </a:xfrm>
          <a:prstGeom prst="rect">
            <a:avLst/>
          </a:prstGeom>
          <a:solidFill>
            <a:schemeClr val="accent5">
              <a:lumMod val="75000"/>
            </a:schemeClr>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p>
            <a:pPr algn="r" rtl="1"/>
            <a:r>
              <a:rPr lang="ar-EG" sz="4400" b="1" dirty="0">
                <a:solidFill>
                  <a:schemeClr val="bg1"/>
                </a:solidFill>
                <a:latin typeface="Calibri" pitchFamily="34" charset="0"/>
              </a:rPr>
              <a:t>يُتوقعُ من الطالب في نهايةِ الوحدةِ أن:</a:t>
            </a:r>
            <a:endParaRPr lang="en-US" sz="4400" dirty="0">
              <a:solidFill>
                <a:schemeClr val="bg1"/>
              </a:solidFill>
              <a:latin typeface="Calibri" pitchFamily="34" charset="0"/>
            </a:endParaRPr>
          </a:p>
        </p:txBody>
      </p:sp>
      <p:sp>
        <p:nvSpPr>
          <p:cNvPr id="9" name="مربع نص 8">
            <a:extLst>
              <a:ext uri="{FF2B5EF4-FFF2-40B4-BE49-F238E27FC236}">
                <a16:creationId xmlns:a16="http://schemas.microsoft.com/office/drawing/2014/main" id="{C298BD9E-C84D-4ADA-9F4B-4DB9743BFB7C}"/>
              </a:ext>
            </a:extLst>
          </p:cNvPr>
          <p:cNvSpPr txBox="1"/>
          <p:nvPr/>
        </p:nvSpPr>
        <p:spPr>
          <a:xfrm>
            <a:off x="467544" y="2708920"/>
            <a:ext cx="8100611" cy="2862322"/>
          </a:xfrm>
          <a:prstGeom prst="rect">
            <a:avLst/>
          </a:prstGeom>
          <a:noFill/>
        </p:spPr>
        <p:txBody>
          <a:bodyPr wrap="square" rtlCol="1">
            <a:spAutoFit/>
          </a:bodyPr>
          <a:lstStyle/>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يميز بعض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لخص أهم أسباب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يوجز الاحتياطات اللازم اتباعها لتجنب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يطبق الخطوات الصحيحة لإسعاف المصاب في الحوادث المنزلية.</a:t>
            </a:r>
          </a:p>
          <a:p>
            <a:pPr marL="685800" indent="-685800" algn="r" rtl="1">
              <a:buFont typeface="+mj-lt"/>
              <a:buAutoNum type="arabicPeriod"/>
            </a:pPr>
            <a:r>
              <a:rPr lang="ar-EG" sz="3000" b="1" dirty="0">
                <a:solidFill>
                  <a:srgbClr val="002060"/>
                </a:solidFill>
                <a:effectLst>
                  <a:outerShdw blurRad="38100" dist="38100" dir="2700000" algn="tl">
                    <a:srgbClr val="000000">
                      <a:alpha val="43137"/>
                    </a:srgbClr>
                  </a:outerShdw>
                </a:effectLst>
              </a:rPr>
              <a:t>يبدي رأيه في فضل مساعدة الآخرين.</a:t>
            </a:r>
          </a:p>
        </p:txBody>
      </p:sp>
      <p:grpSp>
        <p:nvGrpSpPr>
          <p:cNvPr id="2" name="مجموعة 1">
            <a:extLst>
              <a:ext uri="{FF2B5EF4-FFF2-40B4-BE49-F238E27FC236}">
                <a16:creationId xmlns:a16="http://schemas.microsoft.com/office/drawing/2014/main" id="{917A5360-7ADE-4938-9395-90A471FD2F70}"/>
              </a:ext>
            </a:extLst>
          </p:cNvPr>
          <p:cNvGrpSpPr/>
          <p:nvPr/>
        </p:nvGrpSpPr>
        <p:grpSpPr>
          <a:xfrm>
            <a:off x="1907704" y="260648"/>
            <a:ext cx="4968552" cy="1731087"/>
            <a:chOff x="1763688" y="380009"/>
            <a:chExt cx="4968552" cy="1731087"/>
          </a:xfrm>
        </p:grpSpPr>
        <p:sp>
          <p:nvSpPr>
            <p:cNvPr id="6" name="Rounded Rectangle 2">
              <a:extLst>
                <a:ext uri="{FF2B5EF4-FFF2-40B4-BE49-F238E27FC236}">
                  <a16:creationId xmlns:a16="http://schemas.microsoft.com/office/drawing/2014/main" id="{AFFCFFF4-37AB-4B38-BEC6-73C25E1C305B}"/>
                </a:ext>
              </a:extLst>
            </p:cNvPr>
            <p:cNvSpPr/>
            <p:nvPr/>
          </p:nvSpPr>
          <p:spPr bwMode="auto">
            <a:xfrm>
              <a:off x="3023828" y="792383"/>
              <a:ext cx="3708412" cy="930275"/>
            </a:xfrm>
            <a:prstGeom prst="roundRect">
              <a:avLst>
                <a:gd name="adj" fmla="val 33618"/>
              </a:avLst>
            </a:prstGeom>
            <a:solidFill>
              <a:schemeClr val="accent6">
                <a:lumMod val="40000"/>
                <a:lumOff val="6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EG" sz="4800" b="1" dirty="0">
                  <a:solidFill>
                    <a:schemeClr val="tx1"/>
                  </a:solidFill>
                </a:rPr>
                <a:t>أهداف الوحدة</a:t>
              </a:r>
              <a:endParaRPr lang="en-US" sz="4800" b="1" dirty="0">
                <a:solidFill>
                  <a:schemeClr val="tx1"/>
                </a:solidFill>
                <a:latin typeface="Calibri" pitchFamily="34" charset="0"/>
              </a:endParaRPr>
            </a:p>
          </p:txBody>
        </p:sp>
        <p:pic>
          <p:nvPicPr>
            <p:cNvPr id="4" name="صورة 3">
              <a:extLst>
                <a:ext uri="{FF2B5EF4-FFF2-40B4-BE49-F238E27FC236}">
                  <a16:creationId xmlns:a16="http://schemas.microsoft.com/office/drawing/2014/main" id="{C9E76833-612D-42C5-8FEC-314D06B89491}"/>
                </a:ext>
              </a:extLst>
            </p:cNvPr>
            <p:cNvPicPr>
              <a:picLocks noChangeAspect="1"/>
            </p:cNvPicPr>
            <p:nvPr/>
          </p:nvPicPr>
          <p:blipFill rotWithShape="1">
            <a:blip r:embed="rId3" cstate="print">
              <a:clrChange>
                <a:clrFrom>
                  <a:srgbClr val="F6FBFF"/>
                </a:clrFrom>
                <a:clrTo>
                  <a:srgbClr val="F6FBFF">
                    <a:alpha val="0"/>
                  </a:srgbClr>
                </a:clrTo>
              </a:clrChange>
              <a:extLst>
                <a:ext uri="{28A0092B-C50C-407E-A947-70E740481C1C}">
                  <a14:useLocalDpi xmlns:a14="http://schemas.microsoft.com/office/drawing/2010/main" val="0"/>
                </a:ext>
              </a:extLst>
            </a:blip>
            <a:srcRect l="17451" t="18501" r="17451" b="18501"/>
            <a:stretch/>
          </p:blipFill>
          <p:spPr>
            <a:xfrm>
              <a:off x="1763688" y="380009"/>
              <a:ext cx="1788790" cy="1731087"/>
            </a:xfrm>
            <a:prstGeom prst="rect">
              <a:avLst/>
            </a:prstGeom>
          </p:spPr>
        </p:pic>
      </p:grpSp>
    </p:spTree>
    <p:extLst>
      <p:ext uri="{BB962C8B-B14F-4D97-AF65-F5344CB8AC3E}">
        <p14:creationId xmlns:p14="http://schemas.microsoft.com/office/powerpoint/2010/main" val="1639033675"/>
      </p:ext>
    </p:extLst>
  </p:cSld>
  <p:clrMapOvr>
    <a:masterClrMapping/>
  </p:clrMapOvr>
  <p:transition>
    <p:pull/>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p:cTn id="2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p:cTn id="30"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 calcmode="lin" valueType="num">
                                      <p:cBhvr>
                                        <p:cTn id="3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 calcmode="lin" valueType="num">
                                      <p:cBhvr>
                                        <p:cTn id="44"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6096000" y="9144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9" name="Rectangle 1"/>
          <p:cNvSpPr>
            <a:spLocks noChangeArrowheads="1"/>
          </p:cNvSpPr>
          <p:nvPr/>
        </p:nvSpPr>
        <p:spPr bwMode="auto">
          <a:xfrm>
            <a:off x="800100" y="4021551"/>
            <a:ext cx="7543800" cy="584775"/>
          </a:xfrm>
          <a:prstGeom prst="rect">
            <a:avLst/>
          </a:prstGeom>
          <a:noFill/>
          <a:ln w="9525">
            <a:noFill/>
            <a:miter lim="800000"/>
            <a:headEnd/>
            <a:tailEnd/>
          </a:ln>
        </p:spPr>
        <p:txBody>
          <a:bodyPr anchor="ctr">
            <a:spAutoFit/>
          </a:bodyPr>
          <a:lstStyle/>
          <a:p>
            <a:pPr algn="ctr" rtl="1"/>
            <a:r>
              <a:rPr lang="ar-EG" sz="3200" b="1" dirty="0">
                <a:latin typeface="Calibri" pitchFamily="34" charset="0"/>
              </a:rPr>
              <a:t>2- وضع كمادات باردة مكان اللدغة.</a:t>
            </a:r>
            <a:endParaRPr lang="en-US" sz="3200" dirty="0">
              <a:latin typeface="Calibri" pitchFamily="34" charset="0"/>
            </a:endParaRPr>
          </a:p>
        </p:txBody>
      </p:sp>
      <p:sp>
        <p:nvSpPr>
          <p:cNvPr id="11" name="TextBox 3"/>
          <p:cNvSpPr txBox="1">
            <a:spLocks noChangeArrowheads="1"/>
          </p:cNvSpPr>
          <p:nvPr/>
        </p:nvSpPr>
        <p:spPr bwMode="auto">
          <a:xfrm>
            <a:off x="6337300" y="1109663"/>
            <a:ext cx="1536700" cy="769937"/>
          </a:xfrm>
          <a:prstGeom prst="rect">
            <a:avLst/>
          </a:prstGeom>
          <a:noFill/>
          <a:ln w="9525">
            <a:noFill/>
            <a:miter lim="800000"/>
            <a:headEnd/>
            <a:tailEnd/>
          </a:ln>
        </p:spPr>
        <p:txBody>
          <a:bodyPr>
            <a:spAutoFit/>
          </a:bodyPr>
          <a:lstStyle/>
          <a:p>
            <a:pPr algn="ctr" rtl="1"/>
            <a:r>
              <a:rPr lang="ar-EG" sz="4400" b="1" dirty="0">
                <a:latin typeface="Calibri" pitchFamily="34" charset="0"/>
              </a:rPr>
              <a:t>إسعافه</a:t>
            </a:r>
            <a:endParaRPr lang="en-US" sz="4400" dirty="0">
              <a:latin typeface="Calibri" pitchFamily="34" charset="0"/>
            </a:endParaRPr>
          </a:p>
        </p:txBody>
      </p:sp>
      <p:sp>
        <p:nvSpPr>
          <p:cNvPr id="12" name="TextBox 7"/>
          <p:cNvSpPr txBox="1"/>
          <p:nvPr/>
        </p:nvSpPr>
        <p:spPr>
          <a:xfrm>
            <a:off x="952500" y="2355757"/>
            <a:ext cx="7239000" cy="1077913"/>
          </a:xfrm>
          <a:prstGeom prst="rect">
            <a:avLst/>
          </a:prstGeom>
          <a:noFill/>
          <a:ln w="3175">
            <a:noFill/>
          </a:ln>
          <a:effectLst/>
        </p:spPr>
        <p:txBody>
          <a:bodyPr rtlCol="1">
            <a:spAutoFit/>
          </a:bodyPr>
          <a:lstStyle/>
          <a:p>
            <a:pPr algn="ctr" rtl="1" fontAlgn="auto">
              <a:spcBef>
                <a:spcPts val="0"/>
              </a:spcBef>
              <a:spcAft>
                <a:spcPts val="0"/>
              </a:spcAft>
              <a:defRPr/>
            </a:pPr>
            <a:r>
              <a:rPr lang="ar-EG" sz="3200" b="1" dirty="0">
                <a:latin typeface="+mn-lt"/>
                <a:cs typeface="+mn-cs"/>
              </a:rPr>
              <a:t>1- تهدئة المصاب وعدم تحريك الجزء الملدوغ؛ حتى لا ينتشر السم في سائر الجسم.</a:t>
            </a:r>
            <a:endParaRPr lang="en-US" sz="3200" dirty="0">
              <a:latin typeface="+mn-lt"/>
              <a:cs typeface="+mn-cs"/>
            </a:endParaRPr>
          </a:p>
        </p:txBody>
      </p:sp>
      <p:sp>
        <p:nvSpPr>
          <p:cNvPr id="6" name="Rectangle 1">
            <a:extLst>
              <a:ext uri="{FF2B5EF4-FFF2-40B4-BE49-F238E27FC236}">
                <a16:creationId xmlns:a16="http://schemas.microsoft.com/office/drawing/2014/main" id="{1910AE32-35A8-40F8-9F32-023667122F49}"/>
              </a:ext>
            </a:extLst>
          </p:cNvPr>
          <p:cNvSpPr>
            <a:spLocks noChangeArrowheads="1"/>
          </p:cNvSpPr>
          <p:nvPr/>
        </p:nvSpPr>
        <p:spPr bwMode="auto">
          <a:xfrm>
            <a:off x="943535" y="4655598"/>
            <a:ext cx="7543800" cy="1077218"/>
          </a:xfrm>
          <a:prstGeom prst="rect">
            <a:avLst/>
          </a:prstGeom>
          <a:noFill/>
          <a:ln w="9525">
            <a:noFill/>
            <a:miter lim="800000"/>
            <a:headEnd/>
            <a:tailEnd/>
          </a:ln>
        </p:spPr>
        <p:txBody>
          <a:bodyPr anchor="ctr">
            <a:spAutoFit/>
          </a:bodyPr>
          <a:lstStyle/>
          <a:p>
            <a:pPr algn="ctr" rtl="1"/>
            <a:r>
              <a:rPr lang="ar-EG" sz="3200" b="1" dirty="0">
                <a:latin typeface="Calibri" pitchFamily="34" charset="0"/>
              </a:rPr>
              <a:t>3- المبادرة السريعة بنقل المصاب إلى المستشفى لإجراء العلاج اللازم.</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Lef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إسعافة.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تهدئة المصاب وعدم تحريك الجزء الملدوغ؛ حتى لا ينتشر السم في سائر الجسم.wav"/>
                                        </p:tgtEl>
                                      </p:cMediaNode>
                                    </p:audio>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762000" y="2743200"/>
            <a:ext cx="7162800" cy="1201738"/>
          </a:xfrm>
          <a:prstGeom prst="rect">
            <a:avLst/>
          </a:prstGeom>
          <a:noFill/>
          <a:ln w="9525">
            <a:noFill/>
            <a:miter lim="800000"/>
            <a:headEnd/>
            <a:tailEnd/>
          </a:ln>
        </p:spPr>
        <p:txBody>
          <a:bodyPr anchor="ctr">
            <a:spAutoFit/>
          </a:bodyPr>
          <a:lstStyle/>
          <a:p>
            <a:pPr algn="r" rtl="1"/>
            <a:r>
              <a:rPr lang="ar-EG" sz="3600" b="1" dirty="0">
                <a:latin typeface="Calibri" pitchFamily="34" charset="0"/>
              </a:rPr>
              <a:t>4- المبادرة السريعة بنقل المصاب إلى المستشفى لإجراء العلاج اللازم.</a:t>
            </a:r>
            <a:endParaRPr lang="en-US" sz="3600" dirty="0">
              <a:latin typeface="Calibri" pitchFamily="34" charset="0"/>
            </a:endParaRPr>
          </a:p>
        </p:txBody>
      </p:sp>
      <p:sp>
        <p:nvSpPr>
          <p:cNvPr id="29697" name="Rectangle 1"/>
          <p:cNvSpPr>
            <a:spLocks noChangeArrowheads="1"/>
          </p:cNvSpPr>
          <p:nvPr/>
        </p:nvSpPr>
        <p:spPr bwMode="auto">
          <a:xfrm>
            <a:off x="990600" y="4343400"/>
            <a:ext cx="6934200" cy="1200150"/>
          </a:xfrm>
          <a:prstGeom prst="rect">
            <a:avLst/>
          </a:prstGeom>
          <a:noFill/>
          <a:ln w="9525">
            <a:noFill/>
            <a:miter lim="800000"/>
            <a:headEnd/>
            <a:tailEnd/>
          </a:ln>
        </p:spPr>
        <p:txBody>
          <a:bodyPr anchor="ctr">
            <a:spAutoFit/>
          </a:bodyPr>
          <a:lstStyle/>
          <a:p>
            <a:pPr algn="r" rtl="1"/>
            <a:r>
              <a:rPr lang="ar-EG" sz="3600" b="1" dirty="0">
                <a:latin typeface="Times New Roman" pitchFamily="18" charset="0"/>
                <a:cs typeface="Times New Roman" pitchFamily="18" charset="0"/>
              </a:rPr>
              <a:t>5- تجنب إعطاء المصاب أي دواء قبل عرضه على الطبيب؛ حتى لا تزيد الحالة سوءاً.</a:t>
            </a:r>
            <a:endParaRPr lang="ar-EG" sz="4000" dirty="0"/>
          </a:p>
        </p:txBody>
      </p:sp>
      <p:sp>
        <p:nvSpPr>
          <p:cNvPr id="7" name="Cloud 2"/>
          <p:cNvSpPr/>
          <p:nvPr/>
        </p:nvSpPr>
        <p:spPr bwMode="auto">
          <a:xfrm>
            <a:off x="6019800" y="7620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21515" name="TextBox 3"/>
          <p:cNvSpPr txBox="1">
            <a:spLocks noChangeArrowheads="1"/>
          </p:cNvSpPr>
          <p:nvPr/>
        </p:nvSpPr>
        <p:spPr bwMode="auto">
          <a:xfrm>
            <a:off x="6261100" y="957263"/>
            <a:ext cx="1536700" cy="769937"/>
          </a:xfrm>
          <a:prstGeom prst="rect">
            <a:avLst/>
          </a:prstGeom>
          <a:noFill/>
          <a:ln w="9525">
            <a:noFill/>
            <a:miter lim="800000"/>
            <a:headEnd/>
            <a:tailEnd/>
          </a:ln>
        </p:spPr>
        <p:txBody>
          <a:bodyPr>
            <a:spAutoFit/>
          </a:bodyPr>
          <a:lstStyle/>
          <a:p>
            <a:pPr algn="ctr" rtl="1"/>
            <a:r>
              <a:rPr lang="ar-EG" sz="4400" b="1">
                <a:latin typeface="Calibri" pitchFamily="34" charset="0"/>
              </a:rPr>
              <a:t>إسعافه</a:t>
            </a:r>
            <a:endParaRPr lang="en-US" sz="440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3"/>
                                          </p:stCondLst>
                                        </p:cTn>
                                        <p:tgtEl>
                                          <p:spTgt spid="6"/>
                                        </p:tgtEl>
                                      </p:cBhvr>
                                      <p:to x="100000" y="60000"/>
                                    </p:animScale>
                                    <p:animScale>
                                      <p:cBhvr>
                                        <p:cTn id="14" dur="42"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2" decel="50000">
                                          <p:stCondLst>
                                            <p:cond delay="335"/>
                                          </p:stCondLst>
                                        </p:cTn>
                                        <p:tgtEl>
                                          <p:spTgt spid="6"/>
                                        </p:tgtEl>
                                      </p:cBhvr>
                                      <p:to x="100000" y="100000"/>
                                    </p:animScale>
                                    <p:animScale>
                                      <p:cBhvr>
                                        <p:cTn id="17" dur="7">
                                          <p:stCondLst>
                                            <p:cond delay="411"/>
                                          </p:stCondLst>
                                        </p:cTn>
                                        <p:tgtEl>
                                          <p:spTgt spid="6"/>
                                        </p:tgtEl>
                                      </p:cBhvr>
                                      <p:to x="100000" y="90000"/>
                                    </p:animScale>
                                    <p:animScale>
                                      <p:cBhvr>
                                        <p:cTn id="18" dur="42"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2" decel="50000">
                                          <p:stCondLst>
                                            <p:cond delay="459"/>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مبادرة السريعة بنقل المصاب إلى المستشفى لإجراء العلاج المناسب.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29697"/>
                                        </p:tgtEl>
                                        <p:attrNameLst>
                                          <p:attrName>style.visibility</p:attrName>
                                        </p:attrNameLst>
                                      </p:cBhvr>
                                      <p:to>
                                        <p:strVal val="visible"/>
                                      </p:to>
                                    </p:set>
                                    <p:animEffect transition="in" filter="barn(inHorizontal)">
                                      <p:cBhvr>
                                        <p:cTn id="25" dur="500"/>
                                        <p:tgtEl>
                                          <p:spTgt spid="29697"/>
                                        </p:tgtEl>
                                      </p:cBhvr>
                                    </p:animEffect>
                                  </p:childTnLst>
                                  <p:subTnLst>
                                    <p:audio>
                                      <p:cMediaNode>
                                        <p:cTn display="0" masterRel="sameClick">
                                          <p:stCondLst>
                                            <p:cond evt="begin" delay="0">
                                              <p:tn val="23"/>
                                            </p:cond>
                                          </p:stCondLst>
                                          <p:endCondLst>
                                            <p:cond evt="onStopAudio" delay="0">
                                              <p:tgtEl>
                                                <p:sldTgt/>
                                              </p:tgtEl>
                                            </p:cond>
                                          </p:endCondLst>
                                        </p:cTn>
                                        <p:tgtEl>
                                          <p:sndTgt r:embed="rId4" name="تجنب إعطاء المصاب أي دواء قبل عرضه على الطبيب؛ حتى لا تزيد الحالة 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6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2"/>
          <p:cNvSpPr/>
          <p:nvPr/>
        </p:nvSpPr>
        <p:spPr bwMode="auto">
          <a:xfrm>
            <a:off x="838200" y="2667000"/>
            <a:ext cx="7620000" cy="1371600"/>
          </a:xfrm>
          <a:prstGeom prst="cube">
            <a:avLst>
              <a:gd name="adj" fmla="val 11957"/>
            </a:avLst>
          </a:prstGeom>
          <a:blipFill>
            <a:blip r:embed="rId4" cstate="print">
              <a:duotone>
                <a:schemeClr val="accent2">
                  <a:shade val="45000"/>
                  <a:satMod val="135000"/>
                </a:schemeClr>
                <a:prstClr val="white"/>
              </a:duotone>
              <a:lum bright="-12000" contrast="61000"/>
            </a:blip>
            <a:stretch>
              <a:fillRect/>
            </a:stretch>
          </a:blipFill>
          <a:ln w="571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3" name="مربع نص 7"/>
          <p:cNvSpPr txBox="1">
            <a:spLocks noChangeArrowheads="1"/>
          </p:cNvSpPr>
          <p:nvPr/>
        </p:nvSpPr>
        <p:spPr bwMode="auto">
          <a:xfrm>
            <a:off x="976313" y="2979738"/>
            <a:ext cx="7329487" cy="830262"/>
          </a:xfrm>
          <a:prstGeom prst="rect">
            <a:avLst/>
          </a:prstGeom>
          <a:noFill/>
          <a:ln w="9525">
            <a:noFill/>
            <a:miter lim="800000"/>
            <a:headEnd/>
            <a:tailEnd/>
          </a:ln>
        </p:spPr>
        <p:txBody>
          <a:bodyPr>
            <a:spAutoFit/>
          </a:bodyPr>
          <a:lstStyle/>
          <a:p>
            <a:pPr algn="ctr" rtl="1"/>
            <a:r>
              <a:rPr lang="ar-EG" sz="4800" b="1" dirty="0">
                <a:solidFill>
                  <a:schemeClr val="bg1"/>
                </a:solidFill>
                <a:latin typeface="Calibri" pitchFamily="34" charset="0"/>
              </a:rPr>
              <a:t>الإرشادات العامة للوقاية من التسمم</a:t>
            </a:r>
            <a:endParaRPr lang="en-US" sz="4800" dirty="0">
              <a:solidFill>
                <a:schemeClr val="bg1"/>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إرشادات العامة للوقاية من التسم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 y="1752600"/>
            <a:ext cx="7086600" cy="35814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7649" name="Rectangle 1"/>
          <p:cNvSpPr>
            <a:spLocks noChangeArrowheads="1"/>
          </p:cNvSpPr>
          <p:nvPr/>
        </p:nvSpPr>
        <p:spPr bwMode="auto">
          <a:xfrm>
            <a:off x="1295400" y="3781425"/>
            <a:ext cx="6705600" cy="1323975"/>
          </a:xfrm>
          <a:prstGeom prst="rect">
            <a:avLst/>
          </a:prstGeom>
          <a:noFill/>
          <a:ln w="9525">
            <a:noFill/>
            <a:miter lim="800000"/>
            <a:headEnd/>
            <a:tailEnd/>
          </a:ln>
        </p:spPr>
        <p:txBody>
          <a:bodyPr anchor="ctr">
            <a:spAutoFit/>
          </a:bodyPr>
          <a:lstStyle/>
          <a:p>
            <a:pPr algn="ctr" rtl="1"/>
            <a:r>
              <a:rPr lang="ar-EG" sz="4000" b="1" dirty="0">
                <a:latin typeface="Times New Roman" pitchFamily="18" charset="0"/>
                <a:cs typeface="Times New Roman" pitchFamily="18" charset="0"/>
              </a:rPr>
              <a:t>2- التأكد من ذوبان الثلج عند طهي اللحوم المجمدة وطبخها بشكل كامل.</a:t>
            </a:r>
            <a:endParaRPr lang="ar-EG" sz="4400" dirty="0"/>
          </a:p>
        </p:txBody>
      </p:sp>
      <p:sp>
        <p:nvSpPr>
          <p:cNvPr id="11" name="مستطيل 18"/>
          <p:cNvSpPr>
            <a:spLocks noChangeArrowheads="1"/>
          </p:cNvSpPr>
          <p:nvPr/>
        </p:nvSpPr>
        <p:spPr bwMode="auto">
          <a:xfrm>
            <a:off x="1371600" y="1981200"/>
            <a:ext cx="6400800" cy="1938338"/>
          </a:xfrm>
          <a:prstGeom prst="rect">
            <a:avLst/>
          </a:prstGeom>
          <a:noFill/>
          <a:ln w="9525">
            <a:noFill/>
            <a:miter lim="800000"/>
            <a:headEnd/>
            <a:tailEnd/>
          </a:ln>
        </p:spPr>
        <p:txBody>
          <a:bodyPr>
            <a:spAutoFit/>
          </a:bodyPr>
          <a:lstStyle/>
          <a:p>
            <a:pPr algn="ctr" rtl="1"/>
            <a:r>
              <a:rPr lang="ar-EG" sz="4000" b="1" dirty="0">
                <a:latin typeface="Calibri" pitchFamily="34" charset="0"/>
              </a:rPr>
              <a:t>1- المحافظة على النظافة العامة، وغسل اليدين قبل الأكل وبعده وبعد الخروج من دورة المياه.</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7649"/>
                                        </p:tgtEl>
                                        <p:attrNameLst>
                                          <p:attrName>style.visibility</p:attrName>
                                        </p:attrNameLst>
                                      </p:cBhvr>
                                      <p:to>
                                        <p:strVal val="visible"/>
                                      </p:to>
                                    </p:set>
                                    <p:anim calcmode="lin" valueType="num">
                                      <p:cBhvr>
                                        <p:cTn id="15" dur="500" fill="hold"/>
                                        <p:tgtEl>
                                          <p:spTgt spid="27649"/>
                                        </p:tgtEl>
                                        <p:attrNameLst>
                                          <p:attrName>ppt_w</p:attrName>
                                        </p:attrNameLst>
                                      </p:cBhvr>
                                      <p:tavLst>
                                        <p:tav tm="0">
                                          <p:val>
                                            <p:fltVal val="0"/>
                                          </p:val>
                                        </p:tav>
                                        <p:tav tm="100000">
                                          <p:val>
                                            <p:strVal val="#ppt_w"/>
                                          </p:val>
                                        </p:tav>
                                      </p:tavLst>
                                    </p:anim>
                                    <p:anim calcmode="lin" valueType="num">
                                      <p:cBhvr>
                                        <p:cTn id="16" dur="500" fill="hold"/>
                                        <p:tgtEl>
                                          <p:spTgt spid="276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التأكد من ذوبان الثلج عند طهي اللحوم المجمدة وطبخها بشكل كام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64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752600" y="2438400"/>
            <a:ext cx="5867400" cy="1077913"/>
          </a:xfrm>
          <a:prstGeom prst="rect">
            <a:avLst/>
          </a:prstGeom>
          <a:noFill/>
          <a:ln w="9525">
            <a:noFill/>
            <a:miter lim="800000"/>
            <a:headEnd/>
            <a:tailEnd/>
          </a:ln>
        </p:spPr>
        <p:txBody>
          <a:bodyPr anchor="ctr">
            <a:spAutoFit/>
          </a:bodyPr>
          <a:lstStyle/>
          <a:p>
            <a:pPr algn="r" rtl="1"/>
            <a:r>
              <a:rPr lang="ar-EG" sz="3200" b="1" dirty="0">
                <a:latin typeface="Calibri" pitchFamily="34" charset="0"/>
              </a:rPr>
              <a:t>4- عند تسخين الطعام يُترك ليغلي بضع دقائق.</a:t>
            </a:r>
            <a:endParaRPr lang="en-US" sz="3200" dirty="0">
              <a:latin typeface="Calibri" pitchFamily="34" charset="0"/>
            </a:endParaRPr>
          </a:p>
        </p:txBody>
      </p:sp>
      <p:sp>
        <p:nvSpPr>
          <p:cNvPr id="7" name="Rectangle 1"/>
          <p:cNvSpPr>
            <a:spLocks noChangeArrowheads="1"/>
          </p:cNvSpPr>
          <p:nvPr/>
        </p:nvSpPr>
        <p:spPr bwMode="auto">
          <a:xfrm>
            <a:off x="1752600" y="3648075"/>
            <a:ext cx="5867400" cy="1076325"/>
          </a:xfrm>
          <a:prstGeom prst="rect">
            <a:avLst/>
          </a:prstGeom>
          <a:noFill/>
          <a:ln w="9525">
            <a:noFill/>
            <a:miter lim="800000"/>
            <a:headEnd/>
            <a:tailEnd/>
          </a:ln>
        </p:spPr>
        <p:txBody>
          <a:bodyPr anchor="ctr">
            <a:spAutoFit/>
          </a:bodyPr>
          <a:lstStyle/>
          <a:p>
            <a:pPr algn="r" rtl="1"/>
            <a:r>
              <a:rPr lang="ar-EG" sz="3200" b="1" dirty="0">
                <a:latin typeface="Calibri" pitchFamily="34" charset="0"/>
              </a:rPr>
              <a:t>5- الحرص على نظافة الأيدي والأدوات، ويُفضل لبس القفازات عند إعداد الطعام.</a:t>
            </a:r>
            <a:endParaRPr lang="en-US" sz="3200" dirty="0">
              <a:latin typeface="Calibri" pitchFamily="34" charset="0"/>
            </a:endParaRPr>
          </a:p>
        </p:txBody>
      </p:sp>
      <p:sp>
        <p:nvSpPr>
          <p:cNvPr id="8" name="Rectangle 1"/>
          <p:cNvSpPr>
            <a:spLocks noChangeArrowheads="1"/>
          </p:cNvSpPr>
          <p:nvPr/>
        </p:nvSpPr>
        <p:spPr bwMode="auto">
          <a:xfrm>
            <a:off x="1905000" y="5172075"/>
            <a:ext cx="5791200" cy="1076325"/>
          </a:xfrm>
          <a:prstGeom prst="rect">
            <a:avLst/>
          </a:prstGeom>
          <a:noFill/>
          <a:ln w="9525">
            <a:noFill/>
            <a:miter lim="800000"/>
            <a:headEnd/>
            <a:tailEnd/>
          </a:ln>
        </p:spPr>
        <p:txBody>
          <a:bodyPr anchor="ctr">
            <a:spAutoFit/>
          </a:bodyPr>
          <a:lstStyle/>
          <a:p>
            <a:pPr algn="r" rtl="1"/>
            <a:r>
              <a:rPr lang="ar-EG" sz="3200" b="1" dirty="0">
                <a:latin typeface="Calibri" pitchFamily="34" charset="0"/>
              </a:rPr>
              <a:t>6- التأكد من تاريخ صلاحية المواد الغذائية المعلبة.</a:t>
            </a:r>
            <a:endParaRPr lang="en-US" sz="3200" dirty="0">
              <a:latin typeface="Calibri" pitchFamily="34" charset="0"/>
            </a:endParaRPr>
          </a:p>
        </p:txBody>
      </p:sp>
      <p:sp>
        <p:nvSpPr>
          <p:cNvPr id="9" name="مستطيل 18"/>
          <p:cNvSpPr>
            <a:spLocks noChangeArrowheads="1"/>
          </p:cNvSpPr>
          <p:nvPr/>
        </p:nvSpPr>
        <p:spPr bwMode="auto">
          <a:xfrm>
            <a:off x="1219200" y="990600"/>
            <a:ext cx="6400800" cy="1076325"/>
          </a:xfrm>
          <a:prstGeom prst="rect">
            <a:avLst/>
          </a:prstGeom>
          <a:noFill/>
          <a:ln w="9525">
            <a:noFill/>
            <a:miter lim="800000"/>
            <a:headEnd/>
            <a:tailEnd/>
          </a:ln>
        </p:spPr>
        <p:txBody>
          <a:bodyPr wrap="square">
            <a:spAutoFit/>
          </a:bodyPr>
          <a:lstStyle/>
          <a:p>
            <a:pPr algn="r" rtl="1"/>
            <a:r>
              <a:rPr lang="ar-EG" sz="3200" b="1" dirty="0">
                <a:latin typeface="Calibri" pitchFamily="34" charset="0"/>
              </a:rPr>
              <a:t>3- الابتعاد التام عن تناول الأطعمة المحفوظة في علب صدئة أو منتفخة.</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ابتعاد التام عن تناول الأطعمة المحفوظة في علب صدئة أو منتفخ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عند تسخين الطعام يُترك ليغلي بضع دقائق.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5" name="الحرص على نظافة الأيدي والأدوات، ويُفضل لبس القفازات عند إعداد الطعام.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6- التأك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1219200" y="2438400"/>
            <a:ext cx="6553200" cy="1077913"/>
          </a:xfrm>
          <a:prstGeom prst="rect">
            <a:avLst/>
          </a:prstGeom>
          <a:noFill/>
          <a:ln w="9525">
            <a:noFill/>
            <a:miter lim="800000"/>
            <a:headEnd/>
            <a:tailEnd/>
          </a:ln>
        </p:spPr>
        <p:txBody>
          <a:bodyPr anchor="ctr">
            <a:spAutoFit/>
          </a:bodyPr>
          <a:lstStyle/>
          <a:p>
            <a:pPr algn="ctr" rtl="1"/>
            <a:r>
              <a:rPr lang="ar-EG" sz="3200" b="1" dirty="0">
                <a:latin typeface="Calibri" pitchFamily="34" charset="0"/>
              </a:rPr>
              <a:t>8- التأكد من طريقة استعمال الدواء وجرعته، كذلك التخلص منه بعد انتهاء صلاحيته.</a:t>
            </a:r>
            <a:endParaRPr lang="en-US" sz="3200" dirty="0">
              <a:latin typeface="Calibri" pitchFamily="34" charset="0"/>
            </a:endParaRPr>
          </a:p>
        </p:txBody>
      </p:sp>
      <p:sp>
        <p:nvSpPr>
          <p:cNvPr id="11" name="Rectangle 1"/>
          <p:cNvSpPr>
            <a:spLocks noChangeArrowheads="1"/>
          </p:cNvSpPr>
          <p:nvPr/>
        </p:nvSpPr>
        <p:spPr bwMode="auto">
          <a:xfrm>
            <a:off x="1600200" y="3581748"/>
            <a:ext cx="6248400" cy="1077218"/>
          </a:xfrm>
          <a:prstGeom prst="rect">
            <a:avLst/>
          </a:prstGeom>
          <a:noFill/>
          <a:ln w="9525">
            <a:noFill/>
            <a:miter lim="800000"/>
            <a:headEnd/>
            <a:tailEnd/>
          </a:ln>
        </p:spPr>
        <p:txBody>
          <a:bodyPr anchor="ctr">
            <a:spAutoFit/>
          </a:bodyPr>
          <a:lstStyle/>
          <a:p>
            <a:pPr algn="ctr" rtl="1"/>
            <a:r>
              <a:rPr lang="ar-EG" sz="3200" b="1" dirty="0">
                <a:latin typeface="Calibri" pitchFamily="34" charset="0"/>
              </a:rPr>
              <a:t>9- مكافحة الحشرات والزواحف السامة داخل البيئة السكنية.</a:t>
            </a:r>
            <a:endParaRPr lang="en-US" sz="3200" dirty="0">
              <a:latin typeface="Calibri" pitchFamily="34" charset="0"/>
            </a:endParaRPr>
          </a:p>
        </p:txBody>
      </p:sp>
      <p:sp>
        <p:nvSpPr>
          <p:cNvPr id="12" name="Rectangle 1"/>
          <p:cNvSpPr>
            <a:spLocks noChangeArrowheads="1"/>
          </p:cNvSpPr>
          <p:nvPr/>
        </p:nvSpPr>
        <p:spPr bwMode="auto">
          <a:xfrm>
            <a:off x="1828800" y="4648200"/>
            <a:ext cx="5791200" cy="1077913"/>
          </a:xfrm>
          <a:prstGeom prst="rect">
            <a:avLst/>
          </a:prstGeom>
          <a:noFill/>
          <a:ln w="9525">
            <a:noFill/>
            <a:miter lim="800000"/>
            <a:headEnd/>
            <a:tailEnd/>
          </a:ln>
        </p:spPr>
        <p:txBody>
          <a:bodyPr anchor="ctr">
            <a:spAutoFit/>
          </a:bodyPr>
          <a:lstStyle/>
          <a:p>
            <a:pPr algn="ctr" rtl="1"/>
            <a:r>
              <a:rPr lang="ar-EG" sz="3200" b="1" dirty="0">
                <a:latin typeface="Calibri" pitchFamily="34" charset="0"/>
              </a:rPr>
              <a:t>10- حفظ المواد الكيميائية في علب خاصة بها بعيداً عن متناول الأطفال.</a:t>
            </a:r>
            <a:endParaRPr lang="en-US" sz="3200" dirty="0">
              <a:latin typeface="Calibri" pitchFamily="34" charset="0"/>
            </a:endParaRPr>
          </a:p>
        </p:txBody>
      </p:sp>
      <p:sp>
        <p:nvSpPr>
          <p:cNvPr id="9" name="مستطيل 18"/>
          <p:cNvSpPr>
            <a:spLocks noChangeArrowheads="1"/>
          </p:cNvSpPr>
          <p:nvPr/>
        </p:nvSpPr>
        <p:spPr bwMode="auto">
          <a:xfrm>
            <a:off x="1752600" y="990600"/>
            <a:ext cx="5638800" cy="1076325"/>
          </a:xfrm>
          <a:prstGeom prst="rect">
            <a:avLst/>
          </a:prstGeom>
          <a:noFill/>
          <a:ln w="9525">
            <a:noFill/>
            <a:miter lim="800000"/>
            <a:headEnd/>
            <a:tailEnd/>
          </a:ln>
        </p:spPr>
        <p:txBody>
          <a:bodyPr>
            <a:spAutoFit/>
          </a:bodyPr>
          <a:lstStyle/>
          <a:p>
            <a:pPr algn="ctr" rtl="1"/>
            <a:r>
              <a:rPr lang="ar-EG" sz="3200" b="1" dirty="0">
                <a:latin typeface="Calibri" pitchFamily="34" charset="0"/>
              </a:rPr>
              <a:t>7- حفظ الأدوية والمبيدات الحشرية والمنظفات بعيداً عن متناول الأطفال.</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 حفظ الأدوية والمبيدات.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تأكد من طريقة استعمال الدواء وجرعته، كذلك التخلص منه بعد انتهاء صلاحيته.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5" name="حفظ المواد الكيميائية في علب خاصة بها بعيداً عن متناول الأطف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6400" y="3048000"/>
            <a:ext cx="5943600" cy="2800350"/>
          </a:xfrm>
          <a:prstGeom prst="rect">
            <a:avLst/>
          </a:prstGeom>
          <a:solidFill>
            <a:schemeClr val="bg1"/>
          </a:solidFill>
          <a:effectLst/>
        </p:spPr>
        <p:txBody>
          <a:bodyPr rtlCol="1">
            <a:spAutoFit/>
          </a:bodyPr>
          <a:lstStyle/>
          <a:p>
            <a:pPr algn="ctr" rtl="1" fontAlgn="auto">
              <a:spcBef>
                <a:spcPts val="0"/>
              </a:spcBef>
              <a:spcAft>
                <a:spcPts val="0"/>
              </a:spcAft>
              <a:defRPr/>
            </a:pPr>
            <a:r>
              <a:rPr lang="ar-EG" sz="4400" b="1" dirty="0">
                <a:latin typeface="+mn-lt"/>
                <a:cs typeface="+mn-cs"/>
              </a:rPr>
              <a:t>تعليم جميع أفراد الأسرة خاصة الأطفال والعمالة المنزلية رقمي الدفاع المدني والهلال الأحمر؛ لاستخدامها عند الضرورة.</a:t>
            </a:r>
            <a:endParaRPr lang="en-US" sz="4400" dirty="0">
              <a:latin typeface="+mn-lt"/>
              <a:cs typeface="+mn-cs"/>
            </a:endParaRPr>
          </a:p>
        </p:txBody>
      </p:sp>
      <p:sp>
        <p:nvSpPr>
          <p:cNvPr id="8" name="TextBox 4"/>
          <p:cNvSpPr txBox="1">
            <a:spLocks noChangeArrowheads="1"/>
          </p:cNvSpPr>
          <p:nvPr/>
        </p:nvSpPr>
        <p:spPr bwMode="auto">
          <a:xfrm>
            <a:off x="3200400" y="1295400"/>
            <a:ext cx="2895600" cy="1108075"/>
          </a:xfrm>
          <a:prstGeom prst="rect">
            <a:avLst/>
          </a:prstGeom>
          <a:solidFill>
            <a:schemeClr val="accent5">
              <a:lumMod val="20000"/>
              <a:lumOff val="80000"/>
            </a:schemeClr>
          </a:solidFill>
          <a:ln w="9525">
            <a:noFill/>
            <a:miter lim="800000"/>
            <a:headEnd/>
            <a:tailEnd/>
          </a:ln>
        </p:spPr>
        <p:txBody>
          <a:bodyPr>
            <a:spAutoFit/>
          </a:bodyPr>
          <a:lstStyle/>
          <a:p>
            <a:pPr algn="ctr" rtl="1"/>
            <a:r>
              <a:rPr lang="ar-EG" sz="6600" b="1" dirty="0">
                <a:solidFill>
                  <a:srgbClr val="C00000"/>
                </a:solidFill>
                <a:latin typeface="Calibri" pitchFamily="34" charset="0"/>
              </a:rPr>
              <a:t>تذكر</a:t>
            </a:r>
            <a:endParaRPr lang="en-US" sz="6600" dirty="0">
              <a:solidFill>
                <a:srgbClr val="C0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8"/>
          <p:cNvSpPr/>
          <p:nvPr/>
        </p:nvSpPr>
        <p:spPr bwMode="auto">
          <a:xfrm>
            <a:off x="914403" y="914400"/>
            <a:ext cx="7315194" cy="5016756"/>
          </a:xfrm>
          <a:prstGeom prst="rect">
            <a:avLst/>
          </a:prstGeom>
          <a:solidFill>
            <a:schemeClr val="bg1"/>
          </a:solidFill>
          <a:effectLst>
            <a:softEdge rad="63500"/>
          </a:effectLst>
        </p:spPr>
        <p:txBody>
          <a:bodyPr>
            <a:spAutoFit/>
          </a:bodyPr>
          <a:lstStyle/>
          <a:p>
            <a:pPr algn="ctr" rtl="1" fontAlgn="auto">
              <a:spcBef>
                <a:spcPts val="0"/>
              </a:spcBef>
              <a:spcAft>
                <a:spcPts val="0"/>
              </a:spcAft>
              <a:defRPr/>
            </a:pPr>
            <a:r>
              <a:rPr lang="ar-EG" sz="4000" b="1" dirty="0">
                <a:latin typeface="+mn-lt"/>
                <a:cs typeface="+mn-cs"/>
              </a:rPr>
              <a:t>بعض الإصابات يتوقف فيها التنفس، أو ينخفض بصورة حادة فيكون الأكسجين المستنشق غير كاف؛ لذا يُجرى للمصاب عملية تسمى (التنفس الاصطناعي)،</a:t>
            </a:r>
          </a:p>
          <a:p>
            <a:pPr algn="ctr" rtl="1" fontAlgn="auto">
              <a:spcBef>
                <a:spcPts val="0"/>
              </a:spcBef>
              <a:spcAft>
                <a:spcPts val="0"/>
              </a:spcAft>
              <a:defRPr/>
            </a:pPr>
            <a:r>
              <a:rPr lang="ar-EG" sz="4000" b="1" dirty="0">
                <a:latin typeface="+mn-lt"/>
                <a:cs typeface="+mn-cs"/>
              </a:rPr>
              <a:t> وقد يتوقف النبض فيُجرى للمصاب عملية (الإنعاش القلبي) قبل القيام بإسعافه. ومن هذه الحالات الغرق والصعقة الكهربائية والتسمم.</a:t>
            </a:r>
            <a:endParaRPr lang="en-US" sz="40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decel="100000"/>
                                        <p:tgtEl>
                                          <p:spTgt spid="5"/>
                                        </p:tgtEl>
                                      </p:cBhvr>
                                    </p:animEffect>
                                    <p:anim calcmode="lin" valueType="num">
                                      <p:cBhvr>
                                        <p:cTn id="8" dur="400" decel="100000" fill="hold"/>
                                        <p:tgtEl>
                                          <p:spTgt spid="5"/>
                                        </p:tgtEl>
                                        <p:attrNameLst>
                                          <p:attrName>style.rotation</p:attrName>
                                        </p:attrNameLst>
                                      </p:cBhvr>
                                      <p:tavLst>
                                        <p:tav tm="0">
                                          <p:val>
                                            <p:fltVal val="-90"/>
                                          </p:val>
                                        </p:tav>
                                        <p:tav tm="100000">
                                          <p:val>
                                            <p:fltVal val="0"/>
                                          </p:val>
                                        </p:tav>
                                      </p:tavLst>
                                    </p:anim>
                                    <p:anim calcmode="lin" valueType="num">
                                      <p:cBhvr>
                                        <p:cTn id="9" dur="400" decel="100000" fill="hold"/>
                                        <p:tgtEl>
                                          <p:spTgt spid="5"/>
                                        </p:tgtEl>
                                        <p:attrNameLst>
                                          <p:attrName>ppt_x</p:attrName>
                                        </p:attrNameLst>
                                      </p:cBhvr>
                                      <p:tavLst>
                                        <p:tav tm="0">
                                          <p:val>
                                            <p:strVal val="#ppt_x+0.4"/>
                                          </p:val>
                                        </p:tav>
                                        <p:tav tm="100000">
                                          <p:val>
                                            <p:strVal val="#ppt_x-0.05"/>
                                          </p:val>
                                        </p:tav>
                                      </p:tavLst>
                                    </p:anim>
                                    <p:anim calcmode="lin" valueType="num">
                                      <p:cBhvr>
                                        <p:cTn id="10" dur="400" decel="100000" fill="hold"/>
                                        <p:tgtEl>
                                          <p:spTgt spid="5"/>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بعض الإصابات يتوقف فيها التنفس، أو ينخفض بصورة حادة فيكون الأكسجين المستنشق غير كاف.wav"/>
                                        </p:tgtEl>
                                      </p:cMediaNode>
                                    </p:audio>
                                  </p:sub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وقد يتوقف النبض فيُجرى للمصاب عملية (الإنعاش القلبي) قبل القيام بإسعاف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p:nvPr/>
        </p:nvSpPr>
        <p:spPr bwMode="auto">
          <a:xfrm>
            <a:off x="3727450" y="1258888"/>
            <a:ext cx="4660900" cy="830262"/>
          </a:xfrm>
          <a:prstGeom prst="rect">
            <a:avLst/>
          </a:prstGeom>
          <a:noFill/>
          <a:effectLst/>
        </p:spPr>
        <p:txBody>
          <a:bodyPr rtlCol="1">
            <a:spAutoFit/>
          </a:bodyPr>
          <a:lstStyle/>
          <a:p>
            <a:pPr algn="ctr" rtl="1" fontAlgn="auto">
              <a:spcBef>
                <a:spcPts val="0"/>
              </a:spcBef>
              <a:spcAft>
                <a:spcPts val="0"/>
              </a:spcAft>
              <a:defRPr/>
            </a:pPr>
            <a:r>
              <a:rPr lang="ar-EG" sz="4800" b="1" dirty="0">
                <a:solidFill>
                  <a:srgbClr val="C00000"/>
                </a:solidFill>
                <a:latin typeface="+mn-lt"/>
                <a:cs typeface="+mn-cs"/>
              </a:rPr>
              <a:t>التنفس الاصطناعي:</a:t>
            </a:r>
            <a:endParaRPr lang="en-US" sz="4800" dirty="0">
              <a:solidFill>
                <a:srgbClr val="C00000"/>
              </a:solidFill>
              <a:latin typeface="+mn-lt"/>
              <a:cs typeface="+mn-cs"/>
            </a:endParaRPr>
          </a:p>
        </p:txBody>
      </p:sp>
      <p:sp>
        <p:nvSpPr>
          <p:cNvPr id="11" name="مستطيل 18"/>
          <p:cNvSpPr/>
          <p:nvPr/>
        </p:nvSpPr>
        <p:spPr bwMode="auto">
          <a:xfrm>
            <a:off x="1066800" y="2971800"/>
            <a:ext cx="7239000" cy="1200150"/>
          </a:xfrm>
          <a:prstGeom prst="rect">
            <a:avLst/>
          </a:prstGeom>
          <a:solidFill>
            <a:srgbClr val="FFFF00"/>
          </a:solidFill>
          <a:effectLst/>
        </p:spPr>
        <p:txBody>
          <a:bodyPr>
            <a:spAutoFit/>
          </a:bodyPr>
          <a:lstStyle/>
          <a:p>
            <a:pPr algn="ctr" rtl="1" fontAlgn="auto">
              <a:spcBef>
                <a:spcPts val="0"/>
              </a:spcBef>
              <a:spcAft>
                <a:spcPts val="0"/>
              </a:spcAft>
              <a:defRPr/>
            </a:pPr>
            <a:r>
              <a:rPr lang="ar-EG" sz="3600" b="1" dirty="0">
                <a:latin typeface="+mn-lt"/>
                <a:cs typeface="+mn-cs"/>
              </a:rPr>
              <a:t>العملية التي تهدف لاستعادة التنفس الطبيعي للمصاب الذي توقف تنفسه لسبب ما.</a:t>
            </a:r>
            <a:endParaRPr lang="en-US" sz="36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نفس الاصطناعي.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عملية التي تهدف لاستعادة التنفس الطبيعي للمصاب الذي توقف تنفس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505200" y="2844800"/>
            <a:ext cx="4800600" cy="584200"/>
          </a:xfrm>
          <a:prstGeom prst="rect">
            <a:avLst/>
          </a:prstGeom>
          <a:solidFill>
            <a:schemeClr val="accent5">
              <a:lumMod val="20000"/>
              <a:lumOff val="80000"/>
            </a:schemeClr>
          </a:solidFill>
          <a:ln w="9525">
            <a:noFill/>
            <a:miter lim="800000"/>
            <a:headEnd/>
            <a:tailEnd/>
          </a:ln>
        </p:spPr>
        <p:txBody>
          <a:bodyPr>
            <a:spAutoFit/>
          </a:bodyPr>
          <a:lstStyle/>
          <a:p>
            <a:pPr algn="ctr" rtl="1"/>
            <a:r>
              <a:rPr lang="ar-EG" sz="3200" b="1" dirty="0">
                <a:latin typeface="Calibri" pitchFamily="34" charset="0"/>
              </a:rPr>
              <a:t>كيفية إجراء التنفس الاصطناعي</a:t>
            </a:r>
            <a:endParaRPr lang="en-US" sz="3200" dirty="0">
              <a:latin typeface="Calibri" pitchFamily="34" charset="0"/>
            </a:endParaRPr>
          </a:p>
        </p:txBody>
      </p:sp>
      <p:pic>
        <p:nvPicPr>
          <p:cNvPr id="30725" name="Picture 5"/>
          <p:cNvPicPr>
            <a:picLocks noChangeAspect="1" noChangeArrowheads="1"/>
          </p:cNvPicPr>
          <p:nvPr/>
        </p:nvPicPr>
        <p:blipFill>
          <a:blip r:embed="rId4" cstate="print"/>
          <a:srcRect/>
          <a:stretch>
            <a:fillRect/>
          </a:stretch>
        </p:blipFill>
        <p:spPr bwMode="auto">
          <a:xfrm>
            <a:off x="1164371" y="2514600"/>
            <a:ext cx="1883629" cy="1096429"/>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ox(in)">
                                      <p:cBhvr>
                                        <p:cTn id="7" dur="500"/>
                                        <p:tgtEl>
                                          <p:spTgt spid="307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كيفية إجراء التنفس الاصطنا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2073275" y="2459504"/>
            <a:ext cx="4997450" cy="1938992"/>
          </a:xfrm>
          <a:prstGeom prst="rect">
            <a:avLst/>
          </a:prstGeom>
          <a:solidFill>
            <a:schemeClr val="accent1">
              <a:lumMod val="20000"/>
              <a:lumOff val="80000"/>
            </a:schemeClr>
          </a:solid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rtl="1"/>
            <a:r>
              <a:rPr lang="ar-EG" sz="6000" b="1" dirty="0">
                <a:solidFill>
                  <a:srgbClr val="990033"/>
                </a:solidFill>
                <a:effectLst>
                  <a:outerShdw blurRad="38100" dist="38100" dir="2700000" algn="tl">
                    <a:srgbClr val="000000">
                      <a:alpha val="43137"/>
                    </a:srgbClr>
                  </a:outerShdw>
                </a:effectLst>
                <a:latin typeface="Aharoni" pitchFamily="2" charset="-79"/>
              </a:rPr>
              <a:t>إسعاف الحوادث المنزلية</a:t>
            </a:r>
            <a:endParaRPr lang="en-US" sz="6000" b="1" dirty="0">
              <a:solidFill>
                <a:srgbClr val="990033"/>
              </a:solidFill>
              <a:effectLst>
                <a:outerShdw blurRad="38100" dist="38100" dir="2700000" algn="tl">
                  <a:srgbClr val="000000">
                    <a:alpha val="43137"/>
                  </a:srgbClr>
                </a:outerShdw>
              </a:effectLst>
              <a:latin typeface="Aharoni" pitchFamily="2" charset="-79"/>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إسعاف الحوادث المنز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lum bright="-26000" contrast="50000"/>
          </a:blip>
          <a:srcRect/>
          <a:stretch>
            <a:fillRect/>
          </a:stretch>
        </p:blipFill>
        <p:spPr bwMode="auto">
          <a:xfrm>
            <a:off x="7315200" y="1290637"/>
            <a:ext cx="933450" cy="995363"/>
          </a:xfrm>
          <a:prstGeom prst="rect">
            <a:avLst/>
          </a:prstGeom>
          <a:noFill/>
          <a:ln w="9525">
            <a:noFill/>
            <a:miter lim="800000"/>
            <a:headEnd/>
            <a:tailEnd/>
          </a:ln>
        </p:spPr>
      </p:pic>
      <p:sp>
        <p:nvSpPr>
          <p:cNvPr id="14" name="Rectangle 9"/>
          <p:cNvSpPr>
            <a:spLocks noChangeArrowheads="1"/>
          </p:cNvSpPr>
          <p:nvPr/>
        </p:nvSpPr>
        <p:spPr bwMode="auto">
          <a:xfrm>
            <a:off x="838200" y="1447800"/>
            <a:ext cx="6694488" cy="1754326"/>
          </a:xfrm>
          <a:prstGeom prst="rect">
            <a:avLst/>
          </a:prstGeom>
          <a:noFill/>
          <a:ln w="9525">
            <a:noFill/>
            <a:miter lim="800000"/>
            <a:headEnd/>
            <a:tailEnd/>
          </a:ln>
        </p:spPr>
        <p:txBody>
          <a:bodyPr>
            <a:spAutoFit/>
          </a:bodyPr>
          <a:lstStyle/>
          <a:p>
            <a:pPr algn="ctr" rtl="1"/>
            <a:r>
              <a:rPr lang="ar-EG" sz="3600" b="1" dirty="0">
                <a:latin typeface="Calibri" pitchFamily="34" charset="0"/>
              </a:rPr>
              <a:t>إزالة الأشياء العالقة داخل فم المصاب وحلقه، ثم سحب لسان المصاب إلى الأمام، شكل (20).</a:t>
            </a:r>
            <a:endParaRPr lang="en-US" sz="3600" dirty="0">
              <a:latin typeface="Calibri" pitchFamily="34" charset="0"/>
            </a:endParaRPr>
          </a:p>
        </p:txBody>
      </p:sp>
      <p:sp>
        <p:nvSpPr>
          <p:cNvPr id="15" name="TextBox 6"/>
          <p:cNvSpPr txBox="1">
            <a:spLocks noChangeArrowheads="1"/>
          </p:cNvSpPr>
          <p:nvPr/>
        </p:nvSpPr>
        <p:spPr bwMode="auto">
          <a:xfrm>
            <a:off x="7620000" y="15113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1</a:t>
            </a:r>
          </a:p>
        </p:txBody>
      </p:sp>
      <p:pic>
        <p:nvPicPr>
          <p:cNvPr id="3" name="صورة 2">
            <a:extLst>
              <a:ext uri="{FF2B5EF4-FFF2-40B4-BE49-F238E27FC236}">
                <a16:creationId xmlns:a16="http://schemas.microsoft.com/office/drawing/2014/main" id="{4DBB037D-29C6-4AA1-8091-2B121E6CDE64}"/>
              </a:ext>
            </a:extLst>
          </p:cNvPr>
          <p:cNvPicPr>
            <a:picLocks noChangeAspect="1"/>
          </p:cNvPicPr>
          <p:nvPr/>
        </p:nvPicPr>
        <p:blipFill>
          <a:blip r:embed="rId5"/>
          <a:stretch>
            <a:fillRect/>
          </a:stretch>
        </p:blipFill>
        <p:spPr>
          <a:xfrm>
            <a:off x="3581400" y="3429000"/>
            <a:ext cx="2481263" cy="2189350"/>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إزالة الأشياء العالقة داخل فم المصاب وحلقه،ثم سحب لسان المصاب إلى.wav"/>
                                        </p:tgtEl>
                                      </p:cMediaNode>
                                    </p:audio>
                                  </p:sub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lum bright="-26000" contrast="50000"/>
          </a:blip>
          <a:srcRect/>
          <a:stretch>
            <a:fillRect/>
          </a:stretch>
        </p:blipFill>
        <p:spPr bwMode="auto">
          <a:xfrm>
            <a:off x="7315200" y="3729037"/>
            <a:ext cx="933450" cy="995363"/>
          </a:xfrm>
          <a:prstGeom prst="rect">
            <a:avLst/>
          </a:prstGeom>
          <a:noFill/>
          <a:ln w="9525">
            <a:noFill/>
            <a:miter lim="800000"/>
            <a:headEnd/>
            <a:tailEnd/>
          </a:ln>
          <a:effectLst>
            <a:outerShdw blurRad="149987" dist="250190" dir="8460000" algn="ctr">
              <a:srgbClr val="000000">
                <a:alpha val="28000"/>
              </a:srgbClr>
            </a:outerShdw>
          </a:effectLst>
        </p:spPr>
      </p:pic>
      <p:sp>
        <p:nvSpPr>
          <p:cNvPr id="9" name="Rectangle 6"/>
          <p:cNvSpPr>
            <a:spLocks noChangeArrowheads="1"/>
          </p:cNvSpPr>
          <p:nvPr/>
        </p:nvSpPr>
        <p:spPr bwMode="auto">
          <a:xfrm>
            <a:off x="609600" y="3886200"/>
            <a:ext cx="6694488" cy="2308225"/>
          </a:xfrm>
          <a:prstGeom prst="rect">
            <a:avLst/>
          </a:prstGeom>
          <a:noFill/>
          <a:ln w="9525">
            <a:noFill/>
            <a:miter lim="800000"/>
            <a:headEnd/>
            <a:tailEnd/>
          </a:ln>
        </p:spPr>
        <p:txBody>
          <a:bodyPr>
            <a:spAutoFit/>
          </a:bodyPr>
          <a:lstStyle/>
          <a:p>
            <a:pPr algn="ctr" rtl="1"/>
            <a:r>
              <a:rPr lang="ar-EG" sz="3600" b="1" dirty="0">
                <a:latin typeface="Calibri" pitchFamily="34" charset="0"/>
              </a:rPr>
              <a:t>وضع راحة اليد على جبهة المصاب وبنفس الوقت وضع طرفي إصبعي اليد الثانية السبابة والوسطى على عظمة الذقن؛ لفتح مجرى التنفس عند المصاب، شكل (21).</a:t>
            </a:r>
            <a:endParaRPr lang="en-US" sz="3600" dirty="0">
              <a:latin typeface="Calibri" pitchFamily="34" charset="0"/>
            </a:endParaRPr>
          </a:p>
        </p:txBody>
      </p:sp>
      <p:sp>
        <p:nvSpPr>
          <p:cNvPr id="10" name="TextBox 3"/>
          <p:cNvSpPr txBox="1">
            <a:spLocks noChangeArrowheads="1"/>
          </p:cNvSpPr>
          <p:nvPr/>
        </p:nvSpPr>
        <p:spPr bwMode="auto">
          <a:xfrm>
            <a:off x="7620000" y="39497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2</a:t>
            </a:r>
          </a:p>
        </p:txBody>
      </p:sp>
      <p:pic>
        <p:nvPicPr>
          <p:cNvPr id="4" name="صورة 3">
            <a:extLst>
              <a:ext uri="{FF2B5EF4-FFF2-40B4-BE49-F238E27FC236}">
                <a16:creationId xmlns:a16="http://schemas.microsoft.com/office/drawing/2014/main" id="{6F1A9AA7-9ED8-49CC-86D3-05A6CEC13119}"/>
              </a:ext>
            </a:extLst>
          </p:cNvPr>
          <p:cNvPicPr>
            <a:picLocks noChangeAspect="1"/>
          </p:cNvPicPr>
          <p:nvPr/>
        </p:nvPicPr>
        <p:blipFill>
          <a:blip r:embed="rId5"/>
          <a:stretch>
            <a:fillRect/>
          </a:stretch>
        </p:blipFill>
        <p:spPr>
          <a:xfrm>
            <a:off x="3200400" y="1107328"/>
            <a:ext cx="3124200" cy="2353293"/>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وضع راحة اليد على جبهة المصاب وبنفس الوقت وضع طرفي أصابع اليد الثانية السبابة والوسطى على عظمة الذقن.wav"/>
                                        </p:tgtEl>
                                      </p:cMediaNode>
                                    </p:audio>
                                  </p:sub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lum bright="-26000" contrast="50000"/>
          </a:blip>
          <a:srcRect/>
          <a:stretch>
            <a:fillRect/>
          </a:stretch>
        </p:blipFill>
        <p:spPr bwMode="auto">
          <a:xfrm>
            <a:off x="7391400" y="1062037"/>
            <a:ext cx="933450" cy="995363"/>
          </a:xfrm>
          <a:prstGeom prst="rect">
            <a:avLst/>
          </a:prstGeom>
          <a:noFill/>
          <a:ln w="9525">
            <a:noFill/>
            <a:miter lim="800000"/>
            <a:headEnd/>
            <a:tailEnd/>
          </a:ln>
          <a:effectLst>
            <a:outerShdw blurRad="149987" dist="250190" dir="8460000" algn="ctr">
              <a:srgbClr val="000000">
                <a:alpha val="28000"/>
              </a:srgbClr>
            </a:outerShdw>
          </a:effectLst>
        </p:spPr>
      </p:pic>
      <p:sp>
        <p:nvSpPr>
          <p:cNvPr id="9" name="Rectangle 6"/>
          <p:cNvSpPr>
            <a:spLocks noChangeArrowheads="1"/>
          </p:cNvSpPr>
          <p:nvPr/>
        </p:nvSpPr>
        <p:spPr bwMode="auto">
          <a:xfrm>
            <a:off x="609600" y="1066800"/>
            <a:ext cx="6694488" cy="1570038"/>
          </a:xfrm>
          <a:prstGeom prst="rect">
            <a:avLst/>
          </a:prstGeom>
          <a:noFill/>
          <a:ln w="9525">
            <a:noFill/>
            <a:miter lim="800000"/>
            <a:headEnd/>
            <a:tailEnd/>
          </a:ln>
        </p:spPr>
        <p:txBody>
          <a:bodyPr>
            <a:spAutoFit/>
          </a:bodyPr>
          <a:lstStyle/>
          <a:p>
            <a:pPr algn="ctr" rtl="1"/>
            <a:r>
              <a:rPr lang="ar-EG" sz="3200" b="1" dirty="0">
                <a:latin typeface="Calibri" pitchFamily="34" charset="0"/>
              </a:rPr>
              <a:t>قيام المسعف بفتح فمه ووضعه على فم المصاب بإحكام مع إقفال أنف المصاب، ثم النفخ بقوة داخل فمه، شكل (22).</a:t>
            </a:r>
            <a:endParaRPr lang="en-US" sz="3200" dirty="0">
              <a:latin typeface="Calibri" pitchFamily="34" charset="0"/>
            </a:endParaRPr>
          </a:p>
        </p:txBody>
      </p:sp>
      <p:sp>
        <p:nvSpPr>
          <p:cNvPr id="10" name="TextBox 3"/>
          <p:cNvSpPr txBox="1">
            <a:spLocks noChangeArrowheads="1"/>
          </p:cNvSpPr>
          <p:nvPr/>
        </p:nvSpPr>
        <p:spPr bwMode="auto">
          <a:xfrm>
            <a:off x="7696200" y="1282700"/>
            <a:ext cx="501650" cy="769937"/>
          </a:xfrm>
          <a:prstGeom prst="rect">
            <a:avLst/>
          </a:prstGeom>
          <a:noFill/>
          <a:ln w="9525">
            <a:noFill/>
            <a:miter lim="800000"/>
            <a:headEnd/>
            <a:tailEnd/>
          </a:ln>
        </p:spPr>
        <p:txBody>
          <a:bodyPr wrap="none">
            <a:spAutoFit/>
          </a:bodyPr>
          <a:lstStyle/>
          <a:p>
            <a:pPr algn="ctr"/>
            <a:r>
              <a:rPr lang="ar-EG" sz="4400" b="1">
                <a:latin typeface="Calibri" pitchFamily="34" charset="0"/>
              </a:rPr>
              <a:t>3</a:t>
            </a:r>
          </a:p>
        </p:txBody>
      </p:sp>
      <p:pic>
        <p:nvPicPr>
          <p:cNvPr id="4" name="صورة 3">
            <a:extLst>
              <a:ext uri="{FF2B5EF4-FFF2-40B4-BE49-F238E27FC236}">
                <a16:creationId xmlns:a16="http://schemas.microsoft.com/office/drawing/2014/main" id="{0E0E7317-349E-4D12-B8EE-CCD8FAEC8797}"/>
              </a:ext>
            </a:extLst>
          </p:cNvPr>
          <p:cNvPicPr>
            <a:picLocks noChangeAspect="1"/>
          </p:cNvPicPr>
          <p:nvPr/>
        </p:nvPicPr>
        <p:blipFill>
          <a:blip r:embed="rId5"/>
          <a:stretch>
            <a:fillRect/>
          </a:stretch>
        </p:blipFill>
        <p:spPr>
          <a:xfrm>
            <a:off x="2971800" y="3000200"/>
            <a:ext cx="3446463" cy="2826100"/>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قيام المسعف بفتح فمه ووضعه على فم المصاب بإحكام مع إقفال أنف المصاب.wav"/>
                                        </p:tgtEl>
                                      </p:cMediaNode>
                                    </p:audio>
                                  </p:sub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lum bright="-26000" contrast="50000"/>
          </a:blip>
          <a:srcRect/>
          <a:stretch>
            <a:fillRect/>
          </a:stretch>
        </p:blipFill>
        <p:spPr bwMode="auto">
          <a:xfrm>
            <a:off x="7677150" y="3379788"/>
            <a:ext cx="933450" cy="995362"/>
          </a:xfrm>
          <a:prstGeom prst="rect">
            <a:avLst/>
          </a:prstGeom>
          <a:noFill/>
          <a:ln w="9525">
            <a:noFill/>
            <a:miter lim="800000"/>
            <a:headEnd/>
            <a:tailEnd/>
          </a:ln>
          <a:effectLst>
            <a:outerShdw blurRad="149987" dist="250190" dir="8460000" algn="ctr">
              <a:srgbClr val="000000">
                <a:alpha val="28000"/>
              </a:srgbClr>
            </a:outerShdw>
          </a:effectLst>
        </p:spPr>
      </p:pic>
      <p:sp>
        <p:nvSpPr>
          <p:cNvPr id="9" name="TextBox 3"/>
          <p:cNvSpPr txBox="1">
            <a:spLocks noChangeArrowheads="1"/>
          </p:cNvSpPr>
          <p:nvPr/>
        </p:nvSpPr>
        <p:spPr bwMode="auto">
          <a:xfrm>
            <a:off x="7981950" y="3600450"/>
            <a:ext cx="501650" cy="769938"/>
          </a:xfrm>
          <a:prstGeom prst="rect">
            <a:avLst/>
          </a:prstGeom>
          <a:noFill/>
          <a:ln w="9525">
            <a:noFill/>
            <a:miter lim="800000"/>
            <a:headEnd/>
            <a:tailEnd/>
          </a:ln>
        </p:spPr>
        <p:txBody>
          <a:bodyPr wrap="none">
            <a:spAutoFit/>
          </a:bodyPr>
          <a:lstStyle/>
          <a:p>
            <a:pPr algn="ctr"/>
            <a:r>
              <a:rPr lang="ar-EG" sz="4400" b="1">
                <a:latin typeface="Calibri" pitchFamily="34" charset="0"/>
              </a:rPr>
              <a:t>4</a:t>
            </a:r>
          </a:p>
        </p:txBody>
      </p:sp>
      <p:sp>
        <p:nvSpPr>
          <p:cNvPr id="10" name="Rectangle 6"/>
          <p:cNvSpPr>
            <a:spLocks noChangeArrowheads="1"/>
          </p:cNvSpPr>
          <p:nvPr/>
        </p:nvSpPr>
        <p:spPr bwMode="auto">
          <a:xfrm>
            <a:off x="828448" y="3493294"/>
            <a:ext cx="6694488" cy="1754187"/>
          </a:xfrm>
          <a:prstGeom prst="rect">
            <a:avLst/>
          </a:prstGeom>
          <a:noFill/>
          <a:ln w="9525">
            <a:noFill/>
            <a:miter lim="800000"/>
            <a:headEnd/>
            <a:tailEnd/>
          </a:ln>
        </p:spPr>
        <p:txBody>
          <a:bodyPr>
            <a:spAutoFit/>
          </a:bodyPr>
          <a:lstStyle/>
          <a:p>
            <a:pPr algn="ctr" rtl="1"/>
            <a:r>
              <a:rPr lang="ar-EG" sz="3600" b="1" dirty="0">
                <a:latin typeface="Calibri" pitchFamily="34" charset="0"/>
              </a:rPr>
              <a:t>مراقبة قلب المصاب بين الحين والآخر؛ للتأكد من عودة صدر المصاب إلى التحرك للأعلى والأسفل بانتظام، شكل (23).</a:t>
            </a:r>
            <a:endParaRPr lang="en-US" sz="3600" dirty="0">
              <a:latin typeface="Calibri" pitchFamily="34" charset="0"/>
            </a:endParaRPr>
          </a:p>
        </p:txBody>
      </p:sp>
      <p:pic>
        <p:nvPicPr>
          <p:cNvPr id="4" name="صورة 3">
            <a:extLst>
              <a:ext uri="{FF2B5EF4-FFF2-40B4-BE49-F238E27FC236}">
                <a16:creationId xmlns:a16="http://schemas.microsoft.com/office/drawing/2014/main" id="{51C0AFCF-B058-465F-8749-2AC02C17F6B9}"/>
              </a:ext>
            </a:extLst>
          </p:cNvPr>
          <p:cNvPicPr>
            <a:picLocks noChangeAspect="1"/>
          </p:cNvPicPr>
          <p:nvPr/>
        </p:nvPicPr>
        <p:blipFill>
          <a:blip r:embed="rId5"/>
          <a:stretch>
            <a:fillRect/>
          </a:stretch>
        </p:blipFill>
        <p:spPr>
          <a:xfrm>
            <a:off x="1775564" y="1085850"/>
            <a:ext cx="2895464" cy="2343150"/>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مراقبة قلب المصاب بين الحين والأخر؛ للتأكد من عودة صدر المصاب.wav"/>
                                        </p:tgtEl>
                                      </p:cMediaNode>
                                    </p:audio>
                                  </p:sub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cstate="print">
            <a:lum bright="-26000" contrast="50000"/>
          </a:blip>
          <a:srcRect/>
          <a:stretch>
            <a:fillRect/>
          </a:stretch>
        </p:blipFill>
        <p:spPr bwMode="auto">
          <a:xfrm>
            <a:off x="7162800" y="1447800"/>
            <a:ext cx="933450" cy="995363"/>
          </a:xfrm>
          <a:prstGeom prst="rect">
            <a:avLst/>
          </a:prstGeom>
          <a:noFill/>
          <a:ln w="9525">
            <a:noFill/>
            <a:miter lim="800000"/>
            <a:headEnd/>
            <a:tailEnd/>
          </a:ln>
          <a:effectLst>
            <a:outerShdw blurRad="149987" dist="250190" dir="8460000" algn="ctr">
              <a:srgbClr val="000000">
                <a:alpha val="28000"/>
              </a:srgbClr>
            </a:outerShdw>
          </a:effectLst>
        </p:spPr>
      </p:pic>
      <p:sp>
        <p:nvSpPr>
          <p:cNvPr id="10" name="TextBox 9"/>
          <p:cNvSpPr txBox="1">
            <a:spLocks noChangeArrowheads="1"/>
          </p:cNvSpPr>
          <p:nvPr/>
        </p:nvSpPr>
        <p:spPr bwMode="auto">
          <a:xfrm>
            <a:off x="7486650" y="1676400"/>
            <a:ext cx="381000" cy="769938"/>
          </a:xfrm>
          <a:prstGeom prst="rect">
            <a:avLst/>
          </a:prstGeom>
          <a:noFill/>
          <a:ln w="9525">
            <a:noFill/>
            <a:miter lim="800000"/>
            <a:headEnd/>
            <a:tailEnd/>
          </a:ln>
        </p:spPr>
        <p:txBody>
          <a:bodyPr>
            <a:spAutoFit/>
          </a:bodyPr>
          <a:lstStyle/>
          <a:p>
            <a:pPr algn="ctr"/>
            <a:r>
              <a:rPr lang="ar-EG" sz="4400" b="1">
                <a:latin typeface="Calibri" pitchFamily="34" charset="0"/>
              </a:rPr>
              <a:t>5</a:t>
            </a:r>
          </a:p>
        </p:txBody>
      </p:sp>
      <p:sp>
        <p:nvSpPr>
          <p:cNvPr id="11" name="Rectangle 12"/>
          <p:cNvSpPr>
            <a:spLocks noChangeArrowheads="1"/>
          </p:cNvSpPr>
          <p:nvPr/>
        </p:nvSpPr>
        <p:spPr bwMode="auto">
          <a:xfrm>
            <a:off x="991626" y="2956672"/>
            <a:ext cx="7237973" cy="3048000"/>
          </a:xfrm>
          <a:prstGeom prst="rect">
            <a:avLst/>
          </a:prstGeom>
          <a:noFill/>
          <a:ln w="9525">
            <a:noFill/>
            <a:miter lim="800000"/>
            <a:headEnd/>
            <a:tailEnd/>
          </a:ln>
        </p:spPr>
        <p:txBody>
          <a:bodyPr wrap="square">
            <a:spAutoFit/>
          </a:bodyPr>
          <a:lstStyle/>
          <a:p>
            <a:pPr algn="ctr" rtl="1"/>
            <a:r>
              <a:rPr lang="ar-EG" sz="3200" b="1" dirty="0">
                <a:latin typeface="Calibri" pitchFamily="34" charset="0"/>
              </a:rPr>
              <a:t>متابعة نفخ الهواء داخل فم المصاب مع انتظام نبض القلب؛ لأن تحرك الصدر يشير إلى انتظام التنفس مع سماع نبض القلب بالأذن، وإذا لاحظنا انتظاماً في تنفس المصاب نتابع إجراء التنفس الاصطناعي في أثناء نقل المصاب إلى المستشفى أو إلى مركز الطوارئ شكل (24).</a:t>
            </a:r>
            <a:endParaRPr lang="en-US" sz="3200" dirty="0">
              <a:latin typeface="Calibri" pitchFamily="34" charset="0"/>
            </a:endParaRPr>
          </a:p>
        </p:txBody>
      </p:sp>
      <p:pic>
        <p:nvPicPr>
          <p:cNvPr id="3" name="صورة 2">
            <a:extLst>
              <a:ext uri="{FF2B5EF4-FFF2-40B4-BE49-F238E27FC236}">
                <a16:creationId xmlns:a16="http://schemas.microsoft.com/office/drawing/2014/main" id="{932395B3-A4F9-49AC-9C9B-7434060DD55B}"/>
              </a:ext>
            </a:extLst>
          </p:cNvPr>
          <p:cNvPicPr>
            <a:picLocks noChangeAspect="1"/>
          </p:cNvPicPr>
          <p:nvPr/>
        </p:nvPicPr>
        <p:blipFill>
          <a:blip r:embed="rId5"/>
          <a:stretch>
            <a:fillRect/>
          </a:stretch>
        </p:blipFill>
        <p:spPr>
          <a:xfrm>
            <a:off x="1447800" y="738187"/>
            <a:ext cx="2590800" cy="2090821"/>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متابعة نفخ الهواء داخل فم المصاب مع انتظام نبض القلب.wav"/>
                                        </p:tgtEl>
                                      </p:cMediaNode>
                                    </p:audio>
                                  </p:sub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248400" y="6858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8" name="TextBox 6"/>
          <p:cNvSpPr txBox="1">
            <a:spLocks noChangeArrowheads="1"/>
          </p:cNvSpPr>
          <p:nvPr/>
        </p:nvSpPr>
        <p:spPr bwMode="auto">
          <a:xfrm>
            <a:off x="6816725" y="981075"/>
            <a:ext cx="574675" cy="923925"/>
          </a:xfrm>
          <a:prstGeom prst="rect">
            <a:avLst/>
          </a:prstGeom>
          <a:noFill/>
          <a:ln w="9525">
            <a:noFill/>
            <a:miter lim="800000"/>
            <a:headEnd/>
            <a:tailEnd/>
          </a:ln>
        </p:spPr>
        <p:txBody>
          <a:bodyPr wrap="none">
            <a:spAutoFit/>
          </a:bodyPr>
          <a:lstStyle/>
          <a:p>
            <a:pPr algn="ctr"/>
            <a:r>
              <a:rPr lang="ar-EG" sz="5400" b="1" dirty="0">
                <a:solidFill>
                  <a:srgbClr val="0000FF"/>
                </a:solidFill>
                <a:latin typeface="Calibri" pitchFamily="34" charset="0"/>
              </a:rPr>
              <a:t>6</a:t>
            </a:r>
          </a:p>
        </p:txBody>
      </p:sp>
      <p:sp>
        <p:nvSpPr>
          <p:cNvPr id="9" name="مستطيل 18"/>
          <p:cNvSpPr>
            <a:spLocks noChangeArrowheads="1"/>
          </p:cNvSpPr>
          <p:nvPr/>
        </p:nvSpPr>
        <p:spPr bwMode="auto">
          <a:xfrm>
            <a:off x="990600" y="3327400"/>
            <a:ext cx="6858000" cy="1754188"/>
          </a:xfrm>
          <a:prstGeom prst="rect">
            <a:avLst/>
          </a:prstGeom>
          <a:noFill/>
          <a:ln w="9525">
            <a:noFill/>
            <a:miter lim="800000"/>
            <a:headEnd/>
            <a:tailEnd/>
          </a:ln>
        </p:spPr>
        <p:txBody>
          <a:bodyPr>
            <a:spAutoFit/>
          </a:bodyPr>
          <a:lstStyle/>
          <a:p>
            <a:pPr algn="ctr" rtl="1"/>
            <a:r>
              <a:rPr lang="ar-EG" sz="3600" b="1" dirty="0">
                <a:solidFill>
                  <a:srgbClr val="C00000"/>
                </a:solidFill>
                <a:latin typeface="Calibri" pitchFamily="34" charset="0"/>
              </a:rPr>
              <a:t>هل سمعت بحالة أُجريت لها عملية التنفس الاصطناعي ونجحت - بفضل الله -؟</a:t>
            </a:r>
          </a:p>
          <a:p>
            <a:pPr algn="ctr" rtl="1"/>
            <a:r>
              <a:rPr lang="ar-EG" sz="3600" b="1" dirty="0">
                <a:solidFill>
                  <a:srgbClr val="003300"/>
                </a:solidFill>
                <a:latin typeface="Calibri" pitchFamily="34" charset="0"/>
              </a:rPr>
              <a:t>اسردها على معلمك وزملائك.</a:t>
            </a:r>
            <a:endParaRPr lang="en-US" sz="3600" dirty="0">
              <a:solidFill>
                <a:srgbClr val="0033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bwMode="auto">
          <a:xfrm>
            <a:off x="1143000" y="1752600"/>
            <a:ext cx="6553200" cy="2743200"/>
          </a:xfrm>
          <a:prstGeom prst="roundRect">
            <a:avLst>
              <a:gd name="adj" fmla="val 0"/>
            </a:avLst>
          </a:prstGeom>
          <a:blipFill>
            <a:blip r:embed="rId4" cstate="print"/>
            <a:stretch>
              <a:fillRect/>
            </a:stretch>
          </a:blip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3" name="Rectangle 1"/>
          <p:cNvSpPr>
            <a:spLocks noChangeArrowheads="1"/>
          </p:cNvSpPr>
          <p:nvPr/>
        </p:nvSpPr>
        <p:spPr bwMode="auto">
          <a:xfrm>
            <a:off x="1676400" y="2458948"/>
            <a:ext cx="5534025" cy="1200329"/>
          </a:xfrm>
          <a:prstGeom prst="rect">
            <a:avLst/>
          </a:prstGeom>
          <a:noFill/>
          <a:ln w="9525">
            <a:noFill/>
            <a:miter lim="800000"/>
            <a:headEnd/>
            <a:tailEnd/>
          </a:ln>
        </p:spPr>
        <p:txBody>
          <a:bodyPr wrap="square" anchor="ctr">
            <a:spAutoFit/>
          </a:bodyPr>
          <a:lstStyle/>
          <a:p>
            <a:pPr algn="ctr" rtl="1"/>
            <a:r>
              <a:rPr lang="ar-EG" sz="7200" b="1" dirty="0">
                <a:latin typeface="Calibri" pitchFamily="34" charset="0"/>
              </a:rPr>
              <a:t>سادساً: الجروح</a:t>
            </a:r>
            <a:endParaRPr lang="en-US" sz="7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سادسا الجرو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p:nvPr/>
        </p:nvSpPr>
        <p:spPr bwMode="auto">
          <a:xfrm>
            <a:off x="1562100" y="3048000"/>
            <a:ext cx="6019800" cy="2554288"/>
          </a:xfrm>
          <a:prstGeom prst="roundRect">
            <a:avLst/>
          </a:prstGeom>
          <a:solidFill>
            <a:schemeClr val="accent4">
              <a:lumMod val="20000"/>
              <a:lumOff val="80000"/>
            </a:schemeClr>
          </a:solidFill>
          <a:effectLst/>
        </p:spPr>
        <p:txBody>
          <a:bodyPr>
            <a:spAutoFit/>
          </a:bodyPr>
          <a:lstStyle/>
          <a:p>
            <a:pPr algn="ctr" rtl="1" fontAlgn="auto">
              <a:spcBef>
                <a:spcPts val="0"/>
              </a:spcBef>
              <a:spcAft>
                <a:spcPts val="0"/>
              </a:spcAft>
              <a:defRPr/>
            </a:pPr>
            <a:r>
              <a:rPr lang="ar-EG" sz="3600" b="1" dirty="0">
                <a:latin typeface="+mn-lt"/>
                <a:cs typeface="+mn-cs"/>
              </a:rPr>
              <a:t>قطع أو فصل في أنسجة الجسم، سواء كان داخلياً أو خارجياً نتيجة عنف أو استخدام آلة حادة أو تعرض الجسم لحادث ما.</a:t>
            </a:r>
            <a:endParaRPr lang="en-US" sz="3600" dirty="0">
              <a:latin typeface="+mn-lt"/>
              <a:cs typeface="+mn-cs"/>
            </a:endParaRPr>
          </a:p>
        </p:txBody>
      </p:sp>
      <p:sp>
        <p:nvSpPr>
          <p:cNvPr id="3" name="Rounded Rectangle 2"/>
          <p:cNvSpPr/>
          <p:nvPr/>
        </p:nvSpPr>
        <p:spPr bwMode="auto">
          <a:xfrm>
            <a:off x="2819400" y="609600"/>
            <a:ext cx="3962400" cy="920751"/>
          </a:xfrm>
          <a:prstGeom prst="roundRect">
            <a:avLst>
              <a:gd name="adj" fmla="val 50000"/>
            </a:avLst>
          </a:prstGeom>
          <a:solidFill>
            <a:srgbClr val="FFFF00"/>
          </a:solidFill>
          <a:ln w="57150">
            <a:solidFill>
              <a:srgbClr val="7030A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4"/>
          <p:cNvSpPr>
            <a:spLocks noChangeArrowheads="1"/>
          </p:cNvSpPr>
          <p:nvPr/>
        </p:nvSpPr>
        <p:spPr bwMode="auto">
          <a:xfrm>
            <a:off x="3101975" y="739775"/>
            <a:ext cx="3538538" cy="708025"/>
          </a:xfrm>
          <a:prstGeom prst="rect">
            <a:avLst/>
          </a:prstGeom>
          <a:noFill/>
          <a:ln w="9525">
            <a:noFill/>
            <a:miter lim="800000"/>
            <a:headEnd/>
            <a:tailEnd/>
          </a:ln>
        </p:spPr>
        <p:txBody>
          <a:bodyPr>
            <a:spAutoFit/>
          </a:bodyPr>
          <a:lstStyle/>
          <a:p>
            <a:pPr algn="ctr" rtl="1"/>
            <a:r>
              <a:rPr lang="ar-EG" sz="4000" b="1" dirty="0">
                <a:solidFill>
                  <a:srgbClr val="FF0000"/>
                </a:solidFill>
                <a:latin typeface="Calibri" pitchFamily="34" charset="0"/>
              </a:rPr>
              <a:t>تعريف الجروح:</a:t>
            </a:r>
            <a:endParaRPr lang="en-US" sz="4000" dirty="0">
              <a:solidFill>
                <a:srgbClr val="FF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تعريف الجروح.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قطع أو فصل في أنسجة الجسم سواء ك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5105400" y="3189288"/>
            <a:ext cx="3352800" cy="1322387"/>
          </a:xfrm>
          <a:prstGeom prst="rect">
            <a:avLst/>
          </a:prstGeom>
          <a:noFill/>
          <a:ln w="9525">
            <a:noFill/>
            <a:miter lim="800000"/>
            <a:headEnd/>
            <a:tailEnd/>
          </a:ln>
        </p:spPr>
        <p:txBody>
          <a:bodyPr anchor="ctr">
            <a:spAutoFit/>
          </a:bodyPr>
          <a:lstStyle/>
          <a:p>
            <a:pPr algn="ctr" rtl="1"/>
            <a:r>
              <a:rPr lang="ar-EG" sz="4000" b="1" dirty="0">
                <a:latin typeface="Times New Roman" pitchFamily="18" charset="0"/>
                <a:cs typeface="Times New Roman" pitchFamily="18" charset="0"/>
              </a:rPr>
              <a:t>تمزق الأنسجة الخارجية كالجلد.</a:t>
            </a:r>
            <a:endParaRPr lang="ar-EG" sz="4400" dirty="0"/>
          </a:p>
        </p:txBody>
      </p:sp>
      <p:sp>
        <p:nvSpPr>
          <p:cNvPr id="14" name="Rectangle 1"/>
          <p:cNvSpPr>
            <a:spLocks noChangeArrowheads="1"/>
          </p:cNvSpPr>
          <p:nvPr/>
        </p:nvSpPr>
        <p:spPr bwMode="auto">
          <a:xfrm>
            <a:off x="685800" y="3171220"/>
            <a:ext cx="3657600" cy="1569660"/>
          </a:xfrm>
          <a:prstGeom prst="rect">
            <a:avLst/>
          </a:prstGeom>
          <a:noFill/>
          <a:ln w="9525">
            <a:noFill/>
            <a:miter lim="800000"/>
            <a:headEnd/>
            <a:tailEnd/>
          </a:ln>
        </p:spPr>
        <p:txBody>
          <a:bodyPr wrap="square" anchor="ctr">
            <a:spAutoFit/>
          </a:bodyPr>
          <a:lstStyle/>
          <a:p>
            <a:pPr algn="ctr" rtl="1"/>
            <a:r>
              <a:rPr lang="ar-EG" sz="3200" b="1" dirty="0">
                <a:latin typeface="Calibri" pitchFamily="34" charset="0"/>
              </a:rPr>
              <a:t>إصابة الأنسجة الداخلية دون قطع في الجلد، مثل:</a:t>
            </a:r>
          </a:p>
          <a:p>
            <a:pPr algn="ctr" rtl="1"/>
            <a:r>
              <a:rPr lang="ar-EG" sz="3200" b="1" dirty="0">
                <a:latin typeface="Calibri" pitchFamily="34" charset="0"/>
              </a:rPr>
              <a:t> العين أو النخاع الشوكي.</a:t>
            </a:r>
            <a:endParaRPr lang="en-US" sz="3200" dirty="0">
              <a:latin typeface="Calibri" pitchFamily="34" charset="0"/>
            </a:endParaRPr>
          </a:p>
        </p:txBody>
      </p:sp>
      <p:sp>
        <p:nvSpPr>
          <p:cNvPr id="13" name="TextBox 3"/>
          <p:cNvSpPr txBox="1"/>
          <p:nvPr/>
        </p:nvSpPr>
        <p:spPr bwMode="auto">
          <a:xfrm>
            <a:off x="3352800" y="725488"/>
            <a:ext cx="2846388" cy="646112"/>
          </a:xfrm>
          <a:prstGeom prst="rect">
            <a:avLst/>
          </a:prstGeom>
          <a:solidFill>
            <a:schemeClr val="accent4">
              <a:lumMod val="20000"/>
              <a:lumOff val="80000"/>
            </a:schemeClr>
          </a:solidFill>
          <a:effectLst/>
        </p:spPr>
        <p:txBody>
          <a:bodyPr rtlCol="1">
            <a:spAutoFit/>
          </a:bodyPr>
          <a:lstStyle/>
          <a:p>
            <a:pPr algn="ctr" rtl="1" fontAlgn="auto">
              <a:spcBef>
                <a:spcPts val="0"/>
              </a:spcBef>
              <a:spcAft>
                <a:spcPts val="0"/>
              </a:spcAft>
              <a:defRPr/>
            </a:pPr>
            <a:r>
              <a:rPr lang="ar-EG" sz="3600" b="1" dirty="0">
                <a:latin typeface="+mn-lt"/>
                <a:cs typeface="+mn-cs"/>
              </a:rPr>
              <a:t>تصنيف الجروح</a:t>
            </a:r>
            <a:endParaRPr lang="en-US" sz="3600" dirty="0">
              <a:latin typeface="+mn-lt"/>
              <a:cs typeface="+mn-cs"/>
            </a:endParaRPr>
          </a:p>
        </p:txBody>
      </p:sp>
      <p:sp>
        <p:nvSpPr>
          <p:cNvPr id="15" name="TextBox 8"/>
          <p:cNvSpPr txBox="1">
            <a:spLocks noChangeArrowheads="1"/>
          </p:cNvSpPr>
          <p:nvPr/>
        </p:nvSpPr>
        <p:spPr bwMode="auto">
          <a:xfrm>
            <a:off x="5246688" y="2451100"/>
            <a:ext cx="3106737" cy="584200"/>
          </a:xfrm>
          <a:prstGeom prst="rect">
            <a:avLst/>
          </a:prstGeom>
          <a:noFill/>
          <a:ln w="9525">
            <a:noFill/>
            <a:miter lim="800000"/>
            <a:headEnd/>
            <a:tailEnd/>
          </a:ln>
        </p:spPr>
        <p:txBody>
          <a:bodyPr>
            <a:spAutoFit/>
          </a:bodyPr>
          <a:lstStyle/>
          <a:p>
            <a:pPr algn="ctr" rtl="1"/>
            <a:r>
              <a:rPr lang="ar-EG" sz="3200" b="1" dirty="0">
                <a:solidFill>
                  <a:srgbClr val="0000FF"/>
                </a:solidFill>
                <a:latin typeface="Calibri" pitchFamily="34" charset="0"/>
              </a:rPr>
              <a:t>الجروح المفتوحة: </a:t>
            </a:r>
            <a:endParaRPr lang="en-US" sz="3200" dirty="0">
              <a:solidFill>
                <a:srgbClr val="0000FF"/>
              </a:solidFill>
              <a:latin typeface="Calibri" pitchFamily="34" charset="0"/>
            </a:endParaRPr>
          </a:p>
        </p:txBody>
      </p:sp>
      <p:sp>
        <p:nvSpPr>
          <p:cNvPr id="16" name="TextBox 12"/>
          <p:cNvSpPr txBox="1">
            <a:spLocks noChangeArrowheads="1"/>
          </p:cNvSpPr>
          <p:nvPr/>
        </p:nvSpPr>
        <p:spPr bwMode="auto">
          <a:xfrm>
            <a:off x="846931" y="2340799"/>
            <a:ext cx="3106737" cy="584200"/>
          </a:xfrm>
          <a:prstGeom prst="rect">
            <a:avLst/>
          </a:prstGeom>
          <a:noFill/>
          <a:ln w="9525">
            <a:noFill/>
            <a:miter lim="800000"/>
            <a:headEnd/>
            <a:tailEnd/>
          </a:ln>
        </p:spPr>
        <p:txBody>
          <a:bodyPr>
            <a:spAutoFit/>
          </a:bodyPr>
          <a:lstStyle/>
          <a:p>
            <a:pPr algn="ctr" rtl="1"/>
            <a:r>
              <a:rPr lang="ar-EG" sz="3200" b="1" dirty="0">
                <a:solidFill>
                  <a:srgbClr val="0000FF"/>
                </a:solidFill>
                <a:latin typeface="Calibri" pitchFamily="34" charset="0"/>
              </a:rPr>
              <a:t>الجروح المغلقة:</a:t>
            </a:r>
            <a:endParaRPr lang="en-US" sz="3200" dirty="0">
              <a:solidFill>
                <a:srgbClr val="0000FF"/>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تصنيف الجروح.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جروح المفتوحة.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93"/>
                                        </p:tgtEl>
                                        <p:attrNameLst>
                                          <p:attrName>style.visibility</p:attrName>
                                        </p:attrNameLst>
                                      </p:cBhvr>
                                      <p:to>
                                        <p:strVal val="visible"/>
                                      </p:to>
                                    </p:set>
                                    <p:anim calcmode="lin" valueType="num">
                                      <p:cBhvr additive="base">
                                        <p:cTn id="17" dur="500" fill="hold"/>
                                        <p:tgtEl>
                                          <p:spTgt spid="8193"/>
                                        </p:tgtEl>
                                        <p:attrNameLst>
                                          <p:attrName>ppt_x</p:attrName>
                                        </p:attrNameLst>
                                      </p:cBhvr>
                                      <p:tavLst>
                                        <p:tav tm="0">
                                          <p:val>
                                            <p:strVal val="#ppt_x"/>
                                          </p:val>
                                        </p:tav>
                                        <p:tav tm="100000">
                                          <p:val>
                                            <p:strVal val="#ppt_x"/>
                                          </p:val>
                                        </p:tav>
                                      </p:tavLst>
                                    </p:anim>
                                    <p:anim calcmode="lin" valueType="num">
                                      <p:cBhvr additive="base">
                                        <p:cTn id="18" dur="500" fill="hold"/>
                                        <p:tgtEl>
                                          <p:spTgt spid="81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تمزق الأنسجة الخارجية كالجلد.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6" name="الجروح المغلقة.wav"/>
                                        </p:tgtEl>
                                      </p:cMediaNode>
                                    </p:audio>
                                  </p:sub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lide(fromBottom)">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إصابة الأنسجة الداخلية بدون قطع في الجلد، مث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553200" y="12192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200"/>
          </a:p>
        </p:txBody>
      </p:sp>
      <p:sp>
        <p:nvSpPr>
          <p:cNvPr id="8" name="TextBox 6"/>
          <p:cNvSpPr txBox="1">
            <a:spLocks noChangeArrowheads="1"/>
          </p:cNvSpPr>
          <p:nvPr/>
        </p:nvSpPr>
        <p:spPr bwMode="auto">
          <a:xfrm>
            <a:off x="7121525" y="1514475"/>
            <a:ext cx="503238" cy="769938"/>
          </a:xfrm>
          <a:prstGeom prst="rect">
            <a:avLst/>
          </a:prstGeom>
          <a:noFill/>
          <a:ln w="9525">
            <a:noFill/>
            <a:miter lim="800000"/>
            <a:headEnd/>
            <a:tailEnd/>
          </a:ln>
        </p:spPr>
        <p:txBody>
          <a:bodyPr wrap="none">
            <a:spAutoFit/>
          </a:bodyPr>
          <a:lstStyle/>
          <a:p>
            <a:pPr algn="ctr"/>
            <a:r>
              <a:rPr lang="ar-EG" sz="4400" b="1" dirty="0">
                <a:solidFill>
                  <a:srgbClr val="0000FF"/>
                </a:solidFill>
                <a:latin typeface="Calibri" pitchFamily="34" charset="0"/>
              </a:rPr>
              <a:t>7</a:t>
            </a:r>
          </a:p>
        </p:txBody>
      </p:sp>
      <p:sp>
        <p:nvSpPr>
          <p:cNvPr id="9" name="TextBox 3"/>
          <p:cNvSpPr txBox="1">
            <a:spLocks noChangeArrowheads="1"/>
          </p:cNvSpPr>
          <p:nvPr/>
        </p:nvSpPr>
        <p:spPr bwMode="auto">
          <a:xfrm>
            <a:off x="838200" y="3857625"/>
            <a:ext cx="7467600" cy="1323975"/>
          </a:xfrm>
          <a:prstGeom prst="rect">
            <a:avLst/>
          </a:prstGeom>
          <a:noFill/>
          <a:ln w="9525">
            <a:noFill/>
            <a:miter lim="800000"/>
            <a:headEnd/>
            <a:tailEnd/>
          </a:ln>
        </p:spPr>
        <p:txBody>
          <a:bodyPr>
            <a:spAutoFit/>
          </a:bodyPr>
          <a:lstStyle/>
          <a:p>
            <a:pPr algn="ctr" rtl="1"/>
            <a:r>
              <a:rPr lang="ar-EG" sz="4000" b="1" dirty="0">
                <a:latin typeface="Calibri" pitchFamily="34" charset="0"/>
              </a:rPr>
              <a:t>اربط أنواع الجروح المفتوحة بمسبباتها بوضع الرقم المناسب تحت كل صورة:</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par>
                                <p:cTn id="11" presetID="3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400" decel="100000"/>
                                        <p:tgtEl>
                                          <p:spTgt spid="9"/>
                                        </p:tgtEl>
                                      </p:cBhvr>
                                    </p:animEffect>
                                    <p:anim calcmode="lin" valueType="num">
                                      <p:cBhvr>
                                        <p:cTn id="14" dur="400" decel="100000" fill="hold"/>
                                        <p:tgtEl>
                                          <p:spTgt spid="9"/>
                                        </p:tgtEl>
                                        <p:attrNameLst>
                                          <p:attrName>style.rotation</p:attrName>
                                        </p:attrNameLst>
                                      </p:cBhvr>
                                      <p:tavLst>
                                        <p:tav tm="0">
                                          <p:val>
                                            <p:fltVal val="-90"/>
                                          </p:val>
                                        </p:tav>
                                        <p:tav tm="100000">
                                          <p:val>
                                            <p:fltVal val="0"/>
                                          </p:val>
                                        </p:tav>
                                      </p:tavLst>
                                    </p:anim>
                                    <p:anim calcmode="lin" valueType="num">
                                      <p:cBhvr>
                                        <p:cTn id="15" dur="400" decel="100000" fill="hold"/>
                                        <p:tgtEl>
                                          <p:spTgt spid="9"/>
                                        </p:tgtEl>
                                        <p:attrNameLst>
                                          <p:attrName>ppt_x</p:attrName>
                                        </p:attrNameLst>
                                      </p:cBhvr>
                                      <p:tavLst>
                                        <p:tav tm="0">
                                          <p:val>
                                            <p:strVal val="#ppt_x+0.4"/>
                                          </p:val>
                                        </p:tav>
                                        <p:tav tm="100000">
                                          <p:val>
                                            <p:strVal val="#ppt_x-0.05"/>
                                          </p:val>
                                        </p:tav>
                                      </p:tavLst>
                                    </p:anim>
                                    <p:anim calcmode="lin" valueType="num">
                                      <p:cBhvr>
                                        <p:cTn id="16" dur="400" decel="100000" fill="hold"/>
                                        <p:tgtEl>
                                          <p:spTgt spid="9"/>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4714874" y="3449019"/>
            <a:ext cx="2503488" cy="830263"/>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الصعقة.</a:t>
            </a:r>
            <a:endParaRPr lang="en-US" sz="4800" dirty="0">
              <a:latin typeface="Calibri" pitchFamily="34" charset="0"/>
            </a:endParaRPr>
          </a:p>
        </p:txBody>
      </p:sp>
      <p:sp>
        <p:nvSpPr>
          <p:cNvPr id="20" name="Rectangle 19"/>
          <p:cNvSpPr>
            <a:spLocks noChangeArrowheads="1"/>
          </p:cNvSpPr>
          <p:nvPr/>
        </p:nvSpPr>
        <p:spPr bwMode="auto">
          <a:xfrm>
            <a:off x="2428874" y="4218957"/>
            <a:ext cx="4841875" cy="830262"/>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التنفس الاصطناعي.</a:t>
            </a:r>
            <a:endParaRPr lang="en-US" sz="4800" dirty="0">
              <a:latin typeface="Calibri" pitchFamily="34" charset="0"/>
            </a:endParaRPr>
          </a:p>
        </p:txBody>
      </p:sp>
      <p:sp>
        <p:nvSpPr>
          <p:cNvPr id="16" name="مستطيل 15"/>
          <p:cNvSpPr>
            <a:spLocks noChangeArrowheads="1"/>
          </p:cNvSpPr>
          <p:nvPr/>
        </p:nvSpPr>
        <p:spPr bwMode="auto">
          <a:xfrm>
            <a:off x="2823456" y="922338"/>
            <a:ext cx="4052712" cy="923330"/>
          </a:xfrm>
          <a:prstGeom prst="rect">
            <a:avLst/>
          </a:prstGeom>
          <a:noFill/>
          <a:ln w="9525">
            <a:noFill/>
            <a:miter lim="800000"/>
            <a:headEnd/>
            <a:tailEnd/>
          </a:ln>
        </p:spPr>
        <p:txBody>
          <a:bodyPr wrap="none">
            <a:spAutoFit/>
          </a:bodyPr>
          <a:lstStyle/>
          <a:p>
            <a:pPr algn="r"/>
            <a:r>
              <a:rPr lang="ar-EG" sz="5400" b="1" dirty="0">
                <a:solidFill>
                  <a:srgbClr val="6600FF"/>
                </a:solidFill>
              </a:rPr>
              <a:t>المفاهيم الرئيسة:</a:t>
            </a:r>
            <a:endParaRPr lang="ar-EG" sz="5400" dirty="0">
              <a:solidFill>
                <a:srgbClr val="6600FF"/>
              </a:solidFill>
            </a:endParaRPr>
          </a:p>
        </p:txBody>
      </p:sp>
      <p:sp>
        <p:nvSpPr>
          <p:cNvPr id="17" name="Rectangle 10"/>
          <p:cNvSpPr>
            <a:spLocks noChangeArrowheads="1"/>
          </p:cNvSpPr>
          <p:nvPr/>
        </p:nvSpPr>
        <p:spPr bwMode="auto">
          <a:xfrm>
            <a:off x="4638674" y="2618757"/>
            <a:ext cx="2528888" cy="830262"/>
          </a:xfrm>
          <a:prstGeom prst="rect">
            <a:avLst/>
          </a:prstGeom>
          <a:noFill/>
          <a:ln w="9525">
            <a:noFill/>
            <a:miter lim="800000"/>
            <a:headEnd/>
            <a:tailEnd/>
          </a:ln>
        </p:spPr>
        <p:txBody>
          <a:bodyPr wrap="none">
            <a:spAutoFit/>
          </a:bodyPr>
          <a:lstStyle/>
          <a:p>
            <a:pPr algn="ctr" rtl="1">
              <a:buFont typeface="Wingdings" pitchFamily="2" charset="2"/>
              <a:buChar char="q"/>
            </a:pPr>
            <a:r>
              <a:rPr lang="ar-EG" sz="4800" b="1" dirty="0">
                <a:latin typeface="Calibri" pitchFamily="34" charset="0"/>
              </a:rPr>
              <a:t> السقوط.</a:t>
            </a:r>
            <a:endParaRPr lang="en-US" sz="4800" dirty="0">
              <a:latin typeface="Calibri" pitchFamily="34" charset="0"/>
            </a:endParaRPr>
          </a:p>
        </p:txBody>
      </p:sp>
    </p:spTree>
    <p:extLst>
      <p:ext uri="{BB962C8B-B14F-4D97-AF65-F5344CB8AC3E}">
        <p14:creationId xmlns:p14="http://schemas.microsoft.com/office/powerpoint/2010/main" val="2684463978"/>
      </p:ext>
    </p:extLst>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اهيم الرئيسة.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400" decel="100000"/>
                                        <p:tgtEl>
                                          <p:spTgt spid="17"/>
                                        </p:tgtEl>
                                      </p:cBhvr>
                                    </p:animEffect>
                                    <p:anim calcmode="lin" valueType="num">
                                      <p:cBhvr>
                                        <p:cTn id="13" dur="400" decel="100000" fill="hold"/>
                                        <p:tgtEl>
                                          <p:spTgt spid="17"/>
                                        </p:tgtEl>
                                        <p:attrNameLst>
                                          <p:attrName>style.rotation</p:attrName>
                                        </p:attrNameLst>
                                      </p:cBhvr>
                                      <p:tavLst>
                                        <p:tav tm="0">
                                          <p:val>
                                            <p:fltVal val="-90"/>
                                          </p:val>
                                        </p:tav>
                                        <p:tav tm="100000">
                                          <p:val>
                                            <p:fltVal val="0"/>
                                          </p:val>
                                        </p:tav>
                                      </p:tavLst>
                                    </p:anim>
                                    <p:anim calcmode="lin" valueType="num">
                                      <p:cBhvr>
                                        <p:cTn id="14" dur="400" decel="100000" fill="hold"/>
                                        <p:tgtEl>
                                          <p:spTgt spid="17"/>
                                        </p:tgtEl>
                                        <p:attrNameLst>
                                          <p:attrName>ppt_x</p:attrName>
                                        </p:attrNameLst>
                                      </p:cBhvr>
                                      <p:tavLst>
                                        <p:tav tm="0">
                                          <p:val>
                                            <p:strVal val="#ppt_x+0.4"/>
                                          </p:val>
                                        </p:tav>
                                        <p:tav tm="100000">
                                          <p:val>
                                            <p:strVal val="#ppt_x-0.05"/>
                                          </p:val>
                                        </p:tav>
                                      </p:tavLst>
                                    </p:anim>
                                    <p:anim calcmode="lin" valueType="num">
                                      <p:cBhvr>
                                        <p:cTn id="15" dur="400" decel="100000" fill="hold"/>
                                        <p:tgtEl>
                                          <p:spTgt spid="17"/>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17"/>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1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سقوط.wav"/>
                                        </p:tgtEl>
                                      </p:cMediaNode>
                                    </p:audio>
                                  </p:sub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400" decel="100000"/>
                                        <p:tgtEl>
                                          <p:spTgt spid="13"/>
                                        </p:tgtEl>
                                      </p:cBhvr>
                                    </p:animEffect>
                                    <p:anim calcmode="lin" valueType="num">
                                      <p:cBhvr>
                                        <p:cTn id="23" dur="400" decel="100000" fill="hold"/>
                                        <p:tgtEl>
                                          <p:spTgt spid="13"/>
                                        </p:tgtEl>
                                        <p:attrNameLst>
                                          <p:attrName>style.rotation</p:attrName>
                                        </p:attrNameLst>
                                      </p:cBhvr>
                                      <p:tavLst>
                                        <p:tav tm="0">
                                          <p:val>
                                            <p:fltVal val="-90"/>
                                          </p:val>
                                        </p:tav>
                                        <p:tav tm="100000">
                                          <p:val>
                                            <p:fltVal val="0"/>
                                          </p:val>
                                        </p:tav>
                                      </p:tavLst>
                                    </p:anim>
                                    <p:anim calcmode="lin" valueType="num">
                                      <p:cBhvr>
                                        <p:cTn id="24" dur="400" decel="100000" fill="hold"/>
                                        <p:tgtEl>
                                          <p:spTgt spid="13"/>
                                        </p:tgtEl>
                                        <p:attrNameLst>
                                          <p:attrName>ppt_x</p:attrName>
                                        </p:attrNameLst>
                                      </p:cBhvr>
                                      <p:tavLst>
                                        <p:tav tm="0">
                                          <p:val>
                                            <p:strVal val="#ppt_x+0.4"/>
                                          </p:val>
                                        </p:tav>
                                        <p:tav tm="100000">
                                          <p:val>
                                            <p:strVal val="#ppt_x-0.05"/>
                                          </p:val>
                                        </p:tav>
                                      </p:tavLst>
                                    </p:anim>
                                    <p:anim calcmode="lin" valueType="num">
                                      <p:cBhvr>
                                        <p:cTn id="25" dur="400" decel="100000" fill="hold"/>
                                        <p:tgtEl>
                                          <p:spTgt spid="13"/>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الصعقة.wav"/>
                                        </p:tgtEl>
                                      </p:cMediaNode>
                                    </p:audio>
                                  </p:sub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400" decel="100000"/>
                                        <p:tgtEl>
                                          <p:spTgt spid="20"/>
                                        </p:tgtEl>
                                      </p:cBhvr>
                                    </p:animEffect>
                                    <p:anim calcmode="lin" valueType="num">
                                      <p:cBhvr>
                                        <p:cTn id="33" dur="400" decel="100000" fill="hold"/>
                                        <p:tgtEl>
                                          <p:spTgt spid="20"/>
                                        </p:tgtEl>
                                        <p:attrNameLst>
                                          <p:attrName>style.rotation</p:attrName>
                                        </p:attrNameLst>
                                      </p:cBhvr>
                                      <p:tavLst>
                                        <p:tav tm="0">
                                          <p:val>
                                            <p:fltVal val="-90"/>
                                          </p:val>
                                        </p:tav>
                                        <p:tav tm="100000">
                                          <p:val>
                                            <p:fltVal val="0"/>
                                          </p:val>
                                        </p:tav>
                                      </p:tavLst>
                                    </p:anim>
                                    <p:anim calcmode="lin" valueType="num">
                                      <p:cBhvr>
                                        <p:cTn id="34" dur="400" decel="100000" fill="hold"/>
                                        <p:tgtEl>
                                          <p:spTgt spid="20"/>
                                        </p:tgtEl>
                                        <p:attrNameLst>
                                          <p:attrName>ppt_x</p:attrName>
                                        </p:attrNameLst>
                                      </p:cBhvr>
                                      <p:tavLst>
                                        <p:tav tm="0">
                                          <p:val>
                                            <p:strVal val="#ppt_x+0.4"/>
                                          </p:val>
                                        </p:tav>
                                        <p:tav tm="100000">
                                          <p:val>
                                            <p:strVal val="#ppt_x-0.05"/>
                                          </p:val>
                                        </p:tav>
                                      </p:tavLst>
                                    </p:anim>
                                    <p:anim calcmode="lin" valueType="num">
                                      <p:cBhvr>
                                        <p:cTn id="35" dur="400" decel="100000" fill="hold"/>
                                        <p:tgtEl>
                                          <p:spTgt spid="20"/>
                                        </p:tgtEl>
                                        <p:attrNameLst>
                                          <p:attrName>ppt_y</p:attrName>
                                        </p:attrNameLst>
                                      </p:cBhvr>
                                      <p:tavLst>
                                        <p:tav tm="0">
                                          <p:val>
                                            <p:strVal val="#ppt_y-0.4"/>
                                          </p:val>
                                        </p:tav>
                                        <p:tav tm="100000">
                                          <p:val>
                                            <p:strVal val="#ppt_y+0.1"/>
                                          </p:val>
                                        </p:tav>
                                      </p:tavLst>
                                    </p:anim>
                                    <p:anim calcmode="lin" valueType="num">
                                      <p:cBhvr>
                                        <p:cTn id="36" dur="100" accel="100000" fill="hold">
                                          <p:stCondLst>
                                            <p:cond delay="400"/>
                                          </p:stCondLst>
                                        </p:cTn>
                                        <p:tgtEl>
                                          <p:spTgt spid="20"/>
                                        </p:tgtEl>
                                        <p:attrNameLst>
                                          <p:attrName>ppt_x</p:attrName>
                                        </p:attrNameLst>
                                      </p:cBhvr>
                                      <p:tavLst>
                                        <p:tav tm="0">
                                          <p:val>
                                            <p:strVal val="#ppt_x-0.05"/>
                                          </p:val>
                                        </p:tav>
                                        <p:tav tm="100000">
                                          <p:val>
                                            <p:strVal val="#ppt_x"/>
                                          </p:val>
                                        </p:tav>
                                      </p:tavLst>
                                    </p:anim>
                                    <p:anim calcmode="lin" valueType="num">
                                      <p:cBhvr>
                                        <p:cTn id="37" dur="100" accel="100000" fill="hold">
                                          <p:stCondLst>
                                            <p:cond delay="400"/>
                                          </p:stCondLst>
                                        </p:cTn>
                                        <p:tgtEl>
                                          <p:spTgt spid="2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التنفس الاصطنا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nip Same Side Corner Rectangle 20"/>
          <p:cNvSpPr/>
          <p:nvPr/>
        </p:nvSpPr>
        <p:spPr bwMode="auto">
          <a:xfrm>
            <a:off x="731228" y="3429000"/>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26" name="Snip Same Side Corner Rectangle 19"/>
          <p:cNvSpPr/>
          <p:nvPr/>
        </p:nvSpPr>
        <p:spPr bwMode="auto">
          <a:xfrm>
            <a:off x="1958486" y="1854200"/>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32" name="Rectangle 4"/>
          <p:cNvSpPr>
            <a:spLocks noChangeArrowheads="1"/>
          </p:cNvSpPr>
          <p:nvPr/>
        </p:nvSpPr>
        <p:spPr bwMode="auto">
          <a:xfrm>
            <a:off x="1882286" y="18542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1</a:t>
            </a:r>
            <a:endParaRPr lang="ar-SA" sz="4000" dirty="0">
              <a:solidFill>
                <a:srgbClr val="0000FF"/>
              </a:solidFill>
              <a:ea typeface="Calibri" pitchFamily="34" charset="0"/>
              <a:cs typeface="Tahoma" pitchFamily="34" charset="0"/>
            </a:endParaRPr>
          </a:p>
        </p:txBody>
      </p:sp>
      <p:sp>
        <p:nvSpPr>
          <p:cNvPr id="33" name="Rectangle 4"/>
          <p:cNvSpPr>
            <a:spLocks noChangeArrowheads="1"/>
          </p:cNvSpPr>
          <p:nvPr/>
        </p:nvSpPr>
        <p:spPr bwMode="auto">
          <a:xfrm>
            <a:off x="655028" y="33528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6</a:t>
            </a:r>
            <a:endParaRPr lang="ar-SA" sz="4000" dirty="0">
              <a:solidFill>
                <a:srgbClr val="0000FF"/>
              </a:solidFill>
              <a:ea typeface="Calibri" pitchFamily="34" charset="0"/>
              <a:cs typeface="Tahoma" pitchFamily="34" charset="0"/>
            </a:endParaRPr>
          </a:p>
        </p:txBody>
      </p:sp>
      <p:sp>
        <p:nvSpPr>
          <p:cNvPr id="27" name="Snip Same Side Corner Rectangle 10"/>
          <p:cNvSpPr/>
          <p:nvPr/>
        </p:nvSpPr>
        <p:spPr bwMode="auto">
          <a:xfrm>
            <a:off x="6324600" y="2667000"/>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28" name="Snip Same Side Corner Rectangle 17"/>
          <p:cNvSpPr/>
          <p:nvPr/>
        </p:nvSpPr>
        <p:spPr bwMode="auto">
          <a:xfrm>
            <a:off x="7467600" y="4953000"/>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29" name="Snip Same Side Corner Rectangle 18"/>
          <p:cNvSpPr/>
          <p:nvPr/>
        </p:nvSpPr>
        <p:spPr bwMode="auto">
          <a:xfrm>
            <a:off x="6096000" y="5562600"/>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35" name="Snip Same Side Corner Rectangle 21"/>
          <p:cNvSpPr/>
          <p:nvPr/>
        </p:nvSpPr>
        <p:spPr bwMode="auto">
          <a:xfrm>
            <a:off x="639536" y="5465483"/>
            <a:ext cx="990600" cy="762000"/>
          </a:xfrm>
          <a:prstGeom prst="snip2Same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t>..........</a:t>
            </a:r>
          </a:p>
        </p:txBody>
      </p:sp>
      <p:sp>
        <p:nvSpPr>
          <p:cNvPr id="6148" name="Rectangle 4"/>
          <p:cNvSpPr>
            <a:spLocks noChangeArrowheads="1"/>
          </p:cNvSpPr>
          <p:nvPr/>
        </p:nvSpPr>
        <p:spPr bwMode="auto">
          <a:xfrm>
            <a:off x="6248400" y="2590800"/>
            <a:ext cx="1143000" cy="584200"/>
          </a:xfrm>
          <a:prstGeom prst="rect">
            <a:avLst/>
          </a:prstGeom>
          <a:noFill/>
          <a:ln w="9525">
            <a:noFill/>
            <a:miter lim="800000"/>
            <a:headEnd/>
            <a:tailEnd/>
          </a:ln>
        </p:spPr>
        <p:txBody>
          <a:bodyPr anchor="ctr">
            <a:spAutoFit/>
          </a:bodyPr>
          <a:lstStyle/>
          <a:p>
            <a:pPr algn="ctr" rtl="1"/>
            <a:r>
              <a:rPr lang="ar-SA" sz="3200" b="1" dirty="0">
                <a:solidFill>
                  <a:srgbClr val="0000FF"/>
                </a:solidFill>
                <a:latin typeface="Tahoma" pitchFamily="34" charset="0"/>
                <a:ea typeface="Calibri" pitchFamily="34" charset="0"/>
                <a:cs typeface="Tahoma" pitchFamily="34" charset="0"/>
              </a:rPr>
              <a:t>4</a:t>
            </a:r>
            <a:endParaRPr lang="ar-SA" sz="4000" dirty="0">
              <a:solidFill>
                <a:srgbClr val="0000FF"/>
              </a:solidFill>
              <a:ea typeface="Calibri" pitchFamily="34" charset="0"/>
              <a:cs typeface="Tahoma" pitchFamily="34" charset="0"/>
            </a:endParaRPr>
          </a:p>
        </p:txBody>
      </p:sp>
      <p:sp>
        <p:nvSpPr>
          <p:cNvPr id="30" name="Rectangle 4"/>
          <p:cNvSpPr>
            <a:spLocks noChangeArrowheads="1"/>
          </p:cNvSpPr>
          <p:nvPr/>
        </p:nvSpPr>
        <p:spPr bwMode="auto">
          <a:xfrm>
            <a:off x="7391400" y="48768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2</a:t>
            </a:r>
            <a:endParaRPr lang="ar-SA" sz="4000" dirty="0">
              <a:solidFill>
                <a:srgbClr val="0000FF"/>
              </a:solidFill>
              <a:ea typeface="Calibri" pitchFamily="34" charset="0"/>
              <a:cs typeface="Tahoma" pitchFamily="34" charset="0"/>
            </a:endParaRPr>
          </a:p>
        </p:txBody>
      </p:sp>
      <p:sp>
        <p:nvSpPr>
          <p:cNvPr id="31" name="Rectangle 4"/>
          <p:cNvSpPr>
            <a:spLocks noChangeArrowheads="1"/>
          </p:cNvSpPr>
          <p:nvPr/>
        </p:nvSpPr>
        <p:spPr bwMode="auto">
          <a:xfrm>
            <a:off x="6019800" y="55626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5</a:t>
            </a:r>
            <a:endParaRPr lang="ar-SA" sz="4000" dirty="0">
              <a:solidFill>
                <a:srgbClr val="0000FF"/>
              </a:solidFill>
              <a:ea typeface="Calibri" pitchFamily="34" charset="0"/>
              <a:cs typeface="Tahoma" pitchFamily="34" charset="0"/>
            </a:endParaRPr>
          </a:p>
        </p:txBody>
      </p:sp>
      <p:sp>
        <p:nvSpPr>
          <p:cNvPr id="34" name="Rectangle 4"/>
          <p:cNvSpPr>
            <a:spLocks noChangeArrowheads="1"/>
          </p:cNvSpPr>
          <p:nvPr/>
        </p:nvSpPr>
        <p:spPr bwMode="auto">
          <a:xfrm>
            <a:off x="563336" y="5338483"/>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3</a:t>
            </a:r>
            <a:endParaRPr lang="ar-SA" sz="4000" dirty="0">
              <a:solidFill>
                <a:srgbClr val="0000FF"/>
              </a:solidFill>
              <a:ea typeface="Calibri" pitchFamily="34" charset="0"/>
              <a:cs typeface="Tahoma" pitchFamily="34" charset="0"/>
            </a:endParaRPr>
          </a:p>
        </p:txBody>
      </p:sp>
      <p:sp>
        <p:nvSpPr>
          <p:cNvPr id="43" name="Rectangle 1"/>
          <p:cNvSpPr>
            <a:spLocks noChangeArrowheads="1"/>
          </p:cNvSpPr>
          <p:nvPr/>
        </p:nvSpPr>
        <p:spPr bwMode="auto">
          <a:xfrm>
            <a:off x="3352800" y="1524000"/>
            <a:ext cx="2362200" cy="4462463"/>
          </a:xfrm>
          <a:prstGeom prst="rect">
            <a:avLst/>
          </a:prstGeom>
          <a:noFill/>
          <a:ln w="9525">
            <a:noFill/>
            <a:miter lim="800000"/>
            <a:headEnd/>
            <a:tailEnd/>
          </a:ln>
        </p:spPr>
        <p:txBody>
          <a:bodyPr anchor="ctr">
            <a:spAutoFit/>
          </a:bodyPr>
          <a:lstStyle/>
          <a:p>
            <a:pPr marL="514350" indent="-514350" algn="ctr" rtl="1"/>
            <a:r>
              <a:rPr lang="ar-EG" sz="3200" b="1" dirty="0">
                <a:latin typeface="Times New Roman" pitchFamily="18" charset="0"/>
                <a:cs typeface="Times New Roman" pitchFamily="18" charset="0"/>
              </a:rPr>
              <a:t>1- القطع.</a:t>
            </a:r>
          </a:p>
          <a:p>
            <a:pPr marL="514350" indent="-514350" algn="ctr" rtl="1"/>
            <a:r>
              <a:rPr lang="ar-EG" sz="3600" b="1" dirty="0">
                <a:latin typeface="Calibri" pitchFamily="34" charset="0"/>
              </a:rPr>
              <a:t>2-النافذ.</a:t>
            </a:r>
            <a:endParaRPr lang="ar-EG" sz="3600" dirty="0"/>
          </a:p>
          <a:p>
            <a:pPr marL="514350" indent="-514350" algn="ctr" rtl="1"/>
            <a:r>
              <a:rPr lang="ar-EG" sz="3600" b="1" dirty="0">
                <a:latin typeface="Calibri" pitchFamily="34" charset="0"/>
              </a:rPr>
              <a:t>3- الوخزي (الثقوب).</a:t>
            </a:r>
            <a:endParaRPr lang="en-US" sz="3600" dirty="0">
              <a:latin typeface="Calibri" pitchFamily="34" charset="0"/>
            </a:endParaRPr>
          </a:p>
          <a:p>
            <a:pPr marL="514350" indent="-514350" algn="ctr" rtl="1"/>
            <a:r>
              <a:rPr lang="ar-EG" sz="3600" b="1" dirty="0">
                <a:latin typeface="Calibri" pitchFamily="34" charset="0"/>
              </a:rPr>
              <a:t>4- التهتكي (التمزق).</a:t>
            </a:r>
            <a:endParaRPr lang="en-US" sz="3600" dirty="0">
              <a:latin typeface="Calibri" pitchFamily="34" charset="0"/>
            </a:endParaRPr>
          </a:p>
          <a:p>
            <a:pPr marL="514350" indent="-514350" algn="ctr" rtl="1"/>
            <a:r>
              <a:rPr lang="ar-EG" sz="3600" b="1" dirty="0">
                <a:latin typeface="Calibri" pitchFamily="34" charset="0"/>
              </a:rPr>
              <a:t>5- الخدش.</a:t>
            </a:r>
            <a:endParaRPr lang="en-US" sz="3600" dirty="0">
              <a:latin typeface="Calibri" pitchFamily="34" charset="0"/>
            </a:endParaRPr>
          </a:p>
          <a:p>
            <a:pPr marL="514350" indent="-514350" algn="ctr" rtl="1"/>
            <a:r>
              <a:rPr lang="ar-EG" sz="3600" b="1" dirty="0">
                <a:latin typeface="Calibri" pitchFamily="34" charset="0"/>
              </a:rPr>
              <a:t>6- البتر.</a:t>
            </a:r>
            <a:endParaRPr lang="en-US" sz="3600" dirty="0">
              <a:latin typeface="Calibri" pitchFamily="34" charset="0"/>
            </a:endParaRPr>
          </a:p>
        </p:txBody>
      </p:sp>
      <p:sp>
        <p:nvSpPr>
          <p:cNvPr id="44" name="Oval 22"/>
          <p:cNvSpPr/>
          <p:nvPr/>
        </p:nvSpPr>
        <p:spPr bwMode="auto">
          <a:xfrm>
            <a:off x="3048000" y="1219200"/>
            <a:ext cx="2819400" cy="5181600"/>
          </a:xfrm>
          <a:prstGeom prst="ellipse">
            <a:avLst/>
          </a:prstGeom>
          <a:noFill/>
          <a:ln w="571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7191" name="Picture 23"/>
          <p:cNvPicPr>
            <a:picLocks noChangeAspect="1" noChangeArrowheads="1"/>
          </p:cNvPicPr>
          <p:nvPr/>
        </p:nvPicPr>
        <p:blipFill>
          <a:blip r:embed="rId10" cstate="print"/>
          <a:srcRect/>
          <a:stretch>
            <a:fillRect/>
          </a:stretch>
        </p:blipFill>
        <p:spPr bwMode="auto">
          <a:xfrm>
            <a:off x="6304365" y="914400"/>
            <a:ext cx="1772835" cy="1600200"/>
          </a:xfrm>
          <a:prstGeom prst="ellipse">
            <a:avLst/>
          </a:prstGeom>
          <a:noFill/>
          <a:ln w="9525">
            <a:noFill/>
            <a:miter lim="800000"/>
            <a:headEnd/>
            <a:tailEnd/>
          </a:ln>
          <a:effectLst/>
        </p:spPr>
      </p:pic>
      <p:pic>
        <p:nvPicPr>
          <p:cNvPr id="7192" name="Picture 24"/>
          <p:cNvPicPr>
            <a:picLocks noChangeAspect="1" noChangeArrowheads="1"/>
          </p:cNvPicPr>
          <p:nvPr/>
        </p:nvPicPr>
        <p:blipFill>
          <a:blip r:embed="rId11" cstate="print"/>
          <a:srcRect/>
          <a:stretch>
            <a:fillRect/>
          </a:stretch>
        </p:blipFill>
        <p:spPr bwMode="auto">
          <a:xfrm>
            <a:off x="5909028" y="4343400"/>
            <a:ext cx="1501422" cy="1066800"/>
          </a:xfrm>
          <a:prstGeom prst="ellipse">
            <a:avLst/>
          </a:prstGeom>
          <a:noFill/>
          <a:ln w="9525">
            <a:noFill/>
            <a:miter lim="800000"/>
            <a:headEnd/>
            <a:tailEnd/>
          </a:ln>
          <a:effectLst/>
        </p:spPr>
      </p:pic>
      <p:pic>
        <p:nvPicPr>
          <p:cNvPr id="7193" name="Picture 25"/>
          <p:cNvPicPr>
            <a:picLocks noChangeAspect="1" noChangeArrowheads="1"/>
          </p:cNvPicPr>
          <p:nvPr/>
        </p:nvPicPr>
        <p:blipFill>
          <a:blip r:embed="rId12" cstate="print"/>
          <a:srcRect/>
          <a:stretch>
            <a:fillRect/>
          </a:stretch>
        </p:blipFill>
        <p:spPr bwMode="auto">
          <a:xfrm>
            <a:off x="6715126" y="2971800"/>
            <a:ext cx="1905000" cy="1524000"/>
          </a:xfrm>
          <a:prstGeom prst="ellipse">
            <a:avLst/>
          </a:prstGeom>
          <a:noFill/>
          <a:ln w="9525">
            <a:noFill/>
            <a:miter lim="800000"/>
            <a:headEnd/>
            <a:tailEnd/>
          </a:ln>
          <a:effectLst/>
        </p:spPr>
      </p:pic>
      <p:pic>
        <p:nvPicPr>
          <p:cNvPr id="7194" name="Picture 26"/>
          <p:cNvPicPr>
            <a:picLocks noChangeAspect="1" noChangeArrowheads="1"/>
          </p:cNvPicPr>
          <p:nvPr/>
        </p:nvPicPr>
        <p:blipFill>
          <a:blip r:embed="rId13" cstate="print"/>
          <a:srcRect/>
          <a:stretch>
            <a:fillRect/>
          </a:stretch>
        </p:blipFill>
        <p:spPr bwMode="auto">
          <a:xfrm>
            <a:off x="1249135" y="4322483"/>
            <a:ext cx="1616529" cy="1028700"/>
          </a:xfrm>
          <a:prstGeom prst="ellipse">
            <a:avLst/>
          </a:prstGeom>
          <a:noFill/>
          <a:ln w="9525">
            <a:noFill/>
            <a:miter lim="800000"/>
            <a:headEnd/>
            <a:tailEnd/>
          </a:ln>
          <a:effectLst/>
        </p:spPr>
      </p:pic>
      <p:pic>
        <p:nvPicPr>
          <p:cNvPr id="7195" name="Picture 27"/>
          <p:cNvPicPr>
            <a:picLocks noChangeAspect="1" noChangeArrowheads="1"/>
          </p:cNvPicPr>
          <p:nvPr/>
        </p:nvPicPr>
        <p:blipFill>
          <a:blip r:embed="rId14" cstate="print"/>
          <a:srcRect/>
          <a:stretch>
            <a:fillRect/>
          </a:stretch>
        </p:blipFill>
        <p:spPr bwMode="auto">
          <a:xfrm>
            <a:off x="1268289" y="482600"/>
            <a:ext cx="1863969" cy="1371600"/>
          </a:xfrm>
          <a:prstGeom prst="ellipse">
            <a:avLst/>
          </a:prstGeom>
          <a:noFill/>
          <a:ln w="9525">
            <a:noFill/>
            <a:miter lim="800000"/>
            <a:headEnd/>
            <a:tailEnd/>
          </a:ln>
          <a:effectLst/>
        </p:spPr>
      </p:pic>
      <p:pic>
        <p:nvPicPr>
          <p:cNvPr id="7196" name="Picture 28"/>
          <p:cNvPicPr>
            <a:picLocks noChangeAspect="1" noChangeArrowheads="1"/>
          </p:cNvPicPr>
          <p:nvPr/>
        </p:nvPicPr>
        <p:blipFill>
          <a:blip r:embed="rId15" cstate="print"/>
          <a:srcRect/>
          <a:stretch>
            <a:fillRect/>
          </a:stretch>
        </p:blipFill>
        <p:spPr bwMode="auto">
          <a:xfrm>
            <a:off x="807428" y="2438400"/>
            <a:ext cx="1340131" cy="1057275"/>
          </a:xfrm>
          <a:prstGeom prst="ellipse">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191"/>
                                        </p:tgtEl>
                                        <p:attrNameLst>
                                          <p:attrName>style.visibility</p:attrName>
                                        </p:attrNameLst>
                                      </p:cBhvr>
                                      <p:to>
                                        <p:strVal val="visible"/>
                                      </p:to>
                                    </p:set>
                                    <p:animEffect transition="in" filter="box(in)">
                                      <p:cBhvr>
                                        <p:cTn id="7" dur="500"/>
                                        <p:tgtEl>
                                          <p:spTgt spid="719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ox(in)">
                                      <p:cBhvr>
                                        <p:cTn id="10" dur="500"/>
                                        <p:tgtEl>
                                          <p:spTgt spid="27"/>
                                        </p:tgtEl>
                                      </p:cBhvr>
                                    </p:animEffect>
                                  </p:childTnLst>
                                </p:cTn>
                              </p:par>
                              <p:par>
                                <p:cTn id="11" presetID="4" presetClass="entr" presetSubtype="16" fill="hold" nodeType="withEffect">
                                  <p:stCondLst>
                                    <p:cond delay="0"/>
                                  </p:stCondLst>
                                  <p:childTnLst>
                                    <p:set>
                                      <p:cBhvr>
                                        <p:cTn id="12" dur="1" fill="hold">
                                          <p:stCondLst>
                                            <p:cond delay="0"/>
                                          </p:stCondLst>
                                        </p:cTn>
                                        <p:tgtEl>
                                          <p:spTgt spid="7195"/>
                                        </p:tgtEl>
                                        <p:attrNameLst>
                                          <p:attrName>style.visibility</p:attrName>
                                        </p:attrNameLst>
                                      </p:cBhvr>
                                      <p:to>
                                        <p:strVal val="visible"/>
                                      </p:to>
                                    </p:set>
                                    <p:animEffect transition="in" filter="box(in)">
                                      <p:cBhvr>
                                        <p:cTn id="13" dur="500"/>
                                        <p:tgtEl>
                                          <p:spTgt spid="719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ox(in)">
                                      <p:cBhvr>
                                        <p:cTn id="16" dur="500"/>
                                        <p:tgtEl>
                                          <p:spTgt spid="26"/>
                                        </p:tgtEl>
                                      </p:cBhvr>
                                    </p:animEffect>
                                  </p:childTnLst>
                                </p:cTn>
                              </p:par>
                              <p:par>
                                <p:cTn id="17" presetID="4" presetClass="entr" presetSubtype="16" fill="hold" nodeType="withEffect">
                                  <p:stCondLst>
                                    <p:cond delay="0"/>
                                  </p:stCondLst>
                                  <p:childTnLst>
                                    <p:set>
                                      <p:cBhvr>
                                        <p:cTn id="18" dur="1" fill="hold">
                                          <p:stCondLst>
                                            <p:cond delay="0"/>
                                          </p:stCondLst>
                                        </p:cTn>
                                        <p:tgtEl>
                                          <p:spTgt spid="7193"/>
                                        </p:tgtEl>
                                        <p:attrNameLst>
                                          <p:attrName>style.visibility</p:attrName>
                                        </p:attrNameLst>
                                      </p:cBhvr>
                                      <p:to>
                                        <p:strVal val="visible"/>
                                      </p:to>
                                    </p:set>
                                    <p:animEffect transition="in" filter="box(in)">
                                      <p:cBhvr>
                                        <p:cTn id="19" dur="500"/>
                                        <p:tgtEl>
                                          <p:spTgt spid="719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500"/>
                                        <p:tgtEl>
                                          <p:spTgt spid="28"/>
                                        </p:tgtEl>
                                      </p:cBhvr>
                                    </p:animEffect>
                                  </p:childTnLst>
                                </p:cTn>
                              </p:par>
                              <p:par>
                                <p:cTn id="23" presetID="4" presetClass="entr" presetSubtype="16" fill="hold" nodeType="withEffect">
                                  <p:stCondLst>
                                    <p:cond delay="0"/>
                                  </p:stCondLst>
                                  <p:childTnLst>
                                    <p:set>
                                      <p:cBhvr>
                                        <p:cTn id="24" dur="1" fill="hold">
                                          <p:stCondLst>
                                            <p:cond delay="0"/>
                                          </p:stCondLst>
                                        </p:cTn>
                                        <p:tgtEl>
                                          <p:spTgt spid="7196"/>
                                        </p:tgtEl>
                                        <p:attrNameLst>
                                          <p:attrName>style.visibility</p:attrName>
                                        </p:attrNameLst>
                                      </p:cBhvr>
                                      <p:to>
                                        <p:strVal val="visible"/>
                                      </p:to>
                                    </p:set>
                                    <p:animEffect transition="in" filter="box(in)">
                                      <p:cBhvr>
                                        <p:cTn id="25" dur="500"/>
                                        <p:tgtEl>
                                          <p:spTgt spid="719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ox(in)">
                                      <p:cBhvr>
                                        <p:cTn id="28" dur="500"/>
                                        <p:tgtEl>
                                          <p:spTgt spid="42"/>
                                        </p:tgtEl>
                                      </p:cBhvr>
                                    </p:animEffect>
                                  </p:childTnLst>
                                </p:cTn>
                              </p:par>
                              <p:par>
                                <p:cTn id="29" presetID="4" presetClass="entr" presetSubtype="16" fill="hold" nodeType="withEffect">
                                  <p:stCondLst>
                                    <p:cond delay="0"/>
                                  </p:stCondLst>
                                  <p:childTnLst>
                                    <p:set>
                                      <p:cBhvr>
                                        <p:cTn id="30" dur="1" fill="hold">
                                          <p:stCondLst>
                                            <p:cond delay="0"/>
                                          </p:stCondLst>
                                        </p:cTn>
                                        <p:tgtEl>
                                          <p:spTgt spid="7192"/>
                                        </p:tgtEl>
                                        <p:attrNameLst>
                                          <p:attrName>style.visibility</p:attrName>
                                        </p:attrNameLst>
                                      </p:cBhvr>
                                      <p:to>
                                        <p:strVal val="visible"/>
                                      </p:to>
                                    </p:set>
                                    <p:animEffect transition="in" filter="box(in)">
                                      <p:cBhvr>
                                        <p:cTn id="31" dur="500"/>
                                        <p:tgtEl>
                                          <p:spTgt spid="719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ox(in)">
                                      <p:cBhvr>
                                        <p:cTn id="34" dur="500"/>
                                        <p:tgtEl>
                                          <p:spTgt spid="29"/>
                                        </p:tgtEl>
                                      </p:cBhvr>
                                    </p:animEffect>
                                  </p:childTnLst>
                                </p:cTn>
                              </p:par>
                              <p:par>
                                <p:cTn id="35" presetID="4" presetClass="entr" presetSubtype="16" fill="hold" nodeType="withEffect">
                                  <p:stCondLst>
                                    <p:cond delay="0"/>
                                  </p:stCondLst>
                                  <p:childTnLst>
                                    <p:set>
                                      <p:cBhvr>
                                        <p:cTn id="36" dur="1" fill="hold">
                                          <p:stCondLst>
                                            <p:cond delay="0"/>
                                          </p:stCondLst>
                                        </p:cTn>
                                        <p:tgtEl>
                                          <p:spTgt spid="7194"/>
                                        </p:tgtEl>
                                        <p:attrNameLst>
                                          <p:attrName>style.visibility</p:attrName>
                                        </p:attrNameLst>
                                      </p:cBhvr>
                                      <p:to>
                                        <p:strVal val="visible"/>
                                      </p:to>
                                    </p:set>
                                    <p:animEffect transition="in" filter="box(in)">
                                      <p:cBhvr>
                                        <p:cTn id="37" dur="500"/>
                                        <p:tgtEl>
                                          <p:spTgt spid="7194"/>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ox(in)">
                                      <p:cBhvr>
                                        <p:cTn id="40" dur="500"/>
                                        <p:tgtEl>
                                          <p:spTgt spid="35"/>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ox(in)">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par>
                                <p:cTn id="44" presetID="25" presetClass="entr" presetSubtype="0" fill="hold" grpId="0" nodeType="withEffect">
                                  <p:stCondLst>
                                    <p:cond delay="0"/>
                                  </p:stCondLst>
                                  <p:childTnLst>
                                    <p:set>
                                      <p:cBhvr>
                                        <p:cTn id="45" dur="1" fill="hold">
                                          <p:stCondLst>
                                            <p:cond delay="0"/>
                                          </p:stCondLst>
                                        </p:cTn>
                                        <p:tgtEl>
                                          <p:spTgt spid="43">
                                            <p:txEl>
                                              <p:pRg st="0" end="0"/>
                                            </p:txEl>
                                          </p:spTgt>
                                        </p:tgtEl>
                                        <p:attrNameLst>
                                          <p:attrName>style.visibility</p:attrName>
                                        </p:attrNameLst>
                                      </p:cBhvr>
                                      <p:to>
                                        <p:strVal val="visible"/>
                                      </p:to>
                                    </p:set>
                                    <p:anim calcmode="lin" valueType="num">
                                      <p:cBhvr>
                                        <p:cTn id="46" dur="250" decel="50000" fill="hold">
                                          <p:stCondLst>
                                            <p:cond delay="0"/>
                                          </p:stCondLst>
                                        </p:cTn>
                                        <p:tgtEl>
                                          <p:spTgt spid="43">
                                            <p:txEl>
                                              <p:pRg st="0" end="0"/>
                                            </p:txEl>
                                          </p:spTgt>
                                        </p:tgtEl>
                                        <p:attrNameLst>
                                          <p:attrName>style.rotation</p:attrName>
                                        </p:attrNameLst>
                                      </p:cBhvr>
                                      <p:tavLst>
                                        <p:tav tm="0">
                                          <p:val>
                                            <p:fltVal val="-90"/>
                                          </p:val>
                                        </p:tav>
                                        <p:tav tm="100000">
                                          <p:val>
                                            <p:fltVal val="0"/>
                                          </p:val>
                                        </p:tav>
                                      </p:tavLst>
                                    </p:anim>
                                    <p:anim calcmode="lin" valueType="num">
                                      <p:cBhvr>
                                        <p:cTn id="47" dur="250" decel="50000" fill="hold">
                                          <p:stCondLst>
                                            <p:cond delay="0"/>
                                          </p:stCondLst>
                                        </p:cTn>
                                        <p:tgtEl>
                                          <p:spTgt spid="43">
                                            <p:txEl>
                                              <p:pRg st="0" end="0"/>
                                            </p:txEl>
                                          </p:spTgt>
                                        </p:tgtEl>
                                        <p:attrNameLst>
                                          <p:attrName>ppt_w</p:attrName>
                                        </p:attrNameLst>
                                      </p:cBhvr>
                                      <p:tavLst>
                                        <p:tav tm="0">
                                          <p:val>
                                            <p:strVal val="#ppt_w"/>
                                          </p:val>
                                        </p:tav>
                                        <p:tav tm="100000">
                                          <p:val>
                                            <p:strVal val="#ppt_w*.05"/>
                                          </p:val>
                                        </p:tav>
                                      </p:tavLst>
                                    </p:anim>
                                    <p:anim calcmode="lin" valueType="num">
                                      <p:cBhvr>
                                        <p:cTn id="48" dur="250" accel="50000" fill="hold">
                                          <p:stCondLst>
                                            <p:cond delay="250"/>
                                          </p:stCondLst>
                                        </p:cTn>
                                        <p:tgtEl>
                                          <p:spTgt spid="43">
                                            <p:txEl>
                                              <p:pRg st="0" end="0"/>
                                            </p:txEl>
                                          </p:spTgt>
                                        </p:tgtEl>
                                        <p:attrNameLst>
                                          <p:attrName>ppt_w</p:attrName>
                                        </p:attrNameLst>
                                      </p:cBhvr>
                                      <p:tavLst>
                                        <p:tav tm="0">
                                          <p:val>
                                            <p:strVal val="#ppt_w*.05"/>
                                          </p:val>
                                        </p:tav>
                                        <p:tav tm="100000">
                                          <p:val>
                                            <p:strVal val="#ppt_w"/>
                                          </p:val>
                                        </p:tav>
                                      </p:tavLst>
                                    </p:anim>
                                    <p:anim calcmode="lin" valueType="num">
                                      <p:cBhvr>
                                        <p:cTn id="49" dur="500" fill="hold"/>
                                        <p:tgtEl>
                                          <p:spTgt spid="43">
                                            <p:txEl>
                                              <p:pRg st="0" end="0"/>
                                            </p:txEl>
                                          </p:spTgt>
                                        </p:tgtEl>
                                        <p:attrNameLst>
                                          <p:attrName>ppt_h</p:attrName>
                                        </p:attrNameLst>
                                      </p:cBhvr>
                                      <p:tavLst>
                                        <p:tav tm="0">
                                          <p:val>
                                            <p:strVal val="#ppt_h"/>
                                          </p:val>
                                        </p:tav>
                                        <p:tav tm="100000">
                                          <p:val>
                                            <p:strVal val="#ppt_h"/>
                                          </p:val>
                                        </p:tav>
                                      </p:tavLst>
                                    </p:anim>
                                    <p:anim calcmode="lin" valueType="num">
                                      <p:cBhvr>
                                        <p:cTn id="50" dur="250" decel="50000" fill="hold">
                                          <p:stCondLst>
                                            <p:cond delay="0"/>
                                          </p:stCondLst>
                                        </p:cTn>
                                        <p:tgtEl>
                                          <p:spTgt spid="43">
                                            <p:txEl>
                                              <p:pRg st="0" end="0"/>
                                            </p:txEl>
                                          </p:spTgt>
                                        </p:tgtEl>
                                        <p:attrNameLst>
                                          <p:attrName>ppt_x</p:attrName>
                                        </p:attrNameLst>
                                      </p:cBhvr>
                                      <p:tavLst>
                                        <p:tav tm="0">
                                          <p:val>
                                            <p:strVal val="#ppt_x+.4"/>
                                          </p:val>
                                        </p:tav>
                                        <p:tav tm="100000">
                                          <p:val>
                                            <p:strVal val="#ppt_x"/>
                                          </p:val>
                                        </p:tav>
                                      </p:tavLst>
                                    </p:anim>
                                    <p:anim calcmode="lin" valueType="num">
                                      <p:cBhvr>
                                        <p:cTn id="51" dur="250" decel="50000" fill="hold">
                                          <p:stCondLst>
                                            <p:cond delay="0"/>
                                          </p:stCondLst>
                                        </p:cTn>
                                        <p:tgtEl>
                                          <p:spTgt spid="43">
                                            <p:txEl>
                                              <p:pRg st="0" end="0"/>
                                            </p:txEl>
                                          </p:spTgt>
                                        </p:tgtEl>
                                        <p:attrNameLst>
                                          <p:attrName>ppt_y</p:attrName>
                                        </p:attrNameLst>
                                      </p:cBhvr>
                                      <p:tavLst>
                                        <p:tav tm="0">
                                          <p:val>
                                            <p:strVal val="#ppt_y-.2"/>
                                          </p:val>
                                        </p:tav>
                                        <p:tav tm="100000">
                                          <p:val>
                                            <p:strVal val="#ppt_y+.1"/>
                                          </p:val>
                                        </p:tav>
                                      </p:tavLst>
                                    </p:anim>
                                    <p:anim calcmode="lin" valueType="num">
                                      <p:cBhvr>
                                        <p:cTn id="52" dur="250" accel="50000" fill="hold">
                                          <p:stCondLst>
                                            <p:cond delay="250"/>
                                          </p:stCondLst>
                                        </p:cTn>
                                        <p:tgtEl>
                                          <p:spTgt spid="43">
                                            <p:txEl>
                                              <p:pRg st="0" end="0"/>
                                            </p:txEl>
                                          </p:spTgt>
                                        </p:tgtEl>
                                        <p:attrNameLst>
                                          <p:attrName>ppt_y</p:attrName>
                                        </p:attrNameLst>
                                      </p:cBhvr>
                                      <p:tavLst>
                                        <p:tav tm="0">
                                          <p:val>
                                            <p:strVal val="#ppt_y+.1"/>
                                          </p:val>
                                        </p:tav>
                                        <p:tav tm="100000">
                                          <p:val>
                                            <p:strVal val="#ppt_y"/>
                                          </p:val>
                                        </p:tav>
                                      </p:tavLst>
                                    </p:anim>
                                    <p:animEffect transition="in" filter="fade">
                                      <p:cBhvr>
                                        <p:cTn id="53" dur="500" decel="50000">
                                          <p:stCondLst>
                                            <p:cond delay="0"/>
                                          </p:stCondLst>
                                        </p:cTn>
                                        <p:tgtEl>
                                          <p:spTgt spid="43">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4" name="القطع.wav"/>
                                        </p:tgtEl>
                                      </p:cMediaNode>
                                    </p:audio>
                                  </p:subTnLst>
                                </p:cTn>
                              </p:par>
                            </p:childTnLst>
                          </p:cTn>
                        </p:par>
                      </p:childTnLst>
                    </p:cTn>
                  </p:par>
                  <p:par>
                    <p:cTn id="54" fill="hold">
                      <p:stCondLst>
                        <p:cond delay="indefinite"/>
                      </p:stCondLst>
                      <p:childTnLst>
                        <p:par>
                          <p:cTn id="55" fill="hold">
                            <p:stCondLst>
                              <p:cond delay="0"/>
                            </p:stCondLst>
                            <p:childTnLst>
                              <p:par>
                                <p:cTn id="56" presetID="25" presetClass="entr" presetSubtype="0" fill="hold" grpId="0" nodeType="clickEffect">
                                  <p:stCondLst>
                                    <p:cond delay="0"/>
                                  </p:stCondLst>
                                  <p:childTnLst>
                                    <p:set>
                                      <p:cBhvr>
                                        <p:cTn id="57" dur="1" fill="hold">
                                          <p:stCondLst>
                                            <p:cond delay="0"/>
                                          </p:stCondLst>
                                        </p:cTn>
                                        <p:tgtEl>
                                          <p:spTgt spid="43">
                                            <p:txEl>
                                              <p:pRg st="1" end="1"/>
                                            </p:txEl>
                                          </p:spTgt>
                                        </p:tgtEl>
                                        <p:attrNameLst>
                                          <p:attrName>style.visibility</p:attrName>
                                        </p:attrNameLst>
                                      </p:cBhvr>
                                      <p:to>
                                        <p:strVal val="visible"/>
                                      </p:to>
                                    </p:set>
                                    <p:anim calcmode="lin" valueType="num">
                                      <p:cBhvr>
                                        <p:cTn id="58" dur="250" decel="50000" fill="hold">
                                          <p:stCondLst>
                                            <p:cond delay="0"/>
                                          </p:stCondLst>
                                        </p:cTn>
                                        <p:tgtEl>
                                          <p:spTgt spid="43">
                                            <p:txEl>
                                              <p:pRg st="1" end="1"/>
                                            </p:txEl>
                                          </p:spTgt>
                                        </p:tgtEl>
                                        <p:attrNameLst>
                                          <p:attrName>style.rotation</p:attrName>
                                        </p:attrNameLst>
                                      </p:cBhvr>
                                      <p:tavLst>
                                        <p:tav tm="0">
                                          <p:val>
                                            <p:fltVal val="-90"/>
                                          </p:val>
                                        </p:tav>
                                        <p:tav tm="100000">
                                          <p:val>
                                            <p:fltVal val="0"/>
                                          </p:val>
                                        </p:tav>
                                      </p:tavLst>
                                    </p:anim>
                                    <p:anim calcmode="lin" valueType="num">
                                      <p:cBhvr>
                                        <p:cTn id="59" dur="250" decel="50000" fill="hold">
                                          <p:stCondLst>
                                            <p:cond delay="0"/>
                                          </p:stCondLst>
                                        </p:cTn>
                                        <p:tgtEl>
                                          <p:spTgt spid="43">
                                            <p:txEl>
                                              <p:pRg st="1" end="1"/>
                                            </p:txEl>
                                          </p:spTgt>
                                        </p:tgtEl>
                                        <p:attrNameLst>
                                          <p:attrName>ppt_w</p:attrName>
                                        </p:attrNameLst>
                                      </p:cBhvr>
                                      <p:tavLst>
                                        <p:tav tm="0">
                                          <p:val>
                                            <p:strVal val="#ppt_w"/>
                                          </p:val>
                                        </p:tav>
                                        <p:tav tm="100000">
                                          <p:val>
                                            <p:strVal val="#ppt_w*.05"/>
                                          </p:val>
                                        </p:tav>
                                      </p:tavLst>
                                    </p:anim>
                                    <p:anim calcmode="lin" valueType="num">
                                      <p:cBhvr>
                                        <p:cTn id="60" dur="250" accel="50000" fill="hold">
                                          <p:stCondLst>
                                            <p:cond delay="250"/>
                                          </p:stCondLst>
                                        </p:cTn>
                                        <p:tgtEl>
                                          <p:spTgt spid="43">
                                            <p:txEl>
                                              <p:pRg st="1" end="1"/>
                                            </p:txEl>
                                          </p:spTgt>
                                        </p:tgtEl>
                                        <p:attrNameLst>
                                          <p:attrName>ppt_w</p:attrName>
                                        </p:attrNameLst>
                                      </p:cBhvr>
                                      <p:tavLst>
                                        <p:tav tm="0">
                                          <p:val>
                                            <p:strVal val="#ppt_w*.05"/>
                                          </p:val>
                                        </p:tav>
                                        <p:tav tm="100000">
                                          <p:val>
                                            <p:strVal val="#ppt_w"/>
                                          </p:val>
                                        </p:tav>
                                      </p:tavLst>
                                    </p:anim>
                                    <p:anim calcmode="lin" valueType="num">
                                      <p:cBhvr>
                                        <p:cTn id="61" dur="500" fill="hold"/>
                                        <p:tgtEl>
                                          <p:spTgt spid="43">
                                            <p:txEl>
                                              <p:pRg st="1" end="1"/>
                                            </p:txEl>
                                          </p:spTgt>
                                        </p:tgtEl>
                                        <p:attrNameLst>
                                          <p:attrName>ppt_h</p:attrName>
                                        </p:attrNameLst>
                                      </p:cBhvr>
                                      <p:tavLst>
                                        <p:tav tm="0">
                                          <p:val>
                                            <p:strVal val="#ppt_h"/>
                                          </p:val>
                                        </p:tav>
                                        <p:tav tm="100000">
                                          <p:val>
                                            <p:strVal val="#ppt_h"/>
                                          </p:val>
                                        </p:tav>
                                      </p:tavLst>
                                    </p:anim>
                                    <p:anim calcmode="lin" valueType="num">
                                      <p:cBhvr>
                                        <p:cTn id="62" dur="250" decel="50000" fill="hold">
                                          <p:stCondLst>
                                            <p:cond delay="0"/>
                                          </p:stCondLst>
                                        </p:cTn>
                                        <p:tgtEl>
                                          <p:spTgt spid="43">
                                            <p:txEl>
                                              <p:pRg st="1" end="1"/>
                                            </p:txEl>
                                          </p:spTgt>
                                        </p:tgtEl>
                                        <p:attrNameLst>
                                          <p:attrName>ppt_x</p:attrName>
                                        </p:attrNameLst>
                                      </p:cBhvr>
                                      <p:tavLst>
                                        <p:tav tm="0">
                                          <p:val>
                                            <p:strVal val="#ppt_x+.4"/>
                                          </p:val>
                                        </p:tav>
                                        <p:tav tm="100000">
                                          <p:val>
                                            <p:strVal val="#ppt_x"/>
                                          </p:val>
                                        </p:tav>
                                      </p:tavLst>
                                    </p:anim>
                                    <p:anim calcmode="lin" valueType="num">
                                      <p:cBhvr>
                                        <p:cTn id="63" dur="250" decel="50000" fill="hold">
                                          <p:stCondLst>
                                            <p:cond delay="0"/>
                                          </p:stCondLst>
                                        </p:cTn>
                                        <p:tgtEl>
                                          <p:spTgt spid="43">
                                            <p:txEl>
                                              <p:pRg st="1" end="1"/>
                                            </p:txEl>
                                          </p:spTgt>
                                        </p:tgtEl>
                                        <p:attrNameLst>
                                          <p:attrName>ppt_y</p:attrName>
                                        </p:attrNameLst>
                                      </p:cBhvr>
                                      <p:tavLst>
                                        <p:tav tm="0">
                                          <p:val>
                                            <p:strVal val="#ppt_y-.2"/>
                                          </p:val>
                                        </p:tav>
                                        <p:tav tm="100000">
                                          <p:val>
                                            <p:strVal val="#ppt_y+.1"/>
                                          </p:val>
                                        </p:tav>
                                      </p:tavLst>
                                    </p:anim>
                                    <p:anim calcmode="lin" valueType="num">
                                      <p:cBhvr>
                                        <p:cTn id="64" dur="250" accel="50000" fill="hold">
                                          <p:stCondLst>
                                            <p:cond delay="250"/>
                                          </p:stCondLst>
                                        </p:cTn>
                                        <p:tgtEl>
                                          <p:spTgt spid="43">
                                            <p:txEl>
                                              <p:pRg st="1" end="1"/>
                                            </p:txEl>
                                          </p:spTgt>
                                        </p:tgtEl>
                                        <p:attrNameLst>
                                          <p:attrName>ppt_y</p:attrName>
                                        </p:attrNameLst>
                                      </p:cBhvr>
                                      <p:tavLst>
                                        <p:tav tm="0">
                                          <p:val>
                                            <p:strVal val="#ppt_y+.1"/>
                                          </p:val>
                                        </p:tav>
                                        <p:tav tm="100000">
                                          <p:val>
                                            <p:strVal val="#ppt_y"/>
                                          </p:val>
                                        </p:tav>
                                      </p:tavLst>
                                    </p:anim>
                                    <p:animEffect transition="in" filter="fade">
                                      <p:cBhvr>
                                        <p:cTn id="65" dur="500" decel="50000">
                                          <p:stCondLst>
                                            <p:cond delay="0"/>
                                          </p:stCondLst>
                                        </p:cTn>
                                        <p:tgtEl>
                                          <p:spTgt spid="43">
                                            <p:txEl>
                                              <p:pRg st="1" end="1"/>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5" name="النافذ.wav"/>
                                        </p:tgtEl>
                                      </p:cMediaNode>
                                    </p:audio>
                                  </p:subTnLst>
                                </p:cTn>
                              </p:par>
                            </p:childTnLst>
                          </p:cTn>
                        </p:par>
                      </p:childTnLst>
                    </p:cTn>
                  </p:par>
                  <p:par>
                    <p:cTn id="66" fill="hold">
                      <p:stCondLst>
                        <p:cond delay="indefinite"/>
                      </p:stCondLst>
                      <p:childTnLst>
                        <p:par>
                          <p:cTn id="67" fill="hold">
                            <p:stCondLst>
                              <p:cond delay="0"/>
                            </p:stCondLst>
                            <p:childTnLst>
                              <p:par>
                                <p:cTn id="68" presetID="25" presetClass="entr" presetSubtype="0" fill="hold" grpId="0" nodeType="clickEffect">
                                  <p:stCondLst>
                                    <p:cond delay="0"/>
                                  </p:stCondLst>
                                  <p:childTnLst>
                                    <p:set>
                                      <p:cBhvr>
                                        <p:cTn id="69" dur="1" fill="hold">
                                          <p:stCondLst>
                                            <p:cond delay="0"/>
                                          </p:stCondLst>
                                        </p:cTn>
                                        <p:tgtEl>
                                          <p:spTgt spid="43">
                                            <p:txEl>
                                              <p:pRg st="2" end="2"/>
                                            </p:txEl>
                                          </p:spTgt>
                                        </p:tgtEl>
                                        <p:attrNameLst>
                                          <p:attrName>style.visibility</p:attrName>
                                        </p:attrNameLst>
                                      </p:cBhvr>
                                      <p:to>
                                        <p:strVal val="visible"/>
                                      </p:to>
                                    </p:set>
                                    <p:anim calcmode="lin" valueType="num">
                                      <p:cBhvr>
                                        <p:cTn id="70" dur="250" decel="50000" fill="hold">
                                          <p:stCondLst>
                                            <p:cond delay="0"/>
                                          </p:stCondLst>
                                        </p:cTn>
                                        <p:tgtEl>
                                          <p:spTgt spid="43">
                                            <p:txEl>
                                              <p:pRg st="2" end="2"/>
                                            </p:txEl>
                                          </p:spTgt>
                                        </p:tgtEl>
                                        <p:attrNameLst>
                                          <p:attrName>style.rotation</p:attrName>
                                        </p:attrNameLst>
                                      </p:cBhvr>
                                      <p:tavLst>
                                        <p:tav tm="0">
                                          <p:val>
                                            <p:fltVal val="-90"/>
                                          </p:val>
                                        </p:tav>
                                        <p:tav tm="100000">
                                          <p:val>
                                            <p:fltVal val="0"/>
                                          </p:val>
                                        </p:tav>
                                      </p:tavLst>
                                    </p:anim>
                                    <p:anim calcmode="lin" valueType="num">
                                      <p:cBhvr>
                                        <p:cTn id="71" dur="250" decel="50000" fill="hold">
                                          <p:stCondLst>
                                            <p:cond delay="0"/>
                                          </p:stCondLst>
                                        </p:cTn>
                                        <p:tgtEl>
                                          <p:spTgt spid="43">
                                            <p:txEl>
                                              <p:pRg st="2" end="2"/>
                                            </p:txEl>
                                          </p:spTgt>
                                        </p:tgtEl>
                                        <p:attrNameLst>
                                          <p:attrName>ppt_w</p:attrName>
                                        </p:attrNameLst>
                                      </p:cBhvr>
                                      <p:tavLst>
                                        <p:tav tm="0">
                                          <p:val>
                                            <p:strVal val="#ppt_w"/>
                                          </p:val>
                                        </p:tav>
                                        <p:tav tm="100000">
                                          <p:val>
                                            <p:strVal val="#ppt_w*.05"/>
                                          </p:val>
                                        </p:tav>
                                      </p:tavLst>
                                    </p:anim>
                                    <p:anim calcmode="lin" valueType="num">
                                      <p:cBhvr>
                                        <p:cTn id="72" dur="250" accel="50000" fill="hold">
                                          <p:stCondLst>
                                            <p:cond delay="250"/>
                                          </p:stCondLst>
                                        </p:cTn>
                                        <p:tgtEl>
                                          <p:spTgt spid="43">
                                            <p:txEl>
                                              <p:pRg st="2" end="2"/>
                                            </p:txEl>
                                          </p:spTgt>
                                        </p:tgtEl>
                                        <p:attrNameLst>
                                          <p:attrName>ppt_w</p:attrName>
                                        </p:attrNameLst>
                                      </p:cBhvr>
                                      <p:tavLst>
                                        <p:tav tm="0">
                                          <p:val>
                                            <p:strVal val="#ppt_w*.05"/>
                                          </p:val>
                                        </p:tav>
                                        <p:tav tm="100000">
                                          <p:val>
                                            <p:strVal val="#ppt_w"/>
                                          </p:val>
                                        </p:tav>
                                      </p:tavLst>
                                    </p:anim>
                                    <p:anim calcmode="lin" valueType="num">
                                      <p:cBhvr>
                                        <p:cTn id="73" dur="500" fill="hold"/>
                                        <p:tgtEl>
                                          <p:spTgt spid="43">
                                            <p:txEl>
                                              <p:pRg st="2" end="2"/>
                                            </p:txEl>
                                          </p:spTgt>
                                        </p:tgtEl>
                                        <p:attrNameLst>
                                          <p:attrName>ppt_h</p:attrName>
                                        </p:attrNameLst>
                                      </p:cBhvr>
                                      <p:tavLst>
                                        <p:tav tm="0">
                                          <p:val>
                                            <p:strVal val="#ppt_h"/>
                                          </p:val>
                                        </p:tav>
                                        <p:tav tm="100000">
                                          <p:val>
                                            <p:strVal val="#ppt_h"/>
                                          </p:val>
                                        </p:tav>
                                      </p:tavLst>
                                    </p:anim>
                                    <p:anim calcmode="lin" valueType="num">
                                      <p:cBhvr>
                                        <p:cTn id="74" dur="250" decel="50000" fill="hold">
                                          <p:stCondLst>
                                            <p:cond delay="0"/>
                                          </p:stCondLst>
                                        </p:cTn>
                                        <p:tgtEl>
                                          <p:spTgt spid="43">
                                            <p:txEl>
                                              <p:pRg st="2" end="2"/>
                                            </p:txEl>
                                          </p:spTgt>
                                        </p:tgtEl>
                                        <p:attrNameLst>
                                          <p:attrName>ppt_x</p:attrName>
                                        </p:attrNameLst>
                                      </p:cBhvr>
                                      <p:tavLst>
                                        <p:tav tm="0">
                                          <p:val>
                                            <p:strVal val="#ppt_x+.4"/>
                                          </p:val>
                                        </p:tav>
                                        <p:tav tm="100000">
                                          <p:val>
                                            <p:strVal val="#ppt_x"/>
                                          </p:val>
                                        </p:tav>
                                      </p:tavLst>
                                    </p:anim>
                                    <p:anim calcmode="lin" valueType="num">
                                      <p:cBhvr>
                                        <p:cTn id="75" dur="250" decel="50000" fill="hold">
                                          <p:stCondLst>
                                            <p:cond delay="0"/>
                                          </p:stCondLst>
                                        </p:cTn>
                                        <p:tgtEl>
                                          <p:spTgt spid="43">
                                            <p:txEl>
                                              <p:pRg st="2" end="2"/>
                                            </p:txEl>
                                          </p:spTgt>
                                        </p:tgtEl>
                                        <p:attrNameLst>
                                          <p:attrName>ppt_y</p:attrName>
                                        </p:attrNameLst>
                                      </p:cBhvr>
                                      <p:tavLst>
                                        <p:tav tm="0">
                                          <p:val>
                                            <p:strVal val="#ppt_y-.2"/>
                                          </p:val>
                                        </p:tav>
                                        <p:tav tm="100000">
                                          <p:val>
                                            <p:strVal val="#ppt_y+.1"/>
                                          </p:val>
                                        </p:tav>
                                      </p:tavLst>
                                    </p:anim>
                                    <p:anim calcmode="lin" valueType="num">
                                      <p:cBhvr>
                                        <p:cTn id="76" dur="250" accel="50000" fill="hold">
                                          <p:stCondLst>
                                            <p:cond delay="250"/>
                                          </p:stCondLst>
                                        </p:cTn>
                                        <p:tgtEl>
                                          <p:spTgt spid="43">
                                            <p:txEl>
                                              <p:pRg st="2" end="2"/>
                                            </p:txEl>
                                          </p:spTgt>
                                        </p:tgtEl>
                                        <p:attrNameLst>
                                          <p:attrName>ppt_y</p:attrName>
                                        </p:attrNameLst>
                                      </p:cBhvr>
                                      <p:tavLst>
                                        <p:tav tm="0">
                                          <p:val>
                                            <p:strVal val="#ppt_y+.1"/>
                                          </p:val>
                                        </p:tav>
                                        <p:tav tm="100000">
                                          <p:val>
                                            <p:strVal val="#ppt_y"/>
                                          </p:val>
                                        </p:tav>
                                      </p:tavLst>
                                    </p:anim>
                                    <p:animEffect transition="in" filter="fade">
                                      <p:cBhvr>
                                        <p:cTn id="77" dur="500" decel="50000">
                                          <p:stCondLst>
                                            <p:cond delay="0"/>
                                          </p:stCondLst>
                                        </p:cTn>
                                        <p:tgtEl>
                                          <p:spTgt spid="43">
                                            <p:txEl>
                                              <p:pRg st="2" end="2"/>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6" name="الوخزي.wav"/>
                                        </p:tgtEl>
                                      </p:cMediaNode>
                                    </p:audio>
                                  </p:subTnLst>
                                </p:cTn>
                              </p:par>
                            </p:childTnLst>
                          </p:cTn>
                        </p:par>
                      </p:childTnLst>
                    </p:cTn>
                  </p:par>
                  <p:par>
                    <p:cTn id="78" fill="hold">
                      <p:stCondLst>
                        <p:cond delay="indefinite"/>
                      </p:stCondLst>
                      <p:childTnLst>
                        <p:par>
                          <p:cTn id="79" fill="hold">
                            <p:stCondLst>
                              <p:cond delay="0"/>
                            </p:stCondLst>
                            <p:childTnLst>
                              <p:par>
                                <p:cTn id="80" presetID="25" presetClass="entr" presetSubtype="0" fill="hold" grpId="0" nodeType="clickEffect">
                                  <p:stCondLst>
                                    <p:cond delay="0"/>
                                  </p:stCondLst>
                                  <p:childTnLst>
                                    <p:set>
                                      <p:cBhvr>
                                        <p:cTn id="81" dur="1" fill="hold">
                                          <p:stCondLst>
                                            <p:cond delay="0"/>
                                          </p:stCondLst>
                                        </p:cTn>
                                        <p:tgtEl>
                                          <p:spTgt spid="43">
                                            <p:txEl>
                                              <p:pRg st="3" end="3"/>
                                            </p:txEl>
                                          </p:spTgt>
                                        </p:tgtEl>
                                        <p:attrNameLst>
                                          <p:attrName>style.visibility</p:attrName>
                                        </p:attrNameLst>
                                      </p:cBhvr>
                                      <p:to>
                                        <p:strVal val="visible"/>
                                      </p:to>
                                    </p:set>
                                    <p:anim calcmode="lin" valueType="num">
                                      <p:cBhvr>
                                        <p:cTn id="82" dur="250" decel="50000" fill="hold">
                                          <p:stCondLst>
                                            <p:cond delay="0"/>
                                          </p:stCondLst>
                                        </p:cTn>
                                        <p:tgtEl>
                                          <p:spTgt spid="43">
                                            <p:txEl>
                                              <p:pRg st="3" end="3"/>
                                            </p:txEl>
                                          </p:spTgt>
                                        </p:tgtEl>
                                        <p:attrNameLst>
                                          <p:attrName>style.rotation</p:attrName>
                                        </p:attrNameLst>
                                      </p:cBhvr>
                                      <p:tavLst>
                                        <p:tav tm="0">
                                          <p:val>
                                            <p:fltVal val="-90"/>
                                          </p:val>
                                        </p:tav>
                                        <p:tav tm="100000">
                                          <p:val>
                                            <p:fltVal val="0"/>
                                          </p:val>
                                        </p:tav>
                                      </p:tavLst>
                                    </p:anim>
                                    <p:anim calcmode="lin" valueType="num">
                                      <p:cBhvr>
                                        <p:cTn id="83" dur="250" decel="50000" fill="hold">
                                          <p:stCondLst>
                                            <p:cond delay="0"/>
                                          </p:stCondLst>
                                        </p:cTn>
                                        <p:tgtEl>
                                          <p:spTgt spid="43">
                                            <p:txEl>
                                              <p:pRg st="3" end="3"/>
                                            </p:txEl>
                                          </p:spTgt>
                                        </p:tgtEl>
                                        <p:attrNameLst>
                                          <p:attrName>ppt_w</p:attrName>
                                        </p:attrNameLst>
                                      </p:cBhvr>
                                      <p:tavLst>
                                        <p:tav tm="0">
                                          <p:val>
                                            <p:strVal val="#ppt_w"/>
                                          </p:val>
                                        </p:tav>
                                        <p:tav tm="100000">
                                          <p:val>
                                            <p:strVal val="#ppt_w*.05"/>
                                          </p:val>
                                        </p:tav>
                                      </p:tavLst>
                                    </p:anim>
                                    <p:anim calcmode="lin" valueType="num">
                                      <p:cBhvr>
                                        <p:cTn id="84" dur="250" accel="50000" fill="hold">
                                          <p:stCondLst>
                                            <p:cond delay="250"/>
                                          </p:stCondLst>
                                        </p:cTn>
                                        <p:tgtEl>
                                          <p:spTgt spid="43">
                                            <p:txEl>
                                              <p:pRg st="3" end="3"/>
                                            </p:txEl>
                                          </p:spTgt>
                                        </p:tgtEl>
                                        <p:attrNameLst>
                                          <p:attrName>ppt_w</p:attrName>
                                        </p:attrNameLst>
                                      </p:cBhvr>
                                      <p:tavLst>
                                        <p:tav tm="0">
                                          <p:val>
                                            <p:strVal val="#ppt_w*.05"/>
                                          </p:val>
                                        </p:tav>
                                        <p:tav tm="100000">
                                          <p:val>
                                            <p:strVal val="#ppt_w"/>
                                          </p:val>
                                        </p:tav>
                                      </p:tavLst>
                                    </p:anim>
                                    <p:anim calcmode="lin" valueType="num">
                                      <p:cBhvr>
                                        <p:cTn id="85" dur="500" fill="hold"/>
                                        <p:tgtEl>
                                          <p:spTgt spid="43">
                                            <p:txEl>
                                              <p:pRg st="3" end="3"/>
                                            </p:txEl>
                                          </p:spTgt>
                                        </p:tgtEl>
                                        <p:attrNameLst>
                                          <p:attrName>ppt_h</p:attrName>
                                        </p:attrNameLst>
                                      </p:cBhvr>
                                      <p:tavLst>
                                        <p:tav tm="0">
                                          <p:val>
                                            <p:strVal val="#ppt_h"/>
                                          </p:val>
                                        </p:tav>
                                        <p:tav tm="100000">
                                          <p:val>
                                            <p:strVal val="#ppt_h"/>
                                          </p:val>
                                        </p:tav>
                                      </p:tavLst>
                                    </p:anim>
                                    <p:anim calcmode="lin" valueType="num">
                                      <p:cBhvr>
                                        <p:cTn id="86" dur="250" decel="50000" fill="hold">
                                          <p:stCondLst>
                                            <p:cond delay="0"/>
                                          </p:stCondLst>
                                        </p:cTn>
                                        <p:tgtEl>
                                          <p:spTgt spid="43">
                                            <p:txEl>
                                              <p:pRg st="3" end="3"/>
                                            </p:txEl>
                                          </p:spTgt>
                                        </p:tgtEl>
                                        <p:attrNameLst>
                                          <p:attrName>ppt_x</p:attrName>
                                        </p:attrNameLst>
                                      </p:cBhvr>
                                      <p:tavLst>
                                        <p:tav tm="0">
                                          <p:val>
                                            <p:strVal val="#ppt_x+.4"/>
                                          </p:val>
                                        </p:tav>
                                        <p:tav tm="100000">
                                          <p:val>
                                            <p:strVal val="#ppt_x"/>
                                          </p:val>
                                        </p:tav>
                                      </p:tavLst>
                                    </p:anim>
                                    <p:anim calcmode="lin" valueType="num">
                                      <p:cBhvr>
                                        <p:cTn id="87" dur="250" decel="50000" fill="hold">
                                          <p:stCondLst>
                                            <p:cond delay="0"/>
                                          </p:stCondLst>
                                        </p:cTn>
                                        <p:tgtEl>
                                          <p:spTgt spid="43">
                                            <p:txEl>
                                              <p:pRg st="3" end="3"/>
                                            </p:txEl>
                                          </p:spTgt>
                                        </p:tgtEl>
                                        <p:attrNameLst>
                                          <p:attrName>ppt_y</p:attrName>
                                        </p:attrNameLst>
                                      </p:cBhvr>
                                      <p:tavLst>
                                        <p:tav tm="0">
                                          <p:val>
                                            <p:strVal val="#ppt_y-.2"/>
                                          </p:val>
                                        </p:tav>
                                        <p:tav tm="100000">
                                          <p:val>
                                            <p:strVal val="#ppt_y+.1"/>
                                          </p:val>
                                        </p:tav>
                                      </p:tavLst>
                                    </p:anim>
                                    <p:anim calcmode="lin" valueType="num">
                                      <p:cBhvr>
                                        <p:cTn id="88" dur="250" accel="50000" fill="hold">
                                          <p:stCondLst>
                                            <p:cond delay="250"/>
                                          </p:stCondLst>
                                        </p:cTn>
                                        <p:tgtEl>
                                          <p:spTgt spid="43">
                                            <p:txEl>
                                              <p:pRg st="3" end="3"/>
                                            </p:txEl>
                                          </p:spTgt>
                                        </p:tgtEl>
                                        <p:attrNameLst>
                                          <p:attrName>ppt_y</p:attrName>
                                        </p:attrNameLst>
                                      </p:cBhvr>
                                      <p:tavLst>
                                        <p:tav tm="0">
                                          <p:val>
                                            <p:strVal val="#ppt_y+.1"/>
                                          </p:val>
                                        </p:tav>
                                        <p:tav tm="100000">
                                          <p:val>
                                            <p:strVal val="#ppt_y"/>
                                          </p:val>
                                        </p:tav>
                                      </p:tavLst>
                                    </p:anim>
                                    <p:animEffect transition="in" filter="fade">
                                      <p:cBhvr>
                                        <p:cTn id="89" dur="500" decel="50000">
                                          <p:stCondLst>
                                            <p:cond delay="0"/>
                                          </p:stCondLst>
                                        </p:cTn>
                                        <p:tgtEl>
                                          <p:spTgt spid="43">
                                            <p:txEl>
                                              <p:pRg st="3" end="3"/>
                                            </p:txEl>
                                          </p:spTgt>
                                        </p:tgtEl>
                                      </p:cBhvr>
                                    </p:animEffect>
                                  </p:childTnLst>
                                  <p:subTnLst>
                                    <p:audio>
                                      <p:cMediaNode>
                                        <p:cTn display="0" masterRel="sameClick">
                                          <p:stCondLst>
                                            <p:cond evt="begin" delay="0">
                                              <p:tn val="80"/>
                                            </p:cond>
                                          </p:stCondLst>
                                          <p:endCondLst>
                                            <p:cond evt="onStopAudio" delay="0">
                                              <p:tgtEl>
                                                <p:sldTgt/>
                                              </p:tgtEl>
                                            </p:cond>
                                          </p:endCondLst>
                                        </p:cTn>
                                        <p:tgtEl>
                                          <p:sndTgt r:embed="rId7" name="التهتكي.wav"/>
                                        </p:tgtEl>
                                      </p:cMediaNode>
                                    </p:audio>
                                  </p:subTnLst>
                                </p:cTn>
                              </p:par>
                            </p:childTnLst>
                          </p:cTn>
                        </p:par>
                      </p:childTnLst>
                    </p:cTn>
                  </p:par>
                  <p:par>
                    <p:cTn id="90" fill="hold">
                      <p:stCondLst>
                        <p:cond delay="indefinite"/>
                      </p:stCondLst>
                      <p:childTnLst>
                        <p:par>
                          <p:cTn id="91" fill="hold">
                            <p:stCondLst>
                              <p:cond delay="0"/>
                            </p:stCondLst>
                            <p:childTnLst>
                              <p:par>
                                <p:cTn id="92" presetID="25" presetClass="entr" presetSubtype="0" fill="hold" grpId="0" nodeType="clickEffect">
                                  <p:stCondLst>
                                    <p:cond delay="0"/>
                                  </p:stCondLst>
                                  <p:childTnLst>
                                    <p:set>
                                      <p:cBhvr>
                                        <p:cTn id="93" dur="1" fill="hold">
                                          <p:stCondLst>
                                            <p:cond delay="0"/>
                                          </p:stCondLst>
                                        </p:cTn>
                                        <p:tgtEl>
                                          <p:spTgt spid="43">
                                            <p:txEl>
                                              <p:pRg st="4" end="4"/>
                                            </p:txEl>
                                          </p:spTgt>
                                        </p:tgtEl>
                                        <p:attrNameLst>
                                          <p:attrName>style.visibility</p:attrName>
                                        </p:attrNameLst>
                                      </p:cBhvr>
                                      <p:to>
                                        <p:strVal val="visible"/>
                                      </p:to>
                                    </p:set>
                                    <p:anim calcmode="lin" valueType="num">
                                      <p:cBhvr>
                                        <p:cTn id="94" dur="250" decel="50000" fill="hold">
                                          <p:stCondLst>
                                            <p:cond delay="0"/>
                                          </p:stCondLst>
                                        </p:cTn>
                                        <p:tgtEl>
                                          <p:spTgt spid="43">
                                            <p:txEl>
                                              <p:pRg st="4" end="4"/>
                                            </p:txEl>
                                          </p:spTgt>
                                        </p:tgtEl>
                                        <p:attrNameLst>
                                          <p:attrName>style.rotation</p:attrName>
                                        </p:attrNameLst>
                                      </p:cBhvr>
                                      <p:tavLst>
                                        <p:tav tm="0">
                                          <p:val>
                                            <p:fltVal val="-90"/>
                                          </p:val>
                                        </p:tav>
                                        <p:tav tm="100000">
                                          <p:val>
                                            <p:fltVal val="0"/>
                                          </p:val>
                                        </p:tav>
                                      </p:tavLst>
                                    </p:anim>
                                    <p:anim calcmode="lin" valueType="num">
                                      <p:cBhvr>
                                        <p:cTn id="95" dur="250" decel="50000" fill="hold">
                                          <p:stCondLst>
                                            <p:cond delay="0"/>
                                          </p:stCondLst>
                                        </p:cTn>
                                        <p:tgtEl>
                                          <p:spTgt spid="43">
                                            <p:txEl>
                                              <p:pRg st="4" end="4"/>
                                            </p:txEl>
                                          </p:spTgt>
                                        </p:tgtEl>
                                        <p:attrNameLst>
                                          <p:attrName>ppt_w</p:attrName>
                                        </p:attrNameLst>
                                      </p:cBhvr>
                                      <p:tavLst>
                                        <p:tav tm="0">
                                          <p:val>
                                            <p:strVal val="#ppt_w"/>
                                          </p:val>
                                        </p:tav>
                                        <p:tav tm="100000">
                                          <p:val>
                                            <p:strVal val="#ppt_w*.05"/>
                                          </p:val>
                                        </p:tav>
                                      </p:tavLst>
                                    </p:anim>
                                    <p:anim calcmode="lin" valueType="num">
                                      <p:cBhvr>
                                        <p:cTn id="96" dur="250" accel="50000" fill="hold">
                                          <p:stCondLst>
                                            <p:cond delay="250"/>
                                          </p:stCondLst>
                                        </p:cTn>
                                        <p:tgtEl>
                                          <p:spTgt spid="43">
                                            <p:txEl>
                                              <p:pRg st="4" end="4"/>
                                            </p:txEl>
                                          </p:spTgt>
                                        </p:tgtEl>
                                        <p:attrNameLst>
                                          <p:attrName>ppt_w</p:attrName>
                                        </p:attrNameLst>
                                      </p:cBhvr>
                                      <p:tavLst>
                                        <p:tav tm="0">
                                          <p:val>
                                            <p:strVal val="#ppt_w*.05"/>
                                          </p:val>
                                        </p:tav>
                                        <p:tav tm="100000">
                                          <p:val>
                                            <p:strVal val="#ppt_w"/>
                                          </p:val>
                                        </p:tav>
                                      </p:tavLst>
                                    </p:anim>
                                    <p:anim calcmode="lin" valueType="num">
                                      <p:cBhvr>
                                        <p:cTn id="97" dur="500" fill="hold"/>
                                        <p:tgtEl>
                                          <p:spTgt spid="43">
                                            <p:txEl>
                                              <p:pRg st="4" end="4"/>
                                            </p:txEl>
                                          </p:spTgt>
                                        </p:tgtEl>
                                        <p:attrNameLst>
                                          <p:attrName>ppt_h</p:attrName>
                                        </p:attrNameLst>
                                      </p:cBhvr>
                                      <p:tavLst>
                                        <p:tav tm="0">
                                          <p:val>
                                            <p:strVal val="#ppt_h"/>
                                          </p:val>
                                        </p:tav>
                                        <p:tav tm="100000">
                                          <p:val>
                                            <p:strVal val="#ppt_h"/>
                                          </p:val>
                                        </p:tav>
                                      </p:tavLst>
                                    </p:anim>
                                    <p:anim calcmode="lin" valueType="num">
                                      <p:cBhvr>
                                        <p:cTn id="98" dur="250" decel="50000" fill="hold">
                                          <p:stCondLst>
                                            <p:cond delay="0"/>
                                          </p:stCondLst>
                                        </p:cTn>
                                        <p:tgtEl>
                                          <p:spTgt spid="43">
                                            <p:txEl>
                                              <p:pRg st="4" end="4"/>
                                            </p:txEl>
                                          </p:spTgt>
                                        </p:tgtEl>
                                        <p:attrNameLst>
                                          <p:attrName>ppt_x</p:attrName>
                                        </p:attrNameLst>
                                      </p:cBhvr>
                                      <p:tavLst>
                                        <p:tav tm="0">
                                          <p:val>
                                            <p:strVal val="#ppt_x+.4"/>
                                          </p:val>
                                        </p:tav>
                                        <p:tav tm="100000">
                                          <p:val>
                                            <p:strVal val="#ppt_x"/>
                                          </p:val>
                                        </p:tav>
                                      </p:tavLst>
                                    </p:anim>
                                    <p:anim calcmode="lin" valueType="num">
                                      <p:cBhvr>
                                        <p:cTn id="99" dur="250" decel="50000" fill="hold">
                                          <p:stCondLst>
                                            <p:cond delay="0"/>
                                          </p:stCondLst>
                                        </p:cTn>
                                        <p:tgtEl>
                                          <p:spTgt spid="43">
                                            <p:txEl>
                                              <p:pRg st="4" end="4"/>
                                            </p:txEl>
                                          </p:spTgt>
                                        </p:tgtEl>
                                        <p:attrNameLst>
                                          <p:attrName>ppt_y</p:attrName>
                                        </p:attrNameLst>
                                      </p:cBhvr>
                                      <p:tavLst>
                                        <p:tav tm="0">
                                          <p:val>
                                            <p:strVal val="#ppt_y-.2"/>
                                          </p:val>
                                        </p:tav>
                                        <p:tav tm="100000">
                                          <p:val>
                                            <p:strVal val="#ppt_y+.1"/>
                                          </p:val>
                                        </p:tav>
                                      </p:tavLst>
                                    </p:anim>
                                    <p:anim calcmode="lin" valueType="num">
                                      <p:cBhvr>
                                        <p:cTn id="100" dur="250" accel="50000" fill="hold">
                                          <p:stCondLst>
                                            <p:cond delay="250"/>
                                          </p:stCondLst>
                                        </p:cTn>
                                        <p:tgtEl>
                                          <p:spTgt spid="43">
                                            <p:txEl>
                                              <p:pRg st="4" end="4"/>
                                            </p:txEl>
                                          </p:spTgt>
                                        </p:tgtEl>
                                        <p:attrNameLst>
                                          <p:attrName>ppt_y</p:attrName>
                                        </p:attrNameLst>
                                      </p:cBhvr>
                                      <p:tavLst>
                                        <p:tav tm="0">
                                          <p:val>
                                            <p:strVal val="#ppt_y+.1"/>
                                          </p:val>
                                        </p:tav>
                                        <p:tav tm="100000">
                                          <p:val>
                                            <p:strVal val="#ppt_y"/>
                                          </p:val>
                                        </p:tav>
                                      </p:tavLst>
                                    </p:anim>
                                    <p:animEffect transition="in" filter="fade">
                                      <p:cBhvr>
                                        <p:cTn id="101" dur="500" decel="50000">
                                          <p:stCondLst>
                                            <p:cond delay="0"/>
                                          </p:stCondLst>
                                        </p:cTn>
                                        <p:tgtEl>
                                          <p:spTgt spid="43">
                                            <p:txEl>
                                              <p:pRg st="4" end="4"/>
                                            </p:txEl>
                                          </p:spTgt>
                                        </p:tgtEl>
                                      </p:cBhvr>
                                    </p:animEffect>
                                  </p:childTnLst>
                                  <p:subTnLst>
                                    <p:audio>
                                      <p:cMediaNode>
                                        <p:cTn display="0" masterRel="sameClick">
                                          <p:stCondLst>
                                            <p:cond evt="begin" delay="0">
                                              <p:tn val="92"/>
                                            </p:cond>
                                          </p:stCondLst>
                                          <p:endCondLst>
                                            <p:cond evt="onStopAudio" delay="0">
                                              <p:tgtEl>
                                                <p:sldTgt/>
                                              </p:tgtEl>
                                            </p:cond>
                                          </p:endCondLst>
                                        </p:cTn>
                                        <p:tgtEl>
                                          <p:sndTgt r:embed="rId8" name="الخدش.wav"/>
                                        </p:tgtEl>
                                      </p:cMediaNode>
                                    </p:audio>
                                  </p:subTnLst>
                                </p:cTn>
                              </p:par>
                            </p:childTnLst>
                          </p:cTn>
                        </p:par>
                      </p:childTnLst>
                    </p:cTn>
                  </p:par>
                  <p:par>
                    <p:cTn id="102" fill="hold">
                      <p:stCondLst>
                        <p:cond delay="indefinite"/>
                      </p:stCondLst>
                      <p:childTnLst>
                        <p:par>
                          <p:cTn id="103" fill="hold">
                            <p:stCondLst>
                              <p:cond delay="0"/>
                            </p:stCondLst>
                            <p:childTnLst>
                              <p:par>
                                <p:cTn id="104" presetID="25" presetClass="entr" presetSubtype="0" fill="hold" grpId="0" nodeType="clickEffect">
                                  <p:stCondLst>
                                    <p:cond delay="0"/>
                                  </p:stCondLst>
                                  <p:childTnLst>
                                    <p:set>
                                      <p:cBhvr>
                                        <p:cTn id="105" dur="1" fill="hold">
                                          <p:stCondLst>
                                            <p:cond delay="0"/>
                                          </p:stCondLst>
                                        </p:cTn>
                                        <p:tgtEl>
                                          <p:spTgt spid="43">
                                            <p:txEl>
                                              <p:pRg st="5" end="5"/>
                                            </p:txEl>
                                          </p:spTgt>
                                        </p:tgtEl>
                                        <p:attrNameLst>
                                          <p:attrName>style.visibility</p:attrName>
                                        </p:attrNameLst>
                                      </p:cBhvr>
                                      <p:to>
                                        <p:strVal val="visible"/>
                                      </p:to>
                                    </p:set>
                                    <p:anim calcmode="lin" valueType="num">
                                      <p:cBhvr>
                                        <p:cTn id="106" dur="250" decel="50000" fill="hold">
                                          <p:stCondLst>
                                            <p:cond delay="0"/>
                                          </p:stCondLst>
                                        </p:cTn>
                                        <p:tgtEl>
                                          <p:spTgt spid="43">
                                            <p:txEl>
                                              <p:pRg st="5" end="5"/>
                                            </p:txEl>
                                          </p:spTgt>
                                        </p:tgtEl>
                                        <p:attrNameLst>
                                          <p:attrName>style.rotation</p:attrName>
                                        </p:attrNameLst>
                                      </p:cBhvr>
                                      <p:tavLst>
                                        <p:tav tm="0">
                                          <p:val>
                                            <p:fltVal val="-90"/>
                                          </p:val>
                                        </p:tav>
                                        <p:tav tm="100000">
                                          <p:val>
                                            <p:fltVal val="0"/>
                                          </p:val>
                                        </p:tav>
                                      </p:tavLst>
                                    </p:anim>
                                    <p:anim calcmode="lin" valueType="num">
                                      <p:cBhvr>
                                        <p:cTn id="107" dur="250" decel="50000" fill="hold">
                                          <p:stCondLst>
                                            <p:cond delay="0"/>
                                          </p:stCondLst>
                                        </p:cTn>
                                        <p:tgtEl>
                                          <p:spTgt spid="43">
                                            <p:txEl>
                                              <p:pRg st="5" end="5"/>
                                            </p:txEl>
                                          </p:spTgt>
                                        </p:tgtEl>
                                        <p:attrNameLst>
                                          <p:attrName>ppt_w</p:attrName>
                                        </p:attrNameLst>
                                      </p:cBhvr>
                                      <p:tavLst>
                                        <p:tav tm="0">
                                          <p:val>
                                            <p:strVal val="#ppt_w"/>
                                          </p:val>
                                        </p:tav>
                                        <p:tav tm="100000">
                                          <p:val>
                                            <p:strVal val="#ppt_w*.05"/>
                                          </p:val>
                                        </p:tav>
                                      </p:tavLst>
                                    </p:anim>
                                    <p:anim calcmode="lin" valueType="num">
                                      <p:cBhvr>
                                        <p:cTn id="108" dur="250" accel="50000" fill="hold">
                                          <p:stCondLst>
                                            <p:cond delay="250"/>
                                          </p:stCondLst>
                                        </p:cTn>
                                        <p:tgtEl>
                                          <p:spTgt spid="43">
                                            <p:txEl>
                                              <p:pRg st="5" end="5"/>
                                            </p:txEl>
                                          </p:spTgt>
                                        </p:tgtEl>
                                        <p:attrNameLst>
                                          <p:attrName>ppt_w</p:attrName>
                                        </p:attrNameLst>
                                      </p:cBhvr>
                                      <p:tavLst>
                                        <p:tav tm="0">
                                          <p:val>
                                            <p:strVal val="#ppt_w*.05"/>
                                          </p:val>
                                        </p:tav>
                                        <p:tav tm="100000">
                                          <p:val>
                                            <p:strVal val="#ppt_w"/>
                                          </p:val>
                                        </p:tav>
                                      </p:tavLst>
                                    </p:anim>
                                    <p:anim calcmode="lin" valueType="num">
                                      <p:cBhvr>
                                        <p:cTn id="109" dur="500" fill="hold"/>
                                        <p:tgtEl>
                                          <p:spTgt spid="43">
                                            <p:txEl>
                                              <p:pRg st="5" end="5"/>
                                            </p:txEl>
                                          </p:spTgt>
                                        </p:tgtEl>
                                        <p:attrNameLst>
                                          <p:attrName>ppt_h</p:attrName>
                                        </p:attrNameLst>
                                      </p:cBhvr>
                                      <p:tavLst>
                                        <p:tav tm="0">
                                          <p:val>
                                            <p:strVal val="#ppt_h"/>
                                          </p:val>
                                        </p:tav>
                                        <p:tav tm="100000">
                                          <p:val>
                                            <p:strVal val="#ppt_h"/>
                                          </p:val>
                                        </p:tav>
                                      </p:tavLst>
                                    </p:anim>
                                    <p:anim calcmode="lin" valueType="num">
                                      <p:cBhvr>
                                        <p:cTn id="110" dur="250" decel="50000" fill="hold">
                                          <p:stCondLst>
                                            <p:cond delay="0"/>
                                          </p:stCondLst>
                                        </p:cTn>
                                        <p:tgtEl>
                                          <p:spTgt spid="43">
                                            <p:txEl>
                                              <p:pRg st="5" end="5"/>
                                            </p:txEl>
                                          </p:spTgt>
                                        </p:tgtEl>
                                        <p:attrNameLst>
                                          <p:attrName>ppt_x</p:attrName>
                                        </p:attrNameLst>
                                      </p:cBhvr>
                                      <p:tavLst>
                                        <p:tav tm="0">
                                          <p:val>
                                            <p:strVal val="#ppt_x+.4"/>
                                          </p:val>
                                        </p:tav>
                                        <p:tav tm="100000">
                                          <p:val>
                                            <p:strVal val="#ppt_x"/>
                                          </p:val>
                                        </p:tav>
                                      </p:tavLst>
                                    </p:anim>
                                    <p:anim calcmode="lin" valueType="num">
                                      <p:cBhvr>
                                        <p:cTn id="111" dur="250" decel="50000" fill="hold">
                                          <p:stCondLst>
                                            <p:cond delay="0"/>
                                          </p:stCondLst>
                                        </p:cTn>
                                        <p:tgtEl>
                                          <p:spTgt spid="43">
                                            <p:txEl>
                                              <p:pRg st="5" end="5"/>
                                            </p:txEl>
                                          </p:spTgt>
                                        </p:tgtEl>
                                        <p:attrNameLst>
                                          <p:attrName>ppt_y</p:attrName>
                                        </p:attrNameLst>
                                      </p:cBhvr>
                                      <p:tavLst>
                                        <p:tav tm="0">
                                          <p:val>
                                            <p:strVal val="#ppt_y-.2"/>
                                          </p:val>
                                        </p:tav>
                                        <p:tav tm="100000">
                                          <p:val>
                                            <p:strVal val="#ppt_y+.1"/>
                                          </p:val>
                                        </p:tav>
                                      </p:tavLst>
                                    </p:anim>
                                    <p:anim calcmode="lin" valueType="num">
                                      <p:cBhvr>
                                        <p:cTn id="112" dur="250" accel="50000" fill="hold">
                                          <p:stCondLst>
                                            <p:cond delay="250"/>
                                          </p:stCondLst>
                                        </p:cTn>
                                        <p:tgtEl>
                                          <p:spTgt spid="43">
                                            <p:txEl>
                                              <p:pRg st="5" end="5"/>
                                            </p:txEl>
                                          </p:spTgt>
                                        </p:tgtEl>
                                        <p:attrNameLst>
                                          <p:attrName>ppt_y</p:attrName>
                                        </p:attrNameLst>
                                      </p:cBhvr>
                                      <p:tavLst>
                                        <p:tav tm="0">
                                          <p:val>
                                            <p:strVal val="#ppt_y+.1"/>
                                          </p:val>
                                        </p:tav>
                                        <p:tav tm="100000">
                                          <p:val>
                                            <p:strVal val="#ppt_y"/>
                                          </p:val>
                                        </p:tav>
                                      </p:tavLst>
                                    </p:anim>
                                    <p:animEffect transition="in" filter="fade">
                                      <p:cBhvr>
                                        <p:cTn id="113" dur="500" decel="50000">
                                          <p:stCondLst>
                                            <p:cond delay="0"/>
                                          </p:stCondLst>
                                        </p:cTn>
                                        <p:tgtEl>
                                          <p:spTgt spid="43">
                                            <p:txEl>
                                              <p:pRg st="5" end="5"/>
                                            </p:txEl>
                                          </p:spTgt>
                                        </p:tgtEl>
                                      </p:cBhvr>
                                    </p:animEffect>
                                  </p:childTnLst>
                                  <p:subTnLst>
                                    <p:audio>
                                      <p:cMediaNode>
                                        <p:cTn display="0" masterRel="sameClick">
                                          <p:stCondLst>
                                            <p:cond evt="begin" delay="0">
                                              <p:tn val="104"/>
                                            </p:cond>
                                          </p:stCondLst>
                                          <p:endCondLst>
                                            <p:cond evt="onStopAudio" delay="0">
                                              <p:tgtEl>
                                                <p:sldTgt/>
                                              </p:tgtEl>
                                            </p:cond>
                                          </p:endCondLst>
                                        </p:cTn>
                                        <p:tgtEl>
                                          <p:sndTgt r:embed="rId9" name="البتر.wav"/>
                                        </p:tgtEl>
                                      </p:cMediaNode>
                                    </p:audio>
                                  </p:subTnLst>
                                </p:cTn>
                              </p:par>
                            </p:childTnLst>
                          </p:cTn>
                        </p:par>
                      </p:childTnLst>
                    </p:cTn>
                  </p:par>
                  <p:par>
                    <p:cTn id="114" fill="hold">
                      <p:stCondLst>
                        <p:cond delay="indefinite"/>
                      </p:stCondLst>
                      <p:childTnLst>
                        <p:par>
                          <p:cTn id="115" fill="hold">
                            <p:stCondLst>
                              <p:cond delay="0"/>
                            </p:stCondLst>
                            <p:childTnLst>
                              <p:par>
                                <p:cTn id="116" presetID="12" presetClass="entr" presetSubtype="4" fill="hold" grpId="0"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slide(fromBottom)">
                                      <p:cBhvr>
                                        <p:cTn id="118" dur="500"/>
                                        <p:tgtEl>
                                          <p:spTgt spid="32"/>
                                        </p:tgtEl>
                                      </p:cBhvr>
                                    </p:animEffect>
                                  </p:childTnLst>
                                  <p:subTnLst>
                                    <p:audio>
                                      <p:cMediaNode>
                                        <p:cTn display="0" masterRel="sameClick">
                                          <p:stCondLst>
                                            <p:cond evt="begin" delay="0">
                                              <p:tn val="116"/>
                                            </p:cond>
                                          </p:stCondLst>
                                          <p:endCondLst>
                                            <p:cond evt="onStopAudio" delay="0">
                                              <p:tgtEl>
                                                <p:sldTgt/>
                                              </p:tgtEl>
                                            </p:cond>
                                          </p:endCondLst>
                                        </p:cTn>
                                        <p:tgtEl>
                                          <p:sndTgt r:embed="rId4" name="القطع.wav"/>
                                        </p:tgtEl>
                                      </p:cMediaNode>
                                    </p:audio>
                                  </p:subTnLst>
                                </p:cTn>
                              </p:par>
                            </p:childTnLst>
                          </p:cTn>
                        </p:par>
                      </p:childTnLst>
                    </p:cTn>
                  </p:par>
                  <p:par>
                    <p:cTn id="119" fill="hold">
                      <p:stCondLst>
                        <p:cond delay="indefinite"/>
                      </p:stCondLst>
                      <p:childTnLst>
                        <p:par>
                          <p:cTn id="120" fill="hold">
                            <p:stCondLst>
                              <p:cond delay="0"/>
                            </p:stCondLst>
                            <p:childTnLst>
                              <p:par>
                                <p:cTn id="121" presetID="12" presetClass="entr" presetSubtype="4"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slide(fromBottom)">
                                      <p:cBhvr>
                                        <p:cTn id="123" dur="500"/>
                                        <p:tgtEl>
                                          <p:spTgt spid="30"/>
                                        </p:tgtEl>
                                      </p:cBhvr>
                                    </p:animEffect>
                                  </p:childTnLst>
                                  <p:subTnLst>
                                    <p:audio>
                                      <p:cMediaNode>
                                        <p:cTn display="0" masterRel="sameClick">
                                          <p:stCondLst>
                                            <p:cond evt="begin" delay="0">
                                              <p:tn val="121"/>
                                            </p:cond>
                                          </p:stCondLst>
                                          <p:endCondLst>
                                            <p:cond evt="onStopAudio" delay="0">
                                              <p:tgtEl>
                                                <p:sldTgt/>
                                              </p:tgtEl>
                                            </p:cond>
                                          </p:endCondLst>
                                        </p:cTn>
                                        <p:tgtEl>
                                          <p:sndTgt r:embed="rId5" name="النافذ.wav"/>
                                        </p:tgtEl>
                                      </p:cMediaNode>
                                    </p:audio>
                                  </p:subTnLst>
                                </p:cTn>
                              </p:par>
                            </p:childTnLst>
                          </p:cTn>
                        </p:par>
                      </p:childTnLst>
                    </p:cTn>
                  </p:par>
                  <p:par>
                    <p:cTn id="124" fill="hold">
                      <p:stCondLst>
                        <p:cond delay="indefinite"/>
                      </p:stCondLst>
                      <p:childTnLst>
                        <p:par>
                          <p:cTn id="125" fill="hold">
                            <p:stCondLst>
                              <p:cond delay="0"/>
                            </p:stCondLst>
                            <p:childTnLst>
                              <p:par>
                                <p:cTn id="126" presetID="12" presetClass="entr" presetSubtype="4"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slide(fromBottom)">
                                      <p:cBhvr>
                                        <p:cTn id="128" dur="500"/>
                                        <p:tgtEl>
                                          <p:spTgt spid="34"/>
                                        </p:tgtEl>
                                      </p:cBhvr>
                                    </p:animEffect>
                                  </p:childTnLst>
                                  <p:subTnLst>
                                    <p:audio>
                                      <p:cMediaNode>
                                        <p:cTn display="0" masterRel="sameClick">
                                          <p:stCondLst>
                                            <p:cond evt="begin" delay="0">
                                              <p:tn val="126"/>
                                            </p:cond>
                                          </p:stCondLst>
                                          <p:endCondLst>
                                            <p:cond evt="onStopAudio" delay="0">
                                              <p:tgtEl>
                                                <p:sldTgt/>
                                              </p:tgtEl>
                                            </p:cond>
                                          </p:endCondLst>
                                        </p:cTn>
                                        <p:tgtEl>
                                          <p:sndTgt r:embed="rId6" name="الوخزي.wav"/>
                                        </p:tgtEl>
                                      </p:cMediaNode>
                                    </p:audio>
                                  </p:subTnLst>
                                </p:cTn>
                              </p:par>
                            </p:childTnLst>
                          </p:cTn>
                        </p:par>
                      </p:childTnLst>
                    </p:cTn>
                  </p:par>
                  <p:par>
                    <p:cTn id="129" fill="hold">
                      <p:stCondLst>
                        <p:cond delay="indefinite"/>
                      </p:stCondLst>
                      <p:childTnLst>
                        <p:par>
                          <p:cTn id="130" fill="hold">
                            <p:stCondLst>
                              <p:cond delay="0"/>
                            </p:stCondLst>
                            <p:childTnLst>
                              <p:par>
                                <p:cTn id="131" presetID="12" presetClass="entr" presetSubtype="4" fill="hold" grpId="0" nodeType="clickEffect">
                                  <p:stCondLst>
                                    <p:cond delay="0"/>
                                  </p:stCondLst>
                                  <p:childTnLst>
                                    <p:set>
                                      <p:cBhvr>
                                        <p:cTn id="132" dur="1" fill="hold">
                                          <p:stCondLst>
                                            <p:cond delay="0"/>
                                          </p:stCondLst>
                                        </p:cTn>
                                        <p:tgtEl>
                                          <p:spTgt spid="6148"/>
                                        </p:tgtEl>
                                        <p:attrNameLst>
                                          <p:attrName>style.visibility</p:attrName>
                                        </p:attrNameLst>
                                      </p:cBhvr>
                                      <p:to>
                                        <p:strVal val="visible"/>
                                      </p:to>
                                    </p:set>
                                    <p:animEffect transition="in" filter="slide(fromBottom)">
                                      <p:cBhvr>
                                        <p:cTn id="133" dur="500"/>
                                        <p:tgtEl>
                                          <p:spTgt spid="6148"/>
                                        </p:tgtEl>
                                      </p:cBhvr>
                                    </p:animEffect>
                                  </p:childTnLst>
                                  <p:subTnLst>
                                    <p:audio>
                                      <p:cMediaNode>
                                        <p:cTn display="0" masterRel="sameClick">
                                          <p:stCondLst>
                                            <p:cond evt="begin" delay="0">
                                              <p:tn val="131"/>
                                            </p:cond>
                                          </p:stCondLst>
                                          <p:endCondLst>
                                            <p:cond evt="onStopAudio" delay="0">
                                              <p:tgtEl>
                                                <p:sldTgt/>
                                              </p:tgtEl>
                                            </p:cond>
                                          </p:endCondLst>
                                        </p:cTn>
                                        <p:tgtEl>
                                          <p:sndTgt r:embed="rId7" name="التهتكي.wav"/>
                                        </p:tgtEl>
                                      </p:cMediaNode>
                                    </p:audio>
                                  </p:subTnLst>
                                </p:cTn>
                              </p:par>
                            </p:childTnLst>
                          </p:cTn>
                        </p:par>
                      </p:childTnLst>
                    </p:cTn>
                  </p:par>
                  <p:par>
                    <p:cTn id="134" fill="hold">
                      <p:stCondLst>
                        <p:cond delay="indefinite"/>
                      </p:stCondLst>
                      <p:childTnLst>
                        <p:par>
                          <p:cTn id="135" fill="hold">
                            <p:stCondLst>
                              <p:cond delay="0"/>
                            </p:stCondLst>
                            <p:childTnLst>
                              <p:par>
                                <p:cTn id="136" presetID="12" presetClass="entr" presetSubtype="4" fill="hold" grpId="0" nodeType="click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slide(fromBottom)">
                                      <p:cBhvr>
                                        <p:cTn id="138" dur="500"/>
                                        <p:tgtEl>
                                          <p:spTgt spid="31"/>
                                        </p:tgtEl>
                                      </p:cBhvr>
                                    </p:animEffect>
                                  </p:childTnLst>
                                  <p:subTnLst>
                                    <p:audio>
                                      <p:cMediaNode>
                                        <p:cTn display="0" masterRel="sameClick">
                                          <p:stCondLst>
                                            <p:cond evt="begin" delay="0">
                                              <p:tn val="136"/>
                                            </p:cond>
                                          </p:stCondLst>
                                          <p:endCondLst>
                                            <p:cond evt="onStopAudio" delay="0">
                                              <p:tgtEl>
                                                <p:sldTgt/>
                                              </p:tgtEl>
                                            </p:cond>
                                          </p:endCondLst>
                                        </p:cTn>
                                        <p:tgtEl>
                                          <p:sndTgt r:embed="rId8" name="الخدش.wav"/>
                                        </p:tgtEl>
                                      </p:cMediaNode>
                                    </p:audio>
                                  </p:subTnLst>
                                </p:cTn>
                              </p:par>
                            </p:childTnLst>
                          </p:cTn>
                        </p:par>
                      </p:childTnLst>
                    </p:cTn>
                  </p:par>
                  <p:par>
                    <p:cTn id="139" fill="hold">
                      <p:stCondLst>
                        <p:cond delay="indefinite"/>
                      </p:stCondLst>
                      <p:childTnLst>
                        <p:par>
                          <p:cTn id="140" fill="hold">
                            <p:stCondLst>
                              <p:cond delay="0"/>
                            </p:stCondLst>
                            <p:childTnLst>
                              <p:par>
                                <p:cTn id="141" presetID="12" presetClass="entr" presetSubtype="4"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slide(fromBottom)">
                                      <p:cBhvr>
                                        <p:cTn id="143" dur="500"/>
                                        <p:tgtEl>
                                          <p:spTgt spid="33"/>
                                        </p:tgtEl>
                                      </p:cBhvr>
                                    </p:animEffect>
                                  </p:childTnLst>
                                  <p:subTnLst>
                                    <p:audio>
                                      <p:cMediaNode>
                                        <p:cTn display="0" masterRel="sameClick">
                                          <p:stCondLst>
                                            <p:cond evt="begin" delay="0">
                                              <p:tn val="141"/>
                                            </p:cond>
                                          </p:stCondLst>
                                          <p:endCondLst>
                                            <p:cond evt="onStopAudio" delay="0">
                                              <p:tgtEl>
                                                <p:sldTgt/>
                                              </p:tgtEl>
                                            </p:cond>
                                          </p:endCondLst>
                                        </p:cTn>
                                        <p:tgtEl>
                                          <p:sndTgt r:embed="rId9" name="البت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32" grpId="0"/>
      <p:bldP spid="33" grpId="0"/>
      <p:bldP spid="27" grpId="0" animBg="1"/>
      <p:bldP spid="28" grpId="0" animBg="1"/>
      <p:bldP spid="29" grpId="0" animBg="1"/>
      <p:bldP spid="35" grpId="0" animBg="1"/>
      <p:bldP spid="6148" grpId="0"/>
      <p:bldP spid="30" grpId="0"/>
      <p:bldP spid="31" grpId="0"/>
      <p:bldP spid="34" grpId="0"/>
      <p:bldP spid="43" grpId="0" uiExpand="1" build="p"/>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590800" y="1212850"/>
            <a:ext cx="3962400" cy="920750"/>
          </a:xfrm>
          <a:prstGeom prst="roundRect">
            <a:avLst>
              <a:gd name="adj" fmla="val 17633"/>
            </a:avLst>
          </a:prstGeom>
          <a:blipFill>
            <a:blip r:embed="rId4" cstate="print"/>
            <a:tile tx="0" ty="0" sx="100000" sy="100000" flip="none" algn="tl"/>
          </a:blipFill>
          <a:ln w="57150">
            <a:solidFill>
              <a:srgbClr val="FF000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3"/>
          <p:cNvSpPr>
            <a:spLocks noChangeArrowheads="1"/>
          </p:cNvSpPr>
          <p:nvPr/>
        </p:nvSpPr>
        <p:spPr bwMode="auto">
          <a:xfrm>
            <a:off x="2819400" y="1343025"/>
            <a:ext cx="3538538" cy="708025"/>
          </a:xfrm>
          <a:prstGeom prst="rect">
            <a:avLst/>
          </a:prstGeom>
          <a:noFill/>
          <a:ln w="9525">
            <a:noFill/>
            <a:miter lim="800000"/>
            <a:headEnd/>
            <a:tailEnd/>
          </a:ln>
        </p:spPr>
        <p:txBody>
          <a:bodyPr>
            <a:spAutoFit/>
          </a:bodyPr>
          <a:lstStyle/>
          <a:p>
            <a:pPr algn="ctr" rtl="1"/>
            <a:r>
              <a:rPr lang="ar-EG" sz="4000" b="1" dirty="0">
                <a:solidFill>
                  <a:srgbClr val="FF0000"/>
                </a:solidFill>
                <a:latin typeface="Calibri" pitchFamily="34" charset="0"/>
              </a:rPr>
              <a:t>إسعاف الجروح</a:t>
            </a:r>
            <a:endParaRPr lang="en-US" sz="4000" dirty="0">
              <a:solidFill>
                <a:srgbClr val="FF0000"/>
              </a:solidFill>
              <a:latin typeface="Calibri" pitchFamily="34" charset="0"/>
            </a:endParaRPr>
          </a:p>
        </p:txBody>
      </p:sp>
      <p:sp>
        <p:nvSpPr>
          <p:cNvPr id="10" name="TextBox 6"/>
          <p:cNvSpPr txBox="1"/>
          <p:nvPr/>
        </p:nvSpPr>
        <p:spPr bwMode="auto">
          <a:xfrm>
            <a:off x="892969" y="2819400"/>
            <a:ext cx="7391400" cy="2124075"/>
          </a:xfrm>
          <a:prstGeom prst="rect">
            <a:avLst/>
          </a:prstGeom>
          <a:solidFill>
            <a:schemeClr val="bg1"/>
          </a:solidFill>
          <a:effectLst/>
        </p:spPr>
        <p:txBody>
          <a:bodyPr rtlCol="1">
            <a:spAutoFit/>
          </a:bodyPr>
          <a:lstStyle/>
          <a:p>
            <a:pPr algn="ctr" rtl="1" fontAlgn="auto">
              <a:spcBef>
                <a:spcPts val="0"/>
              </a:spcBef>
              <a:spcAft>
                <a:spcPts val="0"/>
              </a:spcAft>
              <a:defRPr/>
            </a:pPr>
            <a:r>
              <a:rPr lang="ar-EG" sz="4400" b="1" dirty="0">
                <a:latin typeface="+mn-lt"/>
                <a:cs typeface="+mn-cs"/>
              </a:rPr>
              <a:t>رتب الخطوات التي تقوم بها عند إسعافك لشخص مصاب بجرح ما حسب ما تراه في الصور التي أمامك:</a:t>
            </a:r>
            <a:endParaRPr lang="en-US" sz="4400" dirty="0">
              <a:latin typeface="+mn-lt"/>
              <a:cs typeface="+mn-cs"/>
            </a:endParaRPr>
          </a:p>
        </p:txBody>
      </p:sp>
      <p:pic>
        <p:nvPicPr>
          <p:cNvPr id="8201" name="Picture 9"/>
          <p:cNvPicPr>
            <a:picLocks noChangeAspect="1" noChangeArrowheads="1"/>
          </p:cNvPicPr>
          <p:nvPr/>
        </p:nvPicPr>
        <p:blipFill>
          <a:blip r:embed="rId5" cstate="print"/>
          <a:srcRect/>
          <a:stretch>
            <a:fillRect/>
          </a:stretch>
        </p:blipFill>
        <p:spPr bwMode="auto">
          <a:xfrm>
            <a:off x="914400" y="1295400"/>
            <a:ext cx="1362075" cy="8382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box(in)">
                                      <p:cBhvr>
                                        <p:cTn id="7" dur="500"/>
                                        <p:tgtEl>
                                          <p:spTgt spid="820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إسعاف الجروح.wav"/>
                                        </p:tgtEl>
                                      </p:cMediaNode>
                                    </p:audio>
                                  </p:sub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446132" y="2456779"/>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3</a:t>
            </a:r>
            <a:endParaRPr lang="ar-SA" sz="4000" dirty="0">
              <a:solidFill>
                <a:srgbClr val="0000FF"/>
              </a:solidFill>
              <a:ea typeface="Calibri" pitchFamily="34" charset="0"/>
              <a:cs typeface="Tahoma" pitchFamily="34" charset="0"/>
            </a:endParaRPr>
          </a:p>
        </p:txBody>
      </p:sp>
      <p:sp>
        <p:nvSpPr>
          <p:cNvPr id="7" name="Rectangle 4"/>
          <p:cNvSpPr>
            <a:spLocks noChangeArrowheads="1"/>
          </p:cNvSpPr>
          <p:nvPr/>
        </p:nvSpPr>
        <p:spPr bwMode="auto">
          <a:xfrm>
            <a:off x="6717605" y="2587217"/>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2</a:t>
            </a:r>
            <a:endParaRPr lang="ar-SA" sz="4000" dirty="0">
              <a:solidFill>
                <a:srgbClr val="0000FF"/>
              </a:solidFill>
              <a:ea typeface="Calibri" pitchFamily="34" charset="0"/>
              <a:cs typeface="Tahoma" pitchFamily="34" charset="0"/>
            </a:endParaRPr>
          </a:p>
        </p:txBody>
      </p:sp>
      <p:sp>
        <p:nvSpPr>
          <p:cNvPr id="9" name="Rectangle 4"/>
          <p:cNvSpPr>
            <a:spLocks noChangeArrowheads="1"/>
          </p:cNvSpPr>
          <p:nvPr/>
        </p:nvSpPr>
        <p:spPr bwMode="auto">
          <a:xfrm>
            <a:off x="6315635" y="57404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1</a:t>
            </a:r>
            <a:endParaRPr lang="ar-SA" sz="4000" dirty="0">
              <a:solidFill>
                <a:srgbClr val="0000FF"/>
              </a:solidFill>
              <a:ea typeface="Calibri" pitchFamily="34" charset="0"/>
              <a:cs typeface="Tahoma" pitchFamily="34" charset="0"/>
            </a:endParaRPr>
          </a:p>
        </p:txBody>
      </p:sp>
      <p:sp>
        <p:nvSpPr>
          <p:cNvPr id="10" name="Rectangle 4"/>
          <p:cNvSpPr>
            <a:spLocks noChangeArrowheads="1"/>
          </p:cNvSpPr>
          <p:nvPr/>
        </p:nvSpPr>
        <p:spPr bwMode="auto">
          <a:xfrm>
            <a:off x="1676400" y="5591817"/>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4</a:t>
            </a:r>
            <a:endParaRPr lang="ar-SA" sz="4000" dirty="0">
              <a:solidFill>
                <a:srgbClr val="0000FF"/>
              </a:solidFill>
              <a:ea typeface="Calibri" pitchFamily="34" charset="0"/>
              <a:cs typeface="Tahoma" pitchFamily="34" charset="0"/>
            </a:endParaRPr>
          </a:p>
        </p:txBody>
      </p:sp>
      <p:pic>
        <p:nvPicPr>
          <p:cNvPr id="3" name="صورة 2">
            <a:extLst>
              <a:ext uri="{FF2B5EF4-FFF2-40B4-BE49-F238E27FC236}">
                <a16:creationId xmlns:a16="http://schemas.microsoft.com/office/drawing/2014/main" id="{97C08688-96D8-4DEE-A1BF-6B43D50F4ED3}"/>
              </a:ext>
            </a:extLst>
          </p:cNvPr>
          <p:cNvPicPr>
            <a:picLocks noChangeAspect="1"/>
          </p:cNvPicPr>
          <p:nvPr/>
        </p:nvPicPr>
        <p:blipFill>
          <a:blip r:embed="rId7"/>
          <a:stretch>
            <a:fillRect/>
          </a:stretch>
        </p:blipFill>
        <p:spPr>
          <a:xfrm>
            <a:off x="5621419" y="3941799"/>
            <a:ext cx="2162735" cy="1798601"/>
          </a:xfrm>
          <a:prstGeom prst="rect">
            <a:avLst/>
          </a:prstGeom>
        </p:spPr>
      </p:pic>
      <p:pic>
        <p:nvPicPr>
          <p:cNvPr id="5" name="صورة 4">
            <a:extLst>
              <a:ext uri="{FF2B5EF4-FFF2-40B4-BE49-F238E27FC236}">
                <a16:creationId xmlns:a16="http://schemas.microsoft.com/office/drawing/2014/main" id="{450CBC0E-BA5C-402B-BC39-6F95ABA9EE2B}"/>
              </a:ext>
            </a:extLst>
          </p:cNvPr>
          <p:cNvPicPr>
            <a:picLocks noChangeAspect="1"/>
          </p:cNvPicPr>
          <p:nvPr/>
        </p:nvPicPr>
        <p:blipFill>
          <a:blip r:embed="rId8"/>
          <a:stretch>
            <a:fillRect/>
          </a:stretch>
        </p:blipFill>
        <p:spPr>
          <a:xfrm>
            <a:off x="1602430" y="3585907"/>
            <a:ext cx="1423433" cy="2030323"/>
          </a:xfrm>
          <a:prstGeom prst="rect">
            <a:avLst/>
          </a:prstGeom>
        </p:spPr>
      </p:pic>
      <p:pic>
        <p:nvPicPr>
          <p:cNvPr id="11" name="صورة 10">
            <a:extLst>
              <a:ext uri="{FF2B5EF4-FFF2-40B4-BE49-F238E27FC236}">
                <a16:creationId xmlns:a16="http://schemas.microsoft.com/office/drawing/2014/main" id="{34209630-F11C-42A4-85E7-EAE61044C02D}"/>
              </a:ext>
            </a:extLst>
          </p:cNvPr>
          <p:cNvPicPr>
            <a:picLocks noChangeAspect="1"/>
          </p:cNvPicPr>
          <p:nvPr/>
        </p:nvPicPr>
        <p:blipFill>
          <a:blip r:embed="rId9"/>
          <a:stretch>
            <a:fillRect/>
          </a:stretch>
        </p:blipFill>
        <p:spPr>
          <a:xfrm>
            <a:off x="1288105" y="424399"/>
            <a:ext cx="1456536" cy="2052392"/>
          </a:xfrm>
          <a:prstGeom prst="rect">
            <a:avLst/>
          </a:prstGeom>
        </p:spPr>
      </p:pic>
      <p:pic>
        <p:nvPicPr>
          <p:cNvPr id="13" name="صورة 12">
            <a:extLst>
              <a:ext uri="{FF2B5EF4-FFF2-40B4-BE49-F238E27FC236}">
                <a16:creationId xmlns:a16="http://schemas.microsoft.com/office/drawing/2014/main" id="{4F39DB52-244B-4528-B024-FDCDF52CC2F2}"/>
              </a:ext>
            </a:extLst>
          </p:cNvPr>
          <p:cNvPicPr>
            <a:picLocks noChangeAspect="1"/>
          </p:cNvPicPr>
          <p:nvPr/>
        </p:nvPicPr>
        <p:blipFill>
          <a:blip r:embed="rId10"/>
          <a:stretch>
            <a:fillRect/>
          </a:stretch>
        </p:blipFill>
        <p:spPr>
          <a:xfrm>
            <a:off x="6554869" y="487286"/>
            <a:ext cx="1368261" cy="2052392"/>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الخطوه الاولي.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Bottom)">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الخطوه الثانيه.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lide(fromBottom)">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الخطوه الثالثه.wav"/>
                                        </p:tgtEl>
                                      </p:cMediaNode>
                                    </p:audio>
                                  </p:sub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6" name="الخطوه الرابع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085850" y="1647825"/>
            <a:ext cx="6975475" cy="3457575"/>
          </a:xfrm>
          <a:prstGeom prst="roundRect">
            <a:avLst>
              <a:gd name="adj" fmla="val 21260"/>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8" name="Cloud 4"/>
          <p:cNvSpPr/>
          <p:nvPr/>
        </p:nvSpPr>
        <p:spPr bwMode="auto">
          <a:xfrm rot="13054242">
            <a:off x="7008813" y="1555750"/>
            <a:ext cx="1068387" cy="1046163"/>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9" name="TextBox 5"/>
          <p:cNvSpPr txBox="1">
            <a:spLocks noChangeArrowheads="1"/>
          </p:cNvSpPr>
          <p:nvPr/>
        </p:nvSpPr>
        <p:spPr bwMode="auto">
          <a:xfrm>
            <a:off x="1219200" y="2590800"/>
            <a:ext cx="6553200" cy="1446213"/>
          </a:xfrm>
          <a:prstGeom prst="rect">
            <a:avLst/>
          </a:prstGeom>
          <a:noFill/>
          <a:ln w="9525">
            <a:noFill/>
            <a:miter lim="800000"/>
            <a:headEnd/>
            <a:tailEnd/>
          </a:ln>
        </p:spPr>
        <p:txBody>
          <a:bodyPr>
            <a:spAutoFit/>
          </a:bodyPr>
          <a:lstStyle/>
          <a:p>
            <a:pPr algn="ctr" rtl="1"/>
            <a:r>
              <a:rPr lang="ar-EG" sz="4400" b="1" dirty="0">
                <a:latin typeface="Calibri" pitchFamily="34" charset="0"/>
              </a:rPr>
              <a:t>يجب توفير حقيبة للإسعافات الأولية داخل المنزل أو السيارة.</a:t>
            </a:r>
            <a:endParaRPr lang="en-US" sz="4400" dirty="0">
              <a:latin typeface="Calibri" pitchFamily="34" charset="0"/>
            </a:endParaRPr>
          </a:p>
        </p:txBody>
      </p:sp>
      <p:sp>
        <p:nvSpPr>
          <p:cNvPr id="10" name="Cloud 6"/>
          <p:cNvSpPr/>
          <p:nvPr/>
        </p:nvSpPr>
        <p:spPr bwMode="auto">
          <a:xfrm rot="18565112">
            <a:off x="6933406" y="4031457"/>
            <a:ext cx="1068387" cy="1047750"/>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pic>
        <p:nvPicPr>
          <p:cNvPr id="10247" name="Picture 7"/>
          <p:cNvPicPr>
            <a:picLocks noChangeAspect="1" noChangeArrowheads="1"/>
          </p:cNvPicPr>
          <p:nvPr/>
        </p:nvPicPr>
        <p:blipFill>
          <a:blip r:embed="rId5" cstate="print"/>
          <a:srcRect/>
          <a:stretch>
            <a:fillRect/>
          </a:stretch>
        </p:blipFill>
        <p:spPr bwMode="auto">
          <a:xfrm>
            <a:off x="838200" y="762000"/>
            <a:ext cx="1450182" cy="1600200"/>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4"/>
                                        </p:tgtEl>
                                      </p:cBhvr>
                                    </p:animEffect>
                                  </p:childTnLst>
                                </p:cTn>
                              </p:par>
                              <p:par>
                                <p:cTn id="15" presetID="2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cTn>
                              </p:par>
                              <p:par>
                                <p:cTn id="25" presetID="4" presetClass="entr" presetSubtype="16" fill="hold" nodeType="withEffect">
                                  <p:stCondLst>
                                    <p:cond delay="0"/>
                                  </p:stCondLst>
                                  <p:childTnLst>
                                    <p:set>
                                      <p:cBhvr>
                                        <p:cTn id="26" dur="1" fill="hold">
                                          <p:stCondLst>
                                            <p:cond delay="0"/>
                                          </p:stCondLst>
                                        </p:cTn>
                                        <p:tgtEl>
                                          <p:spTgt spid="10247"/>
                                        </p:tgtEl>
                                        <p:attrNameLst>
                                          <p:attrName>style.visibility</p:attrName>
                                        </p:attrNameLst>
                                      </p:cBhvr>
                                      <p:to>
                                        <p:strVal val="visible"/>
                                      </p:to>
                                    </p:set>
                                    <p:animEffect transition="in" filter="box(in)">
                                      <p:cBhvr>
                                        <p:cTn id="27" dur="500"/>
                                        <p:tgtEl>
                                          <p:spTgt spid="10247"/>
                                        </p:tgtEl>
                                      </p:cBhvr>
                                    </p:animEffect>
                                  </p:childTnLst>
                                </p:cTn>
                              </p:par>
                              <p:par>
                                <p:cTn id="28" presetID="25"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1"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2"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33" dur="500" fill="hold"/>
                                        <p:tgtEl>
                                          <p:spTgt spid="9"/>
                                        </p:tgtEl>
                                        <p:attrNameLst>
                                          <p:attrName>ppt_h</p:attrName>
                                        </p:attrNameLst>
                                      </p:cBhvr>
                                      <p:tavLst>
                                        <p:tav tm="0">
                                          <p:val>
                                            <p:strVal val="#ppt_h"/>
                                          </p:val>
                                        </p:tav>
                                        <p:tav tm="100000">
                                          <p:val>
                                            <p:strVal val="#ppt_h"/>
                                          </p:val>
                                        </p:tav>
                                      </p:tavLst>
                                    </p:anim>
                                    <p:anim calcmode="lin" valueType="num">
                                      <p:cBhvr>
                                        <p:cTn id="34"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5"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6"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37" dur="500" decel="50000">
                                          <p:stCondLst>
                                            <p:cond delay="0"/>
                                          </p:stCondLst>
                                        </p:cTn>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يجب توفير حقيبة للإسعافات الأولية داخل المنزل أو السيارة.wav"/>
                                        </p:tgtEl>
                                      </p:cMediaNode>
                                    </p:audio>
                                  </p:subTnLst>
                                </p:cTn>
                              </p:par>
                              <p:par>
                                <p:cTn id="38" presetID="25"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bwMode="auto">
          <a:xfrm>
            <a:off x="2590800" y="1905000"/>
            <a:ext cx="4267200" cy="2286000"/>
          </a:xfrm>
          <a:prstGeom prst="roundRect">
            <a:avLst>
              <a:gd name="adj" fmla="val 0"/>
            </a:avLst>
          </a:prstGeom>
          <a:blipFill>
            <a:blip r:embed="rId4" cstate="print"/>
            <a:stretch>
              <a:fillRect/>
            </a:stretch>
          </a:blipFill>
          <a:ln w="76200">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3" name="Rectangle 1"/>
          <p:cNvSpPr>
            <a:spLocks noChangeArrowheads="1"/>
          </p:cNvSpPr>
          <p:nvPr/>
        </p:nvSpPr>
        <p:spPr bwMode="auto">
          <a:xfrm>
            <a:off x="3076575" y="1905000"/>
            <a:ext cx="3349625" cy="2124075"/>
          </a:xfrm>
          <a:prstGeom prst="rect">
            <a:avLst/>
          </a:prstGeom>
          <a:noFill/>
          <a:ln w="9525">
            <a:noFill/>
            <a:miter lim="800000"/>
            <a:headEnd/>
            <a:tailEnd/>
          </a:ln>
        </p:spPr>
        <p:txBody>
          <a:bodyPr anchor="ctr">
            <a:spAutoFit/>
          </a:bodyPr>
          <a:lstStyle/>
          <a:p>
            <a:pPr algn="ctr" rtl="1"/>
            <a:r>
              <a:rPr lang="ar-EG" sz="6600" b="1" dirty="0">
                <a:latin typeface="Calibri" pitchFamily="34" charset="0"/>
              </a:rPr>
              <a:t>سابعاً: الحروق</a:t>
            </a:r>
            <a:endParaRPr lang="en-US" sz="66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from="(-#ppt_w/2)" to="(#ppt_x)" calcmode="lin" valueType="num">
                                      <p:cBhvr>
                                        <p:cTn id="13" dur="300" fill="hold">
                                          <p:stCondLst>
                                            <p:cond delay="0"/>
                                          </p:stCondLst>
                                        </p:cTn>
                                        <p:tgtEl>
                                          <p:spTgt spid="3"/>
                                        </p:tgtEl>
                                        <p:attrNameLst>
                                          <p:attrName>ppt_x</p:attrName>
                                        </p:attrNameLst>
                                      </p:cBhvr>
                                    </p:anim>
                                    <p:anim from="0" to="-1.0" calcmode="lin" valueType="num">
                                      <p:cBhvr>
                                        <p:cTn id="14" dur="100" decel="50000" autoRev="1" fill="hold">
                                          <p:stCondLst>
                                            <p:cond delay="300"/>
                                          </p:stCondLst>
                                        </p:cTn>
                                        <p:tgtEl>
                                          <p:spTgt spid="3"/>
                                        </p:tgtEl>
                                        <p:attrNameLst>
                                          <p:attrName>xshear</p:attrName>
                                        </p:attrNameLst>
                                      </p:cBhvr>
                                    </p:anim>
                                    <p:animScale>
                                      <p:cBhvr>
                                        <p:cTn id="15" dur="100" decel="100000" autoRev="1" fill="hold">
                                          <p:stCondLst>
                                            <p:cond delay="300"/>
                                          </p:stCondLst>
                                        </p:cTn>
                                        <p:tgtEl>
                                          <p:spTgt spid="3"/>
                                        </p:tgtEl>
                                      </p:cBhvr>
                                      <p:from x="100000" y="100000"/>
                                      <p:to x="80000" y="100000"/>
                                    </p:animScale>
                                    <p:anim by="(#ppt_h/3+#ppt_w*0.1)" calcmode="lin" valueType="num">
                                      <p:cBhvr additive="sum">
                                        <p:cTn id="16" dur="100" decel="100000" autoRev="1" fill="hold">
                                          <p:stCondLst>
                                            <p:cond delay="300"/>
                                          </p:stCondLst>
                                        </p:cTn>
                                        <p:tgtEl>
                                          <p:spTgt spid="3"/>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سابعا الحرو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819400" y="609600"/>
            <a:ext cx="3962400" cy="920750"/>
          </a:xfrm>
          <a:prstGeom prst="roundRect">
            <a:avLst>
              <a:gd name="adj" fmla="val 50000"/>
            </a:avLst>
          </a:prstGeom>
          <a:solidFill>
            <a:srgbClr val="FF6699"/>
          </a:solid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4"/>
          <p:cNvSpPr>
            <a:spLocks noChangeArrowheads="1"/>
          </p:cNvSpPr>
          <p:nvPr/>
        </p:nvSpPr>
        <p:spPr bwMode="auto">
          <a:xfrm>
            <a:off x="3048000" y="739775"/>
            <a:ext cx="3538538" cy="708025"/>
          </a:xfrm>
          <a:prstGeom prst="rect">
            <a:avLst/>
          </a:prstGeom>
          <a:noFill/>
          <a:ln w="9525">
            <a:noFill/>
            <a:miter lim="800000"/>
            <a:headEnd/>
            <a:tailEnd/>
          </a:ln>
        </p:spPr>
        <p:txBody>
          <a:bodyPr>
            <a:spAutoFit/>
          </a:bodyPr>
          <a:lstStyle/>
          <a:p>
            <a:pPr algn="ctr" rtl="1"/>
            <a:r>
              <a:rPr lang="ar-EG" sz="4000" b="1" dirty="0">
                <a:solidFill>
                  <a:srgbClr val="FFFF00"/>
                </a:solidFill>
                <a:latin typeface="Calibri" pitchFamily="34" charset="0"/>
              </a:rPr>
              <a:t>تعريف الحروق:</a:t>
            </a:r>
            <a:endParaRPr lang="en-US" sz="4000" dirty="0">
              <a:solidFill>
                <a:srgbClr val="FFFF00"/>
              </a:solidFill>
              <a:latin typeface="Calibri" pitchFamily="34" charset="0"/>
            </a:endParaRPr>
          </a:p>
        </p:txBody>
      </p:sp>
      <p:sp>
        <p:nvSpPr>
          <p:cNvPr id="10" name="Rectangle 7"/>
          <p:cNvSpPr/>
          <p:nvPr/>
        </p:nvSpPr>
        <p:spPr bwMode="auto">
          <a:xfrm>
            <a:off x="838200" y="2133600"/>
            <a:ext cx="7620000" cy="3046413"/>
          </a:xfrm>
          <a:prstGeom prst="rect">
            <a:avLst/>
          </a:prstGeom>
          <a:noFill/>
          <a:effectLst/>
        </p:spPr>
        <p:txBody>
          <a:bodyPr>
            <a:spAutoFit/>
          </a:bodyPr>
          <a:lstStyle/>
          <a:p>
            <a:pPr algn="ctr" rtl="1" fontAlgn="auto">
              <a:spcBef>
                <a:spcPts val="0"/>
              </a:spcBef>
              <a:spcAft>
                <a:spcPts val="0"/>
              </a:spcAft>
              <a:defRPr/>
            </a:pPr>
            <a:r>
              <a:rPr lang="ar-EG" sz="4800" b="1" dirty="0">
                <a:solidFill>
                  <a:srgbClr val="FF0000"/>
                </a:solidFill>
                <a:latin typeface="+mn-lt"/>
                <a:cs typeface="+mn-cs"/>
              </a:rPr>
              <a:t>تعرض الجسم لمؤثر خارجي غير طبيعي أو شديد، مثل: الحرارة أو البرودة مما يؤدي إلى إصابة أنسجة الجلد بدرجات متفاوتة.</a:t>
            </a:r>
            <a:endParaRPr lang="en-US" sz="4800" dirty="0">
              <a:solidFill>
                <a:srgbClr val="FF0000"/>
              </a:solidFill>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تعريف الحروق.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تعرض الجسم لمؤثر خارجي غير طبيعي أو شديد، مث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cagon 2"/>
          <p:cNvSpPr/>
          <p:nvPr/>
        </p:nvSpPr>
        <p:spPr bwMode="auto">
          <a:xfrm>
            <a:off x="2819400" y="609600"/>
            <a:ext cx="3962400" cy="920750"/>
          </a:xfrm>
          <a:prstGeom prst="decagon">
            <a:avLst/>
          </a:prstGeom>
          <a:blipFill>
            <a:blip r:embed="rId7" cstate="print"/>
            <a:tile tx="0" ty="0" sx="100000" sy="100000" flip="none" algn="tl"/>
          </a:blipFill>
          <a:ln w="57150">
            <a:solidFill>
              <a:srgbClr val="92D05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6" name="Down Arrow 5"/>
          <p:cNvSpPr/>
          <p:nvPr/>
        </p:nvSpPr>
        <p:spPr bwMode="auto">
          <a:xfrm>
            <a:off x="3886200" y="2120900"/>
            <a:ext cx="3962400" cy="1454150"/>
          </a:xfrm>
          <a:prstGeom prst="downArrow">
            <a:avLst>
              <a:gd name="adj1" fmla="val 78094"/>
              <a:gd name="adj2" fmla="val 50000"/>
            </a:avLst>
          </a:prstGeom>
          <a:blipFill>
            <a:blip r:embed="rId8"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Plaque 8"/>
          <p:cNvSpPr/>
          <p:nvPr/>
        </p:nvSpPr>
        <p:spPr bwMode="auto">
          <a:xfrm>
            <a:off x="4876800" y="4489450"/>
            <a:ext cx="2286000" cy="920750"/>
          </a:xfrm>
          <a:prstGeom prst="plaque">
            <a:avLst/>
          </a:prstGeom>
          <a:blipFill>
            <a:blip r:embed="rId9"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12" name="Plaque 11"/>
          <p:cNvSpPr/>
          <p:nvPr/>
        </p:nvSpPr>
        <p:spPr bwMode="auto">
          <a:xfrm>
            <a:off x="1981200" y="4489450"/>
            <a:ext cx="2286000" cy="920750"/>
          </a:xfrm>
          <a:prstGeom prst="plaque">
            <a:avLst/>
          </a:prstGeom>
          <a:blipFill>
            <a:blip r:embed="rId9"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14" name="Rectangle 3"/>
          <p:cNvSpPr>
            <a:spLocks noChangeArrowheads="1"/>
          </p:cNvSpPr>
          <p:nvPr/>
        </p:nvSpPr>
        <p:spPr bwMode="auto">
          <a:xfrm>
            <a:off x="3048000" y="739775"/>
            <a:ext cx="3538538" cy="708025"/>
          </a:xfrm>
          <a:prstGeom prst="rect">
            <a:avLst/>
          </a:prstGeom>
          <a:noFill/>
          <a:ln w="9525">
            <a:noFill/>
            <a:miter lim="800000"/>
            <a:headEnd/>
            <a:tailEnd/>
          </a:ln>
        </p:spPr>
        <p:txBody>
          <a:bodyPr>
            <a:spAutoFit/>
          </a:bodyPr>
          <a:lstStyle/>
          <a:p>
            <a:pPr algn="ctr" rtl="1"/>
            <a:r>
              <a:rPr lang="ar-EG" sz="4000" b="1" dirty="0">
                <a:solidFill>
                  <a:srgbClr val="99FFCC"/>
                </a:solidFill>
                <a:latin typeface="Calibri" pitchFamily="34" charset="0"/>
              </a:rPr>
              <a:t>مسببات الحروق</a:t>
            </a:r>
            <a:endParaRPr lang="en-US" sz="4000" dirty="0">
              <a:solidFill>
                <a:srgbClr val="99FFCC"/>
              </a:solidFill>
              <a:latin typeface="Calibri" pitchFamily="34" charset="0"/>
            </a:endParaRPr>
          </a:p>
        </p:txBody>
      </p:sp>
      <p:sp>
        <p:nvSpPr>
          <p:cNvPr id="15" name="Rectangle 6"/>
          <p:cNvSpPr>
            <a:spLocks noChangeArrowheads="1"/>
          </p:cNvSpPr>
          <p:nvPr/>
        </p:nvSpPr>
        <p:spPr bwMode="auto">
          <a:xfrm>
            <a:off x="4114800" y="2327275"/>
            <a:ext cx="3538538" cy="1116013"/>
          </a:xfrm>
          <a:prstGeom prst="rect">
            <a:avLst/>
          </a:prstGeom>
          <a:noFill/>
          <a:ln w="9525">
            <a:noFill/>
            <a:miter lim="800000"/>
            <a:headEnd/>
            <a:tailEnd/>
          </a:ln>
        </p:spPr>
        <p:txBody>
          <a:bodyPr>
            <a:spAutoFit/>
          </a:bodyPr>
          <a:lstStyle/>
          <a:p>
            <a:pPr algn="ctr" rtl="1"/>
            <a:r>
              <a:rPr lang="ar-EG" sz="4000" b="1" dirty="0">
                <a:latin typeface="Calibri" pitchFamily="34" charset="0"/>
              </a:rPr>
              <a:t> درجة الحرارة </a:t>
            </a:r>
            <a:endParaRPr lang="en-US" sz="4000" dirty="0">
              <a:solidFill>
                <a:srgbClr val="FFFF00"/>
              </a:solidFill>
              <a:latin typeface="Calibri" pitchFamily="34" charset="0"/>
            </a:endParaRPr>
          </a:p>
        </p:txBody>
      </p:sp>
      <p:sp>
        <p:nvSpPr>
          <p:cNvPr id="16" name="Rectangle 9"/>
          <p:cNvSpPr>
            <a:spLocks noChangeArrowheads="1"/>
          </p:cNvSpPr>
          <p:nvPr/>
        </p:nvSpPr>
        <p:spPr bwMode="auto">
          <a:xfrm>
            <a:off x="5008563" y="4619625"/>
            <a:ext cx="2041525" cy="708025"/>
          </a:xfrm>
          <a:prstGeom prst="rect">
            <a:avLst/>
          </a:prstGeom>
          <a:noFill/>
          <a:ln w="9525">
            <a:noFill/>
            <a:miter lim="800000"/>
            <a:headEnd/>
            <a:tailEnd/>
          </a:ln>
        </p:spPr>
        <p:txBody>
          <a:bodyPr>
            <a:spAutoFit/>
          </a:bodyPr>
          <a:lstStyle/>
          <a:p>
            <a:pPr algn="ctr" rtl="1"/>
            <a:r>
              <a:rPr lang="ar-EG" sz="4000" b="1" dirty="0">
                <a:latin typeface="Calibri" pitchFamily="34" charset="0"/>
              </a:rPr>
              <a:t> السخونة </a:t>
            </a:r>
            <a:endParaRPr lang="en-US" sz="4000" dirty="0">
              <a:solidFill>
                <a:srgbClr val="FFFF00"/>
              </a:solidFill>
              <a:latin typeface="Calibri" pitchFamily="34" charset="0"/>
            </a:endParaRPr>
          </a:p>
        </p:txBody>
      </p:sp>
      <p:sp>
        <p:nvSpPr>
          <p:cNvPr id="17" name="Rectangle 12"/>
          <p:cNvSpPr>
            <a:spLocks noChangeArrowheads="1"/>
          </p:cNvSpPr>
          <p:nvPr/>
        </p:nvSpPr>
        <p:spPr bwMode="auto">
          <a:xfrm>
            <a:off x="2112963" y="4619625"/>
            <a:ext cx="2041525" cy="708025"/>
          </a:xfrm>
          <a:prstGeom prst="rect">
            <a:avLst/>
          </a:prstGeom>
          <a:noFill/>
          <a:ln w="9525">
            <a:noFill/>
            <a:miter lim="800000"/>
            <a:headEnd/>
            <a:tailEnd/>
          </a:ln>
        </p:spPr>
        <p:txBody>
          <a:bodyPr>
            <a:spAutoFit/>
          </a:bodyPr>
          <a:lstStyle/>
          <a:p>
            <a:pPr algn="ctr" rtl="1"/>
            <a:r>
              <a:rPr lang="ar-EG" sz="4000" b="1" dirty="0">
                <a:latin typeface="Calibri" pitchFamily="34" charset="0"/>
              </a:rPr>
              <a:t>البرودة </a:t>
            </a:r>
            <a:endParaRPr lang="en-US" sz="4000" dirty="0">
              <a:solidFill>
                <a:srgbClr val="FFFF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3" name="مسببات الحروق.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4)">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درجة الحرارة.wav"/>
                                        </p:tgtEl>
                                      </p:cMediaNode>
                                    </p:audio>
                                  </p:sub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4"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5"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 calcmode="lin" valueType="num">
                                      <p:cBhvr>
                                        <p:cTn id="27"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8"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9"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30" dur="500" decel="50000">
                                          <p:stCondLst>
                                            <p:cond delay="0"/>
                                          </p:stCondLst>
                                        </p:cTn>
                                        <p:tgtEl>
                                          <p:spTgt spid="9"/>
                                        </p:tgtEl>
                                      </p:cBhvr>
                                    </p:animEffect>
                                  </p:childTnLst>
                                </p:cTn>
                              </p:par>
                              <p:par>
                                <p:cTn id="31" presetID="25"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25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4" dur="25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5" dur="250" accel="50000" fill="hold">
                                          <p:stCondLst>
                                            <p:cond delay="250"/>
                                          </p:stCondLst>
                                        </p:cTn>
                                        <p:tgtEl>
                                          <p:spTgt spid="16"/>
                                        </p:tgtEl>
                                        <p:attrNameLst>
                                          <p:attrName>ppt_w</p:attrName>
                                        </p:attrNameLst>
                                      </p:cBhvr>
                                      <p:tavLst>
                                        <p:tav tm="0">
                                          <p:val>
                                            <p:strVal val="#ppt_w*.05"/>
                                          </p:val>
                                        </p:tav>
                                        <p:tav tm="100000">
                                          <p:val>
                                            <p:strVal val="#ppt_w"/>
                                          </p:val>
                                        </p:tav>
                                      </p:tavLst>
                                    </p:anim>
                                    <p:anim calcmode="lin" valueType="num">
                                      <p:cBhvr>
                                        <p:cTn id="36" dur="500" fill="hold"/>
                                        <p:tgtEl>
                                          <p:spTgt spid="16"/>
                                        </p:tgtEl>
                                        <p:attrNameLst>
                                          <p:attrName>ppt_h</p:attrName>
                                        </p:attrNameLst>
                                      </p:cBhvr>
                                      <p:tavLst>
                                        <p:tav tm="0">
                                          <p:val>
                                            <p:strVal val="#ppt_h"/>
                                          </p:val>
                                        </p:tav>
                                        <p:tav tm="100000">
                                          <p:val>
                                            <p:strVal val="#ppt_h"/>
                                          </p:val>
                                        </p:tav>
                                      </p:tavLst>
                                    </p:anim>
                                    <p:anim calcmode="lin" valueType="num">
                                      <p:cBhvr>
                                        <p:cTn id="37" dur="25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8" dur="25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9" dur="250" accel="50000" fill="hold">
                                          <p:stCondLst>
                                            <p:cond delay="250"/>
                                          </p:stCondLst>
                                        </p:cTn>
                                        <p:tgtEl>
                                          <p:spTgt spid="16"/>
                                        </p:tgtEl>
                                        <p:attrNameLst>
                                          <p:attrName>ppt_y</p:attrName>
                                        </p:attrNameLst>
                                      </p:cBhvr>
                                      <p:tavLst>
                                        <p:tav tm="0">
                                          <p:val>
                                            <p:strVal val="#ppt_y+.1"/>
                                          </p:val>
                                        </p:tav>
                                        <p:tav tm="100000">
                                          <p:val>
                                            <p:strVal val="#ppt_y"/>
                                          </p:val>
                                        </p:tav>
                                      </p:tavLst>
                                    </p:anim>
                                    <p:animEffect transition="in" filter="fade">
                                      <p:cBhvr>
                                        <p:cTn id="40" dur="500" decel="50000">
                                          <p:stCondLst>
                                            <p:cond delay="0"/>
                                          </p:stCondLst>
                                        </p:cTn>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السخونة.wav"/>
                                        </p:tgtEl>
                                      </p:cMediaNode>
                                    </p:audio>
                                  </p:subTnLst>
                                </p:cTn>
                              </p:par>
                            </p:childTnLst>
                          </p:cTn>
                        </p:par>
                      </p:childTnLst>
                    </p:cTn>
                  </p:par>
                  <p:par>
                    <p:cTn id="41" fill="hold">
                      <p:stCondLst>
                        <p:cond delay="indefinite"/>
                      </p:stCondLst>
                      <p:childTnLst>
                        <p:par>
                          <p:cTn id="42" fill="hold">
                            <p:stCondLst>
                              <p:cond delay="0"/>
                            </p:stCondLst>
                            <p:childTnLst>
                              <p:par>
                                <p:cTn id="43" presetID="25"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6" dur="25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7" dur="250" accel="50000" fill="hold">
                                          <p:stCondLst>
                                            <p:cond delay="250"/>
                                          </p:stCondLst>
                                        </p:cTn>
                                        <p:tgtEl>
                                          <p:spTgt spid="12"/>
                                        </p:tgtEl>
                                        <p:attrNameLst>
                                          <p:attrName>ppt_w</p:attrName>
                                        </p:attrNameLst>
                                      </p:cBhvr>
                                      <p:tavLst>
                                        <p:tav tm="0">
                                          <p:val>
                                            <p:strVal val="#ppt_w*.05"/>
                                          </p:val>
                                        </p:tav>
                                        <p:tav tm="100000">
                                          <p:val>
                                            <p:strVal val="#ppt_w"/>
                                          </p:val>
                                        </p:tav>
                                      </p:tavLst>
                                    </p:anim>
                                    <p:anim calcmode="lin" valueType="num">
                                      <p:cBhvr>
                                        <p:cTn id="48" dur="500" fill="hold"/>
                                        <p:tgtEl>
                                          <p:spTgt spid="12"/>
                                        </p:tgtEl>
                                        <p:attrNameLst>
                                          <p:attrName>ppt_h</p:attrName>
                                        </p:attrNameLst>
                                      </p:cBhvr>
                                      <p:tavLst>
                                        <p:tav tm="0">
                                          <p:val>
                                            <p:strVal val="#ppt_h"/>
                                          </p:val>
                                        </p:tav>
                                        <p:tav tm="100000">
                                          <p:val>
                                            <p:strVal val="#ppt_h"/>
                                          </p:val>
                                        </p:tav>
                                      </p:tavLst>
                                    </p:anim>
                                    <p:anim calcmode="lin" valueType="num">
                                      <p:cBhvr>
                                        <p:cTn id="49" dur="25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0" dur="25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1" dur="250" accel="50000" fill="hold">
                                          <p:stCondLst>
                                            <p:cond delay="250"/>
                                          </p:stCondLst>
                                        </p:cTn>
                                        <p:tgtEl>
                                          <p:spTgt spid="12"/>
                                        </p:tgtEl>
                                        <p:attrNameLst>
                                          <p:attrName>ppt_y</p:attrName>
                                        </p:attrNameLst>
                                      </p:cBhvr>
                                      <p:tavLst>
                                        <p:tav tm="0">
                                          <p:val>
                                            <p:strVal val="#ppt_y+.1"/>
                                          </p:val>
                                        </p:tav>
                                        <p:tav tm="100000">
                                          <p:val>
                                            <p:strVal val="#ppt_y"/>
                                          </p:val>
                                        </p:tav>
                                      </p:tavLst>
                                    </p:anim>
                                    <p:animEffect transition="in" filter="fade">
                                      <p:cBhvr>
                                        <p:cTn id="52" dur="500" decel="50000">
                                          <p:stCondLst>
                                            <p:cond delay="0"/>
                                          </p:stCondLst>
                                        </p:cTn>
                                        <p:tgtEl>
                                          <p:spTgt spid="12"/>
                                        </p:tgtEl>
                                      </p:cBhvr>
                                    </p:animEffect>
                                  </p:childTnLst>
                                </p:cTn>
                              </p:par>
                              <p:par>
                                <p:cTn id="53" presetID="25"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6" dur="25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7" dur="250" accel="50000" fill="hold">
                                          <p:stCondLst>
                                            <p:cond delay="250"/>
                                          </p:stCondLst>
                                        </p:cTn>
                                        <p:tgtEl>
                                          <p:spTgt spid="17"/>
                                        </p:tgtEl>
                                        <p:attrNameLst>
                                          <p:attrName>ppt_w</p:attrName>
                                        </p:attrNameLst>
                                      </p:cBhvr>
                                      <p:tavLst>
                                        <p:tav tm="0">
                                          <p:val>
                                            <p:strVal val="#ppt_w*.05"/>
                                          </p:val>
                                        </p:tav>
                                        <p:tav tm="100000">
                                          <p:val>
                                            <p:strVal val="#ppt_w"/>
                                          </p:val>
                                        </p:tav>
                                      </p:tavLst>
                                    </p:anim>
                                    <p:anim calcmode="lin" valueType="num">
                                      <p:cBhvr>
                                        <p:cTn id="58" dur="500" fill="hold"/>
                                        <p:tgtEl>
                                          <p:spTgt spid="17"/>
                                        </p:tgtEl>
                                        <p:attrNameLst>
                                          <p:attrName>ppt_h</p:attrName>
                                        </p:attrNameLst>
                                      </p:cBhvr>
                                      <p:tavLst>
                                        <p:tav tm="0">
                                          <p:val>
                                            <p:strVal val="#ppt_h"/>
                                          </p:val>
                                        </p:tav>
                                        <p:tav tm="100000">
                                          <p:val>
                                            <p:strVal val="#ppt_h"/>
                                          </p:val>
                                        </p:tav>
                                      </p:tavLst>
                                    </p:anim>
                                    <p:anim calcmode="lin" valueType="num">
                                      <p:cBhvr>
                                        <p:cTn id="59" dur="25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0" dur="25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1" dur="250" accel="50000" fill="hold">
                                          <p:stCondLst>
                                            <p:cond delay="250"/>
                                          </p:stCondLst>
                                        </p:cTn>
                                        <p:tgtEl>
                                          <p:spTgt spid="17"/>
                                        </p:tgtEl>
                                        <p:attrNameLst>
                                          <p:attrName>ppt_y</p:attrName>
                                        </p:attrNameLst>
                                      </p:cBhvr>
                                      <p:tavLst>
                                        <p:tav tm="0">
                                          <p:val>
                                            <p:strVal val="#ppt_y+.1"/>
                                          </p:val>
                                        </p:tav>
                                        <p:tav tm="100000">
                                          <p:val>
                                            <p:strVal val="#ppt_y"/>
                                          </p:val>
                                        </p:tav>
                                      </p:tavLst>
                                    </p:anim>
                                    <p:animEffect transition="in" filter="fade">
                                      <p:cBhvr>
                                        <p:cTn id="62" dur="500" decel="50000">
                                          <p:stCondLst>
                                            <p:cond delay="0"/>
                                          </p:stCondLst>
                                        </p:cTn>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6" name="البرو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cagon 2"/>
          <p:cNvSpPr/>
          <p:nvPr/>
        </p:nvSpPr>
        <p:spPr bwMode="auto">
          <a:xfrm>
            <a:off x="2819400" y="609600"/>
            <a:ext cx="3962400" cy="920750"/>
          </a:xfrm>
          <a:prstGeom prst="decagon">
            <a:avLst/>
          </a:prstGeom>
          <a:blipFill>
            <a:blip r:embed="rId6" cstate="print"/>
            <a:tile tx="0" ty="0" sx="100000" sy="100000" flip="none" algn="tl"/>
          </a:blipFill>
          <a:ln w="57150">
            <a:solidFill>
              <a:srgbClr val="92D05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6" name="Down Arrow 5"/>
          <p:cNvSpPr/>
          <p:nvPr/>
        </p:nvSpPr>
        <p:spPr bwMode="auto">
          <a:xfrm>
            <a:off x="2514600" y="1974850"/>
            <a:ext cx="3962400" cy="1454150"/>
          </a:xfrm>
          <a:prstGeom prst="downArrow">
            <a:avLst>
              <a:gd name="adj1" fmla="val 78094"/>
              <a:gd name="adj2" fmla="val 50000"/>
            </a:avLst>
          </a:prstGeom>
          <a:blipFill>
            <a:blip r:embed="rId7"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Plaque 8"/>
          <p:cNvSpPr/>
          <p:nvPr/>
        </p:nvSpPr>
        <p:spPr bwMode="auto">
          <a:xfrm>
            <a:off x="4800600" y="4337050"/>
            <a:ext cx="2286000" cy="920750"/>
          </a:xfrm>
          <a:prstGeom prst="plaque">
            <a:avLst/>
          </a:prstGeom>
          <a:blipFill>
            <a:blip r:embed="rId8"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12" name="Plaque 11"/>
          <p:cNvSpPr/>
          <p:nvPr/>
        </p:nvSpPr>
        <p:spPr bwMode="auto">
          <a:xfrm>
            <a:off x="1905000" y="4343400"/>
            <a:ext cx="2286000" cy="920750"/>
          </a:xfrm>
          <a:prstGeom prst="plaque">
            <a:avLst/>
          </a:prstGeom>
          <a:blipFill>
            <a:blip r:embed="rId8"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6158" name="Rectangle 3"/>
          <p:cNvSpPr>
            <a:spLocks noChangeArrowheads="1"/>
          </p:cNvSpPr>
          <p:nvPr/>
        </p:nvSpPr>
        <p:spPr bwMode="auto">
          <a:xfrm>
            <a:off x="3048000" y="739775"/>
            <a:ext cx="3538538" cy="708025"/>
          </a:xfrm>
          <a:prstGeom prst="rect">
            <a:avLst/>
          </a:prstGeom>
          <a:noFill/>
          <a:ln w="9525">
            <a:noFill/>
            <a:miter lim="800000"/>
            <a:headEnd/>
            <a:tailEnd/>
          </a:ln>
        </p:spPr>
        <p:txBody>
          <a:bodyPr>
            <a:spAutoFit/>
          </a:bodyPr>
          <a:lstStyle/>
          <a:p>
            <a:pPr algn="ctr" rtl="1"/>
            <a:r>
              <a:rPr lang="ar-EG" sz="4000" b="1">
                <a:solidFill>
                  <a:srgbClr val="99FFCC"/>
                </a:solidFill>
                <a:latin typeface="Calibri" pitchFamily="34" charset="0"/>
              </a:rPr>
              <a:t>مسببات الحروق</a:t>
            </a:r>
            <a:endParaRPr lang="en-US" sz="4000">
              <a:solidFill>
                <a:srgbClr val="99FFCC"/>
              </a:solidFill>
              <a:latin typeface="Calibri" pitchFamily="34" charset="0"/>
            </a:endParaRPr>
          </a:p>
        </p:txBody>
      </p:sp>
      <p:sp>
        <p:nvSpPr>
          <p:cNvPr id="15" name="Rectangle 6"/>
          <p:cNvSpPr>
            <a:spLocks noChangeArrowheads="1"/>
          </p:cNvSpPr>
          <p:nvPr/>
        </p:nvSpPr>
        <p:spPr bwMode="auto">
          <a:xfrm>
            <a:off x="2743200" y="2181225"/>
            <a:ext cx="3538538" cy="706438"/>
          </a:xfrm>
          <a:prstGeom prst="rect">
            <a:avLst/>
          </a:prstGeom>
          <a:noFill/>
          <a:ln w="9525">
            <a:noFill/>
            <a:miter lim="800000"/>
            <a:headEnd/>
            <a:tailEnd/>
          </a:ln>
        </p:spPr>
        <p:txBody>
          <a:bodyPr>
            <a:spAutoFit/>
          </a:bodyPr>
          <a:lstStyle/>
          <a:p>
            <a:pPr algn="ctr" rtl="1"/>
            <a:r>
              <a:rPr lang="ar-EG" sz="4000" b="1" dirty="0">
                <a:latin typeface="Calibri" pitchFamily="34" charset="0"/>
              </a:rPr>
              <a:t>المواد الكيميائية </a:t>
            </a:r>
            <a:endParaRPr lang="en-US" sz="4000" dirty="0">
              <a:solidFill>
                <a:srgbClr val="FFFF00"/>
              </a:solidFill>
              <a:latin typeface="Calibri" pitchFamily="34" charset="0"/>
            </a:endParaRPr>
          </a:p>
        </p:txBody>
      </p:sp>
      <p:sp>
        <p:nvSpPr>
          <p:cNvPr id="16" name="Rectangle 12"/>
          <p:cNvSpPr>
            <a:spLocks noChangeArrowheads="1"/>
          </p:cNvSpPr>
          <p:nvPr/>
        </p:nvSpPr>
        <p:spPr bwMode="auto">
          <a:xfrm>
            <a:off x="2036763" y="4473575"/>
            <a:ext cx="2041525" cy="708025"/>
          </a:xfrm>
          <a:prstGeom prst="rect">
            <a:avLst/>
          </a:prstGeom>
          <a:noFill/>
          <a:ln w="9525">
            <a:noFill/>
            <a:miter lim="800000"/>
            <a:headEnd/>
            <a:tailEnd/>
          </a:ln>
        </p:spPr>
        <p:txBody>
          <a:bodyPr>
            <a:spAutoFit/>
          </a:bodyPr>
          <a:lstStyle/>
          <a:p>
            <a:pPr algn="ctr" rtl="1"/>
            <a:r>
              <a:rPr lang="ar-EG" sz="4000" b="1" dirty="0">
                <a:latin typeface="Calibri" pitchFamily="34" charset="0"/>
              </a:rPr>
              <a:t>قلويات</a:t>
            </a:r>
            <a:endParaRPr lang="en-US" sz="4000" dirty="0">
              <a:solidFill>
                <a:srgbClr val="FFFF00"/>
              </a:solidFill>
              <a:latin typeface="Calibri" pitchFamily="34" charset="0"/>
            </a:endParaRPr>
          </a:p>
        </p:txBody>
      </p:sp>
      <p:sp>
        <p:nvSpPr>
          <p:cNvPr id="17" name="Rectangle 9"/>
          <p:cNvSpPr>
            <a:spLocks noChangeArrowheads="1"/>
          </p:cNvSpPr>
          <p:nvPr/>
        </p:nvSpPr>
        <p:spPr bwMode="auto">
          <a:xfrm>
            <a:off x="4932363" y="4467225"/>
            <a:ext cx="2041525" cy="708025"/>
          </a:xfrm>
          <a:prstGeom prst="rect">
            <a:avLst/>
          </a:prstGeom>
          <a:noFill/>
          <a:ln w="9525">
            <a:noFill/>
            <a:miter lim="800000"/>
            <a:headEnd/>
            <a:tailEnd/>
          </a:ln>
        </p:spPr>
        <p:txBody>
          <a:bodyPr>
            <a:spAutoFit/>
          </a:bodyPr>
          <a:lstStyle/>
          <a:p>
            <a:pPr algn="ctr" rtl="1"/>
            <a:r>
              <a:rPr lang="ar-EG" sz="4000" b="1" dirty="0">
                <a:latin typeface="Calibri" pitchFamily="34" charset="0"/>
              </a:rPr>
              <a:t>أحماض</a:t>
            </a:r>
            <a:endParaRPr lang="en-US" sz="4000" dirty="0">
              <a:solidFill>
                <a:srgbClr val="FFFF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4)">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3" name="المواد الكيميائية.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 decel="100000"/>
                                        <p:tgtEl>
                                          <p:spTgt spid="9"/>
                                        </p:tgtEl>
                                      </p:cBhvr>
                                    </p:animEffect>
                                    <p:anim calcmode="lin" valueType="num">
                                      <p:cBhvr>
                                        <p:cTn id="16" dur="400" decel="100000" fill="hold"/>
                                        <p:tgtEl>
                                          <p:spTgt spid="9"/>
                                        </p:tgtEl>
                                        <p:attrNameLst>
                                          <p:attrName>style.rotation</p:attrName>
                                        </p:attrNameLst>
                                      </p:cBhvr>
                                      <p:tavLst>
                                        <p:tav tm="0">
                                          <p:val>
                                            <p:fltVal val="-90"/>
                                          </p:val>
                                        </p:tav>
                                        <p:tav tm="100000">
                                          <p:val>
                                            <p:fltVal val="0"/>
                                          </p:val>
                                        </p:tav>
                                      </p:tavLst>
                                    </p:anim>
                                    <p:anim calcmode="lin" valueType="num">
                                      <p:cBhvr>
                                        <p:cTn id="17" dur="400" decel="100000" fill="hold"/>
                                        <p:tgtEl>
                                          <p:spTgt spid="9"/>
                                        </p:tgtEl>
                                        <p:attrNameLst>
                                          <p:attrName>ppt_x</p:attrName>
                                        </p:attrNameLst>
                                      </p:cBhvr>
                                      <p:tavLst>
                                        <p:tav tm="0">
                                          <p:val>
                                            <p:strVal val="#ppt_x+0.4"/>
                                          </p:val>
                                        </p:tav>
                                        <p:tav tm="100000">
                                          <p:val>
                                            <p:strVal val="#ppt_x-0.05"/>
                                          </p:val>
                                        </p:tav>
                                      </p:tavLst>
                                    </p:anim>
                                    <p:anim calcmode="lin" valueType="num">
                                      <p:cBhvr>
                                        <p:cTn id="18" dur="400" decel="100000" fill="hold"/>
                                        <p:tgtEl>
                                          <p:spTgt spid="9"/>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400" decel="100000"/>
                                        <p:tgtEl>
                                          <p:spTgt spid="17"/>
                                        </p:tgtEl>
                                      </p:cBhvr>
                                    </p:animEffect>
                                    <p:anim calcmode="lin" valueType="num">
                                      <p:cBhvr>
                                        <p:cTn id="24" dur="400" decel="100000" fill="hold"/>
                                        <p:tgtEl>
                                          <p:spTgt spid="17"/>
                                        </p:tgtEl>
                                        <p:attrNameLst>
                                          <p:attrName>style.rotation</p:attrName>
                                        </p:attrNameLst>
                                      </p:cBhvr>
                                      <p:tavLst>
                                        <p:tav tm="0">
                                          <p:val>
                                            <p:fltVal val="-90"/>
                                          </p:val>
                                        </p:tav>
                                        <p:tav tm="100000">
                                          <p:val>
                                            <p:fltVal val="0"/>
                                          </p:val>
                                        </p:tav>
                                      </p:tavLst>
                                    </p:anim>
                                    <p:anim calcmode="lin" valueType="num">
                                      <p:cBhvr>
                                        <p:cTn id="25" dur="400" decel="100000" fill="hold"/>
                                        <p:tgtEl>
                                          <p:spTgt spid="17"/>
                                        </p:tgtEl>
                                        <p:attrNameLst>
                                          <p:attrName>ppt_x</p:attrName>
                                        </p:attrNameLst>
                                      </p:cBhvr>
                                      <p:tavLst>
                                        <p:tav tm="0">
                                          <p:val>
                                            <p:strVal val="#ppt_x+0.4"/>
                                          </p:val>
                                        </p:tav>
                                        <p:tav tm="100000">
                                          <p:val>
                                            <p:strVal val="#ppt_x-0.05"/>
                                          </p:val>
                                        </p:tav>
                                      </p:tavLst>
                                    </p:anim>
                                    <p:anim calcmode="lin" valueType="num">
                                      <p:cBhvr>
                                        <p:cTn id="26" dur="400" decel="100000" fill="hold"/>
                                        <p:tgtEl>
                                          <p:spTgt spid="17"/>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17"/>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1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أحماض.wav"/>
                                        </p:tgtEl>
                                      </p:cMediaNode>
                                    </p:audio>
                                  </p:sub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400" decel="100000"/>
                                        <p:tgtEl>
                                          <p:spTgt spid="12"/>
                                        </p:tgtEl>
                                      </p:cBhvr>
                                    </p:animEffect>
                                    <p:anim calcmode="lin" valueType="num">
                                      <p:cBhvr>
                                        <p:cTn id="34" dur="400" decel="100000" fill="hold"/>
                                        <p:tgtEl>
                                          <p:spTgt spid="12"/>
                                        </p:tgtEl>
                                        <p:attrNameLst>
                                          <p:attrName>style.rotation</p:attrName>
                                        </p:attrNameLst>
                                      </p:cBhvr>
                                      <p:tavLst>
                                        <p:tav tm="0">
                                          <p:val>
                                            <p:fltVal val="-90"/>
                                          </p:val>
                                        </p:tav>
                                        <p:tav tm="100000">
                                          <p:val>
                                            <p:fltVal val="0"/>
                                          </p:val>
                                        </p:tav>
                                      </p:tavLst>
                                    </p:anim>
                                    <p:anim calcmode="lin" valueType="num">
                                      <p:cBhvr>
                                        <p:cTn id="35" dur="400" decel="100000" fill="hold"/>
                                        <p:tgtEl>
                                          <p:spTgt spid="12"/>
                                        </p:tgtEl>
                                        <p:attrNameLst>
                                          <p:attrName>ppt_x</p:attrName>
                                        </p:attrNameLst>
                                      </p:cBhvr>
                                      <p:tavLst>
                                        <p:tav tm="0">
                                          <p:val>
                                            <p:strVal val="#ppt_x+0.4"/>
                                          </p:val>
                                        </p:tav>
                                        <p:tav tm="100000">
                                          <p:val>
                                            <p:strVal val="#ppt_x-0.05"/>
                                          </p:val>
                                        </p:tav>
                                      </p:tavLst>
                                    </p:anim>
                                    <p:anim calcmode="lin" valueType="num">
                                      <p:cBhvr>
                                        <p:cTn id="36" dur="400" decel="100000" fill="hold"/>
                                        <p:tgtEl>
                                          <p:spTgt spid="12"/>
                                        </p:tgtEl>
                                        <p:attrNameLst>
                                          <p:attrName>ppt_y</p:attrName>
                                        </p:attrNameLst>
                                      </p:cBhvr>
                                      <p:tavLst>
                                        <p:tav tm="0">
                                          <p:val>
                                            <p:strVal val="#ppt_y-0.4"/>
                                          </p:val>
                                        </p:tav>
                                        <p:tav tm="100000">
                                          <p:val>
                                            <p:strVal val="#ppt_y+0.1"/>
                                          </p:val>
                                        </p:tav>
                                      </p:tavLst>
                                    </p:anim>
                                    <p:anim calcmode="lin" valueType="num">
                                      <p:cBhvr>
                                        <p:cTn id="37"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38"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39" presetID="3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400" decel="100000"/>
                                        <p:tgtEl>
                                          <p:spTgt spid="16"/>
                                        </p:tgtEl>
                                      </p:cBhvr>
                                    </p:animEffect>
                                    <p:anim calcmode="lin" valueType="num">
                                      <p:cBhvr>
                                        <p:cTn id="42" dur="400" decel="100000" fill="hold"/>
                                        <p:tgtEl>
                                          <p:spTgt spid="16"/>
                                        </p:tgtEl>
                                        <p:attrNameLst>
                                          <p:attrName>style.rotation</p:attrName>
                                        </p:attrNameLst>
                                      </p:cBhvr>
                                      <p:tavLst>
                                        <p:tav tm="0">
                                          <p:val>
                                            <p:fltVal val="-90"/>
                                          </p:val>
                                        </p:tav>
                                        <p:tav tm="100000">
                                          <p:val>
                                            <p:fltVal val="0"/>
                                          </p:val>
                                        </p:tav>
                                      </p:tavLst>
                                    </p:anim>
                                    <p:anim calcmode="lin" valueType="num">
                                      <p:cBhvr>
                                        <p:cTn id="43" dur="400" decel="100000" fill="hold"/>
                                        <p:tgtEl>
                                          <p:spTgt spid="16"/>
                                        </p:tgtEl>
                                        <p:attrNameLst>
                                          <p:attrName>ppt_x</p:attrName>
                                        </p:attrNameLst>
                                      </p:cBhvr>
                                      <p:tavLst>
                                        <p:tav tm="0">
                                          <p:val>
                                            <p:strVal val="#ppt_x+0.4"/>
                                          </p:val>
                                        </p:tav>
                                        <p:tav tm="100000">
                                          <p:val>
                                            <p:strVal val="#ppt_x-0.05"/>
                                          </p:val>
                                        </p:tav>
                                      </p:tavLst>
                                    </p:anim>
                                    <p:anim calcmode="lin" valueType="num">
                                      <p:cBhvr>
                                        <p:cTn id="44" dur="400" decel="100000" fill="hold"/>
                                        <p:tgtEl>
                                          <p:spTgt spid="16"/>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16"/>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قلو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cagon 2"/>
          <p:cNvSpPr/>
          <p:nvPr/>
        </p:nvSpPr>
        <p:spPr bwMode="auto">
          <a:xfrm>
            <a:off x="2819400" y="609600"/>
            <a:ext cx="3962400" cy="920750"/>
          </a:xfrm>
          <a:prstGeom prst="decagon">
            <a:avLst/>
          </a:prstGeom>
          <a:blipFill>
            <a:blip r:embed="rId6" cstate="print"/>
            <a:tile tx="0" ty="0" sx="100000" sy="100000" flip="none" algn="tl"/>
          </a:blipFill>
          <a:ln w="57150">
            <a:solidFill>
              <a:srgbClr val="92D05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6" name="Down Arrow 5"/>
          <p:cNvSpPr/>
          <p:nvPr/>
        </p:nvSpPr>
        <p:spPr bwMode="auto">
          <a:xfrm>
            <a:off x="1676400" y="1981200"/>
            <a:ext cx="3962400" cy="1454150"/>
          </a:xfrm>
          <a:prstGeom prst="downArrow">
            <a:avLst>
              <a:gd name="adj1" fmla="val 78094"/>
              <a:gd name="adj2" fmla="val 50000"/>
            </a:avLst>
          </a:prstGeom>
          <a:blipFill>
            <a:blip r:embed="rId7"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Plaque 8"/>
          <p:cNvSpPr/>
          <p:nvPr/>
        </p:nvSpPr>
        <p:spPr bwMode="auto">
          <a:xfrm>
            <a:off x="4724400" y="3810000"/>
            <a:ext cx="2286000" cy="1377950"/>
          </a:xfrm>
          <a:prstGeom prst="plaque">
            <a:avLst/>
          </a:prstGeom>
          <a:blipFill>
            <a:blip r:embed="rId8"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12" name="Plaque 11"/>
          <p:cNvSpPr/>
          <p:nvPr/>
        </p:nvSpPr>
        <p:spPr bwMode="auto">
          <a:xfrm>
            <a:off x="1828800" y="3962400"/>
            <a:ext cx="2286000" cy="920750"/>
          </a:xfrm>
          <a:prstGeom prst="plaque">
            <a:avLst/>
          </a:prstGeom>
          <a:blipFill>
            <a:blip r:embed="rId8" cstate="print"/>
            <a:tile tx="0" ty="0" sx="100000" sy="100000" flip="none" algn="tl"/>
          </a:blipFill>
          <a:ln w="57150">
            <a:solidFill>
              <a:srgbClr val="0000FF"/>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7182" name="Rectangle 3"/>
          <p:cNvSpPr>
            <a:spLocks noChangeArrowheads="1"/>
          </p:cNvSpPr>
          <p:nvPr/>
        </p:nvSpPr>
        <p:spPr bwMode="auto">
          <a:xfrm>
            <a:off x="3048000" y="739775"/>
            <a:ext cx="3538538" cy="708025"/>
          </a:xfrm>
          <a:prstGeom prst="rect">
            <a:avLst/>
          </a:prstGeom>
          <a:noFill/>
          <a:ln w="9525">
            <a:noFill/>
            <a:miter lim="800000"/>
            <a:headEnd/>
            <a:tailEnd/>
          </a:ln>
        </p:spPr>
        <p:txBody>
          <a:bodyPr>
            <a:spAutoFit/>
          </a:bodyPr>
          <a:lstStyle/>
          <a:p>
            <a:pPr algn="ctr" rtl="1"/>
            <a:r>
              <a:rPr lang="ar-EG" sz="4000" b="1">
                <a:solidFill>
                  <a:srgbClr val="99FFCC"/>
                </a:solidFill>
                <a:latin typeface="Calibri" pitchFamily="34" charset="0"/>
              </a:rPr>
              <a:t>مسببات الحروق</a:t>
            </a:r>
            <a:endParaRPr lang="en-US" sz="4000">
              <a:solidFill>
                <a:srgbClr val="99FFCC"/>
              </a:solidFill>
              <a:latin typeface="Calibri" pitchFamily="34" charset="0"/>
            </a:endParaRPr>
          </a:p>
        </p:txBody>
      </p:sp>
      <p:sp>
        <p:nvSpPr>
          <p:cNvPr id="15" name="Rectangle 12"/>
          <p:cNvSpPr>
            <a:spLocks noChangeArrowheads="1"/>
          </p:cNvSpPr>
          <p:nvPr/>
        </p:nvSpPr>
        <p:spPr bwMode="auto">
          <a:xfrm>
            <a:off x="1960563" y="4092575"/>
            <a:ext cx="2041525" cy="708025"/>
          </a:xfrm>
          <a:prstGeom prst="rect">
            <a:avLst/>
          </a:prstGeom>
          <a:noFill/>
          <a:ln w="9525">
            <a:noFill/>
            <a:miter lim="800000"/>
            <a:headEnd/>
            <a:tailEnd/>
          </a:ln>
        </p:spPr>
        <p:txBody>
          <a:bodyPr>
            <a:spAutoFit/>
          </a:bodyPr>
          <a:lstStyle/>
          <a:p>
            <a:pPr algn="ctr" rtl="1"/>
            <a:r>
              <a:rPr lang="ar-EG" sz="4000" b="1" dirty="0">
                <a:latin typeface="Calibri" pitchFamily="34" charset="0"/>
              </a:rPr>
              <a:t>الإشعاع</a:t>
            </a:r>
            <a:endParaRPr lang="en-US" sz="4000" dirty="0">
              <a:latin typeface="Calibri" pitchFamily="34" charset="0"/>
            </a:endParaRPr>
          </a:p>
        </p:txBody>
      </p:sp>
      <p:sp>
        <p:nvSpPr>
          <p:cNvPr id="16" name="Rectangle 6"/>
          <p:cNvSpPr>
            <a:spLocks noChangeArrowheads="1"/>
          </p:cNvSpPr>
          <p:nvPr/>
        </p:nvSpPr>
        <p:spPr bwMode="auto">
          <a:xfrm>
            <a:off x="1905000" y="2187575"/>
            <a:ext cx="3538538" cy="706438"/>
          </a:xfrm>
          <a:prstGeom prst="rect">
            <a:avLst/>
          </a:prstGeom>
          <a:noFill/>
          <a:ln w="9525">
            <a:noFill/>
            <a:miter lim="800000"/>
            <a:headEnd/>
            <a:tailEnd/>
          </a:ln>
        </p:spPr>
        <p:txBody>
          <a:bodyPr>
            <a:spAutoFit/>
          </a:bodyPr>
          <a:lstStyle/>
          <a:p>
            <a:pPr algn="ctr" rtl="1"/>
            <a:r>
              <a:rPr lang="ar-EG" sz="4000" b="1" dirty="0">
                <a:latin typeface="Calibri" pitchFamily="34" charset="0"/>
              </a:rPr>
              <a:t>عوامل فيزيائية</a:t>
            </a:r>
            <a:endParaRPr lang="en-US" sz="4000" dirty="0">
              <a:solidFill>
                <a:srgbClr val="FFFF00"/>
              </a:solidFill>
              <a:latin typeface="Calibri" pitchFamily="34" charset="0"/>
            </a:endParaRPr>
          </a:p>
        </p:txBody>
      </p:sp>
      <p:sp>
        <p:nvSpPr>
          <p:cNvPr id="17" name="Rectangle 9"/>
          <p:cNvSpPr>
            <a:spLocks noChangeArrowheads="1"/>
          </p:cNvSpPr>
          <p:nvPr/>
        </p:nvSpPr>
        <p:spPr bwMode="auto">
          <a:xfrm>
            <a:off x="4856163" y="3865563"/>
            <a:ext cx="2041525" cy="1322387"/>
          </a:xfrm>
          <a:prstGeom prst="rect">
            <a:avLst/>
          </a:prstGeom>
          <a:noFill/>
          <a:ln w="9525">
            <a:noFill/>
            <a:miter lim="800000"/>
            <a:headEnd/>
            <a:tailEnd/>
          </a:ln>
        </p:spPr>
        <p:txBody>
          <a:bodyPr>
            <a:spAutoFit/>
          </a:bodyPr>
          <a:lstStyle/>
          <a:p>
            <a:pPr algn="ctr" rtl="1"/>
            <a:r>
              <a:rPr lang="ar-EG" sz="4000" b="1" dirty="0">
                <a:latin typeface="Calibri" pitchFamily="34" charset="0"/>
              </a:rPr>
              <a:t>الصعقة الكهربائية </a:t>
            </a:r>
            <a:endParaRPr lang="en-US" sz="4000" dirty="0">
              <a:solidFill>
                <a:srgbClr val="FFFF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عوامل فيزيائية.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from="(-#ppt_w/2)" to="(#ppt_x)" calcmode="lin" valueType="num">
                                      <p:cBhvr>
                                        <p:cTn id="15" dur="300" fill="hold">
                                          <p:stCondLst>
                                            <p:cond delay="0"/>
                                          </p:stCondLst>
                                        </p:cTn>
                                        <p:tgtEl>
                                          <p:spTgt spid="9"/>
                                        </p:tgtEl>
                                        <p:attrNameLst>
                                          <p:attrName>ppt_x</p:attrName>
                                        </p:attrNameLst>
                                      </p:cBhvr>
                                    </p:anim>
                                    <p:anim from="0" to="-1.0" calcmode="lin" valueType="num">
                                      <p:cBhvr>
                                        <p:cTn id="16" dur="100" decel="50000" autoRev="1" fill="hold">
                                          <p:stCondLst>
                                            <p:cond delay="300"/>
                                          </p:stCondLst>
                                        </p:cTn>
                                        <p:tgtEl>
                                          <p:spTgt spid="9"/>
                                        </p:tgtEl>
                                        <p:attrNameLst>
                                          <p:attrName>xshear</p:attrName>
                                        </p:attrNameLst>
                                      </p:cBhvr>
                                    </p:anim>
                                    <p:animScale>
                                      <p:cBhvr>
                                        <p:cTn id="17" dur="100" decel="100000" autoRev="1" fill="hold">
                                          <p:stCondLst>
                                            <p:cond delay="300"/>
                                          </p:stCondLst>
                                        </p:cTn>
                                        <p:tgtEl>
                                          <p:spTgt spid="9"/>
                                        </p:tgtEl>
                                      </p:cBhvr>
                                      <p:from x="100000" y="100000"/>
                                      <p:to x="80000" y="100000"/>
                                    </p:animScale>
                                    <p:anim by="(#ppt_h/3+#ppt_w*0.1)" calcmode="lin" valueType="num">
                                      <p:cBhvr additive="sum">
                                        <p:cTn id="18" dur="100" decel="100000" autoRev="1" fill="hold">
                                          <p:stCondLst>
                                            <p:cond delay="300"/>
                                          </p:stCondLst>
                                        </p:cTn>
                                        <p:tgtEl>
                                          <p:spTgt spid="9"/>
                                        </p:tgtEl>
                                        <p:attrNameLst>
                                          <p:attrName>ppt_x</p:attrName>
                                        </p:attrNameLst>
                                      </p:cBhvr>
                                    </p:anim>
                                  </p:childTnLst>
                                </p:cTn>
                              </p:par>
                              <p:par>
                                <p:cTn id="19" presetID="34"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from="(-#ppt_w/2)" to="(#ppt_x)" calcmode="lin" valueType="num">
                                      <p:cBhvr>
                                        <p:cTn id="21" dur="300" fill="hold">
                                          <p:stCondLst>
                                            <p:cond delay="0"/>
                                          </p:stCondLst>
                                        </p:cTn>
                                        <p:tgtEl>
                                          <p:spTgt spid="17"/>
                                        </p:tgtEl>
                                        <p:attrNameLst>
                                          <p:attrName>ppt_x</p:attrName>
                                        </p:attrNameLst>
                                      </p:cBhvr>
                                    </p:anim>
                                    <p:anim from="0" to="-1.0" calcmode="lin" valueType="num">
                                      <p:cBhvr>
                                        <p:cTn id="22" dur="100" decel="50000" autoRev="1" fill="hold">
                                          <p:stCondLst>
                                            <p:cond delay="300"/>
                                          </p:stCondLst>
                                        </p:cTn>
                                        <p:tgtEl>
                                          <p:spTgt spid="17"/>
                                        </p:tgtEl>
                                        <p:attrNameLst>
                                          <p:attrName>xshear</p:attrName>
                                        </p:attrNameLst>
                                      </p:cBhvr>
                                    </p:anim>
                                    <p:animScale>
                                      <p:cBhvr>
                                        <p:cTn id="23" dur="100" decel="100000" autoRev="1" fill="hold">
                                          <p:stCondLst>
                                            <p:cond delay="300"/>
                                          </p:stCondLst>
                                        </p:cTn>
                                        <p:tgtEl>
                                          <p:spTgt spid="17"/>
                                        </p:tgtEl>
                                      </p:cBhvr>
                                      <p:from x="100000" y="100000"/>
                                      <p:to x="80000" y="100000"/>
                                    </p:animScale>
                                    <p:anim by="(#ppt_h/3+#ppt_w*0.1)" calcmode="lin" valueType="num">
                                      <p:cBhvr additive="sum">
                                        <p:cTn id="24" dur="100" decel="100000" autoRev="1" fill="hold">
                                          <p:stCondLst>
                                            <p:cond delay="300"/>
                                          </p:stCondLst>
                                        </p:cTn>
                                        <p:tgtEl>
                                          <p:spTgt spid="17"/>
                                        </p:tgtEl>
                                        <p:attrNameLst>
                                          <p:attrName>ppt_x</p:attrName>
                                        </p:attrNameLst>
                                      </p:cBhvr>
                                    </p:anim>
                                  </p:childTnLst>
                                  <p:subTnLst>
                                    <p:audio>
                                      <p:cMediaNode>
                                        <p:cTn display="0" masterRel="sameClick">
                                          <p:stCondLst>
                                            <p:cond evt="begin" delay="0">
                                              <p:tn val="19"/>
                                            </p:cond>
                                          </p:stCondLst>
                                          <p:endCondLst>
                                            <p:cond evt="onStopAudio" delay="0">
                                              <p:tgtEl>
                                                <p:sldTgt/>
                                              </p:tgtEl>
                                            </p:cond>
                                          </p:endCondLst>
                                        </p:cTn>
                                        <p:tgtEl>
                                          <p:sndTgt r:embed="rId4" name="الصعقة الكهربائية.wav"/>
                                        </p:tgtEl>
                                      </p:cMediaNode>
                                    </p:audio>
                                  </p:subTnLst>
                                </p:cTn>
                              </p:par>
                            </p:childTnLst>
                          </p:cTn>
                        </p:par>
                      </p:childTnLst>
                    </p:cTn>
                  </p:par>
                  <p:par>
                    <p:cTn id="25" fill="hold">
                      <p:stCondLst>
                        <p:cond delay="indefinite"/>
                      </p:stCondLst>
                      <p:childTnLst>
                        <p:par>
                          <p:cTn id="26" fill="hold">
                            <p:stCondLst>
                              <p:cond delay="0"/>
                            </p:stCondLst>
                            <p:childTnLst>
                              <p:par>
                                <p:cTn id="27" presetID="34"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from="(-#ppt_w/2)" to="(#ppt_x)" calcmode="lin" valueType="num">
                                      <p:cBhvr>
                                        <p:cTn id="29" dur="300" fill="hold">
                                          <p:stCondLst>
                                            <p:cond delay="0"/>
                                          </p:stCondLst>
                                        </p:cTn>
                                        <p:tgtEl>
                                          <p:spTgt spid="12"/>
                                        </p:tgtEl>
                                        <p:attrNameLst>
                                          <p:attrName>ppt_x</p:attrName>
                                        </p:attrNameLst>
                                      </p:cBhvr>
                                    </p:anim>
                                    <p:anim from="0" to="-1.0" calcmode="lin" valueType="num">
                                      <p:cBhvr>
                                        <p:cTn id="30" dur="100" decel="50000" autoRev="1" fill="hold">
                                          <p:stCondLst>
                                            <p:cond delay="300"/>
                                          </p:stCondLst>
                                        </p:cTn>
                                        <p:tgtEl>
                                          <p:spTgt spid="12"/>
                                        </p:tgtEl>
                                        <p:attrNameLst>
                                          <p:attrName>xshear</p:attrName>
                                        </p:attrNameLst>
                                      </p:cBhvr>
                                    </p:anim>
                                    <p:animScale>
                                      <p:cBhvr>
                                        <p:cTn id="31" dur="100" decel="100000" autoRev="1" fill="hold">
                                          <p:stCondLst>
                                            <p:cond delay="300"/>
                                          </p:stCondLst>
                                        </p:cTn>
                                        <p:tgtEl>
                                          <p:spTgt spid="12"/>
                                        </p:tgtEl>
                                      </p:cBhvr>
                                      <p:from x="100000" y="100000"/>
                                      <p:to x="80000" y="100000"/>
                                    </p:animScale>
                                    <p:anim by="(#ppt_h/3+#ppt_w*0.1)" calcmode="lin" valueType="num">
                                      <p:cBhvr additive="sum">
                                        <p:cTn id="32" dur="100" decel="100000" autoRev="1" fill="hold">
                                          <p:stCondLst>
                                            <p:cond delay="300"/>
                                          </p:stCondLst>
                                        </p:cTn>
                                        <p:tgtEl>
                                          <p:spTgt spid="12"/>
                                        </p:tgtEl>
                                        <p:attrNameLst>
                                          <p:attrName>ppt_x</p:attrName>
                                        </p:attrNameLst>
                                      </p:cBhvr>
                                    </p:anim>
                                  </p:childTnLst>
                                </p:cTn>
                              </p:par>
                              <p:par>
                                <p:cTn id="33" presetID="34"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from="(-#ppt_w/2)" to="(#ppt_x)" calcmode="lin" valueType="num">
                                      <p:cBhvr>
                                        <p:cTn id="35" dur="300" fill="hold">
                                          <p:stCondLst>
                                            <p:cond delay="0"/>
                                          </p:stCondLst>
                                        </p:cTn>
                                        <p:tgtEl>
                                          <p:spTgt spid="15"/>
                                        </p:tgtEl>
                                        <p:attrNameLst>
                                          <p:attrName>ppt_x</p:attrName>
                                        </p:attrNameLst>
                                      </p:cBhvr>
                                    </p:anim>
                                    <p:anim from="0" to="-1.0" calcmode="lin" valueType="num">
                                      <p:cBhvr>
                                        <p:cTn id="36" dur="100" decel="50000" autoRev="1" fill="hold">
                                          <p:stCondLst>
                                            <p:cond delay="300"/>
                                          </p:stCondLst>
                                        </p:cTn>
                                        <p:tgtEl>
                                          <p:spTgt spid="15"/>
                                        </p:tgtEl>
                                        <p:attrNameLst>
                                          <p:attrName>xshear</p:attrName>
                                        </p:attrNameLst>
                                      </p:cBhvr>
                                    </p:anim>
                                    <p:animScale>
                                      <p:cBhvr>
                                        <p:cTn id="37" dur="100" decel="100000" autoRev="1" fill="hold">
                                          <p:stCondLst>
                                            <p:cond delay="300"/>
                                          </p:stCondLst>
                                        </p:cTn>
                                        <p:tgtEl>
                                          <p:spTgt spid="15"/>
                                        </p:tgtEl>
                                      </p:cBhvr>
                                      <p:from x="100000" y="100000"/>
                                      <p:to x="80000" y="100000"/>
                                    </p:animScale>
                                    <p:anim by="(#ppt_h/3+#ppt_w*0.1)" calcmode="lin" valueType="num">
                                      <p:cBhvr additive="sum">
                                        <p:cTn id="38" dur="100" decel="100000" autoRev="1" fill="hold">
                                          <p:stCondLst>
                                            <p:cond delay="300"/>
                                          </p:stCondLst>
                                        </p:cTn>
                                        <p:tgtEl>
                                          <p:spTgt spid="15"/>
                                        </p:tgtEl>
                                        <p:attrNameLst>
                                          <p:attrName>ppt_x</p:attrName>
                                        </p:attrNameLst>
                                      </p:cBhvr>
                                    </p:anim>
                                  </p:childTnLst>
                                  <p:subTnLst>
                                    <p:audio>
                                      <p:cMediaNode>
                                        <p:cTn display="0" masterRel="sameClick">
                                          <p:stCondLst>
                                            <p:cond evt="begin" delay="0">
                                              <p:tn val="33"/>
                                            </p:cond>
                                          </p:stCondLst>
                                          <p:endCondLst>
                                            <p:cond evt="onStopAudio" delay="0">
                                              <p:tgtEl>
                                                <p:sldTgt/>
                                              </p:tgtEl>
                                            </p:cond>
                                          </p:endCondLst>
                                        </p:cTn>
                                        <p:tgtEl>
                                          <p:sndTgt r:embed="rId5" name="الإشعا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085850" y="1647825"/>
            <a:ext cx="6975475" cy="3457575"/>
          </a:xfrm>
          <a:prstGeom prst="roundRect">
            <a:avLst>
              <a:gd name="adj" fmla="val 21260"/>
            </a:avLst>
          </a:prstGeom>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8" name="TextBox 5"/>
          <p:cNvSpPr txBox="1">
            <a:spLocks noChangeArrowheads="1"/>
          </p:cNvSpPr>
          <p:nvPr/>
        </p:nvSpPr>
        <p:spPr bwMode="auto">
          <a:xfrm>
            <a:off x="1219200" y="2405063"/>
            <a:ext cx="6553200" cy="1938337"/>
          </a:xfrm>
          <a:prstGeom prst="rect">
            <a:avLst/>
          </a:prstGeom>
          <a:noFill/>
          <a:ln w="9525">
            <a:noFill/>
            <a:miter lim="800000"/>
            <a:headEnd/>
            <a:tailEnd/>
          </a:ln>
        </p:spPr>
        <p:txBody>
          <a:bodyPr>
            <a:spAutoFit/>
          </a:bodyPr>
          <a:lstStyle/>
          <a:p>
            <a:pPr algn="ctr" rtl="1"/>
            <a:r>
              <a:rPr lang="ar-EG" sz="4000" b="1" dirty="0">
                <a:latin typeface="Calibri" pitchFamily="34" charset="0"/>
              </a:rPr>
              <a:t>يكون الحرق بالحرارة الساخنة نتيجة التعرض للإصابة بحرارة جافة، مثل: المدفأة، أو رطبة، مثل: الماء الساخن.</a:t>
            </a:r>
            <a:endParaRPr lang="en-US" sz="4000" dirty="0">
              <a:latin typeface="Calibri" pitchFamily="34" charset="0"/>
            </a:endParaRPr>
          </a:p>
        </p:txBody>
      </p:sp>
      <p:sp>
        <p:nvSpPr>
          <p:cNvPr id="9" name="Cloud 4"/>
          <p:cNvSpPr/>
          <p:nvPr/>
        </p:nvSpPr>
        <p:spPr bwMode="auto">
          <a:xfrm rot="13054242">
            <a:off x="7008813" y="1555750"/>
            <a:ext cx="1068387" cy="1046163"/>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10" name="Cloud 6"/>
          <p:cNvSpPr/>
          <p:nvPr/>
        </p:nvSpPr>
        <p:spPr bwMode="auto">
          <a:xfrm rot="18565112">
            <a:off x="6933406" y="4031457"/>
            <a:ext cx="1068387" cy="1047750"/>
          </a:xfrm>
          <a:prstGeom prst="cloud">
            <a:avLst/>
          </a:prstGeom>
          <a:blipFill>
            <a:blip r:embed="rId4"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يكون الحرق بالحرارة الساخنة نتيجة التعرض للإصابة بحرارة جافة.wav"/>
                                        </p:tgtEl>
                                      </p:cMediaNode>
                                    </p:audio>
                                  </p:subTnLst>
                                </p:cTn>
                              </p:par>
                              <p:par>
                                <p:cTn id="25" presetID="2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9"/>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0" dur="500" fill="hold"/>
                                        <p:tgtEl>
                                          <p:spTgt spid="10"/>
                                        </p:tgtEl>
                                        <p:attrNameLst>
                                          <p:attrName>ppt_h</p:attrName>
                                        </p:attrNameLst>
                                      </p:cBhvr>
                                      <p:tavLst>
                                        <p:tav tm="0">
                                          <p:val>
                                            <p:strVal val="#ppt_h"/>
                                          </p:val>
                                        </p:tav>
                                        <p:tav tm="100000">
                                          <p:val>
                                            <p:strVal val="#ppt_h"/>
                                          </p:val>
                                        </p:tav>
                                      </p:tavLst>
                                    </p:anim>
                                    <p:anim calcmode="lin" valueType="num">
                                      <p:cBhvr>
                                        <p:cTn id="4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4" dur="5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bwMode="auto">
          <a:xfrm>
            <a:off x="1828800" y="2057400"/>
            <a:ext cx="5943600" cy="2513013"/>
          </a:xfrm>
          <a:prstGeom prst="roundRect">
            <a:avLst>
              <a:gd name="adj" fmla="val 22222"/>
            </a:avLst>
          </a:prstGeom>
          <a:blipFill>
            <a:blip r:embed="rId4" cstate="print"/>
            <a:stretch>
              <a:fillRect/>
            </a:stretch>
          </a:blip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p>
        </p:txBody>
      </p:sp>
      <p:sp>
        <p:nvSpPr>
          <p:cNvPr id="3" name="Rectangle 1"/>
          <p:cNvSpPr>
            <a:spLocks noChangeArrowheads="1"/>
          </p:cNvSpPr>
          <p:nvPr/>
        </p:nvSpPr>
        <p:spPr bwMode="auto">
          <a:xfrm>
            <a:off x="2514601" y="2111276"/>
            <a:ext cx="4664598" cy="2308324"/>
          </a:xfrm>
          <a:prstGeom prst="rect">
            <a:avLst/>
          </a:prstGeom>
          <a:solidFill>
            <a:schemeClr val="bg1"/>
          </a:solidFill>
          <a:ln w="9525">
            <a:noFill/>
            <a:miter lim="800000"/>
            <a:headEnd/>
            <a:tailEnd/>
          </a:ln>
          <a:effectLst/>
        </p:spPr>
        <p:txBody>
          <a:bodyPr anchor="ctr">
            <a:spAutoFit/>
          </a:bodyPr>
          <a:lstStyle/>
          <a:p>
            <a:pPr algn="ctr" rtl="1" fontAlgn="auto">
              <a:spcBef>
                <a:spcPts val="0"/>
              </a:spcBef>
              <a:spcAft>
                <a:spcPts val="0"/>
              </a:spcAft>
              <a:defRPr/>
            </a:pPr>
            <a:r>
              <a:rPr lang="ar-EG" sz="7200" b="1" dirty="0">
                <a:ln>
                  <a:solidFill>
                    <a:schemeClr val="bg1"/>
                  </a:solidFill>
                </a:ln>
                <a:solidFill>
                  <a:srgbClr val="0000FF"/>
                </a:solidFill>
                <a:latin typeface="+mn-lt"/>
                <a:cs typeface="+mn-cs"/>
              </a:rPr>
              <a:t>خامساً: الــتــســمــم</a:t>
            </a:r>
            <a:endParaRPr lang="en-US" sz="7200" dirty="0">
              <a:ln>
                <a:solidFill>
                  <a:schemeClr val="bg1"/>
                </a:solidFill>
              </a:ln>
              <a:solidFill>
                <a:srgbClr val="0000FF"/>
              </a:solidFill>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خامسا التسم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09800" y="609600"/>
            <a:ext cx="4616450" cy="1828800"/>
          </a:xfrm>
          <a:prstGeom prst="roundRect">
            <a:avLst>
              <a:gd name="adj" fmla="val 6149"/>
            </a:avLst>
          </a:prstGeom>
          <a:blipFill>
            <a:blip r:embed="rId8"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8193" name="Rectangle 1"/>
          <p:cNvSpPr>
            <a:spLocks noChangeArrowheads="1"/>
          </p:cNvSpPr>
          <p:nvPr/>
        </p:nvSpPr>
        <p:spPr bwMode="auto">
          <a:xfrm>
            <a:off x="5105400" y="3527772"/>
            <a:ext cx="2971800" cy="1077218"/>
          </a:xfrm>
          <a:prstGeom prst="rect">
            <a:avLst/>
          </a:prstGeom>
          <a:noFill/>
          <a:ln w="9525">
            <a:noFill/>
            <a:miter lim="800000"/>
            <a:headEnd/>
            <a:tailEnd/>
          </a:ln>
        </p:spPr>
        <p:txBody>
          <a:bodyPr wrap="square" anchor="ctr">
            <a:spAutoFit/>
          </a:bodyPr>
          <a:lstStyle/>
          <a:p>
            <a:pPr algn="ctr" rtl="1"/>
            <a:r>
              <a:rPr lang="ar-EG" sz="3200" b="1" dirty="0">
                <a:latin typeface="Calibri" pitchFamily="34" charset="0"/>
              </a:rPr>
              <a:t>احمرار سطحي في الجلد.</a:t>
            </a:r>
            <a:endParaRPr lang="en-US" sz="3200" dirty="0">
              <a:latin typeface="Calibri" pitchFamily="34" charset="0"/>
            </a:endParaRPr>
          </a:p>
        </p:txBody>
      </p:sp>
      <p:sp>
        <p:nvSpPr>
          <p:cNvPr id="14" name="Rectangle 1"/>
          <p:cNvSpPr>
            <a:spLocks noChangeArrowheads="1"/>
          </p:cNvSpPr>
          <p:nvPr/>
        </p:nvSpPr>
        <p:spPr bwMode="auto">
          <a:xfrm>
            <a:off x="699246" y="3545236"/>
            <a:ext cx="3720353" cy="1077218"/>
          </a:xfrm>
          <a:prstGeom prst="rect">
            <a:avLst/>
          </a:prstGeom>
          <a:noFill/>
          <a:ln w="9525">
            <a:noFill/>
            <a:miter lim="800000"/>
            <a:headEnd/>
            <a:tailEnd/>
          </a:ln>
        </p:spPr>
        <p:txBody>
          <a:bodyPr wrap="square" anchor="ctr">
            <a:spAutoFit/>
          </a:bodyPr>
          <a:lstStyle/>
          <a:p>
            <a:pPr algn="ctr" rtl="1"/>
            <a:r>
              <a:rPr lang="ar-EG" sz="3200" b="1" dirty="0">
                <a:latin typeface="Calibri" pitchFamily="34" charset="0"/>
              </a:rPr>
              <a:t>تأثر طبقات الجلد السطحية وتحت السطحية.</a:t>
            </a:r>
            <a:endParaRPr lang="en-US" sz="3200" dirty="0">
              <a:latin typeface="Calibri" pitchFamily="34" charset="0"/>
            </a:endParaRPr>
          </a:p>
        </p:txBody>
      </p:sp>
      <p:sp>
        <p:nvSpPr>
          <p:cNvPr id="13" name="TextBox 3"/>
          <p:cNvSpPr txBox="1"/>
          <p:nvPr/>
        </p:nvSpPr>
        <p:spPr bwMode="auto">
          <a:xfrm>
            <a:off x="3476625" y="1154113"/>
            <a:ext cx="3381375" cy="554037"/>
          </a:xfrm>
          <a:prstGeom prst="rect">
            <a:avLst/>
          </a:prstGeom>
          <a:noFill/>
          <a:effectLst/>
        </p:spPr>
        <p:txBody>
          <a:bodyPr rtlCol="1">
            <a:spAutoFit/>
          </a:bodyPr>
          <a:lstStyle/>
          <a:p>
            <a:pPr algn="ctr" rtl="1" fontAlgn="auto">
              <a:spcBef>
                <a:spcPts val="0"/>
              </a:spcBef>
              <a:spcAft>
                <a:spcPts val="0"/>
              </a:spcAft>
              <a:defRPr/>
            </a:pPr>
            <a:r>
              <a:rPr lang="ar-EG" sz="3600" b="1" dirty="0">
                <a:latin typeface="+mn-lt"/>
                <a:cs typeface="+mn-cs"/>
              </a:rPr>
              <a:t>تصنيف الحروق</a:t>
            </a:r>
            <a:endParaRPr lang="en-US" sz="3600" dirty="0">
              <a:latin typeface="+mn-lt"/>
              <a:cs typeface="+mn-cs"/>
            </a:endParaRPr>
          </a:p>
        </p:txBody>
      </p:sp>
      <p:sp>
        <p:nvSpPr>
          <p:cNvPr id="15" name="TextBox 12"/>
          <p:cNvSpPr txBox="1">
            <a:spLocks noChangeArrowheads="1"/>
          </p:cNvSpPr>
          <p:nvPr/>
        </p:nvSpPr>
        <p:spPr bwMode="auto">
          <a:xfrm>
            <a:off x="827088" y="2667000"/>
            <a:ext cx="3106737" cy="584200"/>
          </a:xfrm>
          <a:prstGeom prst="rect">
            <a:avLst/>
          </a:prstGeom>
          <a:noFill/>
          <a:ln w="9525">
            <a:noFill/>
            <a:miter lim="800000"/>
            <a:headEnd/>
            <a:tailEnd/>
          </a:ln>
        </p:spPr>
        <p:txBody>
          <a:bodyPr>
            <a:spAutoFit/>
          </a:bodyPr>
          <a:lstStyle/>
          <a:p>
            <a:pPr algn="ctr" rtl="1"/>
            <a:r>
              <a:rPr lang="ar-EG" sz="3200" b="1" dirty="0">
                <a:solidFill>
                  <a:srgbClr val="FF0000"/>
                </a:solidFill>
                <a:latin typeface="Calibri" pitchFamily="34" charset="0"/>
              </a:rPr>
              <a:t>درجة ثانية:</a:t>
            </a:r>
            <a:endParaRPr lang="en-US" sz="3200" dirty="0">
              <a:solidFill>
                <a:srgbClr val="FF0000"/>
              </a:solidFill>
              <a:latin typeface="Calibri" pitchFamily="34" charset="0"/>
            </a:endParaRPr>
          </a:p>
        </p:txBody>
      </p:sp>
      <p:sp>
        <p:nvSpPr>
          <p:cNvPr id="16" name="TextBox 8"/>
          <p:cNvSpPr txBox="1">
            <a:spLocks noChangeArrowheads="1"/>
          </p:cNvSpPr>
          <p:nvPr/>
        </p:nvSpPr>
        <p:spPr bwMode="auto">
          <a:xfrm>
            <a:off x="5246688" y="2667000"/>
            <a:ext cx="3106737" cy="584200"/>
          </a:xfrm>
          <a:prstGeom prst="rect">
            <a:avLst/>
          </a:prstGeom>
          <a:noFill/>
          <a:ln w="9525">
            <a:noFill/>
            <a:miter lim="800000"/>
            <a:headEnd/>
            <a:tailEnd/>
          </a:ln>
        </p:spPr>
        <p:txBody>
          <a:bodyPr>
            <a:spAutoFit/>
          </a:bodyPr>
          <a:lstStyle/>
          <a:p>
            <a:pPr algn="ctr" rtl="1"/>
            <a:r>
              <a:rPr lang="ar-EG" sz="3200" b="1" dirty="0">
                <a:solidFill>
                  <a:srgbClr val="FF0000"/>
                </a:solidFill>
                <a:latin typeface="Calibri" pitchFamily="34" charset="0"/>
              </a:rPr>
              <a:t>درجة أولى:</a:t>
            </a:r>
            <a:endParaRPr lang="en-US" sz="3200" dirty="0">
              <a:solidFill>
                <a:srgbClr val="FF0000"/>
              </a:solidFill>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3" name="تصنيف الحروق.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درجة أولى.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193"/>
                                        </p:tgtEl>
                                        <p:attrNameLst>
                                          <p:attrName>style.visibility</p:attrName>
                                        </p:attrNameLst>
                                      </p:cBhvr>
                                      <p:to>
                                        <p:strVal val="visible"/>
                                      </p:to>
                                    </p:set>
                                    <p:anim calcmode="lin" valueType="num">
                                      <p:cBhvr additive="base">
                                        <p:cTn id="20" dur="500" fill="hold"/>
                                        <p:tgtEl>
                                          <p:spTgt spid="8193"/>
                                        </p:tgtEl>
                                        <p:attrNameLst>
                                          <p:attrName>ppt_x</p:attrName>
                                        </p:attrNameLst>
                                      </p:cBhvr>
                                      <p:tavLst>
                                        <p:tav tm="0">
                                          <p:val>
                                            <p:strVal val="#ppt_x"/>
                                          </p:val>
                                        </p:tav>
                                        <p:tav tm="100000">
                                          <p:val>
                                            <p:strVal val="#ppt_x"/>
                                          </p:val>
                                        </p:tav>
                                      </p:tavLst>
                                    </p:anim>
                                    <p:anim calcmode="lin" valueType="num">
                                      <p:cBhvr additive="base">
                                        <p:cTn id="21" dur="500" fill="hold"/>
                                        <p:tgtEl>
                                          <p:spTgt spid="81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احمرار سطحي في الجلد.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6" name="درجة ثانية.wav"/>
                                        </p:tgtEl>
                                      </p:cMediaNode>
                                    </p:audio>
                                  </p:sub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slide(fromBottom)">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7" name="تأثر طبقات الجلد السطحية وتحت السط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93" grpId="0"/>
      <p:bldP spid="14"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5149850" y="3499554"/>
            <a:ext cx="3352800" cy="1200329"/>
          </a:xfrm>
          <a:prstGeom prst="rect">
            <a:avLst/>
          </a:prstGeom>
          <a:noFill/>
          <a:ln w="9525">
            <a:noFill/>
            <a:miter lim="800000"/>
            <a:headEnd/>
            <a:tailEnd/>
          </a:ln>
        </p:spPr>
        <p:txBody>
          <a:bodyPr anchor="ctr">
            <a:spAutoFit/>
          </a:bodyPr>
          <a:lstStyle/>
          <a:p>
            <a:pPr algn="ctr" rtl="1"/>
            <a:r>
              <a:rPr lang="ar-EG" sz="3600" b="1" dirty="0">
                <a:latin typeface="Calibri" pitchFamily="34" charset="0"/>
              </a:rPr>
              <a:t>تفحم الحرق وإصابة كل طبقات الجلد.</a:t>
            </a:r>
            <a:endParaRPr lang="en-US" sz="3600" dirty="0">
              <a:latin typeface="Calibri" pitchFamily="34" charset="0"/>
            </a:endParaRPr>
          </a:p>
        </p:txBody>
      </p:sp>
      <p:sp>
        <p:nvSpPr>
          <p:cNvPr id="9" name="Rectangle 1"/>
          <p:cNvSpPr>
            <a:spLocks noChangeArrowheads="1"/>
          </p:cNvSpPr>
          <p:nvPr/>
        </p:nvSpPr>
        <p:spPr bwMode="auto">
          <a:xfrm>
            <a:off x="818356" y="3499554"/>
            <a:ext cx="3429000" cy="1569660"/>
          </a:xfrm>
          <a:prstGeom prst="rect">
            <a:avLst/>
          </a:prstGeom>
          <a:noFill/>
          <a:ln w="9525">
            <a:noFill/>
            <a:miter lim="800000"/>
            <a:headEnd/>
            <a:tailEnd/>
          </a:ln>
        </p:spPr>
        <p:txBody>
          <a:bodyPr anchor="ctr">
            <a:spAutoFit/>
          </a:bodyPr>
          <a:lstStyle/>
          <a:p>
            <a:pPr algn="ctr" rtl="1"/>
            <a:r>
              <a:rPr lang="ar-EG" sz="3200" b="1" dirty="0">
                <a:latin typeface="Calibri" pitchFamily="34" charset="0"/>
              </a:rPr>
              <a:t>إصابة جميع طبقات الجلد والدهون الموجودة تحته.</a:t>
            </a:r>
            <a:endParaRPr lang="en-US" sz="3200" dirty="0">
              <a:latin typeface="Calibri" pitchFamily="34" charset="0"/>
            </a:endParaRPr>
          </a:p>
        </p:txBody>
      </p:sp>
      <p:sp>
        <p:nvSpPr>
          <p:cNvPr id="10" name="TextBox 3"/>
          <p:cNvSpPr txBox="1">
            <a:spLocks noChangeArrowheads="1"/>
          </p:cNvSpPr>
          <p:nvPr/>
        </p:nvSpPr>
        <p:spPr bwMode="auto">
          <a:xfrm>
            <a:off x="5399088" y="2809875"/>
            <a:ext cx="3106737" cy="584200"/>
          </a:xfrm>
          <a:prstGeom prst="rect">
            <a:avLst/>
          </a:prstGeom>
          <a:noFill/>
          <a:ln w="9525">
            <a:noFill/>
            <a:miter lim="800000"/>
            <a:headEnd/>
            <a:tailEnd/>
          </a:ln>
        </p:spPr>
        <p:txBody>
          <a:bodyPr>
            <a:spAutoFit/>
          </a:bodyPr>
          <a:lstStyle/>
          <a:p>
            <a:pPr algn="ctr" rtl="1"/>
            <a:r>
              <a:rPr lang="ar-EG" sz="3200" b="1" dirty="0">
                <a:solidFill>
                  <a:srgbClr val="FF0000"/>
                </a:solidFill>
                <a:latin typeface="Calibri" pitchFamily="34" charset="0"/>
              </a:rPr>
              <a:t>درجة ثالثة:</a:t>
            </a:r>
            <a:endParaRPr lang="en-US" sz="3200" dirty="0">
              <a:solidFill>
                <a:srgbClr val="FF0000"/>
              </a:solidFill>
              <a:latin typeface="Calibri" pitchFamily="34" charset="0"/>
            </a:endParaRPr>
          </a:p>
        </p:txBody>
      </p:sp>
      <p:sp>
        <p:nvSpPr>
          <p:cNvPr id="11" name="TextBox 7"/>
          <p:cNvSpPr txBox="1">
            <a:spLocks noChangeArrowheads="1"/>
          </p:cNvSpPr>
          <p:nvPr/>
        </p:nvSpPr>
        <p:spPr bwMode="auto">
          <a:xfrm>
            <a:off x="979488" y="2809875"/>
            <a:ext cx="3106737" cy="584200"/>
          </a:xfrm>
          <a:prstGeom prst="rect">
            <a:avLst/>
          </a:prstGeom>
          <a:noFill/>
          <a:ln w="9525">
            <a:noFill/>
            <a:miter lim="800000"/>
            <a:headEnd/>
            <a:tailEnd/>
          </a:ln>
        </p:spPr>
        <p:txBody>
          <a:bodyPr>
            <a:spAutoFit/>
          </a:bodyPr>
          <a:lstStyle/>
          <a:p>
            <a:pPr algn="ctr" rtl="1"/>
            <a:r>
              <a:rPr lang="ar-EG" sz="3200" b="1" dirty="0">
                <a:solidFill>
                  <a:srgbClr val="FF0000"/>
                </a:solidFill>
                <a:latin typeface="Calibri" pitchFamily="34" charset="0"/>
              </a:rPr>
              <a:t>درجة رابعة:</a:t>
            </a:r>
            <a:endParaRPr lang="en-US" sz="3200" dirty="0">
              <a:solidFill>
                <a:srgbClr val="FF0000"/>
              </a:solidFill>
              <a:latin typeface="Calibri" pitchFamily="34" charset="0"/>
            </a:endParaRPr>
          </a:p>
        </p:txBody>
      </p:sp>
      <p:sp>
        <p:nvSpPr>
          <p:cNvPr id="8" name="Rounded Rectangle 2"/>
          <p:cNvSpPr/>
          <p:nvPr/>
        </p:nvSpPr>
        <p:spPr bwMode="auto">
          <a:xfrm>
            <a:off x="2209800" y="533400"/>
            <a:ext cx="4616450" cy="1828800"/>
          </a:xfrm>
          <a:prstGeom prst="roundRect">
            <a:avLst>
              <a:gd name="adj" fmla="val 6149"/>
            </a:avLst>
          </a:prstGeom>
          <a:blipFill>
            <a:blip r:embed="rId7"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12" name="TextBox 3"/>
          <p:cNvSpPr txBox="1"/>
          <p:nvPr/>
        </p:nvSpPr>
        <p:spPr bwMode="auto">
          <a:xfrm>
            <a:off x="3476625" y="1154113"/>
            <a:ext cx="3381375" cy="554037"/>
          </a:xfrm>
          <a:prstGeom prst="rect">
            <a:avLst/>
          </a:prstGeom>
          <a:noFill/>
          <a:effectLst/>
        </p:spPr>
        <p:txBody>
          <a:bodyPr rtlCol="1">
            <a:spAutoFit/>
          </a:bodyPr>
          <a:lstStyle/>
          <a:p>
            <a:pPr algn="ctr" rtl="1" fontAlgn="auto">
              <a:spcBef>
                <a:spcPts val="0"/>
              </a:spcBef>
              <a:spcAft>
                <a:spcPts val="0"/>
              </a:spcAft>
              <a:defRPr/>
            </a:pPr>
            <a:r>
              <a:rPr lang="ar-EG" sz="3600" b="1" dirty="0">
                <a:latin typeface="+mn-lt"/>
                <a:cs typeface="+mn-cs"/>
              </a:rPr>
              <a:t>تصنيف الحروق</a:t>
            </a:r>
            <a:endParaRPr lang="en-US" sz="36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درجة ثالثة.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تفحم الحرق وإصابة ك.wav"/>
                                        </p:tgtEl>
                                      </p:cMediaNode>
                                    </p:audio>
                                  </p:sub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5" name="درجة رابعة.wav"/>
                                        </p:tgtEl>
                                      </p:cMediaNode>
                                    </p:audio>
                                  </p:sub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6" name="إصابة جميع طبقات الجلد والدهون الموجودة تحت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590800" y="1212850"/>
            <a:ext cx="3962400" cy="920750"/>
          </a:xfrm>
          <a:prstGeom prst="roundRect">
            <a:avLst>
              <a:gd name="adj" fmla="val 17633"/>
            </a:avLst>
          </a:prstGeom>
          <a:blipFill>
            <a:blip r:embed="rId4" cstate="print"/>
            <a:tile tx="0" ty="0" sx="100000" sy="100000" flip="none" algn="tl"/>
          </a:blipFill>
          <a:ln w="57150">
            <a:solidFill>
              <a:srgbClr val="FFFF00"/>
            </a:solidFill>
            <a:prstDash val="sysDash"/>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3"/>
          <p:cNvSpPr>
            <a:spLocks noChangeArrowheads="1"/>
          </p:cNvSpPr>
          <p:nvPr/>
        </p:nvSpPr>
        <p:spPr bwMode="auto">
          <a:xfrm>
            <a:off x="2819400" y="1343025"/>
            <a:ext cx="3538538" cy="708025"/>
          </a:xfrm>
          <a:prstGeom prst="rect">
            <a:avLst/>
          </a:prstGeom>
          <a:noFill/>
          <a:ln w="9525">
            <a:noFill/>
            <a:miter lim="800000"/>
            <a:headEnd/>
            <a:tailEnd/>
          </a:ln>
        </p:spPr>
        <p:txBody>
          <a:bodyPr>
            <a:spAutoFit/>
          </a:bodyPr>
          <a:lstStyle/>
          <a:p>
            <a:pPr algn="ctr" rtl="1"/>
            <a:r>
              <a:rPr lang="ar-EG" sz="4000" b="1" dirty="0">
                <a:solidFill>
                  <a:srgbClr val="CCFF66"/>
                </a:solidFill>
                <a:latin typeface="Calibri" pitchFamily="34" charset="0"/>
              </a:rPr>
              <a:t>إسعاف الحروق</a:t>
            </a:r>
            <a:endParaRPr lang="en-US" sz="4000" dirty="0">
              <a:solidFill>
                <a:srgbClr val="CCFF66"/>
              </a:solidFill>
              <a:latin typeface="Calibri" pitchFamily="34" charset="0"/>
            </a:endParaRPr>
          </a:p>
        </p:txBody>
      </p:sp>
      <p:sp>
        <p:nvSpPr>
          <p:cNvPr id="10" name="TextBox 6"/>
          <p:cNvSpPr txBox="1"/>
          <p:nvPr/>
        </p:nvSpPr>
        <p:spPr bwMode="auto">
          <a:xfrm>
            <a:off x="1752600" y="2870201"/>
            <a:ext cx="5791200" cy="1754188"/>
          </a:xfrm>
          <a:prstGeom prst="rect">
            <a:avLst/>
          </a:prstGeom>
          <a:noFill/>
          <a:effectLst/>
        </p:spPr>
        <p:txBody>
          <a:bodyPr rtlCol="1">
            <a:spAutoFit/>
          </a:bodyPr>
          <a:lstStyle/>
          <a:p>
            <a:pPr algn="ctr" rtl="1" fontAlgn="auto">
              <a:spcBef>
                <a:spcPts val="0"/>
              </a:spcBef>
              <a:spcAft>
                <a:spcPts val="0"/>
              </a:spcAft>
              <a:defRPr/>
            </a:pPr>
            <a:r>
              <a:rPr lang="ar-EG" sz="3600" b="1" dirty="0">
                <a:latin typeface="+mn-lt"/>
                <a:cs typeface="+mn-cs"/>
              </a:rPr>
              <a:t>رتب الخطوات التي تقوم بها عند إسعافك لشخص مصاب بحرق ما حسب ما تراه في الصور التي أمامك</a:t>
            </a:r>
            <a:endParaRPr lang="en-US" sz="3600" dirty="0">
              <a:latin typeface="+mn-lt"/>
              <a:cs typeface="+mn-cs"/>
            </a:endParaRPr>
          </a:p>
        </p:txBody>
      </p:sp>
      <p:pic>
        <p:nvPicPr>
          <p:cNvPr id="11275" name="Picture 11"/>
          <p:cNvPicPr>
            <a:picLocks noChangeAspect="1" noChangeArrowheads="1"/>
          </p:cNvPicPr>
          <p:nvPr/>
        </p:nvPicPr>
        <p:blipFill>
          <a:blip r:embed="rId5" cstate="print"/>
          <a:srcRect/>
          <a:stretch>
            <a:fillRect/>
          </a:stretch>
        </p:blipFill>
        <p:spPr bwMode="auto">
          <a:xfrm>
            <a:off x="1447800" y="476249"/>
            <a:ext cx="1371601" cy="971551"/>
          </a:xfrm>
          <a:prstGeom prst="rect">
            <a:avLst/>
          </a:prstGeom>
          <a:noFill/>
          <a:ln w="9525">
            <a:noFill/>
            <a:miter lim="800000"/>
            <a:headEnd/>
            <a:tailEnd/>
          </a:ln>
          <a:effectLst/>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11275"/>
                                        </p:tgtEl>
                                        <p:attrNameLst>
                                          <p:attrName>style.visibility</p:attrName>
                                        </p:attrNameLst>
                                      </p:cBhvr>
                                      <p:to>
                                        <p:strVal val="visible"/>
                                      </p:to>
                                    </p:set>
                                    <p:animEffect transition="in" filter="box(in)">
                                      <p:cBhvr>
                                        <p:cTn id="10" dur="500"/>
                                        <p:tgtEl>
                                          <p:spTgt spid="1127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إسعاف الحروق.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B8F8E26-FB1B-48C9-85EC-DE6D17575CCF}"/>
              </a:ext>
            </a:extLst>
          </p:cNvPr>
          <p:cNvPicPr>
            <a:picLocks noChangeAspect="1"/>
          </p:cNvPicPr>
          <p:nvPr/>
        </p:nvPicPr>
        <p:blipFill>
          <a:blip r:embed="rId7"/>
          <a:stretch>
            <a:fillRect/>
          </a:stretch>
        </p:blipFill>
        <p:spPr>
          <a:xfrm>
            <a:off x="838200" y="409014"/>
            <a:ext cx="7467600" cy="6039971"/>
          </a:xfrm>
          <a:prstGeom prst="rect">
            <a:avLst/>
          </a:prstGeom>
        </p:spPr>
      </p:pic>
      <p:sp>
        <p:nvSpPr>
          <p:cNvPr id="22" name="Snip Same Side Corner Rectangle 16"/>
          <p:cNvSpPr/>
          <p:nvPr/>
        </p:nvSpPr>
        <p:spPr bwMode="auto">
          <a:xfrm>
            <a:off x="7391400" y="5638800"/>
            <a:ext cx="990600" cy="762000"/>
          </a:xfrm>
          <a:prstGeom prst="snip2SameRect">
            <a:avLst/>
          </a:prstGeom>
          <a:solidFill>
            <a:schemeClr val="accent3">
              <a:lumMod val="20000"/>
              <a:lumOff val="8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solidFill>
                  <a:schemeClr val="tx1"/>
                </a:solidFill>
              </a:rPr>
              <a:t>.........</a:t>
            </a:r>
          </a:p>
        </p:txBody>
      </p:sp>
      <p:sp>
        <p:nvSpPr>
          <p:cNvPr id="27" name="Snip Same Side Corner Rectangle 17"/>
          <p:cNvSpPr/>
          <p:nvPr/>
        </p:nvSpPr>
        <p:spPr bwMode="auto">
          <a:xfrm>
            <a:off x="762000" y="5638800"/>
            <a:ext cx="990600" cy="762000"/>
          </a:xfrm>
          <a:prstGeom prst="snip2SameRect">
            <a:avLst/>
          </a:prstGeom>
          <a:solidFill>
            <a:schemeClr val="accent3">
              <a:lumMod val="20000"/>
              <a:lumOff val="8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solidFill>
                  <a:schemeClr val="tx1"/>
                </a:solidFill>
              </a:rPr>
              <a:t>........</a:t>
            </a:r>
          </a:p>
        </p:txBody>
      </p:sp>
      <p:sp>
        <p:nvSpPr>
          <p:cNvPr id="21" name="Snip Same Side Corner Rectangle 14"/>
          <p:cNvSpPr/>
          <p:nvPr/>
        </p:nvSpPr>
        <p:spPr bwMode="auto">
          <a:xfrm>
            <a:off x="6172202" y="2725271"/>
            <a:ext cx="990600" cy="762000"/>
          </a:xfrm>
          <a:prstGeom prst="snip2SameRect">
            <a:avLst/>
          </a:prstGeom>
          <a:solidFill>
            <a:schemeClr val="accent3">
              <a:lumMod val="20000"/>
              <a:lumOff val="8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solidFill>
                  <a:schemeClr val="tx1"/>
                </a:solidFill>
              </a:rPr>
              <a:t>.........</a:t>
            </a:r>
          </a:p>
        </p:txBody>
      </p:sp>
      <p:sp>
        <p:nvSpPr>
          <p:cNvPr id="20" name="Snip Same Side Corner Rectangle 15"/>
          <p:cNvSpPr/>
          <p:nvPr/>
        </p:nvSpPr>
        <p:spPr bwMode="auto">
          <a:xfrm>
            <a:off x="1981200" y="2768600"/>
            <a:ext cx="990600" cy="762000"/>
          </a:xfrm>
          <a:prstGeom prst="snip2SameRect">
            <a:avLst/>
          </a:prstGeom>
          <a:solidFill>
            <a:schemeClr val="accent3">
              <a:lumMod val="20000"/>
              <a:lumOff val="8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b="1" dirty="0">
                <a:solidFill>
                  <a:schemeClr val="tx1"/>
                </a:solidFill>
              </a:rPr>
              <a:t>.........</a:t>
            </a:r>
          </a:p>
        </p:txBody>
      </p:sp>
      <p:sp>
        <p:nvSpPr>
          <p:cNvPr id="23" name="Rectangle 4"/>
          <p:cNvSpPr>
            <a:spLocks noChangeArrowheads="1"/>
          </p:cNvSpPr>
          <p:nvPr/>
        </p:nvSpPr>
        <p:spPr bwMode="auto">
          <a:xfrm>
            <a:off x="6248402" y="2801471"/>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1</a:t>
            </a:r>
            <a:endParaRPr lang="ar-SA" sz="4000" dirty="0">
              <a:solidFill>
                <a:srgbClr val="0000FF"/>
              </a:solidFill>
              <a:ea typeface="Calibri" pitchFamily="34" charset="0"/>
              <a:cs typeface="Tahoma" pitchFamily="34" charset="0"/>
            </a:endParaRPr>
          </a:p>
        </p:txBody>
      </p:sp>
      <p:sp>
        <p:nvSpPr>
          <p:cNvPr id="24" name="Rectangle 4"/>
          <p:cNvSpPr>
            <a:spLocks noChangeArrowheads="1"/>
          </p:cNvSpPr>
          <p:nvPr/>
        </p:nvSpPr>
        <p:spPr bwMode="auto">
          <a:xfrm>
            <a:off x="1828800" y="28448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2</a:t>
            </a:r>
            <a:endParaRPr lang="ar-SA" sz="4000" dirty="0">
              <a:solidFill>
                <a:srgbClr val="0000FF"/>
              </a:solidFill>
              <a:ea typeface="Calibri" pitchFamily="34" charset="0"/>
              <a:cs typeface="Tahoma" pitchFamily="34" charset="0"/>
            </a:endParaRPr>
          </a:p>
        </p:txBody>
      </p:sp>
      <p:sp>
        <p:nvSpPr>
          <p:cNvPr id="25" name="Rectangle 4"/>
          <p:cNvSpPr>
            <a:spLocks noChangeArrowheads="1"/>
          </p:cNvSpPr>
          <p:nvPr/>
        </p:nvSpPr>
        <p:spPr bwMode="auto">
          <a:xfrm>
            <a:off x="7239000" y="57150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3</a:t>
            </a:r>
            <a:endParaRPr lang="ar-SA" sz="4000" dirty="0">
              <a:solidFill>
                <a:srgbClr val="0000FF"/>
              </a:solidFill>
              <a:ea typeface="Calibri" pitchFamily="34" charset="0"/>
              <a:cs typeface="Tahoma" pitchFamily="34" charset="0"/>
            </a:endParaRPr>
          </a:p>
        </p:txBody>
      </p:sp>
      <p:sp>
        <p:nvSpPr>
          <p:cNvPr id="26" name="Rectangle 4"/>
          <p:cNvSpPr>
            <a:spLocks noChangeArrowheads="1"/>
          </p:cNvSpPr>
          <p:nvPr/>
        </p:nvSpPr>
        <p:spPr bwMode="auto">
          <a:xfrm>
            <a:off x="609600" y="5638800"/>
            <a:ext cx="1143000" cy="584200"/>
          </a:xfrm>
          <a:prstGeom prst="rect">
            <a:avLst/>
          </a:prstGeom>
          <a:noFill/>
          <a:ln w="9525">
            <a:noFill/>
            <a:miter lim="800000"/>
            <a:headEnd/>
            <a:tailEnd/>
          </a:ln>
        </p:spPr>
        <p:txBody>
          <a:bodyPr anchor="ctr">
            <a:spAutoFit/>
          </a:bodyPr>
          <a:lstStyle/>
          <a:p>
            <a:pPr algn="ctr" rtl="1"/>
            <a:r>
              <a:rPr lang="ar-EG" sz="3200" b="1" dirty="0">
                <a:solidFill>
                  <a:srgbClr val="0000FF"/>
                </a:solidFill>
                <a:latin typeface="Tahoma" pitchFamily="34" charset="0"/>
                <a:ea typeface="Calibri" pitchFamily="34" charset="0"/>
                <a:cs typeface="Tahoma" pitchFamily="34" charset="0"/>
              </a:rPr>
              <a:t>4</a:t>
            </a:r>
            <a:endParaRPr lang="ar-SA" sz="4000" dirty="0">
              <a:solidFill>
                <a:srgbClr val="0000FF"/>
              </a:solidFill>
              <a:ea typeface="Calibri" pitchFamily="34" charset="0"/>
              <a:cs typeface="Tahoma"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ox(in)">
                                      <p:cBhvr>
                                        <p:cTn id="10" dur="500"/>
                                        <p:tgtEl>
                                          <p:spTgt spid="2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par>
                                <p:cTn id="14" presetID="4"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1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lide(fromBottom)">
                                      <p:cBhvr>
                                        <p:cTn id="19" dur="5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3" name="الخطوه الاولي اقوم بنزع الملابس عن مكان الحرق.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lide(fromBottom)">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4" name="الخطوه الثانيه اخفف من حدت.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slide(fromBottom)">
                                      <p:cBhvr>
                                        <p:cTn id="29" dur="500"/>
                                        <p:tgtEl>
                                          <p:spTgt spid="25"/>
                                        </p:tgtEl>
                                      </p:cBhvr>
                                    </p:animEffect>
                                  </p:childTnLst>
                                  <p:subTnLst>
                                    <p:audio>
                                      <p:cMediaNode>
                                        <p:cTn display="0" masterRel="sameClick">
                                          <p:stCondLst>
                                            <p:cond evt="begin" delay="0">
                                              <p:tn val="27"/>
                                            </p:cond>
                                          </p:stCondLst>
                                          <p:endCondLst>
                                            <p:cond evt="onStopAudio" delay="0">
                                              <p:tgtEl>
                                                <p:sldTgt/>
                                              </p:tgtEl>
                                            </p:cond>
                                          </p:endCondLst>
                                        </p:cTn>
                                        <p:tgtEl>
                                          <p:sndTgt r:embed="rId5" name="الخطوه الثالثه اقوم بتهدئت المصاب.wav"/>
                                        </p:tgtEl>
                                      </p:cMediaNode>
                                    </p:audio>
                                  </p:sub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lide(fromBottom)">
                                      <p:cBhvr>
                                        <p:cTn id="34" dur="500"/>
                                        <p:tgtEl>
                                          <p:spTgt spid="26"/>
                                        </p:tgtEl>
                                      </p:cBhvr>
                                    </p:animEffect>
                                  </p:childTnLst>
                                  <p:subTnLst>
                                    <p:audio>
                                      <p:cMediaNode>
                                        <p:cTn display="0" masterRel="sameClick">
                                          <p:stCondLst>
                                            <p:cond evt="begin" delay="0">
                                              <p:tn val="32"/>
                                            </p:cond>
                                          </p:stCondLst>
                                          <p:endCondLst>
                                            <p:cond evt="onStopAudio" delay="0">
                                              <p:tgtEl>
                                                <p:sldTgt/>
                                              </p:tgtEl>
                                            </p:cond>
                                          </p:endCondLst>
                                        </p:cTn>
                                        <p:tgtEl>
                                          <p:sndTgt r:embed="rId6" name="الخطوه الرابعه اتصل بالاسع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1" grpId="0" animBg="1"/>
      <p:bldP spid="24" grpId="0"/>
      <p:bldP spid="25"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085850" y="1647825"/>
            <a:ext cx="6975475" cy="3457575"/>
          </a:xfrm>
          <a:prstGeom prst="roundRect">
            <a:avLst>
              <a:gd name="adj" fmla="val 21260"/>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8" name="TextBox 5"/>
          <p:cNvSpPr txBox="1">
            <a:spLocks noChangeArrowheads="1"/>
          </p:cNvSpPr>
          <p:nvPr/>
        </p:nvSpPr>
        <p:spPr bwMode="auto">
          <a:xfrm>
            <a:off x="1295400" y="1791562"/>
            <a:ext cx="6553200" cy="3170099"/>
          </a:xfrm>
          <a:prstGeom prst="rect">
            <a:avLst/>
          </a:prstGeom>
          <a:noFill/>
          <a:ln w="9525">
            <a:noFill/>
            <a:miter lim="800000"/>
            <a:headEnd/>
            <a:tailEnd/>
          </a:ln>
        </p:spPr>
        <p:txBody>
          <a:bodyPr>
            <a:spAutoFit/>
          </a:bodyPr>
          <a:lstStyle/>
          <a:p>
            <a:pPr algn="ctr" rtl="1"/>
            <a:r>
              <a:rPr lang="ar-EG" sz="4000" b="1" dirty="0">
                <a:solidFill>
                  <a:srgbClr val="FF0000"/>
                </a:solidFill>
                <a:latin typeface="Calibri" pitchFamily="34" charset="0"/>
              </a:rPr>
              <a:t>تذكر</a:t>
            </a:r>
          </a:p>
          <a:p>
            <a:pPr algn="ctr" rtl="1"/>
            <a:r>
              <a:rPr lang="ar-EG" sz="4000" b="1" dirty="0">
                <a:latin typeface="Calibri" pitchFamily="34" charset="0"/>
              </a:rPr>
              <a:t>طلب المساعدة الطبية إذا استمر الاحمرار والألم أكثر من بضع ساعات أو إذا كان الحرق يؤثر على مساحة كبيرة من الجلد أي أكثر من 7 سم.</a:t>
            </a:r>
            <a:endParaRPr lang="en-US" sz="4000" dirty="0">
              <a:latin typeface="Calibri" pitchFamily="34" charset="0"/>
            </a:endParaRPr>
          </a:p>
        </p:txBody>
      </p:sp>
      <p:sp>
        <p:nvSpPr>
          <p:cNvPr id="9" name="Cloud 4"/>
          <p:cNvSpPr/>
          <p:nvPr/>
        </p:nvSpPr>
        <p:spPr bwMode="auto">
          <a:xfrm rot="13054242">
            <a:off x="7008813" y="1555750"/>
            <a:ext cx="1068387" cy="1046163"/>
          </a:xfrm>
          <a:prstGeom prst="cloud">
            <a:avLst/>
          </a:prstGeom>
          <a:blipFill>
            <a:blip r:embed="rId3"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
        <p:nvSpPr>
          <p:cNvPr id="10" name="Cloud 6"/>
          <p:cNvSpPr/>
          <p:nvPr/>
        </p:nvSpPr>
        <p:spPr bwMode="auto">
          <a:xfrm rot="18565112">
            <a:off x="6933406" y="4031457"/>
            <a:ext cx="1068387" cy="1047750"/>
          </a:xfrm>
          <a:prstGeom prst="cloud">
            <a:avLst/>
          </a:prstGeom>
          <a:blipFill>
            <a:blip r:embed="rId3" cstate="print">
              <a:lum bright="-1000" contrast="33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spTree>
    <p:extLst>
      <p:ext uri="{BB962C8B-B14F-4D97-AF65-F5344CB8AC3E}">
        <p14:creationId xmlns:p14="http://schemas.microsoft.com/office/powerpoint/2010/main" val="4166241483"/>
      </p:ext>
    </p:extLst>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cTn>
                              </p:par>
                              <p:par>
                                <p:cTn id="25" presetID="2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9"/>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0" dur="500" fill="hold"/>
                                        <p:tgtEl>
                                          <p:spTgt spid="10"/>
                                        </p:tgtEl>
                                        <p:attrNameLst>
                                          <p:attrName>ppt_h</p:attrName>
                                        </p:attrNameLst>
                                      </p:cBhvr>
                                      <p:tavLst>
                                        <p:tav tm="0">
                                          <p:val>
                                            <p:strVal val="#ppt_h"/>
                                          </p:val>
                                        </p:tav>
                                        <p:tav tm="100000">
                                          <p:val>
                                            <p:strVal val="#ppt_h"/>
                                          </p:val>
                                        </p:tav>
                                      </p:tavLst>
                                    </p:anim>
                                    <p:anim calcmode="lin" valueType="num">
                                      <p:cBhvr>
                                        <p:cTn id="4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4" dur="5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629400" y="1066800"/>
            <a:ext cx="1600200" cy="1447800"/>
          </a:xfrm>
          <a:prstGeom prst="rect">
            <a:avLst/>
          </a:prstGeom>
          <a:blipFill>
            <a:blip r:embed="rId3"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200"/>
          </a:p>
        </p:txBody>
      </p:sp>
      <p:sp>
        <p:nvSpPr>
          <p:cNvPr id="8" name="TextBox 6"/>
          <p:cNvSpPr txBox="1">
            <a:spLocks noChangeArrowheads="1"/>
          </p:cNvSpPr>
          <p:nvPr/>
        </p:nvSpPr>
        <p:spPr bwMode="auto">
          <a:xfrm>
            <a:off x="7197725" y="1362075"/>
            <a:ext cx="503238" cy="769938"/>
          </a:xfrm>
          <a:prstGeom prst="rect">
            <a:avLst/>
          </a:prstGeom>
          <a:noFill/>
          <a:ln w="9525">
            <a:noFill/>
            <a:miter lim="800000"/>
            <a:headEnd/>
            <a:tailEnd/>
          </a:ln>
        </p:spPr>
        <p:txBody>
          <a:bodyPr wrap="none">
            <a:spAutoFit/>
          </a:bodyPr>
          <a:lstStyle/>
          <a:p>
            <a:pPr algn="ctr"/>
            <a:r>
              <a:rPr lang="ar-EG" sz="4400" b="1" dirty="0">
                <a:solidFill>
                  <a:srgbClr val="0000FF"/>
                </a:solidFill>
                <a:latin typeface="Calibri" pitchFamily="34" charset="0"/>
              </a:rPr>
              <a:t>8</a:t>
            </a:r>
          </a:p>
        </p:txBody>
      </p:sp>
      <p:sp>
        <p:nvSpPr>
          <p:cNvPr id="9" name="TextBox 3"/>
          <p:cNvSpPr txBox="1">
            <a:spLocks noChangeArrowheads="1"/>
          </p:cNvSpPr>
          <p:nvPr/>
        </p:nvSpPr>
        <p:spPr bwMode="auto">
          <a:xfrm>
            <a:off x="838200" y="3857625"/>
            <a:ext cx="7467600" cy="1323975"/>
          </a:xfrm>
          <a:prstGeom prst="rect">
            <a:avLst/>
          </a:prstGeom>
          <a:noFill/>
          <a:ln w="9525">
            <a:noFill/>
            <a:miter lim="800000"/>
            <a:headEnd/>
            <a:tailEnd/>
          </a:ln>
        </p:spPr>
        <p:txBody>
          <a:bodyPr>
            <a:spAutoFit/>
          </a:bodyPr>
          <a:lstStyle/>
          <a:p>
            <a:pPr algn="ctr" rtl="1"/>
            <a:r>
              <a:rPr lang="ar-EG" sz="4000" b="1" dirty="0">
                <a:latin typeface="Calibri" pitchFamily="34" charset="0"/>
              </a:rPr>
              <a:t>ضع علامة (√) في المكان المناسب أمام كل فقرة بحسب ما تراه من واقع أسرتك:</a:t>
            </a:r>
            <a:endParaRPr lang="en-US" sz="40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cTn>
                              </p:par>
                              <p:par>
                                <p:cTn id="25" presetID="34"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from="(-#ppt_w/2)" to="(#ppt_x)" calcmode="lin" valueType="num">
                                      <p:cBhvr>
                                        <p:cTn id="27" dur="300" fill="hold">
                                          <p:stCondLst>
                                            <p:cond delay="0"/>
                                          </p:stCondLst>
                                        </p:cTn>
                                        <p:tgtEl>
                                          <p:spTgt spid="9"/>
                                        </p:tgtEl>
                                        <p:attrNameLst>
                                          <p:attrName>ppt_x</p:attrName>
                                        </p:attrNameLst>
                                      </p:cBhvr>
                                    </p:anim>
                                    <p:anim from="0" to="-1.0" calcmode="lin" valueType="num">
                                      <p:cBhvr>
                                        <p:cTn id="28" dur="100" decel="50000" autoRev="1" fill="hold">
                                          <p:stCondLst>
                                            <p:cond delay="300"/>
                                          </p:stCondLst>
                                        </p:cTn>
                                        <p:tgtEl>
                                          <p:spTgt spid="9"/>
                                        </p:tgtEl>
                                        <p:attrNameLst>
                                          <p:attrName>xshear</p:attrName>
                                        </p:attrNameLst>
                                      </p:cBhvr>
                                    </p:anim>
                                    <p:animScale>
                                      <p:cBhvr>
                                        <p:cTn id="29" dur="100" decel="100000" autoRev="1" fill="hold">
                                          <p:stCondLst>
                                            <p:cond delay="300"/>
                                          </p:stCondLst>
                                        </p:cTn>
                                        <p:tgtEl>
                                          <p:spTgt spid="9"/>
                                        </p:tgtEl>
                                      </p:cBhvr>
                                      <p:from x="100000" y="100000"/>
                                      <p:to x="80000" y="100000"/>
                                    </p:animScale>
                                    <p:anim by="(#ppt_h/3+#ppt_w*0.1)" calcmode="lin" valueType="num">
                                      <p:cBhvr additive="sum">
                                        <p:cTn id="30" dur="100" decel="100000" autoRev="1" fill="hold">
                                          <p:stCondLst>
                                            <p:cond delay="3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nvGraphicFramePr>
        <p:xfrm>
          <a:off x="938893" y="748393"/>
          <a:ext cx="7315200" cy="5255496"/>
        </p:xfrm>
        <a:graphic>
          <a:graphicData uri="http://schemas.openxmlformats.org/drawingml/2006/table">
            <a:tbl>
              <a:tblPr rtl="1"/>
              <a:tblGrid>
                <a:gridCol w="4887221">
                  <a:extLst>
                    <a:ext uri="{9D8B030D-6E8A-4147-A177-3AD203B41FA5}">
                      <a16:colId xmlns:a16="http://schemas.microsoft.com/office/drawing/2014/main" val="20000"/>
                    </a:ext>
                  </a:extLst>
                </a:gridCol>
                <a:gridCol w="954779">
                  <a:extLst>
                    <a:ext uri="{9D8B030D-6E8A-4147-A177-3AD203B41FA5}">
                      <a16:colId xmlns:a16="http://schemas.microsoft.com/office/drawing/2014/main" val="20001"/>
                    </a:ext>
                  </a:extLst>
                </a:gridCol>
                <a:gridCol w="816708">
                  <a:extLst>
                    <a:ext uri="{9D8B030D-6E8A-4147-A177-3AD203B41FA5}">
                      <a16:colId xmlns:a16="http://schemas.microsoft.com/office/drawing/2014/main" val="20002"/>
                    </a:ext>
                  </a:extLst>
                </a:gridCol>
                <a:gridCol w="656492">
                  <a:extLst>
                    <a:ext uri="{9D8B030D-6E8A-4147-A177-3AD203B41FA5}">
                      <a16:colId xmlns:a16="http://schemas.microsoft.com/office/drawing/2014/main" val="20003"/>
                    </a:ext>
                  </a:extLst>
                </a:gridCol>
              </a:tblGrid>
              <a:tr h="512083">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dirty="0">
                        <a:ln>
                          <a:noFill/>
                        </a:ln>
                        <a:solidFill>
                          <a:schemeClr val="tx1"/>
                        </a:solidFill>
                        <a:effectLst/>
                        <a:latin typeface="Calibri" pitchFamily="34" charset="0"/>
                        <a:cs typeface="Times New Roman" pitchFamily="18" charset="0"/>
                      </a:endParaRPr>
                    </a:p>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B498B4"/>
                        </a:gs>
                        <a:gs pos="50000">
                          <a:srgbClr val="D0C2D0"/>
                        </a:gs>
                        <a:gs pos="100000">
                          <a:srgbClr val="E8E1E8"/>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B498B4"/>
                        </a:gs>
                        <a:gs pos="50000">
                          <a:srgbClr val="D0C2D0"/>
                        </a:gs>
                        <a:gs pos="100000">
                          <a:srgbClr val="E8E1E8"/>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B498B4"/>
                        </a:gs>
                        <a:gs pos="50000">
                          <a:srgbClr val="D0C2D0"/>
                        </a:gs>
                        <a:gs pos="100000">
                          <a:srgbClr val="E8E1E8"/>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B498B4"/>
                        </a:gs>
                        <a:gs pos="50000">
                          <a:srgbClr val="D0C2D0"/>
                        </a:gs>
                        <a:gs pos="100000">
                          <a:srgbClr val="E8E1E8"/>
                        </a:gs>
                      </a:gsLst>
                      <a:lin ang="18900000" scaled="1"/>
                    </a:gradFill>
                  </a:tcPr>
                </a:tc>
                <a:extLst>
                  <a:ext uri="{0D108BD9-81ED-4DB2-BD59-A6C34878D82A}">
                    <a16:rowId xmlns:a16="http://schemas.microsoft.com/office/drawing/2014/main" val="10000"/>
                  </a:ext>
                </a:extLst>
              </a:tr>
              <a:tr h="768124">
                <a:tc>
                  <a:txBody>
                    <a:bodyPr/>
                    <a:lstStyle/>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2800" b="1"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EG" sz="2800" b="1" i="0" u="none" strike="noStrike" cap="none" normalizeH="0" baseline="0">
                          <a:ln>
                            <a:noFill/>
                          </a:ln>
                          <a:solidFill>
                            <a:schemeClr val="tx1"/>
                          </a:solidFill>
                          <a:effectLst/>
                          <a:latin typeface="Calibri" pitchFamily="34" charset="0"/>
                          <a:cs typeface="Times New Roman" pitchFamily="18" charset="0"/>
                        </a:rPr>
                        <a:t> </a:t>
                      </a: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1"/>
                  </a:ext>
                </a:extLst>
              </a:tr>
              <a:tr h="734902">
                <a:tc>
                  <a:txBody>
                    <a:bodyPr/>
                    <a:lstStyle/>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2"/>
                  </a:ext>
                </a:extLst>
              </a:tr>
              <a:tr h="872605">
                <a:tc>
                  <a:txBody>
                    <a:bodyPr/>
                    <a:lstStyle/>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2800" b="1"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EG" sz="2800" b="1" i="0" u="none" strike="noStrike" cap="none" normalizeH="0" baseline="0">
                          <a:ln>
                            <a:noFill/>
                          </a:ln>
                          <a:solidFill>
                            <a:schemeClr val="tx1"/>
                          </a:solidFill>
                          <a:effectLst/>
                          <a:latin typeface="Calibri" pitchFamily="34" charset="0"/>
                          <a:cs typeface="Times New Roman" pitchFamily="18" charset="0"/>
                        </a:rPr>
                        <a:t> </a:t>
                      </a: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3"/>
                  </a:ext>
                </a:extLst>
              </a:tr>
              <a:tr h="896145">
                <a:tc>
                  <a:txBody>
                    <a:bodyPr/>
                    <a:lstStyle/>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2800" b="1"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2800" b="1" i="0" u="none" strike="noStrike" cap="none" normalizeH="0" baseline="0" dirty="0">
                        <a:ln>
                          <a:noFill/>
                        </a:ln>
                        <a:solidFill>
                          <a:schemeClr val="tx1"/>
                        </a:solidFill>
                        <a:effectLst/>
                        <a:latin typeface="Calibri" pitchFamily="34" charset="0"/>
                        <a:cs typeface="Times New Roman" pitchFamily="18" charset="0"/>
                      </a:endParaRPr>
                    </a:p>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2800" b="1"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4"/>
                  </a:ext>
                </a:extLst>
              </a:tr>
              <a:tr h="630537">
                <a:tc>
                  <a:txBody>
                    <a:bodyPr/>
                    <a:lstStyle/>
                    <a:p>
                      <a:pPr marL="342900" marR="0" lvl="0" indent="-342900" algn="ctr" defTabSz="914400" rtl="1" eaLnBrk="1" fontAlgn="base" latinLnBrk="0" hangingPunct="1">
                        <a:lnSpc>
                          <a:spcPct val="115000"/>
                        </a:lnSpc>
                        <a:spcBef>
                          <a:spcPct val="0"/>
                        </a:spcBef>
                        <a:spcAft>
                          <a:spcPct val="0"/>
                        </a:spcAft>
                        <a:buClrTx/>
                        <a:buSzTx/>
                        <a:buFont typeface="Calibri" pitchFamily="34" charset="0"/>
                        <a:buAutoNum type="arabicPeriod"/>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5"/>
                  </a:ext>
                </a:extLst>
              </a:tr>
              <a:tr h="69576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ar-EG" sz="1600" b="0" i="0" u="none" strike="noStrike" cap="none" normalizeH="0" baseline="0" dirty="0">
                        <a:ln>
                          <a:noFill/>
                        </a:ln>
                        <a:solidFill>
                          <a:schemeClr val="tx1"/>
                        </a:solidFill>
                        <a:effectLst/>
                        <a:latin typeface="Calibri" pitchFamily="34" charset="0"/>
                        <a:cs typeface="Times New Roman" pitchFamily="18"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4FF97"/>
                        </a:gs>
                        <a:gs pos="50000">
                          <a:srgbClr val="ECFFBF"/>
                        </a:gs>
                        <a:gs pos="100000">
                          <a:srgbClr val="F5FFDF"/>
                        </a:gs>
                      </a:gsLst>
                      <a:lin ang="18900000" scaled="1"/>
                    </a:gradFill>
                  </a:tcPr>
                </a:tc>
                <a:extLst>
                  <a:ext uri="{0D108BD9-81ED-4DB2-BD59-A6C34878D82A}">
                    <a16:rowId xmlns:a16="http://schemas.microsoft.com/office/drawing/2014/main" val="10006"/>
                  </a:ext>
                </a:extLst>
              </a:tr>
            </a:tbl>
          </a:graphicData>
        </a:graphic>
      </p:graphicFrame>
      <p:sp>
        <p:nvSpPr>
          <p:cNvPr id="8193" name="Rectangle 1"/>
          <p:cNvSpPr>
            <a:spLocks noChangeArrowheads="1"/>
          </p:cNvSpPr>
          <p:nvPr/>
        </p:nvSpPr>
        <p:spPr bwMode="auto">
          <a:xfrm>
            <a:off x="2580028" y="1362074"/>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28" name="Rectangle 1"/>
          <p:cNvSpPr>
            <a:spLocks noChangeArrowheads="1"/>
          </p:cNvSpPr>
          <p:nvPr/>
        </p:nvSpPr>
        <p:spPr bwMode="auto">
          <a:xfrm>
            <a:off x="2527300" y="2133600"/>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29" name="Rectangle 1"/>
          <p:cNvSpPr>
            <a:spLocks noChangeArrowheads="1"/>
          </p:cNvSpPr>
          <p:nvPr/>
        </p:nvSpPr>
        <p:spPr bwMode="auto">
          <a:xfrm>
            <a:off x="2479902" y="3087895"/>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35" name="Rectangle 1"/>
          <p:cNvSpPr>
            <a:spLocks noChangeArrowheads="1"/>
          </p:cNvSpPr>
          <p:nvPr/>
        </p:nvSpPr>
        <p:spPr bwMode="auto">
          <a:xfrm>
            <a:off x="1697265" y="3937426"/>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36" name="Rectangle 1"/>
          <p:cNvSpPr>
            <a:spLocks noChangeArrowheads="1"/>
          </p:cNvSpPr>
          <p:nvPr/>
        </p:nvSpPr>
        <p:spPr bwMode="auto">
          <a:xfrm>
            <a:off x="2566421" y="4686395"/>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37" name="Rectangle 1"/>
          <p:cNvSpPr>
            <a:spLocks noChangeArrowheads="1"/>
          </p:cNvSpPr>
          <p:nvPr/>
        </p:nvSpPr>
        <p:spPr bwMode="auto">
          <a:xfrm>
            <a:off x="2473319" y="5344509"/>
            <a:ext cx="520700" cy="584200"/>
          </a:xfrm>
          <a:prstGeom prst="rect">
            <a:avLst/>
          </a:prstGeom>
          <a:noFill/>
          <a:ln w="9525">
            <a:noFill/>
            <a:miter lim="800000"/>
            <a:headEnd/>
            <a:tailEnd/>
          </a:ln>
        </p:spPr>
        <p:txBody>
          <a:bodyPr wrap="none" anchor="ctr">
            <a:spAutoFit/>
          </a:bodyPr>
          <a:lstStyle/>
          <a:p>
            <a:pPr algn="ctr" rtl="1"/>
            <a:r>
              <a:rPr lang="ar-SA" sz="3200" b="1" dirty="0">
                <a:solidFill>
                  <a:srgbClr val="FF0000"/>
                </a:solidFill>
                <a:latin typeface="Tahoma" pitchFamily="34" charset="0"/>
                <a:ea typeface="Calibri" pitchFamily="34" charset="0"/>
                <a:cs typeface="Tahoma" pitchFamily="34" charset="0"/>
              </a:rPr>
              <a:t>√</a:t>
            </a:r>
            <a:endParaRPr lang="ar-SA" sz="4000" dirty="0">
              <a:ea typeface="Calibri" pitchFamily="34" charset="0"/>
              <a:cs typeface="Tahoma" pitchFamily="34" charset="0"/>
            </a:endParaRPr>
          </a:p>
        </p:txBody>
      </p:sp>
      <p:sp>
        <p:nvSpPr>
          <p:cNvPr id="9" name="مستطيل 8"/>
          <p:cNvSpPr>
            <a:spLocks noChangeArrowheads="1"/>
          </p:cNvSpPr>
          <p:nvPr/>
        </p:nvSpPr>
        <p:spPr bwMode="auto">
          <a:xfrm>
            <a:off x="5124450" y="762000"/>
            <a:ext cx="1428750" cy="587375"/>
          </a:xfrm>
          <a:prstGeom prst="rect">
            <a:avLst/>
          </a:prstGeom>
          <a:noFill/>
          <a:ln w="9525">
            <a:noFill/>
            <a:miter lim="800000"/>
            <a:headEnd/>
            <a:tailEnd/>
          </a:ln>
        </p:spPr>
        <p:txBody>
          <a:bodyPr>
            <a:spAutoFit/>
          </a:bodyPr>
          <a:lstStyle/>
          <a:p>
            <a:pPr algn="ctr" rtl="1">
              <a:lnSpc>
                <a:spcPct val="115000"/>
              </a:lnSpc>
            </a:pPr>
            <a:r>
              <a:rPr lang="ar-EG" sz="2800" b="1" dirty="0">
                <a:latin typeface="Calibri" pitchFamily="34" charset="0"/>
                <a:cs typeface="Times New Roman" pitchFamily="18" charset="0"/>
              </a:rPr>
              <a:t>العبارة</a:t>
            </a:r>
            <a:endParaRPr lang="en-US" sz="1600" dirty="0">
              <a:latin typeface="Calibri" pitchFamily="34" charset="0"/>
              <a:cs typeface="Times New Roman" pitchFamily="18" charset="0"/>
            </a:endParaRPr>
          </a:p>
        </p:txBody>
      </p:sp>
      <p:sp>
        <p:nvSpPr>
          <p:cNvPr id="10" name="مستطيل 9"/>
          <p:cNvSpPr>
            <a:spLocks noChangeArrowheads="1"/>
          </p:cNvSpPr>
          <p:nvPr/>
        </p:nvSpPr>
        <p:spPr bwMode="auto">
          <a:xfrm>
            <a:off x="2466975" y="733425"/>
            <a:ext cx="809625" cy="557212"/>
          </a:xfrm>
          <a:prstGeom prst="rect">
            <a:avLst/>
          </a:prstGeom>
          <a:noFill/>
          <a:ln w="9525">
            <a:noFill/>
            <a:miter lim="800000"/>
            <a:headEnd/>
            <a:tailEnd/>
          </a:ln>
        </p:spPr>
        <p:txBody>
          <a:bodyPr wrap="none">
            <a:spAutoFit/>
          </a:bodyPr>
          <a:lstStyle/>
          <a:p>
            <a:pPr algn="ctr" rtl="1">
              <a:lnSpc>
                <a:spcPct val="115000"/>
              </a:lnSpc>
            </a:pPr>
            <a:r>
              <a:rPr lang="ar-EG" sz="2800" b="1" dirty="0">
                <a:latin typeface="Calibri" pitchFamily="34" charset="0"/>
                <a:cs typeface="Times New Roman" pitchFamily="18" charset="0"/>
              </a:rPr>
              <a:t> دائماً</a:t>
            </a:r>
            <a:endParaRPr lang="en-US" sz="1600" dirty="0">
              <a:latin typeface="Calibri" pitchFamily="34" charset="0"/>
              <a:cs typeface="Times New Roman" pitchFamily="18" charset="0"/>
            </a:endParaRPr>
          </a:p>
        </p:txBody>
      </p:sp>
      <p:sp>
        <p:nvSpPr>
          <p:cNvPr id="11" name="مستطيل 10"/>
          <p:cNvSpPr>
            <a:spLocks noChangeArrowheads="1"/>
          </p:cNvSpPr>
          <p:nvPr/>
        </p:nvSpPr>
        <p:spPr bwMode="auto">
          <a:xfrm>
            <a:off x="1574800" y="765968"/>
            <a:ext cx="815975" cy="557213"/>
          </a:xfrm>
          <a:prstGeom prst="rect">
            <a:avLst/>
          </a:prstGeom>
          <a:noFill/>
          <a:ln w="9525">
            <a:noFill/>
            <a:miter lim="800000"/>
            <a:headEnd/>
            <a:tailEnd/>
          </a:ln>
        </p:spPr>
        <p:txBody>
          <a:bodyPr wrap="none">
            <a:spAutoFit/>
          </a:bodyPr>
          <a:lstStyle/>
          <a:p>
            <a:pPr algn="ctr" rtl="1">
              <a:lnSpc>
                <a:spcPct val="115000"/>
              </a:lnSpc>
            </a:pPr>
            <a:r>
              <a:rPr lang="ar-EG" sz="2800" b="1" dirty="0">
                <a:latin typeface="Calibri" pitchFamily="34" charset="0"/>
                <a:cs typeface="Times New Roman" pitchFamily="18" charset="0"/>
              </a:rPr>
              <a:t>أحياناً</a:t>
            </a:r>
            <a:endParaRPr lang="en-US" sz="1600" dirty="0">
              <a:latin typeface="Calibri" pitchFamily="34" charset="0"/>
              <a:cs typeface="Times New Roman" pitchFamily="18" charset="0"/>
            </a:endParaRPr>
          </a:p>
        </p:txBody>
      </p:sp>
      <p:sp>
        <p:nvSpPr>
          <p:cNvPr id="12" name="مستطيل 11"/>
          <p:cNvSpPr>
            <a:spLocks noChangeArrowheads="1"/>
          </p:cNvSpPr>
          <p:nvPr/>
        </p:nvSpPr>
        <p:spPr bwMode="auto">
          <a:xfrm>
            <a:off x="869043" y="762000"/>
            <a:ext cx="720725" cy="584200"/>
          </a:xfrm>
          <a:prstGeom prst="rect">
            <a:avLst/>
          </a:prstGeom>
          <a:noFill/>
          <a:ln w="9525">
            <a:noFill/>
            <a:miter lim="800000"/>
            <a:headEnd/>
            <a:tailEnd/>
          </a:ln>
        </p:spPr>
        <p:txBody>
          <a:bodyPr wrap="none">
            <a:spAutoFit/>
          </a:bodyPr>
          <a:lstStyle/>
          <a:p>
            <a:pPr algn="r" rtl="1"/>
            <a:r>
              <a:rPr lang="ar-EG" sz="3200" b="1" dirty="0">
                <a:latin typeface="Calibri" pitchFamily="34" charset="0"/>
                <a:cs typeface="Times New Roman" pitchFamily="18" charset="0"/>
              </a:rPr>
              <a:t> أبداً</a:t>
            </a:r>
            <a:endParaRPr lang="ar-EG" sz="3200" dirty="0"/>
          </a:p>
        </p:txBody>
      </p:sp>
      <p:sp>
        <p:nvSpPr>
          <p:cNvPr id="13" name="مستطيل 12"/>
          <p:cNvSpPr>
            <a:spLocks noChangeArrowheads="1"/>
          </p:cNvSpPr>
          <p:nvPr/>
        </p:nvSpPr>
        <p:spPr bwMode="auto">
          <a:xfrm>
            <a:off x="3797714" y="1447800"/>
            <a:ext cx="4477508" cy="423834"/>
          </a:xfrm>
          <a:prstGeom prst="rect">
            <a:avLst/>
          </a:prstGeom>
          <a:noFill/>
          <a:ln w="9525">
            <a:noFill/>
            <a:miter lim="800000"/>
            <a:headEnd/>
            <a:tailEnd/>
          </a:ln>
        </p:spPr>
        <p:txBody>
          <a:bodyPr wrap="none">
            <a:spAutoFit/>
          </a:bodyPr>
          <a:lstStyle/>
          <a:p>
            <a:pPr marL="342900" indent="-342900" algn="ctr" rtl="1">
              <a:lnSpc>
                <a:spcPct val="115000"/>
              </a:lnSpc>
              <a:buFont typeface="Calibri" pitchFamily="34" charset="0"/>
              <a:buAutoNum type="arabicPeriod"/>
            </a:pPr>
            <a:r>
              <a:rPr lang="ar-EG" sz="2000" b="1" dirty="0">
                <a:latin typeface="Calibri" pitchFamily="34" charset="0"/>
                <a:cs typeface="Times New Roman" pitchFamily="18" charset="0"/>
              </a:rPr>
              <a:t>يحمل والدي حقيبة الإسعافات الأولية في سيارته.</a:t>
            </a:r>
            <a:endParaRPr lang="en-US" sz="1200" dirty="0">
              <a:latin typeface="Calibri" pitchFamily="34" charset="0"/>
              <a:cs typeface="Times New Roman" pitchFamily="18" charset="0"/>
            </a:endParaRPr>
          </a:p>
        </p:txBody>
      </p:sp>
      <p:sp>
        <p:nvSpPr>
          <p:cNvPr id="14" name="مستطيل 13"/>
          <p:cNvSpPr>
            <a:spLocks noChangeArrowheads="1"/>
          </p:cNvSpPr>
          <p:nvPr/>
        </p:nvSpPr>
        <p:spPr bwMode="auto">
          <a:xfrm>
            <a:off x="4347796" y="2286000"/>
            <a:ext cx="3490058" cy="423834"/>
          </a:xfrm>
          <a:prstGeom prst="rect">
            <a:avLst/>
          </a:prstGeom>
          <a:noFill/>
          <a:ln w="9525">
            <a:noFill/>
            <a:miter lim="800000"/>
            <a:headEnd/>
            <a:tailEnd/>
          </a:ln>
        </p:spPr>
        <p:txBody>
          <a:bodyPr wrap="none">
            <a:spAutoFit/>
          </a:bodyPr>
          <a:lstStyle/>
          <a:p>
            <a:pPr marL="342900" indent="-342900" algn="ctr" rtl="1">
              <a:lnSpc>
                <a:spcPct val="115000"/>
              </a:lnSpc>
            </a:pPr>
            <a:r>
              <a:rPr lang="ar-EG" sz="2000" b="1" dirty="0">
                <a:latin typeface="Calibri" pitchFamily="34" charset="0"/>
                <a:cs typeface="Times New Roman" pitchFamily="18" charset="0"/>
              </a:rPr>
              <a:t>2. نربط حزام الأمان عند ركوب السيارة.</a:t>
            </a:r>
            <a:endParaRPr lang="en-US" sz="1200" dirty="0">
              <a:latin typeface="Calibri" pitchFamily="34" charset="0"/>
              <a:cs typeface="Times New Roman" pitchFamily="18" charset="0"/>
            </a:endParaRPr>
          </a:p>
        </p:txBody>
      </p:sp>
      <p:sp>
        <p:nvSpPr>
          <p:cNvPr id="16" name="مستطيل 15"/>
          <p:cNvSpPr>
            <a:spLocks noChangeArrowheads="1"/>
          </p:cNvSpPr>
          <p:nvPr/>
        </p:nvSpPr>
        <p:spPr bwMode="auto">
          <a:xfrm>
            <a:off x="2511879" y="1464015"/>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17" name="مستطيل 16"/>
          <p:cNvSpPr>
            <a:spLocks noChangeArrowheads="1"/>
          </p:cNvSpPr>
          <p:nvPr/>
        </p:nvSpPr>
        <p:spPr bwMode="auto">
          <a:xfrm>
            <a:off x="1643743" y="1480117"/>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18" name="مستطيل 17"/>
          <p:cNvSpPr>
            <a:spLocks noChangeArrowheads="1"/>
          </p:cNvSpPr>
          <p:nvPr/>
        </p:nvSpPr>
        <p:spPr bwMode="auto">
          <a:xfrm>
            <a:off x="889908" y="1473654"/>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19" name="مستطيل 18"/>
          <p:cNvSpPr>
            <a:spLocks noChangeArrowheads="1"/>
          </p:cNvSpPr>
          <p:nvPr/>
        </p:nvSpPr>
        <p:spPr bwMode="auto">
          <a:xfrm>
            <a:off x="2452845" y="2344738"/>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0" name="مستطيل 19"/>
          <p:cNvSpPr>
            <a:spLocks noChangeArrowheads="1"/>
          </p:cNvSpPr>
          <p:nvPr/>
        </p:nvSpPr>
        <p:spPr bwMode="auto">
          <a:xfrm>
            <a:off x="1631043" y="2325347"/>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1" name="مستطيل 20"/>
          <p:cNvSpPr>
            <a:spLocks noChangeArrowheads="1"/>
          </p:cNvSpPr>
          <p:nvPr/>
        </p:nvSpPr>
        <p:spPr bwMode="auto">
          <a:xfrm>
            <a:off x="828222" y="2311174"/>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2" name="مستطيل 21"/>
          <p:cNvSpPr>
            <a:spLocks noChangeArrowheads="1"/>
          </p:cNvSpPr>
          <p:nvPr/>
        </p:nvSpPr>
        <p:spPr bwMode="auto">
          <a:xfrm>
            <a:off x="2533650" y="3114675"/>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3" name="مستطيل 22"/>
          <p:cNvSpPr>
            <a:spLocks noChangeArrowheads="1"/>
          </p:cNvSpPr>
          <p:nvPr/>
        </p:nvSpPr>
        <p:spPr bwMode="auto">
          <a:xfrm>
            <a:off x="1543050" y="3119437"/>
            <a:ext cx="819150" cy="385763"/>
          </a:xfrm>
          <a:prstGeom prst="rect">
            <a:avLst/>
          </a:prstGeom>
          <a:noFill/>
          <a:ln w="9525">
            <a:noFill/>
            <a:miter lim="800000"/>
            <a:headEnd/>
            <a:tailEnd/>
          </a:ln>
        </p:spPr>
        <p:txBody>
          <a:bodyPr wrap="none">
            <a:spAutoFit/>
          </a:bodyPr>
          <a:lstStyle/>
          <a:p>
            <a:pPr algn="ctr" rtl="1">
              <a:lnSpc>
                <a:spcPct val="115000"/>
              </a:lnSpc>
            </a:pPr>
            <a:r>
              <a:rPr lang="ar-EG" b="1">
                <a:latin typeface="Calibri" pitchFamily="34" charset="0"/>
                <a:cs typeface="Times New Roman" pitchFamily="18" charset="0"/>
              </a:rPr>
              <a:t> ..........</a:t>
            </a:r>
            <a:endParaRPr lang="en-US" sz="1100">
              <a:latin typeface="Calibri" pitchFamily="34" charset="0"/>
              <a:cs typeface="Times New Roman" pitchFamily="18" charset="0"/>
            </a:endParaRPr>
          </a:p>
        </p:txBody>
      </p:sp>
      <p:sp>
        <p:nvSpPr>
          <p:cNvPr id="24" name="مستطيل 23"/>
          <p:cNvSpPr>
            <a:spLocks noChangeArrowheads="1"/>
          </p:cNvSpPr>
          <p:nvPr/>
        </p:nvSpPr>
        <p:spPr bwMode="auto">
          <a:xfrm>
            <a:off x="841375" y="3127130"/>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5" name="مستطيل 24"/>
          <p:cNvSpPr>
            <a:spLocks noChangeArrowheads="1"/>
          </p:cNvSpPr>
          <p:nvPr/>
        </p:nvSpPr>
        <p:spPr bwMode="auto">
          <a:xfrm>
            <a:off x="2533650" y="4033838"/>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26" name="مستطيل 25"/>
          <p:cNvSpPr>
            <a:spLocks noChangeArrowheads="1"/>
          </p:cNvSpPr>
          <p:nvPr/>
        </p:nvSpPr>
        <p:spPr bwMode="auto">
          <a:xfrm>
            <a:off x="1543050" y="4033838"/>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30" name="مستطيل 29"/>
          <p:cNvSpPr>
            <a:spLocks noChangeArrowheads="1"/>
          </p:cNvSpPr>
          <p:nvPr/>
        </p:nvSpPr>
        <p:spPr bwMode="auto">
          <a:xfrm>
            <a:off x="849219" y="4016035"/>
            <a:ext cx="819150" cy="385762"/>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31" name="مستطيل 30"/>
          <p:cNvSpPr>
            <a:spLocks noChangeArrowheads="1"/>
          </p:cNvSpPr>
          <p:nvPr/>
        </p:nvSpPr>
        <p:spPr bwMode="auto">
          <a:xfrm>
            <a:off x="2479902" y="4785614"/>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32" name="مستطيل 31"/>
          <p:cNvSpPr>
            <a:spLocks noChangeArrowheads="1"/>
          </p:cNvSpPr>
          <p:nvPr/>
        </p:nvSpPr>
        <p:spPr bwMode="auto">
          <a:xfrm>
            <a:off x="1565502" y="4785614"/>
            <a:ext cx="819150" cy="385763"/>
          </a:xfrm>
          <a:prstGeom prst="rect">
            <a:avLst/>
          </a:prstGeom>
          <a:noFill/>
          <a:ln w="9525">
            <a:noFill/>
            <a:miter lim="800000"/>
            <a:headEnd/>
            <a:tailEnd/>
          </a:ln>
        </p:spPr>
        <p:txBody>
          <a:bodyPr wrap="none">
            <a:spAutoFit/>
          </a:bodyPr>
          <a:lstStyle/>
          <a:p>
            <a:pPr algn="ctr" rtl="1">
              <a:lnSpc>
                <a:spcPct val="115000"/>
              </a:lnSpc>
            </a:pPr>
            <a:r>
              <a:rPr lang="ar-EG" b="1">
                <a:latin typeface="Calibri" pitchFamily="34" charset="0"/>
                <a:cs typeface="Times New Roman" pitchFamily="18" charset="0"/>
              </a:rPr>
              <a:t> ..........</a:t>
            </a:r>
            <a:endParaRPr lang="en-US" sz="1100">
              <a:latin typeface="Calibri" pitchFamily="34" charset="0"/>
              <a:cs typeface="Times New Roman" pitchFamily="18" charset="0"/>
            </a:endParaRPr>
          </a:p>
        </p:txBody>
      </p:sp>
      <p:sp>
        <p:nvSpPr>
          <p:cNvPr id="33" name="مستطيل 32"/>
          <p:cNvSpPr>
            <a:spLocks noChangeArrowheads="1"/>
          </p:cNvSpPr>
          <p:nvPr/>
        </p:nvSpPr>
        <p:spPr bwMode="auto">
          <a:xfrm>
            <a:off x="856116" y="4800582"/>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34" name="مستطيل 33"/>
          <p:cNvSpPr>
            <a:spLocks noChangeArrowheads="1"/>
          </p:cNvSpPr>
          <p:nvPr/>
        </p:nvSpPr>
        <p:spPr bwMode="auto">
          <a:xfrm>
            <a:off x="2482623" y="5392248"/>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38" name="مستطيل 37"/>
          <p:cNvSpPr>
            <a:spLocks noChangeArrowheads="1"/>
          </p:cNvSpPr>
          <p:nvPr/>
        </p:nvSpPr>
        <p:spPr bwMode="auto">
          <a:xfrm>
            <a:off x="1568223" y="5392248"/>
            <a:ext cx="819150" cy="385763"/>
          </a:xfrm>
          <a:prstGeom prst="rect">
            <a:avLst/>
          </a:prstGeom>
          <a:noFill/>
          <a:ln w="9525">
            <a:noFill/>
            <a:miter lim="800000"/>
            <a:headEnd/>
            <a:tailEnd/>
          </a:ln>
        </p:spPr>
        <p:txBody>
          <a:bodyPr wrap="none">
            <a:spAutoFit/>
          </a:bodyPr>
          <a:lstStyle/>
          <a:p>
            <a:pPr algn="ctr" rtl="1">
              <a:lnSpc>
                <a:spcPct val="115000"/>
              </a:lnSpc>
            </a:pPr>
            <a:r>
              <a:rPr lang="ar-EG" b="1">
                <a:latin typeface="Calibri" pitchFamily="34" charset="0"/>
                <a:cs typeface="Times New Roman" pitchFamily="18" charset="0"/>
              </a:rPr>
              <a:t> ..........</a:t>
            </a:r>
            <a:endParaRPr lang="en-US" sz="1100">
              <a:latin typeface="Calibri" pitchFamily="34" charset="0"/>
              <a:cs typeface="Times New Roman" pitchFamily="18" charset="0"/>
            </a:endParaRPr>
          </a:p>
        </p:txBody>
      </p:sp>
      <p:sp>
        <p:nvSpPr>
          <p:cNvPr id="39" name="مستطيل 38"/>
          <p:cNvSpPr>
            <a:spLocks noChangeArrowheads="1"/>
          </p:cNvSpPr>
          <p:nvPr/>
        </p:nvSpPr>
        <p:spPr bwMode="auto">
          <a:xfrm>
            <a:off x="868816" y="5408484"/>
            <a:ext cx="819150" cy="385763"/>
          </a:xfrm>
          <a:prstGeom prst="rect">
            <a:avLst/>
          </a:prstGeom>
          <a:noFill/>
          <a:ln w="9525">
            <a:noFill/>
            <a:miter lim="800000"/>
            <a:headEnd/>
            <a:tailEnd/>
          </a:ln>
        </p:spPr>
        <p:txBody>
          <a:bodyPr wrap="none">
            <a:spAutoFit/>
          </a:bodyPr>
          <a:lstStyle/>
          <a:p>
            <a:pPr algn="ctr" rtl="1">
              <a:lnSpc>
                <a:spcPct val="115000"/>
              </a:lnSpc>
            </a:pPr>
            <a:r>
              <a:rPr lang="ar-EG" b="1" dirty="0">
                <a:latin typeface="Calibri" pitchFamily="34" charset="0"/>
                <a:cs typeface="Times New Roman" pitchFamily="18" charset="0"/>
              </a:rPr>
              <a:t> ..........</a:t>
            </a:r>
            <a:endParaRPr lang="en-US" sz="1100" dirty="0">
              <a:latin typeface="Calibri" pitchFamily="34" charset="0"/>
              <a:cs typeface="Times New Roman" pitchFamily="18" charset="0"/>
            </a:endParaRPr>
          </a:p>
        </p:txBody>
      </p:sp>
      <p:sp>
        <p:nvSpPr>
          <p:cNvPr id="40" name="مستطيل 39"/>
          <p:cNvSpPr>
            <a:spLocks noChangeArrowheads="1"/>
          </p:cNvSpPr>
          <p:nvPr/>
        </p:nvSpPr>
        <p:spPr bwMode="auto">
          <a:xfrm>
            <a:off x="3693426" y="5439594"/>
            <a:ext cx="4309193" cy="423834"/>
          </a:xfrm>
          <a:prstGeom prst="rect">
            <a:avLst/>
          </a:prstGeom>
          <a:noFill/>
          <a:ln w="9525">
            <a:noFill/>
            <a:miter lim="800000"/>
            <a:headEnd/>
            <a:tailEnd/>
          </a:ln>
        </p:spPr>
        <p:txBody>
          <a:bodyPr wrap="none">
            <a:spAutoFit/>
          </a:bodyPr>
          <a:lstStyle/>
          <a:p>
            <a:pPr algn="ctr" rtl="1">
              <a:lnSpc>
                <a:spcPct val="115000"/>
              </a:lnSpc>
            </a:pPr>
            <a:r>
              <a:rPr lang="ar-EG" sz="2000" b="1" dirty="0">
                <a:latin typeface="Calibri" pitchFamily="34" charset="0"/>
                <a:cs typeface="Times New Roman" pitchFamily="18" charset="0"/>
              </a:rPr>
              <a:t>6. نتدرب على الإسعاف الأولي للإصابات المختلفة.</a:t>
            </a:r>
            <a:endParaRPr lang="en-US" sz="1200" dirty="0">
              <a:latin typeface="Calibri" pitchFamily="34" charset="0"/>
              <a:cs typeface="Times New Roman" pitchFamily="18" charset="0"/>
            </a:endParaRPr>
          </a:p>
        </p:txBody>
      </p:sp>
      <p:sp>
        <p:nvSpPr>
          <p:cNvPr id="41" name="مستطيل 40"/>
          <p:cNvSpPr>
            <a:spLocks noChangeArrowheads="1"/>
          </p:cNvSpPr>
          <p:nvPr/>
        </p:nvSpPr>
        <p:spPr bwMode="auto">
          <a:xfrm>
            <a:off x="3717472" y="4779555"/>
            <a:ext cx="4261102" cy="423834"/>
          </a:xfrm>
          <a:prstGeom prst="rect">
            <a:avLst/>
          </a:prstGeom>
          <a:noFill/>
          <a:ln w="9525">
            <a:noFill/>
            <a:miter lim="800000"/>
            <a:headEnd/>
            <a:tailEnd/>
          </a:ln>
        </p:spPr>
        <p:txBody>
          <a:bodyPr wrap="none">
            <a:spAutoFit/>
          </a:bodyPr>
          <a:lstStyle/>
          <a:p>
            <a:pPr marL="342900" indent="-342900" algn="ctr" rtl="1">
              <a:lnSpc>
                <a:spcPct val="115000"/>
              </a:lnSpc>
            </a:pPr>
            <a:r>
              <a:rPr lang="ar-EG" sz="2000" b="1" dirty="0">
                <a:latin typeface="Calibri" pitchFamily="34" charset="0"/>
                <a:cs typeface="Times New Roman" pitchFamily="18" charset="0"/>
              </a:rPr>
              <a:t>5. نراقب الصغار عند لعبهم؛ حتى لا يصابوا بأذى.</a:t>
            </a:r>
            <a:endParaRPr lang="en-US" sz="1200" dirty="0">
              <a:latin typeface="Calibri" pitchFamily="34" charset="0"/>
              <a:cs typeface="Times New Roman" pitchFamily="18" charset="0"/>
            </a:endParaRPr>
          </a:p>
        </p:txBody>
      </p:sp>
      <p:sp>
        <p:nvSpPr>
          <p:cNvPr id="42" name="مستطيل 41"/>
          <p:cNvSpPr>
            <a:spLocks noChangeArrowheads="1"/>
          </p:cNvSpPr>
          <p:nvPr/>
        </p:nvSpPr>
        <p:spPr bwMode="auto">
          <a:xfrm>
            <a:off x="3605893" y="3829362"/>
            <a:ext cx="4648200" cy="800219"/>
          </a:xfrm>
          <a:prstGeom prst="rect">
            <a:avLst/>
          </a:prstGeom>
          <a:noFill/>
          <a:ln w="9525">
            <a:noFill/>
            <a:miter lim="800000"/>
            <a:headEnd/>
            <a:tailEnd/>
          </a:ln>
        </p:spPr>
        <p:txBody>
          <a:bodyPr wrap="square">
            <a:spAutoFit/>
          </a:bodyPr>
          <a:lstStyle/>
          <a:p>
            <a:pPr marL="342900" indent="-342900" algn="ctr" rtl="1">
              <a:lnSpc>
                <a:spcPct val="115000"/>
              </a:lnSpc>
            </a:pPr>
            <a:r>
              <a:rPr lang="ar-EG" sz="2000" b="1" dirty="0">
                <a:latin typeface="Calibri" pitchFamily="34" charset="0"/>
                <a:cs typeface="Times New Roman" pitchFamily="18" charset="0"/>
              </a:rPr>
              <a:t>4. نعلق العبارات الإرشادية التحذيرية عند مصادر الخطر في المنزل.</a:t>
            </a:r>
            <a:endParaRPr lang="en-US" sz="1200" dirty="0">
              <a:latin typeface="Calibri" pitchFamily="34" charset="0"/>
              <a:cs typeface="Times New Roman" pitchFamily="18" charset="0"/>
            </a:endParaRPr>
          </a:p>
        </p:txBody>
      </p:sp>
      <p:sp>
        <p:nvSpPr>
          <p:cNvPr id="43" name="مستطيل 42"/>
          <p:cNvSpPr>
            <a:spLocks noChangeArrowheads="1"/>
          </p:cNvSpPr>
          <p:nvPr/>
        </p:nvSpPr>
        <p:spPr bwMode="auto">
          <a:xfrm>
            <a:off x="3171825" y="3048000"/>
            <a:ext cx="5334000" cy="385362"/>
          </a:xfrm>
          <a:prstGeom prst="rect">
            <a:avLst/>
          </a:prstGeom>
          <a:noFill/>
          <a:ln w="9525">
            <a:noFill/>
            <a:miter lim="800000"/>
            <a:headEnd/>
            <a:tailEnd/>
          </a:ln>
        </p:spPr>
        <p:txBody>
          <a:bodyPr>
            <a:spAutoFit/>
          </a:bodyPr>
          <a:lstStyle/>
          <a:p>
            <a:pPr marL="342900" indent="-342900" algn="ctr" rtl="1">
              <a:lnSpc>
                <a:spcPct val="115000"/>
              </a:lnSpc>
            </a:pPr>
            <a:r>
              <a:rPr lang="ar-EG" b="1" dirty="0">
                <a:latin typeface="Calibri" pitchFamily="34" charset="0"/>
                <a:cs typeface="Times New Roman" pitchFamily="18" charset="0"/>
              </a:rPr>
              <a:t>3. نتفقد صلاحية محتويات حقيبة الإسعافات الأولية باستمرار.</a:t>
            </a:r>
            <a:endParaRPr lang="en-US" sz="1100" dirty="0">
              <a:latin typeface="Calibri" pitchFamily="34" charset="0"/>
              <a:cs typeface="Times New Roman" pitchFamily="18"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عبارة.wav"/>
                                        </p:tgtEl>
                                      </p:cMediaNode>
                                    </p:audio>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linds(horizontal)">
                                      <p:cBhvr>
                                        <p:cTn id="15" dur="500"/>
                                        <p:tgtEl>
                                          <p:spTgt spid="10">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دائما.wav"/>
                                        </p:tgtEl>
                                      </p:cMediaNode>
                                    </p:audio>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linds(horizontal)">
                                      <p:cBhvr>
                                        <p:cTn id="20" dur="500"/>
                                        <p:tgtEl>
                                          <p:spTgt spid="11">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أحيانا.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linds(horizontal)">
                                      <p:cBhvr>
                                        <p:cTn id="25" dur="500"/>
                                        <p:tgtEl>
                                          <p:spTgt spid="1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أبدا.wav"/>
                                        </p:tgtEl>
                                      </p:cMediaNode>
                                    </p:audio>
                                  </p:sub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7" name="يحمل والدي حقيبة الإسعافات الأولية في سيارته.wav"/>
                                        </p:tgtEl>
                                      </p:cMediaNode>
                                    </p:audio>
                                  </p:subTnLst>
                                </p:cTn>
                              </p:par>
                              <p:par>
                                <p:cTn id="31" presetID="9"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par>
                                <p:cTn id="37" presetID="9"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8193"/>
                                        </p:tgtEl>
                                        <p:attrNameLst>
                                          <p:attrName>style.visibility</p:attrName>
                                        </p:attrNameLst>
                                      </p:cBhvr>
                                      <p:to>
                                        <p:strVal val="visible"/>
                                      </p:to>
                                    </p:set>
                                    <p:animEffect transition="in" filter="box(in)">
                                      <p:cBhvr>
                                        <p:cTn id="44" dur="500"/>
                                        <p:tgtEl>
                                          <p:spTgt spid="8193"/>
                                        </p:tgtEl>
                                      </p:cBhvr>
                                    </p:animEffect>
                                  </p:childTnLst>
                                  <p:subTnLst>
                                    <p:audio>
                                      <p:cMediaNode>
                                        <p:cTn display="0" masterRel="sameClick">
                                          <p:stCondLst>
                                            <p:cond evt="begin" delay="0">
                                              <p:tn val="42"/>
                                            </p:cond>
                                          </p:stCondLst>
                                          <p:endCondLst>
                                            <p:cond evt="onStopAudio" delay="0">
                                              <p:tgtEl>
                                                <p:sldTgt/>
                                              </p:tgtEl>
                                            </p:cond>
                                          </p:endCondLst>
                                        </p:cTn>
                                        <p:tgtEl>
                                          <p:sndTgt r:embed="rId8" name="دائما.wav"/>
                                        </p:tgtEl>
                                      </p:cMediaNode>
                                    </p:audio>
                                  </p:sub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9" name="نربط حزام الأمان عند ركوب السيارة.wav"/>
                                        </p:tgtEl>
                                      </p:cMediaNode>
                                    </p:audio>
                                  </p:subTnLst>
                                </p:cTn>
                              </p:par>
                              <p:par>
                                <p:cTn id="50" presetID="9"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tgtEl>
                                          <p:spTgt spid="2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dissolv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8" name="دائما.wav"/>
                                        </p:tgtEl>
                                      </p:cMediaNode>
                                    </p:audio>
                                  </p:sub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dissolve">
                                      <p:cBhvr>
                                        <p:cTn id="69" dur="500"/>
                                        <p:tgtEl>
                                          <p:spTgt spid="43"/>
                                        </p:tgtEl>
                                      </p:cBhvr>
                                    </p:animEffect>
                                  </p:childTnLst>
                                  <p:subTnLst>
                                    <p:audio>
                                      <p:cMediaNode>
                                        <p:cTn display="0" masterRel="sameClick">
                                          <p:stCondLst>
                                            <p:cond evt="begin" delay="0">
                                              <p:tn val="67"/>
                                            </p:cond>
                                          </p:stCondLst>
                                          <p:endCondLst>
                                            <p:cond evt="onStopAudio" delay="0">
                                              <p:tgtEl>
                                                <p:sldTgt/>
                                              </p:tgtEl>
                                            </p:cond>
                                          </p:endCondLst>
                                        </p:cTn>
                                        <p:tgtEl>
                                          <p:sndTgt r:embed="rId10" name="نتفقد صلاحية محتويات حقيبة الإسعافات الأولية باستمرار.wav"/>
                                        </p:tgtEl>
                                      </p:cMediaNode>
                                    </p:audio>
                                  </p:subTnLst>
                                </p:cTn>
                              </p:par>
                              <p:par>
                                <p:cTn id="70" presetID="9"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dissolve">
                                      <p:cBhvr>
                                        <p:cTn id="72" dur="500"/>
                                        <p:tgtEl>
                                          <p:spTgt spid="2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dissolve">
                                      <p:cBhvr>
                                        <p:cTn id="75" dur="500"/>
                                        <p:tgtEl>
                                          <p:spTgt spid="24"/>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dissolv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box(in)">
                                      <p:cBhvr>
                                        <p:cTn id="83" dur="500"/>
                                        <p:tgtEl>
                                          <p:spTgt spid="29"/>
                                        </p:tgtEl>
                                      </p:cBhvr>
                                    </p:animEffect>
                                  </p:childTnLst>
                                  <p:subTnLst>
                                    <p:audio>
                                      <p:cMediaNode>
                                        <p:cTn display="0" masterRel="sameClick">
                                          <p:stCondLst>
                                            <p:cond evt="begin" delay="0">
                                              <p:tn val="81"/>
                                            </p:cond>
                                          </p:stCondLst>
                                          <p:endCondLst>
                                            <p:cond evt="onStopAudio" delay="0">
                                              <p:tgtEl>
                                                <p:sldTgt/>
                                              </p:tgtEl>
                                            </p:cond>
                                          </p:endCondLst>
                                        </p:cTn>
                                        <p:tgtEl>
                                          <p:sndTgt r:embed="rId4" name="دائما.wav"/>
                                        </p:tgtEl>
                                      </p:cMediaNode>
                                    </p:audio>
                                  </p:sub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dissolve">
                                      <p:cBhvr>
                                        <p:cTn id="88" dur="500"/>
                                        <p:tgtEl>
                                          <p:spTgt spid="42"/>
                                        </p:tgtEl>
                                      </p:cBhvr>
                                    </p:animEffect>
                                  </p:childTnLst>
                                  <p:subTnLst>
                                    <p:audio>
                                      <p:cMediaNode>
                                        <p:cTn display="0" masterRel="sameClick">
                                          <p:stCondLst>
                                            <p:cond evt="begin" delay="0">
                                              <p:tn val="86"/>
                                            </p:cond>
                                          </p:stCondLst>
                                          <p:endCondLst>
                                            <p:cond evt="onStopAudio" delay="0">
                                              <p:tgtEl>
                                                <p:sldTgt/>
                                              </p:tgtEl>
                                            </p:cond>
                                          </p:endCondLst>
                                        </p:cTn>
                                        <p:tgtEl>
                                          <p:sndTgt r:embed="rId11" name="نعلق العبارات الإرشادية التحذيرية عند مصادر الخطر في المنزل.wav"/>
                                        </p:tgtEl>
                                      </p:cMediaNode>
                                    </p:audio>
                                  </p:subTnLst>
                                </p:cTn>
                              </p:par>
                              <p:par>
                                <p:cTn id="89" presetID="9"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dissolve">
                                      <p:cBhvr>
                                        <p:cTn id="91" dur="500"/>
                                        <p:tgtEl>
                                          <p:spTgt spid="25"/>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dissolve">
                                      <p:cBhvr>
                                        <p:cTn id="94" dur="500"/>
                                        <p:tgtEl>
                                          <p:spTgt spid="26"/>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dissolve">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additive="base">
                                        <p:cTn id="102" dur="500" fill="hold"/>
                                        <p:tgtEl>
                                          <p:spTgt spid="35"/>
                                        </p:tgtEl>
                                        <p:attrNameLst>
                                          <p:attrName>ppt_x</p:attrName>
                                        </p:attrNameLst>
                                      </p:cBhvr>
                                      <p:tavLst>
                                        <p:tav tm="0">
                                          <p:val>
                                            <p:strVal val="#ppt_x"/>
                                          </p:val>
                                        </p:tav>
                                        <p:tav tm="100000">
                                          <p:val>
                                            <p:strVal val="#ppt_x"/>
                                          </p:val>
                                        </p:tav>
                                      </p:tavLst>
                                    </p:anim>
                                    <p:anim calcmode="lin" valueType="num">
                                      <p:cBhvr additive="base">
                                        <p:cTn id="10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12" name="أحيانا.wav"/>
                                        </p:tgtEl>
                                      </p:cMediaNode>
                                    </p:audio>
                                  </p:sub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dissolve">
                                      <p:cBhvr>
                                        <p:cTn id="108" dur="500"/>
                                        <p:tgtEl>
                                          <p:spTgt spid="41"/>
                                        </p:tgtEl>
                                      </p:cBhvr>
                                    </p:animEffect>
                                  </p:childTnLst>
                                  <p:subTnLst>
                                    <p:audio>
                                      <p:cMediaNode>
                                        <p:cTn display="0" masterRel="sameClick">
                                          <p:stCondLst>
                                            <p:cond evt="begin" delay="0">
                                              <p:tn val="106"/>
                                            </p:cond>
                                          </p:stCondLst>
                                          <p:endCondLst>
                                            <p:cond evt="onStopAudio" delay="0">
                                              <p:tgtEl>
                                                <p:sldTgt/>
                                              </p:tgtEl>
                                            </p:cond>
                                          </p:endCondLst>
                                        </p:cTn>
                                        <p:tgtEl>
                                          <p:sndTgt r:embed="rId13" name="نراقب الصغار عند لعبهم؛ حتى لا يصابوا بأذى.wav"/>
                                        </p:tgtEl>
                                      </p:cMediaNode>
                                    </p:audio>
                                  </p:subTnLst>
                                </p:cTn>
                              </p:par>
                              <p:par>
                                <p:cTn id="109" presetID="9" presetClass="entr"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dissolve">
                                      <p:cBhvr>
                                        <p:cTn id="111" dur="500"/>
                                        <p:tgtEl>
                                          <p:spTgt spid="31"/>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dissolve">
                                      <p:cBhvr>
                                        <p:cTn id="114" dur="500"/>
                                        <p:tgtEl>
                                          <p:spTgt spid="32"/>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dissolve">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6" fill="hold" grpId="0" nodeType="click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barn(inHorizontal)">
                                      <p:cBhvr>
                                        <p:cTn id="122" dur="500"/>
                                        <p:tgtEl>
                                          <p:spTgt spid="36"/>
                                        </p:tgtEl>
                                      </p:cBhvr>
                                    </p:animEffect>
                                  </p:childTnLst>
                                  <p:subTnLst>
                                    <p:audio>
                                      <p:cMediaNode>
                                        <p:cTn display="0" masterRel="sameClick">
                                          <p:stCondLst>
                                            <p:cond evt="begin" delay="0">
                                              <p:tn val="120"/>
                                            </p:cond>
                                          </p:stCondLst>
                                          <p:endCondLst>
                                            <p:cond evt="onStopAudio" delay="0">
                                              <p:tgtEl>
                                                <p:sldTgt/>
                                              </p:tgtEl>
                                            </p:cond>
                                          </p:endCondLst>
                                        </p:cTn>
                                        <p:tgtEl>
                                          <p:sndTgt r:embed="rId8" name="دائما.wav"/>
                                        </p:tgtEl>
                                      </p:cMediaNode>
                                    </p:audio>
                                  </p:sub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dissolve">
                                      <p:cBhvr>
                                        <p:cTn id="127" dur="500"/>
                                        <p:tgtEl>
                                          <p:spTgt spid="40"/>
                                        </p:tgtEl>
                                      </p:cBhvr>
                                    </p:animEffect>
                                  </p:childTnLst>
                                  <p:subTnLst>
                                    <p:audio>
                                      <p:cMediaNode>
                                        <p:cTn display="0" masterRel="sameClick">
                                          <p:stCondLst>
                                            <p:cond evt="begin" delay="0">
                                              <p:tn val="125"/>
                                            </p:cond>
                                          </p:stCondLst>
                                          <p:endCondLst>
                                            <p:cond evt="onStopAudio" delay="0">
                                              <p:tgtEl>
                                                <p:sldTgt/>
                                              </p:tgtEl>
                                            </p:cond>
                                          </p:endCondLst>
                                        </p:cTn>
                                        <p:tgtEl>
                                          <p:sndTgt r:embed="rId14" name="نتدرب على الإسعاف الأولي للإصابات المختلفة.wav"/>
                                        </p:tgtEl>
                                      </p:cMediaNode>
                                    </p:audio>
                                  </p:subTnLst>
                                </p:cTn>
                              </p:par>
                              <p:par>
                                <p:cTn id="128" presetID="9"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dissolve">
                                      <p:cBhvr>
                                        <p:cTn id="130" dur="500"/>
                                        <p:tgtEl>
                                          <p:spTgt spid="34"/>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dissolve">
                                      <p:cBhvr>
                                        <p:cTn id="133" dur="500"/>
                                        <p:tgtEl>
                                          <p:spTgt spid="38"/>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dissolve">
                                      <p:cBhvr>
                                        <p:cTn id="136" dur="500"/>
                                        <p:tgtEl>
                                          <p:spTgt spid="39"/>
                                        </p:tgtEl>
                                      </p:cBhvr>
                                    </p:animEffect>
                                  </p:childTnLst>
                                </p:cTn>
                              </p:par>
                            </p:childTnLst>
                          </p:cTn>
                        </p:par>
                      </p:childTnLst>
                    </p:cTn>
                  </p:par>
                  <p:par>
                    <p:cTn id="137" fill="hold">
                      <p:stCondLst>
                        <p:cond delay="indefinite"/>
                      </p:stCondLst>
                      <p:childTnLst>
                        <p:par>
                          <p:cTn id="138" fill="hold">
                            <p:stCondLst>
                              <p:cond delay="0"/>
                            </p:stCondLst>
                            <p:childTnLst>
                              <p:par>
                                <p:cTn id="139" presetID="55" presetClass="entr" presetSubtype="0" fill="hold" grpId="0" nodeType="click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p:cTn id="141" dur="500" fill="hold"/>
                                        <p:tgtEl>
                                          <p:spTgt spid="37"/>
                                        </p:tgtEl>
                                        <p:attrNameLst>
                                          <p:attrName>ppt_w</p:attrName>
                                        </p:attrNameLst>
                                      </p:cBhvr>
                                      <p:tavLst>
                                        <p:tav tm="0">
                                          <p:val>
                                            <p:strVal val="#ppt_w*0.70"/>
                                          </p:val>
                                        </p:tav>
                                        <p:tav tm="100000">
                                          <p:val>
                                            <p:strVal val="#ppt_w"/>
                                          </p:val>
                                        </p:tav>
                                      </p:tavLst>
                                    </p:anim>
                                    <p:anim calcmode="lin" valueType="num">
                                      <p:cBhvr>
                                        <p:cTn id="142" dur="500" fill="hold"/>
                                        <p:tgtEl>
                                          <p:spTgt spid="37"/>
                                        </p:tgtEl>
                                        <p:attrNameLst>
                                          <p:attrName>ppt_h</p:attrName>
                                        </p:attrNameLst>
                                      </p:cBhvr>
                                      <p:tavLst>
                                        <p:tav tm="0">
                                          <p:val>
                                            <p:strVal val="#ppt_h"/>
                                          </p:val>
                                        </p:tav>
                                        <p:tav tm="100000">
                                          <p:val>
                                            <p:strVal val="#ppt_h"/>
                                          </p:val>
                                        </p:tav>
                                      </p:tavLst>
                                    </p:anim>
                                    <p:animEffect transition="in" filter="fade">
                                      <p:cBhvr>
                                        <p:cTn id="143" dur="500"/>
                                        <p:tgtEl>
                                          <p:spTgt spid="37"/>
                                        </p:tgtEl>
                                      </p:cBhvr>
                                    </p:animEffect>
                                  </p:childTnLst>
                                  <p:subTnLst>
                                    <p:audio>
                                      <p:cMediaNode>
                                        <p:cTn display="0" masterRel="sameClick">
                                          <p:stCondLst>
                                            <p:cond evt="begin" delay="0">
                                              <p:tn val="139"/>
                                            </p:cond>
                                          </p:stCondLst>
                                          <p:endCondLst>
                                            <p:cond evt="onStopAudio" delay="0">
                                              <p:tgtEl>
                                                <p:sldTgt/>
                                              </p:tgtEl>
                                            </p:cond>
                                          </p:endCondLst>
                                        </p:cTn>
                                        <p:tgtEl>
                                          <p:sndTgt r:embed="rId8" name="دائم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28" grpId="0"/>
      <p:bldP spid="29" grpId="0"/>
      <p:bldP spid="35" grpId="0"/>
      <p:bldP spid="36" grpId="0"/>
      <p:bldP spid="37" grpId="0"/>
      <p:bldP spid="9" grpId="0"/>
      <p:bldP spid="14" grpId="0"/>
      <p:bldP spid="16" grpId="0"/>
      <p:bldP spid="19" grpId="0"/>
      <p:bldP spid="20" grpId="0"/>
      <p:bldP spid="21" grpId="0"/>
      <p:bldP spid="22" grpId="0"/>
      <p:bldP spid="23" grpId="0"/>
      <p:bldP spid="24" grpId="0"/>
      <p:bldP spid="25" grpId="0"/>
      <p:bldP spid="26" grpId="0"/>
      <p:bldP spid="30" grpId="0"/>
      <p:bldP spid="31" grpId="0"/>
      <p:bldP spid="32" grpId="0"/>
      <p:bldP spid="33" grpId="0"/>
      <p:bldP spid="34" grpId="0"/>
      <p:bldP spid="38" grpId="0"/>
      <p:bldP spid="39" grpId="0"/>
      <p:bldP spid="40" grpId="0"/>
      <p:bldP spid="41" grpId="0"/>
      <p:bldP spid="42" grpId="0"/>
      <p:bldP spid="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219200" y="2133600"/>
            <a:ext cx="7005637" cy="2062162"/>
          </a:xfrm>
          <a:prstGeom prst="rect">
            <a:avLst/>
          </a:prstGeom>
          <a:noFill/>
          <a:ln w="9525">
            <a:noFill/>
            <a:miter lim="800000"/>
            <a:headEnd/>
            <a:tailEnd/>
          </a:ln>
        </p:spPr>
        <p:txBody>
          <a:bodyPr anchor="ctr">
            <a:spAutoFit/>
          </a:bodyPr>
          <a:lstStyle/>
          <a:p>
            <a:pPr algn="ctr" rtl="1"/>
            <a:r>
              <a:rPr lang="ar-EG" sz="3200" b="1" dirty="0">
                <a:latin typeface="Calibri" pitchFamily="34" charset="0"/>
              </a:rPr>
              <a:t>إذا كانت عدد إجابتك </a:t>
            </a:r>
            <a:r>
              <a:rPr lang="ar-EG" sz="3200" b="1" dirty="0">
                <a:solidFill>
                  <a:srgbClr val="FF0000"/>
                </a:solidFill>
                <a:latin typeface="Calibri" pitchFamily="34" charset="0"/>
              </a:rPr>
              <a:t>(دائماً) </a:t>
            </a:r>
            <a:r>
              <a:rPr lang="ar-EG" sz="3200" b="1" dirty="0">
                <a:latin typeface="Calibri" pitchFamily="34" charset="0"/>
              </a:rPr>
              <a:t>من </a:t>
            </a:r>
            <a:r>
              <a:rPr lang="ar-EG" sz="3200" b="1" dirty="0">
                <a:solidFill>
                  <a:srgbClr val="FF0000"/>
                </a:solidFill>
                <a:latin typeface="Calibri" pitchFamily="34" charset="0"/>
              </a:rPr>
              <a:t>(4- فأكثر) </a:t>
            </a:r>
            <a:r>
              <a:rPr lang="ar-EG" sz="3200" b="1" dirty="0">
                <a:latin typeface="Calibri" pitchFamily="34" charset="0"/>
              </a:rPr>
              <a:t>فأنتم أسرة تحرص على إتباع أساليب السلامة، وإذا كانت أقل من ذلك فاحرص على توعية أسرتك بالإرشادات المدونة في هذه الوحدة والتدريب عليها.</a:t>
            </a:r>
            <a:endParaRPr lang="en-US" sz="3200" dirty="0">
              <a:latin typeface="Calibri" pitchFamily="34" charset="0"/>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bwMode="auto">
          <a:xfrm>
            <a:off x="1793875" y="1824038"/>
            <a:ext cx="5368925" cy="3662362"/>
          </a:xfrm>
          <a:prstGeom prst="rect">
            <a:avLst/>
          </a:prstGeom>
          <a:noFill/>
          <a:effectLst/>
        </p:spPr>
        <p:txBody>
          <a:bodyPr rtlCol="1">
            <a:spAutoFit/>
          </a:bodyPr>
          <a:lstStyle/>
          <a:p>
            <a:pPr algn="ctr" rtl="1" fontAlgn="auto">
              <a:spcBef>
                <a:spcPts val="0"/>
              </a:spcBef>
              <a:spcAft>
                <a:spcPts val="0"/>
              </a:spcAft>
              <a:defRPr/>
            </a:pPr>
            <a:r>
              <a:rPr lang="ar-EG" sz="4000" b="1" dirty="0">
                <a:solidFill>
                  <a:srgbClr val="FF0000"/>
                </a:solidFill>
                <a:latin typeface="+mn-lt"/>
                <a:cs typeface="+mn-cs"/>
              </a:rPr>
              <a:t>نشاط (أ):</a:t>
            </a:r>
            <a:endParaRPr lang="en-US" sz="4000" dirty="0">
              <a:solidFill>
                <a:srgbClr val="FF0000"/>
              </a:solidFill>
              <a:latin typeface="+mn-lt"/>
              <a:cs typeface="+mn-cs"/>
            </a:endParaRPr>
          </a:p>
          <a:p>
            <a:pPr algn="ctr" rtl="1" fontAlgn="auto">
              <a:spcBef>
                <a:spcPts val="0"/>
              </a:spcBef>
              <a:spcAft>
                <a:spcPts val="0"/>
              </a:spcAft>
              <a:defRPr/>
            </a:pPr>
            <a:r>
              <a:rPr lang="ar-EG" sz="3200" b="1" dirty="0">
                <a:solidFill>
                  <a:srgbClr val="0000FF"/>
                </a:solidFill>
                <a:latin typeface="+mn-lt"/>
                <a:cs typeface="+mn-cs"/>
              </a:rPr>
              <a:t>صمم لوحة إرشادية تتضمن عبارة إسعافية أو وقائية توضع في أحد الأماكن الآتية:</a:t>
            </a:r>
          </a:p>
          <a:p>
            <a:pPr algn="ctr" rtl="1" fontAlgn="auto">
              <a:spcBef>
                <a:spcPts val="0"/>
              </a:spcBef>
              <a:spcAft>
                <a:spcPts val="0"/>
              </a:spcAft>
              <a:defRPr/>
            </a:pPr>
            <a:r>
              <a:rPr lang="ar-EG" sz="3200" b="1" dirty="0">
                <a:latin typeface="+mn-lt"/>
                <a:cs typeface="+mn-cs"/>
              </a:rPr>
              <a:t>أ- المختبر المدرسي.</a:t>
            </a:r>
            <a:endParaRPr lang="en-US" sz="3200" dirty="0">
              <a:latin typeface="+mn-lt"/>
              <a:cs typeface="+mn-cs"/>
            </a:endParaRPr>
          </a:p>
          <a:p>
            <a:pPr algn="ctr" rtl="1" fontAlgn="auto">
              <a:spcBef>
                <a:spcPts val="0"/>
              </a:spcBef>
              <a:spcAft>
                <a:spcPts val="0"/>
              </a:spcAft>
              <a:defRPr/>
            </a:pPr>
            <a:r>
              <a:rPr lang="ar-EG" sz="3200" b="1" dirty="0">
                <a:latin typeface="+mn-lt"/>
                <a:cs typeface="+mn-cs"/>
              </a:rPr>
              <a:t>ب- فناء المدرسة.</a:t>
            </a:r>
            <a:endParaRPr lang="en-US" sz="3200" dirty="0">
              <a:latin typeface="+mn-lt"/>
              <a:cs typeface="+mn-cs"/>
            </a:endParaRPr>
          </a:p>
          <a:p>
            <a:pPr algn="ctr" rtl="1" fontAlgn="auto">
              <a:spcBef>
                <a:spcPts val="0"/>
              </a:spcBef>
              <a:spcAft>
                <a:spcPts val="0"/>
              </a:spcAft>
              <a:defRPr/>
            </a:pPr>
            <a:r>
              <a:rPr lang="ar-EG" sz="3200" b="1" dirty="0">
                <a:latin typeface="+mn-lt"/>
                <a:cs typeface="+mn-cs"/>
              </a:rPr>
              <a:t> ج – مقصف المدرسة.</a:t>
            </a:r>
            <a:endParaRPr lang="en-US" sz="32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from="(-#ppt_w/2)" to="(#ppt_x)" calcmode="lin" valueType="num">
                                      <p:cBhvr>
                                        <p:cTn id="7" dur="300" fill="hold">
                                          <p:stCondLst>
                                            <p:cond delay="0"/>
                                          </p:stCondLst>
                                        </p:cTn>
                                        <p:tgtEl>
                                          <p:spTgt spid="5">
                                            <p:txEl>
                                              <p:pRg st="0" end="0"/>
                                            </p:txEl>
                                          </p:spTgt>
                                        </p:tgtEl>
                                        <p:attrNameLst>
                                          <p:attrName>ppt_x</p:attrName>
                                        </p:attrNameLst>
                                      </p:cBhvr>
                                    </p:anim>
                                    <p:anim from="0" to="-1.0" calcmode="lin" valueType="num">
                                      <p:cBhvr>
                                        <p:cTn id="8" dur="100" decel="50000" autoRev="1" fill="hold">
                                          <p:stCondLst>
                                            <p:cond delay="300"/>
                                          </p:stCondLst>
                                        </p:cTn>
                                        <p:tgtEl>
                                          <p:spTgt spid="5">
                                            <p:txEl>
                                              <p:pRg st="0" end="0"/>
                                            </p:txEl>
                                          </p:spTgt>
                                        </p:tgtEl>
                                        <p:attrNameLst>
                                          <p:attrName>xshear</p:attrName>
                                        </p:attrNameLst>
                                      </p:cBhvr>
                                    </p:anim>
                                    <p:animScale>
                                      <p:cBhvr>
                                        <p:cTn id="9" dur="100" decel="100000" autoRev="1" fill="hold">
                                          <p:stCondLst>
                                            <p:cond delay="300"/>
                                          </p:stCondLst>
                                        </p:cTn>
                                        <p:tgtEl>
                                          <p:spTgt spid="5">
                                            <p:txEl>
                                              <p:pRg st="0" end="0"/>
                                            </p:txEl>
                                          </p:spTgt>
                                        </p:tgtEl>
                                      </p:cBhvr>
                                      <p:from x="100000" y="100000"/>
                                      <p:to x="80000" y="100000"/>
                                    </p:animScale>
                                    <p:anim by="(#ppt_h/3+#ppt_w*0.1)" calcmode="lin" valueType="num">
                                      <p:cBhvr additive="sum">
                                        <p:cTn id="10" dur="100" decel="100000" autoRev="1" fill="hold">
                                          <p:stCondLst>
                                            <p:cond delay="300"/>
                                          </p:stCondLst>
                                        </p:cTn>
                                        <p:tgtEl>
                                          <p:spTgt spid="5">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from="(-#ppt_w/2)" to="(#ppt_x)" calcmode="lin" valueType="num">
                                      <p:cBhvr>
                                        <p:cTn id="15" dur="300" fill="hold">
                                          <p:stCondLst>
                                            <p:cond delay="0"/>
                                          </p:stCondLst>
                                        </p:cTn>
                                        <p:tgtEl>
                                          <p:spTgt spid="5">
                                            <p:txEl>
                                              <p:pRg st="1" end="1"/>
                                            </p:txEl>
                                          </p:spTgt>
                                        </p:tgtEl>
                                        <p:attrNameLst>
                                          <p:attrName>ppt_x</p:attrName>
                                        </p:attrNameLst>
                                      </p:cBhvr>
                                    </p:anim>
                                    <p:anim from="0" to="-1.0" calcmode="lin" valueType="num">
                                      <p:cBhvr>
                                        <p:cTn id="16" dur="100" decel="50000" autoRev="1" fill="hold">
                                          <p:stCondLst>
                                            <p:cond delay="300"/>
                                          </p:stCondLst>
                                        </p:cTn>
                                        <p:tgtEl>
                                          <p:spTgt spid="5">
                                            <p:txEl>
                                              <p:pRg st="1" end="1"/>
                                            </p:txEl>
                                          </p:spTgt>
                                        </p:tgtEl>
                                        <p:attrNameLst>
                                          <p:attrName>xshear</p:attrName>
                                        </p:attrNameLst>
                                      </p:cBhvr>
                                    </p:anim>
                                    <p:animScale>
                                      <p:cBhvr>
                                        <p:cTn id="17" dur="100" decel="100000" autoRev="1" fill="hold">
                                          <p:stCondLst>
                                            <p:cond delay="300"/>
                                          </p:stCondLst>
                                        </p:cTn>
                                        <p:tgtEl>
                                          <p:spTgt spid="5">
                                            <p:txEl>
                                              <p:pRg st="1" end="1"/>
                                            </p:txEl>
                                          </p:spTgt>
                                        </p:tgtEl>
                                      </p:cBhvr>
                                      <p:from x="100000" y="100000"/>
                                      <p:to x="80000" y="100000"/>
                                    </p:animScale>
                                    <p:anim by="(#ppt_h/3+#ppt_w*0.1)" calcmode="lin" valueType="num">
                                      <p:cBhvr additive="sum">
                                        <p:cTn id="18" dur="100" decel="100000" autoRev="1" fill="hold">
                                          <p:stCondLst>
                                            <p:cond delay="300"/>
                                          </p:stCondLst>
                                        </p:cTn>
                                        <p:tgtEl>
                                          <p:spTgt spid="5">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from="(-#ppt_w/2)" to="(#ppt_x)" calcmode="lin" valueType="num">
                                      <p:cBhvr>
                                        <p:cTn id="23" dur="300" fill="hold">
                                          <p:stCondLst>
                                            <p:cond delay="0"/>
                                          </p:stCondLst>
                                        </p:cTn>
                                        <p:tgtEl>
                                          <p:spTgt spid="5">
                                            <p:txEl>
                                              <p:pRg st="2" end="2"/>
                                            </p:txEl>
                                          </p:spTgt>
                                        </p:tgtEl>
                                        <p:attrNameLst>
                                          <p:attrName>ppt_x</p:attrName>
                                        </p:attrNameLst>
                                      </p:cBhvr>
                                    </p:anim>
                                    <p:anim from="0" to="-1.0" calcmode="lin" valueType="num">
                                      <p:cBhvr>
                                        <p:cTn id="24" dur="100" decel="50000" autoRev="1" fill="hold">
                                          <p:stCondLst>
                                            <p:cond delay="300"/>
                                          </p:stCondLst>
                                        </p:cTn>
                                        <p:tgtEl>
                                          <p:spTgt spid="5">
                                            <p:txEl>
                                              <p:pRg st="2" end="2"/>
                                            </p:txEl>
                                          </p:spTgt>
                                        </p:tgtEl>
                                        <p:attrNameLst>
                                          <p:attrName>xshear</p:attrName>
                                        </p:attrNameLst>
                                      </p:cBhvr>
                                    </p:anim>
                                    <p:animScale>
                                      <p:cBhvr>
                                        <p:cTn id="25" dur="100" decel="100000" autoRev="1" fill="hold">
                                          <p:stCondLst>
                                            <p:cond delay="300"/>
                                          </p:stCondLst>
                                        </p:cTn>
                                        <p:tgtEl>
                                          <p:spTgt spid="5">
                                            <p:txEl>
                                              <p:pRg st="2" end="2"/>
                                            </p:txEl>
                                          </p:spTgt>
                                        </p:tgtEl>
                                      </p:cBhvr>
                                      <p:from x="100000" y="100000"/>
                                      <p:to x="80000" y="100000"/>
                                    </p:animScale>
                                    <p:anim by="(#ppt_h/3+#ppt_w*0.1)" calcmode="lin" valueType="num">
                                      <p:cBhvr additive="sum">
                                        <p:cTn id="26" dur="100" decel="100000" autoRev="1" fill="hold">
                                          <p:stCondLst>
                                            <p:cond delay="300"/>
                                          </p:stCondLst>
                                        </p:cTn>
                                        <p:tgtEl>
                                          <p:spTgt spid="5">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from="(-#ppt_w/2)" to="(#ppt_x)" calcmode="lin" valueType="num">
                                      <p:cBhvr>
                                        <p:cTn id="31" dur="300" fill="hold">
                                          <p:stCondLst>
                                            <p:cond delay="0"/>
                                          </p:stCondLst>
                                        </p:cTn>
                                        <p:tgtEl>
                                          <p:spTgt spid="5">
                                            <p:txEl>
                                              <p:pRg st="3" end="3"/>
                                            </p:txEl>
                                          </p:spTgt>
                                        </p:tgtEl>
                                        <p:attrNameLst>
                                          <p:attrName>ppt_x</p:attrName>
                                        </p:attrNameLst>
                                      </p:cBhvr>
                                    </p:anim>
                                    <p:anim from="0" to="-1.0" calcmode="lin" valueType="num">
                                      <p:cBhvr>
                                        <p:cTn id="32" dur="100" decel="50000" autoRev="1" fill="hold">
                                          <p:stCondLst>
                                            <p:cond delay="300"/>
                                          </p:stCondLst>
                                        </p:cTn>
                                        <p:tgtEl>
                                          <p:spTgt spid="5">
                                            <p:txEl>
                                              <p:pRg st="3" end="3"/>
                                            </p:txEl>
                                          </p:spTgt>
                                        </p:tgtEl>
                                        <p:attrNameLst>
                                          <p:attrName>xshear</p:attrName>
                                        </p:attrNameLst>
                                      </p:cBhvr>
                                    </p:anim>
                                    <p:animScale>
                                      <p:cBhvr>
                                        <p:cTn id="33" dur="100" decel="100000" autoRev="1" fill="hold">
                                          <p:stCondLst>
                                            <p:cond delay="300"/>
                                          </p:stCondLst>
                                        </p:cTn>
                                        <p:tgtEl>
                                          <p:spTgt spid="5">
                                            <p:txEl>
                                              <p:pRg st="3" end="3"/>
                                            </p:txEl>
                                          </p:spTgt>
                                        </p:tgtEl>
                                      </p:cBhvr>
                                      <p:from x="100000" y="100000"/>
                                      <p:to x="80000" y="100000"/>
                                    </p:animScale>
                                    <p:anim by="(#ppt_h/3+#ppt_w*0.1)" calcmode="lin" valueType="num">
                                      <p:cBhvr additive="sum">
                                        <p:cTn id="34" dur="100" decel="100000" autoRev="1" fill="hold">
                                          <p:stCondLst>
                                            <p:cond delay="300"/>
                                          </p:stCondLst>
                                        </p:cTn>
                                        <p:tgtEl>
                                          <p:spTgt spid="5">
                                            <p:txEl>
                                              <p:pRg st="3" end="3"/>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from="(-#ppt_w/2)" to="(#ppt_x)" calcmode="lin" valueType="num">
                                      <p:cBhvr>
                                        <p:cTn id="39" dur="300" fill="hold">
                                          <p:stCondLst>
                                            <p:cond delay="0"/>
                                          </p:stCondLst>
                                        </p:cTn>
                                        <p:tgtEl>
                                          <p:spTgt spid="5">
                                            <p:txEl>
                                              <p:pRg st="4" end="4"/>
                                            </p:txEl>
                                          </p:spTgt>
                                        </p:tgtEl>
                                        <p:attrNameLst>
                                          <p:attrName>ppt_x</p:attrName>
                                        </p:attrNameLst>
                                      </p:cBhvr>
                                    </p:anim>
                                    <p:anim from="0" to="-1.0" calcmode="lin" valueType="num">
                                      <p:cBhvr>
                                        <p:cTn id="40" dur="100" decel="50000" autoRev="1" fill="hold">
                                          <p:stCondLst>
                                            <p:cond delay="300"/>
                                          </p:stCondLst>
                                        </p:cTn>
                                        <p:tgtEl>
                                          <p:spTgt spid="5">
                                            <p:txEl>
                                              <p:pRg st="4" end="4"/>
                                            </p:txEl>
                                          </p:spTgt>
                                        </p:tgtEl>
                                        <p:attrNameLst>
                                          <p:attrName>xshear</p:attrName>
                                        </p:attrNameLst>
                                      </p:cBhvr>
                                    </p:anim>
                                    <p:animScale>
                                      <p:cBhvr>
                                        <p:cTn id="41" dur="100" decel="100000" autoRev="1" fill="hold">
                                          <p:stCondLst>
                                            <p:cond delay="300"/>
                                          </p:stCondLst>
                                        </p:cTn>
                                        <p:tgtEl>
                                          <p:spTgt spid="5">
                                            <p:txEl>
                                              <p:pRg st="4" end="4"/>
                                            </p:txEl>
                                          </p:spTgt>
                                        </p:tgtEl>
                                      </p:cBhvr>
                                      <p:from x="100000" y="100000"/>
                                      <p:to x="80000" y="100000"/>
                                    </p:animScale>
                                    <p:anim by="(#ppt_h/3+#ppt_w*0.1)" calcmode="lin" valueType="num">
                                      <p:cBhvr additive="sum">
                                        <p:cTn id="42" dur="100" decel="100000" autoRev="1" fill="hold">
                                          <p:stCondLst>
                                            <p:cond delay="300"/>
                                          </p:stCondLst>
                                        </p:cTn>
                                        <p:tgtEl>
                                          <p:spTgt spid="5">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bwMode="auto">
          <a:xfrm>
            <a:off x="1887410" y="1690062"/>
            <a:ext cx="5369179" cy="3477875"/>
          </a:xfrm>
          <a:prstGeom prst="rect">
            <a:avLst/>
          </a:prstGeom>
          <a:noFill/>
          <a:effectLst>
            <a:softEdge rad="127000"/>
          </a:effectLst>
        </p:spPr>
        <p:txBody>
          <a:bodyPr rtlCol="1">
            <a:spAutoFit/>
          </a:bodyPr>
          <a:lstStyle/>
          <a:p>
            <a:pPr algn="ctr" rtl="1" fontAlgn="auto">
              <a:spcBef>
                <a:spcPts val="0"/>
              </a:spcBef>
              <a:spcAft>
                <a:spcPts val="0"/>
              </a:spcAft>
              <a:defRPr/>
            </a:pPr>
            <a:r>
              <a:rPr lang="ar-EG" sz="4000" b="1" dirty="0">
                <a:solidFill>
                  <a:srgbClr val="FF0000"/>
                </a:solidFill>
                <a:latin typeface="+mn-lt"/>
                <a:cs typeface="+mn-cs"/>
              </a:rPr>
              <a:t>نشاط (ب):</a:t>
            </a:r>
            <a:endParaRPr lang="en-US" sz="4000" dirty="0">
              <a:solidFill>
                <a:srgbClr val="FF0000"/>
              </a:solidFill>
              <a:latin typeface="+mn-lt"/>
              <a:cs typeface="+mn-cs"/>
            </a:endParaRPr>
          </a:p>
          <a:p>
            <a:pPr algn="ctr" rtl="1" fontAlgn="auto">
              <a:spcBef>
                <a:spcPts val="0"/>
              </a:spcBef>
              <a:spcAft>
                <a:spcPts val="0"/>
              </a:spcAft>
              <a:defRPr/>
            </a:pPr>
            <a:r>
              <a:rPr lang="ar-EG" sz="3600" b="1" dirty="0">
                <a:latin typeface="+mn-lt"/>
                <a:cs typeface="+mn-cs"/>
              </a:rPr>
              <a:t>كان المسلمون مثالاً يُحتذى به في علم الطب وعلاج الجروح والحروق والأمراض، تناول سيرة أحد علماء المسلمين المشهورين بذلك بصورة مختصرة.</a:t>
            </a:r>
            <a:endParaRPr lang="en-US" sz="3600" dirty="0">
              <a:latin typeface="+mn-lt"/>
              <a:cs typeface="+mn-cs"/>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600200" y="4438650"/>
            <a:ext cx="6172200" cy="1200150"/>
          </a:xfrm>
          <a:prstGeom prst="rect">
            <a:avLst/>
          </a:prstGeom>
          <a:noFill/>
          <a:ln w="9525">
            <a:noFill/>
            <a:miter lim="800000"/>
            <a:headEnd/>
            <a:tailEnd/>
          </a:ln>
        </p:spPr>
        <p:txBody>
          <a:bodyPr anchor="ctr">
            <a:spAutoFit/>
          </a:bodyPr>
          <a:lstStyle/>
          <a:p>
            <a:pPr algn="ctr" rtl="1"/>
            <a:r>
              <a:rPr lang="ar-EG" sz="3600" b="1" dirty="0">
                <a:solidFill>
                  <a:srgbClr val="0000FF"/>
                </a:solidFill>
                <a:latin typeface="Times New Roman" pitchFamily="18" charset="0"/>
                <a:cs typeface="Times New Roman" pitchFamily="18" charset="0"/>
              </a:rPr>
              <a:t>أكثر أنواع التسمم انتشاراً، ويحدث نتيجة تناول غذاء ملوث بالبكتيريا أو سمومها.</a:t>
            </a:r>
            <a:endParaRPr lang="ar-EG" sz="4000" dirty="0">
              <a:solidFill>
                <a:srgbClr val="0000FF"/>
              </a:solidFill>
            </a:endParaRPr>
          </a:p>
        </p:txBody>
      </p:sp>
      <p:sp>
        <p:nvSpPr>
          <p:cNvPr id="10" name="TextBox 3"/>
          <p:cNvSpPr txBox="1">
            <a:spLocks noChangeArrowheads="1"/>
          </p:cNvSpPr>
          <p:nvPr/>
        </p:nvSpPr>
        <p:spPr bwMode="auto">
          <a:xfrm>
            <a:off x="5620871" y="1219200"/>
            <a:ext cx="2428875" cy="830263"/>
          </a:xfrm>
          <a:prstGeom prst="rect">
            <a:avLst/>
          </a:prstGeom>
          <a:solidFill>
            <a:schemeClr val="accent4">
              <a:lumMod val="20000"/>
              <a:lumOff val="80000"/>
            </a:schemeClr>
          </a:solidFill>
          <a:ln w="9525">
            <a:noFill/>
            <a:miter lim="800000"/>
            <a:headEnd/>
            <a:tailEnd/>
          </a:ln>
        </p:spPr>
        <p:txBody>
          <a:bodyPr wrap="none">
            <a:spAutoFit/>
          </a:bodyPr>
          <a:lstStyle/>
          <a:p>
            <a:pPr algn="ctr" rtl="1"/>
            <a:r>
              <a:rPr lang="ar-EG" sz="4800" b="1" dirty="0">
                <a:latin typeface="Calibri" pitchFamily="34" charset="0"/>
              </a:rPr>
              <a:t>نوع التسمم</a:t>
            </a:r>
            <a:endParaRPr lang="en-US" sz="4800" dirty="0">
              <a:latin typeface="Calibri" pitchFamily="34" charset="0"/>
            </a:endParaRPr>
          </a:p>
        </p:txBody>
      </p:sp>
      <p:sp>
        <p:nvSpPr>
          <p:cNvPr id="11" name="TextBox 6"/>
          <p:cNvSpPr txBox="1">
            <a:spLocks noChangeArrowheads="1"/>
          </p:cNvSpPr>
          <p:nvPr/>
        </p:nvSpPr>
        <p:spPr bwMode="auto">
          <a:xfrm>
            <a:off x="3048000" y="3675063"/>
            <a:ext cx="3320140" cy="707886"/>
          </a:xfrm>
          <a:prstGeom prst="rect">
            <a:avLst/>
          </a:prstGeom>
          <a:noFill/>
          <a:ln w="9525">
            <a:noFill/>
            <a:miter lim="800000"/>
            <a:headEnd/>
            <a:tailEnd/>
          </a:ln>
        </p:spPr>
        <p:txBody>
          <a:bodyPr wrap="none">
            <a:spAutoFit/>
          </a:bodyPr>
          <a:lstStyle/>
          <a:p>
            <a:pPr algn="ctr" rtl="1"/>
            <a:r>
              <a:rPr lang="ar-EG" sz="4000" b="1" dirty="0">
                <a:solidFill>
                  <a:srgbClr val="C00000"/>
                </a:solidFill>
                <a:latin typeface="Calibri" pitchFamily="34" charset="0"/>
              </a:rPr>
              <a:t>1- التسمم الغذائي:</a:t>
            </a:r>
            <a:endParaRPr lang="en-US" sz="4000" dirty="0">
              <a:solidFill>
                <a:srgbClr val="C00000"/>
              </a:solidFill>
              <a:latin typeface="Calibri" pitchFamily="34" charset="0"/>
            </a:endParaRPr>
          </a:p>
        </p:txBody>
      </p:sp>
      <p:pic>
        <p:nvPicPr>
          <p:cNvPr id="3" name="صورة 2">
            <a:extLst>
              <a:ext uri="{FF2B5EF4-FFF2-40B4-BE49-F238E27FC236}">
                <a16:creationId xmlns:a16="http://schemas.microsoft.com/office/drawing/2014/main" id="{361AA5F8-51E4-4D40-AF45-1F1A461DD833}"/>
              </a:ext>
            </a:extLst>
          </p:cNvPr>
          <p:cNvPicPr>
            <a:picLocks noChangeAspect="1"/>
          </p:cNvPicPr>
          <p:nvPr/>
        </p:nvPicPr>
        <p:blipFill>
          <a:blip r:embed="rId6"/>
          <a:stretch>
            <a:fillRect/>
          </a:stretch>
        </p:blipFill>
        <p:spPr>
          <a:xfrm>
            <a:off x="985559" y="1828800"/>
            <a:ext cx="2600325" cy="1540193"/>
          </a:xfrm>
          <a:prstGeom prst="rect">
            <a:avLst/>
          </a:prstGeom>
        </p:spPr>
      </p:pic>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نوع التسمم.wav"/>
                                        </p:tgtEl>
                                      </p:cMediaNode>
                                    </p:audio>
                                  </p:sub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300" fill="hold">
                                          <p:stCondLst>
                                            <p:cond delay="0"/>
                                          </p:stCondLst>
                                        </p:cTn>
                                        <p:tgtEl>
                                          <p:spTgt spid="11"/>
                                        </p:tgtEl>
                                        <p:attrNameLst>
                                          <p:attrName>ppt_x</p:attrName>
                                        </p:attrNameLst>
                                      </p:cBhvr>
                                    </p:anim>
                                    <p:anim from="0" to="-1.0" calcmode="lin" valueType="num">
                                      <p:cBhvr>
                                        <p:cTn id="16" dur="100" decel="50000" autoRev="1" fill="hold">
                                          <p:stCondLst>
                                            <p:cond delay="300"/>
                                          </p:stCondLst>
                                        </p:cTn>
                                        <p:tgtEl>
                                          <p:spTgt spid="11"/>
                                        </p:tgtEl>
                                        <p:attrNameLst>
                                          <p:attrName>xshear</p:attrName>
                                        </p:attrNameLst>
                                      </p:cBhvr>
                                    </p:anim>
                                    <p:animScale>
                                      <p:cBhvr>
                                        <p:cTn id="17" dur="100" decel="100000" autoRev="1" fill="hold">
                                          <p:stCondLst>
                                            <p:cond delay="300"/>
                                          </p:stCondLst>
                                        </p:cTn>
                                        <p:tgtEl>
                                          <p:spTgt spid="11"/>
                                        </p:tgtEl>
                                      </p:cBhvr>
                                      <p:from x="100000" y="100000"/>
                                      <p:to x="80000" y="100000"/>
                                    </p:animScale>
                                    <p:anim by="(#ppt_h/3+#ppt_w*0.1)" calcmode="lin" valueType="num">
                                      <p:cBhvr additive="sum">
                                        <p:cTn id="18" dur="100" decel="100000" autoRev="1" fill="hold">
                                          <p:stCondLst>
                                            <p:cond delay="300"/>
                                          </p:stCondLst>
                                        </p:cTn>
                                        <p:tgtEl>
                                          <p:spTgt spid="11"/>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لتسمم الغذائي.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097"/>
                                        </p:tgtEl>
                                        <p:attrNameLst>
                                          <p:attrName>style.visibility</p:attrName>
                                        </p:attrNameLst>
                                      </p:cBhvr>
                                      <p:to>
                                        <p:strVal val="visible"/>
                                      </p:to>
                                    </p:set>
                                    <p:animEffect transition="in" filter="blinds(horizontal)">
                                      <p:cBhvr>
                                        <p:cTn id="23" dur="500"/>
                                        <p:tgtEl>
                                          <p:spTgt spid="4097"/>
                                        </p:tgtEl>
                                      </p:cBhvr>
                                    </p:animEffect>
                                  </p:childTnLst>
                                  <p:subTnLst>
                                    <p:audio>
                                      <p:cMediaNode>
                                        <p:cTn display="0" masterRel="sameClick">
                                          <p:stCondLst>
                                            <p:cond evt="begin" delay="0">
                                              <p:tn val="21"/>
                                            </p:cond>
                                          </p:stCondLst>
                                          <p:endCondLst>
                                            <p:cond evt="onStopAudio" delay="0">
                                              <p:tgtEl>
                                                <p:sldTgt/>
                                              </p:tgtEl>
                                            </p:cond>
                                          </p:endCondLst>
                                        </p:cTn>
                                        <p:tgtEl>
                                          <p:sndTgt r:embed="rId5" name="أكثر أنواع التسمم انتشاراً، ويحدث نتيجة تناول غذاء ملوث بالبكتيريا أ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5638800" y="6096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8" name="TextBox 3"/>
          <p:cNvSpPr txBox="1">
            <a:spLocks noChangeArrowheads="1"/>
          </p:cNvSpPr>
          <p:nvPr/>
        </p:nvSpPr>
        <p:spPr bwMode="auto">
          <a:xfrm>
            <a:off x="5880100" y="804863"/>
            <a:ext cx="1536700" cy="769937"/>
          </a:xfrm>
          <a:prstGeom prst="rect">
            <a:avLst/>
          </a:prstGeom>
          <a:noFill/>
          <a:ln w="9525">
            <a:noFill/>
            <a:miter lim="800000"/>
            <a:headEnd/>
            <a:tailEnd/>
          </a:ln>
        </p:spPr>
        <p:txBody>
          <a:bodyPr>
            <a:spAutoFit/>
          </a:bodyPr>
          <a:lstStyle/>
          <a:p>
            <a:pPr algn="ctr" rtl="1"/>
            <a:r>
              <a:rPr lang="ar-EG" sz="4400" b="1" dirty="0">
                <a:latin typeface="Calibri" pitchFamily="34" charset="0"/>
              </a:rPr>
              <a:t>إسعافه</a:t>
            </a:r>
            <a:endParaRPr lang="en-US" sz="4400" dirty="0">
              <a:latin typeface="Calibri" pitchFamily="34" charset="0"/>
            </a:endParaRPr>
          </a:p>
        </p:txBody>
      </p:sp>
      <p:sp>
        <p:nvSpPr>
          <p:cNvPr id="10" name="مستطيل 9"/>
          <p:cNvSpPr>
            <a:spLocks noChangeArrowheads="1"/>
          </p:cNvSpPr>
          <p:nvPr/>
        </p:nvSpPr>
        <p:spPr bwMode="auto">
          <a:xfrm>
            <a:off x="990600" y="3048000"/>
            <a:ext cx="7239000" cy="2308324"/>
          </a:xfrm>
          <a:prstGeom prst="rect">
            <a:avLst/>
          </a:prstGeom>
          <a:noFill/>
          <a:ln w="9525">
            <a:noFill/>
            <a:miter lim="800000"/>
            <a:headEnd/>
            <a:tailEnd/>
          </a:ln>
        </p:spPr>
        <p:txBody>
          <a:bodyPr>
            <a:spAutoFit/>
          </a:bodyPr>
          <a:lstStyle/>
          <a:p>
            <a:pPr marL="742950" indent="-742950" algn="r" rtl="1"/>
            <a:r>
              <a:rPr lang="ar-EG" sz="3600" b="1" dirty="0">
                <a:solidFill>
                  <a:srgbClr val="6600FF"/>
                </a:solidFill>
              </a:rPr>
              <a:t>1- </a:t>
            </a:r>
            <a:r>
              <a:rPr lang="ar-EG" sz="3600" b="1" dirty="0"/>
              <a:t>يُحتفظ بعينة من الطعام وتؤخذ للمستشفى. </a:t>
            </a:r>
            <a:r>
              <a:rPr lang="ar-EG" sz="3600" b="1" dirty="0">
                <a:solidFill>
                  <a:srgbClr val="C00000"/>
                </a:solidFill>
              </a:rPr>
              <a:t>لماذا؟</a:t>
            </a:r>
            <a:endParaRPr lang="en-US" sz="3600" b="1" dirty="0">
              <a:solidFill>
                <a:srgbClr val="C00000"/>
              </a:solidFill>
            </a:endParaRPr>
          </a:p>
          <a:p>
            <a:pPr marL="742950" indent="-742950" algn="ctr" rtl="1"/>
            <a:r>
              <a:rPr lang="ar-EG" sz="3600" b="1" dirty="0">
                <a:solidFill>
                  <a:srgbClr val="6600FF"/>
                </a:solidFill>
              </a:rPr>
              <a:t>ليتم تحليلها، والتأكد من نوع الميكروب المسبب للتسمم.</a:t>
            </a:r>
            <a:endParaRPr lang="en-US" sz="3600" dirty="0">
              <a:solidFill>
                <a:srgbClr val="6600FF"/>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300" fill="hold">
                                          <p:stCondLst>
                                            <p:cond delay="0"/>
                                          </p:stCondLst>
                                        </p:cTn>
                                        <p:tgtEl>
                                          <p:spTgt spid="3"/>
                                        </p:tgtEl>
                                        <p:attrNameLst>
                                          <p:attrName>ppt_x</p:attrName>
                                        </p:attrNameLst>
                                      </p:cBhvr>
                                    </p:anim>
                                    <p:anim from="0" to="-1.0" calcmode="lin" valueType="num">
                                      <p:cBhvr>
                                        <p:cTn id="8" dur="100" decel="50000" autoRev="1" fill="hold">
                                          <p:stCondLst>
                                            <p:cond delay="300"/>
                                          </p:stCondLst>
                                        </p:cTn>
                                        <p:tgtEl>
                                          <p:spTgt spid="3"/>
                                        </p:tgtEl>
                                        <p:attrNameLst>
                                          <p:attrName>xshear</p:attrName>
                                        </p:attrNameLst>
                                      </p:cBhvr>
                                    </p:anim>
                                    <p:animScale>
                                      <p:cBhvr>
                                        <p:cTn id="9" dur="100" decel="100000" autoRev="1" fill="hold">
                                          <p:stCondLst>
                                            <p:cond delay="300"/>
                                          </p:stCondLst>
                                        </p:cTn>
                                        <p:tgtEl>
                                          <p:spTgt spid="3"/>
                                        </p:tgtEl>
                                      </p:cBhvr>
                                      <p:from x="100000" y="100000"/>
                                      <p:to x="80000" y="100000"/>
                                    </p:animScale>
                                    <p:anim by="(#ppt_h/3+#ppt_w*0.1)" calcmode="lin" valueType="num">
                                      <p:cBhvr additive="sum">
                                        <p:cTn id="10" dur="100" decel="100000" autoRev="1" fill="hold">
                                          <p:stCondLst>
                                            <p:cond delay="300"/>
                                          </p:stCondLst>
                                        </p:cTn>
                                        <p:tgtEl>
                                          <p:spTgt spid="3"/>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from="(-#ppt_w/2)" to="(#ppt_x)" calcmode="lin" valueType="num">
                                      <p:cBhvr>
                                        <p:cTn id="13" dur="300" fill="hold">
                                          <p:stCondLst>
                                            <p:cond delay="0"/>
                                          </p:stCondLst>
                                        </p:cTn>
                                        <p:tgtEl>
                                          <p:spTgt spid="8"/>
                                        </p:tgtEl>
                                        <p:attrNameLst>
                                          <p:attrName>ppt_x</p:attrName>
                                        </p:attrNameLst>
                                      </p:cBhvr>
                                    </p:anim>
                                    <p:anim from="0" to="-1.0" calcmode="lin" valueType="num">
                                      <p:cBhvr>
                                        <p:cTn id="14" dur="100" decel="50000" autoRev="1" fill="hold">
                                          <p:stCondLst>
                                            <p:cond delay="300"/>
                                          </p:stCondLst>
                                        </p:cTn>
                                        <p:tgtEl>
                                          <p:spTgt spid="8"/>
                                        </p:tgtEl>
                                        <p:attrNameLst>
                                          <p:attrName>xshear</p:attrName>
                                        </p:attrNameLst>
                                      </p:cBhvr>
                                    </p:anim>
                                    <p:animScale>
                                      <p:cBhvr>
                                        <p:cTn id="15" dur="100" decel="100000" autoRev="1" fill="hold">
                                          <p:stCondLst>
                                            <p:cond delay="300"/>
                                          </p:stCondLst>
                                        </p:cTn>
                                        <p:tgtEl>
                                          <p:spTgt spid="8"/>
                                        </p:tgtEl>
                                      </p:cBhvr>
                                      <p:from x="100000" y="100000"/>
                                      <p:to x="80000" y="100000"/>
                                    </p:animScale>
                                    <p:anim by="(#ppt_h/3+#ppt_w*0.1)" calcmode="lin" valueType="num">
                                      <p:cBhvr additive="sum">
                                        <p:cTn id="16" dur="100" decel="100000" autoRev="1" fill="hold">
                                          <p:stCondLst>
                                            <p:cond delay="300"/>
                                          </p:stCondLst>
                                        </p:cTn>
                                        <p:tgtEl>
                                          <p:spTgt spid="8"/>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إسعافة.wav"/>
                                        </p:tgtEl>
                                      </p:cMediaNode>
                                    </p:audio>
                                  </p:sub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p:cTn id="2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10">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يُحتفظ بعينة من الطعام وتؤخذ للمست.wav"/>
                                        </p:tgtEl>
                                      </p:cMediaNode>
                                    </p:audio>
                                  </p:sub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p:cTn id="29"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1" dur="500" fill="hold"/>
                                        <p:tgtEl>
                                          <p:spTgt spid="10">
                                            <p:txEl>
                                              <p:pRg st="1" end="1"/>
                                            </p:txEl>
                                          </p:spTgt>
                                        </p:tgtEl>
                                        <p:attrNameLst>
                                          <p:attrName>style.rotation</p:attrName>
                                        </p:attrNameLst>
                                      </p:cBhvr>
                                      <p:tavLst>
                                        <p:tav tm="0">
                                          <p:val>
                                            <p:fltVal val="360"/>
                                          </p:val>
                                        </p:tav>
                                        <p:tav tm="100000">
                                          <p:val>
                                            <p:fltVal val="0"/>
                                          </p:val>
                                        </p:tav>
                                      </p:tavLst>
                                    </p:anim>
                                    <p:animEffect transition="in" filter="fade">
                                      <p:cBhvr>
                                        <p:cTn id="32" dur="500"/>
                                        <p:tgtEl>
                                          <p:spTgt spid="10">
                                            <p:txEl>
                                              <p:pRg st="1" end="1"/>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5" name="ليتم تحليلها، والتأكد من نوع الميكروب المسبب للتسم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6019800" y="762000"/>
            <a:ext cx="1981200" cy="1219200"/>
          </a:xfrm>
          <a:prstGeom prst="cloud">
            <a:avLst/>
          </a:prstGeom>
          <a:ln w="38100">
            <a:solidFill>
              <a:srgbClr val="FFFF00"/>
            </a:solidFill>
            <a:prstDash val="sysDash"/>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sz="2400"/>
          </a:p>
        </p:txBody>
      </p:sp>
      <p:sp>
        <p:nvSpPr>
          <p:cNvPr id="6150" name="TextBox 3"/>
          <p:cNvSpPr txBox="1">
            <a:spLocks noChangeArrowheads="1"/>
          </p:cNvSpPr>
          <p:nvPr/>
        </p:nvSpPr>
        <p:spPr bwMode="auto">
          <a:xfrm>
            <a:off x="6261100" y="957263"/>
            <a:ext cx="1536700" cy="769937"/>
          </a:xfrm>
          <a:prstGeom prst="rect">
            <a:avLst/>
          </a:prstGeom>
          <a:noFill/>
          <a:ln w="9525">
            <a:noFill/>
            <a:miter lim="800000"/>
            <a:headEnd/>
            <a:tailEnd/>
          </a:ln>
        </p:spPr>
        <p:txBody>
          <a:bodyPr>
            <a:spAutoFit/>
          </a:bodyPr>
          <a:lstStyle/>
          <a:p>
            <a:pPr algn="ctr" rtl="1"/>
            <a:r>
              <a:rPr lang="ar-EG" sz="4400" b="1">
                <a:latin typeface="Calibri" pitchFamily="34" charset="0"/>
              </a:rPr>
              <a:t>إسعافه</a:t>
            </a:r>
            <a:endParaRPr lang="en-US" sz="4400">
              <a:latin typeface="Calibri" pitchFamily="34" charset="0"/>
            </a:endParaRPr>
          </a:p>
        </p:txBody>
      </p:sp>
      <p:sp>
        <p:nvSpPr>
          <p:cNvPr id="10" name="مستطيل 9"/>
          <p:cNvSpPr>
            <a:spLocks noChangeArrowheads="1"/>
          </p:cNvSpPr>
          <p:nvPr/>
        </p:nvSpPr>
        <p:spPr bwMode="auto">
          <a:xfrm>
            <a:off x="1066800" y="2949575"/>
            <a:ext cx="7239000" cy="2308225"/>
          </a:xfrm>
          <a:prstGeom prst="rect">
            <a:avLst/>
          </a:prstGeom>
          <a:noFill/>
          <a:ln w="9525">
            <a:noFill/>
            <a:miter lim="800000"/>
            <a:headEnd/>
            <a:tailEnd/>
          </a:ln>
        </p:spPr>
        <p:txBody>
          <a:bodyPr>
            <a:spAutoFit/>
          </a:bodyPr>
          <a:lstStyle/>
          <a:p>
            <a:pPr marL="742950" indent="-742950" algn="ctr" rtl="1"/>
            <a:r>
              <a:rPr lang="ar-SA" sz="3600" b="1" dirty="0">
                <a:solidFill>
                  <a:srgbClr val="0000FF"/>
                </a:solidFill>
              </a:rPr>
              <a:t>2- </a:t>
            </a:r>
            <a:r>
              <a:rPr lang="ar-EG" sz="3600" b="1" dirty="0">
                <a:solidFill>
                  <a:srgbClr val="0000FF"/>
                </a:solidFill>
              </a:rPr>
              <a:t>يراعى عدم إعطاء المريض أي أدوية أو علاج يوقف الإسهال أو القئ.</a:t>
            </a:r>
            <a:endParaRPr lang="en-US" sz="3600" dirty="0">
              <a:solidFill>
                <a:srgbClr val="0000FF"/>
              </a:solidFill>
            </a:endParaRPr>
          </a:p>
          <a:p>
            <a:pPr marL="742950" indent="-742950" algn="ctr" rtl="1"/>
            <a:r>
              <a:rPr lang="ar-SA" sz="3600" b="1" dirty="0">
                <a:solidFill>
                  <a:srgbClr val="0000FF"/>
                </a:solidFill>
              </a:rPr>
              <a:t>3- </a:t>
            </a:r>
            <a:r>
              <a:rPr lang="ar-EG" sz="3600" b="1" dirty="0">
                <a:solidFill>
                  <a:srgbClr val="0000FF"/>
                </a:solidFill>
              </a:rPr>
              <a:t>يُنقل للمستشفى؛ لإسعافه من قبل الطبيب، وتعويضه عن السوائل التي فقدها. </a:t>
            </a:r>
            <a:endParaRPr lang="en-US" sz="3600" dirty="0">
              <a:solidFill>
                <a:srgbClr val="0000FF"/>
              </a:solidFill>
            </a:endParaRPr>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edg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يراعى عدم إعطاء المريض أي أدوية أو علاج يوقف الإسهال أو.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edge">
                                      <p:cBhvr>
                                        <p:cTn id="12" dur="500"/>
                                        <p:tgtEl>
                                          <p:spTgt spid="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يُنقل للمستشفى؛ لإسعافه من قبل الطبيب، وتعويضه عن السوائل التي فقد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248400" y="762000"/>
            <a:ext cx="1600200" cy="1447800"/>
          </a:xfrm>
          <a:prstGeom prst="rect">
            <a:avLst/>
          </a:prstGeom>
          <a:blipFill>
            <a:blip r:embed="rId5" cstate="print">
              <a:lum bright="-2000" contrast="19000"/>
            </a:blip>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sp>
        <p:nvSpPr>
          <p:cNvPr id="9" name="TextBox 3"/>
          <p:cNvSpPr txBox="1">
            <a:spLocks noChangeArrowheads="1"/>
          </p:cNvSpPr>
          <p:nvPr/>
        </p:nvSpPr>
        <p:spPr bwMode="auto">
          <a:xfrm>
            <a:off x="6740525" y="1057275"/>
            <a:ext cx="574675" cy="923925"/>
          </a:xfrm>
          <a:prstGeom prst="rect">
            <a:avLst/>
          </a:prstGeom>
          <a:noFill/>
          <a:ln w="9525">
            <a:noFill/>
            <a:miter lim="800000"/>
            <a:headEnd/>
            <a:tailEnd/>
          </a:ln>
        </p:spPr>
        <p:txBody>
          <a:bodyPr wrap="none">
            <a:spAutoFit/>
          </a:bodyPr>
          <a:lstStyle/>
          <a:p>
            <a:pPr algn="ctr"/>
            <a:r>
              <a:rPr lang="ar-EG" sz="5400" b="1" dirty="0">
                <a:solidFill>
                  <a:srgbClr val="0000FF"/>
                </a:solidFill>
                <a:latin typeface="Calibri" pitchFamily="34" charset="0"/>
              </a:rPr>
              <a:t>5</a:t>
            </a:r>
          </a:p>
        </p:txBody>
      </p:sp>
      <p:sp>
        <p:nvSpPr>
          <p:cNvPr id="10" name="Rectangle 6"/>
          <p:cNvSpPr/>
          <p:nvPr/>
        </p:nvSpPr>
        <p:spPr bwMode="auto">
          <a:xfrm>
            <a:off x="1104900" y="2276475"/>
            <a:ext cx="7086600" cy="1569660"/>
          </a:xfrm>
          <a:prstGeom prst="rect">
            <a:avLst/>
          </a:prstGeom>
          <a:noFill/>
          <a:effectLst/>
        </p:spPr>
        <p:txBody>
          <a:bodyPr>
            <a:spAutoFit/>
          </a:bodyPr>
          <a:lstStyle/>
          <a:p>
            <a:pPr algn="ctr" rtl="1" fontAlgn="auto">
              <a:spcBef>
                <a:spcPts val="0"/>
              </a:spcBef>
              <a:spcAft>
                <a:spcPts val="0"/>
              </a:spcAft>
              <a:defRPr/>
            </a:pPr>
            <a:r>
              <a:rPr lang="ar-EG" sz="3200" b="1" dirty="0">
                <a:solidFill>
                  <a:srgbClr val="FF0000"/>
                </a:solidFill>
                <a:latin typeface="+mn-lt"/>
                <a:cs typeface="+mn-cs"/>
              </a:rPr>
              <a:t>قرأت في مواقع التواصل الاجتماعي خبراً عن حادثة تسمم في أحد المطاعم، دون الأسباب لهذه الحادثة؟ مع ذكر طرق الوقاية منها؟</a:t>
            </a:r>
            <a:endParaRPr lang="en-US" dirty="0">
              <a:solidFill>
                <a:srgbClr val="FF0000"/>
              </a:solidFill>
              <a:latin typeface="+mn-lt"/>
              <a:cs typeface="+mn-cs"/>
            </a:endParaRPr>
          </a:p>
        </p:txBody>
      </p:sp>
      <p:sp>
        <p:nvSpPr>
          <p:cNvPr id="8" name="Rectangle 1"/>
          <p:cNvSpPr>
            <a:spLocks noChangeArrowheads="1"/>
          </p:cNvSpPr>
          <p:nvPr/>
        </p:nvSpPr>
        <p:spPr bwMode="auto">
          <a:xfrm>
            <a:off x="1707776" y="4038600"/>
            <a:ext cx="5638800" cy="1569660"/>
          </a:xfrm>
          <a:prstGeom prst="rect">
            <a:avLst/>
          </a:prstGeom>
          <a:noFill/>
          <a:ln w="9525">
            <a:noFill/>
            <a:miter lim="800000"/>
            <a:headEnd/>
            <a:tailEnd/>
          </a:ln>
        </p:spPr>
        <p:txBody>
          <a:bodyPr anchor="ctr">
            <a:spAutoFit/>
          </a:bodyPr>
          <a:lstStyle/>
          <a:p>
            <a:pPr algn="ctr" rtl="1"/>
            <a:r>
              <a:rPr lang="ar-SA" sz="3200" b="1" dirty="0"/>
              <a:t>سبب التسمم الطعام الفاسد، ويكثر في فصل الصيف لارتفاع درجة الحرارة</a:t>
            </a:r>
            <a:r>
              <a:rPr lang="ar-EG" sz="3200" b="1" dirty="0"/>
              <a:t> وفساد بعد الأطعمة بسبب ذلك</a:t>
            </a:r>
            <a:r>
              <a:rPr lang="ar-SA" sz="3200" b="1" dirty="0"/>
              <a:t>.</a:t>
            </a:r>
            <a:endParaRPr lang="en-US" sz="3200" dirty="0"/>
          </a:p>
        </p:txBody>
      </p:sp>
    </p:spTree>
  </p:cSld>
  <p:clrMapOvr>
    <a:masterClrMapping/>
  </p:clrMapOvr>
  <p:transition>
    <p:newsflash/>
    <p:sndAc>
      <p:stSnd>
        <p:snd r:embed="rId2" name="off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5.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145">
                                          <p:stCondLst>
                                            <p:cond delay="0"/>
                                          </p:stCondLst>
                                        </p:cTn>
                                        <p:tgtEl>
                                          <p:spTgt spid="8"/>
                                        </p:tgtEl>
                                      </p:cBhvr>
                                    </p:animEffect>
                                    <p:anim calcmode="lin" valueType="num">
                                      <p:cBhvr>
                                        <p:cTn id="2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7" dur="7">
                                          <p:stCondLst>
                                            <p:cond delay="163"/>
                                          </p:stCondLst>
                                        </p:cTn>
                                        <p:tgtEl>
                                          <p:spTgt spid="8"/>
                                        </p:tgtEl>
                                      </p:cBhvr>
                                      <p:to x="100000" y="60000"/>
                                    </p:animScale>
                                    <p:animScale>
                                      <p:cBhvr>
                                        <p:cTn id="28" dur="42" decel="50000">
                                          <p:stCondLst>
                                            <p:cond delay="169"/>
                                          </p:stCondLst>
                                        </p:cTn>
                                        <p:tgtEl>
                                          <p:spTgt spid="8"/>
                                        </p:tgtEl>
                                      </p:cBhvr>
                                      <p:to x="100000" y="100000"/>
                                    </p:animScale>
                                    <p:animScale>
                                      <p:cBhvr>
                                        <p:cTn id="29" dur="7">
                                          <p:stCondLst>
                                            <p:cond delay="328"/>
                                          </p:stCondLst>
                                        </p:cTn>
                                        <p:tgtEl>
                                          <p:spTgt spid="8"/>
                                        </p:tgtEl>
                                      </p:cBhvr>
                                      <p:to x="100000" y="80000"/>
                                    </p:animScale>
                                    <p:animScale>
                                      <p:cBhvr>
                                        <p:cTn id="30" dur="42" decel="50000">
                                          <p:stCondLst>
                                            <p:cond delay="335"/>
                                          </p:stCondLst>
                                        </p:cTn>
                                        <p:tgtEl>
                                          <p:spTgt spid="8"/>
                                        </p:tgtEl>
                                      </p:cBhvr>
                                      <p:to x="100000" y="100000"/>
                                    </p:animScale>
                                    <p:animScale>
                                      <p:cBhvr>
                                        <p:cTn id="31" dur="7">
                                          <p:stCondLst>
                                            <p:cond delay="411"/>
                                          </p:stCondLst>
                                        </p:cTn>
                                        <p:tgtEl>
                                          <p:spTgt spid="8"/>
                                        </p:tgtEl>
                                      </p:cBhvr>
                                      <p:to x="100000" y="90000"/>
                                    </p:animScale>
                                    <p:animScale>
                                      <p:cBhvr>
                                        <p:cTn id="32" dur="42" decel="50000">
                                          <p:stCondLst>
                                            <p:cond delay="417"/>
                                          </p:stCondLst>
                                        </p:cTn>
                                        <p:tgtEl>
                                          <p:spTgt spid="8"/>
                                        </p:tgtEl>
                                      </p:cBhvr>
                                      <p:to x="100000" y="100000"/>
                                    </p:animScale>
                                    <p:animScale>
                                      <p:cBhvr>
                                        <p:cTn id="33" dur="7">
                                          <p:stCondLst>
                                            <p:cond delay="452"/>
                                          </p:stCondLst>
                                        </p:cTn>
                                        <p:tgtEl>
                                          <p:spTgt spid="8"/>
                                        </p:tgtEl>
                                      </p:cBhvr>
                                      <p:to x="100000" y="95000"/>
                                    </p:animScale>
                                    <p:animScale>
                                      <p:cBhvr>
                                        <p:cTn id="34" dur="42" decel="50000">
                                          <p:stCondLst>
                                            <p:cond delay="459"/>
                                          </p:stCondLst>
                                        </p:cTn>
                                        <p:tgtEl>
                                          <p:spTgt spid="8"/>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4" name="سبب التسمم الطعام الفاسد، ويكثر في فصل الصيف لارتفاع در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efa13fd9d361cea74d88d7bcef9bf1b6c6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1833</TotalTime>
  <Words>1451</Words>
  <Application>Microsoft Office PowerPoint</Application>
  <PresentationFormat>عرض على الشاشة (4:3)</PresentationFormat>
  <Paragraphs>223</Paragraphs>
  <Slides>59</Slides>
  <Notes>1</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59</vt:i4>
      </vt:variant>
    </vt:vector>
  </HeadingPairs>
  <TitlesOfParts>
    <vt:vector size="66" baseType="lpstr">
      <vt:lpstr>Aharoni</vt:lpstr>
      <vt:lpstr>Arial</vt:lpstr>
      <vt:lpstr>Calibri</vt:lpstr>
      <vt:lpstr>Tahoma</vt:lpstr>
      <vt:lpstr>Times New Roman</vt:lpstr>
      <vt:lpstr>Wingdings</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Eman Adel</cp:lastModifiedBy>
  <cp:revision>146</cp:revision>
  <dcterms:created xsi:type="dcterms:W3CDTF">2006-08-16T00:00:00Z</dcterms:created>
  <dcterms:modified xsi:type="dcterms:W3CDTF">2021-08-28T13:10:22Z</dcterms:modified>
</cp:coreProperties>
</file>