
<file path=[Content_Types].xml><?xml version="1.0" encoding="utf-8"?>
<Types xmlns="http://schemas.openxmlformats.org/package/2006/content-types">
  <Default Extension="gif" ContentType="image/gif"/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648" r:id="rId1"/>
  </p:sldMasterIdLst>
  <p:sldIdLst>
    <p:sldId id="257" r:id="rId2"/>
    <p:sldId id="292" r:id="rId3"/>
    <p:sldId id="337" r:id="rId4"/>
    <p:sldId id="276" r:id="rId5"/>
    <p:sldId id="338" r:id="rId6"/>
    <p:sldId id="339" r:id="rId7"/>
    <p:sldId id="336" r:id="rId8"/>
    <p:sldId id="353" r:id="rId9"/>
    <p:sldId id="259" r:id="rId10"/>
    <p:sldId id="350" r:id="rId11"/>
    <p:sldId id="349" r:id="rId12"/>
    <p:sldId id="300" r:id="rId13"/>
    <p:sldId id="340" r:id="rId14"/>
    <p:sldId id="310" r:id="rId15"/>
    <p:sldId id="342" r:id="rId16"/>
    <p:sldId id="277" r:id="rId17"/>
    <p:sldId id="341" r:id="rId18"/>
    <p:sldId id="275" r:id="rId19"/>
    <p:sldId id="319" r:id="rId20"/>
    <p:sldId id="296" r:id="rId21"/>
    <p:sldId id="343" r:id="rId22"/>
    <p:sldId id="284" r:id="rId23"/>
    <p:sldId id="260" r:id="rId24"/>
    <p:sldId id="261" r:id="rId25"/>
    <p:sldId id="322" r:id="rId26"/>
    <p:sldId id="315" r:id="rId27"/>
    <p:sldId id="332" r:id="rId28"/>
    <p:sldId id="351" r:id="rId29"/>
    <p:sldId id="352" r:id="rId30"/>
    <p:sldId id="266" r:id="rId31"/>
    <p:sldId id="345" r:id="rId32"/>
    <p:sldId id="344" r:id="rId33"/>
    <p:sldId id="265" r:id="rId34"/>
    <p:sldId id="263" r:id="rId35"/>
    <p:sldId id="347" r:id="rId36"/>
    <p:sldId id="270" r:id="rId37"/>
    <p:sldId id="346" r:id="rId38"/>
    <p:sldId id="354" r:id="rId39"/>
  </p:sldIdLst>
  <p:sldSz cx="9144000" cy="6858000" type="screen4x3"/>
  <p:notesSz cx="6858000" cy="9144000"/>
  <p:defaultTextStyle>
    <a:defPPr>
      <a:defRPr lang="ar-SA"/>
    </a:defPPr>
    <a:lvl1pPr marL="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84380"/>
    <p:restoredTop sz="94660"/>
  </p:normalViewPr>
  <p:slideViewPr>
    <p:cSldViewPr>
      <p:cViewPr varScale="1">
        <p:scale>
          <a:sx n="68" d="100"/>
          <a:sy n="68" d="100"/>
        </p:scale>
        <p:origin x="582" y="7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شريحة عنو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ar-SA"/>
              <a:t>انقر لتحرير نمط العنوان الرئيسي</a:t>
            </a:r>
          </a:p>
        </p:txBody>
      </p:sp>
      <p:sp>
        <p:nvSpPr>
          <p:cNvPr id="3" name="عنوان فرعي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ar-SA"/>
              <a:t>انقر لتحرير نمط العنوان الثانوي الرئيسي</a:t>
            </a:r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5D66F7-75FA-4DA5-A0C5-FB998F0BA471}" type="datetimeFigureOut">
              <a:rPr lang="ar-SA" smtClean="0"/>
              <a:pPr/>
              <a:t>16/02/43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B85F3A-98AD-4B60-BDCD-ED5A0594872A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عنوان ومحتو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/>
              <a:t>انقر لتحرير نمط العنوان الرئيسي</a:t>
            </a:r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ar-SA"/>
              <a:t>انقر لتحرير أنماط النص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5D66F7-75FA-4DA5-A0C5-FB998F0BA471}" type="datetimeFigureOut">
              <a:rPr lang="ar-SA" smtClean="0"/>
              <a:pPr/>
              <a:t>16/02/43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B85F3A-98AD-4B60-BDCD-ED5A0594872A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عنوان المقط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r">
              <a:defRPr sz="4000" b="1" cap="all"/>
            </a:lvl1pPr>
          </a:lstStyle>
          <a:p>
            <a:r>
              <a:rPr lang="ar-SA"/>
              <a:t>انقر لتحرير نمط العنوان الرئيسي</a:t>
            </a:r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ar-SA"/>
              <a:t>انقر لتحرير أنماط النص الرئيسي</a:t>
            </a:r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5D66F7-75FA-4DA5-A0C5-FB998F0BA471}" type="datetimeFigureOut">
              <a:rPr lang="ar-SA" smtClean="0"/>
              <a:pPr/>
              <a:t>16/02/43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B85F3A-98AD-4B60-BDCD-ED5A0594872A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محتويي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/>
              <a:t>انقر لتحرير نمط العنوان الرئيسي</a:t>
            </a:r>
          </a:p>
        </p:txBody>
      </p:sp>
      <p:sp>
        <p:nvSpPr>
          <p:cNvPr id="3" name="عنصر نائب للمحتوى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ar-SA"/>
              <a:t>انقر لتحرير أنماط النص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ar-SA"/>
              <a:t>انقر لتحرير أنماط النص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5D66F7-75FA-4DA5-A0C5-FB998F0BA471}" type="datetimeFigureOut">
              <a:rPr lang="ar-SA" smtClean="0"/>
              <a:pPr/>
              <a:t>16/02/43</a:t>
            </a:fld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B85F3A-98AD-4B60-BDCD-ED5A0594872A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مقارن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ar-SA"/>
              <a:t>انقر لتحرير نمط العنوان الرئيسي</a:t>
            </a:r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/>
              <a:t>انقر لتحرير أنماط النص الرئيسي</a:t>
            </a:r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ar-SA"/>
              <a:t>انقر لتحرير أنماط النص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</a:p>
        </p:txBody>
      </p:sp>
      <p:sp>
        <p:nvSpPr>
          <p:cNvPr id="5" name="عنصر نائب للنص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/>
              <a:t>انقر لتحرير أنماط النص الرئيسي</a:t>
            </a:r>
          </a:p>
        </p:txBody>
      </p:sp>
      <p:sp>
        <p:nvSpPr>
          <p:cNvPr id="6" name="عنصر نائب للمحتوى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ar-SA"/>
              <a:t>انقر لتحرير أنماط النص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</a:p>
        </p:txBody>
      </p:sp>
      <p:sp>
        <p:nvSpPr>
          <p:cNvPr id="7" name="عنصر نائب للتاريخ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5D66F7-75FA-4DA5-A0C5-FB998F0BA471}" type="datetimeFigureOut">
              <a:rPr lang="ar-SA" smtClean="0"/>
              <a:pPr/>
              <a:t>16/02/43</a:t>
            </a:fld>
            <a:endParaRPr lang="ar-SA"/>
          </a:p>
        </p:txBody>
      </p:sp>
      <p:sp>
        <p:nvSpPr>
          <p:cNvPr id="8" name="عنصر نائب للتذييل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9" name="عنصر نائب لرقم الشريحة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B85F3A-98AD-4B60-BDCD-ED5A0594872A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عنوان فق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/>
              <a:t>انقر لتحرير نمط العنوان الرئيسي</a:t>
            </a:r>
          </a:p>
        </p:txBody>
      </p:sp>
      <p:sp>
        <p:nvSpPr>
          <p:cNvPr id="3" name="عنصر نائب للتاريخ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5D66F7-75FA-4DA5-A0C5-FB998F0BA471}" type="datetimeFigureOut">
              <a:rPr lang="ar-SA" smtClean="0"/>
              <a:pPr/>
              <a:t>16/02/43</a:t>
            </a:fld>
            <a:endParaRPr lang="ar-SA"/>
          </a:p>
        </p:txBody>
      </p:sp>
      <p:sp>
        <p:nvSpPr>
          <p:cNvPr id="4" name="عنصر نائب للتذييل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5" name="عنصر نائب لرقم الشريحة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B85F3A-98AD-4B60-BDCD-ED5A0594872A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فار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تاريخ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5D66F7-75FA-4DA5-A0C5-FB998F0BA471}" type="datetimeFigureOut">
              <a:rPr lang="ar-SA" smtClean="0"/>
              <a:pPr/>
              <a:t>16/02/43</a:t>
            </a:fld>
            <a:endParaRPr lang="ar-SA"/>
          </a:p>
        </p:txBody>
      </p:sp>
      <p:sp>
        <p:nvSpPr>
          <p:cNvPr id="3" name="عنصر نائب للتذييل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B85F3A-98AD-4B60-BDCD-ED5A0594872A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محتوى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ar-SA"/>
              <a:t>انقر لتحرير نمط العنوان الرئيسي</a:t>
            </a:r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ar-SA"/>
              <a:t>انقر لتحرير أنماط النص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/>
              <a:t>انقر لتحرير أنماط النص الرئيسي</a:t>
            </a:r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5D66F7-75FA-4DA5-A0C5-FB998F0BA471}" type="datetimeFigureOut">
              <a:rPr lang="ar-SA" smtClean="0"/>
              <a:pPr/>
              <a:t>16/02/43</a:t>
            </a:fld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B85F3A-98AD-4B60-BDCD-ED5A0594872A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صورة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ar-SA"/>
              <a:t>انقر لتحرير نمط العنوان الرئيسي</a:t>
            </a:r>
          </a:p>
        </p:txBody>
      </p:sp>
      <p:sp>
        <p:nvSpPr>
          <p:cNvPr id="3" name="عنصر نائب للصورة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ar-SA"/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/>
              <a:t>انقر لتحرير أنماط النص الرئيسي</a:t>
            </a:r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5D66F7-75FA-4DA5-A0C5-FB998F0BA471}" type="datetimeFigureOut">
              <a:rPr lang="ar-SA" smtClean="0"/>
              <a:pPr/>
              <a:t>16/02/43</a:t>
            </a:fld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B85F3A-98AD-4B60-BDCD-ED5A0594872A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عنوان ونص عمود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/>
              <a:t>انقر لتحرير نمط العنوان الرئيسي</a:t>
            </a:r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ar-SA"/>
              <a:t>انقر لتحرير أنماط النص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5D66F7-75FA-4DA5-A0C5-FB998F0BA471}" type="datetimeFigureOut">
              <a:rPr lang="ar-SA" smtClean="0"/>
              <a:pPr/>
              <a:t>16/02/43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B85F3A-98AD-4B60-BDCD-ED5A0594872A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عنوان ونص عمودي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عمودي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ar-SA"/>
              <a:t>انقر لتحرير نمط العنوان الرئيسي</a:t>
            </a:r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ar-SA"/>
              <a:t>انقر لتحرير أنماط النص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5D66F7-75FA-4DA5-A0C5-FB998F0BA471}" type="datetimeFigureOut">
              <a:rPr lang="ar-SA" smtClean="0"/>
              <a:pPr/>
              <a:t>16/02/43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B85F3A-98AD-4B60-BDCD-ED5A0594872A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عنوان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1" anchor="ctr">
            <a:normAutofit/>
          </a:bodyPr>
          <a:lstStyle/>
          <a:p>
            <a:r>
              <a:rPr lang="ar-SA"/>
              <a:t>انقر لتحرير نمط العنوان الرئيسي</a:t>
            </a:r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/>
          <a:p>
            <a:pPr lvl="0"/>
            <a:r>
              <a:rPr lang="ar-SA"/>
              <a:t>انقر لتحرير أنماط النص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25D66F7-75FA-4DA5-A0C5-FB998F0BA471}" type="datetimeFigureOut">
              <a:rPr lang="ar-SA" smtClean="0"/>
              <a:pPr/>
              <a:t>16/02/43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4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7B85F3A-98AD-4B60-BDCD-ED5A0594872A}" type="slidenum">
              <a:rPr lang="ar-SA" smtClean="0"/>
              <a:pPr/>
              <a:t>‹#›</a:t>
            </a:fld>
            <a:endParaRPr lang="ar-SA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1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r" defTabSz="914400" rtl="1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r" defTabSz="914400" rtl="1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r" defTabSz="914400" rtl="1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r" defTabSz="914400" rtl="1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ar-SA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gif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4.pn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gif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2.png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gif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gif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5" Type="http://schemas.openxmlformats.org/officeDocument/2006/relationships/image" Target="../media/image38.png"/><Relationship Id="rId4" Type="http://schemas.openxmlformats.org/officeDocument/2006/relationships/image" Target="../media/image13.jpg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g"/><Relationship Id="rId7" Type="http://schemas.openxmlformats.org/officeDocument/2006/relationships/image" Target="../media/image46.jp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5.png"/><Relationship Id="rId5" Type="http://schemas.openxmlformats.org/officeDocument/2006/relationships/image" Target="../media/image44.jpeg"/><Relationship Id="rId4" Type="http://schemas.openxmlformats.org/officeDocument/2006/relationships/image" Target="../media/image43.gif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gif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jpeg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image" Target="../media/image49.jpg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jpg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jpg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slow">
    <p:randomBar dir="vert"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صورة 2">
            <a:extLst>
              <a:ext uri="{FF2B5EF4-FFF2-40B4-BE49-F238E27FC236}">
                <a16:creationId xmlns:a16="http://schemas.microsoft.com/office/drawing/2014/main" id="{40A86FE6-01E3-4326-8261-E5EE6934708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conveyor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مستطيل 1"/>
          <p:cNvSpPr/>
          <p:nvPr/>
        </p:nvSpPr>
        <p:spPr>
          <a:xfrm>
            <a:off x="415260" y="5661248"/>
            <a:ext cx="6821036" cy="769441"/>
          </a:xfrm>
          <a:prstGeom prst="rect">
            <a:avLst/>
          </a:prstGeom>
          <a:solidFill>
            <a:schemeClr val="bg1"/>
          </a:solidFill>
        </p:spPr>
        <p:txBody>
          <a:bodyPr wrap="squar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ar-SA" sz="4400" b="1" cap="none" spc="0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cs typeface="Akhbar MT" pitchFamily="2" charset="-78"/>
              </a:rPr>
              <a:t>صممـ  ـي خارطة مفاهيم لعناصر المناخ</a:t>
            </a:r>
          </a:p>
        </p:txBody>
      </p:sp>
    </p:spTree>
    <p:extLst>
      <p:ext uri="{BB962C8B-B14F-4D97-AF65-F5344CB8AC3E}">
        <p14:creationId xmlns:p14="http://schemas.microsoft.com/office/powerpoint/2010/main" val="9796331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3931179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 dir="r"/>
      </p:transition>
    </mc:Choice>
    <mc:Fallback xmlns=""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7" y="620688"/>
            <a:ext cx="2376264" cy="525658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" name="صورة 1"/>
          <p:cNvPicPr>
            <a:picLocks noChangeAspect="1"/>
          </p:cNvPicPr>
          <p:nvPr/>
        </p:nvPicPr>
        <p:blipFill>
          <a:blip r:embed="rId3">
            <a:clrChange>
              <a:clrFrom>
                <a:srgbClr val="000000">
                  <a:alpha val="0"/>
                </a:srgbClr>
              </a:clrFrom>
              <a:clrTo>
                <a:srgbClr val="000000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35696" y="116632"/>
            <a:ext cx="7308304" cy="6624736"/>
          </a:xfrm>
          <a:prstGeom prst="rect">
            <a:avLst/>
          </a:prstGeom>
        </p:spPr>
      </p:pic>
      <p:sp>
        <p:nvSpPr>
          <p:cNvPr id="3" name="مستطيل 2"/>
          <p:cNvSpPr/>
          <p:nvPr/>
        </p:nvSpPr>
        <p:spPr>
          <a:xfrm>
            <a:off x="3902440" y="1916832"/>
            <a:ext cx="3693896" cy="302433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b="1" dirty="0">
                <a:solidFill>
                  <a:schemeClr val="accent1">
                    <a:lumMod val="75000"/>
                  </a:schemeClr>
                </a:solidFill>
                <a:cs typeface="Akhbar MT" pitchFamily="2" charset="-78"/>
              </a:rPr>
              <a:t>يتوقع من الطلبة  بنهاية الدرس أن </a:t>
            </a:r>
          </a:p>
          <a:p>
            <a:pPr marL="342900" indent="-342900" algn="ctr">
              <a:buAutoNum type="arabicParenR"/>
            </a:pPr>
            <a:r>
              <a:rPr lang="ar-SA" b="1" dirty="0">
                <a:solidFill>
                  <a:schemeClr val="accent1">
                    <a:lumMod val="75000"/>
                  </a:schemeClr>
                </a:solidFill>
                <a:cs typeface="Akhbar MT" pitchFamily="2" charset="-78"/>
              </a:rPr>
              <a:t>يرسموا اتجاه الرياح في نصفي الكرة الأرضية الشمالي والجنوبي</a:t>
            </a:r>
          </a:p>
          <a:p>
            <a:pPr marL="342900" indent="-342900" algn="ctr">
              <a:buAutoNum type="arabicParenR"/>
            </a:pPr>
            <a:r>
              <a:rPr lang="ar-SA" b="1" dirty="0">
                <a:solidFill>
                  <a:schemeClr val="accent1">
                    <a:lumMod val="75000"/>
                  </a:schemeClr>
                </a:solidFill>
                <a:cs typeface="Akhbar MT" pitchFamily="2" charset="-78"/>
              </a:rPr>
              <a:t>يعددوا  أجهزة قياس الرياح والرطوبة</a:t>
            </a:r>
          </a:p>
          <a:p>
            <a:pPr marL="342900" indent="-342900" algn="ctr">
              <a:buAutoNum type="arabicParenR"/>
            </a:pPr>
            <a:r>
              <a:rPr lang="ar-SA" b="1" dirty="0">
                <a:solidFill>
                  <a:schemeClr val="accent1">
                    <a:lumMod val="75000"/>
                  </a:schemeClr>
                </a:solidFill>
                <a:cs typeface="Akhbar MT" pitchFamily="2" charset="-78"/>
              </a:rPr>
              <a:t>يصمموا  خارطة مفاهيم لأنواع الرياح</a:t>
            </a:r>
          </a:p>
          <a:p>
            <a:pPr marL="342900" indent="-342900" algn="ctr">
              <a:buAutoNum type="arabicParenR"/>
            </a:pPr>
            <a:r>
              <a:rPr lang="ar-SA" b="1" dirty="0">
                <a:solidFill>
                  <a:schemeClr val="accent1">
                    <a:lumMod val="75000"/>
                  </a:schemeClr>
                </a:solidFill>
                <a:cs typeface="Akhbar MT" pitchFamily="2" charset="-78"/>
              </a:rPr>
              <a:t>يصفوا  الإعصار</a:t>
            </a:r>
          </a:p>
          <a:p>
            <a:pPr marL="342900" indent="-342900" algn="ctr">
              <a:buAutoNum type="arabicParenR"/>
            </a:pPr>
            <a:r>
              <a:rPr lang="ar-SA" b="1" dirty="0">
                <a:solidFill>
                  <a:schemeClr val="accent1">
                    <a:lumMod val="75000"/>
                  </a:schemeClr>
                </a:solidFill>
                <a:cs typeface="Akhbar MT" pitchFamily="2" charset="-78"/>
              </a:rPr>
              <a:t>يمثلوا  على أشكال الرطوبة</a:t>
            </a:r>
          </a:p>
          <a:p>
            <a:pPr marL="342900" indent="-342900" algn="ctr">
              <a:buAutoNum type="arabicParenR"/>
            </a:pPr>
            <a:r>
              <a:rPr lang="ar-SA" b="1" dirty="0">
                <a:solidFill>
                  <a:schemeClr val="accent1">
                    <a:lumMod val="75000"/>
                  </a:schemeClr>
                </a:solidFill>
                <a:cs typeface="Akhbar MT" pitchFamily="2" charset="-78"/>
              </a:rPr>
              <a:t>يدركوا أن الرياح من جند الله </a:t>
            </a:r>
          </a:p>
        </p:txBody>
      </p:sp>
    </p:spTree>
    <p:extLst>
      <p:ext uri="{BB962C8B-B14F-4D97-AF65-F5344CB8AC3E}">
        <p14:creationId xmlns:p14="http://schemas.microsoft.com/office/powerpoint/2010/main" val="37120594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window dir="vert"/>
      </p:transition>
    </mc:Choice>
    <mc:Fallback xmlns=""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6101279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r"/>
      </p:transition>
    </mc:Choice>
    <mc:Fallback xmlns=""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17000" b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مستطيل 1">
            <a:extLst>
              <a:ext uri="{FF2B5EF4-FFF2-40B4-BE49-F238E27FC236}">
                <a16:creationId xmlns:a16="http://schemas.microsoft.com/office/drawing/2014/main" id="{DD7B8AA5-7C80-4001-93FB-28AB501BC135}"/>
              </a:ext>
            </a:extLst>
          </p:cNvPr>
          <p:cNvSpPr/>
          <p:nvPr/>
        </p:nvSpPr>
        <p:spPr>
          <a:xfrm>
            <a:off x="3563888" y="3212976"/>
            <a:ext cx="2311851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ar-SA" sz="54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3- الرياح</a:t>
            </a:r>
          </a:p>
        </p:txBody>
      </p:sp>
    </p:spTree>
    <p:extLst>
      <p:ext uri="{BB962C8B-B14F-4D97-AF65-F5344CB8AC3E}">
        <p14:creationId xmlns:p14="http://schemas.microsoft.com/office/powerpoint/2010/main" val="406453484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4000" b="-4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مستطيل 2"/>
          <p:cNvSpPr/>
          <p:nvPr/>
        </p:nvSpPr>
        <p:spPr>
          <a:xfrm>
            <a:off x="7596336" y="840669"/>
            <a:ext cx="1140056" cy="255454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ar-SA" sz="1600" b="1" cap="all" spc="0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الرياح</a:t>
            </a:r>
          </a:p>
          <a:p>
            <a:pPr algn="ctr"/>
            <a:r>
              <a:rPr lang="ar-SA" sz="16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تيارات</a:t>
            </a:r>
          </a:p>
          <a:p>
            <a:pPr algn="ctr"/>
            <a:r>
              <a:rPr lang="ar-SA" sz="1600" b="1" cap="all" spc="0" dirty="0" err="1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الأنيمومتر</a:t>
            </a:r>
            <a:endParaRPr lang="ar-SA" sz="1600" b="1" cap="all" spc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  <a:p>
            <a:pPr algn="ctr"/>
            <a:r>
              <a:rPr lang="ar-SA" sz="16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دوارة الرياح</a:t>
            </a:r>
          </a:p>
          <a:p>
            <a:pPr algn="ctr"/>
            <a:r>
              <a:rPr lang="ar-SA" sz="1600" b="1" cap="all" spc="0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رياح تجارية</a:t>
            </a:r>
          </a:p>
          <a:p>
            <a:pPr algn="ctr"/>
            <a:r>
              <a:rPr lang="ar-SA" sz="16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رياح عكسية</a:t>
            </a:r>
          </a:p>
          <a:p>
            <a:pPr algn="ctr"/>
            <a:r>
              <a:rPr lang="ar-SA" sz="1600" b="1" cap="all" spc="0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رياح موسمية </a:t>
            </a:r>
          </a:p>
          <a:p>
            <a:pPr algn="ctr"/>
            <a:r>
              <a:rPr lang="ar-SA" sz="16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الاعصار</a:t>
            </a:r>
          </a:p>
          <a:p>
            <a:pPr algn="ctr"/>
            <a:r>
              <a:rPr lang="ar-SA" sz="1600" b="1" cap="all" spc="0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الرطوبة </a:t>
            </a:r>
          </a:p>
          <a:p>
            <a:pPr algn="ctr"/>
            <a:r>
              <a:rPr lang="ar-SA" sz="16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تكثف</a:t>
            </a:r>
            <a:endParaRPr lang="ar-SA" sz="1600" b="1" cap="all" spc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</p:spTree>
  </p:cSld>
  <p:clrMapOvr>
    <a:masterClrMapping/>
  </p:clrMapOvr>
  <p:transition spd="slow"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مستطيل 1">
            <a:extLst>
              <a:ext uri="{FF2B5EF4-FFF2-40B4-BE49-F238E27FC236}">
                <a16:creationId xmlns:a16="http://schemas.microsoft.com/office/drawing/2014/main" id="{19E3FA50-46E2-40FB-A7E0-C2EFC621BECF}"/>
              </a:ext>
            </a:extLst>
          </p:cNvPr>
          <p:cNvSpPr/>
          <p:nvPr/>
        </p:nvSpPr>
        <p:spPr>
          <a:xfrm>
            <a:off x="3275856" y="2060848"/>
            <a:ext cx="2393604" cy="46166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ar-SA" sz="24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من خلال المقطع التالي</a:t>
            </a:r>
          </a:p>
        </p:txBody>
      </p:sp>
    </p:spTree>
    <p:extLst>
      <p:ext uri="{BB962C8B-B14F-4D97-AF65-F5344CB8AC3E}">
        <p14:creationId xmlns:p14="http://schemas.microsoft.com/office/powerpoint/2010/main" val="185863221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8000" b="-8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صورة 1">
            <a:extLst>
              <a:ext uri="{FF2B5EF4-FFF2-40B4-BE49-F238E27FC236}">
                <a16:creationId xmlns:a16="http://schemas.microsoft.com/office/drawing/2014/main" id="{AA3EE017-98E7-4007-B637-5020FB19B1E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9552" y="836712"/>
            <a:ext cx="8064896" cy="46618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5194238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4000" b="-4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مستطيل 1"/>
          <p:cNvSpPr/>
          <p:nvPr/>
        </p:nvSpPr>
        <p:spPr>
          <a:xfrm>
            <a:off x="4509450" y="428604"/>
            <a:ext cx="1545615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ar-SA" sz="5400" b="1" cap="none" spc="0" dirty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الرياح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r"/>
      </p:transition>
    </mc:Choice>
    <mc:Fallback xmlns=""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نتيجة بحث الصور عن شخص يفكر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32656"/>
            <a:ext cx="3491880" cy="62646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مستطيل 1"/>
          <p:cNvSpPr/>
          <p:nvPr/>
        </p:nvSpPr>
        <p:spPr>
          <a:xfrm>
            <a:off x="1934458" y="836712"/>
            <a:ext cx="1043876" cy="830997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ar-SA" sz="2400" b="1" cap="none" spc="50" dirty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accent1">
                    <a:tint val="3000"/>
                    <a:alpha val="95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</a:rPr>
              <a:t>التعلم</a:t>
            </a:r>
          </a:p>
          <a:p>
            <a:pPr algn="ctr"/>
            <a:r>
              <a:rPr lang="ar-SA" sz="2400" b="1" cap="none" spc="50" dirty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accent1">
                    <a:tint val="3000"/>
                    <a:alpha val="95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</a:rPr>
              <a:t> بالحذف</a:t>
            </a:r>
          </a:p>
        </p:txBody>
      </p:sp>
      <p:sp>
        <p:nvSpPr>
          <p:cNvPr id="3" name="مستطيل 2"/>
          <p:cNvSpPr/>
          <p:nvPr/>
        </p:nvSpPr>
        <p:spPr>
          <a:xfrm>
            <a:off x="3258008" y="544324"/>
            <a:ext cx="5628464" cy="70788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ar-SA" sz="2000" b="1" cap="none" spc="0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لتحصلي على تعريف الرياح </a:t>
            </a:r>
            <a:r>
              <a:rPr lang="ar-SA" sz="2000" b="1" cap="none" spc="0" dirty="0">
                <a:ln w="11430"/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أحذفـ  ـي</a:t>
            </a:r>
            <a:r>
              <a:rPr lang="ar-SA" sz="2000" b="1" cap="none" spc="0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حرف ( الميم ) من بداية كل </a:t>
            </a:r>
          </a:p>
          <a:p>
            <a:pPr algn="ctr"/>
            <a:r>
              <a:rPr lang="ar-SA" sz="2000" b="1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كلمة ونهايتها </a:t>
            </a:r>
            <a:endParaRPr lang="ar-SA" sz="2000" b="1" cap="none" spc="0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pic>
        <p:nvPicPr>
          <p:cNvPr id="4" name="صورة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33805" y="1245354"/>
            <a:ext cx="6601811" cy="5085184"/>
          </a:xfrm>
          <a:prstGeom prst="rect">
            <a:avLst/>
          </a:prstGeom>
        </p:spPr>
      </p:pic>
      <p:sp>
        <p:nvSpPr>
          <p:cNvPr id="5" name="شكل بيضاوي 4"/>
          <p:cNvSpPr/>
          <p:nvPr/>
        </p:nvSpPr>
        <p:spPr>
          <a:xfrm>
            <a:off x="3331746" y="2708920"/>
            <a:ext cx="4336598" cy="3168352"/>
          </a:xfrm>
          <a:prstGeom prst="ellipse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2400" dirty="0" err="1">
                <a:solidFill>
                  <a:schemeClr val="tx1"/>
                </a:solidFill>
              </a:rPr>
              <a:t>تياراتم</a:t>
            </a:r>
            <a:r>
              <a:rPr lang="ar-SA" sz="2400" dirty="0">
                <a:solidFill>
                  <a:schemeClr val="tx1"/>
                </a:solidFill>
              </a:rPr>
              <a:t> </a:t>
            </a:r>
            <a:r>
              <a:rPr lang="ar-SA" sz="2400" dirty="0" err="1">
                <a:solidFill>
                  <a:schemeClr val="tx1"/>
                </a:solidFill>
              </a:rPr>
              <a:t>مهوائية</a:t>
            </a:r>
            <a:r>
              <a:rPr lang="ar-SA" sz="2400" dirty="0">
                <a:solidFill>
                  <a:schemeClr val="tx1"/>
                </a:solidFill>
              </a:rPr>
              <a:t> </a:t>
            </a:r>
            <a:r>
              <a:rPr lang="ar-SA" sz="2400" dirty="0" err="1">
                <a:solidFill>
                  <a:schemeClr val="tx1"/>
                </a:solidFill>
              </a:rPr>
              <a:t>تنتقلم</a:t>
            </a:r>
            <a:r>
              <a:rPr lang="ar-SA" sz="2400" dirty="0">
                <a:solidFill>
                  <a:schemeClr val="tx1"/>
                </a:solidFill>
              </a:rPr>
              <a:t> منم </a:t>
            </a:r>
            <a:r>
              <a:rPr lang="ar-SA" sz="2400" dirty="0" err="1">
                <a:solidFill>
                  <a:schemeClr val="tx1"/>
                </a:solidFill>
              </a:rPr>
              <a:t>ممناطق</a:t>
            </a:r>
            <a:r>
              <a:rPr lang="ar-SA" sz="2400" dirty="0">
                <a:solidFill>
                  <a:schemeClr val="tx1"/>
                </a:solidFill>
              </a:rPr>
              <a:t> </a:t>
            </a:r>
            <a:r>
              <a:rPr lang="ar-SA" sz="2400" dirty="0" err="1">
                <a:solidFill>
                  <a:schemeClr val="tx1"/>
                </a:solidFill>
              </a:rPr>
              <a:t>الضغطم</a:t>
            </a:r>
            <a:r>
              <a:rPr lang="ar-SA" sz="2400" dirty="0">
                <a:solidFill>
                  <a:schemeClr val="tx1"/>
                </a:solidFill>
              </a:rPr>
              <a:t> </a:t>
            </a:r>
            <a:r>
              <a:rPr lang="ar-SA" sz="2400" dirty="0" err="1">
                <a:solidFill>
                  <a:schemeClr val="tx1"/>
                </a:solidFill>
              </a:rPr>
              <a:t>المرتفعم</a:t>
            </a:r>
            <a:r>
              <a:rPr lang="ar-SA" sz="2400" dirty="0">
                <a:solidFill>
                  <a:schemeClr val="tx1"/>
                </a:solidFill>
              </a:rPr>
              <a:t> إلى </a:t>
            </a:r>
            <a:r>
              <a:rPr lang="ar-SA" sz="2400" dirty="0" err="1">
                <a:solidFill>
                  <a:schemeClr val="tx1"/>
                </a:solidFill>
              </a:rPr>
              <a:t>مناطقم</a:t>
            </a:r>
            <a:r>
              <a:rPr lang="ar-SA" sz="2400" dirty="0">
                <a:solidFill>
                  <a:schemeClr val="tx1"/>
                </a:solidFill>
              </a:rPr>
              <a:t> </a:t>
            </a:r>
            <a:r>
              <a:rPr lang="ar-SA" sz="2400" dirty="0" err="1">
                <a:solidFill>
                  <a:schemeClr val="tx1"/>
                </a:solidFill>
              </a:rPr>
              <a:t>الضغطم</a:t>
            </a:r>
            <a:r>
              <a:rPr lang="ar-SA" sz="2400" dirty="0">
                <a:solidFill>
                  <a:schemeClr val="tx1"/>
                </a:solidFill>
              </a:rPr>
              <a:t> </a:t>
            </a:r>
            <a:r>
              <a:rPr lang="ar-SA" sz="2400" dirty="0" err="1">
                <a:solidFill>
                  <a:schemeClr val="tx1"/>
                </a:solidFill>
              </a:rPr>
              <a:t>المنخفضم</a:t>
            </a:r>
            <a:r>
              <a:rPr lang="ar-SA" sz="2400" dirty="0">
                <a:solidFill>
                  <a:schemeClr val="tx1"/>
                </a:solidFill>
              </a:rPr>
              <a:t> </a:t>
            </a:r>
            <a:r>
              <a:rPr lang="ar-SA" sz="2400" dirty="0" err="1">
                <a:solidFill>
                  <a:schemeClr val="tx1"/>
                </a:solidFill>
              </a:rPr>
              <a:t>مبشكل</a:t>
            </a:r>
            <a:r>
              <a:rPr lang="ar-SA" sz="2400" dirty="0">
                <a:solidFill>
                  <a:schemeClr val="tx1"/>
                </a:solidFill>
              </a:rPr>
              <a:t> </a:t>
            </a:r>
            <a:r>
              <a:rPr lang="ar-SA" sz="2400" dirty="0" err="1">
                <a:solidFill>
                  <a:schemeClr val="tx1"/>
                </a:solidFill>
              </a:rPr>
              <a:t>أفقيم</a:t>
            </a:r>
            <a:r>
              <a:rPr lang="ar-SA" sz="2400" dirty="0">
                <a:solidFill>
                  <a:schemeClr val="tx1"/>
                </a:solidFill>
              </a:rPr>
              <a:t> </a:t>
            </a:r>
          </a:p>
        </p:txBody>
      </p:sp>
      <p:sp>
        <p:nvSpPr>
          <p:cNvPr id="6" name="مستطيل 5">
            <a:extLst>
              <a:ext uri="{FF2B5EF4-FFF2-40B4-BE49-F238E27FC236}">
                <a16:creationId xmlns:a16="http://schemas.microsoft.com/office/drawing/2014/main" id="{4CF5FC54-7A0B-40A3-A590-493FAA3BA81F}"/>
              </a:ext>
            </a:extLst>
          </p:cNvPr>
          <p:cNvSpPr/>
          <p:nvPr/>
        </p:nvSpPr>
        <p:spPr>
          <a:xfrm>
            <a:off x="3797024" y="3286856"/>
            <a:ext cx="3085943" cy="1815882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ar-SA" sz="2800" b="1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تيارات هوائية تنتقل من مناطق الضغط المرتفع إلى مناطق الضغط المنخفض بشكل أفقي</a:t>
            </a:r>
          </a:p>
        </p:txBody>
      </p:sp>
    </p:spTree>
    <p:extLst>
      <p:ext uri="{BB962C8B-B14F-4D97-AF65-F5344CB8AC3E}">
        <p14:creationId xmlns:p14="http://schemas.microsoft.com/office/powerpoint/2010/main" val="16561103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4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/>
      <p:bldP spid="6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مستطيل مستدير الزوايا 1"/>
          <p:cNvSpPr/>
          <p:nvPr/>
        </p:nvSpPr>
        <p:spPr>
          <a:xfrm>
            <a:off x="1214414" y="785794"/>
            <a:ext cx="6715172" cy="1643074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  <a:ln w="76200">
            <a:solidFill>
              <a:srgbClr val="FF0000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b="1" dirty="0">
                <a:solidFill>
                  <a:srgbClr val="C00000"/>
                </a:solidFill>
              </a:rPr>
              <a:t>افتحـ  ـ ي كتاب الطالب ص 99واستنتجـ   ـي من فقرة الرياح</a:t>
            </a:r>
          </a:p>
        </p:txBody>
      </p:sp>
      <p:sp>
        <p:nvSpPr>
          <p:cNvPr id="4" name="مستطيل 3">
            <a:extLst>
              <a:ext uri="{FF2B5EF4-FFF2-40B4-BE49-F238E27FC236}">
                <a16:creationId xmlns:a16="http://schemas.microsoft.com/office/drawing/2014/main" id="{628C86F7-53C9-4C7A-BD5E-33C59EA54857}"/>
              </a:ext>
            </a:extLst>
          </p:cNvPr>
          <p:cNvSpPr/>
          <p:nvPr/>
        </p:nvSpPr>
        <p:spPr>
          <a:xfrm flipH="1">
            <a:off x="5508104" y="2636912"/>
            <a:ext cx="2880320" cy="2304255"/>
          </a:xfrm>
          <a:custGeom>
            <a:avLst/>
            <a:gdLst>
              <a:gd name="connsiteX0" fmla="*/ 0 w 2880320"/>
              <a:gd name="connsiteY0" fmla="*/ 0 h 2304255"/>
              <a:gd name="connsiteX1" fmla="*/ 489654 w 2880320"/>
              <a:gd name="connsiteY1" fmla="*/ 0 h 2304255"/>
              <a:gd name="connsiteX2" fmla="*/ 1065718 w 2880320"/>
              <a:gd name="connsiteY2" fmla="*/ 0 h 2304255"/>
              <a:gd name="connsiteX3" fmla="*/ 1584176 w 2880320"/>
              <a:gd name="connsiteY3" fmla="*/ 0 h 2304255"/>
              <a:gd name="connsiteX4" fmla="*/ 2217846 w 2880320"/>
              <a:gd name="connsiteY4" fmla="*/ 0 h 2304255"/>
              <a:gd name="connsiteX5" fmla="*/ 2880320 w 2880320"/>
              <a:gd name="connsiteY5" fmla="*/ 0 h 2304255"/>
              <a:gd name="connsiteX6" fmla="*/ 2880320 w 2880320"/>
              <a:gd name="connsiteY6" fmla="*/ 599106 h 2304255"/>
              <a:gd name="connsiteX7" fmla="*/ 2880320 w 2880320"/>
              <a:gd name="connsiteY7" fmla="*/ 1106042 h 2304255"/>
              <a:gd name="connsiteX8" fmla="*/ 2880320 w 2880320"/>
              <a:gd name="connsiteY8" fmla="*/ 1612979 h 2304255"/>
              <a:gd name="connsiteX9" fmla="*/ 2880320 w 2880320"/>
              <a:gd name="connsiteY9" fmla="*/ 2304255 h 2304255"/>
              <a:gd name="connsiteX10" fmla="*/ 2246650 w 2880320"/>
              <a:gd name="connsiteY10" fmla="*/ 2304255 h 2304255"/>
              <a:gd name="connsiteX11" fmla="*/ 1756995 w 2880320"/>
              <a:gd name="connsiteY11" fmla="*/ 2304255 h 2304255"/>
              <a:gd name="connsiteX12" fmla="*/ 1209734 w 2880320"/>
              <a:gd name="connsiteY12" fmla="*/ 2304255 h 2304255"/>
              <a:gd name="connsiteX13" fmla="*/ 662474 w 2880320"/>
              <a:gd name="connsiteY13" fmla="*/ 2304255 h 2304255"/>
              <a:gd name="connsiteX14" fmla="*/ 0 w 2880320"/>
              <a:gd name="connsiteY14" fmla="*/ 2304255 h 2304255"/>
              <a:gd name="connsiteX15" fmla="*/ 0 w 2880320"/>
              <a:gd name="connsiteY15" fmla="*/ 1774276 h 2304255"/>
              <a:gd name="connsiteX16" fmla="*/ 0 w 2880320"/>
              <a:gd name="connsiteY16" fmla="*/ 1267340 h 2304255"/>
              <a:gd name="connsiteX17" fmla="*/ 0 w 2880320"/>
              <a:gd name="connsiteY17" fmla="*/ 714319 h 2304255"/>
              <a:gd name="connsiteX18" fmla="*/ 0 w 2880320"/>
              <a:gd name="connsiteY18" fmla="*/ 0 h 23042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2880320" h="2304255" fill="none" extrusionOk="0">
                <a:moveTo>
                  <a:pt x="0" y="0"/>
                </a:moveTo>
                <a:cubicBezTo>
                  <a:pt x="107046" y="-45813"/>
                  <a:pt x="389719" y="43299"/>
                  <a:pt x="489654" y="0"/>
                </a:cubicBezTo>
                <a:cubicBezTo>
                  <a:pt x="589589" y="-43299"/>
                  <a:pt x="917599" y="45881"/>
                  <a:pt x="1065718" y="0"/>
                </a:cubicBezTo>
                <a:cubicBezTo>
                  <a:pt x="1213837" y="-45881"/>
                  <a:pt x="1430587" y="19413"/>
                  <a:pt x="1584176" y="0"/>
                </a:cubicBezTo>
                <a:cubicBezTo>
                  <a:pt x="1737765" y="-19413"/>
                  <a:pt x="1957817" y="16999"/>
                  <a:pt x="2217846" y="0"/>
                </a:cubicBezTo>
                <a:cubicBezTo>
                  <a:pt x="2477875" y="-16999"/>
                  <a:pt x="2701229" y="25081"/>
                  <a:pt x="2880320" y="0"/>
                </a:cubicBezTo>
                <a:cubicBezTo>
                  <a:pt x="2883157" y="132166"/>
                  <a:pt x="2870316" y="324669"/>
                  <a:pt x="2880320" y="599106"/>
                </a:cubicBezTo>
                <a:cubicBezTo>
                  <a:pt x="2890324" y="873543"/>
                  <a:pt x="2878806" y="859881"/>
                  <a:pt x="2880320" y="1106042"/>
                </a:cubicBezTo>
                <a:cubicBezTo>
                  <a:pt x="2881834" y="1352203"/>
                  <a:pt x="2837835" y="1370346"/>
                  <a:pt x="2880320" y="1612979"/>
                </a:cubicBezTo>
                <a:cubicBezTo>
                  <a:pt x="2922805" y="1855612"/>
                  <a:pt x="2831168" y="2004099"/>
                  <a:pt x="2880320" y="2304255"/>
                </a:cubicBezTo>
                <a:cubicBezTo>
                  <a:pt x="2594087" y="2374643"/>
                  <a:pt x="2393714" y="2265230"/>
                  <a:pt x="2246650" y="2304255"/>
                </a:cubicBezTo>
                <a:cubicBezTo>
                  <a:pt x="2099586" y="2343280"/>
                  <a:pt x="1883650" y="2253125"/>
                  <a:pt x="1756995" y="2304255"/>
                </a:cubicBezTo>
                <a:cubicBezTo>
                  <a:pt x="1630340" y="2355385"/>
                  <a:pt x="1337460" y="2265853"/>
                  <a:pt x="1209734" y="2304255"/>
                </a:cubicBezTo>
                <a:cubicBezTo>
                  <a:pt x="1082008" y="2342657"/>
                  <a:pt x="801495" y="2267615"/>
                  <a:pt x="662474" y="2304255"/>
                </a:cubicBezTo>
                <a:cubicBezTo>
                  <a:pt x="523453" y="2340895"/>
                  <a:pt x="285861" y="2232308"/>
                  <a:pt x="0" y="2304255"/>
                </a:cubicBezTo>
                <a:cubicBezTo>
                  <a:pt x="-41294" y="2155075"/>
                  <a:pt x="52337" y="1912936"/>
                  <a:pt x="0" y="1774276"/>
                </a:cubicBezTo>
                <a:cubicBezTo>
                  <a:pt x="-52337" y="1635616"/>
                  <a:pt x="43707" y="1448117"/>
                  <a:pt x="0" y="1267340"/>
                </a:cubicBezTo>
                <a:cubicBezTo>
                  <a:pt x="-43707" y="1086563"/>
                  <a:pt x="51575" y="896713"/>
                  <a:pt x="0" y="714319"/>
                </a:cubicBezTo>
                <a:cubicBezTo>
                  <a:pt x="-51575" y="531925"/>
                  <a:pt x="26054" y="330663"/>
                  <a:pt x="0" y="0"/>
                </a:cubicBezTo>
                <a:close/>
              </a:path>
              <a:path w="2880320" h="2304255" stroke="0" extrusionOk="0">
                <a:moveTo>
                  <a:pt x="0" y="0"/>
                </a:moveTo>
                <a:cubicBezTo>
                  <a:pt x="194537" y="-46908"/>
                  <a:pt x="287055" y="56964"/>
                  <a:pt x="518458" y="0"/>
                </a:cubicBezTo>
                <a:cubicBezTo>
                  <a:pt x="749861" y="-56964"/>
                  <a:pt x="889482" y="38218"/>
                  <a:pt x="1094522" y="0"/>
                </a:cubicBezTo>
                <a:cubicBezTo>
                  <a:pt x="1299562" y="-38218"/>
                  <a:pt x="1392753" y="18489"/>
                  <a:pt x="1612979" y="0"/>
                </a:cubicBezTo>
                <a:cubicBezTo>
                  <a:pt x="1833205" y="-18489"/>
                  <a:pt x="2022704" y="44555"/>
                  <a:pt x="2246650" y="0"/>
                </a:cubicBezTo>
                <a:cubicBezTo>
                  <a:pt x="2470596" y="-44555"/>
                  <a:pt x="2586065" y="54687"/>
                  <a:pt x="2880320" y="0"/>
                </a:cubicBezTo>
                <a:cubicBezTo>
                  <a:pt x="2916549" y="223544"/>
                  <a:pt x="2873880" y="337428"/>
                  <a:pt x="2880320" y="506936"/>
                </a:cubicBezTo>
                <a:cubicBezTo>
                  <a:pt x="2886760" y="676444"/>
                  <a:pt x="2818177" y="863198"/>
                  <a:pt x="2880320" y="1036915"/>
                </a:cubicBezTo>
                <a:cubicBezTo>
                  <a:pt x="2942463" y="1210632"/>
                  <a:pt x="2873226" y="1412559"/>
                  <a:pt x="2880320" y="1566893"/>
                </a:cubicBezTo>
                <a:cubicBezTo>
                  <a:pt x="2887414" y="1721227"/>
                  <a:pt x="2828674" y="2079161"/>
                  <a:pt x="2880320" y="2304255"/>
                </a:cubicBezTo>
                <a:cubicBezTo>
                  <a:pt x="2720320" y="2309719"/>
                  <a:pt x="2597304" y="2267431"/>
                  <a:pt x="2390666" y="2304255"/>
                </a:cubicBezTo>
                <a:cubicBezTo>
                  <a:pt x="2184028" y="2341079"/>
                  <a:pt x="2133957" y="2265393"/>
                  <a:pt x="1901011" y="2304255"/>
                </a:cubicBezTo>
                <a:cubicBezTo>
                  <a:pt x="1668066" y="2343117"/>
                  <a:pt x="1589727" y="2289002"/>
                  <a:pt x="1324947" y="2304255"/>
                </a:cubicBezTo>
                <a:cubicBezTo>
                  <a:pt x="1060167" y="2319508"/>
                  <a:pt x="1014200" y="2300748"/>
                  <a:pt x="806490" y="2304255"/>
                </a:cubicBezTo>
                <a:cubicBezTo>
                  <a:pt x="598780" y="2307762"/>
                  <a:pt x="289167" y="2288594"/>
                  <a:pt x="0" y="2304255"/>
                </a:cubicBezTo>
                <a:cubicBezTo>
                  <a:pt x="-59971" y="2075324"/>
                  <a:pt x="49130" y="1945684"/>
                  <a:pt x="0" y="1728191"/>
                </a:cubicBezTo>
                <a:cubicBezTo>
                  <a:pt x="-49130" y="1510698"/>
                  <a:pt x="52353" y="1355820"/>
                  <a:pt x="0" y="1152128"/>
                </a:cubicBezTo>
                <a:cubicBezTo>
                  <a:pt x="-52353" y="948436"/>
                  <a:pt x="64243" y="768511"/>
                  <a:pt x="0" y="599106"/>
                </a:cubicBezTo>
                <a:cubicBezTo>
                  <a:pt x="-64243" y="429701"/>
                  <a:pt x="53853" y="207270"/>
                  <a:pt x="0" y="0"/>
                </a:cubicBezTo>
                <a:close/>
              </a:path>
            </a:pathLst>
          </a:custGeom>
          <a:solidFill>
            <a:schemeClr val="bg1"/>
          </a:solidFill>
          <a:ln w="57150">
            <a:solidFill>
              <a:schemeClr val="tx1">
                <a:lumMod val="95000"/>
                <a:lumOff val="5000"/>
              </a:schemeClr>
            </a:solidFill>
            <a:extLst>
              <a:ext uri="{C807C97D-BFC1-408E-A445-0C87EB9F89A2}">
                <ask:lineSketchStyleProps xmlns:ask="http://schemas.microsoft.com/office/drawing/2018/sketchyshapes" sd="3844312185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3600" b="1" dirty="0">
                <a:solidFill>
                  <a:sysClr val="windowText" lastClr="000000"/>
                </a:solidFill>
                <a:latin typeface="Aldhabi" panose="01000000000000000000" pitchFamily="2" charset="-78"/>
                <a:cs typeface="Akhbar MT" pitchFamily="2" charset="-78"/>
              </a:rPr>
              <a:t>بسبب دوران الأرض حول محورها </a:t>
            </a:r>
          </a:p>
        </p:txBody>
      </p:sp>
      <p:sp>
        <p:nvSpPr>
          <p:cNvPr id="5" name="مستطيل 4">
            <a:extLst>
              <a:ext uri="{FF2B5EF4-FFF2-40B4-BE49-F238E27FC236}">
                <a16:creationId xmlns:a16="http://schemas.microsoft.com/office/drawing/2014/main" id="{9FC6E43D-F33F-42D5-845C-6FA47251B5D9}"/>
              </a:ext>
            </a:extLst>
          </p:cNvPr>
          <p:cNvSpPr/>
          <p:nvPr/>
        </p:nvSpPr>
        <p:spPr>
          <a:xfrm flipH="1">
            <a:off x="731985" y="2693618"/>
            <a:ext cx="2880320" cy="2304255"/>
          </a:xfrm>
          <a:custGeom>
            <a:avLst/>
            <a:gdLst>
              <a:gd name="connsiteX0" fmla="*/ 0 w 2880320"/>
              <a:gd name="connsiteY0" fmla="*/ 0 h 2304255"/>
              <a:gd name="connsiteX1" fmla="*/ 489654 w 2880320"/>
              <a:gd name="connsiteY1" fmla="*/ 0 h 2304255"/>
              <a:gd name="connsiteX2" fmla="*/ 1065718 w 2880320"/>
              <a:gd name="connsiteY2" fmla="*/ 0 h 2304255"/>
              <a:gd name="connsiteX3" fmla="*/ 1584176 w 2880320"/>
              <a:gd name="connsiteY3" fmla="*/ 0 h 2304255"/>
              <a:gd name="connsiteX4" fmla="*/ 2217846 w 2880320"/>
              <a:gd name="connsiteY4" fmla="*/ 0 h 2304255"/>
              <a:gd name="connsiteX5" fmla="*/ 2880320 w 2880320"/>
              <a:gd name="connsiteY5" fmla="*/ 0 h 2304255"/>
              <a:gd name="connsiteX6" fmla="*/ 2880320 w 2880320"/>
              <a:gd name="connsiteY6" fmla="*/ 599106 h 2304255"/>
              <a:gd name="connsiteX7" fmla="*/ 2880320 w 2880320"/>
              <a:gd name="connsiteY7" fmla="*/ 1106042 h 2304255"/>
              <a:gd name="connsiteX8" fmla="*/ 2880320 w 2880320"/>
              <a:gd name="connsiteY8" fmla="*/ 1612979 h 2304255"/>
              <a:gd name="connsiteX9" fmla="*/ 2880320 w 2880320"/>
              <a:gd name="connsiteY9" fmla="*/ 2304255 h 2304255"/>
              <a:gd name="connsiteX10" fmla="*/ 2246650 w 2880320"/>
              <a:gd name="connsiteY10" fmla="*/ 2304255 h 2304255"/>
              <a:gd name="connsiteX11" fmla="*/ 1756995 w 2880320"/>
              <a:gd name="connsiteY11" fmla="*/ 2304255 h 2304255"/>
              <a:gd name="connsiteX12" fmla="*/ 1209734 w 2880320"/>
              <a:gd name="connsiteY12" fmla="*/ 2304255 h 2304255"/>
              <a:gd name="connsiteX13" fmla="*/ 662474 w 2880320"/>
              <a:gd name="connsiteY13" fmla="*/ 2304255 h 2304255"/>
              <a:gd name="connsiteX14" fmla="*/ 0 w 2880320"/>
              <a:gd name="connsiteY14" fmla="*/ 2304255 h 2304255"/>
              <a:gd name="connsiteX15" fmla="*/ 0 w 2880320"/>
              <a:gd name="connsiteY15" fmla="*/ 1774276 h 2304255"/>
              <a:gd name="connsiteX16" fmla="*/ 0 w 2880320"/>
              <a:gd name="connsiteY16" fmla="*/ 1267340 h 2304255"/>
              <a:gd name="connsiteX17" fmla="*/ 0 w 2880320"/>
              <a:gd name="connsiteY17" fmla="*/ 714319 h 2304255"/>
              <a:gd name="connsiteX18" fmla="*/ 0 w 2880320"/>
              <a:gd name="connsiteY18" fmla="*/ 0 h 23042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2880320" h="2304255" fill="none" extrusionOk="0">
                <a:moveTo>
                  <a:pt x="0" y="0"/>
                </a:moveTo>
                <a:cubicBezTo>
                  <a:pt x="107046" y="-45813"/>
                  <a:pt x="389719" y="43299"/>
                  <a:pt x="489654" y="0"/>
                </a:cubicBezTo>
                <a:cubicBezTo>
                  <a:pt x="589589" y="-43299"/>
                  <a:pt x="917599" y="45881"/>
                  <a:pt x="1065718" y="0"/>
                </a:cubicBezTo>
                <a:cubicBezTo>
                  <a:pt x="1213837" y="-45881"/>
                  <a:pt x="1430587" y="19413"/>
                  <a:pt x="1584176" y="0"/>
                </a:cubicBezTo>
                <a:cubicBezTo>
                  <a:pt x="1737765" y="-19413"/>
                  <a:pt x="1957817" y="16999"/>
                  <a:pt x="2217846" y="0"/>
                </a:cubicBezTo>
                <a:cubicBezTo>
                  <a:pt x="2477875" y="-16999"/>
                  <a:pt x="2701229" y="25081"/>
                  <a:pt x="2880320" y="0"/>
                </a:cubicBezTo>
                <a:cubicBezTo>
                  <a:pt x="2883157" y="132166"/>
                  <a:pt x="2870316" y="324669"/>
                  <a:pt x="2880320" y="599106"/>
                </a:cubicBezTo>
                <a:cubicBezTo>
                  <a:pt x="2890324" y="873543"/>
                  <a:pt x="2878806" y="859881"/>
                  <a:pt x="2880320" y="1106042"/>
                </a:cubicBezTo>
                <a:cubicBezTo>
                  <a:pt x="2881834" y="1352203"/>
                  <a:pt x="2837835" y="1370346"/>
                  <a:pt x="2880320" y="1612979"/>
                </a:cubicBezTo>
                <a:cubicBezTo>
                  <a:pt x="2922805" y="1855612"/>
                  <a:pt x="2831168" y="2004099"/>
                  <a:pt x="2880320" y="2304255"/>
                </a:cubicBezTo>
                <a:cubicBezTo>
                  <a:pt x="2594087" y="2374643"/>
                  <a:pt x="2393714" y="2265230"/>
                  <a:pt x="2246650" y="2304255"/>
                </a:cubicBezTo>
                <a:cubicBezTo>
                  <a:pt x="2099586" y="2343280"/>
                  <a:pt x="1883650" y="2253125"/>
                  <a:pt x="1756995" y="2304255"/>
                </a:cubicBezTo>
                <a:cubicBezTo>
                  <a:pt x="1630340" y="2355385"/>
                  <a:pt x="1337460" y="2265853"/>
                  <a:pt x="1209734" y="2304255"/>
                </a:cubicBezTo>
                <a:cubicBezTo>
                  <a:pt x="1082008" y="2342657"/>
                  <a:pt x="801495" y="2267615"/>
                  <a:pt x="662474" y="2304255"/>
                </a:cubicBezTo>
                <a:cubicBezTo>
                  <a:pt x="523453" y="2340895"/>
                  <a:pt x="285861" y="2232308"/>
                  <a:pt x="0" y="2304255"/>
                </a:cubicBezTo>
                <a:cubicBezTo>
                  <a:pt x="-41294" y="2155075"/>
                  <a:pt x="52337" y="1912936"/>
                  <a:pt x="0" y="1774276"/>
                </a:cubicBezTo>
                <a:cubicBezTo>
                  <a:pt x="-52337" y="1635616"/>
                  <a:pt x="43707" y="1448117"/>
                  <a:pt x="0" y="1267340"/>
                </a:cubicBezTo>
                <a:cubicBezTo>
                  <a:pt x="-43707" y="1086563"/>
                  <a:pt x="51575" y="896713"/>
                  <a:pt x="0" y="714319"/>
                </a:cubicBezTo>
                <a:cubicBezTo>
                  <a:pt x="-51575" y="531925"/>
                  <a:pt x="26054" y="330663"/>
                  <a:pt x="0" y="0"/>
                </a:cubicBezTo>
                <a:close/>
              </a:path>
              <a:path w="2880320" h="2304255" stroke="0" extrusionOk="0">
                <a:moveTo>
                  <a:pt x="0" y="0"/>
                </a:moveTo>
                <a:cubicBezTo>
                  <a:pt x="194537" y="-46908"/>
                  <a:pt x="287055" y="56964"/>
                  <a:pt x="518458" y="0"/>
                </a:cubicBezTo>
                <a:cubicBezTo>
                  <a:pt x="749861" y="-56964"/>
                  <a:pt x="889482" y="38218"/>
                  <a:pt x="1094522" y="0"/>
                </a:cubicBezTo>
                <a:cubicBezTo>
                  <a:pt x="1299562" y="-38218"/>
                  <a:pt x="1392753" y="18489"/>
                  <a:pt x="1612979" y="0"/>
                </a:cubicBezTo>
                <a:cubicBezTo>
                  <a:pt x="1833205" y="-18489"/>
                  <a:pt x="2022704" y="44555"/>
                  <a:pt x="2246650" y="0"/>
                </a:cubicBezTo>
                <a:cubicBezTo>
                  <a:pt x="2470596" y="-44555"/>
                  <a:pt x="2586065" y="54687"/>
                  <a:pt x="2880320" y="0"/>
                </a:cubicBezTo>
                <a:cubicBezTo>
                  <a:pt x="2916549" y="223544"/>
                  <a:pt x="2873880" y="337428"/>
                  <a:pt x="2880320" y="506936"/>
                </a:cubicBezTo>
                <a:cubicBezTo>
                  <a:pt x="2886760" y="676444"/>
                  <a:pt x="2818177" y="863198"/>
                  <a:pt x="2880320" y="1036915"/>
                </a:cubicBezTo>
                <a:cubicBezTo>
                  <a:pt x="2942463" y="1210632"/>
                  <a:pt x="2873226" y="1412559"/>
                  <a:pt x="2880320" y="1566893"/>
                </a:cubicBezTo>
                <a:cubicBezTo>
                  <a:pt x="2887414" y="1721227"/>
                  <a:pt x="2828674" y="2079161"/>
                  <a:pt x="2880320" y="2304255"/>
                </a:cubicBezTo>
                <a:cubicBezTo>
                  <a:pt x="2720320" y="2309719"/>
                  <a:pt x="2597304" y="2267431"/>
                  <a:pt x="2390666" y="2304255"/>
                </a:cubicBezTo>
                <a:cubicBezTo>
                  <a:pt x="2184028" y="2341079"/>
                  <a:pt x="2133957" y="2265393"/>
                  <a:pt x="1901011" y="2304255"/>
                </a:cubicBezTo>
                <a:cubicBezTo>
                  <a:pt x="1668066" y="2343117"/>
                  <a:pt x="1589727" y="2289002"/>
                  <a:pt x="1324947" y="2304255"/>
                </a:cubicBezTo>
                <a:cubicBezTo>
                  <a:pt x="1060167" y="2319508"/>
                  <a:pt x="1014200" y="2300748"/>
                  <a:pt x="806490" y="2304255"/>
                </a:cubicBezTo>
                <a:cubicBezTo>
                  <a:pt x="598780" y="2307762"/>
                  <a:pt x="289167" y="2288594"/>
                  <a:pt x="0" y="2304255"/>
                </a:cubicBezTo>
                <a:cubicBezTo>
                  <a:pt x="-59971" y="2075324"/>
                  <a:pt x="49130" y="1945684"/>
                  <a:pt x="0" y="1728191"/>
                </a:cubicBezTo>
                <a:cubicBezTo>
                  <a:pt x="-49130" y="1510698"/>
                  <a:pt x="52353" y="1355820"/>
                  <a:pt x="0" y="1152128"/>
                </a:cubicBezTo>
                <a:cubicBezTo>
                  <a:pt x="-52353" y="948436"/>
                  <a:pt x="64243" y="768511"/>
                  <a:pt x="0" y="599106"/>
                </a:cubicBezTo>
                <a:cubicBezTo>
                  <a:pt x="-64243" y="429701"/>
                  <a:pt x="53853" y="207270"/>
                  <a:pt x="0" y="0"/>
                </a:cubicBezTo>
                <a:close/>
              </a:path>
            </a:pathLst>
          </a:custGeom>
          <a:solidFill>
            <a:schemeClr val="bg1"/>
          </a:solidFill>
          <a:ln w="57150">
            <a:solidFill>
              <a:schemeClr val="tx1">
                <a:lumMod val="95000"/>
                <a:lumOff val="5000"/>
              </a:schemeClr>
            </a:solidFill>
            <a:extLst>
              <a:ext uri="{C807C97D-BFC1-408E-A445-0C87EB9F89A2}">
                <ask:lineSketchStyleProps xmlns:ask="http://schemas.microsoft.com/office/drawing/2018/sketchyshapes" sd="3844312185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3600" b="1" dirty="0">
                <a:solidFill>
                  <a:sysClr val="windowText" lastClr="000000"/>
                </a:solidFill>
                <a:latin typeface="Aldhabi" panose="01000000000000000000" pitchFamily="2" charset="-78"/>
                <a:cs typeface="Akhbar MT" pitchFamily="2" charset="-78"/>
              </a:rPr>
              <a:t>لا تهب الرياح العامة ( الدائمة)</a:t>
            </a:r>
          </a:p>
          <a:p>
            <a:pPr algn="ctr"/>
            <a:r>
              <a:rPr lang="ar-SA" sz="3600" b="1" dirty="0">
                <a:solidFill>
                  <a:sysClr val="windowText" lastClr="000000"/>
                </a:solidFill>
                <a:latin typeface="Aldhabi" panose="01000000000000000000" pitchFamily="2" charset="-78"/>
                <a:cs typeface="Akhbar MT" pitchFamily="2" charset="-78"/>
              </a:rPr>
              <a:t> في خط مستقيم 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 rotWithShape="1">
          <a:blip r:embed="rId3">
            <a:clrChange>
              <a:clrFrom>
                <a:srgbClr val="FCEAD4"/>
              </a:clrFrom>
              <a:clrTo>
                <a:srgbClr val="FCEAD4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89" t="13970" r="3176" b="20133"/>
          <a:stretch/>
        </p:blipFill>
        <p:spPr bwMode="auto">
          <a:xfrm rot="21307091">
            <a:off x="1029266" y="2928508"/>
            <a:ext cx="7432813" cy="27965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مستطيل 1"/>
          <p:cNvSpPr/>
          <p:nvPr/>
        </p:nvSpPr>
        <p:spPr>
          <a:xfrm>
            <a:off x="5345832" y="332656"/>
            <a:ext cx="3796992" cy="64633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ar-SA" b="1" cap="none" spc="0" dirty="0">
                <a:ln w="17780" cmpd="sng">
                  <a:solidFill>
                    <a:sysClr val="windowText" lastClr="000000"/>
                  </a:solidFill>
                  <a:prstDash val="solid"/>
                  <a:miter lim="800000"/>
                </a:ln>
                <a:effectLst>
                  <a:outerShdw blurRad="50800" algn="tl" rotWithShape="0">
                    <a:srgbClr val="000000"/>
                  </a:outerShdw>
                </a:effectLst>
              </a:rPr>
              <a:t>يرسم الطلبة  اتجاه الرياح في النصف الشمالي والجنوبي من الكرة الأرضية </a:t>
            </a:r>
          </a:p>
        </p:txBody>
      </p:sp>
    </p:spTree>
    <p:extLst>
      <p:ext uri="{BB962C8B-B14F-4D97-AF65-F5344CB8AC3E}">
        <p14:creationId xmlns:p14="http://schemas.microsoft.com/office/powerpoint/2010/main" val="36355359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window dir="vert"/>
      </p:transition>
    </mc:Choice>
    <mc:Fallback xmlns=""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slow">
    <p:wipe dir="r"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00" name="Picture 4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72200" y="3836110"/>
            <a:ext cx="2583631" cy="245325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101" name="Picture 5"/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16570" y="4735473"/>
            <a:ext cx="3506965" cy="158483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8" name="مستطيل 7">
            <a:extLst>
              <a:ext uri="{FF2B5EF4-FFF2-40B4-BE49-F238E27FC236}">
                <a16:creationId xmlns:a16="http://schemas.microsoft.com/office/drawing/2014/main" id="{C3714362-F8E9-45B6-A6FE-989DFCFB4CA6}"/>
              </a:ext>
            </a:extLst>
          </p:cNvPr>
          <p:cNvSpPr/>
          <p:nvPr/>
        </p:nvSpPr>
        <p:spPr>
          <a:xfrm>
            <a:off x="5345832" y="332656"/>
            <a:ext cx="3796992" cy="369332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ar-SA" b="1" cap="none" spc="0" dirty="0">
                <a:ln w="17780" cmpd="sng">
                  <a:solidFill>
                    <a:sysClr val="windowText" lastClr="000000"/>
                  </a:solidFill>
                  <a:prstDash val="solid"/>
                  <a:miter lim="800000"/>
                </a:ln>
                <a:effectLst>
                  <a:outerShdw blurRad="50800" algn="tl" rotWithShape="0">
                    <a:srgbClr val="000000"/>
                  </a:outerShdw>
                </a:effectLst>
              </a:rPr>
              <a:t>يبحث الطلبة عن أسماء الأجهزة التالية </a:t>
            </a:r>
          </a:p>
        </p:txBody>
      </p:sp>
    </p:spTree>
    <p:extLst>
      <p:ext uri="{BB962C8B-B14F-4D97-AF65-F5344CB8AC3E}">
        <p14:creationId xmlns:p14="http://schemas.microsoft.com/office/powerpoint/2010/main" val="1555834213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10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10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410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10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10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سهم للأسفل 2"/>
          <p:cNvSpPr/>
          <p:nvPr/>
        </p:nvSpPr>
        <p:spPr>
          <a:xfrm>
            <a:off x="3000364" y="3500438"/>
            <a:ext cx="3556466" cy="3357562"/>
          </a:xfrm>
          <a:prstGeom prst="downArrow">
            <a:avLst>
              <a:gd name="adj1" fmla="val 50000"/>
              <a:gd name="adj2" fmla="val 37250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3600" b="1" dirty="0"/>
              <a:t>نحفظ إبداعك</a:t>
            </a:r>
          </a:p>
          <a:p>
            <a:pPr algn="ctr"/>
            <a:r>
              <a:rPr lang="ar-SA" sz="3600" b="1" dirty="0"/>
              <a:t>في سجل منجزات</a:t>
            </a:r>
          </a:p>
          <a:p>
            <a:pPr algn="ctr"/>
            <a:r>
              <a:rPr lang="ar-SA" sz="3600" b="1" dirty="0"/>
              <a:t>الفصل</a:t>
            </a:r>
          </a:p>
        </p:txBody>
      </p:sp>
      <p:sp>
        <p:nvSpPr>
          <p:cNvPr id="4" name="مخطط انسيابي: شريط مثقب 3"/>
          <p:cNvSpPr/>
          <p:nvPr/>
        </p:nvSpPr>
        <p:spPr>
          <a:xfrm>
            <a:off x="1571604" y="0"/>
            <a:ext cx="5857916" cy="3429000"/>
          </a:xfrm>
          <a:prstGeom prst="flowChartPunchedTape">
            <a:avLst/>
          </a:prstGeom>
          <a:solidFill>
            <a:schemeClr val="accent5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3600" b="1" dirty="0">
                <a:solidFill>
                  <a:srgbClr val="FF0000"/>
                </a:solidFill>
              </a:rPr>
              <a:t>صممـ   ـي خارطة مفاهيم لأنواع الرياح</a:t>
            </a:r>
          </a:p>
        </p:txBody>
      </p:sp>
    </p:spTree>
  </p:cSld>
  <p:clrMapOvr>
    <a:masterClrMapping/>
  </p:clrMapOvr>
  <p:transition spd="slow">
    <p:randomBar dir="vert"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7000" b="-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مستطيل 1"/>
          <p:cNvSpPr/>
          <p:nvPr/>
        </p:nvSpPr>
        <p:spPr>
          <a:xfrm>
            <a:off x="6000760" y="4221088"/>
            <a:ext cx="3143240" cy="175432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ar-SA" sz="54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يصف الطلبة الصورة 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مستطيل 3">
            <a:extLst>
              <a:ext uri="{FF2B5EF4-FFF2-40B4-BE49-F238E27FC236}">
                <a16:creationId xmlns:a16="http://schemas.microsoft.com/office/drawing/2014/main" id="{C03C953D-F4A3-42B6-B273-525EFCE1C40D}"/>
              </a:ext>
            </a:extLst>
          </p:cNvPr>
          <p:cNvSpPr/>
          <p:nvPr/>
        </p:nvSpPr>
        <p:spPr>
          <a:xfrm>
            <a:off x="5652120" y="4005064"/>
            <a:ext cx="3305890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ar-SA" sz="3600" b="1" dirty="0">
                <a:solidFill>
                  <a:sysClr val="windowText" lastClr="000000"/>
                </a:solidFill>
                <a:latin typeface="Aldhabi" panose="01000000000000000000" pitchFamily="2" charset="-78"/>
                <a:cs typeface="Akhbar MT" pitchFamily="2" charset="-78"/>
              </a:rPr>
              <a:t>عللـ  ـ ي:</a:t>
            </a:r>
          </a:p>
          <a:p>
            <a:pPr algn="ctr"/>
            <a:r>
              <a:rPr lang="ar-SA" sz="3600" b="1" dirty="0">
                <a:solidFill>
                  <a:sysClr val="windowText" lastClr="000000"/>
                </a:solidFill>
                <a:latin typeface="Aldhabi" panose="01000000000000000000" pitchFamily="2" charset="-78"/>
                <a:cs typeface="Akhbar MT" pitchFamily="2" charset="-78"/>
              </a:rPr>
              <a:t>تتحرك الأعاصير في اتجاهات مختلفة </a:t>
            </a:r>
          </a:p>
        </p:txBody>
      </p:sp>
      <p:sp>
        <p:nvSpPr>
          <p:cNvPr id="5" name="مستطيل 4">
            <a:extLst>
              <a:ext uri="{FF2B5EF4-FFF2-40B4-BE49-F238E27FC236}">
                <a16:creationId xmlns:a16="http://schemas.microsoft.com/office/drawing/2014/main" id="{FA19619C-4764-4B71-BE2D-630626A314DF}"/>
              </a:ext>
            </a:extLst>
          </p:cNvPr>
          <p:cNvSpPr/>
          <p:nvPr/>
        </p:nvSpPr>
        <p:spPr>
          <a:xfrm>
            <a:off x="1420734" y="4235896"/>
            <a:ext cx="330589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ar-SA" sz="3600" b="1" dirty="0">
                <a:solidFill>
                  <a:sysClr val="windowText" lastClr="000000"/>
                </a:solidFill>
                <a:latin typeface="Aldhabi" panose="01000000000000000000" pitchFamily="2" charset="-78"/>
                <a:cs typeface="Akhbar MT" pitchFamily="2" charset="-78"/>
              </a:rPr>
              <a:t>حسب الرياح المؤثرة فيها </a:t>
            </a:r>
          </a:p>
        </p:txBody>
      </p:sp>
      <p:sp>
        <p:nvSpPr>
          <p:cNvPr id="6" name="مربع نص 5">
            <a:extLst>
              <a:ext uri="{FF2B5EF4-FFF2-40B4-BE49-F238E27FC236}">
                <a16:creationId xmlns:a16="http://schemas.microsoft.com/office/drawing/2014/main" id="{40E09BC9-604B-4494-8E8C-C1D810C2F6A1}"/>
              </a:ext>
            </a:extLst>
          </p:cNvPr>
          <p:cNvSpPr txBox="1"/>
          <p:nvPr/>
        </p:nvSpPr>
        <p:spPr>
          <a:xfrm>
            <a:off x="6948264" y="786879"/>
            <a:ext cx="1937738" cy="369332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algn="ctr"/>
            <a:r>
              <a:rPr lang="ar-SA" sz="1800" b="1" dirty="0">
                <a:solidFill>
                  <a:schemeClr val="bg1"/>
                </a:solidFill>
                <a:latin typeface="Aldhabi" panose="01000000000000000000" pitchFamily="2" charset="-78"/>
                <a:cs typeface="Akhbar MT" pitchFamily="2" charset="-78"/>
              </a:rPr>
              <a:t>عللـ  ـ ي:</a:t>
            </a:r>
          </a:p>
        </p:txBody>
      </p:sp>
    </p:spTree>
    <p:extLst>
      <p:ext uri="{BB962C8B-B14F-4D97-AF65-F5344CB8AC3E}">
        <p14:creationId xmlns:p14="http://schemas.microsoft.com/office/powerpoint/2010/main" val="23300988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dir="r" isContent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6000" r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>
        <p14:glitter dir="r"/>
      </p:transition>
    </mc:Choice>
    <mc:Fallback xmlns="">
      <p:transition spd="slow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مستطيل 2"/>
          <p:cNvSpPr/>
          <p:nvPr/>
        </p:nvSpPr>
        <p:spPr>
          <a:xfrm>
            <a:off x="6876256" y="0"/>
            <a:ext cx="574196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ar-SA" sz="54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4</a:t>
            </a:r>
            <a:endParaRPr lang="ar-SA" sz="5400" b="1" cap="all" spc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pic>
        <p:nvPicPr>
          <p:cNvPr id="4" name="صورة 3">
            <a:extLst>
              <a:ext uri="{FF2B5EF4-FFF2-40B4-BE49-F238E27FC236}">
                <a16:creationId xmlns:a16="http://schemas.microsoft.com/office/drawing/2014/main" id="{BD3E4694-0C0B-4505-A9B8-2D8482585E7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32240" y="3161"/>
            <a:ext cx="1920406" cy="823031"/>
          </a:xfrm>
          <a:prstGeom prst="rect">
            <a:avLst/>
          </a:prstGeom>
        </p:spPr>
      </p:pic>
      <p:pic>
        <p:nvPicPr>
          <p:cNvPr id="5" name="صورة 4">
            <a:extLst>
              <a:ext uri="{FF2B5EF4-FFF2-40B4-BE49-F238E27FC236}">
                <a16:creationId xmlns:a16="http://schemas.microsoft.com/office/drawing/2014/main" id="{C7918D0B-7399-47E0-8AAE-0AB4DFC8D6C1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3963" r="47487"/>
          <a:stretch/>
        </p:blipFill>
        <p:spPr>
          <a:xfrm>
            <a:off x="899592" y="1619745"/>
            <a:ext cx="3168352" cy="3063772"/>
          </a:xfrm>
          <a:prstGeom prst="rect">
            <a:avLst/>
          </a:prstGeom>
        </p:spPr>
      </p:pic>
      <p:sp>
        <p:nvSpPr>
          <p:cNvPr id="6" name="مستطيل 5">
            <a:extLst>
              <a:ext uri="{FF2B5EF4-FFF2-40B4-BE49-F238E27FC236}">
                <a16:creationId xmlns:a16="http://schemas.microsoft.com/office/drawing/2014/main" id="{E37947E3-8C45-4559-B192-37AB732C2B41}"/>
              </a:ext>
            </a:extLst>
          </p:cNvPr>
          <p:cNvSpPr/>
          <p:nvPr/>
        </p:nvSpPr>
        <p:spPr>
          <a:xfrm>
            <a:off x="3347864" y="1619923"/>
            <a:ext cx="5430183" cy="2308324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marL="457200" indent="-457200" algn="ctr">
              <a:buAutoNum type="arabic1Minus"/>
            </a:pPr>
            <a:r>
              <a:rPr lang="ar-SA" sz="2400" b="1" dirty="0">
                <a:ln w="17780" cmpd="sng">
                  <a:solidFill>
                    <a:sysClr val="windowText" lastClr="000000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أين تتجه الرياح في الشكل المقابل ؟</a:t>
            </a:r>
          </a:p>
          <a:p>
            <a:pPr algn="ctr"/>
            <a:endParaRPr lang="ar-SA" sz="2400" b="1" dirty="0">
              <a:ln w="17780" cmpd="sng">
                <a:solidFill>
                  <a:sysClr val="windowText" lastClr="000000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</a:endParaRPr>
          </a:p>
          <a:p>
            <a:pPr algn="ctr"/>
            <a:endParaRPr lang="ar-SA" sz="2400" b="1" cap="none" spc="0" dirty="0">
              <a:ln w="17780" cmpd="sng">
                <a:solidFill>
                  <a:sysClr val="windowText" lastClr="000000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</a:endParaRPr>
          </a:p>
          <a:p>
            <a:pPr algn="ctr"/>
            <a:r>
              <a:rPr lang="ar-SA" sz="2400" b="1" dirty="0">
                <a:ln w="17780" cmpd="sng">
                  <a:solidFill>
                    <a:sysClr val="windowText" lastClr="000000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ب - </a:t>
            </a:r>
            <a:r>
              <a:rPr lang="ar-SA" sz="2400" b="1" cap="none" spc="0" dirty="0">
                <a:ln w="17780" cmpd="sng">
                  <a:solidFill>
                    <a:sysClr val="windowText" lastClr="000000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يكمل الطلبة الفراغ بما يناسبه :</a:t>
            </a:r>
          </a:p>
          <a:p>
            <a:pPr algn="ctr"/>
            <a:r>
              <a:rPr lang="ar-SA" sz="2400" b="1" dirty="0">
                <a:ln w="17780" cmpd="sng">
                  <a:solidFill>
                    <a:sysClr val="windowText" lastClr="000000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الرياح الدائمة تنحرف إلى </a:t>
            </a:r>
          </a:p>
          <a:p>
            <a:pPr algn="ctr"/>
            <a:r>
              <a:rPr lang="ar-SA" sz="2400" b="1" cap="none" spc="0" dirty="0">
                <a:ln w="17780" cmpd="sng">
                  <a:solidFill>
                    <a:sysClr val="windowText" lastClr="000000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في نصف الكرة الشمالي .</a:t>
            </a:r>
          </a:p>
        </p:txBody>
      </p:sp>
      <p:sp>
        <p:nvSpPr>
          <p:cNvPr id="7" name="مستطيل 6">
            <a:extLst>
              <a:ext uri="{FF2B5EF4-FFF2-40B4-BE49-F238E27FC236}">
                <a16:creationId xmlns:a16="http://schemas.microsoft.com/office/drawing/2014/main" id="{FEA6B05D-5AB6-4F30-9D3F-4535788E3C6E}"/>
              </a:ext>
            </a:extLst>
          </p:cNvPr>
          <p:cNvSpPr/>
          <p:nvPr/>
        </p:nvSpPr>
        <p:spPr>
          <a:xfrm>
            <a:off x="4383925" y="1988840"/>
            <a:ext cx="330589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ar-SA" sz="3600" b="1" dirty="0">
                <a:solidFill>
                  <a:schemeClr val="tx2">
                    <a:lumMod val="75000"/>
                  </a:schemeClr>
                </a:solidFill>
                <a:latin typeface="Aldhabi" panose="01000000000000000000" pitchFamily="2" charset="-78"/>
                <a:cs typeface="Akhbar MT" pitchFamily="2" charset="-78"/>
              </a:rPr>
              <a:t>الشمال الشرقي</a:t>
            </a:r>
          </a:p>
        </p:txBody>
      </p:sp>
      <p:sp>
        <p:nvSpPr>
          <p:cNvPr id="8" name="مستطيل 7">
            <a:extLst>
              <a:ext uri="{FF2B5EF4-FFF2-40B4-BE49-F238E27FC236}">
                <a16:creationId xmlns:a16="http://schemas.microsoft.com/office/drawing/2014/main" id="{AD64FB76-7B54-4E78-86FE-64891F5146B6}"/>
              </a:ext>
            </a:extLst>
          </p:cNvPr>
          <p:cNvSpPr/>
          <p:nvPr/>
        </p:nvSpPr>
        <p:spPr>
          <a:xfrm>
            <a:off x="3938267" y="3008598"/>
            <a:ext cx="891315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ar-SA" sz="3600" b="1" dirty="0">
                <a:solidFill>
                  <a:schemeClr val="tx2">
                    <a:lumMod val="75000"/>
                  </a:schemeClr>
                </a:solidFill>
                <a:latin typeface="Aldhabi" panose="01000000000000000000" pitchFamily="2" charset="-78"/>
                <a:cs typeface="Akhbar MT" pitchFamily="2" charset="-78"/>
              </a:rPr>
              <a:t>يمين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8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مستطيل 1"/>
          <p:cNvSpPr/>
          <p:nvPr/>
        </p:nvSpPr>
        <p:spPr>
          <a:xfrm>
            <a:off x="3177464" y="4929198"/>
            <a:ext cx="2759090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ar-SA" sz="5400" b="1" dirty="0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  <a:gradFill>
                  <a:gsLst>
                    <a:gs pos="0">
                      <a:srgbClr val="FFFFFF">
                        <a:tint val="40000"/>
                        <a:satMod val="250000"/>
                      </a:srgbClr>
                    </a:gs>
                    <a:gs pos="9000">
                      <a:srgbClr val="FFFFFF">
                        <a:tint val="52000"/>
                        <a:satMod val="300000"/>
                      </a:srgbClr>
                    </a:gs>
                    <a:gs pos="50000">
                      <a:srgbClr val="FFFFFF">
                        <a:shade val="20000"/>
                        <a:satMod val="300000"/>
                      </a:srgbClr>
                    </a:gs>
                    <a:gs pos="79000">
                      <a:srgbClr val="FFFFFF">
                        <a:tint val="52000"/>
                        <a:satMod val="300000"/>
                      </a:srgbClr>
                    </a:gs>
                    <a:gs pos="100000">
                      <a:srgbClr val="FFFFFF">
                        <a:tint val="40000"/>
                        <a:satMod val="250000"/>
                      </a:srgbClr>
                    </a:gs>
                  </a:gsLst>
                  <a:lin ang="5400000"/>
                </a:gradFill>
              </a:rPr>
              <a:t>4- الرطوبة</a:t>
            </a:r>
            <a:endParaRPr lang="ar-SA" sz="5400" b="1" cap="none" spc="0" dirty="0">
              <a:ln w="10541" cmpd="sng">
                <a:solidFill>
                  <a:srgbClr val="7D7D7D">
                    <a:tint val="100000"/>
                    <a:shade val="100000"/>
                    <a:satMod val="110000"/>
                  </a:srgbClr>
                </a:solidFill>
                <a:prstDash val="solid"/>
              </a:ln>
              <a:gradFill>
                <a:gsLst>
                  <a:gs pos="0">
                    <a:srgbClr val="FFFFFF">
                      <a:tint val="40000"/>
                      <a:satMod val="250000"/>
                    </a:srgbClr>
                  </a:gs>
                  <a:gs pos="9000">
                    <a:srgbClr val="FFFFFF">
                      <a:tint val="52000"/>
                      <a:satMod val="300000"/>
                    </a:srgbClr>
                  </a:gs>
                  <a:gs pos="50000">
                    <a:srgbClr val="FFFFFF">
                      <a:shade val="20000"/>
                      <a:satMod val="300000"/>
                    </a:srgbClr>
                  </a:gs>
                  <a:gs pos="79000">
                    <a:srgbClr val="FFFFFF">
                      <a:tint val="52000"/>
                      <a:satMod val="300000"/>
                    </a:srgbClr>
                  </a:gs>
                  <a:gs pos="100000">
                    <a:srgbClr val="FFFFFF">
                      <a:tint val="40000"/>
                      <a:satMod val="250000"/>
                    </a:srgbClr>
                  </a:gs>
                </a:gsLst>
                <a:lin ang="5400000"/>
              </a:gradFill>
              <a:effectLst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400">
        <p14:honeycomb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مستطيل 2"/>
          <p:cNvSpPr/>
          <p:nvPr/>
        </p:nvSpPr>
        <p:spPr>
          <a:xfrm>
            <a:off x="601559" y="332656"/>
            <a:ext cx="2885726" cy="40011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ar-SA" sz="2000" b="1" dirty="0">
                <a:ln w="17780" cmpd="sng">
                  <a:solidFill>
                    <a:sysClr val="windowText" lastClr="000000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يطبق الطلبة الاستراتيجية التالية </a:t>
            </a:r>
            <a:endParaRPr lang="ar-SA" sz="2000" b="1" cap="none" spc="0" dirty="0">
              <a:ln w="17780" cmpd="sng">
                <a:solidFill>
                  <a:sysClr val="windowText" lastClr="000000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  <p:sp>
        <p:nvSpPr>
          <p:cNvPr id="4" name="مستطيل 3"/>
          <p:cNvSpPr/>
          <p:nvPr/>
        </p:nvSpPr>
        <p:spPr>
          <a:xfrm>
            <a:off x="7578934" y="3086328"/>
            <a:ext cx="1055097" cy="156966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ar-SA" sz="2400" b="1" dirty="0">
                <a:ln w="17780" cmpd="sng">
                  <a:solidFill>
                    <a:sysClr val="windowText" lastClr="000000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ماذا </a:t>
            </a:r>
          </a:p>
          <a:p>
            <a:pPr algn="ctr"/>
            <a:r>
              <a:rPr lang="ar-SA" sz="2400" b="1" cap="none" spc="0" dirty="0">
                <a:ln w="17780" cmpd="sng">
                  <a:solidFill>
                    <a:sysClr val="windowText" lastClr="000000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تعرفون </a:t>
            </a:r>
          </a:p>
          <a:p>
            <a:pPr algn="ctr"/>
            <a:r>
              <a:rPr lang="ar-SA" sz="2400" b="1" dirty="0">
                <a:ln w="17780" cmpd="sng">
                  <a:solidFill>
                    <a:sysClr val="windowText" lastClr="000000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عن</a:t>
            </a:r>
          </a:p>
          <a:p>
            <a:pPr algn="ctr"/>
            <a:r>
              <a:rPr lang="ar-SA" sz="2400" b="1" cap="none" spc="0" dirty="0">
                <a:ln w="17780" cmpd="sng">
                  <a:solidFill>
                    <a:sysClr val="windowText" lastClr="000000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الرطوبة </a:t>
            </a:r>
          </a:p>
        </p:txBody>
      </p:sp>
      <p:sp>
        <p:nvSpPr>
          <p:cNvPr id="5" name="مستطيل 4"/>
          <p:cNvSpPr/>
          <p:nvPr/>
        </p:nvSpPr>
        <p:spPr>
          <a:xfrm>
            <a:off x="5560496" y="3299500"/>
            <a:ext cx="1526379" cy="120032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ar-SA" sz="2400" b="1" dirty="0">
                <a:ln w="17780" cmpd="sng">
                  <a:solidFill>
                    <a:sysClr val="windowText" lastClr="000000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نظم معلوماتك</a:t>
            </a:r>
          </a:p>
          <a:p>
            <a:pPr algn="ctr"/>
            <a:r>
              <a:rPr lang="ar-SA" sz="2400" b="1" dirty="0">
                <a:ln w="17780" cmpd="sng">
                  <a:solidFill>
                    <a:sysClr val="windowText" lastClr="000000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في خارطة </a:t>
            </a:r>
          </a:p>
          <a:p>
            <a:pPr algn="ctr"/>
            <a:r>
              <a:rPr lang="ar-SA" sz="2400" b="1" dirty="0">
                <a:ln w="17780" cmpd="sng">
                  <a:solidFill>
                    <a:sysClr val="windowText" lastClr="000000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مفاهيم </a:t>
            </a:r>
            <a:endParaRPr lang="ar-SA" sz="2400" b="1" cap="none" spc="0" dirty="0">
              <a:ln w="17780" cmpd="sng">
                <a:solidFill>
                  <a:sysClr val="windowText" lastClr="000000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  <p:sp>
        <p:nvSpPr>
          <p:cNvPr id="6" name="مستطيل 5"/>
          <p:cNvSpPr/>
          <p:nvPr/>
        </p:nvSpPr>
        <p:spPr>
          <a:xfrm>
            <a:off x="4027244" y="3284984"/>
            <a:ext cx="1120820" cy="2308324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ar-SA" sz="2400" b="1" dirty="0">
                <a:ln w="17780" cmpd="sng">
                  <a:solidFill>
                    <a:sysClr val="windowText" lastClr="000000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ابحث في</a:t>
            </a:r>
          </a:p>
          <a:p>
            <a:pPr algn="ctr"/>
            <a:r>
              <a:rPr lang="ar-SA" sz="2400" b="1" cap="none" spc="0" dirty="0">
                <a:ln w="17780" cmpd="sng">
                  <a:solidFill>
                    <a:sysClr val="windowText" lastClr="000000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الكتاب</a:t>
            </a:r>
          </a:p>
          <a:p>
            <a:pPr algn="ctr"/>
            <a:r>
              <a:rPr lang="ar-SA" sz="2400" b="1" dirty="0">
                <a:ln w="17780" cmpd="sng">
                  <a:solidFill>
                    <a:sysClr val="windowText" lastClr="000000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عن</a:t>
            </a:r>
          </a:p>
          <a:p>
            <a:pPr algn="ctr"/>
            <a:r>
              <a:rPr lang="ar-SA" sz="2400" b="1" dirty="0">
                <a:ln w="17780" cmpd="sng">
                  <a:solidFill>
                    <a:sysClr val="windowText" lastClr="000000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معلومات </a:t>
            </a:r>
          </a:p>
          <a:p>
            <a:pPr algn="ctr"/>
            <a:r>
              <a:rPr lang="ar-SA" sz="2400" b="1" dirty="0">
                <a:ln w="17780" cmpd="sng">
                  <a:solidFill>
                    <a:sysClr val="windowText" lastClr="000000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حول</a:t>
            </a:r>
          </a:p>
          <a:p>
            <a:pPr algn="ctr"/>
            <a:r>
              <a:rPr lang="ar-SA" sz="2400" b="1" cap="none" spc="0" dirty="0">
                <a:ln w="17780" cmpd="sng">
                  <a:solidFill>
                    <a:sysClr val="windowText" lastClr="000000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الرطوبة </a:t>
            </a:r>
          </a:p>
        </p:txBody>
      </p:sp>
      <p:sp>
        <p:nvSpPr>
          <p:cNvPr id="7" name="مستطيل 6"/>
          <p:cNvSpPr/>
          <p:nvPr/>
        </p:nvSpPr>
        <p:spPr>
          <a:xfrm>
            <a:off x="1794186" y="3356992"/>
            <a:ext cx="1858201" cy="1938992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ar-SA" sz="2000" b="1" dirty="0">
                <a:ln w="17780" cmpd="sng">
                  <a:solidFill>
                    <a:sysClr val="windowText" lastClr="000000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لخص ما</a:t>
            </a:r>
          </a:p>
          <a:p>
            <a:pPr algn="ctr"/>
            <a:r>
              <a:rPr lang="ar-SA" sz="2000" b="1" cap="none" spc="0" dirty="0">
                <a:ln w="17780" cmpd="sng">
                  <a:solidFill>
                    <a:sysClr val="windowText" lastClr="000000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جمعته من معلومات </a:t>
            </a:r>
          </a:p>
          <a:p>
            <a:pPr algn="ctr"/>
            <a:r>
              <a:rPr lang="ar-SA" sz="2000" b="1" dirty="0">
                <a:ln w="17780" cmpd="sng">
                  <a:solidFill>
                    <a:sysClr val="windowText" lastClr="000000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من خلال</a:t>
            </a:r>
          </a:p>
          <a:p>
            <a:pPr algn="ctr"/>
            <a:r>
              <a:rPr lang="ar-SA" sz="2000" b="1" cap="none" spc="0" dirty="0">
                <a:ln w="17780" cmpd="sng">
                  <a:solidFill>
                    <a:sysClr val="windowText" lastClr="000000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تصفحك للكتاب</a:t>
            </a:r>
          </a:p>
          <a:p>
            <a:pPr algn="ctr"/>
            <a:r>
              <a:rPr lang="ar-SA" sz="2000" b="1" dirty="0">
                <a:ln w="17780" cmpd="sng">
                  <a:solidFill>
                    <a:sysClr val="windowText" lastClr="000000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في </a:t>
            </a:r>
          </a:p>
          <a:p>
            <a:pPr algn="ctr"/>
            <a:r>
              <a:rPr lang="ar-SA" sz="2000" b="1" cap="none" spc="0" dirty="0">
                <a:ln w="17780" cmpd="sng">
                  <a:solidFill>
                    <a:sysClr val="windowText" lastClr="000000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خارطة مفاهيم </a:t>
            </a:r>
          </a:p>
        </p:txBody>
      </p:sp>
      <p:sp>
        <p:nvSpPr>
          <p:cNvPr id="8" name="مستطيل 7"/>
          <p:cNvSpPr/>
          <p:nvPr/>
        </p:nvSpPr>
        <p:spPr>
          <a:xfrm>
            <a:off x="-54229" y="3356992"/>
            <a:ext cx="2098651" cy="120032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ar-SA" sz="2400" b="1" dirty="0">
                <a:ln w="17780" cmpd="sng">
                  <a:solidFill>
                    <a:sysClr val="windowText" lastClr="000000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قيم </a:t>
            </a:r>
          </a:p>
          <a:p>
            <a:pPr algn="ctr"/>
            <a:r>
              <a:rPr lang="ar-SA" sz="2400" b="1" cap="none" spc="0" dirty="0">
                <a:ln w="17780" cmpd="sng">
                  <a:solidFill>
                    <a:sysClr val="windowText" lastClr="000000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الخارطة الأولى </a:t>
            </a:r>
          </a:p>
          <a:p>
            <a:pPr algn="ctr"/>
            <a:r>
              <a:rPr lang="ar-SA" sz="2400" b="1" dirty="0">
                <a:ln w="17780" cmpd="sng">
                  <a:solidFill>
                    <a:sysClr val="windowText" lastClr="000000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مع الخارطة الثانية </a:t>
            </a:r>
            <a:endParaRPr lang="ar-SA" sz="2400" b="1" cap="none" spc="0" dirty="0">
              <a:ln w="17780" cmpd="sng">
                <a:solidFill>
                  <a:sysClr val="windowText" lastClr="000000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>
        <p14:glitter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  <p:bldP spid="6" grpId="0"/>
      <p:bldP spid="7" grpId="0"/>
      <p:bldP spid="8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شكل بيضاوي 1"/>
          <p:cNvSpPr/>
          <p:nvPr/>
        </p:nvSpPr>
        <p:spPr>
          <a:xfrm>
            <a:off x="1714480" y="500042"/>
            <a:ext cx="6500858" cy="914400"/>
          </a:xfrm>
          <a:prstGeom prst="ellipse">
            <a:avLst/>
          </a:prstGeom>
          <a:noFill/>
          <a:ln w="38100">
            <a:solidFill>
              <a:schemeClr val="accent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2400" b="1" dirty="0">
                <a:solidFill>
                  <a:schemeClr val="accent2">
                    <a:lumMod val="75000"/>
                  </a:schemeClr>
                </a:solidFill>
              </a:rPr>
              <a:t>أعيد  ـي ترتيب الكلمات الموجودة أمامك لتحصلي على معنى الرطوبة </a:t>
            </a:r>
          </a:p>
        </p:txBody>
      </p:sp>
      <p:sp>
        <p:nvSpPr>
          <p:cNvPr id="3" name="شكل بيضاوي 2"/>
          <p:cNvSpPr/>
          <p:nvPr/>
        </p:nvSpPr>
        <p:spPr>
          <a:xfrm>
            <a:off x="6858016" y="2000240"/>
            <a:ext cx="1843094" cy="71438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b="1" dirty="0">
                <a:solidFill>
                  <a:schemeClr val="accent2">
                    <a:lumMod val="75000"/>
                  </a:schemeClr>
                </a:solidFill>
              </a:rPr>
              <a:t>الهواء</a:t>
            </a:r>
          </a:p>
        </p:txBody>
      </p:sp>
      <p:sp>
        <p:nvSpPr>
          <p:cNvPr id="5" name="شكل بيضاوي 4"/>
          <p:cNvSpPr/>
          <p:nvPr/>
        </p:nvSpPr>
        <p:spPr>
          <a:xfrm>
            <a:off x="4714876" y="2000240"/>
            <a:ext cx="1843094" cy="71438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b="1" dirty="0"/>
              <a:t>بخار</a:t>
            </a:r>
          </a:p>
        </p:txBody>
      </p:sp>
      <p:sp>
        <p:nvSpPr>
          <p:cNvPr id="6" name="شكل بيضاوي 5"/>
          <p:cNvSpPr/>
          <p:nvPr/>
        </p:nvSpPr>
        <p:spPr>
          <a:xfrm>
            <a:off x="2500298" y="2000240"/>
            <a:ext cx="1843094" cy="714380"/>
          </a:xfrm>
          <a:prstGeom prst="ellipse">
            <a:avLst/>
          </a:prstGeom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b="1" dirty="0"/>
              <a:t>في</a:t>
            </a:r>
          </a:p>
        </p:txBody>
      </p:sp>
      <p:sp>
        <p:nvSpPr>
          <p:cNvPr id="7" name="شكل بيضاوي 6"/>
          <p:cNvSpPr/>
          <p:nvPr/>
        </p:nvSpPr>
        <p:spPr>
          <a:xfrm>
            <a:off x="6929454" y="3214686"/>
            <a:ext cx="1843094" cy="785818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2400" b="1" dirty="0"/>
              <a:t>الماء</a:t>
            </a:r>
          </a:p>
        </p:txBody>
      </p:sp>
      <p:sp>
        <p:nvSpPr>
          <p:cNvPr id="9" name="شكل بيضاوي 8"/>
          <p:cNvSpPr/>
          <p:nvPr/>
        </p:nvSpPr>
        <p:spPr>
          <a:xfrm>
            <a:off x="2500298" y="3214686"/>
            <a:ext cx="1843094" cy="857256"/>
          </a:xfrm>
          <a:prstGeom prst="ellipse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b="1" dirty="0"/>
              <a:t>الموجود</a:t>
            </a:r>
          </a:p>
        </p:txBody>
      </p:sp>
      <p:sp>
        <p:nvSpPr>
          <p:cNvPr id="10" name="شكل بيضاوي 9"/>
          <p:cNvSpPr/>
          <p:nvPr/>
        </p:nvSpPr>
        <p:spPr>
          <a:xfrm>
            <a:off x="4786314" y="3214686"/>
            <a:ext cx="1843094" cy="785818"/>
          </a:xfrm>
          <a:prstGeom prst="ellipse">
            <a:avLst/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2400" b="1" dirty="0"/>
              <a:t>كمية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:checker/>
      </p:transition>
    </mc:Choice>
    <mc:Fallback xmlns="">
      <p:transition spd="slow">
        <p:checker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2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2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7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32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5" grpId="0" animBg="1"/>
      <p:bldP spid="6" grpId="0" animBg="1"/>
      <p:bldP spid="7" grpId="0" animBg="1"/>
      <p:bldP spid="9" grpId="0" animBg="1"/>
      <p:bldP spid="10" grpId="0" animBg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11000" r="-1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مستطيل 1"/>
          <p:cNvSpPr/>
          <p:nvPr/>
        </p:nvSpPr>
        <p:spPr>
          <a:xfrm>
            <a:off x="-180528" y="476672"/>
            <a:ext cx="9047670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ar-SA" sz="5400" b="1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مثلي لمدن في وطني تزيد فيها الرطوبة </a:t>
            </a:r>
            <a:endParaRPr lang="ar-SA" sz="5400" b="1" cap="none" spc="0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</p:spTree>
  </p:cSld>
  <p:clrMapOvr>
    <a:masterClrMapping/>
  </p:clrMapOvr>
  <p:transition spd="slow">
    <p:wheel spokes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974349403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lum/>
          </a:blip>
          <a:srcRect/>
          <a:stretch>
            <a:fillRect t="-8000" b="-8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الله الذي يرسل الرياح فتثير ط³ط_ط§ط¨ط%A">
            <a:hlinkClick r:id="" action="ppaction://media"/>
            <a:extLst>
              <a:ext uri="{FF2B5EF4-FFF2-40B4-BE49-F238E27FC236}">
                <a16:creationId xmlns:a16="http://schemas.microsoft.com/office/drawing/2014/main" id="{5F9D71FE-C1C7-4A82-B669-88D22EE8910A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539552" y="857250"/>
            <a:ext cx="8064896" cy="45159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007148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7793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مستطيل 1"/>
          <p:cNvSpPr/>
          <p:nvPr/>
        </p:nvSpPr>
        <p:spPr>
          <a:xfrm>
            <a:off x="1963432" y="3143248"/>
            <a:ext cx="5506637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ar-SA" sz="5400" b="1" cap="none" spc="0" dirty="0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  <a:effectLst/>
              </a:rPr>
              <a:t>عللـ   ـي حدوث التكاثف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/>
      </p:transition>
    </mc:Choice>
    <mc:Fallback xmlns="">
      <p:transition spd="slow">
        <p:fade/>
      </p:transition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17000" b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مستطيل 1"/>
          <p:cNvSpPr/>
          <p:nvPr/>
        </p:nvSpPr>
        <p:spPr>
          <a:xfrm>
            <a:off x="2654654" y="2967335"/>
            <a:ext cx="3834703" cy="1077218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ar-SA" sz="3200" b="1" cap="none" spc="0" dirty="0">
                <a:ln w="17780" cmpd="sng">
                  <a:solidFill>
                    <a:sysClr val="windowText" lastClr="000000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ضعـ  ـي اسم تحت</a:t>
            </a:r>
          </a:p>
          <a:p>
            <a:pPr algn="ctr"/>
            <a:r>
              <a:rPr lang="ar-SA" sz="3200" b="1" dirty="0">
                <a:ln w="17780" cmpd="sng">
                  <a:solidFill>
                    <a:sysClr val="windowText" lastClr="000000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كل صورة من صور التكاثف</a:t>
            </a:r>
            <a:endParaRPr lang="ar-SA" sz="3200" b="1" cap="none" spc="0" dirty="0">
              <a:ln w="17780" cmpd="sng">
                <a:solidFill>
                  <a:sysClr val="windowText" lastClr="000000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3381954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>
        <p14:glitter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صورة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641420">
            <a:off x="5885451" y="480688"/>
            <a:ext cx="2756863" cy="2952328"/>
          </a:xfrm>
          <a:prstGeom prst="rect">
            <a:avLst/>
          </a:prstGeom>
        </p:spPr>
      </p:pic>
      <p:pic>
        <p:nvPicPr>
          <p:cNvPr id="4" name="صورة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072756">
            <a:off x="380300" y="497426"/>
            <a:ext cx="2754891" cy="3006080"/>
          </a:xfrm>
          <a:prstGeom prst="rect">
            <a:avLst/>
          </a:prstGeom>
        </p:spPr>
      </p:pic>
      <p:pic>
        <p:nvPicPr>
          <p:cNvPr id="5" name="صورة 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868501">
            <a:off x="453880" y="3983064"/>
            <a:ext cx="3899518" cy="2323255"/>
          </a:xfrm>
          <a:prstGeom prst="rect">
            <a:avLst/>
          </a:prstGeom>
        </p:spPr>
      </p:pic>
      <p:pic>
        <p:nvPicPr>
          <p:cNvPr id="6" name="صورة 5">
            <a:extLst>
              <a:ext uri="{FF2B5EF4-FFF2-40B4-BE49-F238E27FC236}">
                <a16:creationId xmlns:a16="http://schemas.microsoft.com/office/drawing/2014/main" id="{D71CCFD7-32BA-4766-8E36-0E49A435316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21190204">
            <a:off x="4535768" y="4072196"/>
            <a:ext cx="4356452" cy="2305248"/>
          </a:xfrm>
          <a:prstGeom prst="rect">
            <a:avLst/>
          </a:prstGeom>
        </p:spPr>
      </p:pic>
      <p:pic>
        <p:nvPicPr>
          <p:cNvPr id="2" name="صورة 1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31840" y="1556792"/>
            <a:ext cx="3175000" cy="28803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094562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9000" r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مستطيل 1"/>
          <p:cNvSpPr/>
          <p:nvPr/>
        </p:nvSpPr>
        <p:spPr>
          <a:xfrm>
            <a:off x="2539234" y="548680"/>
            <a:ext cx="4065537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ar-SA" sz="5400" b="1" cap="none" spc="0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اهم صور التكاثف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مستطيل 2"/>
          <p:cNvSpPr/>
          <p:nvPr/>
        </p:nvSpPr>
        <p:spPr>
          <a:xfrm>
            <a:off x="107504" y="5720508"/>
            <a:ext cx="8955240" cy="1137491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4400" dirty="0"/>
              <a:t>اربطـ   ـي بين الصورة والدرس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17000" b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مستطيل 3">
            <a:extLst>
              <a:ext uri="{FF2B5EF4-FFF2-40B4-BE49-F238E27FC236}">
                <a16:creationId xmlns:a16="http://schemas.microsoft.com/office/drawing/2014/main" id="{41F842C5-65B5-48BA-B9B2-3BE7AB173F18}"/>
              </a:ext>
            </a:extLst>
          </p:cNvPr>
          <p:cNvSpPr/>
          <p:nvPr/>
        </p:nvSpPr>
        <p:spPr>
          <a:xfrm>
            <a:off x="632145" y="4149080"/>
            <a:ext cx="2869696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ar-SA" sz="5400" b="1" cap="none" spc="0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</a:rPr>
              <a:t>من الأسرع؟</a:t>
            </a:r>
          </a:p>
        </p:txBody>
      </p:sp>
      <p:sp>
        <p:nvSpPr>
          <p:cNvPr id="5" name="مستطيل 4">
            <a:extLst>
              <a:ext uri="{FF2B5EF4-FFF2-40B4-BE49-F238E27FC236}">
                <a16:creationId xmlns:a16="http://schemas.microsoft.com/office/drawing/2014/main" id="{883CE6BF-7C2B-4797-BFFF-7EB9A9502313}"/>
              </a:ext>
            </a:extLst>
          </p:cNvPr>
          <p:cNvSpPr/>
          <p:nvPr/>
        </p:nvSpPr>
        <p:spPr>
          <a:xfrm>
            <a:off x="1739390" y="908720"/>
            <a:ext cx="5424883" cy="830997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ar-SA" sz="2400" b="1" cap="none" spc="0" dirty="0">
                <a:ln w="17780" cmpd="sng">
                  <a:solidFill>
                    <a:sysClr val="windowText" lastClr="000000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استخرجـ   ـي من الكتاب اسماء أجهزة قياس الرطوبة</a:t>
            </a:r>
          </a:p>
          <a:p>
            <a:pPr algn="ctr"/>
            <a:r>
              <a:rPr lang="ar-SA" sz="2400" b="1" dirty="0">
                <a:ln w="17780" cmpd="sng">
                  <a:solidFill>
                    <a:sysClr val="windowText" lastClr="000000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واسبقي البقية</a:t>
            </a:r>
            <a:r>
              <a:rPr lang="ar-SA" sz="2400" b="1" cap="none" spc="0" dirty="0">
                <a:ln w="17780" cmpd="sng">
                  <a:solidFill>
                    <a:sysClr val="windowText" lastClr="000000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 </a:t>
            </a:r>
          </a:p>
        </p:txBody>
      </p:sp>
      <p:pic>
        <p:nvPicPr>
          <p:cNvPr id="3" name="صورة 2">
            <a:extLst>
              <a:ext uri="{FF2B5EF4-FFF2-40B4-BE49-F238E27FC236}">
                <a16:creationId xmlns:a16="http://schemas.microsoft.com/office/drawing/2014/main" id="{3CD78D03-B7ED-4863-BA3E-6028C7AAA6E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91680" y="1803585"/>
            <a:ext cx="4822354" cy="18106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59579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703435527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مستطيل 1">
            <a:extLst>
              <a:ext uri="{FF2B5EF4-FFF2-40B4-BE49-F238E27FC236}">
                <a16:creationId xmlns:a16="http://schemas.microsoft.com/office/drawing/2014/main" id="{E8F97DAB-3AB3-4689-8535-B189F5533365}"/>
              </a:ext>
            </a:extLst>
          </p:cNvPr>
          <p:cNvSpPr/>
          <p:nvPr/>
        </p:nvSpPr>
        <p:spPr>
          <a:xfrm rot="21026295">
            <a:off x="3131840" y="2336819"/>
            <a:ext cx="1627369" cy="46166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ar-SA" sz="2400" b="1" cap="none" spc="0" dirty="0">
                <a:ln w="17780" cmpd="sng">
                  <a:solidFill>
                    <a:sysClr val="windowText" lastClr="000000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مهمة إثرائية :</a:t>
            </a:r>
          </a:p>
        </p:txBody>
      </p:sp>
      <p:sp>
        <p:nvSpPr>
          <p:cNvPr id="3" name="مستطيل 2">
            <a:extLst>
              <a:ext uri="{FF2B5EF4-FFF2-40B4-BE49-F238E27FC236}">
                <a16:creationId xmlns:a16="http://schemas.microsoft.com/office/drawing/2014/main" id="{97019F98-D6A4-4531-BD53-E4E5EB6C21C2}"/>
              </a:ext>
            </a:extLst>
          </p:cNvPr>
          <p:cNvSpPr/>
          <p:nvPr/>
        </p:nvSpPr>
        <p:spPr>
          <a:xfrm>
            <a:off x="5851111" y="253545"/>
            <a:ext cx="3166251" cy="120032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ar-SA" sz="2400" b="1" cap="none" spc="0" dirty="0">
                <a:ln w="17780" cmpd="sng">
                  <a:solidFill>
                    <a:sysClr val="windowText" lastClr="000000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بالرجوع لمصادر </a:t>
            </a:r>
            <a:r>
              <a:rPr lang="ar-SA" sz="2400" b="1" cap="none" spc="0">
                <a:ln w="17780" cmpd="sng">
                  <a:solidFill>
                    <a:sysClr val="windowText" lastClr="000000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التعلم  وضح</a:t>
            </a:r>
            <a:endParaRPr lang="ar-SA" sz="2400" b="1" cap="none" spc="0" dirty="0">
              <a:ln w="17780" cmpd="sng">
                <a:solidFill>
                  <a:sysClr val="windowText" lastClr="000000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</a:endParaRPr>
          </a:p>
          <a:p>
            <a:pPr algn="ctr"/>
            <a:r>
              <a:rPr lang="ar-SA" sz="2400" b="1" dirty="0">
                <a:ln w="17780" cmpd="sng">
                  <a:solidFill>
                    <a:sysClr val="windowText" lastClr="000000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أوجه الإعجاز في قوله تعالى</a:t>
            </a:r>
          </a:p>
          <a:p>
            <a:pPr algn="ctr"/>
            <a:r>
              <a:rPr lang="ar-SA" sz="2400" b="1" cap="none" spc="0" dirty="0">
                <a:ln w="17780" cmpd="sng">
                  <a:solidFill>
                    <a:sysClr val="windowText" lastClr="000000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( و أرسلنا الرياح لواقح )</a:t>
            </a:r>
          </a:p>
        </p:txBody>
      </p:sp>
    </p:spTree>
    <p:extLst>
      <p:ext uri="{BB962C8B-B14F-4D97-AF65-F5344CB8AC3E}">
        <p14:creationId xmlns:p14="http://schemas.microsoft.com/office/powerpoint/2010/main" val="14562637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</p:bldLst>
  </p:timing>
</p:sld>
</file>

<file path=ppt/theme/theme1.xml><?xml version="1.0" encoding="utf-8"?>
<a:theme xmlns:a="http://schemas.openxmlformats.org/drawingml/2006/main" name="سمة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443</TotalTime>
  <Words>327</Words>
  <Application>Microsoft Office PowerPoint</Application>
  <PresentationFormat>عرض على الشاشة (4:3)</PresentationFormat>
  <Paragraphs>95</Paragraphs>
  <Slides>38</Slides>
  <Notes>0</Notes>
  <HiddenSlides>0</HiddenSlides>
  <MMClips>1</MMClips>
  <ScaleCrop>false</ScaleCrop>
  <HeadingPairs>
    <vt:vector size="6" baseType="variant">
      <vt:variant>
        <vt:lpstr>الخطوط المستخدمة</vt:lpstr>
      </vt:variant>
      <vt:variant>
        <vt:i4>3</vt:i4>
      </vt:variant>
      <vt:variant>
        <vt:lpstr>نسق</vt:lpstr>
      </vt:variant>
      <vt:variant>
        <vt:i4>1</vt:i4>
      </vt:variant>
      <vt:variant>
        <vt:lpstr>عناوين الشرائح</vt:lpstr>
      </vt:variant>
      <vt:variant>
        <vt:i4>38</vt:i4>
      </vt:variant>
    </vt:vector>
  </HeadingPairs>
  <TitlesOfParts>
    <vt:vector size="42" baseType="lpstr">
      <vt:lpstr>Aldhabi</vt:lpstr>
      <vt:lpstr>Arial</vt:lpstr>
      <vt:lpstr>Calibri</vt:lpstr>
      <vt:lpstr>سمة Office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الشريحة 1</dc:title>
  <dc:creator>الوعد للحاسبات</dc:creator>
  <cp:lastModifiedBy>faisal hbk</cp:lastModifiedBy>
  <cp:revision>52</cp:revision>
  <dcterms:created xsi:type="dcterms:W3CDTF">2016-10-18T16:06:04Z</dcterms:created>
  <dcterms:modified xsi:type="dcterms:W3CDTF">2021-09-23T08:27:42Z</dcterms:modified>
</cp:coreProperties>
</file>