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332" r:id="rId6"/>
    <p:sldId id="275" r:id="rId7"/>
    <p:sldId id="261" r:id="rId8"/>
    <p:sldId id="276" r:id="rId9"/>
    <p:sldId id="282" r:id="rId10"/>
    <p:sldId id="277" r:id="rId11"/>
    <p:sldId id="278" r:id="rId12"/>
    <p:sldId id="268" r:id="rId13"/>
    <p:sldId id="279" r:id="rId14"/>
    <p:sldId id="333" r:id="rId15"/>
    <p:sldId id="281" r:id="rId16"/>
    <p:sldId id="343" r:id="rId17"/>
    <p:sldId id="272" r:id="rId18"/>
    <p:sldId id="280" r:id="rId19"/>
    <p:sldId id="334" r:id="rId20"/>
    <p:sldId id="335" r:id="rId21"/>
    <p:sldId id="337" r:id="rId22"/>
    <p:sldId id="336" r:id="rId23"/>
    <p:sldId id="338" r:id="rId24"/>
    <p:sldId id="339" r:id="rId25"/>
    <p:sldId id="283" r:id="rId26"/>
    <p:sldId id="284" r:id="rId27"/>
    <p:sldId id="285" r:id="rId28"/>
    <p:sldId id="340" r:id="rId29"/>
    <p:sldId id="341" r:id="rId30"/>
    <p:sldId id="287" r:id="rId31"/>
    <p:sldId id="342" r:id="rId32"/>
    <p:sldId id="306" r:id="rId33"/>
    <p:sldId id="307" r:id="rId34"/>
    <p:sldId id="321" r:id="rId35"/>
    <p:sldId id="322" r:id="rId36"/>
    <p:sldId id="325" r:id="rId37"/>
    <p:sldId id="326" r:id="rId38"/>
    <p:sldId id="327" r:id="rId39"/>
    <p:sldId id="329" r:id="rId4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18/02/1443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18/02/1443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18/02/1443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b="-7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259632" y="332656"/>
            <a:ext cx="3829517" cy="936104"/>
          </a:xfrm>
          <a:prstGeom prst="roundRect">
            <a:avLst/>
          </a:prstGeom>
          <a:solidFill>
            <a:schemeClr val="bg1"/>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5400" b="1" dirty="0">
                <a:solidFill>
                  <a:schemeClr val="tx1"/>
                </a:solidFill>
                <a:latin typeface="+mn-lt"/>
                <a:ea typeface="+mn-ea"/>
                <a:cs typeface="+mn-cs"/>
              </a:rPr>
              <a:t>الدرس الثاني</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251520" y="3573016"/>
            <a:ext cx="5256584" cy="1296144"/>
          </a:xfrm>
          <a:prstGeom prst="roundRect">
            <a:avLst/>
          </a:prstGeom>
          <a:solidFill>
            <a:srgbClr val="7030A0"/>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5400" dirty="0"/>
              <a:t>الاستدلال الاستقرائي</a:t>
            </a: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37574" y="692696"/>
            <a:ext cx="7668852" cy="5472608"/>
          </a:xfrm>
          <a:prstGeom prst="roundRect">
            <a:avLst>
              <a:gd name="adj" fmla="val 8555"/>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400" b="1" dirty="0">
                <a:solidFill>
                  <a:srgbClr val="0070C0"/>
                </a:solidFill>
              </a:rPr>
              <a:t>1- أملأ الفراغات باختيار كلمة من الكلمات التالية للتعرف على أهم خصائص الاستدلال الاستقرائي</a:t>
            </a:r>
          </a:p>
          <a:p>
            <a:r>
              <a:rPr lang="ar-EG" sz="2400" b="1" dirty="0">
                <a:solidFill>
                  <a:srgbClr val="C00000"/>
                </a:solidFill>
              </a:rPr>
              <a:t>تعميمات - استقرائي - استنتاج - الاستدلال الاستقرائي - استدلال - الأدلة – الدليل- صحيحا - المعلومات -الدليل -الاحتمالية - الدليل - فرجاء</a:t>
            </a:r>
          </a:p>
          <a:p>
            <a:r>
              <a:rPr lang="ar-EG" sz="2400" b="1" dirty="0">
                <a:solidFill>
                  <a:schemeClr val="tx1"/>
                </a:solidFill>
              </a:rPr>
              <a:t>• التفكير الاستقرائي هو عملية ، ، ، ، ، ، ، ، ، ، ، ، ، ، عقلي، تستهدف التوصل إلى استنتاجات أو ۰۰۰۰۰۰۰۰۰۰۰. التي تقدمها المشاهدات المسبقة؛ فلو شاهدت وأنت في طريقك إلى العمل سيارتي أجرة صغيرتين تقطعان إشارة ضوئية حمراء ثم وصفت الحادثة لصديق لك وأنهيت كلامك بالقول: " جميع سائقي سيارات الأجرة الصغيرة غير مبالين لا يراعون الإشارات الضوئية " ، فإنك تكون قد تجاوزت حدود المعلومة التي انطبقت في حقيقة الأمر على سائلين بنتل، ومهمتها على فئة سائقي سيارات الأجرة الصغيرة دون استثناء</a:t>
            </a:r>
          </a:p>
        </p:txBody>
      </p:sp>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99592" y="764704"/>
            <a:ext cx="7272808" cy="5328592"/>
          </a:xfrm>
          <a:prstGeom prst="roundRect">
            <a:avLst>
              <a:gd name="adj" fmla="val 10623"/>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400" b="1" dirty="0">
                <a:solidFill>
                  <a:schemeClr val="tx1"/>
                </a:solidFill>
              </a:rPr>
              <a:t>من الواضح هنا أن الاستنتاج الذي توصلت إليه هو استنتاج ............. لا يمكن ضمان صحنه بالاعتماد على ،،، ،،، ،،، ،،، المتوافر بين يديك، وأقصى ما يمكن أن يبلغه ........... ولهذا هو............. في أن يكون ۰۰۰۰۰۰۰۰۰ ، وهكذا يتضح أن ، ، ، ، ، ، ، ، ، ، ، ، .......... يذهب دائما إلى ما هو أبعد من حدود ۰۰۰۰۰....... المعطاة أو ........... الماثل أمام </a:t>
            </a:r>
            <a:r>
              <a:rPr lang="ar-EG" sz="2400" b="1" dirty="0" err="1">
                <a:solidFill>
                  <a:schemeClr val="tx1"/>
                </a:solidFill>
              </a:rPr>
              <a:t>المستقرىء</a:t>
            </a:r>
            <a:r>
              <a:rPr lang="ar-EG" sz="2400" b="1" dirty="0">
                <a:solidFill>
                  <a:schemeClr val="tx1"/>
                </a:solidFill>
              </a:rPr>
              <a:t>، وكل ما يطمح إليه هو اتخاذ الدليل أو المعلومات المتوافرة سندا ......... للاستنتاجات</a:t>
            </a:r>
          </a:p>
          <a:p>
            <a:r>
              <a:rPr lang="ar-EG" sz="2400" b="1" dirty="0">
                <a:solidFill>
                  <a:schemeClr val="tx1"/>
                </a:solidFill>
              </a:rPr>
              <a:t> ۲. بقصد الاستدلال الاستقرائي أنه كل استدلال تجي النتيجة فيه متجاوزة المقدمات التي تسبقها. أستكمل الجدول التالي بأمثلة تجسد هذا المعنى</a:t>
            </a:r>
          </a:p>
          <a:p>
            <a:endParaRPr lang="en-US" sz="3200" b="1" dirty="0">
              <a:solidFill>
                <a:schemeClr val="tx1"/>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031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93B090F7-A403-4F81-9B94-7DC966C1F3B8}"/>
              </a:ext>
            </a:extLst>
          </p:cNvPr>
          <p:cNvGraphicFramePr>
            <a:graphicFrameLocks noGrp="1"/>
          </p:cNvGraphicFramePr>
          <p:nvPr>
            <p:extLst>
              <p:ext uri="{D42A27DB-BD31-4B8C-83A1-F6EECF244321}">
                <p14:modId xmlns:p14="http://schemas.microsoft.com/office/powerpoint/2010/main" val="1661633874"/>
              </p:ext>
            </p:extLst>
          </p:nvPr>
        </p:nvGraphicFramePr>
        <p:xfrm>
          <a:off x="1524000" y="1397000"/>
          <a:ext cx="6096000" cy="3372036"/>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433214956"/>
                    </a:ext>
                  </a:extLst>
                </a:gridCol>
                <a:gridCol w="3048000">
                  <a:extLst>
                    <a:ext uri="{9D8B030D-6E8A-4147-A177-3AD203B41FA5}">
                      <a16:colId xmlns:a16="http://schemas.microsoft.com/office/drawing/2014/main" val="2851939251"/>
                    </a:ext>
                  </a:extLst>
                </a:gridCol>
              </a:tblGrid>
              <a:tr h="1527944">
                <a:tc>
                  <a:txBody>
                    <a:bodyPr/>
                    <a:lstStyle/>
                    <a:p>
                      <a:pPr rtl="1"/>
                      <a:r>
                        <a:rPr lang="ar-EG" b="1" dirty="0"/>
                        <a:t>إذن</a:t>
                      </a:r>
                    </a:p>
                  </a:txBody>
                  <a:tcPr anchor="b"/>
                </a:tc>
                <a:tc>
                  <a:txBody>
                    <a:bodyPr/>
                    <a:lstStyle/>
                    <a:p>
                      <a:pPr rtl="1"/>
                      <a:r>
                        <a:rPr lang="ar-EG" b="1" dirty="0"/>
                        <a:t>إذن</a:t>
                      </a:r>
                    </a:p>
                  </a:txBody>
                  <a:tcPr anchor="b"/>
                </a:tc>
                <a:extLst>
                  <a:ext uri="{0D108BD9-81ED-4DB2-BD59-A6C34878D82A}">
                    <a16:rowId xmlns:a16="http://schemas.microsoft.com/office/drawing/2014/main" val="3633724846"/>
                  </a:ext>
                </a:extLst>
              </a:tr>
              <a:tr h="1844092">
                <a:tc>
                  <a:txBody>
                    <a:bodyPr/>
                    <a:lstStyle/>
                    <a:p>
                      <a:pPr rtl="1"/>
                      <a:r>
                        <a:rPr lang="ar-EG" b="1" dirty="0"/>
                        <a:t>إذن</a:t>
                      </a:r>
                    </a:p>
                  </a:txBody>
                  <a:tcPr anchor="b"/>
                </a:tc>
                <a:tc>
                  <a:txBody>
                    <a:bodyPr/>
                    <a:lstStyle/>
                    <a:p>
                      <a:pPr rtl="1"/>
                      <a:r>
                        <a:rPr lang="ar-EG" b="1" dirty="0"/>
                        <a:t>إذن</a:t>
                      </a:r>
                    </a:p>
                  </a:txBody>
                  <a:tcPr anchor="b"/>
                </a:tc>
                <a:extLst>
                  <a:ext uri="{0D108BD9-81ED-4DB2-BD59-A6C34878D82A}">
                    <a16:rowId xmlns:a16="http://schemas.microsoft.com/office/drawing/2014/main" val="2735443173"/>
                  </a:ext>
                </a:extLst>
              </a:tr>
            </a:tbl>
          </a:graphicData>
        </a:graphic>
      </p:graphicFrame>
    </p:spTree>
    <p:extLst>
      <p:ext uri="{BB962C8B-B14F-4D97-AF65-F5344CB8AC3E}">
        <p14:creationId xmlns:p14="http://schemas.microsoft.com/office/powerpoint/2010/main" val="398259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AA3CBDF6-79CE-4802-9E36-5D86EB36600A}"/>
              </a:ext>
            </a:extLst>
          </p:cNvPr>
          <p:cNvSpPr/>
          <p:nvPr/>
        </p:nvSpPr>
        <p:spPr>
          <a:xfrm>
            <a:off x="2699792" y="980728"/>
            <a:ext cx="4032448" cy="129614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الاستدلال الاستقرائي </a:t>
            </a:r>
          </a:p>
          <a:p>
            <a:pPr algn="ctr"/>
            <a:r>
              <a:rPr lang="ar-EG" sz="2400" b="1" dirty="0"/>
              <a:t>وهو الانتقال من الحكم على جزيئات إلى حكم عام على الكل</a:t>
            </a:r>
          </a:p>
        </p:txBody>
      </p:sp>
      <p:sp>
        <p:nvSpPr>
          <p:cNvPr id="6" name="مستطيل: زوايا مستديرة 5">
            <a:extLst>
              <a:ext uri="{FF2B5EF4-FFF2-40B4-BE49-F238E27FC236}">
                <a16:creationId xmlns:a16="http://schemas.microsoft.com/office/drawing/2014/main" id="{5AABA79C-EA59-47CE-8BD3-5164837F0E87}"/>
              </a:ext>
            </a:extLst>
          </p:cNvPr>
          <p:cNvSpPr/>
          <p:nvPr/>
        </p:nvSpPr>
        <p:spPr>
          <a:xfrm>
            <a:off x="4716016" y="3068960"/>
            <a:ext cx="3744416" cy="280831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الاستقراء الناقص</a:t>
            </a:r>
          </a:p>
          <a:p>
            <a:pPr algn="ctr"/>
            <a:r>
              <a:rPr lang="ar-EG" sz="2400" b="1" dirty="0"/>
              <a:t>وهو استدلال ننتقل فيه انتقالا غير يقيني من الحكم على بعض الجزئيات المشاهدة إلى الحكم علي الكل وهو استقراء احتمالي</a:t>
            </a:r>
          </a:p>
        </p:txBody>
      </p:sp>
      <p:sp>
        <p:nvSpPr>
          <p:cNvPr id="7" name="مستطيل: زوايا مستديرة 6">
            <a:extLst>
              <a:ext uri="{FF2B5EF4-FFF2-40B4-BE49-F238E27FC236}">
                <a16:creationId xmlns:a16="http://schemas.microsoft.com/office/drawing/2014/main" id="{442A9F44-B53A-47AD-8C3C-62EAA0FF716E}"/>
              </a:ext>
            </a:extLst>
          </p:cNvPr>
          <p:cNvSpPr/>
          <p:nvPr/>
        </p:nvSpPr>
        <p:spPr>
          <a:xfrm>
            <a:off x="827584" y="3068960"/>
            <a:ext cx="3744416" cy="280831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الاستقراء التام</a:t>
            </a:r>
          </a:p>
          <a:p>
            <a:pPr algn="ctr"/>
            <a:r>
              <a:rPr lang="ar-EG" sz="2400" b="1" dirty="0"/>
              <a:t>وهو يتم بحصر جميع الجزئيات كشرط للانتقال منها إلى تقرير حكم عام سواء أكانت هذه الجزيئات أفرادا أم نوعا.</a:t>
            </a:r>
          </a:p>
          <a:p>
            <a:pPr algn="ctr"/>
            <a:r>
              <a:rPr lang="ar-EG" sz="2400" b="1" dirty="0"/>
              <a:t>وإذا ما تحقق هذا الحصر الكامل فهو استقراء يحقق اليقين.</a:t>
            </a:r>
          </a:p>
        </p:txBody>
      </p:sp>
    </p:spTree>
    <p:extLst>
      <p:ext uri="{BB962C8B-B14F-4D97-AF65-F5344CB8AC3E}">
        <p14:creationId xmlns:p14="http://schemas.microsoft.com/office/powerpoint/2010/main" val="15098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4148352" y="3558395"/>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sp>
          <p:nvSpPr>
            <p:cNvPr id="7" name="عنوان 1">
              <a:extLst>
                <a:ext uri="{FF2B5EF4-FFF2-40B4-BE49-F238E27FC236}">
                  <a16:creationId xmlns:a16="http://schemas.microsoft.com/office/drawing/2014/main" id="{EFA1397B-8F6F-4B31-A68B-E36F13E58F1C}"/>
                </a:ext>
              </a:extLst>
            </p:cNvPr>
            <p:cNvSpPr txBox="1">
              <a:spLocks/>
            </p:cNvSpPr>
            <p:nvPr/>
          </p:nvSpPr>
          <p:spPr>
            <a:xfrm rot="657427">
              <a:off x="2537831" y="3453745"/>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6600" b="1" dirty="0">
                  <a:solidFill>
                    <a:schemeClr val="bg1"/>
                  </a:solidFill>
                  <a:effectLst>
                    <a:outerShdw blurRad="38100" dist="38100" dir="2700000" algn="tl">
                      <a:srgbClr val="000000">
                        <a:alpha val="43137"/>
                      </a:srgbClr>
                    </a:outerShdw>
                  </a:effectLst>
                  <a:cs typeface="PT Simple Bold Ruled" panose="02010400000000000000" pitchFamily="2" charset="-78"/>
                </a:rPr>
                <a:t>(2)</a:t>
              </a:r>
            </a:p>
          </p:txBody>
        </p:sp>
      </p:grpSp>
    </p:spTree>
    <p:extLst>
      <p:ext uri="{BB962C8B-B14F-4D97-AF65-F5344CB8AC3E}">
        <p14:creationId xmlns:p14="http://schemas.microsoft.com/office/powerpoint/2010/main" val="64637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73578" y="998730"/>
            <a:ext cx="7596844" cy="4860540"/>
          </a:xfrm>
          <a:prstGeom prst="roundRect">
            <a:avLst>
              <a:gd name="adj" fmla="val 6736"/>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b="1" dirty="0">
                <a:solidFill>
                  <a:schemeClr val="tx1"/>
                </a:solidFill>
              </a:rPr>
              <a:t>الاحتمالية في الاستدلال الاستقرائي:</a:t>
            </a:r>
          </a:p>
          <a:p>
            <a:pPr marL="342900" indent="-342900">
              <a:buFont typeface="Arial" panose="020B0604020202020204" pitchFamily="34" charset="0"/>
              <a:buChar char="•"/>
            </a:pPr>
            <a:r>
              <a:rPr lang="ar-EG" sz="2800" b="1" dirty="0">
                <a:solidFill>
                  <a:schemeClr val="tx1"/>
                </a:solidFill>
              </a:rPr>
              <a:t>الاستدلالات الصحيحة استنباطية تمكننا بأن نكون متأكدين من صدق نتيجتها لو أننا متأكدون من صدق المقدمات.</a:t>
            </a:r>
          </a:p>
          <a:p>
            <a:r>
              <a:rPr lang="ar-EG" sz="2800" b="1" dirty="0">
                <a:solidFill>
                  <a:schemeClr val="tx1"/>
                </a:solidFill>
              </a:rPr>
              <a:t>• والاستدلال الشوي استقرائيا لا يسمح لنا أن نكون متأكدين من صدق النتيجة لكنه يسمح لنا - غياب</a:t>
            </a:r>
          </a:p>
          <a:p>
            <a:r>
              <a:rPr lang="ar-EG" sz="2800" b="1" dirty="0">
                <a:solidFill>
                  <a:schemeClr val="tx1"/>
                </a:solidFill>
              </a:rPr>
              <a:t>معلومات أخرى تتصل </a:t>
            </a:r>
            <a:r>
              <a:rPr lang="ar-EG" sz="2800" b="1" dirty="0" err="1">
                <a:solidFill>
                  <a:schemeClr val="tx1"/>
                </a:solidFill>
              </a:rPr>
              <a:t>بشیم</a:t>
            </a:r>
            <a:r>
              <a:rPr lang="ar-EG" sz="2800" b="1" dirty="0">
                <a:solidFill>
                  <a:schemeClr val="tx1"/>
                </a:solidFill>
              </a:rPr>
              <a:t> صدق النتيجة - أن نفكر نتيجة أكثر ترجيحا. مثال</a:t>
            </a:r>
          </a:p>
          <a:p>
            <a:r>
              <a:rPr lang="ar-EG" sz="2800" b="1" dirty="0">
                <a:solidFill>
                  <a:schemeClr val="tx1"/>
                </a:solidFill>
              </a:rPr>
              <a:t>معظم أسماك الزينة تموت لو أكلت طعام القطط من المحتمل أن أسماك الزينة الجديدة لدي سوف تموت لو أطعمتها طعام القطط</a:t>
            </a:r>
          </a:p>
        </p:txBody>
      </p:sp>
    </p:spTree>
    <p:extLst>
      <p:ext uri="{BB962C8B-B14F-4D97-AF65-F5344CB8AC3E}">
        <p14:creationId xmlns:p14="http://schemas.microsoft.com/office/powerpoint/2010/main" val="7823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73578" y="656692"/>
            <a:ext cx="7596844" cy="5544616"/>
          </a:xfrm>
          <a:prstGeom prst="roundRect">
            <a:avLst>
              <a:gd name="adj" fmla="val 9045"/>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b="1" dirty="0">
                <a:solidFill>
                  <a:schemeClr val="tx1"/>
                </a:solidFill>
              </a:rPr>
              <a:t>نلاحظ أن هذا الاستدلال ذو صورة استقرائية من عينة محدودة إلى مجموع أكبر من النوع المأخوذ منه العينة إن صاحب الاستدلال هنا لم يؤكد ما إذا كانت كل أسماك الزينة تموت لو أكلت طعام القطط. إن ما أكده هو أن كل أسماك الزينة التي أطعمها طعام القطط قد ماتت. ومن ثم فإن النموذج الذي اختاره صاحب الاستدلال من أسماك الزينة جزء بسيط جدا من أسماك الزينة الموجودة في العالم. لذلك؛ لم يقل صاحب الاستدلال أي شيء عن كل أسماك الزينة أو معظمها، وهذا معناه أنه وصل إلى التعميم عن كثرة كلية من خلال عينة بسيطة، ولذلك تظل نتيجة الاستدلال الاستقرائي ليست يقينية: إنما تخضع لاحتمالية صدقها</a:t>
            </a:r>
          </a:p>
        </p:txBody>
      </p:sp>
    </p:spTree>
    <p:extLst>
      <p:ext uri="{BB962C8B-B14F-4D97-AF65-F5344CB8AC3E}">
        <p14:creationId xmlns:p14="http://schemas.microsoft.com/office/powerpoint/2010/main" val="4130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a:t>
              </a:r>
            </a:p>
          </p:txBody>
        </p:sp>
      </p:grpSp>
    </p:spTree>
    <p:extLst>
      <p:ext uri="{BB962C8B-B14F-4D97-AF65-F5344CB8AC3E}">
        <p14:creationId xmlns:p14="http://schemas.microsoft.com/office/powerpoint/2010/main" val="2759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20CEBF8-80D8-44E1-AEF8-17E9C516E756}"/>
              </a:ext>
            </a:extLst>
          </p:cNvPr>
          <p:cNvSpPr txBox="1"/>
          <p:nvPr/>
        </p:nvSpPr>
        <p:spPr>
          <a:xfrm>
            <a:off x="683568" y="620688"/>
            <a:ext cx="7776864" cy="954107"/>
          </a:xfrm>
          <a:prstGeom prst="rect">
            <a:avLst/>
          </a:prstGeom>
          <a:noFill/>
        </p:spPr>
        <p:txBody>
          <a:bodyPr wrap="square" rtlCol="1">
            <a:spAutoFit/>
          </a:bodyPr>
          <a:lstStyle/>
          <a:p>
            <a:r>
              <a:rPr lang="ar-EG" sz="2800" b="1" dirty="0">
                <a:solidFill>
                  <a:srgbClr val="C00000"/>
                </a:solidFill>
              </a:rPr>
              <a:t>1- أضع العبارات التالية في صيغ استدلالات استقرائية سليمة، وأحدد ما إذا كان الاستدلال صحيحًا أو قويًا استقرائيًا.</a:t>
            </a:r>
          </a:p>
        </p:txBody>
      </p:sp>
      <p:graphicFrame>
        <p:nvGraphicFramePr>
          <p:cNvPr id="6" name="جدول 6">
            <a:extLst>
              <a:ext uri="{FF2B5EF4-FFF2-40B4-BE49-F238E27FC236}">
                <a16:creationId xmlns:a16="http://schemas.microsoft.com/office/drawing/2014/main" id="{7C0052ED-81A5-46D2-A3F2-6F437696E18E}"/>
              </a:ext>
            </a:extLst>
          </p:cNvPr>
          <p:cNvGraphicFramePr>
            <a:graphicFrameLocks noGrp="1"/>
          </p:cNvGraphicFramePr>
          <p:nvPr>
            <p:extLst>
              <p:ext uri="{D42A27DB-BD31-4B8C-83A1-F6EECF244321}">
                <p14:modId xmlns:p14="http://schemas.microsoft.com/office/powerpoint/2010/main" val="4052286138"/>
              </p:ext>
            </p:extLst>
          </p:nvPr>
        </p:nvGraphicFramePr>
        <p:xfrm>
          <a:off x="889060" y="1737120"/>
          <a:ext cx="7560840" cy="4500192"/>
        </p:xfrm>
        <a:graphic>
          <a:graphicData uri="http://schemas.openxmlformats.org/drawingml/2006/table">
            <a:tbl>
              <a:tblPr rtl="1" firstRow="1" bandRow="1">
                <a:tableStyleId>{5C22544A-7EE6-4342-B048-85BDC9FD1C3A}</a:tableStyleId>
              </a:tblPr>
              <a:tblGrid>
                <a:gridCol w="1890210">
                  <a:extLst>
                    <a:ext uri="{9D8B030D-6E8A-4147-A177-3AD203B41FA5}">
                      <a16:colId xmlns:a16="http://schemas.microsoft.com/office/drawing/2014/main" val="4262151054"/>
                    </a:ext>
                  </a:extLst>
                </a:gridCol>
                <a:gridCol w="1836778">
                  <a:extLst>
                    <a:ext uri="{9D8B030D-6E8A-4147-A177-3AD203B41FA5}">
                      <a16:colId xmlns:a16="http://schemas.microsoft.com/office/drawing/2014/main" val="919769327"/>
                    </a:ext>
                  </a:extLst>
                </a:gridCol>
                <a:gridCol w="1943642">
                  <a:extLst>
                    <a:ext uri="{9D8B030D-6E8A-4147-A177-3AD203B41FA5}">
                      <a16:colId xmlns:a16="http://schemas.microsoft.com/office/drawing/2014/main" val="1096559955"/>
                    </a:ext>
                  </a:extLst>
                </a:gridCol>
                <a:gridCol w="1890210">
                  <a:extLst>
                    <a:ext uri="{9D8B030D-6E8A-4147-A177-3AD203B41FA5}">
                      <a16:colId xmlns:a16="http://schemas.microsoft.com/office/drawing/2014/main" val="2859380041"/>
                    </a:ext>
                  </a:extLst>
                </a:gridCol>
              </a:tblGrid>
              <a:tr h="642504">
                <a:tc>
                  <a:txBody>
                    <a:bodyPr/>
                    <a:lstStyle/>
                    <a:p>
                      <a:pPr algn="ctr" rtl="1"/>
                      <a:r>
                        <a:rPr lang="ar-EG" sz="2000" b="1" dirty="0">
                          <a:solidFill>
                            <a:schemeClr val="bg1"/>
                          </a:solidFill>
                        </a:rPr>
                        <a:t>الجمل</a:t>
                      </a:r>
                    </a:p>
                  </a:txBody>
                  <a:tcPr anchor="ctr"/>
                </a:tc>
                <a:tc>
                  <a:txBody>
                    <a:bodyPr/>
                    <a:lstStyle/>
                    <a:p>
                      <a:pPr algn="ctr" rtl="1"/>
                      <a:r>
                        <a:rPr lang="ar-EG" sz="2000" b="1" dirty="0">
                          <a:solidFill>
                            <a:schemeClr val="bg1"/>
                          </a:solidFill>
                        </a:rPr>
                        <a:t>الصيغ المنطقية للعبارات</a:t>
                      </a:r>
                    </a:p>
                  </a:txBody>
                  <a:tcPr anchor="ctr"/>
                </a:tc>
                <a:tc>
                  <a:txBody>
                    <a:bodyPr/>
                    <a:lstStyle/>
                    <a:p>
                      <a:pPr algn="ctr" rtl="1"/>
                      <a:r>
                        <a:rPr lang="ar-EG" sz="2000" b="1" dirty="0">
                          <a:solidFill>
                            <a:schemeClr val="bg1"/>
                          </a:solidFill>
                        </a:rPr>
                        <a:t>الاستدلال صحيح</a:t>
                      </a:r>
                    </a:p>
                  </a:txBody>
                  <a:tcPr anchor="ctr"/>
                </a:tc>
                <a:tc>
                  <a:txBody>
                    <a:bodyPr/>
                    <a:lstStyle/>
                    <a:p>
                      <a:pPr algn="ctr" rtl="1"/>
                      <a:r>
                        <a:rPr lang="ar-EG" sz="2000" b="1" dirty="0">
                          <a:solidFill>
                            <a:schemeClr val="bg1"/>
                          </a:solidFill>
                        </a:rPr>
                        <a:t>الاستدلال غير صحيح</a:t>
                      </a:r>
                    </a:p>
                  </a:txBody>
                  <a:tcPr anchor="ctr"/>
                </a:tc>
                <a:extLst>
                  <a:ext uri="{0D108BD9-81ED-4DB2-BD59-A6C34878D82A}">
                    <a16:rowId xmlns:a16="http://schemas.microsoft.com/office/drawing/2014/main" val="1854605072"/>
                  </a:ext>
                </a:extLst>
              </a:tr>
              <a:tr h="2039251">
                <a:tc>
                  <a:txBody>
                    <a:bodyPr/>
                    <a:lstStyle/>
                    <a:p>
                      <a:pPr rtl="1"/>
                      <a:r>
                        <a:rPr lang="ar-EG" sz="2000" b="1" dirty="0">
                          <a:solidFill>
                            <a:schemeClr val="tx1"/>
                          </a:solidFill>
                        </a:rPr>
                        <a:t>البرازيل أقرب إلى أن تفوز بكأس العالم مقارنة بالأرجنتين، لذلك من المحتمل أن البرازيل سوف تفوز بكأس العالم.</a:t>
                      </a: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tc>
                  <a:txBody>
                    <a:bodyPr/>
                    <a:lstStyle/>
                    <a:p>
                      <a:pPr rtl="1"/>
                      <a:endParaRPr lang="ar-EG" sz="2000" b="1">
                        <a:solidFill>
                          <a:schemeClr val="tx1"/>
                        </a:solidFill>
                      </a:endParaRPr>
                    </a:p>
                  </a:txBody>
                  <a:tcPr/>
                </a:tc>
                <a:extLst>
                  <a:ext uri="{0D108BD9-81ED-4DB2-BD59-A6C34878D82A}">
                    <a16:rowId xmlns:a16="http://schemas.microsoft.com/office/drawing/2014/main" val="466887061"/>
                  </a:ext>
                </a:extLst>
              </a:tr>
              <a:tr h="1759901">
                <a:tc>
                  <a:txBody>
                    <a:bodyPr/>
                    <a:lstStyle/>
                    <a:p>
                      <a:pPr rtl="1"/>
                      <a:r>
                        <a:rPr lang="ar-EG" sz="2000" b="1" dirty="0">
                          <a:solidFill>
                            <a:schemeClr val="tx1"/>
                          </a:solidFill>
                        </a:rPr>
                        <a:t>لم تفز هندوراس بكأس العالم أبدا، لذلك من المحتمل أن هندوراس لن تفوز بكأس العالم أبدا.</a:t>
                      </a:r>
                    </a:p>
                  </a:txBody>
                  <a:tcPr/>
                </a:tc>
                <a:tc>
                  <a:txBody>
                    <a:bodyPr/>
                    <a:lstStyle/>
                    <a:p>
                      <a:pPr rtl="1"/>
                      <a:endParaRPr lang="ar-EG" sz="2000" b="1">
                        <a:solidFill>
                          <a:schemeClr val="tx1"/>
                        </a:solidFill>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extLst>
                  <a:ext uri="{0D108BD9-81ED-4DB2-BD59-A6C34878D82A}">
                    <a16:rowId xmlns:a16="http://schemas.microsoft.com/office/drawing/2014/main" val="3223567136"/>
                  </a:ext>
                </a:extLst>
              </a:tr>
            </a:tbl>
          </a:graphicData>
        </a:graphic>
      </p:graphicFrame>
    </p:spTree>
    <p:extLst>
      <p:ext uri="{BB962C8B-B14F-4D97-AF65-F5344CB8AC3E}">
        <p14:creationId xmlns:p14="http://schemas.microsoft.com/office/powerpoint/2010/main" val="37643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6" name="جدول 6">
            <a:extLst>
              <a:ext uri="{FF2B5EF4-FFF2-40B4-BE49-F238E27FC236}">
                <a16:creationId xmlns:a16="http://schemas.microsoft.com/office/drawing/2014/main" id="{7C0052ED-81A5-46D2-A3F2-6F437696E18E}"/>
              </a:ext>
            </a:extLst>
          </p:cNvPr>
          <p:cNvGraphicFramePr>
            <a:graphicFrameLocks noGrp="1"/>
          </p:cNvGraphicFramePr>
          <p:nvPr>
            <p:extLst>
              <p:ext uri="{D42A27DB-BD31-4B8C-83A1-F6EECF244321}">
                <p14:modId xmlns:p14="http://schemas.microsoft.com/office/powerpoint/2010/main" val="2782204442"/>
              </p:ext>
            </p:extLst>
          </p:nvPr>
        </p:nvGraphicFramePr>
        <p:xfrm>
          <a:off x="827584" y="406192"/>
          <a:ext cx="7740860" cy="5903127"/>
        </p:xfrm>
        <a:graphic>
          <a:graphicData uri="http://schemas.openxmlformats.org/drawingml/2006/table">
            <a:tbl>
              <a:tblPr rtl="1" firstRow="1" bandRow="1">
                <a:tableStyleId>{5C22544A-7EE6-4342-B048-85BDC9FD1C3A}</a:tableStyleId>
              </a:tblPr>
              <a:tblGrid>
                <a:gridCol w="2139044">
                  <a:extLst>
                    <a:ext uri="{9D8B030D-6E8A-4147-A177-3AD203B41FA5}">
                      <a16:colId xmlns:a16="http://schemas.microsoft.com/office/drawing/2014/main" val="4262151054"/>
                    </a:ext>
                  </a:extLst>
                </a:gridCol>
                <a:gridCol w="2042568">
                  <a:extLst>
                    <a:ext uri="{9D8B030D-6E8A-4147-A177-3AD203B41FA5}">
                      <a16:colId xmlns:a16="http://schemas.microsoft.com/office/drawing/2014/main" val="919769327"/>
                    </a:ext>
                  </a:extLst>
                </a:gridCol>
                <a:gridCol w="1709952">
                  <a:extLst>
                    <a:ext uri="{9D8B030D-6E8A-4147-A177-3AD203B41FA5}">
                      <a16:colId xmlns:a16="http://schemas.microsoft.com/office/drawing/2014/main" val="1096559955"/>
                    </a:ext>
                  </a:extLst>
                </a:gridCol>
                <a:gridCol w="1849296">
                  <a:extLst>
                    <a:ext uri="{9D8B030D-6E8A-4147-A177-3AD203B41FA5}">
                      <a16:colId xmlns:a16="http://schemas.microsoft.com/office/drawing/2014/main" val="2859380041"/>
                    </a:ext>
                  </a:extLst>
                </a:gridCol>
              </a:tblGrid>
              <a:tr h="626089">
                <a:tc>
                  <a:txBody>
                    <a:bodyPr/>
                    <a:lstStyle/>
                    <a:p>
                      <a:pPr algn="ctr" rtl="1"/>
                      <a:r>
                        <a:rPr lang="ar-EG" sz="1800" b="1" dirty="0">
                          <a:solidFill>
                            <a:schemeClr val="bg1"/>
                          </a:solidFill>
                        </a:rPr>
                        <a:t>الجمل</a:t>
                      </a:r>
                    </a:p>
                  </a:txBody>
                  <a:tcPr anchor="ctr"/>
                </a:tc>
                <a:tc>
                  <a:txBody>
                    <a:bodyPr/>
                    <a:lstStyle/>
                    <a:p>
                      <a:pPr algn="ctr" rtl="1"/>
                      <a:r>
                        <a:rPr lang="ar-EG" sz="1800" b="1" dirty="0">
                          <a:solidFill>
                            <a:schemeClr val="bg1"/>
                          </a:solidFill>
                        </a:rPr>
                        <a:t>الصيغ المنطقية للعبارات</a:t>
                      </a:r>
                    </a:p>
                  </a:txBody>
                  <a:tcPr anchor="ctr"/>
                </a:tc>
                <a:tc>
                  <a:txBody>
                    <a:bodyPr/>
                    <a:lstStyle/>
                    <a:p>
                      <a:pPr algn="ctr" rtl="1"/>
                      <a:r>
                        <a:rPr lang="ar-EG" sz="1800" b="1" dirty="0">
                          <a:solidFill>
                            <a:schemeClr val="bg1"/>
                          </a:solidFill>
                        </a:rPr>
                        <a:t>الاستدلال صحيح</a:t>
                      </a:r>
                    </a:p>
                  </a:txBody>
                  <a:tcPr anchor="ctr"/>
                </a:tc>
                <a:tc>
                  <a:txBody>
                    <a:bodyPr/>
                    <a:lstStyle/>
                    <a:p>
                      <a:pPr algn="ctr" rtl="1"/>
                      <a:r>
                        <a:rPr lang="ar-EG" sz="1800" b="1" dirty="0">
                          <a:solidFill>
                            <a:schemeClr val="bg1"/>
                          </a:solidFill>
                        </a:rPr>
                        <a:t>الاستدلال غير صحيح</a:t>
                      </a:r>
                    </a:p>
                  </a:txBody>
                  <a:tcPr anchor="ctr"/>
                </a:tc>
                <a:extLst>
                  <a:ext uri="{0D108BD9-81ED-4DB2-BD59-A6C34878D82A}">
                    <a16:rowId xmlns:a16="http://schemas.microsoft.com/office/drawing/2014/main" val="1854605072"/>
                  </a:ext>
                </a:extLst>
              </a:tr>
              <a:tr h="3309329">
                <a:tc>
                  <a:txBody>
                    <a:bodyPr/>
                    <a:lstStyle/>
                    <a:p>
                      <a:pPr rtl="1"/>
                      <a:r>
                        <a:rPr lang="ar-EG" sz="1800" b="1" i="0" u="none" strike="noStrike" kern="1200" dirty="0">
                          <a:solidFill>
                            <a:schemeClr val="dk1"/>
                          </a:solidFill>
                          <a:effectLst/>
                          <a:latin typeface="+mn-lt"/>
                          <a:ea typeface="+mn-ea"/>
                          <a:cs typeface="+mn-cs"/>
                        </a:rPr>
                        <a:t>من المحتمل أن مشجعي كرة القدم لفريق </a:t>
                      </a:r>
                      <a:r>
                        <a:rPr lang="en-US" sz="1800" b="1" i="0" u="none" strike="noStrike" kern="1200" dirty="0">
                          <a:solidFill>
                            <a:schemeClr val="dk1"/>
                          </a:solidFill>
                          <a:effectLst/>
                          <a:latin typeface="+mn-lt"/>
                          <a:ea typeface="+mn-ea"/>
                          <a:cs typeface="+mn-cs"/>
                        </a:rPr>
                        <a:t>X </a:t>
                      </a:r>
                      <a:r>
                        <a:rPr lang="ar-EG" sz="1800" b="1" i="0" u="none" strike="noStrike" kern="1200" dirty="0">
                          <a:solidFill>
                            <a:schemeClr val="dk1"/>
                          </a:solidFill>
                          <a:effectLst/>
                          <a:latin typeface="+mn-lt"/>
                          <a:ea typeface="+mn-ea"/>
                          <a:cs typeface="+mn-cs"/>
                        </a:rPr>
                        <a:t>سوف يثيرون الشعب في كأس العالم القادم، ولذا هناك فرصة كبيرة أن يتم استبعاد فريق </a:t>
                      </a:r>
                      <a:r>
                        <a:rPr lang="en-US" sz="1800" b="1" i="0" u="none" strike="noStrike" kern="1200" dirty="0">
                          <a:solidFill>
                            <a:schemeClr val="dk1"/>
                          </a:solidFill>
                          <a:effectLst/>
                          <a:latin typeface="+mn-lt"/>
                          <a:ea typeface="+mn-ea"/>
                          <a:cs typeface="+mn-cs"/>
                        </a:rPr>
                        <a:t>X </a:t>
                      </a:r>
                      <a:r>
                        <a:rPr lang="ar-EG" sz="1800" b="1" i="0" u="none" strike="noStrike" kern="1200" dirty="0">
                          <a:solidFill>
                            <a:schemeClr val="dk1"/>
                          </a:solidFill>
                          <a:effectLst/>
                          <a:latin typeface="+mn-lt"/>
                          <a:ea typeface="+mn-ea"/>
                          <a:cs typeface="+mn-cs"/>
                        </a:rPr>
                        <a:t>من البطولة القارية؛ لذلك فإنه من المحتمل جدا أن يتم استبعاد فريق </a:t>
                      </a:r>
                      <a:r>
                        <a:rPr lang="en-US" sz="1800" b="1" i="0" u="none" strike="noStrike" kern="1200" dirty="0">
                          <a:solidFill>
                            <a:schemeClr val="dk1"/>
                          </a:solidFill>
                          <a:effectLst/>
                          <a:latin typeface="+mn-lt"/>
                          <a:ea typeface="+mn-ea"/>
                          <a:cs typeface="+mn-cs"/>
                        </a:rPr>
                        <a:t>X </a:t>
                      </a:r>
                      <a:r>
                        <a:rPr lang="ar-EG" sz="1800" b="1" i="0" u="none" strike="noStrike" kern="1200" dirty="0">
                          <a:solidFill>
                            <a:schemeClr val="dk1"/>
                          </a:solidFill>
                          <a:effectLst/>
                          <a:latin typeface="+mn-lt"/>
                          <a:ea typeface="+mn-ea"/>
                          <a:cs typeface="+mn-cs"/>
                        </a:rPr>
                        <a:t>من البطولة القارية.</a:t>
                      </a:r>
                      <a:endParaRPr lang="ar-EG" sz="1800" b="1" dirty="0">
                        <a:effectLst/>
                      </a:endParaRPr>
                    </a:p>
                    <a:p>
                      <a:endParaRPr lang="ar-EG" sz="1800" b="1" dirty="0">
                        <a:solidFill>
                          <a:schemeClr val="tx1"/>
                        </a:solidFill>
                      </a:endParaRPr>
                    </a:p>
                  </a:txBody>
                  <a:tcPr anchor="ctr"/>
                </a:tc>
                <a:tc>
                  <a:txBody>
                    <a:bodyPr/>
                    <a:lstStyle/>
                    <a:p>
                      <a:pPr rtl="1"/>
                      <a:endParaRPr lang="ar-EG" sz="1800" b="1" dirty="0">
                        <a:solidFill>
                          <a:schemeClr val="tx1"/>
                        </a:solidFill>
                      </a:endParaRPr>
                    </a:p>
                  </a:txBody>
                  <a:tcPr anchor="ctr"/>
                </a:tc>
                <a:tc>
                  <a:txBody>
                    <a:bodyPr/>
                    <a:lstStyle/>
                    <a:p>
                      <a:pPr rtl="1"/>
                      <a:endParaRPr lang="ar-EG" sz="1800" b="1" dirty="0">
                        <a:solidFill>
                          <a:schemeClr val="tx1"/>
                        </a:solidFill>
                      </a:endParaRPr>
                    </a:p>
                  </a:txBody>
                  <a:tcPr anchor="ctr"/>
                </a:tc>
                <a:tc>
                  <a:txBody>
                    <a:bodyPr/>
                    <a:lstStyle/>
                    <a:p>
                      <a:pPr rtl="1"/>
                      <a:endParaRPr lang="ar-EG" sz="1800" b="1" dirty="0">
                        <a:solidFill>
                          <a:schemeClr val="tx1"/>
                        </a:solidFill>
                      </a:endParaRPr>
                    </a:p>
                  </a:txBody>
                  <a:tcPr anchor="ctr"/>
                </a:tc>
                <a:extLst>
                  <a:ext uri="{0D108BD9-81ED-4DB2-BD59-A6C34878D82A}">
                    <a16:rowId xmlns:a16="http://schemas.microsoft.com/office/drawing/2014/main" val="466887061"/>
                  </a:ext>
                </a:extLst>
              </a:tr>
              <a:tr h="1967709">
                <a:tc>
                  <a:txBody>
                    <a:bodyPr/>
                    <a:lstStyle/>
                    <a:p>
                      <a:pPr rtl="1"/>
                      <a:r>
                        <a:rPr lang="ar-EG" sz="1800" b="1" i="0" u="none" strike="noStrike" kern="1200" dirty="0">
                          <a:solidFill>
                            <a:schemeClr val="dk1"/>
                          </a:solidFill>
                          <a:effectLst/>
                          <a:latin typeface="+mn-lt"/>
                          <a:ea typeface="+mn-ea"/>
                          <a:cs typeface="+mn-cs"/>
                        </a:rPr>
                        <a:t>تقريبا كل الرياضيين الناجحين يتمرنوا طويلا وبعد ليصبحوا ناجحين، لذلك؛ لو أنك تدربت طويلا ويجهد فإنك سوف تصبح رياضيا ناجحا</a:t>
                      </a:r>
                      <a:endParaRPr lang="ar-EG" sz="1800" b="1" dirty="0">
                        <a:solidFill>
                          <a:schemeClr val="tx1"/>
                        </a:solidFill>
                      </a:endParaRPr>
                    </a:p>
                  </a:txBody>
                  <a:tcPr anchor="ctr"/>
                </a:tc>
                <a:tc>
                  <a:txBody>
                    <a:bodyPr/>
                    <a:lstStyle/>
                    <a:p>
                      <a:pPr rtl="1"/>
                      <a:endParaRPr lang="ar-EG" sz="1800" b="1">
                        <a:solidFill>
                          <a:schemeClr val="tx1"/>
                        </a:solidFill>
                      </a:endParaRPr>
                    </a:p>
                  </a:txBody>
                  <a:tcPr anchor="ctr"/>
                </a:tc>
                <a:tc>
                  <a:txBody>
                    <a:bodyPr/>
                    <a:lstStyle/>
                    <a:p>
                      <a:pPr rtl="1"/>
                      <a:endParaRPr lang="ar-EG" sz="1800" b="1" dirty="0">
                        <a:solidFill>
                          <a:schemeClr val="tx1"/>
                        </a:solidFill>
                      </a:endParaRPr>
                    </a:p>
                  </a:txBody>
                  <a:tcPr anchor="ctr"/>
                </a:tc>
                <a:tc>
                  <a:txBody>
                    <a:bodyPr/>
                    <a:lstStyle/>
                    <a:p>
                      <a:pPr rtl="1"/>
                      <a:endParaRPr lang="ar-EG" sz="1800" b="1" dirty="0">
                        <a:solidFill>
                          <a:schemeClr val="tx1"/>
                        </a:solidFill>
                      </a:endParaRPr>
                    </a:p>
                  </a:txBody>
                  <a:tcPr anchor="ctr"/>
                </a:tc>
                <a:extLst>
                  <a:ext uri="{0D108BD9-81ED-4DB2-BD59-A6C34878D82A}">
                    <a16:rowId xmlns:a16="http://schemas.microsoft.com/office/drawing/2014/main" val="3223567136"/>
                  </a:ext>
                </a:extLst>
              </a:tr>
            </a:tbl>
          </a:graphicData>
        </a:graphic>
      </p:graphicFrame>
    </p:spTree>
    <p:extLst>
      <p:ext uri="{BB962C8B-B14F-4D97-AF65-F5344CB8AC3E}">
        <p14:creationId xmlns:p14="http://schemas.microsoft.com/office/powerpoint/2010/main" val="68098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737718" y="2541392"/>
            <a:ext cx="7668563" cy="3785652"/>
          </a:xfrm>
          <a:prstGeom prst="rect">
            <a:avLst/>
          </a:prstGeom>
          <a:noFill/>
        </p:spPr>
        <p:txBody>
          <a:bodyPr wrap="square" rtlCol="1">
            <a:spAutoFit/>
          </a:bodyPr>
          <a:lstStyle/>
          <a:p>
            <a:pPr marL="685800" indent="-685800">
              <a:buFont typeface="Wingdings" panose="05000000000000000000" pitchFamily="2" charset="2"/>
              <a:buChar char="§"/>
            </a:pPr>
            <a:r>
              <a:rPr lang="ar-EG" sz="4000" b="1" dirty="0">
                <a:solidFill>
                  <a:srgbClr val="002060"/>
                </a:solidFill>
              </a:rPr>
              <a:t>أتعرف على طبيعة الاستدلال الاستقرائي وخصائصه وأنواعه.</a:t>
            </a:r>
          </a:p>
          <a:p>
            <a:pPr marL="685800" indent="-685800">
              <a:buFont typeface="Wingdings" panose="05000000000000000000" pitchFamily="2" charset="2"/>
              <a:buChar char="§"/>
            </a:pPr>
            <a:r>
              <a:rPr lang="ar-EG" sz="4000" b="1" dirty="0">
                <a:solidFill>
                  <a:srgbClr val="002060"/>
                </a:solidFill>
              </a:rPr>
              <a:t>أعطي أمثلة من الحياة اليومية للاستقراء.</a:t>
            </a:r>
          </a:p>
          <a:p>
            <a:pPr marL="685800" indent="-685800">
              <a:buFont typeface="Wingdings" panose="05000000000000000000" pitchFamily="2" charset="2"/>
              <a:buChar char="§"/>
            </a:pPr>
            <a:r>
              <a:rPr lang="ar-EG" sz="4000" b="1" dirty="0">
                <a:solidFill>
                  <a:srgbClr val="002060"/>
                </a:solidFill>
              </a:rPr>
              <a:t>أميز بالأمثلة بين الاستنباط والاستقراء.</a:t>
            </a:r>
          </a:p>
          <a:p>
            <a:pPr marL="685800" indent="-685800">
              <a:buFont typeface="Wingdings" panose="05000000000000000000" pitchFamily="2" charset="2"/>
              <a:buChar char="§"/>
            </a:pPr>
            <a:r>
              <a:rPr lang="ar-EG" sz="4000" b="1" dirty="0">
                <a:solidFill>
                  <a:srgbClr val="002060"/>
                </a:solidFill>
              </a:rPr>
              <a:t>أستخلص طبيعة الاحتمال في نتيجة الحجج الاستقرائية.</a:t>
            </a: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6" name="جدول 6">
            <a:extLst>
              <a:ext uri="{FF2B5EF4-FFF2-40B4-BE49-F238E27FC236}">
                <a16:creationId xmlns:a16="http://schemas.microsoft.com/office/drawing/2014/main" id="{7C0052ED-81A5-46D2-A3F2-6F437696E18E}"/>
              </a:ext>
            </a:extLst>
          </p:cNvPr>
          <p:cNvGraphicFramePr>
            <a:graphicFrameLocks noGrp="1"/>
          </p:cNvGraphicFramePr>
          <p:nvPr>
            <p:extLst>
              <p:ext uri="{D42A27DB-BD31-4B8C-83A1-F6EECF244321}">
                <p14:modId xmlns:p14="http://schemas.microsoft.com/office/powerpoint/2010/main" val="1872765461"/>
              </p:ext>
            </p:extLst>
          </p:nvPr>
        </p:nvGraphicFramePr>
        <p:xfrm>
          <a:off x="791580" y="903129"/>
          <a:ext cx="7560840" cy="5051741"/>
        </p:xfrm>
        <a:graphic>
          <a:graphicData uri="http://schemas.openxmlformats.org/drawingml/2006/table">
            <a:tbl>
              <a:tblPr rtl="1" firstRow="1" bandRow="1">
                <a:tableStyleId>{5C22544A-7EE6-4342-B048-85BDC9FD1C3A}</a:tableStyleId>
              </a:tblPr>
              <a:tblGrid>
                <a:gridCol w="1890210">
                  <a:extLst>
                    <a:ext uri="{9D8B030D-6E8A-4147-A177-3AD203B41FA5}">
                      <a16:colId xmlns:a16="http://schemas.microsoft.com/office/drawing/2014/main" val="4262151054"/>
                    </a:ext>
                  </a:extLst>
                </a:gridCol>
                <a:gridCol w="1836778">
                  <a:extLst>
                    <a:ext uri="{9D8B030D-6E8A-4147-A177-3AD203B41FA5}">
                      <a16:colId xmlns:a16="http://schemas.microsoft.com/office/drawing/2014/main" val="919769327"/>
                    </a:ext>
                  </a:extLst>
                </a:gridCol>
                <a:gridCol w="1943642">
                  <a:extLst>
                    <a:ext uri="{9D8B030D-6E8A-4147-A177-3AD203B41FA5}">
                      <a16:colId xmlns:a16="http://schemas.microsoft.com/office/drawing/2014/main" val="1096559955"/>
                    </a:ext>
                  </a:extLst>
                </a:gridCol>
                <a:gridCol w="1890210">
                  <a:extLst>
                    <a:ext uri="{9D8B030D-6E8A-4147-A177-3AD203B41FA5}">
                      <a16:colId xmlns:a16="http://schemas.microsoft.com/office/drawing/2014/main" val="2859380041"/>
                    </a:ext>
                  </a:extLst>
                </a:gridCol>
              </a:tblGrid>
              <a:tr h="642504">
                <a:tc>
                  <a:txBody>
                    <a:bodyPr/>
                    <a:lstStyle/>
                    <a:p>
                      <a:pPr algn="ctr" rtl="1"/>
                      <a:r>
                        <a:rPr lang="ar-EG" sz="2000" b="1" dirty="0">
                          <a:solidFill>
                            <a:schemeClr val="bg1"/>
                          </a:solidFill>
                        </a:rPr>
                        <a:t>الجمل</a:t>
                      </a:r>
                    </a:p>
                  </a:txBody>
                  <a:tcPr/>
                </a:tc>
                <a:tc>
                  <a:txBody>
                    <a:bodyPr/>
                    <a:lstStyle/>
                    <a:p>
                      <a:pPr algn="ctr" rtl="1"/>
                      <a:r>
                        <a:rPr lang="ar-EG" sz="2000" b="1" dirty="0">
                          <a:solidFill>
                            <a:schemeClr val="bg1"/>
                          </a:solidFill>
                        </a:rPr>
                        <a:t>الصيغ المنطقية للعبارات</a:t>
                      </a:r>
                    </a:p>
                  </a:txBody>
                  <a:tcPr/>
                </a:tc>
                <a:tc>
                  <a:txBody>
                    <a:bodyPr/>
                    <a:lstStyle/>
                    <a:p>
                      <a:pPr algn="ctr" rtl="1"/>
                      <a:r>
                        <a:rPr lang="ar-EG" sz="2000" b="1" dirty="0">
                          <a:solidFill>
                            <a:schemeClr val="bg1"/>
                          </a:solidFill>
                        </a:rPr>
                        <a:t>الاستدلال صحيح</a:t>
                      </a:r>
                    </a:p>
                  </a:txBody>
                  <a:tcPr/>
                </a:tc>
                <a:tc>
                  <a:txBody>
                    <a:bodyPr/>
                    <a:lstStyle/>
                    <a:p>
                      <a:pPr algn="ctr" rtl="1"/>
                      <a:r>
                        <a:rPr lang="ar-EG" sz="2000" b="1" dirty="0">
                          <a:solidFill>
                            <a:schemeClr val="bg1"/>
                          </a:solidFill>
                        </a:rPr>
                        <a:t>الاستدلال غير صحيح</a:t>
                      </a:r>
                    </a:p>
                  </a:txBody>
                  <a:tcPr/>
                </a:tc>
                <a:extLst>
                  <a:ext uri="{0D108BD9-81ED-4DB2-BD59-A6C34878D82A}">
                    <a16:rowId xmlns:a16="http://schemas.microsoft.com/office/drawing/2014/main" val="1854605072"/>
                  </a:ext>
                </a:extLst>
              </a:tr>
              <a:tr h="2039251">
                <a:tc>
                  <a:txBody>
                    <a:bodyPr/>
                    <a:lstStyle/>
                    <a:p>
                      <a:pPr rtl="1"/>
                      <a:r>
                        <a:rPr lang="ar-EG" sz="1800" b="1" i="0" u="none" strike="noStrike" kern="1200" dirty="0">
                          <a:solidFill>
                            <a:schemeClr val="dk1"/>
                          </a:solidFill>
                          <a:effectLst/>
                          <a:latin typeface="+mn-lt"/>
                          <a:ea typeface="+mn-ea"/>
                          <a:cs typeface="+mn-cs"/>
                        </a:rPr>
                        <a:t>عظم النباتيين يأكلون البيض عدد كبير جدا من الناس في مدينة جدة نباتيون، أحمد وعبد الحميد يقطنون مدينة جدة، لذلك، من المحتمل أن أحمد يأكل البيض</a:t>
                      </a:r>
                      <a:endParaRPr lang="ar-EG" sz="2000" b="1" dirty="0">
                        <a:effectLst/>
                      </a:endParaRPr>
                    </a:p>
                    <a:p>
                      <a:pPr rtl="1"/>
                      <a:endParaRPr lang="ar-EG" sz="2000" b="1" dirty="0">
                        <a:effectLst/>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tc>
                  <a:txBody>
                    <a:bodyPr/>
                    <a:lstStyle/>
                    <a:p>
                      <a:pPr rtl="1"/>
                      <a:endParaRPr lang="ar-EG" sz="2000" b="1">
                        <a:solidFill>
                          <a:schemeClr val="tx1"/>
                        </a:solidFill>
                      </a:endParaRPr>
                    </a:p>
                  </a:txBody>
                  <a:tcPr/>
                </a:tc>
                <a:extLst>
                  <a:ext uri="{0D108BD9-81ED-4DB2-BD59-A6C34878D82A}">
                    <a16:rowId xmlns:a16="http://schemas.microsoft.com/office/drawing/2014/main" val="466887061"/>
                  </a:ext>
                </a:extLst>
              </a:tr>
              <a:tr h="1759901">
                <a:tc>
                  <a:txBody>
                    <a:bodyPr/>
                    <a:lstStyle/>
                    <a:p>
                      <a:pPr rtl="1"/>
                      <a:r>
                        <a:rPr lang="ar-EG" sz="1800" b="1" i="0" u="none" strike="noStrike" kern="1200" dirty="0">
                          <a:solidFill>
                            <a:schemeClr val="dk1"/>
                          </a:solidFill>
                          <a:effectLst/>
                          <a:latin typeface="+mn-lt"/>
                          <a:ea typeface="+mn-ea"/>
                          <a:cs typeface="+mn-cs"/>
                        </a:rPr>
                        <a:t>الفيتامينات تؤخذ لتحقيق حياة طويلة: عمي عمره 43 عاما، ولم يغب عن تناول الفيتامينات قرابة خمسين عاما</a:t>
                      </a:r>
                      <a:endParaRPr lang="ar-EG" sz="2000" b="1" dirty="0">
                        <a:effectLst/>
                      </a:endParaRPr>
                    </a:p>
                  </a:txBody>
                  <a:tcPr/>
                </a:tc>
                <a:tc>
                  <a:txBody>
                    <a:bodyPr/>
                    <a:lstStyle/>
                    <a:p>
                      <a:pPr rtl="1"/>
                      <a:endParaRPr lang="ar-EG" sz="2000" b="1">
                        <a:solidFill>
                          <a:schemeClr val="tx1"/>
                        </a:solidFill>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extLst>
                  <a:ext uri="{0D108BD9-81ED-4DB2-BD59-A6C34878D82A}">
                    <a16:rowId xmlns:a16="http://schemas.microsoft.com/office/drawing/2014/main" val="3223567136"/>
                  </a:ext>
                </a:extLst>
              </a:tr>
            </a:tbl>
          </a:graphicData>
        </a:graphic>
      </p:graphicFrame>
    </p:spTree>
    <p:extLst>
      <p:ext uri="{BB962C8B-B14F-4D97-AF65-F5344CB8AC3E}">
        <p14:creationId xmlns:p14="http://schemas.microsoft.com/office/powerpoint/2010/main" val="12076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20CEBF8-80D8-44E1-AEF8-17E9C516E756}"/>
              </a:ext>
            </a:extLst>
          </p:cNvPr>
          <p:cNvSpPr txBox="1"/>
          <p:nvPr/>
        </p:nvSpPr>
        <p:spPr>
          <a:xfrm>
            <a:off x="683568" y="2228671"/>
            <a:ext cx="7776864" cy="1200329"/>
          </a:xfrm>
          <a:prstGeom prst="rect">
            <a:avLst/>
          </a:prstGeom>
          <a:noFill/>
        </p:spPr>
        <p:txBody>
          <a:bodyPr wrap="square" rtlCol="1">
            <a:spAutoFit/>
          </a:bodyPr>
          <a:lstStyle/>
          <a:p>
            <a:pPr algn="ctr"/>
            <a:r>
              <a:rPr lang="ar-EG" sz="2400" b="1" dirty="0">
                <a:solidFill>
                  <a:srgbClr val="C00000"/>
                </a:solidFill>
              </a:rPr>
              <a:t>2- أعيد بناء الاستدلالات التالية، وأحدد ما إذا كان الاستدلال صحيحا أو قويا استقرائيا، وإذا لم يكن قويا استقرائيا أغير أو أضيف إحدى المقدمات أو أغير النتيجة لتكون كذلك.</a:t>
            </a:r>
          </a:p>
        </p:txBody>
      </p:sp>
    </p:spTree>
    <p:extLst>
      <p:ext uri="{BB962C8B-B14F-4D97-AF65-F5344CB8AC3E}">
        <p14:creationId xmlns:p14="http://schemas.microsoft.com/office/powerpoint/2010/main" val="353726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6" name="جدول 6">
            <a:extLst>
              <a:ext uri="{FF2B5EF4-FFF2-40B4-BE49-F238E27FC236}">
                <a16:creationId xmlns:a16="http://schemas.microsoft.com/office/drawing/2014/main" id="{7C0052ED-81A5-46D2-A3F2-6F437696E18E}"/>
              </a:ext>
            </a:extLst>
          </p:cNvPr>
          <p:cNvGraphicFramePr>
            <a:graphicFrameLocks noGrp="1"/>
          </p:cNvGraphicFramePr>
          <p:nvPr>
            <p:extLst>
              <p:ext uri="{D42A27DB-BD31-4B8C-83A1-F6EECF244321}">
                <p14:modId xmlns:p14="http://schemas.microsoft.com/office/powerpoint/2010/main" val="1350488381"/>
              </p:ext>
            </p:extLst>
          </p:nvPr>
        </p:nvGraphicFramePr>
        <p:xfrm>
          <a:off x="611560" y="445128"/>
          <a:ext cx="7920880" cy="5936200"/>
        </p:xfrm>
        <a:graphic>
          <a:graphicData uri="http://schemas.openxmlformats.org/drawingml/2006/table">
            <a:tbl>
              <a:tblPr rtl="1" firstRow="1" bandRow="1">
                <a:tableStyleId>{5C22544A-7EE6-4342-B048-85BDC9FD1C3A}</a:tableStyleId>
              </a:tblPr>
              <a:tblGrid>
                <a:gridCol w="2468800">
                  <a:extLst>
                    <a:ext uri="{9D8B030D-6E8A-4147-A177-3AD203B41FA5}">
                      <a16:colId xmlns:a16="http://schemas.microsoft.com/office/drawing/2014/main" val="4262151054"/>
                    </a:ext>
                  </a:extLst>
                </a:gridCol>
                <a:gridCol w="1673376">
                  <a:extLst>
                    <a:ext uri="{9D8B030D-6E8A-4147-A177-3AD203B41FA5}">
                      <a16:colId xmlns:a16="http://schemas.microsoft.com/office/drawing/2014/main" val="919769327"/>
                    </a:ext>
                  </a:extLst>
                </a:gridCol>
                <a:gridCol w="1798484">
                  <a:extLst>
                    <a:ext uri="{9D8B030D-6E8A-4147-A177-3AD203B41FA5}">
                      <a16:colId xmlns:a16="http://schemas.microsoft.com/office/drawing/2014/main" val="1096559955"/>
                    </a:ext>
                  </a:extLst>
                </a:gridCol>
                <a:gridCol w="1980220">
                  <a:extLst>
                    <a:ext uri="{9D8B030D-6E8A-4147-A177-3AD203B41FA5}">
                      <a16:colId xmlns:a16="http://schemas.microsoft.com/office/drawing/2014/main" val="2859380041"/>
                    </a:ext>
                  </a:extLst>
                </a:gridCol>
              </a:tblGrid>
              <a:tr h="668533">
                <a:tc>
                  <a:txBody>
                    <a:bodyPr/>
                    <a:lstStyle/>
                    <a:p>
                      <a:pPr algn="ctr" rtl="1"/>
                      <a:r>
                        <a:rPr lang="ar-EG" sz="2000" b="1" dirty="0">
                          <a:solidFill>
                            <a:schemeClr val="bg1"/>
                          </a:solidFill>
                        </a:rPr>
                        <a:t>الجمل</a:t>
                      </a:r>
                    </a:p>
                  </a:txBody>
                  <a:tcPr anchor="ctr"/>
                </a:tc>
                <a:tc>
                  <a:txBody>
                    <a:bodyPr/>
                    <a:lstStyle/>
                    <a:p>
                      <a:pPr algn="ctr" rtl="1"/>
                      <a:r>
                        <a:rPr lang="ar-EG" sz="2000" b="1" dirty="0">
                          <a:solidFill>
                            <a:schemeClr val="bg1"/>
                          </a:solidFill>
                        </a:rPr>
                        <a:t>الاستدلال الصحيح</a:t>
                      </a:r>
                    </a:p>
                  </a:txBody>
                  <a:tcPr anchor="ctr"/>
                </a:tc>
                <a:tc>
                  <a:txBody>
                    <a:bodyPr/>
                    <a:lstStyle/>
                    <a:p>
                      <a:pPr algn="ctr" rtl="1"/>
                      <a:r>
                        <a:rPr lang="ar-EG" sz="2000" b="1" dirty="0">
                          <a:solidFill>
                            <a:schemeClr val="bg1"/>
                          </a:solidFill>
                        </a:rPr>
                        <a:t>الاستدلال غير صحيح</a:t>
                      </a:r>
                    </a:p>
                  </a:txBody>
                  <a:tcPr anchor="ctr"/>
                </a:tc>
                <a:tc>
                  <a:txBody>
                    <a:bodyPr/>
                    <a:lstStyle/>
                    <a:p>
                      <a:pPr algn="ctr" rtl="1"/>
                      <a:r>
                        <a:rPr lang="ar-EG" sz="2000" b="1" dirty="0">
                          <a:solidFill>
                            <a:schemeClr val="bg1"/>
                          </a:solidFill>
                        </a:rPr>
                        <a:t>التغيير المقترح</a:t>
                      </a:r>
                    </a:p>
                  </a:txBody>
                  <a:tcPr anchor="ctr"/>
                </a:tc>
                <a:extLst>
                  <a:ext uri="{0D108BD9-81ED-4DB2-BD59-A6C34878D82A}">
                    <a16:rowId xmlns:a16="http://schemas.microsoft.com/office/drawing/2014/main" val="1854605072"/>
                  </a:ext>
                </a:extLst>
              </a:tr>
              <a:tr h="2738391">
                <a:tc>
                  <a:txBody>
                    <a:bodyPr/>
                    <a:lstStyle/>
                    <a:p>
                      <a:pPr rtl="1"/>
                      <a:r>
                        <a:rPr lang="ar-EG" sz="1800" b="1" i="0" u="none" strike="noStrike" kern="1200" dirty="0">
                          <a:solidFill>
                            <a:schemeClr val="dk1"/>
                          </a:solidFill>
                          <a:effectLst/>
                          <a:latin typeface="+mn-lt"/>
                          <a:ea typeface="+mn-ea"/>
                          <a:cs typeface="+mn-cs"/>
                        </a:rPr>
                        <a:t>أ، لقد أدى استبعاد الحلويات وغيرها من الوجبات السريعة من قوائم طعام المدارس إلى تحسين أداء الطلبة</a:t>
                      </a:r>
                      <a:endParaRPr lang="ar-EG" sz="2000" b="1" dirty="0">
                        <a:effectLst/>
                      </a:endParaRPr>
                    </a:p>
                    <a:p>
                      <a:pPr rtl="1"/>
                      <a:r>
                        <a:rPr lang="ar-EG" sz="1800" b="1" i="0" u="none" strike="noStrike" kern="1200" dirty="0">
                          <a:solidFill>
                            <a:schemeClr val="dk1"/>
                          </a:solidFill>
                          <a:effectLst/>
                          <a:latin typeface="+mn-lt"/>
                          <a:ea typeface="+mn-ea"/>
                          <a:cs typeface="+mn-cs"/>
                        </a:rPr>
                        <a:t>في شتى أنحاء المملكة، وفي كل حالة أجريناها، لو فعلنا ذلك في مدارسنا فإننا نستطيع المضي في تطوير الأداء</a:t>
                      </a:r>
                      <a:endParaRPr lang="ar-EG" sz="2000" b="1" dirty="0">
                        <a:effectLst/>
                      </a:endParaRPr>
                    </a:p>
                  </a:txBody>
                  <a:tcPr anchor="ctr"/>
                </a:tc>
                <a:tc>
                  <a:txBody>
                    <a:bodyPr/>
                    <a:lstStyle/>
                    <a:p>
                      <a:pPr rtl="1"/>
                      <a:endParaRPr lang="ar-EG" sz="2000" b="1" dirty="0">
                        <a:solidFill>
                          <a:schemeClr val="tx1"/>
                        </a:solidFill>
                      </a:endParaRPr>
                    </a:p>
                  </a:txBody>
                  <a:tcPr anchor="ctr"/>
                </a:tc>
                <a:tc>
                  <a:txBody>
                    <a:bodyPr/>
                    <a:lstStyle/>
                    <a:p>
                      <a:pPr rtl="1"/>
                      <a:endParaRPr lang="ar-EG" sz="2000" b="1" dirty="0">
                        <a:solidFill>
                          <a:schemeClr val="tx1"/>
                        </a:solidFill>
                      </a:endParaRPr>
                    </a:p>
                  </a:txBody>
                  <a:tcPr anchor="ctr"/>
                </a:tc>
                <a:tc>
                  <a:txBody>
                    <a:bodyPr/>
                    <a:lstStyle/>
                    <a:p>
                      <a:pPr rtl="1"/>
                      <a:endParaRPr lang="ar-EG" sz="2000" b="1">
                        <a:solidFill>
                          <a:schemeClr val="tx1"/>
                        </a:solidFill>
                      </a:endParaRPr>
                    </a:p>
                  </a:txBody>
                  <a:tcPr anchor="ctr"/>
                </a:tc>
                <a:extLst>
                  <a:ext uri="{0D108BD9-81ED-4DB2-BD59-A6C34878D82A}">
                    <a16:rowId xmlns:a16="http://schemas.microsoft.com/office/drawing/2014/main" val="466887061"/>
                  </a:ext>
                </a:extLst>
              </a:tr>
              <a:tr h="2496769">
                <a:tc>
                  <a:txBody>
                    <a:bodyPr/>
                    <a:lstStyle/>
                    <a:p>
                      <a:pPr rtl="1"/>
                      <a:r>
                        <a:rPr lang="ar-EG" sz="1800" b="1" i="0" u="none" strike="noStrike" kern="1200" dirty="0">
                          <a:solidFill>
                            <a:schemeClr val="dk1"/>
                          </a:solidFill>
                          <a:effectLst/>
                          <a:latin typeface="+mn-lt"/>
                          <a:ea typeface="+mn-ea"/>
                          <a:cs typeface="+mn-cs"/>
                        </a:rPr>
                        <a:t>۲، معظم الأطفال الذين يذهبون إلى المدارس بدون إفطار يعانون من سوء التركيز في الصباح، صالح يركز جيدا في المدرسة في الصباح، لذلك من المحتمل أنه لا يذهب إلى المدرسة بدون إفطاره</a:t>
                      </a:r>
                      <a:endParaRPr lang="ar-EG" sz="2000" b="1" dirty="0">
                        <a:effectLst/>
                      </a:endParaRPr>
                    </a:p>
                  </a:txBody>
                  <a:tcPr anchor="ctr"/>
                </a:tc>
                <a:tc>
                  <a:txBody>
                    <a:bodyPr/>
                    <a:lstStyle/>
                    <a:p>
                      <a:pPr rtl="1"/>
                      <a:endParaRPr lang="ar-EG" sz="2000" b="1">
                        <a:solidFill>
                          <a:schemeClr val="tx1"/>
                        </a:solidFill>
                      </a:endParaRPr>
                    </a:p>
                  </a:txBody>
                  <a:tcPr anchor="ctr"/>
                </a:tc>
                <a:tc>
                  <a:txBody>
                    <a:bodyPr/>
                    <a:lstStyle/>
                    <a:p>
                      <a:pPr rtl="1"/>
                      <a:endParaRPr lang="ar-EG" sz="2000" b="1" dirty="0">
                        <a:solidFill>
                          <a:schemeClr val="tx1"/>
                        </a:solidFill>
                      </a:endParaRPr>
                    </a:p>
                  </a:txBody>
                  <a:tcPr anchor="ctr"/>
                </a:tc>
                <a:tc>
                  <a:txBody>
                    <a:bodyPr/>
                    <a:lstStyle/>
                    <a:p>
                      <a:pPr rtl="1"/>
                      <a:endParaRPr lang="ar-EG" sz="2000" b="1" dirty="0">
                        <a:solidFill>
                          <a:schemeClr val="tx1"/>
                        </a:solidFill>
                      </a:endParaRPr>
                    </a:p>
                  </a:txBody>
                  <a:tcPr anchor="ctr"/>
                </a:tc>
                <a:extLst>
                  <a:ext uri="{0D108BD9-81ED-4DB2-BD59-A6C34878D82A}">
                    <a16:rowId xmlns:a16="http://schemas.microsoft.com/office/drawing/2014/main" val="3223567136"/>
                  </a:ext>
                </a:extLst>
              </a:tr>
            </a:tbl>
          </a:graphicData>
        </a:graphic>
      </p:graphicFrame>
    </p:spTree>
    <p:extLst>
      <p:ext uri="{BB962C8B-B14F-4D97-AF65-F5344CB8AC3E}">
        <p14:creationId xmlns:p14="http://schemas.microsoft.com/office/powerpoint/2010/main" val="367182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6" name="جدول 6">
            <a:extLst>
              <a:ext uri="{FF2B5EF4-FFF2-40B4-BE49-F238E27FC236}">
                <a16:creationId xmlns:a16="http://schemas.microsoft.com/office/drawing/2014/main" id="{7C0052ED-81A5-46D2-A3F2-6F437696E18E}"/>
              </a:ext>
            </a:extLst>
          </p:cNvPr>
          <p:cNvGraphicFramePr>
            <a:graphicFrameLocks noGrp="1"/>
          </p:cNvGraphicFramePr>
          <p:nvPr>
            <p:extLst>
              <p:ext uri="{D42A27DB-BD31-4B8C-83A1-F6EECF244321}">
                <p14:modId xmlns:p14="http://schemas.microsoft.com/office/powerpoint/2010/main" val="1674986864"/>
              </p:ext>
            </p:extLst>
          </p:nvPr>
        </p:nvGraphicFramePr>
        <p:xfrm>
          <a:off x="611560" y="657174"/>
          <a:ext cx="7920880" cy="5543651"/>
        </p:xfrm>
        <a:graphic>
          <a:graphicData uri="http://schemas.openxmlformats.org/drawingml/2006/table">
            <a:tbl>
              <a:tblPr rtl="1" firstRow="1" bandRow="1">
                <a:tableStyleId>{5C22544A-7EE6-4342-B048-85BDC9FD1C3A}</a:tableStyleId>
              </a:tblPr>
              <a:tblGrid>
                <a:gridCol w="1980220">
                  <a:extLst>
                    <a:ext uri="{9D8B030D-6E8A-4147-A177-3AD203B41FA5}">
                      <a16:colId xmlns:a16="http://schemas.microsoft.com/office/drawing/2014/main" val="4262151054"/>
                    </a:ext>
                  </a:extLst>
                </a:gridCol>
                <a:gridCol w="1924244">
                  <a:extLst>
                    <a:ext uri="{9D8B030D-6E8A-4147-A177-3AD203B41FA5}">
                      <a16:colId xmlns:a16="http://schemas.microsoft.com/office/drawing/2014/main" val="919769327"/>
                    </a:ext>
                  </a:extLst>
                </a:gridCol>
                <a:gridCol w="2036196">
                  <a:extLst>
                    <a:ext uri="{9D8B030D-6E8A-4147-A177-3AD203B41FA5}">
                      <a16:colId xmlns:a16="http://schemas.microsoft.com/office/drawing/2014/main" val="1096559955"/>
                    </a:ext>
                  </a:extLst>
                </a:gridCol>
                <a:gridCol w="1980220">
                  <a:extLst>
                    <a:ext uri="{9D8B030D-6E8A-4147-A177-3AD203B41FA5}">
                      <a16:colId xmlns:a16="http://schemas.microsoft.com/office/drawing/2014/main" val="2859380041"/>
                    </a:ext>
                  </a:extLst>
                </a:gridCol>
              </a:tblGrid>
              <a:tr h="628250">
                <a:tc>
                  <a:txBody>
                    <a:bodyPr/>
                    <a:lstStyle/>
                    <a:p>
                      <a:pPr algn="ctr" rtl="1"/>
                      <a:r>
                        <a:rPr lang="ar-EG" sz="2000" b="1" dirty="0">
                          <a:solidFill>
                            <a:schemeClr val="bg1"/>
                          </a:solidFill>
                        </a:rPr>
                        <a:t>الجمل</a:t>
                      </a:r>
                    </a:p>
                  </a:txBody>
                  <a:tcPr anchor="ctr"/>
                </a:tc>
                <a:tc>
                  <a:txBody>
                    <a:bodyPr/>
                    <a:lstStyle/>
                    <a:p>
                      <a:pPr algn="ctr" rtl="1"/>
                      <a:r>
                        <a:rPr lang="ar-EG" sz="2000" b="1" dirty="0">
                          <a:solidFill>
                            <a:schemeClr val="bg1"/>
                          </a:solidFill>
                        </a:rPr>
                        <a:t>الاستدلال الصحيح</a:t>
                      </a:r>
                    </a:p>
                  </a:txBody>
                  <a:tcPr anchor="ctr"/>
                </a:tc>
                <a:tc>
                  <a:txBody>
                    <a:bodyPr/>
                    <a:lstStyle/>
                    <a:p>
                      <a:pPr algn="ctr" rtl="1"/>
                      <a:r>
                        <a:rPr lang="ar-EG" sz="2000" b="1" dirty="0">
                          <a:solidFill>
                            <a:schemeClr val="bg1"/>
                          </a:solidFill>
                        </a:rPr>
                        <a:t>الاستدلال غير صحيح</a:t>
                      </a:r>
                    </a:p>
                  </a:txBody>
                  <a:tcPr anchor="ctr"/>
                </a:tc>
                <a:tc>
                  <a:txBody>
                    <a:bodyPr/>
                    <a:lstStyle/>
                    <a:p>
                      <a:pPr algn="ctr" rtl="1"/>
                      <a:r>
                        <a:rPr lang="ar-EG" sz="2000" b="1" dirty="0">
                          <a:solidFill>
                            <a:schemeClr val="bg1"/>
                          </a:solidFill>
                        </a:rPr>
                        <a:t>التغيير المقترح</a:t>
                      </a:r>
                    </a:p>
                  </a:txBody>
                  <a:tcPr anchor="ctr"/>
                </a:tc>
                <a:extLst>
                  <a:ext uri="{0D108BD9-81ED-4DB2-BD59-A6C34878D82A}">
                    <a16:rowId xmlns:a16="http://schemas.microsoft.com/office/drawing/2014/main" val="1854605072"/>
                  </a:ext>
                </a:extLst>
              </a:tr>
              <a:tr h="2375083">
                <a:tc>
                  <a:txBody>
                    <a:bodyPr/>
                    <a:lstStyle/>
                    <a:p>
                      <a:pPr rtl="1"/>
                      <a:r>
                        <a:rPr lang="ar-EG" sz="1800" b="1" i="0" u="none" strike="noStrike" kern="1200" dirty="0">
                          <a:solidFill>
                            <a:schemeClr val="dk1"/>
                          </a:solidFill>
                          <a:effectLst/>
                          <a:latin typeface="+mn-lt"/>
                          <a:ea typeface="+mn-ea"/>
                          <a:cs typeface="+mn-cs"/>
                        </a:rPr>
                        <a:t>۳، معظم المراهقين الذين يدخلون السجائر يعانون </a:t>
                      </a:r>
                      <a:r>
                        <a:rPr lang="ar-EG" sz="1800" b="1" i="0" u="none" strike="noStrike" kern="1200" dirty="0" err="1">
                          <a:solidFill>
                            <a:schemeClr val="dk1"/>
                          </a:solidFill>
                          <a:effectLst/>
                          <a:latin typeface="+mn-lt"/>
                          <a:ea typeface="+mn-ea"/>
                          <a:cs typeface="+mn-cs"/>
                        </a:rPr>
                        <a:t>مشکلات</a:t>
                      </a:r>
                      <a:r>
                        <a:rPr lang="ar-EG" sz="1800" b="1" i="0" u="none" strike="noStrike" kern="1200" dirty="0">
                          <a:solidFill>
                            <a:schemeClr val="dk1"/>
                          </a:solidFill>
                          <a:effectLst/>
                          <a:latin typeface="+mn-lt"/>
                          <a:ea typeface="+mn-ea"/>
                          <a:cs typeface="+mn-cs"/>
                        </a:rPr>
                        <a:t> أسرية، ولأنني كموجه للمراهقين اكتشفت أن معظم من يأتون إلي من المراهقين من المدخنين يعانون </a:t>
                      </a:r>
                      <a:r>
                        <a:rPr lang="ar-EG" sz="1800" b="1" i="0" u="none" strike="noStrike" kern="1200" dirty="0" err="1">
                          <a:solidFill>
                            <a:schemeClr val="dk1"/>
                          </a:solidFill>
                          <a:effectLst/>
                          <a:latin typeface="+mn-lt"/>
                          <a:ea typeface="+mn-ea"/>
                          <a:cs typeface="+mn-cs"/>
                        </a:rPr>
                        <a:t>مشکلات</a:t>
                      </a:r>
                      <a:r>
                        <a:rPr lang="ar-EG" sz="1800" b="1" i="0" u="none" strike="noStrike" kern="1200" dirty="0">
                          <a:solidFill>
                            <a:schemeClr val="dk1"/>
                          </a:solidFill>
                          <a:effectLst/>
                          <a:latin typeface="+mn-lt"/>
                          <a:ea typeface="+mn-ea"/>
                          <a:cs typeface="+mn-cs"/>
                        </a:rPr>
                        <a:t> أسرية</a:t>
                      </a:r>
                      <a:endParaRPr lang="ar-EG" sz="2000" b="1" dirty="0">
                        <a:effectLst/>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tc>
                  <a:txBody>
                    <a:bodyPr/>
                    <a:lstStyle/>
                    <a:p>
                      <a:pPr rtl="1"/>
                      <a:endParaRPr lang="ar-EG" sz="2000" b="1">
                        <a:solidFill>
                          <a:schemeClr val="tx1"/>
                        </a:solidFill>
                      </a:endParaRPr>
                    </a:p>
                  </a:txBody>
                  <a:tcPr/>
                </a:tc>
                <a:extLst>
                  <a:ext uri="{0D108BD9-81ED-4DB2-BD59-A6C34878D82A}">
                    <a16:rowId xmlns:a16="http://schemas.microsoft.com/office/drawing/2014/main" val="466887061"/>
                  </a:ext>
                </a:extLst>
              </a:tr>
              <a:tr h="2540318">
                <a:tc>
                  <a:txBody>
                    <a:bodyPr/>
                    <a:lstStyle/>
                    <a:p>
                      <a:pPr rtl="1"/>
                      <a:r>
                        <a:rPr lang="ar-EG" sz="1800" b="1" i="0" u="none" strike="noStrike" kern="1200" dirty="0">
                          <a:solidFill>
                            <a:schemeClr val="dk1"/>
                          </a:solidFill>
                          <a:effectLst/>
                          <a:latin typeface="+mn-lt"/>
                          <a:ea typeface="+mn-ea"/>
                          <a:cs typeface="+mn-cs"/>
                        </a:rPr>
                        <a:t>إذا مر مدمرو الحياة الفطرية من هنا: فمن المحتمل أن يكون هناك جلود وبقايا حيوانات، ولكن ليس هناك جلود وبقايا حيوانات لذلك لم يمر مدمرو الحياة الفطرية من هنا</a:t>
                      </a:r>
                      <a:endParaRPr lang="ar-EG" sz="2000" b="1" dirty="0">
                        <a:effectLst/>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extLst>
                  <a:ext uri="{0D108BD9-81ED-4DB2-BD59-A6C34878D82A}">
                    <a16:rowId xmlns:a16="http://schemas.microsoft.com/office/drawing/2014/main" val="3223567136"/>
                  </a:ext>
                </a:extLst>
              </a:tr>
            </a:tbl>
          </a:graphicData>
        </a:graphic>
      </p:graphicFrame>
    </p:spTree>
    <p:extLst>
      <p:ext uri="{BB962C8B-B14F-4D97-AF65-F5344CB8AC3E}">
        <p14:creationId xmlns:p14="http://schemas.microsoft.com/office/powerpoint/2010/main" val="276372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6" name="جدول 6">
            <a:extLst>
              <a:ext uri="{FF2B5EF4-FFF2-40B4-BE49-F238E27FC236}">
                <a16:creationId xmlns:a16="http://schemas.microsoft.com/office/drawing/2014/main" id="{7C0052ED-81A5-46D2-A3F2-6F437696E18E}"/>
              </a:ext>
            </a:extLst>
          </p:cNvPr>
          <p:cNvGraphicFramePr>
            <a:graphicFrameLocks noGrp="1"/>
          </p:cNvGraphicFramePr>
          <p:nvPr>
            <p:extLst>
              <p:ext uri="{D42A27DB-BD31-4B8C-83A1-F6EECF244321}">
                <p14:modId xmlns:p14="http://schemas.microsoft.com/office/powerpoint/2010/main" val="1193764858"/>
              </p:ext>
            </p:extLst>
          </p:nvPr>
        </p:nvGraphicFramePr>
        <p:xfrm>
          <a:off x="1043608" y="1524000"/>
          <a:ext cx="7056784" cy="4084320"/>
        </p:xfrm>
        <a:graphic>
          <a:graphicData uri="http://schemas.openxmlformats.org/drawingml/2006/table">
            <a:tbl>
              <a:tblPr rtl="1" firstRow="1" bandRow="1">
                <a:tableStyleId>{5C22544A-7EE6-4342-B048-85BDC9FD1C3A}</a:tableStyleId>
              </a:tblPr>
              <a:tblGrid>
                <a:gridCol w="1764196">
                  <a:extLst>
                    <a:ext uri="{9D8B030D-6E8A-4147-A177-3AD203B41FA5}">
                      <a16:colId xmlns:a16="http://schemas.microsoft.com/office/drawing/2014/main" val="4262151054"/>
                    </a:ext>
                  </a:extLst>
                </a:gridCol>
                <a:gridCol w="1714326">
                  <a:extLst>
                    <a:ext uri="{9D8B030D-6E8A-4147-A177-3AD203B41FA5}">
                      <a16:colId xmlns:a16="http://schemas.microsoft.com/office/drawing/2014/main" val="919769327"/>
                    </a:ext>
                  </a:extLst>
                </a:gridCol>
                <a:gridCol w="1814066">
                  <a:extLst>
                    <a:ext uri="{9D8B030D-6E8A-4147-A177-3AD203B41FA5}">
                      <a16:colId xmlns:a16="http://schemas.microsoft.com/office/drawing/2014/main" val="1096559955"/>
                    </a:ext>
                  </a:extLst>
                </a:gridCol>
                <a:gridCol w="1764196">
                  <a:extLst>
                    <a:ext uri="{9D8B030D-6E8A-4147-A177-3AD203B41FA5}">
                      <a16:colId xmlns:a16="http://schemas.microsoft.com/office/drawing/2014/main" val="2859380041"/>
                    </a:ext>
                  </a:extLst>
                </a:gridCol>
              </a:tblGrid>
              <a:tr h="647505">
                <a:tc>
                  <a:txBody>
                    <a:bodyPr/>
                    <a:lstStyle/>
                    <a:p>
                      <a:pPr algn="ctr" rtl="1"/>
                      <a:r>
                        <a:rPr lang="ar-EG" sz="2000" b="1" dirty="0">
                          <a:solidFill>
                            <a:schemeClr val="bg1"/>
                          </a:solidFill>
                        </a:rPr>
                        <a:t>الجمل</a:t>
                      </a:r>
                    </a:p>
                  </a:txBody>
                  <a:tcPr/>
                </a:tc>
                <a:tc>
                  <a:txBody>
                    <a:bodyPr/>
                    <a:lstStyle/>
                    <a:p>
                      <a:pPr algn="ctr" rtl="1"/>
                      <a:r>
                        <a:rPr lang="ar-EG" sz="2000" b="1" dirty="0">
                          <a:solidFill>
                            <a:schemeClr val="bg1"/>
                          </a:solidFill>
                        </a:rPr>
                        <a:t>الاستدلال الصحيح</a:t>
                      </a:r>
                    </a:p>
                  </a:txBody>
                  <a:tcPr/>
                </a:tc>
                <a:tc>
                  <a:txBody>
                    <a:bodyPr/>
                    <a:lstStyle/>
                    <a:p>
                      <a:pPr algn="ctr" rtl="1"/>
                      <a:r>
                        <a:rPr lang="ar-EG" sz="2000" b="1" dirty="0">
                          <a:solidFill>
                            <a:schemeClr val="bg1"/>
                          </a:solidFill>
                        </a:rPr>
                        <a:t>الاستدلال غير صحيح</a:t>
                      </a:r>
                    </a:p>
                  </a:txBody>
                  <a:tcPr/>
                </a:tc>
                <a:tc>
                  <a:txBody>
                    <a:bodyPr/>
                    <a:lstStyle/>
                    <a:p>
                      <a:pPr algn="ctr" rtl="1"/>
                      <a:r>
                        <a:rPr lang="ar-EG" sz="2000" b="1" dirty="0">
                          <a:solidFill>
                            <a:schemeClr val="bg1"/>
                          </a:solidFill>
                        </a:rPr>
                        <a:t>التغيير المقترح</a:t>
                      </a:r>
                    </a:p>
                  </a:txBody>
                  <a:tcPr/>
                </a:tc>
                <a:extLst>
                  <a:ext uri="{0D108BD9-81ED-4DB2-BD59-A6C34878D82A}">
                    <a16:rowId xmlns:a16="http://schemas.microsoft.com/office/drawing/2014/main" val="1854605072"/>
                  </a:ext>
                </a:extLst>
              </a:tr>
              <a:tr h="2871545">
                <a:tc>
                  <a:txBody>
                    <a:bodyPr/>
                    <a:lstStyle/>
                    <a:p>
                      <a:pPr rtl="1"/>
                      <a:r>
                        <a:rPr lang="ar-EG" sz="1800" b="1" i="0" u="none" strike="noStrike" kern="1200" dirty="0">
                          <a:solidFill>
                            <a:schemeClr val="dk1"/>
                          </a:solidFill>
                          <a:effectLst/>
                          <a:latin typeface="+mn-lt"/>
                          <a:ea typeface="+mn-ea"/>
                          <a:cs typeface="+mn-cs"/>
                        </a:rPr>
                        <a:t>لوئم حظر إعلانات التدخين، فإنه من المحتمل أن يتراجع حجم التدخين، ولو تراجع حجم التدخين؛ فإنه من المحتمل أن يتراجع العنف المنزلي؛ لذلك لو تم حظر إعلانات التدخين، فإنه من المحتمل أن يتراجع العنف المنزلي</a:t>
                      </a:r>
                      <a:endParaRPr lang="ar-EG" sz="2000" b="1" dirty="0">
                        <a:effectLst/>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tc>
                  <a:txBody>
                    <a:bodyPr/>
                    <a:lstStyle/>
                    <a:p>
                      <a:pPr rtl="1"/>
                      <a:endParaRPr lang="ar-EG" sz="2000" b="1" dirty="0">
                        <a:solidFill>
                          <a:schemeClr val="tx1"/>
                        </a:solidFill>
                      </a:endParaRPr>
                    </a:p>
                  </a:txBody>
                  <a:tcPr/>
                </a:tc>
                <a:extLst>
                  <a:ext uri="{0D108BD9-81ED-4DB2-BD59-A6C34878D82A}">
                    <a16:rowId xmlns:a16="http://schemas.microsoft.com/office/drawing/2014/main" val="466887061"/>
                  </a:ext>
                </a:extLst>
              </a:tr>
            </a:tbl>
          </a:graphicData>
        </a:graphic>
      </p:graphicFrame>
    </p:spTree>
    <p:extLst>
      <p:ext uri="{BB962C8B-B14F-4D97-AF65-F5344CB8AC3E}">
        <p14:creationId xmlns:p14="http://schemas.microsoft.com/office/powerpoint/2010/main" val="2493306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921168"/>
            <a:ext cx="7776865" cy="1015663"/>
          </a:xfrm>
          <a:prstGeom prst="rect">
            <a:avLst/>
          </a:prstGeom>
          <a:solidFill>
            <a:schemeClr val="accent6">
              <a:lumMod val="20000"/>
              <a:lumOff val="80000"/>
            </a:schemeClr>
          </a:solidFill>
          <a:ln w="57150">
            <a:noFill/>
            <a:prstDash val="dashDot"/>
          </a:ln>
        </p:spPr>
        <p:txBody>
          <a:bodyPr wrap="square" rtlCol="0">
            <a:spAutoFit/>
          </a:bodyPr>
          <a:lstStyle/>
          <a:p>
            <a:pPr algn="ctr" rtl="1"/>
            <a:r>
              <a:rPr lang="ar-EG" sz="3000" b="1" dirty="0"/>
              <a:t>3- أكمل الجدول ببيان الفروق بين الاستدلال الاستنباطي والاستقرائي:</a:t>
            </a:r>
            <a:endParaRPr lang="en-US" sz="3000" b="1" dirty="0"/>
          </a:p>
        </p:txBody>
      </p:sp>
    </p:spTree>
    <p:extLst>
      <p:ext uri="{BB962C8B-B14F-4D97-AF65-F5344CB8AC3E}">
        <p14:creationId xmlns:p14="http://schemas.microsoft.com/office/powerpoint/2010/main" val="309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4647426"/>
          </a:xfrm>
          <a:prstGeom prst="rect">
            <a:avLst/>
          </a:prstGeom>
          <a:noFill/>
          <a:ln w="57150">
            <a:noFill/>
            <a:prstDash val="dashDot"/>
          </a:ln>
        </p:spPr>
        <p:txBody>
          <a:bodyPr wrap="square" rtlCol="0">
            <a:spAutoFit/>
          </a:bodyPr>
          <a:lstStyle/>
          <a:p>
            <a:r>
              <a:rPr lang="ar-EG" sz="3200" b="1" dirty="0"/>
              <a:t>تنحصر أنواع الاستدلال و اثنين هما: الاستنباط، والاستقراء: يستخدم أولهما في الرياضيات، والثاني في مختلف العلوم الطبيعية، وفي بعض الأحيان يجتمع كل من المنهجين في منهج واحد كما هو الحال في المنهج العلمي المعاصر المستخدم في بعض فروع العلوم الطبيعية، ولكن السؤال المهم الآن هو: ما جوانب الاختلاف بين الاستدلال الاستنباطي والاستدلال الاستقرائي؟</a:t>
            </a:r>
          </a:p>
          <a:p>
            <a:br>
              <a:rPr lang="ar-EG" sz="3600" dirty="0"/>
            </a:br>
            <a:endParaRPr lang="en-US" sz="3600" b="1" dirty="0"/>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C886C4C5-F49B-48A3-90BC-D32AB2348F08}"/>
              </a:ext>
            </a:extLst>
          </p:cNvPr>
          <p:cNvGraphicFramePr>
            <a:graphicFrameLocks noGrp="1"/>
          </p:cNvGraphicFramePr>
          <p:nvPr>
            <p:extLst>
              <p:ext uri="{D42A27DB-BD31-4B8C-83A1-F6EECF244321}">
                <p14:modId xmlns:p14="http://schemas.microsoft.com/office/powerpoint/2010/main" val="4103961333"/>
              </p:ext>
            </p:extLst>
          </p:nvPr>
        </p:nvGraphicFramePr>
        <p:xfrm>
          <a:off x="839416" y="1664804"/>
          <a:ext cx="7465168" cy="3528392"/>
        </p:xfrm>
        <a:graphic>
          <a:graphicData uri="http://schemas.openxmlformats.org/drawingml/2006/table">
            <a:tbl>
              <a:tblPr rtl="1" firstRow="1" bandRow="1">
                <a:tableStyleId>{5C22544A-7EE6-4342-B048-85BDC9FD1C3A}</a:tableStyleId>
              </a:tblPr>
              <a:tblGrid>
                <a:gridCol w="3732584">
                  <a:extLst>
                    <a:ext uri="{9D8B030D-6E8A-4147-A177-3AD203B41FA5}">
                      <a16:colId xmlns:a16="http://schemas.microsoft.com/office/drawing/2014/main" val="2408441021"/>
                    </a:ext>
                  </a:extLst>
                </a:gridCol>
                <a:gridCol w="3732584">
                  <a:extLst>
                    <a:ext uri="{9D8B030D-6E8A-4147-A177-3AD203B41FA5}">
                      <a16:colId xmlns:a16="http://schemas.microsoft.com/office/drawing/2014/main" val="1088914341"/>
                    </a:ext>
                  </a:extLst>
                </a:gridCol>
              </a:tblGrid>
              <a:tr h="926248">
                <a:tc>
                  <a:txBody>
                    <a:bodyPr/>
                    <a:lstStyle/>
                    <a:p>
                      <a:pPr algn="ctr" rtl="1"/>
                      <a:r>
                        <a:rPr lang="ar-EG" sz="2400" dirty="0"/>
                        <a:t>الاستدلال الاستنباطي</a:t>
                      </a:r>
                    </a:p>
                  </a:txBody>
                  <a:tcPr anchor="ctr"/>
                </a:tc>
                <a:tc>
                  <a:txBody>
                    <a:bodyPr/>
                    <a:lstStyle/>
                    <a:p>
                      <a:pPr algn="ctr" rtl="1"/>
                      <a:r>
                        <a:rPr lang="ar-EG" sz="2400" dirty="0"/>
                        <a:t>الاستدلال الاستقرائي</a:t>
                      </a:r>
                    </a:p>
                  </a:txBody>
                  <a:tcPr anchor="ctr"/>
                </a:tc>
                <a:extLst>
                  <a:ext uri="{0D108BD9-81ED-4DB2-BD59-A6C34878D82A}">
                    <a16:rowId xmlns:a16="http://schemas.microsoft.com/office/drawing/2014/main" val="2248975213"/>
                  </a:ext>
                </a:extLst>
              </a:tr>
              <a:tr h="2602144">
                <a:tc>
                  <a:txBody>
                    <a:bodyPr/>
                    <a:lstStyle/>
                    <a:p>
                      <a:pPr algn="r" rtl="1"/>
                      <a:r>
                        <a:rPr lang="ar-EG" sz="2400" b="1" dirty="0"/>
                        <a:t>1- يتكون من مقدمة أو أكثر ونتيجة.</a:t>
                      </a:r>
                    </a:p>
                    <a:p>
                      <a:pPr algn="r" rtl="1"/>
                      <a:r>
                        <a:rPr lang="ar-EG" sz="2400" b="1" dirty="0"/>
                        <a:t>2- يكون الاستدلال فيه من العام إلى الخاص.</a:t>
                      </a:r>
                    </a:p>
                    <a:p>
                      <a:pPr algn="r" rtl="1"/>
                      <a:r>
                        <a:rPr lang="ar-EG" sz="2400" b="1" dirty="0"/>
                        <a:t>3- النتيجة متضمنه في المقدمات ومحكومة بها.</a:t>
                      </a:r>
                    </a:p>
                  </a:txBody>
                  <a:tcPr anchor="ctr"/>
                </a:tc>
                <a:tc>
                  <a:txBody>
                    <a:bodyPr/>
                    <a:lstStyle/>
                    <a:p>
                      <a:pPr algn="r" rtl="1"/>
                      <a:r>
                        <a:rPr lang="ar-EG" sz="2400" dirty="0"/>
                        <a:t>1-</a:t>
                      </a:r>
                    </a:p>
                    <a:p>
                      <a:pPr algn="r" rtl="1"/>
                      <a:r>
                        <a:rPr lang="ar-EG" sz="2400" dirty="0"/>
                        <a:t>2-</a:t>
                      </a:r>
                    </a:p>
                    <a:p>
                      <a:pPr algn="r" rtl="1"/>
                      <a:r>
                        <a:rPr lang="ar-EG" sz="2400" dirty="0"/>
                        <a:t>3-</a:t>
                      </a:r>
                    </a:p>
                  </a:txBody>
                  <a:tcPr anchor="ctr"/>
                </a:tc>
                <a:extLst>
                  <a:ext uri="{0D108BD9-81ED-4DB2-BD59-A6C34878D82A}">
                    <a16:rowId xmlns:a16="http://schemas.microsoft.com/office/drawing/2014/main" val="2507464039"/>
                  </a:ext>
                </a:extLst>
              </a:tr>
            </a:tbl>
          </a:graphicData>
        </a:graphic>
      </p:graphicFrame>
    </p:spTree>
    <p:extLst>
      <p:ext uri="{BB962C8B-B14F-4D97-AF65-F5344CB8AC3E}">
        <p14:creationId xmlns:p14="http://schemas.microsoft.com/office/powerpoint/2010/main" val="264878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C886C4C5-F49B-48A3-90BC-D32AB2348F08}"/>
              </a:ext>
            </a:extLst>
          </p:cNvPr>
          <p:cNvGraphicFramePr>
            <a:graphicFrameLocks noGrp="1"/>
          </p:cNvGraphicFramePr>
          <p:nvPr>
            <p:extLst>
              <p:ext uri="{D42A27DB-BD31-4B8C-83A1-F6EECF244321}">
                <p14:modId xmlns:p14="http://schemas.microsoft.com/office/powerpoint/2010/main" val="360619029"/>
              </p:ext>
            </p:extLst>
          </p:nvPr>
        </p:nvGraphicFramePr>
        <p:xfrm>
          <a:off x="1259632" y="873199"/>
          <a:ext cx="6624736" cy="5111601"/>
        </p:xfrm>
        <a:graphic>
          <a:graphicData uri="http://schemas.openxmlformats.org/drawingml/2006/table">
            <a:tbl>
              <a:tblPr rtl="1" firstRow="1" bandRow="1">
                <a:tableStyleId>{5C22544A-7EE6-4342-B048-85BDC9FD1C3A}</a:tableStyleId>
              </a:tblPr>
              <a:tblGrid>
                <a:gridCol w="3312368">
                  <a:extLst>
                    <a:ext uri="{9D8B030D-6E8A-4147-A177-3AD203B41FA5}">
                      <a16:colId xmlns:a16="http://schemas.microsoft.com/office/drawing/2014/main" val="2408441021"/>
                    </a:ext>
                  </a:extLst>
                </a:gridCol>
                <a:gridCol w="3312368">
                  <a:extLst>
                    <a:ext uri="{9D8B030D-6E8A-4147-A177-3AD203B41FA5}">
                      <a16:colId xmlns:a16="http://schemas.microsoft.com/office/drawing/2014/main" val="1088914341"/>
                    </a:ext>
                  </a:extLst>
                </a:gridCol>
              </a:tblGrid>
              <a:tr h="996801">
                <a:tc>
                  <a:txBody>
                    <a:bodyPr/>
                    <a:lstStyle/>
                    <a:p>
                      <a:pPr algn="ctr" rtl="1"/>
                      <a:r>
                        <a:rPr lang="ar-EG" sz="2400" dirty="0"/>
                        <a:t>الاستدلال الاستنباطي</a:t>
                      </a:r>
                    </a:p>
                  </a:txBody>
                  <a:tcPr anchor="ctr"/>
                </a:tc>
                <a:tc>
                  <a:txBody>
                    <a:bodyPr/>
                    <a:lstStyle/>
                    <a:p>
                      <a:pPr algn="ctr" rtl="1"/>
                      <a:r>
                        <a:rPr lang="ar-EG" sz="2400" dirty="0"/>
                        <a:t>الاستدلال الاستقرائي</a:t>
                      </a:r>
                    </a:p>
                  </a:txBody>
                  <a:tcPr anchor="ctr"/>
                </a:tc>
                <a:extLst>
                  <a:ext uri="{0D108BD9-81ED-4DB2-BD59-A6C34878D82A}">
                    <a16:rowId xmlns:a16="http://schemas.microsoft.com/office/drawing/2014/main" val="2248975213"/>
                  </a:ext>
                </a:extLst>
              </a:tr>
              <a:tr h="2531591">
                <a:tc>
                  <a:txBody>
                    <a:bodyPr/>
                    <a:lstStyle/>
                    <a:p>
                      <a:pPr algn="r" rtl="1"/>
                      <a:r>
                        <a:rPr lang="ar-EG" sz="2400" b="1" dirty="0"/>
                        <a:t>4- إذا كانت المقدمات صادقة فلابد أن تكون النتيجة صادقة.</a:t>
                      </a:r>
                    </a:p>
                    <a:p>
                      <a:pPr algn="r" rtl="1"/>
                      <a:r>
                        <a:rPr lang="ar-EG" sz="2400" b="1" dirty="0"/>
                        <a:t>5- يقوم الاستنباط على الالتزام بالمقدمات وإثبات حكم العام للخاص.</a:t>
                      </a:r>
                    </a:p>
                    <a:p>
                      <a:pPr algn="r" rtl="1"/>
                      <a:r>
                        <a:rPr lang="ar-EG" sz="2400" b="1" dirty="0"/>
                        <a:t>6- يمكن إثبات صدق النتيجة باستخدام قواعد محددة للمنطق الاستنباطي.</a:t>
                      </a:r>
                    </a:p>
                    <a:p>
                      <a:pPr algn="r" rtl="1"/>
                      <a:r>
                        <a:rPr lang="ar-EG" sz="2400" b="1" dirty="0"/>
                        <a:t>7- يوجد به مغالطات صورية.</a:t>
                      </a:r>
                    </a:p>
                    <a:p>
                      <a:pPr algn="r" rtl="1"/>
                      <a:r>
                        <a:rPr lang="ar-EG" sz="2400" b="1" dirty="0"/>
                        <a:t>8- قد يكون مباشرا أو غير مباشر</a:t>
                      </a:r>
                      <a:r>
                        <a:rPr lang="ar-EG" sz="2000" b="1" dirty="0"/>
                        <a:t>.</a:t>
                      </a:r>
                    </a:p>
                  </a:txBody>
                  <a:tcPr anchor="ctr"/>
                </a:tc>
                <a:tc>
                  <a:txBody>
                    <a:bodyPr/>
                    <a:lstStyle/>
                    <a:p>
                      <a:pPr algn="r" rtl="1">
                        <a:lnSpc>
                          <a:spcPct val="300000"/>
                        </a:lnSpc>
                      </a:pPr>
                      <a:r>
                        <a:rPr lang="ar-EG" b="1" dirty="0"/>
                        <a:t>4- </a:t>
                      </a:r>
                    </a:p>
                    <a:p>
                      <a:pPr algn="r" rtl="1">
                        <a:lnSpc>
                          <a:spcPct val="300000"/>
                        </a:lnSpc>
                      </a:pPr>
                      <a:r>
                        <a:rPr lang="ar-EG" b="1" dirty="0"/>
                        <a:t>5-</a:t>
                      </a:r>
                    </a:p>
                    <a:p>
                      <a:pPr algn="r" rtl="1">
                        <a:lnSpc>
                          <a:spcPct val="300000"/>
                        </a:lnSpc>
                      </a:pPr>
                      <a:r>
                        <a:rPr lang="ar-EG" b="1" dirty="0"/>
                        <a:t>6-</a:t>
                      </a:r>
                    </a:p>
                    <a:p>
                      <a:pPr algn="r" rtl="1">
                        <a:lnSpc>
                          <a:spcPct val="300000"/>
                        </a:lnSpc>
                      </a:pPr>
                      <a:r>
                        <a:rPr lang="ar-EG" b="1" dirty="0"/>
                        <a:t>7-</a:t>
                      </a:r>
                    </a:p>
                    <a:p>
                      <a:pPr algn="r" rtl="1">
                        <a:lnSpc>
                          <a:spcPct val="300000"/>
                        </a:lnSpc>
                      </a:pPr>
                      <a:r>
                        <a:rPr lang="ar-EG" b="1" dirty="0"/>
                        <a:t>8-</a:t>
                      </a:r>
                    </a:p>
                  </a:txBody>
                  <a:tcPr anchor="ctr"/>
                </a:tc>
                <a:extLst>
                  <a:ext uri="{0D108BD9-81ED-4DB2-BD59-A6C34878D82A}">
                    <a16:rowId xmlns:a16="http://schemas.microsoft.com/office/drawing/2014/main" val="2507464039"/>
                  </a:ext>
                </a:extLst>
              </a:tr>
            </a:tbl>
          </a:graphicData>
        </a:graphic>
      </p:graphicFrame>
    </p:spTree>
    <p:extLst>
      <p:ext uri="{BB962C8B-B14F-4D97-AF65-F5344CB8AC3E}">
        <p14:creationId xmlns:p14="http://schemas.microsoft.com/office/powerpoint/2010/main" val="2040659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979712" y="1412776"/>
            <a:ext cx="6264697" cy="584775"/>
          </a:xfrm>
          <a:prstGeom prst="rect">
            <a:avLst/>
          </a:prstGeom>
          <a:noFill/>
          <a:ln w="57150">
            <a:noFill/>
            <a:prstDash val="dashDot"/>
          </a:ln>
        </p:spPr>
        <p:txBody>
          <a:bodyPr wrap="square" rtlCol="0">
            <a:spAutoFit/>
          </a:bodyPr>
          <a:lstStyle/>
          <a:p>
            <a:r>
              <a:rPr lang="ar-EG" sz="3200" b="1" dirty="0">
                <a:solidFill>
                  <a:srgbClr val="C00000"/>
                </a:solidFill>
              </a:rPr>
              <a:t>4- أبين نوع الاستدلال في الجدول التالي:</a:t>
            </a:r>
          </a:p>
        </p:txBody>
      </p:sp>
    </p:spTree>
    <p:extLst>
      <p:ext uri="{BB962C8B-B14F-4D97-AF65-F5344CB8AC3E}">
        <p14:creationId xmlns:p14="http://schemas.microsoft.com/office/powerpoint/2010/main" val="411479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177A4606-CF8D-4E88-8D61-00AC957205C4}"/>
              </a:ext>
            </a:extLst>
          </p:cNvPr>
          <p:cNvGraphicFramePr>
            <a:graphicFrameLocks noGrp="1"/>
          </p:cNvGraphicFramePr>
          <p:nvPr>
            <p:extLst>
              <p:ext uri="{D42A27DB-BD31-4B8C-83A1-F6EECF244321}">
                <p14:modId xmlns:p14="http://schemas.microsoft.com/office/powerpoint/2010/main" val="1774612449"/>
              </p:ext>
            </p:extLst>
          </p:nvPr>
        </p:nvGraphicFramePr>
        <p:xfrm>
          <a:off x="737574" y="994827"/>
          <a:ext cx="7668852" cy="4868345"/>
        </p:xfrm>
        <a:graphic>
          <a:graphicData uri="http://schemas.openxmlformats.org/drawingml/2006/table">
            <a:tbl>
              <a:tblPr rtl="1" firstRow="1" bandRow="1">
                <a:tableStyleId>{5C22544A-7EE6-4342-B048-85BDC9FD1C3A}</a:tableStyleId>
              </a:tblPr>
              <a:tblGrid>
                <a:gridCol w="3834426">
                  <a:extLst>
                    <a:ext uri="{9D8B030D-6E8A-4147-A177-3AD203B41FA5}">
                      <a16:colId xmlns:a16="http://schemas.microsoft.com/office/drawing/2014/main" val="2566624527"/>
                    </a:ext>
                  </a:extLst>
                </a:gridCol>
                <a:gridCol w="3834426">
                  <a:extLst>
                    <a:ext uri="{9D8B030D-6E8A-4147-A177-3AD203B41FA5}">
                      <a16:colId xmlns:a16="http://schemas.microsoft.com/office/drawing/2014/main" val="4159576712"/>
                    </a:ext>
                  </a:extLst>
                </a:gridCol>
              </a:tblGrid>
              <a:tr h="570665">
                <a:tc>
                  <a:txBody>
                    <a:bodyPr/>
                    <a:lstStyle/>
                    <a:p>
                      <a:pPr algn="ctr" rtl="1"/>
                      <a:r>
                        <a:rPr lang="ar-EG" sz="2400" b="1" dirty="0"/>
                        <a:t>الاستدلال </a:t>
                      </a:r>
                    </a:p>
                  </a:txBody>
                  <a:tcPr anchor="ctr"/>
                </a:tc>
                <a:tc>
                  <a:txBody>
                    <a:bodyPr/>
                    <a:lstStyle/>
                    <a:p>
                      <a:pPr algn="ctr" rtl="1"/>
                      <a:r>
                        <a:rPr lang="ar-EG" sz="2400" b="1" dirty="0"/>
                        <a:t>نوعه</a:t>
                      </a:r>
                    </a:p>
                  </a:txBody>
                  <a:tcPr anchor="ctr"/>
                </a:tc>
                <a:extLst>
                  <a:ext uri="{0D108BD9-81ED-4DB2-BD59-A6C34878D82A}">
                    <a16:rowId xmlns:a16="http://schemas.microsoft.com/office/drawing/2014/main" val="3596823211"/>
                  </a:ext>
                </a:extLst>
              </a:tr>
              <a:tr h="1040258">
                <a:tc>
                  <a:txBody>
                    <a:bodyPr/>
                    <a:lstStyle/>
                    <a:p>
                      <a:pPr algn="ctr" rtl="1"/>
                      <a:r>
                        <a:rPr lang="ar-EG" sz="2400" b="1" dirty="0"/>
                        <a:t>جميع السيارات تتوقف عندما ينفذ وقودها </a:t>
                      </a:r>
                    </a:p>
                    <a:p>
                      <a:pPr algn="ctr" rtl="1"/>
                      <a:r>
                        <a:rPr lang="ar-EG" sz="2400" b="1" dirty="0"/>
                        <a:t>سيارتي توقفت </a:t>
                      </a:r>
                    </a:p>
                    <a:p>
                      <a:pPr algn="ctr" rtl="1"/>
                      <a:r>
                        <a:rPr lang="ar-EG" sz="2400" b="1" dirty="0"/>
                        <a:t>إذن سيارتي نفذ وقودها</a:t>
                      </a:r>
                    </a:p>
                  </a:txBody>
                  <a:tcPr anchor="ctr"/>
                </a:tc>
                <a:tc>
                  <a:txBody>
                    <a:bodyPr/>
                    <a:lstStyle/>
                    <a:p>
                      <a:pPr algn="ctr" rtl="1"/>
                      <a:endParaRPr lang="ar-EG" b="1" dirty="0"/>
                    </a:p>
                  </a:txBody>
                  <a:tcPr anchor="ctr"/>
                </a:tc>
                <a:extLst>
                  <a:ext uri="{0D108BD9-81ED-4DB2-BD59-A6C34878D82A}">
                    <a16:rowId xmlns:a16="http://schemas.microsoft.com/office/drawing/2014/main" val="329683208"/>
                  </a:ext>
                </a:extLst>
              </a:tr>
              <a:tr h="1066833">
                <a:tc>
                  <a:txBody>
                    <a:bodyPr/>
                    <a:lstStyle/>
                    <a:p>
                      <a:pPr algn="ctr" rtl="1"/>
                      <a:r>
                        <a:rPr lang="ar-EG" sz="2400" b="1" dirty="0"/>
                        <a:t>كل الأعداد الأولية فردية</a:t>
                      </a:r>
                    </a:p>
                    <a:p>
                      <a:pPr algn="ctr" rtl="1"/>
                      <a:r>
                        <a:rPr lang="ar-EG" sz="2400" b="1" dirty="0"/>
                        <a:t>العدد 2 عدد أولي</a:t>
                      </a:r>
                    </a:p>
                    <a:p>
                      <a:pPr algn="ctr" rtl="1"/>
                      <a:r>
                        <a:rPr lang="ar-EG" sz="2400" b="1" dirty="0"/>
                        <a:t>إذن العدد 2 عدد فردي </a:t>
                      </a:r>
                    </a:p>
                  </a:txBody>
                  <a:tcPr anchor="ctr"/>
                </a:tc>
                <a:tc>
                  <a:txBody>
                    <a:bodyPr/>
                    <a:lstStyle/>
                    <a:p>
                      <a:pPr algn="ctr" rtl="1"/>
                      <a:endParaRPr lang="ar-EG" b="1" dirty="0"/>
                    </a:p>
                  </a:txBody>
                  <a:tcPr anchor="ctr"/>
                </a:tc>
                <a:extLst>
                  <a:ext uri="{0D108BD9-81ED-4DB2-BD59-A6C34878D82A}">
                    <a16:rowId xmlns:a16="http://schemas.microsoft.com/office/drawing/2014/main" val="1338910368"/>
                  </a:ext>
                </a:extLst>
              </a:tr>
              <a:tr h="1066833">
                <a:tc>
                  <a:txBody>
                    <a:bodyPr/>
                    <a:lstStyle/>
                    <a:p>
                      <a:pPr algn="ctr" rtl="1"/>
                      <a:r>
                        <a:rPr lang="ar-EG" sz="2400" b="1" dirty="0"/>
                        <a:t>السعوديون كرماء، </a:t>
                      </a:r>
                      <a:r>
                        <a:rPr lang="ar-EG" sz="2400" b="1" dirty="0" err="1"/>
                        <a:t>والبحرينيون</a:t>
                      </a:r>
                      <a:r>
                        <a:rPr lang="ar-EG" sz="2400" b="1" dirty="0"/>
                        <a:t> كرماء ، والمصريون كرماء، والإماراتيون كرماء </a:t>
                      </a:r>
                    </a:p>
                    <a:p>
                      <a:pPr algn="ctr" rtl="1"/>
                      <a:r>
                        <a:rPr lang="ar-EG" sz="2400" b="1" dirty="0"/>
                        <a:t>إذن من المحتمل أن كل العرب كرماء</a:t>
                      </a:r>
                    </a:p>
                  </a:txBody>
                  <a:tcPr anchor="ctr"/>
                </a:tc>
                <a:tc>
                  <a:txBody>
                    <a:bodyPr/>
                    <a:lstStyle/>
                    <a:p>
                      <a:pPr algn="ctr" rtl="1"/>
                      <a:endParaRPr lang="ar-EG" b="1" dirty="0"/>
                    </a:p>
                  </a:txBody>
                  <a:tcPr anchor="ctr"/>
                </a:tc>
                <a:extLst>
                  <a:ext uri="{0D108BD9-81ED-4DB2-BD59-A6C34878D82A}">
                    <a16:rowId xmlns:a16="http://schemas.microsoft.com/office/drawing/2014/main" val="1201933980"/>
                  </a:ext>
                </a:extLst>
              </a:tr>
            </a:tbl>
          </a:graphicData>
        </a:graphic>
      </p:graphicFrame>
    </p:spTree>
    <p:extLst>
      <p:ext uri="{BB962C8B-B14F-4D97-AF65-F5344CB8AC3E}">
        <p14:creationId xmlns:p14="http://schemas.microsoft.com/office/powerpoint/2010/main" val="1674965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177A4606-CF8D-4E88-8D61-00AC957205C4}"/>
              </a:ext>
            </a:extLst>
          </p:cNvPr>
          <p:cNvGraphicFramePr>
            <a:graphicFrameLocks noGrp="1"/>
          </p:cNvGraphicFramePr>
          <p:nvPr>
            <p:extLst>
              <p:ext uri="{D42A27DB-BD31-4B8C-83A1-F6EECF244321}">
                <p14:modId xmlns:p14="http://schemas.microsoft.com/office/powerpoint/2010/main" val="345036319"/>
              </p:ext>
            </p:extLst>
          </p:nvPr>
        </p:nvGraphicFramePr>
        <p:xfrm>
          <a:off x="827584" y="1260872"/>
          <a:ext cx="7488832" cy="4336256"/>
        </p:xfrm>
        <a:graphic>
          <a:graphicData uri="http://schemas.openxmlformats.org/drawingml/2006/table">
            <a:tbl>
              <a:tblPr rtl="1" firstRow="1" bandRow="1">
                <a:tableStyleId>{5C22544A-7EE6-4342-B048-85BDC9FD1C3A}</a:tableStyleId>
              </a:tblPr>
              <a:tblGrid>
                <a:gridCol w="3744416">
                  <a:extLst>
                    <a:ext uri="{9D8B030D-6E8A-4147-A177-3AD203B41FA5}">
                      <a16:colId xmlns:a16="http://schemas.microsoft.com/office/drawing/2014/main" val="2566624527"/>
                    </a:ext>
                  </a:extLst>
                </a:gridCol>
                <a:gridCol w="3744416">
                  <a:extLst>
                    <a:ext uri="{9D8B030D-6E8A-4147-A177-3AD203B41FA5}">
                      <a16:colId xmlns:a16="http://schemas.microsoft.com/office/drawing/2014/main" val="4159576712"/>
                    </a:ext>
                  </a:extLst>
                </a:gridCol>
              </a:tblGrid>
              <a:tr h="1044520">
                <a:tc>
                  <a:txBody>
                    <a:bodyPr/>
                    <a:lstStyle/>
                    <a:p>
                      <a:pPr algn="ctr" rtl="1"/>
                      <a:r>
                        <a:rPr lang="ar-EG" sz="2800" b="1" dirty="0">
                          <a:solidFill>
                            <a:schemeClr val="bg1"/>
                          </a:solidFill>
                        </a:rPr>
                        <a:t>الاستدلال </a:t>
                      </a:r>
                    </a:p>
                  </a:txBody>
                  <a:tcPr anchor="ctr"/>
                </a:tc>
                <a:tc>
                  <a:txBody>
                    <a:bodyPr/>
                    <a:lstStyle/>
                    <a:p>
                      <a:pPr algn="ctr" rtl="1"/>
                      <a:r>
                        <a:rPr lang="ar-EG" sz="2800" b="1" dirty="0">
                          <a:solidFill>
                            <a:schemeClr val="bg1"/>
                          </a:solidFill>
                        </a:rPr>
                        <a:t>نوعه</a:t>
                      </a:r>
                    </a:p>
                  </a:txBody>
                  <a:tcPr anchor="ctr"/>
                </a:tc>
                <a:extLst>
                  <a:ext uri="{0D108BD9-81ED-4DB2-BD59-A6C34878D82A}">
                    <a16:rowId xmlns:a16="http://schemas.microsoft.com/office/drawing/2014/main" val="3596823211"/>
                  </a:ext>
                </a:extLst>
              </a:tr>
              <a:tr h="1123608">
                <a:tc>
                  <a:txBody>
                    <a:bodyPr/>
                    <a:lstStyle/>
                    <a:p>
                      <a:pPr rtl="1"/>
                      <a:r>
                        <a:rPr lang="ar-EG" sz="2000" b="1" dirty="0">
                          <a:solidFill>
                            <a:schemeClr val="tx1"/>
                          </a:solidFill>
                        </a:rPr>
                        <a:t>إذا ارتفعت أسعار الأسهم فسوف أصبح غنيا</a:t>
                      </a:r>
                    </a:p>
                    <a:p>
                      <a:pPr rtl="1"/>
                      <a:r>
                        <a:rPr lang="ar-EG" sz="2000" b="1" dirty="0">
                          <a:solidFill>
                            <a:schemeClr val="tx1"/>
                          </a:solidFill>
                        </a:rPr>
                        <a:t>أسعار الأسهم لم ترتفع</a:t>
                      </a:r>
                    </a:p>
                    <a:p>
                      <a:pPr rtl="1"/>
                      <a:r>
                        <a:rPr lang="ar-EG" sz="2000" b="1" dirty="0">
                          <a:solidFill>
                            <a:schemeClr val="tx1"/>
                          </a:solidFill>
                        </a:rPr>
                        <a:t>إذن لن أصبح غنيا</a:t>
                      </a:r>
                    </a:p>
                  </a:txBody>
                  <a:tcPr anchor="ctr"/>
                </a:tc>
                <a:tc>
                  <a:txBody>
                    <a:bodyPr/>
                    <a:lstStyle/>
                    <a:p>
                      <a:pPr rtl="1"/>
                      <a:endParaRPr lang="ar-EG" sz="2000" b="1" dirty="0">
                        <a:solidFill>
                          <a:schemeClr val="tx1"/>
                        </a:solidFill>
                      </a:endParaRPr>
                    </a:p>
                  </a:txBody>
                  <a:tcPr anchor="ctr"/>
                </a:tc>
                <a:extLst>
                  <a:ext uri="{0D108BD9-81ED-4DB2-BD59-A6C34878D82A}">
                    <a16:rowId xmlns:a16="http://schemas.microsoft.com/office/drawing/2014/main" val="329683208"/>
                  </a:ext>
                </a:extLst>
              </a:tr>
              <a:tr h="1123608">
                <a:tc>
                  <a:txBody>
                    <a:bodyPr/>
                    <a:lstStyle/>
                    <a:p>
                      <a:pPr rtl="1"/>
                      <a:r>
                        <a:rPr lang="ar-EG" sz="2000" b="1" dirty="0">
                          <a:solidFill>
                            <a:schemeClr val="tx1"/>
                          </a:solidFill>
                        </a:rPr>
                        <a:t>استئصال بعض الغدد يضعف القدرة البدنية لأن ذلك لوحظ في حالة محمد، وأحمد، وإبراهيم، وسعاد وغيرهم</a:t>
                      </a:r>
                    </a:p>
                  </a:txBody>
                  <a:tcPr anchor="ctr"/>
                </a:tc>
                <a:tc>
                  <a:txBody>
                    <a:bodyPr/>
                    <a:lstStyle/>
                    <a:p>
                      <a:pPr rtl="1"/>
                      <a:endParaRPr lang="ar-EG" sz="2000" b="1" dirty="0">
                        <a:solidFill>
                          <a:schemeClr val="tx1"/>
                        </a:solidFill>
                      </a:endParaRPr>
                    </a:p>
                  </a:txBody>
                  <a:tcPr anchor="ctr"/>
                </a:tc>
                <a:extLst>
                  <a:ext uri="{0D108BD9-81ED-4DB2-BD59-A6C34878D82A}">
                    <a16:rowId xmlns:a16="http://schemas.microsoft.com/office/drawing/2014/main" val="1338910368"/>
                  </a:ext>
                </a:extLst>
              </a:tr>
              <a:tr h="1044520">
                <a:tc>
                  <a:txBody>
                    <a:bodyPr/>
                    <a:lstStyle/>
                    <a:p>
                      <a:pPr rtl="1"/>
                      <a:r>
                        <a:rPr lang="ar-EG" sz="2000" b="1" dirty="0">
                          <a:solidFill>
                            <a:schemeClr val="tx1"/>
                          </a:solidFill>
                        </a:rPr>
                        <a:t>كان سقراط سعيدا لأنه فيلسوف وكل فيلسوف سعيد</a:t>
                      </a:r>
                    </a:p>
                  </a:txBody>
                  <a:tcPr anchor="ctr"/>
                </a:tc>
                <a:tc>
                  <a:txBody>
                    <a:bodyPr/>
                    <a:lstStyle/>
                    <a:p>
                      <a:pPr rtl="1"/>
                      <a:endParaRPr lang="ar-EG" sz="2000" b="1" dirty="0">
                        <a:solidFill>
                          <a:schemeClr val="tx1"/>
                        </a:solidFill>
                      </a:endParaRPr>
                    </a:p>
                  </a:txBody>
                  <a:tcPr anchor="ctr"/>
                </a:tc>
                <a:extLst>
                  <a:ext uri="{0D108BD9-81ED-4DB2-BD59-A6C34878D82A}">
                    <a16:rowId xmlns:a16="http://schemas.microsoft.com/office/drawing/2014/main" val="1201933980"/>
                  </a:ext>
                </a:extLst>
              </a:tr>
            </a:tbl>
          </a:graphicData>
        </a:graphic>
      </p:graphicFrame>
    </p:spTree>
    <p:extLst>
      <p:ext uri="{BB962C8B-B14F-4D97-AF65-F5344CB8AC3E}">
        <p14:creationId xmlns:p14="http://schemas.microsoft.com/office/powerpoint/2010/main" val="442589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052736"/>
            <a:ext cx="6624737" cy="58477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1- ما أبرز ما توقعته من هذا الدرس؟</a:t>
            </a:r>
            <a:endParaRPr lang="en-US" dirty="0">
              <a:solidFill>
                <a:schemeClr val="tx1"/>
              </a:solidFill>
              <a:effectLst/>
            </a:endParaRPr>
          </a:p>
        </p:txBody>
      </p:sp>
    </p:spTree>
    <p:extLst>
      <p:ext uri="{BB962C8B-B14F-4D97-AF65-F5344CB8AC3E}">
        <p14:creationId xmlns:p14="http://schemas.microsoft.com/office/powerpoint/2010/main" val="13634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2- ما أهم فكرة أو مهارة اكتسبتها من هذا الدرس؟</a:t>
            </a:r>
            <a:endParaRPr lang="en-US" dirty="0">
              <a:solidFill>
                <a:schemeClr val="tx1"/>
              </a:solidFill>
              <a:effectLst/>
            </a:endParaRPr>
          </a:p>
        </p:txBody>
      </p:sp>
    </p:spTree>
    <p:extLst>
      <p:ext uri="{BB962C8B-B14F-4D97-AF65-F5344CB8AC3E}">
        <p14:creationId xmlns:p14="http://schemas.microsoft.com/office/powerpoint/2010/main" val="13690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3- ما السؤال الذي بقي عالقًا في ذهنك وتأمل أن تجد الإجابة عنه؟</a:t>
            </a:r>
            <a:endParaRPr lang="en-US" dirty="0">
              <a:solidFill>
                <a:schemeClr val="tx1"/>
              </a:solidFill>
              <a:effectLst/>
            </a:endParaRPr>
          </a:p>
        </p:txBody>
      </p:sp>
    </p:spTree>
    <p:extLst>
      <p:ext uri="{BB962C8B-B14F-4D97-AF65-F5344CB8AC3E}">
        <p14:creationId xmlns:p14="http://schemas.microsoft.com/office/powerpoint/2010/main" val="10181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4- ما أبرز معلومة لفتت انتباهك في الدرس؟</a:t>
            </a:r>
            <a:endParaRPr lang="en-US" dirty="0">
              <a:solidFill>
                <a:schemeClr val="tx1"/>
              </a:solidFill>
              <a:effectLst/>
            </a:endParaRPr>
          </a:p>
        </p:txBody>
      </p:sp>
    </p:spTree>
    <p:extLst>
      <p:ext uri="{BB962C8B-B14F-4D97-AF65-F5344CB8AC3E}">
        <p14:creationId xmlns:p14="http://schemas.microsoft.com/office/powerpoint/2010/main" val="32816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5- ما أهم ثلاث مفردات تعرفت عليها في الدرس؟</a:t>
            </a:r>
            <a:endParaRPr lang="en-US" dirty="0">
              <a:solidFill>
                <a:schemeClr val="tx1"/>
              </a:solidFill>
              <a:effectLst/>
            </a:endParaRPr>
          </a:p>
        </p:txBody>
      </p:sp>
    </p:spTree>
    <p:extLst>
      <p:ext uri="{BB962C8B-B14F-4D97-AF65-F5344CB8AC3E}">
        <p14:creationId xmlns:p14="http://schemas.microsoft.com/office/powerpoint/2010/main" val="8885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6- ما الفائدة التي اكتسبتها من هذا الدرس؟</a:t>
            </a:r>
            <a:endParaRPr lang="en-US" dirty="0">
              <a:solidFill>
                <a:schemeClr val="tx1"/>
              </a:solidFill>
              <a:effectLst/>
            </a:endParaRPr>
          </a:p>
        </p:txBody>
      </p:sp>
    </p:spTree>
    <p:extLst>
      <p:ext uri="{BB962C8B-B14F-4D97-AF65-F5344CB8AC3E}">
        <p14:creationId xmlns:p14="http://schemas.microsoft.com/office/powerpoint/2010/main" val="8722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728192"/>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7- هل ما اكتسبته من معارف ومهارات في هذا الدرس سوف يغير في طريقة تفكيرك؟ اذكر بعض الخطوات التي تساعدك على ذلك.</a:t>
            </a:r>
            <a:endParaRPr lang="en-US" dirty="0">
              <a:solidFill>
                <a:schemeClr val="tx1"/>
              </a:solidFill>
              <a:effectLst/>
            </a:endParaRPr>
          </a:p>
        </p:txBody>
      </p:sp>
    </p:spTree>
    <p:extLst>
      <p:ext uri="{BB962C8B-B14F-4D97-AF65-F5344CB8AC3E}">
        <p14:creationId xmlns:p14="http://schemas.microsoft.com/office/powerpoint/2010/main" val="35166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863588" y="674400"/>
            <a:ext cx="7416824" cy="5509200"/>
          </a:xfrm>
          <a:prstGeom prst="rect">
            <a:avLst/>
          </a:prstGeom>
          <a:noFill/>
          <a:ln w="57150">
            <a:solidFill>
              <a:srgbClr val="FF0000"/>
            </a:solidFill>
            <a:prstDash val="dashDot"/>
          </a:ln>
        </p:spPr>
        <p:txBody>
          <a:bodyPr wrap="square" rtlCol="0">
            <a:spAutoFit/>
          </a:bodyPr>
          <a:lstStyle/>
          <a:p>
            <a:r>
              <a:rPr lang="ar-EG" sz="3200" b="1" dirty="0"/>
              <a:t>في الاستدلال الاستنباطي صدق المقدمات يضمن بصورة مطلقة صدق النتيجة، أما في الاستدلال الاستقرائي، فعلى الرغم من عدم ضمان صدق المقدمات فيه الصدق النتيجة، لكنه يرجحها بدرجة معينة وتقاس قوة الحجة الاستقرائية يصدر الدعم والتعزيز الذي تقدمه المقدمات النتيجة. في الحجة الاستقرائية القوية، صدق المقدمات يرجح صدق النتيجة إلى حد كبير (وإن </a:t>
            </a:r>
            <a:r>
              <a:rPr lang="ar-EG" sz="3200" b="1"/>
              <a:t>ظل عاجزًا </a:t>
            </a:r>
            <a:r>
              <a:rPr lang="ar-EG" sz="3200" b="1" dirty="0"/>
              <a:t>عن ضمان صدقها)، في حين أن درجة الترجيح تكون أقل من حال الحجة الاستقرائية الضعيفة يكمن معيار التفريق بين الاستقراء والاستنباط في قدر الضمان الذي توفره المقدمات النتيجة، </a:t>
            </a:r>
            <a:endParaRPr lang="en-US" sz="3200" b="1" dirty="0">
              <a:solidFill>
                <a:srgbClr val="002060"/>
              </a:solidFill>
            </a:endParaRPr>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674400"/>
            <a:ext cx="7488832" cy="5509200"/>
          </a:xfrm>
          <a:prstGeom prst="rect">
            <a:avLst/>
          </a:prstGeom>
          <a:noFill/>
          <a:ln w="57150">
            <a:solidFill>
              <a:srgbClr val="FF0000"/>
            </a:solidFill>
            <a:prstDash val="dashDot"/>
          </a:ln>
        </p:spPr>
        <p:txBody>
          <a:bodyPr wrap="square" rtlCol="0">
            <a:spAutoFit/>
          </a:bodyPr>
          <a:lstStyle/>
          <a:p>
            <a:r>
              <a:rPr lang="ar-EG" sz="3200" b="1" dirty="0"/>
              <a:t>ولا يرتهن بالوسيلة التي تم وفقها الحصول على المقدمات، كون العلوم الطبيعية حسية، وكونها تركن إلى الاستقراء ، لا يعني أن الاستقراء حسي؛ كما أن كون العلوم الرياضية عقلية، وكونها تركن إلى الاستنباط، لا يعني أن الاستنباط عقلي.</a:t>
            </a:r>
          </a:p>
          <a:p>
            <a:r>
              <a:rPr lang="ar-EG" sz="3200" b="1" dirty="0"/>
              <a:t>ولذا كان الاستنباط هو المنهج الأنسب والأصح للاستخدام و العلوم الصورية المجردة كالرياضيات، وكان الاستقراء هو الأنسب للاستخدام في العلوم المادية أو الطبيعية، ويقصد بالاستقراء انتقال الفكر من عدة أحكام تتعلق بعينة من الظواهر او موضوعات معينة إلى حكم عام يشمل تلك الظواهر أو الموضوعات جميعًا.</a:t>
            </a:r>
          </a:p>
        </p:txBody>
      </p:sp>
    </p:spTree>
    <p:extLst>
      <p:ext uri="{BB962C8B-B14F-4D97-AF65-F5344CB8AC3E}">
        <p14:creationId xmlns:p14="http://schemas.microsoft.com/office/powerpoint/2010/main" val="1971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4148352" y="3558395"/>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sp>
          <p:nvSpPr>
            <p:cNvPr id="7" name="عنوان 1">
              <a:extLst>
                <a:ext uri="{FF2B5EF4-FFF2-40B4-BE49-F238E27FC236}">
                  <a16:creationId xmlns:a16="http://schemas.microsoft.com/office/drawing/2014/main" id="{EFA1397B-8F6F-4B31-A68B-E36F13E58F1C}"/>
                </a:ext>
              </a:extLst>
            </p:cNvPr>
            <p:cNvSpPr txBox="1">
              <a:spLocks/>
            </p:cNvSpPr>
            <p:nvPr/>
          </p:nvSpPr>
          <p:spPr>
            <a:xfrm rot="657427">
              <a:off x="2537831" y="3453745"/>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6600" b="1" dirty="0">
                  <a:solidFill>
                    <a:schemeClr val="bg1"/>
                  </a:solidFill>
                  <a:effectLst>
                    <a:outerShdw blurRad="38100" dist="38100" dir="2700000" algn="tl">
                      <a:srgbClr val="000000">
                        <a:alpha val="43137"/>
                      </a:srgbClr>
                    </a:outerShdw>
                  </a:effectLst>
                  <a:cs typeface="PT Simple Bold Ruled" panose="02010400000000000000" pitchFamily="2" charset="-78"/>
                </a:rPr>
                <a:t>(1)</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04143" y="836712"/>
            <a:ext cx="7776865" cy="5262979"/>
          </a:xfrm>
          <a:prstGeom prst="rect">
            <a:avLst/>
          </a:prstGeom>
          <a:noFill/>
          <a:ln w="57150">
            <a:noFill/>
            <a:prstDash val="dashDot"/>
          </a:ln>
        </p:spPr>
        <p:txBody>
          <a:bodyPr wrap="square" rtlCol="0">
            <a:spAutoFit/>
          </a:bodyPr>
          <a:lstStyle/>
          <a:p>
            <a:r>
              <a:rPr lang="ar-EG" sz="2400" b="1" dirty="0">
                <a:solidFill>
                  <a:srgbClr val="0070C0"/>
                </a:solidFill>
              </a:rPr>
              <a:t>الاستدلال الاستقرائي؛ </a:t>
            </a:r>
            <a:r>
              <a:rPr lang="ar-EG" sz="2400" b="1" dirty="0"/>
              <a:t>الاستدلال الاستقرائي عملية استدلال عقلي تنطلق من مقولة أو ملاحظة، وتتضمن إما القيام بإجراءات مناسبة | الفحص الفرضية أو إثباتها ، وإما التوصل إلى نتيجة أو تعميم بالاستناد إلى الملاحظة، ويقسم الاستدلال الاستقرائي من حيث طريقة التوصل إلى النتيجة إلى نوعين:</a:t>
            </a:r>
          </a:p>
          <a:p>
            <a:r>
              <a:rPr lang="ar-EG" sz="2400" b="1" dirty="0">
                <a:solidFill>
                  <a:srgbClr val="C00000"/>
                </a:solidFill>
              </a:rPr>
              <a:t>1- استدلال ناقص</a:t>
            </a:r>
            <a:r>
              <a:rPr lang="ar-EG" sz="2400" b="1" dirty="0"/>
              <a:t>، وفيه يتم التوصل إلى النتيجة بعد دراسة عينة من الحالات أو المفردات المتعلقة بموضوع أو ظاهرة ما، وهذه النتيجة تظل احتمالية؛ إذ يكفي لسقوطها أن تظهر حالة واحدة معارضة لهذه النتيجة الكلية ومن الأمثلة على ذلك، </a:t>
            </a:r>
          </a:p>
          <a:p>
            <a:r>
              <a:rPr lang="ar-EG" sz="2400" b="1" dirty="0"/>
              <a:t>الحديد ،، النحاس .. الذهب .. الألومنيوم تتمدد بالحرارة ولكن الحديد .. النحاس .. الذهب .. الألومنيوم معادن</a:t>
            </a:r>
          </a:p>
          <a:p>
            <a:r>
              <a:rPr lang="ar-EG" sz="2400" b="1" dirty="0"/>
              <a:t>إذن جميع المعادن تتمدد بالحرارة</a:t>
            </a:r>
          </a:p>
          <a:p>
            <a:r>
              <a:rPr lang="ar-EG" sz="2400" b="1" dirty="0"/>
              <a:t>وبهذا المثال نلاحظ أن النتيجة تشتمل على تعميم من خلال ملاحظة أن بعضها تتمدد بالحرارة، وهذا النوع من الاستقراء مطبق في العلوم الطبيعية والاجتماعية لأنه يتيح التنبؤ بمستقبل الظواهر.</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6" y="497530"/>
            <a:ext cx="7776865" cy="5262979"/>
          </a:xfrm>
          <a:prstGeom prst="rect">
            <a:avLst/>
          </a:prstGeom>
          <a:noFill/>
          <a:ln w="57150">
            <a:noFill/>
            <a:prstDash val="dashDot"/>
          </a:ln>
        </p:spPr>
        <p:txBody>
          <a:bodyPr wrap="square" rtlCol="0">
            <a:spAutoFit/>
          </a:bodyPr>
          <a:lstStyle/>
          <a:p>
            <a:r>
              <a:rPr lang="ar-EG" sz="2400" b="1" dirty="0">
                <a:solidFill>
                  <a:srgbClr val="C00000"/>
                </a:solidFill>
              </a:rPr>
              <a:t>2- استدلال تام، </a:t>
            </a:r>
            <a:r>
              <a:rPr lang="ar-EG" sz="2400" b="1" dirty="0"/>
              <a:t>وفيه يتم التوصل إلى النتيجة بعد دراسة جميع حالات أو مفردات الموضوع أو الظاهرة المعينة ومن أمثلة هذا النوع من الاستقراء</a:t>
            </a:r>
          </a:p>
          <a:p>
            <a:r>
              <a:rPr lang="ar-EG" sz="2400" b="1" dirty="0"/>
              <a:t>البقرة .. الغزال .. الخروف .. حيوانات مجترة البقرة ،، الغزال .. الخروف هي كل ذوات قرون</a:t>
            </a:r>
          </a:p>
          <a:p>
            <a:r>
              <a:rPr lang="ar-EG" sz="2400" b="1" dirty="0"/>
              <a:t>إذن كل ذوات القرن حيوانات مجرة</a:t>
            </a:r>
          </a:p>
          <a:p>
            <a:r>
              <a:rPr lang="ar-EG" sz="2400" b="1" dirty="0"/>
              <a:t>وقد وجهت انتقادات إلى الاستقراء التام حيث إنه من المستحيل إجراء مثل هذا الحصر الشامل لجزئيات الشيء العام، وعلى كل حال، فإنه يمكن الاستفادة من الاستقراء التام في حالات معينة إذا ما توافر شرط إمكانية حصر جميع الجزئيات التي هي موضوع الاستدلال ومن الأمثلة على ذلك</a:t>
            </a:r>
          </a:p>
          <a:p>
            <a:r>
              <a:rPr lang="ar-EG" sz="2400" b="1" dirty="0"/>
              <a:t>شهور يناير .. فبراير ،، مارس .. ديسمبر يقل عدد أيامها عن ۳۲ يوما شهور يناير .. فبراير ،، مارس .. ديسمبر هي كل شهور السنة</a:t>
            </a:r>
          </a:p>
          <a:p>
            <a:r>
              <a:rPr lang="ar-EG" sz="2400" b="1" dirty="0"/>
              <a:t>إذن كل شهور السنة تقل عدد أيامها عن ۳۲ يوما</a:t>
            </a:r>
          </a:p>
          <a:p>
            <a:r>
              <a:rPr lang="ar-EG" sz="2400" b="1" dirty="0"/>
              <a:t>وهذه نتيجة شيئية استدلال استقرائي من النوع التام؛ لأنه أمكن حصر جميع شهور السنة، وملاحظة أنها جميعا تقل عن ۳۲ يوما بالفعل.</a:t>
            </a:r>
          </a:p>
        </p:txBody>
      </p:sp>
      <p:sp>
        <p:nvSpPr>
          <p:cNvPr id="5" name="مستطيل: زوايا مستديرة 4">
            <a:extLst>
              <a:ext uri="{FF2B5EF4-FFF2-40B4-BE49-F238E27FC236}">
                <a16:creationId xmlns:a16="http://schemas.microsoft.com/office/drawing/2014/main" id="{4ACF132A-3526-41F2-88DD-52B6EE4D950E}"/>
              </a:ext>
            </a:extLst>
          </p:cNvPr>
          <p:cNvSpPr/>
          <p:nvPr/>
        </p:nvSpPr>
        <p:spPr>
          <a:xfrm>
            <a:off x="1583665" y="5782753"/>
            <a:ext cx="5976666" cy="409160"/>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المنطق والتفكير الناقد، الطبعة الأولى، عصام جميل 2012م</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1816</Words>
  <Application>Microsoft Office PowerPoint</Application>
  <PresentationFormat>عرض على الشاشة (4:3)</PresentationFormat>
  <Paragraphs>139</Paragraphs>
  <Slides>39</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39</vt:i4>
      </vt:variant>
    </vt:vector>
  </HeadingPairs>
  <TitlesOfParts>
    <vt:vector size="43" baseType="lpstr">
      <vt:lpstr>Arial</vt:lpstr>
      <vt:lpstr>Calibri</vt:lpstr>
      <vt:lpstr>Wingdings</vt:lpstr>
      <vt:lpstr>نسق Office</vt:lpstr>
      <vt:lpstr>الدرس الثاني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4916</cp:lastModifiedBy>
  <cp:revision>138</cp:revision>
  <dcterms:created xsi:type="dcterms:W3CDTF">2020-12-01T14:21:27Z</dcterms:created>
  <dcterms:modified xsi:type="dcterms:W3CDTF">2021-09-25T13:14:32Z</dcterms:modified>
</cp:coreProperties>
</file>