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7"/>
  </p:notesMasterIdLst>
  <p:sldIdLst>
    <p:sldId id="256" r:id="rId2"/>
    <p:sldId id="259" r:id="rId3"/>
    <p:sldId id="264" r:id="rId4"/>
    <p:sldId id="265" r:id="rId5"/>
    <p:sldId id="275" r:id="rId6"/>
    <p:sldId id="261" r:id="rId7"/>
    <p:sldId id="276" r:id="rId8"/>
    <p:sldId id="266" r:id="rId9"/>
    <p:sldId id="322" r:id="rId10"/>
    <p:sldId id="323" r:id="rId11"/>
    <p:sldId id="324" r:id="rId12"/>
    <p:sldId id="277" r:id="rId13"/>
    <p:sldId id="267" r:id="rId14"/>
    <p:sldId id="325" r:id="rId15"/>
    <p:sldId id="326" r:id="rId16"/>
    <p:sldId id="327" r:id="rId17"/>
    <p:sldId id="263" r:id="rId18"/>
    <p:sldId id="282" r:id="rId19"/>
    <p:sldId id="283" r:id="rId20"/>
    <p:sldId id="284" r:id="rId21"/>
    <p:sldId id="285" r:id="rId22"/>
    <p:sldId id="286" r:id="rId23"/>
    <p:sldId id="287" r:id="rId24"/>
    <p:sldId id="328" r:id="rId25"/>
    <p:sldId id="290" r:id="rId26"/>
    <p:sldId id="347" r:id="rId27"/>
    <p:sldId id="291" r:id="rId28"/>
    <p:sldId id="292" r:id="rId29"/>
    <p:sldId id="330" r:id="rId30"/>
    <p:sldId id="293" r:id="rId31"/>
    <p:sldId id="294" r:id="rId32"/>
    <p:sldId id="295" r:id="rId33"/>
    <p:sldId id="332" r:id="rId34"/>
    <p:sldId id="333" r:id="rId35"/>
    <p:sldId id="334" r:id="rId36"/>
    <p:sldId id="336" r:id="rId37"/>
    <p:sldId id="337" r:id="rId38"/>
    <p:sldId id="338" r:id="rId39"/>
    <p:sldId id="339" r:id="rId40"/>
    <p:sldId id="340" r:id="rId41"/>
    <p:sldId id="341" r:id="rId42"/>
    <p:sldId id="342" r:id="rId43"/>
    <p:sldId id="343" r:id="rId44"/>
    <p:sldId id="345" r:id="rId45"/>
    <p:sldId id="346" r:id="rId46"/>
    <p:sldId id="306" r:id="rId47"/>
    <p:sldId id="320" r:id="rId48"/>
    <p:sldId id="304" r:id="rId49"/>
    <p:sldId id="315" r:id="rId50"/>
    <p:sldId id="314" r:id="rId51"/>
    <p:sldId id="348" r:id="rId52"/>
    <p:sldId id="349" r:id="rId53"/>
    <p:sldId id="350" r:id="rId54"/>
    <p:sldId id="351" r:id="rId55"/>
    <p:sldId id="352" r:id="rId5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00"/>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6B8C7-107F-48A1-9710-30AD7186F5E7}" type="doc">
      <dgm:prSet loTypeId="urn:microsoft.com/office/officeart/2005/8/layout/radial5" loCatId="cycle" qsTypeId="urn:microsoft.com/office/officeart/2005/8/quickstyle/3d2" qsCatId="3D" csTypeId="urn:microsoft.com/office/officeart/2005/8/colors/colorful3" csCatId="colorful" phldr="1"/>
      <dgm:spPr/>
      <dgm:t>
        <a:bodyPr/>
        <a:lstStyle/>
        <a:p>
          <a:pPr rtl="1"/>
          <a:endParaRPr lang="ar-EG"/>
        </a:p>
      </dgm:t>
    </dgm:pt>
    <dgm:pt modelId="{B2F1E8C5-6F90-451A-B21A-473E6A0D7942}">
      <dgm:prSet phldrT="[نص]" custT="1"/>
      <dgm:spPr/>
      <dgm:t>
        <a:bodyPr/>
        <a:lstStyle/>
        <a:p>
          <a:pPr rtl="1"/>
          <a:r>
            <a:rPr lang="ar-EG" sz="1800" b="1" dirty="0"/>
            <a:t>.............</a:t>
          </a:r>
        </a:p>
      </dgm:t>
    </dgm:pt>
    <dgm:pt modelId="{D980DF70-58DA-4CBF-83FD-F62EEAE394C8}" type="parTrans" cxnId="{D8AFBDA8-9438-4305-9915-CC7D6303DDCA}">
      <dgm:prSet/>
      <dgm:spPr/>
      <dgm:t>
        <a:bodyPr/>
        <a:lstStyle/>
        <a:p>
          <a:pPr rtl="1"/>
          <a:endParaRPr lang="ar-EG" sz="2000" b="1"/>
        </a:p>
      </dgm:t>
    </dgm:pt>
    <dgm:pt modelId="{711AC5DC-3F3A-43F8-B770-C1AC2AC609C6}" type="sibTrans" cxnId="{D8AFBDA8-9438-4305-9915-CC7D6303DDCA}">
      <dgm:prSet/>
      <dgm:spPr/>
      <dgm:t>
        <a:bodyPr/>
        <a:lstStyle/>
        <a:p>
          <a:pPr rtl="1"/>
          <a:endParaRPr lang="ar-EG" sz="2000" b="1"/>
        </a:p>
      </dgm:t>
    </dgm:pt>
    <dgm:pt modelId="{432AEB77-798A-4949-A4A1-14B2B0437879}">
      <dgm:prSet phldrT="[نص]" custT="1"/>
      <dgm:spPr/>
      <dgm:t>
        <a:bodyPr/>
        <a:lstStyle/>
        <a:p>
          <a:pPr rtl="1"/>
          <a:r>
            <a:rPr lang="ar-EG" sz="2800" b="1" dirty="0"/>
            <a:t>الوضوح</a:t>
          </a:r>
        </a:p>
      </dgm:t>
    </dgm:pt>
    <dgm:pt modelId="{6DD94E8B-385B-4A5D-A519-5399C6CD5DE9}" type="parTrans" cxnId="{94C41801-1301-4B08-AA51-1C4791E27F6C}">
      <dgm:prSet custT="1"/>
      <dgm:spPr/>
      <dgm:t>
        <a:bodyPr/>
        <a:lstStyle/>
        <a:p>
          <a:pPr rtl="1"/>
          <a:endParaRPr lang="ar-EG" sz="1800" b="1"/>
        </a:p>
      </dgm:t>
    </dgm:pt>
    <dgm:pt modelId="{93AC4569-6F1E-42A6-9F70-5772DEF27ECD}" type="sibTrans" cxnId="{94C41801-1301-4B08-AA51-1C4791E27F6C}">
      <dgm:prSet/>
      <dgm:spPr/>
      <dgm:t>
        <a:bodyPr/>
        <a:lstStyle/>
        <a:p>
          <a:pPr rtl="1"/>
          <a:endParaRPr lang="ar-EG" sz="2000" b="1"/>
        </a:p>
      </dgm:t>
    </dgm:pt>
    <dgm:pt modelId="{5CE83B87-F7EF-4F84-8C63-7093122E53F1}">
      <dgm:prSet phldrT="[نص]" custT="1"/>
      <dgm:spPr/>
      <dgm:t>
        <a:bodyPr/>
        <a:lstStyle/>
        <a:p>
          <a:pPr rtl="1"/>
          <a:r>
            <a:rPr lang="ar-EG" sz="2800" b="1" dirty="0"/>
            <a:t>العمق</a:t>
          </a:r>
        </a:p>
      </dgm:t>
    </dgm:pt>
    <dgm:pt modelId="{BD751229-D654-4EA3-A493-A1B2307044E3}" type="parTrans" cxnId="{95485670-350F-46F2-BAAA-C5FF85A6C761}">
      <dgm:prSet custT="1"/>
      <dgm:spPr/>
      <dgm:t>
        <a:bodyPr/>
        <a:lstStyle/>
        <a:p>
          <a:pPr rtl="1"/>
          <a:endParaRPr lang="ar-EG" sz="1800" b="1"/>
        </a:p>
      </dgm:t>
    </dgm:pt>
    <dgm:pt modelId="{C4A4B47A-665E-4490-B77E-531233486019}" type="sibTrans" cxnId="{95485670-350F-46F2-BAAA-C5FF85A6C761}">
      <dgm:prSet/>
      <dgm:spPr/>
      <dgm:t>
        <a:bodyPr/>
        <a:lstStyle/>
        <a:p>
          <a:pPr rtl="1"/>
          <a:endParaRPr lang="ar-EG" sz="2000" b="1"/>
        </a:p>
      </dgm:t>
    </dgm:pt>
    <dgm:pt modelId="{D29A3238-03E8-4DD5-BA51-8D065F7E72E8}">
      <dgm:prSet phldrT="[نص]" custT="1"/>
      <dgm:spPr/>
      <dgm:t>
        <a:bodyPr/>
        <a:lstStyle/>
        <a:p>
          <a:pPr rtl="1"/>
          <a:r>
            <a:rPr lang="ar-EG" sz="2800" b="1" dirty="0"/>
            <a:t>الربط</a:t>
          </a:r>
        </a:p>
      </dgm:t>
    </dgm:pt>
    <dgm:pt modelId="{F4F29520-8C5C-4AA4-A4C3-62B420AB7677}" type="parTrans" cxnId="{1C94CA61-08E5-40A1-A621-870BF6F2C449}">
      <dgm:prSet custT="1"/>
      <dgm:spPr/>
      <dgm:t>
        <a:bodyPr/>
        <a:lstStyle/>
        <a:p>
          <a:pPr rtl="1"/>
          <a:endParaRPr lang="ar-EG" sz="1800" b="1"/>
        </a:p>
      </dgm:t>
    </dgm:pt>
    <dgm:pt modelId="{C04ACCB0-1D80-4106-AAF8-C6A96BE0B871}" type="sibTrans" cxnId="{1C94CA61-08E5-40A1-A621-870BF6F2C449}">
      <dgm:prSet/>
      <dgm:spPr/>
      <dgm:t>
        <a:bodyPr/>
        <a:lstStyle/>
        <a:p>
          <a:pPr rtl="1"/>
          <a:endParaRPr lang="ar-EG" sz="2000" b="1"/>
        </a:p>
      </dgm:t>
    </dgm:pt>
    <dgm:pt modelId="{89539354-80D3-4D29-AAB0-F7910CB2331D}">
      <dgm:prSet phldrT="[نص]" custT="1"/>
      <dgm:spPr/>
      <dgm:t>
        <a:bodyPr/>
        <a:lstStyle/>
        <a:p>
          <a:pPr rtl="1"/>
          <a:r>
            <a:rPr lang="ar-EG" sz="2800" b="1" dirty="0"/>
            <a:t>الاستدلال المنطقي</a:t>
          </a:r>
        </a:p>
      </dgm:t>
    </dgm:pt>
    <dgm:pt modelId="{7BD65D52-1C11-4462-8496-7FAD78DEE82A}" type="parTrans" cxnId="{A880CC75-3BF7-48C6-9AC5-751C73B30022}">
      <dgm:prSet custT="1"/>
      <dgm:spPr/>
      <dgm:t>
        <a:bodyPr/>
        <a:lstStyle/>
        <a:p>
          <a:pPr rtl="1"/>
          <a:endParaRPr lang="ar-EG" sz="1800" b="1"/>
        </a:p>
      </dgm:t>
    </dgm:pt>
    <dgm:pt modelId="{D969B777-6A73-4F67-9D02-16EE47FA2C62}" type="sibTrans" cxnId="{A880CC75-3BF7-48C6-9AC5-751C73B30022}">
      <dgm:prSet/>
      <dgm:spPr/>
      <dgm:t>
        <a:bodyPr/>
        <a:lstStyle/>
        <a:p>
          <a:pPr rtl="1"/>
          <a:endParaRPr lang="ar-EG" sz="2000" b="1"/>
        </a:p>
      </dgm:t>
    </dgm:pt>
    <dgm:pt modelId="{D0C7E9E5-9C0A-44A4-9F45-73EC9A5D8C74}">
      <dgm:prSet phldrT="[نص]" custT="1"/>
      <dgm:spPr/>
      <dgm:t>
        <a:bodyPr/>
        <a:lstStyle/>
        <a:p>
          <a:pPr rtl="1"/>
          <a:r>
            <a:rPr lang="ar-EG" sz="2800" b="1" dirty="0"/>
            <a:t>الدقة</a:t>
          </a:r>
        </a:p>
      </dgm:t>
    </dgm:pt>
    <dgm:pt modelId="{5BFDFDFE-5CD4-4DE0-8A6B-0E243DBC839A}" type="parTrans" cxnId="{25939714-7CB8-49C5-A77E-66D00829F9F3}">
      <dgm:prSet/>
      <dgm:spPr/>
      <dgm:t>
        <a:bodyPr/>
        <a:lstStyle/>
        <a:p>
          <a:pPr rtl="1"/>
          <a:endParaRPr lang="ar-EG"/>
        </a:p>
      </dgm:t>
    </dgm:pt>
    <dgm:pt modelId="{78861964-CADC-44E4-82B0-1B89CB91ED05}" type="sibTrans" cxnId="{25939714-7CB8-49C5-A77E-66D00829F9F3}">
      <dgm:prSet/>
      <dgm:spPr/>
      <dgm:t>
        <a:bodyPr/>
        <a:lstStyle/>
        <a:p>
          <a:pPr rtl="1"/>
          <a:endParaRPr lang="ar-EG"/>
        </a:p>
      </dgm:t>
    </dgm:pt>
    <dgm:pt modelId="{09706B90-A9F5-4336-A377-37D77FEA0A90}">
      <dgm:prSet phldrT="[نص]" custT="1"/>
      <dgm:spPr/>
      <dgm:t>
        <a:bodyPr/>
        <a:lstStyle/>
        <a:p>
          <a:pPr rtl="1"/>
          <a:r>
            <a:rPr lang="ar-EG" sz="2800" b="1" dirty="0"/>
            <a:t>الاتساع</a:t>
          </a:r>
        </a:p>
      </dgm:t>
    </dgm:pt>
    <dgm:pt modelId="{400056CE-9B1A-4AD4-8B82-C4AB5B642814}" type="parTrans" cxnId="{C2C92159-F567-4917-891A-8CFA9A91FEC7}">
      <dgm:prSet/>
      <dgm:spPr/>
      <dgm:t>
        <a:bodyPr/>
        <a:lstStyle/>
        <a:p>
          <a:pPr rtl="1"/>
          <a:endParaRPr lang="ar-EG"/>
        </a:p>
      </dgm:t>
    </dgm:pt>
    <dgm:pt modelId="{C0283DF1-C181-4553-9CE4-C67D56AE30AD}" type="sibTrans" cxnId="{C2C92159-F567-4917-891A-8CFA9A91FEC7}">
      <dgm:prSet/>
      <dgm:spPr/>
      <dgm:t>
        <a:bodyPr/>
        <a:lstStyle/>
        <a:p>
          <a:pPr rtl="1"/>
          <a:endParaRPr lang="ar-EG"/>
        </a:p>
      </dgm:t>
    </dgm:pt>
    <dgm:pt modelId="{622DC48E-8572-4C41-B6FD-AB62BEDEC4A9}">
      <dgm:prSet phldrT="[نص]" custT="1"/>
      <dgm:spPr/>
      <dgm:t>
        <a:bodyPr/>
        <a:lstStyle/>
        <a:p>
          <a:pPr rtl="1"/>
          <a:r>
            <a:rPr lang="ar-EG" sz="2800" b="1" dirty="0"/>
            <a:t>الصحة</a:t>
          </a:r>
        </a:p>
      </dgm:t>
    </dgm:pt>
    <dgm:pt modelId="{EB49985C-3F3B-4B66-9827-248C6D8BAF44}" type="parTrans" cxnId="{A65A14A2-E133-4010-8594-1B9833461E50}">
      <dgm:prSet/>
      <dgm:spPr/>
      <dgm:t>
        <a:bodyPr/>
        <a:lstStyle/>
        <a:p>
          <a:pPr rtl="1"/>
          <a:endParaRPr lang="ar-EG"/>
        </a:p>
      </dgm:t>
    </dgm:pt>
    <dgm:pt modelId="{671B0A93-C849-4DC6-B3A9-84F13B6C559C}" type="sibTrans" cxnId="{A65A14A2-E133-4010-8594-1B9833461E50}">
      <dgm:prSet/>
      <dgm:spPr/>
      <dgm:t>
        <a:bodyPr/>
        <a:lstStyle/>
        <a:p>
          <a:pPr rtl="1"/>
          <a:endParaRPr lang="ar-EG"/>
        </a:p>
      </dgm:t>
    </dgm:pt>
    <dgm:pt modelId="{8B5B168A-F91E-4B5D-8631-28C7964FA526}" type="pres">
      <dgm:prSet presAssocID="{15B6B8C7-107F-48A1-9710-30AD7186F5E7}" presName="Name0" presStyleCnt="0">
        <dgm:presLayoutVars>
          <dgm:chMax val="1"/>
          <dgm:dir val="rev"/>
          <dgm:animLvl val="ctr"/>
          <dgm:resizeHandles val="exact"/>
        </dgm:presLayoutVars>
      </dgm:prSet>
      <dgm:spPr/>
    </dgm:pt>
    <dgm:pt modelId="{4701A36C-67F6-480A-B248-667EE4791098}" type="pres">
      <dgm:prSet presAssocID="{B2F1E8C5-6F90-451A-B21A-473E6A0D7942}" presName="centerShape" presStyleLbl="node0" presStyleIdx="0" presStyleCnt="1" custScaleX="163530" custScaleY="163327"/>
      <dgm:spPr/>
    </dgm:pt>
    <dgm:pt modelId="{9B2BBC5B-FE84-41E8-8DAD-51629EB2157F}" type="pres">
      <dgm:prSet presAssocID="{6DD94E8B-385B-4A5D-A519-5399C6CD5DE9}" presName="parTrans" presStyleLbl="sibTrans2D1" presStyleIdx="0" presStyleCnt="7"/>
      <dgm:spPr/>
    </dgm:pt>
    <dgm:pt modelId="{0AA6B2A4-209C-4953-B5C7-1358D2261DC0}" type="pres">
      <dgm:prSet presAssocID="{6DD94E8B-385B-4A5D-A519-5399C6CD5DE9}" presName="connectorText" presStyleLbl="sibTrans2D1" presStyleIdx="0" presStyleCnt="7"/>
      <dgm:spPr/>
    </dgm:pt>
    <dgm:pt modelId="{2D6910CF-9B64-4DCD-B626-0D058B98B3F0}" type="pres">
      <dgm:prSet presAssocID="{432AEB77-798A-4949-A4A1-14B2B0437879}" presName="node" presStyleLbl="node1" presStyleIdx="0" presStyleCnt="7" custScaleX="107590" custScaleY="105088">
        <dgm:presLayoutVars>
          <dgm:bulletEnabled val="1"/>
        </dgm:presLayoutVars>
      </dgm:prSet>
      <dgm:spPr/>
    </dgm:pt>
    <dgm:pt modelId="{6DA98611-DF67-480A-8829-2651DF2AACF5}" type="pres">
      <dgm:prSet presAssocID="{BD751229-D654-4EA3-A493-A1B2307044E3}" presName="parTrans" presStyleLbl="sibTrans2D1" presStyleIdx="1" presStyleCnt="7"/>
      <dgm:spPr/>
    </dgm:pt>
    <dgm:pt modelId="{90968A8D-720D-4CFC-AE64-450178771937}" type="pres">
      <dgm:prSet presAssocID="{BD751229-D654-4EA3-A493-A1B2307044E3}" presName="connectorText" presStyleLbl="sibTrans2D1" presStyleIdx="1" presStyleCnt="7"/>
      <dgm:spPr/>
    </dgm:pt>
    <dgm:pt modelId="{AD2FE84A-9C60-4850-AB8D-1FCF6DD8FEF6}" type="pres">
      <dgm:prSet presAssocID="{5CE83B87-F7EF-4F84-8C63-7093122E53F1}" presName="node" presStyleLbl="node1" presStyleIdx="1" presStyleCnt="7" custScaleX="107590" custScaleY="105088">
        <dgm:presLayoutVars>
          <dgm:bulletEnabled val="1"/>
        </dgm:presLayoutVars>
      </dgm:prSet>
      <dgm:spPr/>
    </dgm:pt>
    <dgm:pt modelId="{811637BA-20DE-4390-A378-D40B95B7AEA0}" type="pres">
      <dgm:prSet presAssocID="{F4F29520-8C5C-4AA4-A4C3-62B420AB7677}" presName="parTrans" presStyleLbl="sibTrans2D1" presStyleIdx="2" presStyleCnt="7"/>
      <dgm:spPr/>
    </dgm:pt>
    <dgm:pt modelId="{C3D6150C-31BF-4327-A186-B44F6A4B0BC1}" type="pres">
      <dgm:prSet presAssocID="{F4F29520-8C5C-4AA4-A4C3-62B420AB7677}" presName="connectorText" presStyleLbl="sibTrans2D1" presStyleIdx="2" presStyleCnt="7"/>
      <dgm:spPr/>
    </dgm:pt>
    <dgm:pt modelId="{9D4D6ED7-81CA-4CAE-81AD-F167645337D7}" type="pres">
      <dgm:prSet presAssocID="{D29A3238-03E8-4DD5-BA51-8D065F7E72E8}" presName="node" presStyleLbl="node1" presStyleIdx="2" presStyleCnt="7" custScaleX="107590" custScaleY="105088">
        <dgm:presLayoutVars>
          <dgm:bulletEnabled val="1"/>
        </dgm:presLayoutVars>
      </dgm:prSet>
      <dgm:spPr/>
    </dgm:pt>
    <dgm:pt modelId="{354961F7-1F8E-419C-8024-D8BD0F81D667}" type="pres">
      <dgm:prSet presAssocID="{7BD65D52-1C11-4462-8496-7FAD78DEE82A}" presName="parTrans" presStyleLbl="sibTrans2D1" presStyleIdx="3" presStyleCnt="7"/>
      <dgm:spPr/>
    </dgm:pt>
    <dgm:pt modelId="{D53CC51E-23DB-4D5C-8BCE-662507FD311C}" type="pres">
      <dgm:prSet presAssocID="{7BD65D52-1C11-4462-8496-7FAD78DEE82A}" presName="connectorText" presStyleLbl="sibTrans2D1" presStyleIdx="3" presStyleCnt="7"/>
      <dgm:spPr/>
    </dgm:pt>
    <dgm:pt modelId="{2ED4F4BB-5B27-43CB-A541-271E9A03A2CE}" type="pres">
      <dgm:prSet presAssocID="{89539354-80D3-4D29-AAB0-F7910CB2331D}" presName="node" presStyleLbl="node1" presStyleIdx="3" presStyleCnt="7" custScaleX="107590" custScaleY="105088">
        <dgm:presLayoutVars>
          <dgm:bulletEnabled val="1"/>
        </dgm:presLayoutVars>
      </dgm:prSet>
      <dgm:spPr/>
    </dgm:pt>
    <dgm:pt modelId="{7D06E078-115E-490F-81AA-FD26FD99E7A2}" type="pres">
      <dgm:prSet presAssocID="{5BFDFDFE-5CD4-4DE0-8A6B-0E243DBC839A}" presName="parTrans" presStyleLbl="sibTrans2D1" presStyleIdx="4" presStyleCnt="7"/>
      <dgm:spPr/>
    </dgm:pt>
    <dgm:pt modelId="{C70C5596-99F3-4712-B6CB-1F17FE41007A}" type="pres">
      <dgm:prSet presAssocID="{5BFDFDFE-5CD4-4DE0-8A6B-0E243DBC839A}" presName="connectorText" presStyleLbl="sibTrans2D1" presStyleIdx="4" presStyleCnt="7"/>
      <dgm:spPr/>
    </dgm:pt>
    <dgm:pt modelId="{2D8B452F-2EA3-4251-8849-22C7000C2CF1}" type="pres">
      <dgm:prSet presAssocID="{D0C7E9E5-9C0A-44A4-9F45-73EC9A5D8C74}" presName="node" presStyleLbl="node1" presStyleIdx="4" presStyleCnt="7" custScaleX="107590" custScaleY="105088">
        <dgm:presLayoutVars>
          <dgm:bulletEnabled val="1"/>
        </dgm:presLayoutVars>
      </dgm:prSet>
      <dgm:spPr/>
    </dgm:pt>
    <dgm:pt modelId="{A4D80E25-5C04-493C-AB3B-501BCA70337E}" type="pres">
      <dgm:prSet presAssocID="{400056CE-9B1A-4AD4-8B82-C4AB5B642814}" presName="parTrans" presStyleLbl="sibTrans2D1" presStyleIdx="5" presStyleCnt="7"/>
      <dgm:spPr/>
    </dgm:pt>
    <dgm:pt modelId="{2DCC533B-74A5-449C-BA0F-BD87160E54EC}" type="pres">
      <dgm:prSet presAssocID="{400056CE-9B1A-4AD4-8B82-C4AB5B642814}" presName="connectorText" presStyleLbl="sibTrans2D1" presStyleIdx="5" presStyleCnt="7"/>
      <dgm:spPr/>
    </dgm:pt>
    <dgm:pt modelId="{FF0A08FF-66CB-4E79-ABD1-F17D8F692E33}" type="pres">
      <dgm:prSet presAssocID="{09706B90-A9F5-4336-A377-37D77FEA0A90}" presName="node" presStyleLbl="node1" presStyleIdx="5" presStyleCnt="7" custScaleX="107590" custScaleY="105088">
        <dgm:presLayoutVars>
          <dgm:bulletEnabled val="1"/>
        </dgm:presLayoutVars>
      </dgm:prSet>
      <dgm:spPr/>
    </dgm:pt>
    <dgm:pt modelId="{AB0F35C7-6ED2-43AC-9BB3-809DF6A814D3}" type="pres">
      <dgm:prSet presAssocID="{EB49985C-3F3B-4B66-9827-248C6D8BAF44}" presName="parTrans" presStyleLbl="sibTrans2D1" presStyleIdx="6" presStyleCnt="7"/>
      <dgm:spPr/>
    </dgm:pt>
    <dgm:pt modelId="{ABCA12E6-DC82-4D5D-A54A-3665F268E493}" type="pres">
      <dgm:prSet presAssocID="{EB49985C-3F3B-4B66-9827-248C6D8BAF44}" presName="connectorText" presStyleLbl="sibTrans2D1" presStyleIdx="6" presStyleCnt="7"/>
      <dgm:spPr/>
    </dgm:pt>
    <dgm:pt modelId="{5D7CDFA0-A35E-422C-BFA0-A23240383772}" type="pres">
      <dgm:prSet presAssocID="{622DC48E-8572-4C41-B6FD-AB62BEDEC4A9}" presName="node" presStyleLbl="node1" presStyleIdx="6" presStyleCnt="7">
        <dgm:presLayoutVars>
          <dgm:bulletEnabled val="1"/>
        </dgm:presLayoutVars>
      </dgm:prSet>
      <dgm:spPr/>
    </dgm:pt>
  </dgm:ptLst>
  <dgm:cxnLst>
    <dgm:cxn modelId="{94C41801-1301-4B08-AA51-1C4791E27F6C}" srcId="{B2F1E8C5-6F90-451A-B21A-473E6A0D7942}" destId="{432AEB77-798A-4949-A4A1-14B2B0437879}" srcOrd="0" destOrd="0" parTransId="{6DD94E8B-385B-4A5D-A519-5399C6CD5DE9}" sibTransId="{93AC4569-6F1E-42A6-9F70-5772DEF27ECD}"/>
    <dgm:cxn modelId="{1EB9EC0C-1F9E-4CE4-9E98-3FBD66128F39}" type="presOf" srcId="{F4F29520-8C5C-4AA4-A4C3-62B420AB7677}" destId="{811637BA-20DE-4390-A378-D40B95B7AEA0}" srcOrd="0" destOrd="0" presId="urn:microsoft.com/office/officeart/2005/8/layout/radial5"/>
    <dgm:cxn modelId="{6A4FAE10-B05E-4895-82D3-A6C75FE0C157}" type="presOf" srcId="{7BD65D52-1C11-4462-8496-7FAD78DEE82A}" destId="{D53CC51E-23DB-4D5C-8BCE-662507FD311C}" srcOrd="1" destOrd="0" presId="urn:microsoft.com/office/officeart/2005/8/layout/radial5"/>
    <dgm:cxn modelId="{9D8AE010-206D-4634-9549-5D6BB021FF1E}" type="presOf" srcId="{89539354-80D3-4D29-AAB0-F7910CB2331D}" destId="{2ED4F4BB-5B27-43CB-A541-271E9A03A2CE}" srcOrd="0" destOrd="0" presId="urn:microsoft.com/office/officeart/2005/8/layout/radial5"/>
    <dgm:cxn modelId="{25939714-7CB8-49C5-A77E-66D00829F9F3}" srcId="{B2F1E8C5-6F90-451A-B21A-473E6A0D7942}" destId="{D0C7E9E5-9C0A-44A4-9F45-73EC9A5D8C74}" srcOrd="4" destOrd="0" parTransId="{5BFDFDFE-5CD4-4DE0-8A6B-0E243DBC839A}" sibTransId="{78861964-CADC-44E4-82B0-1B89CB91ED05}"/>
    <dgm:cxn modelId="{3B88B015-DF36-485F-AB5F-CCCA8A87EB1D}" type="presOf" srcId="{7BD65D52-1C11-4462-8496-7FAD78DEE82A}" destId="{354961F7-1F8E-419C-8024-D8BD0F81D667}" srcOrd="0" destOrd="0" presId="urn:microsoft.com/office/officeart/2005/8/layout/radial5"/>
    <dgm:cxn modelId="{3378C715-0024-4834-B2A0-AED591855079}" type="presOf" srcId="{09706B90-A9F5-4336-A377-37D77FEA0A90}" destId="{FF0A08FF-66CB-4E79-ABD1-F17D8F692E33}" srcOrd="0" destOrd="0" presId="urn:microsoft.com/office/officeart/2005/8/layout/radial5"/>
    <dgm:cxn modelId="{DD1CBF26-F524-46B8-872D-A70068572FDF}" type="presOf" srcId="{6DD94E8B-385B-4A5D-A519-5399C6CD5DE9}" destId="{9B2BBC5B-FE84-41E8-8DAD-51629EB2157F}" srcOrd="0" destOrd="0" presId="urn:microsoft.com/office/officeart/2005/8/layout/radial5"/>
    <dgm:cxn modelId="{C374942F-3196-4331-98C1-E994EB769274}" type="presOf" srcId="{5CE83B87-F7EF-4F84-8C63-7093122E53F1}" destId="{AD2FE84A-9C60-4850-AB8D-1FCF6DD8FEF6}" srcOrd="0" destOrd="0" presId="urn:microsoft.com/office/officeart/2005/8/layout/radial5"/>
    <dgm:cxn modelId="{B15E443F-614C-42C3-934F-BA5DBC662D33}" type="presOf" srcId="{432AEB77-798A-4949-A4A1-14B2B0437879}" destId="{2D6910CF-9B64-4DCD-B626-0D058B98B3F0}" srcOrd="0" destOrd="0" presId="urn:microsoft.com/office/officeart/2005/8/layout/radial5"/>
    <dgm:cxn modelId="{1C94CA61-08E5-40A1-A621-870BF6F2C449}" srcId="{B2F1E8C5-6F90-451A-B21A-473E6A0D7942}" destId="{D29A3238-03E8-4DD5-BA51-8D065F7E72E8}" srcOrd="2" destOrd="0" parTransId="{F4F29520-8C5C-4AA4-A4C3-62B420AB7677}" sibTransId="{C04ACCB0-1D80-4106-AAF8-C6A96BE0B871}"/>
    <dgm:cxn modelId="{3290896A-97DE-421D-9DF2-219C34B9FC77}" type="presOf" srcId="{5BFDFDFE-5CD4-4DE0-8A6B-0E243DBC839A}" destId="{C70C5596-99F3-4712-B6CB-1F17FE41007A}" srcOrd="1" destOrd="0" presId="urn:microsoft.com/office/officeart/2005/8/layout/radial5"/>
    <dgm:cxn modelId="{95485670-350F-46F2-BAAA-C5FF85A6C761}" srcId="{B2F1E8C5-6F90-451A-B21A-473E6A0D7942}" destId="{5CE83B87-F7EF-4F84-8C63-7093122E53F1}" srcOrd="1" destOrd="0" parTransId="{BD751229-D654-4EA3-A493-A1B2307044E3}" sibTransId="{C4A4B47A-665E-4490-B77E-531233486019}"/>
    <dgm:cxn modelId="{A880CC75-3BF7-48C6-9AC5-751C73B30022}" srcId="{B2F1E8C5-6F90-451A-B21A-473E6A0D7942}" destId="{89539354-80D3-4D29-AAB0-F7910CB2331D}" srcOrd="3" destOrd="0" parTransId="{7BD65D52-1C11-4462-8496-7FAD78DEE82A}" sibTransId="{D969B777-6A73-4F67-9D02-16EE47FA2C62}"/>
    <dgm:cxn modelId="{B5984A56-AEEA-455D-BDFC-8BF944AD07A1}" type="presOf" srcId="{15B6B8C7-107F-48A1-9710-30AD7186F5E7}" destId="{8B5B168A-F91E-4B5D-8631-28C7964FA526}" srcOrd="0" destOrd="0" presId="urn:microsoft.com/office/officeart/2005/8/layout/radial5"/>
    <dgm:cxn modelId="{C2C92159-F567-4917-891A-8CFA9A91FEC7}" srcId="{B2F1E8C5-6F90-451A-B21A-473E6A0D7942}" destId="{09706B90-A9F5-4336-A377-37D77FEA0A90}" srcOrd="5" destOrd="0" parTransId="{400056CE-9B1A-4AD4-8B82-C4AB5B642814}" sibTransId="{C0283DF1-C181-4553-9CE4-C67D56AE30AD}"/>
    <dgm:cxn modelId="{BBF7C97F-C3A0-43AD-89CD-6403B32458AC}" type="presOf" srcId="{400056CE-9B1A-4AD4-8B82-C4AB5B642814}" destId="{2DCC533B-74A5-449C-BA0F-BD87160E54EC}" srcOrd="1" destOrd="0" presId="urn:microsoft.com/office/officeart/2005/8/layout/radial5"/>
    <dgm:cxn modelId="{6D6AD885-8EE7-4413-A25C-9FCD93BE41C1}" type="presOf" srcId="{D29A3238-03E8-4DD5-BA51-8D065F7E72E8}" destId="{9D4D6ED7-81CA-4CAE-81AD-F167645337D7}" srcOrd="0" destOrd="0" presId="urn:microsoft.com/office/officeart/2005/8/layout/radial5"/>
    <dgm:cxn modelId="{17790D8A-5D08-43CA-8E35-91DCEBB15727}" type="presOf" srcId="{D0C7E9E5-9C0A-44A4-9F45-73EC9A5D8C74}" destId="{2D8B452F-2EA3-4251-8849-22C7000C2CF1}" srcOrd="0" destOrd="0" presId="urn:microsoft.com/office/officeart/2005/8/layout/radial5"/>
    <dgm:cxn modelId="{EFBF758B-B370-42E3-BF1C-87BE1644F155}" type="presOf" srcId="{BD751229-D654-4EA3-A493-A1B2307044E3}" destId="{6DA98611-DF67-480A-8829-2651DF2AACF5}" srcOrd="0" destOrd="0" presId="urn:microsoft.com/office/officeart/2005/8/layout/radial5"/>
    <dgm:cxn modelId="{170D9D8E-9B71-4084-B8B6-13BB494A86D5}" type="presOf" srcId="{B2F1E8C5-6F90-451A-B21A-473E6A0D7942}" destId="{4701A36C-67F6-480A-B248-667EE4791098}" srcOrd="0" destOrd="0" presId="urn:microsoft.com/office/officeart/2005/8/layout/radial5"/>
    <dgm:cxn modelId="{77B34A94-2EF1-4D87-A78A-3A9884832A56}" type="presOf" srcId="{622DC48E-8572-4C41-B6FD-AB62BEDEC4A9}" destId="{5D7CDFA0-A35E-422C-BFA0-A23240383772}" srcOrd="0" destOrd="0" presId="urn:microsoft.com/office/officeart/2005/8/layout/radial5"/>
    <dgm:cxn modelId="{4EE3AE94-2BD7-459B-B31F-DBC0246EB666}" type="presOf" srcId="{5BFDFDFE-5CD4-4DE0-8A6B-0E243DBC839A}" destId="{7D06E078-115E-490F-81AA-FD26FD99E7A2}" srcOrd="0" destOrd="0" presId="urn:microsoft.com/office/officeart/2005/8/layout/radial5"/>
    <dgm:cxn modelId="{5D4A229B-5A17-465E-B182-4D42FCE4E6D5}" type="presOf" srcId="{6DD94E8B-385B-4A5D-A519-5399C6CD5DE9}" destId="{0AA6B2A4-209C-4953-B5C7-1358D2261DC0}" srcOrd="1" destOrd="0" presId="urn:microsoft.com/office/officeart/2005/8/layout/radial5"/>
    <dgm:cxn modelId="{A65A14A2-E133-4010-8594-1B9833461E50}" srcId="{B2F1E8C5-6F90-451A-B21A-473E6A0D7942}" destId="{622DC48E-8572-4C41-B6FD-AB62BEDEC4A9}" srcOrd="6" destOrd="0" parTransId="{EB49985C-3F3B-4B66-9827-248C6D8BAF44}" sibTransId="{671B0A93-C849-4DC6-B3A9-84F13B6C559C}"/>
    <dgm:cxn modelId="{D8AFBDA8-9438-4305-9915-CC7D6303DDCA}" srcId="{15B6B8C7-107F-48A1-9710-30AD7186F5E7}" destId="{B2F1E8C5-6F90-451A-B21A-473E6A0D7942}" srcOrd="0" destOrd="0" parTransId="{D980DF70-58DA-4CBF-83FD-F62EEAE394C8}" sibTransId="{711AC5DC-3F3A-43F8-B770-C1AC2AC609C6}"/>
    <dgm:cxn modelId="{79F458AA-C5F9-4040-AEAE-58AAB49318AA}" type="presOf" srcId="{EB49985C-3F3B-4B66-9827-248C6D8BAF44}" destId="{ABCA12E6-DC82-4D5D-A54A-3665F268E493}" srcOrd="1" destOrd="0" presId="urn:microsoft.com/office/officeart/2005/8/layout/radial5"/>
    <dgm:cxn modelId="{4AAEAFC4-59A3-4CE0-9305-21211E704273}" type="presOf" srcId="{F4F29520-8C5C-4AA4-A4C3-62B420AB7677}" destId="{C3D6150C-31BF-4327-A186-B44F6A4B0BC1}" srcOrd="1" destOrd="0" presId="urn:microsoft.com/office/officeart/2005/8/layout/radial5"/>
    <dgm:cxn modelId="{BE086CD3-7EEF-4923-9759-92785B3726CD}" type="presOf" srcId="{EB49985C-3F3B-4B66-9827-248C6D8BAF44}" destId="{AB0F35C7-6ED2-43AC-9BB3-809DF6A814D3}" srcOrd="0" destOrd="0" presId="urn:microsoft.com/office/officeart/2005/8/layout/radial5"/>
    <dgm:cxn modelId="{1625C4E1-8778-460F-BC3D-6C3817B9FA9F}" type="presOf" srcId="{BD751229-D654-4EA3-A493-A1B2307044E3}" destId="{90968A8D-720D-4CFC-AE64-450178771937}" srcOrd="1" destOrd="0" presId="urn:microsoft.com/office/officeart/2005/8/layout/radial5"/>
    <dgm:cxn modelId="{B58E06F2-6E1D-47B6-ADF1-D7F01338D275}" type="presOf" srcId="{400056CE-9B1A-4AD4-8B82-C4AB5B642814}" destId="{A4D80E25-5C04-493C-AB3B-501BCA70337E}" srcOrd="0" destOrd="0" presId="urn:microsoft.com/office/officeart/2005/8/layout/radial5"/>
    <dgm:cxn modelId="{E1FC1EEE-5227-4DD3-B963-0B78D3A610A4}" type="presParOf" srcId="{8B5B168A-F91E-4B5D-8631-28C7964FA526}" destId="{4701A36C-67F6-480A-B248-667EE4791098}" srcOrd="0" destOrd="0" presId="urn:microsoft.com/office/officeart/2005/8/layout/radial5"/>
    <dgm:cxn modelId="{0FD9EF38-FDF2-436A-9EAF-2D01D1761883}" type="presParOf" srcId="{8B5B168A-F91E-4B5D-8631-28C7964FA526}" destId="{9B2BBC5B-FE84-41E8-8DAD-51629EB2157F}" srcOrd="1" destOrd="0" presId="urn:microsoft.com/office/officeart/2005/8/layout/radial5"/>
    <dgm:cxn modelId="{CB9698F8-4907-45D3-BE87-364A90DFFE23}" type="presParOf" srcId="{9B2BBC5B-FE84-41E8-8DAD-51629EB2157F}" destId="{0AA6B2A4-209C-4953-B5C7-1358D2261DC0}" srcOrd="0" destOrd="0" presId="urn:microsoft.com/office/officeart/2005/8/layout/radial5"/>
    <dgm:cxn modelId="{9D8FCA65-0530-445C-932A-9FCF878FAE42}" type="presParOf" srcId="{8B5B168A-F91E-4B5D-8631-28C7964FA526}" destId="{2D6910CF-9B64-4DCD-B626-0D058B98B3F0}" srcOrd="2" destOrd="0" presId="urn:microsoft.com/office/officeart/2005/8/layout/radial5"/>
    <dgm:cxn modelId="{43364038-B9A3-4012-A7D2-8CAE2004CA27}" type="presParOf" srcId="{8B5B168A-F91E-4B5D-8631-28C7964FA526}" destId="{6DA98611-DF67-480A-8829-2651DF2AACF5}" srcOrd="3" destOrd="0" presId="urn:microsoft.com/office/officeart/2005/8/layout/radial5"/>
    <dgm:cxn modelId="{7D1CAEEF-290A-40D4-93BE-D90ED1DE297E}" type="presParOf" srcId="{6DA98611-DF67-480A-8829-2651DF2AACF5}" destId="{90968A8D-720D-4CFC-AE64-450178771937}" srcOrd="0" destOrd="0" presId="urn:microsoft.com/office/officeart/2005/8/layout/radial5"/>
    <dgm:cxn modelId="{554977CC-E155-4321-ACD1-0C664E7D6464}" type="presParOf" srcId="{8B5B168A-F91E-4B5D-8631-28C7964FA526}" destId="{AD2FE84A-9C60-4850-AB8D-1FCF6DD8FEF6}" srcOrd="4" destOrd="0" presId="urn:microsoft.com/office/officeart/2005/8/layout/radial5"/>
    <dgm:cxn modelId="{615D1011-FE2C-4368-B3D6-57080260CD79}" type="presParOf" srcId="{8B5B168A-F91E-4B5D-8631-28C7964FA526}" destId="{811637BA-20DE-4390-A378-D40B95B7AEA0}" srcOrd="5" destOrd="0" presId="urn:microsoft.com/office/officeart/2005/8/layout/radial5"/>
    <dgm:cxn modelId="{BA7B0C4B-C612-4442-9CDE-AA154531B68E}" type="presParOf" srcId="{811637BA-20DE-4390-A378-D40B95B7AEA0}" destId="{C3D6150C-31BF-4327-A186-B44F6A4B0BC1}" srcOrd="0" destOrd="0" presId="urn:microsoft.com/office/officeart/2005/8/layout/radial5"/>
    <dgm:cxn modelId="{B8EC33F1-85FD-45A1-B2E0-317AAA26BCD0}" type="presParOf" srcId="{8B5B168A-F91E-4B5D-8631-28C7964FA526}" destId="{9D4D6ED7-81CA-4CAE-81AD-F167645337D7}" srcOrd="6" destOrd="0" presId="urn:microsoft.com/office/officeart/2005/8/layout/radial5"/>
    <dgm:cxn modelId="{DEA82834-3DB4-4C56-8BE6-9ED06C9A1356}" type="presParOf" srcId="{8B5B168A-F91E-4B5D-8631-28C7964FA526}" destId="{354961F7-1F8E-419C-8024-D8BD0F81D667}" srcOrd="7" destOrd="0" presId="urn:microsoft.com/office/officeart/2005/8/layout/radial5"/>
    <dgm:cxn modelId="{4338E07A-A37E-4817-8CF9-2267F7DB57C9}" type="presParOf" srcId="{354961F7-1F8E-419C-8024-D8BD0F81D667}" destId="{D53CC51E-23DB-4D5C-8BCE-662507FD311C}" srcOrd="0" destOrd="0" presId="urn:microsoft.com/office/officeart/2005/8/layout/radial5"/>
    <dgm:cxn modelId="{F7C4227E-C2EE-4382-A949-3701620E2062}" type="presParOf" srcId="{8B5B168A-F91E-4B5D-8631-28C7964FA526}" destId="{2ED4F4BB-5B27-43CB-A541-271E9A03A2CE}" srcOrd="8" destOrd="0" presId="urn:microsoft.com/office/officeart/2005/8/layout/radial5"/>
    <dgm:cxn modelId="{3ABCAF2B-4645-4063-9AA2-0CE54175DE62}" type="presParOf" srcId="{8B5B168A-F91E-4B5D-8631-28C7964FA526}" destId="{7D06E078-115E-490F-81AA-FD26FD99E7A2}" srcOrd="9" destOrd="0" presId="urn:microsoft.com/office/officeart/2005/8/layout/radial5"/>
    <dgm:cxn modelId="{7E834F47-437E-41D0-BD47-476F708A1EDC}" type="presParOf" srcId="{7D06E078-115E-490F-81AA-FD26FD99E7A2}" destId="{C70C5596-99F3-4712-B6CB-1F17FE41007A}" srcOrd="0" destOrd="0" presId="urn:microsoft.com/office/officeart/2005/8/layout/radial5"/>
    <dgm:cxn modelId="{850DD8E0-03AF-4213-BC4F-8EB323CFCE88}" type="presParOf" srcId="{8B5B168A-F91E-4B5D-8631-28C7964FA526}" destId="{2D8B452F-2EA3-4251-8849-22C7000C2CF1}" srcOrd="10" destOrd="0" presId="urn:microsoft.com/office/officeart/2005/8/layout/radial5"/>
    <dgm:cxn modelId="{EA3EBFFC-28E4-4079-A5A9-32DB23128B6E}" type="presParOf" srcId="{8B5B168A-F91E-4B5D-8631-28C7964FA526}" destId="{A4D80E25-5C04-493C-AB3B-501BCA70337E}" srcOrd="11" destOrd="0" presId="urn:microsoft.com/office/officeart/2005/8/layout/radial5"/>
    <dgm:cxn modelId="{D398CC23-8CC1-4D73-A0B9-3FBF7BB5F285}" type="presParOf" srcId="{A4D80E25-5C04-493C-AB3B-501BCA70337E}" destId="{2DCC533B-74A5-449C-BA0F-BD87160E54EC}" srcOrd="0" destOrd="0" presId="urn:microsoft.com/office/officeart/2005/8/layout/radial5"/>
    <dgm:cxn modelId="{520D2764-C369-4A90-97DC-C9EA4DAD1C6D}" type="presParOf" srcId="{8B5B168A-F91E-4B5D-8631-28C7964FA526}" destId="{FF0A08FF-66CB-4E79-ABD1-F17D8F692E33}" srcOrd="12" destOrd="0" presId="urn:microsoft.com/office/officeart/2005/8/layout/radial5"/>
    <dgm:cxn modelId="{C3D02395-0AF8-499D-96C5-8FB6A6BD1C95}" type="presParOf" srcId="{8B5B168A-F91E-4B5D-8631-28C7964FA526}" destId="{AB0F35C7-6ED2-43AC-9BB3-809DF6A814D3}" srcOrd="13" destOrd="0" presId="urn:microsoft.com/office/officeart/2005/8/layout/radial5"/>
    <dgm:cxn modelId="{B8CCB4B0-3C04-438B-8058-66ABA4035B66}" type="presParOf" srcId="{AB0F35C7-6ED2-43AC-9BB3-809DF6A814D3}" destId="{ABCA12E6-DC82-4D5D-A54A-3665F268E493}" srcOrd="0" destOrd="0" presId="urn:microsoft.com/office/officeart/2005/8/layout/radial5"/>
    <dgm:cxn modelId="{FE56F29D-421B-4ED1-991A-3E2E3F6C006C}" type="presParOf" srcId="{8B5B168A-F91E-4B5D-8631-28C7964FA526}" destId="{5D7CDFA0-A35E-422C-BFA0-A23240383772}"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1A36C-67F6-480A-B248-667EE4791098}">
      <dsp:nvSpPr>
        <dsp:cNvPr id="0" name=""/>
        <dsp:cNvSpPr/>
      </dsp:nvSpPr>
      <dsp:spPr>
        <a:xfrm>
          <a:off x="2880318" y="1872208"/>
          <a:ext cx="2016226" cy="201372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EG" sz="1800" b="1" kern="1200" dirty="0"/>
            <a:t>.............</a:t>
          </a:r>
        </a:p>
      </dsp:txBody>
      <dsp:txXfrm>
        <a:off x="3175587" y="2167111"/>
        <a:ext cx="1425688" cy="1423918"/>
      </dsp:txXfrm>
    </dsp:sp>
    <dsp:sp modelId="{9B2BBC5B-FE84-41E8-8DAD-51629EB2157F}">
      <dsp:nvSpPr>
        <dsp:cNvPr id="0" name=""/>
        <dsp:cNvSpPr/>
      </dsp:nvSpPr>
      <dsp:spPr>
        <a:xfrm rot="16200000">
          <a:off x="3784210" y="1409692"/>
          <a:ext cx="208442" cy="543545"/>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b="1" kern="1200"/>
        </a:p>
      </dsp:txBody>
      <dsp:txXfrm>
        <a:off x="3815477" y="1549668"/>
        <a:ext cx="145909" cy="326127"/>
      </dsp:txXfrm>
    </dsp:sp>
    <dsp:sp modelId="{2D6910CF-9B64-4DCD-B626-0D058B98B3F0}">
      <dsp:nvSpPr>
        <dsp:cNvPr id="0" name=""/>
        <dsp:cNvSpPr/>
      </dsp:nvSpPr>
      <dsp:spPr>
        <a:xfrm>
          <a:off x="3114431" y="-33079"/>
          <a:ext cx="1548000" cy="151200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الوضوح</a:t>
          </a:r>
        </a:p>
      </dsp:txBody>
      <dsp:txXfrm>
        <a:off x="3341130" y="188348"/>
        <a:ext cx="1094602" cy="1069147"/>
      </dsp:txXfrm>
    </dsp:sp>
    <dsp:sp modelId="{6DA98611-DF67-480A-8829-2651DF2AACF5}">
      <dsp:nvSpPr>
        <dsp:cNvPr id="0" name=""/>
        <dsp:cNvSpPr/>
      </dsp:nvSpPr>
      <dsp:spPr>
        <a:xfrm rot="13114286">
          <a:off x="2854769" y="1863638"/>
          <a:ext cx="202286" cy="543545"/>
        </a:xfrm>
        <a:prstGeom prst="rightArrow">
          <a:avLst>
            <a:gd name="adj1" fmla="val 60000"/>
            <a:gd name="adj2" fmla="val 50000"/>
          </a:avLst>
        </a:prstGeom>
        <a:solidFill>
          <a:schemeClr val="accent3">
            <a:hueOff val="1875044"/>
            <a:satOff val="-2813"/>
            <a:lumOff val="-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b="1" kern="1200"/>
        </a:p>
      </dsp:txBody>
      <dsp:txXfrm rot="10800000">
        <a:off x="2908835" y="1991266"/>
        <a:ext cx="141600" cy="326127"/>
      </dsp:txXfrm>
    </dsp:sp>
    <dsp:sp modelId="{AD2FE84A-9C60-4850-AB8D-1FCF6DD8FEF6}">
      <dsp:nvSpPr>
        <dsp:cNvPr id="0" name=""/>
        <dsp:cNvSpPr/>
      </dsp:nvSpPr>
      <dsp:spPr>
        <a:xfrm>
          <a:off x="1428685" y="778732"/>
          <a:ext cx="1548000" cy="1512001"/>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العمق</a:t>
          </a:r>
        </a:p>
      </dsp:txBody>
      <dsp:txXfrm>
        <a:off x="1655384" y="1000159"/>
        <a:ext cx="1094602" cy="1069147"/>
      </dsp:txXfrm>
    </dsp:sp>
    <dsp:sp modelId="{811637BA-20DE-4390-A378-D40B95B7AEA0}">
      <dsp:nvSpPr>
        <dsp:cNvPr id="0" name=""/>
        <dsp:cNvSpPr/>
      </dsp:nvSpPr>
      <dsp:spPr>
        <a:xfrm rot="10028571">
          <a:off x="2628949" y="2872084"/>
          <a:ext cx="198760" cy="543545"/>
        </a:xfrm>
        <a:prstGeom prst="rightArrow">
          <a:avLst>
            <a:gd name="adj1" fmla="val 60000"/>
            <a:gd name="adj2" fmla="val 5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b="1" kern="1200"/>
        </a:p>
      </dsp:txBody>
      <dsp:txXfrm rot="10800000">
        <a:off x="2687829" y="2974159"/>
        <a:ext cx="139132" cy="326127"/>
      </dsp:txXfrm>
    </dsp:sp>
    <dsp:sp modelId="{9D4D6ED7-81CA-4CAE-81AD-F167645337D7}">
      <dsp:nvSpPr>
        <dsp:cNvPr id="0" name=""/>
        <dsp:cNvSpPr/>
      </dsp:nvSpPr>
      <dsp:spPr>
        <a:xfrm>
          <a:off x="1012340" y="2602858"/>
          <a:ext cx="1548000" cy="1512001"/>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الربط</a:t>
          </a:r>
        </a:p>
      </dsp:txBody>
      <dsp:txXfrm>
        <a:off x="1239039" y="2824285"/>
        <a:ext cx="1094602" cy="1069147"/>
      </dsp:txXfrm>
    </dsp:sp>
    <dsp:sp modelId="{354961F7-1F8E-419C-8024-D8BD0F81D667}">
      <dsp:nvSpPr>
        <dsp:cNvPr id="0" name=""/>
        <dsp:cNvSpPr/>
      </dsp:nvSpPr>
      <dsp:spPr>
        <a:xfrm rot="6942857">
          <a:off x="3266164" y="3684974"/>
          <a:ext cx="206572" cy="543545"/>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b="1" kern="1200"/>
        </a:p>
      </dsp:txBody>
      <dsp:txXfrm rot="10800000">
        <a:off x="3310594" y="3765766"/>
        <a:ext cx="144600" cy="326127"/>
      </dsp:txXfrm>
    </dsp:sp>
    <dsp:sp modelId="{2ED4F4BB-5B27-43CB-A541-271E9A03A2CE}">
      <dsp:nvSpPr>
        <dsp:cNvPr id="0" name=""/>
        <dsp:cNvSpPr/>
      </dsp:nvSpPr>
      <dsp:spPr>
        <a:xfrm>
          <a:off x="2178913" y="4065694"/>
          <a:ext cx="1548000" cy="1512001"/>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الاستدلال المنطقي</a:t>
          </a:r>
        </a:p>
      </dsp:txBody>
      <dsp:txXfrm>
        <a:off x="2405612" y="4287121"/>
        <a:ext cx="1094602" cy="1069147"/>
      </dsp:txXfrm>
    </dsp:sp>
    <dsp:sp modelId="{7D06E078-115E-490F-81AA-FD26FD99E7A2}">
      <dsp:nvSpPr>
        <dsp:cNvPr id="0" name=""/>
        <dsp:cNvSpPr/>
      </dsp:nvSpPr>
      <dsp:spPr>
        <a:xfrm rot="3857143">
          <a:off x="4304127" y="3684974"/>
          <a:ext cx="206572" cy="543545"/>
        </a:xfrm>
        <a:prstGeom prst="rightArrow">
          <a:avLst>
            <a:gd name="adj1" fmla="val 60000"/>
            <a:gd name="adj2" fmla="val 5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EG" sz="2400" kern="1200"/>
        </a:p>
      </dsp:txBody>
      <dsp:txXfrm>
        <a:off x="4321669" y="3765766"/>
        <a:ext cx="144600" cy="326127"/>
      </dsp:txXfrm>
    </dsp:sp>
    <dsp:sp modelId="{2D8B452F-2EA3-4251-8849-22C7000C2CF1}">
      <dsp:nvSpPr>
        <dsp:cNvPr id="0" name=""/>
        <dsp:cNvSpPr/>
      </dsp:nvSpPr>
      <dsp:spPr>
        <a:xfrm>
          <a:off x="4049950" y="4065694"/>
          <a:ext cx="1548000" cy="1512001"/>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الدقة</a:t>
          </a:r>
        </a:p>
      </dsp:txBody>
      <dsp:txXfrm>
        <a:off x="4276649" y="4287121"/>
        <a:ext cx="1094602" cy="1069147"/>
      </dsp:txXfrm>
    </dsp:sp>
    <dsp:sp modelId="{A4D80E25-5C04-493C-AB3B-501BCA70337E}">
      <dsp:nvSpPr>
        <dsp:cNvPr id="0" name=""/>
        <dsp:cNvSpPr/>
      </dsp:nvSpPr>
      <dsp:spPr>
        <a:xfrm rot="771429">
          <a:off x="4949153" y="2872084"/>
          <a:ext cx="198760" cy="543545"/>
        </a:xfrm>
        <a:prstGeom prst="rightArrow">
          <a:avLst>
            <a:gd name="adj1" fmla="val 60000"/>
            <a:gd name="adj2" fmla="val 50000"/>
          </a:avLst>
        </a:prstGeom>
        <a:solidFill>
          <a:schemeClr val="accent3">
            <a:hueOff val="9375220"/>
            <a:satOff val="-14067"/>
            <a:lumOff val="-228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EG" sz="2400" kern="1200"/>
        </a:p>
      </dsp:txBody>
      <dsp:txXfrm>
        <a:off x="4949901" y="2974159"/>
        <a:ext cx="139132" cy="326127"/>
      </dsp:txXfrm>
    </dsp:sp>
    <dsp:sp modelId="{FF0A08FF-66CB-4E79-ABD1-F17D8F692E33}">
      <dsp:nvSpPr>
        <dsp:cNvPr id="0" name=""/>
        <dsp:cNvSpPr/>
      </dsp:nvSpPr>
      <dsp:spPr>
        <a:xfrm>
          <a:off x="5216522" y="2602858"/>
          <a:ext cx="1548000" cy="1512001"/>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الاتساع</a:t>
          </a:r>
        </a:p>
      </dsp:txBody>
      <dsp:txXfrm>
        <a:off x="5443221" y="2824285"/>
        <a:ext cx="1094602" cy="1069147"/>
      </dsp:txXfrm>
    </dsp:sp>
    <dsp:sp modelId="{AB0F35C7-6ED2-43AC-9BB3-809DF6A814D3}">
      <dsp:nvSpPr>
        <dsp:cNvPr id="0" name=""/>
        <dsp:cNvSpPr/>
      </dsp:nvSpPr>
      <dsp:spPr>
        <a:xfrm rot="19285714">
          <a:off x="4725227" y="1849289"/>
          <a:ext cx="227436" cy="543545"/>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EG" sz="2400" kern="1200"/>
        </a:p>
      </dsp:txBody>
      <dsp:txXfrm>
        <a:off x="4732670" y="1979269"/>
        <a:ext cx="159205" cy="326127"/>
      </dsp:txXfrm>
    </dsp:sp>
    <dsp:sp modelId="{5D7CDFA0-A35E-422C-BFA0-A23240383772}">
      <dsp:nvSpPr>
        <dsp:cNvPr id="0" name=""/>
        <dsp:cNvSpPr/>
      </dsp:nvSpPr>
      <dsp:spPr>
        <a:xfrm>
          <a:off x="4854780" y="815335"/>
          <a:ext cx="1438795" cy="1438795"/>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الصحة</a:t>
          </a:r>
        </a:p>
      </dsp:txBody>
      <dsp:txXfrm>
        <a:off x="5065487" y="1026042"/>
        <a:ext cx="1017381" cy="101738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9C7BAD4-EB00-4C60-B4B6-DD2D2BC08B8A}" type="datetimeFigureOut">
              <a:rPr lang="ar-EG" smtClean="0"/>
              <a:t>13/01/1443</a:t>
            </a:fld>
            <a:endParaRPr lang="ar-EG"/>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E0BB980-A643-4633-A00D-698A2E7661C0}" type="slidenum">
              <a:rPr lang="ar-EG" smtClean="0"/>
              <a:t>‹#›</a:t>
            </a:fld>
            <a:endParaRPr lang="ar-EG"/>
          </a:p>
        </p:txBody>
      </p:sp>
    </p:spTree>
    <p:extLst>
      <p:ext uri="{BB962C8B-B14F-4D97-AF65-F5344CB8AC3E}">
        <p14:creationId xmlns:p14="http://schemas.microsoft.com/office/powerpoint/2010/main" val="22926587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13/01/1443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13/01/1443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13/01/1443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13/01/1443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13/01/1443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13/01/1443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13/01/1443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64088" y="260648"/>
            <a:ext cx="3613493" cy="864096"/>
          </a:xfrm>
          <a:prstGeom prst="roundRect">
            <a:avLst/>
          </a:prstGeom>
          <a:solidFill>
            <a:schemeClr val="tx2"/>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5400" b="1" dirty="0">
                <a:solidFill>
                  <a:schemeClr val="bg1"/>
                </a:solidFill>
                <a:latin typeface="+mn-lt"/>
                <a:ea typeface="+mn-ea"/>
                <a:cs typeface="+mn-cs"/>
              </a:rPr>
              <a:t>الدرس الثالث</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1187624" y="3501008"/>
            <a:ext cx="4680520" cy="864096"/>
          </a:xfrm>
          <a:prstGeom prst="roundRect">
            <a:avLst/>
          </a:prstGeom>
          <a:solidFill>
            <a:schemeClr val="bg1"/>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5400" dirty="0">
                <a:solidFill>
                  <a:sysClr val="windowText" lastClr="000000"/>
                </a:solidFill>
              </a:rPr>
              <a:t>معايير التفكير الناقد</a:t>
            </a: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8A8D2EF-2A89-48F2-8FBD-673DF475E865}"/>
              </a:ext>
            </a:extLst>
          </p:cNvPr>
          <p:cNvSpPr txBox="1"/>
          <p:nvPr/>
        </p:nvSpPr>
        <p:spPr>
          <a:xfrm>
            <a:off x="1475656" y="1813205"/>
            <a:ext cx="6624736" cy="3231590"/>
          </a:xfrm>
          <a:prstGeom prst="rect">
            <a:avLst/>
          </a:prstGeom>
          <a:noFill/>
        </p:spPr>
        <p:txBody>
          <a:bodyPr wrap="square" rtlCol="1">
            <a:spAutoFit/>
          </a:bodyPr>
          <a:lstStyle/>
          <a:p>
            <a:pPr marL="0" marR="0" algn="ctr" rtl="1">
              <a:lnSpc>
                <a:spcPct val="107000"/>
              </a:lnSpc>
              <a:spcBef>
                <a:spcPts val="0"/>
              </a:spcBef>
              <a:spcAft>
                <a:spcPts val="800"/>
              </a:spcAft>
            </a:pPr>
            <a:r>
              <a:rPr lang="ar-EG" sz="3600" b="1" dirty="0">
                <a:effectLst/>
                <a:latin typeface="Calibri" panose="020F0502020204030204" pitchFamily="34" charset="0"/>
                <a:ea typeface="Calibri" panose="020F0502020204030204" pitchFamily="34" charset="0"/>
                <a:cs typeface="Arial" panose="020B0604020202020204" pitchFamily="34" charset="0"/>
              </a:rPr>
              <a:t>1- هل يكفي أن يستعمل الإنسان الكلمات لكي يكون مفكرًا ناقدًا بحق؟</a:t>
            </a:r>
          </a:p>
          <a:p>
            <a:pPr marL="0" marR="0" algn="ctr" rtl="1">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ar-EG" sz="3600" b="1" dirty="0">
                <a:effectLst/>
                <a:latin typeface="Calibri" panose="020F0502020204030204" pitchFamily="34" charset="0"/>
                <a:ea typeface="Calibri" panose="020F0502020204030204" pitchFamily="34" charset="0"/>
                <a:cs typeface="Arial" panose="020B0604020202020204" pitchFamily="34" charset="0"/>
              </a:rPr>
              <a:t>إلام يحتاج المفكر الناقد ليتمكن من التفكير بفاعلية؟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788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057EE3E-9435-4062-B229-A076D09F6088}"/>
              </a:ext>
            </a:extLst>
          </p:cNvPr>
          <p:cNvSpPr txBox="1"/>
          <p:nvPr/>
        </p:nvSpPr>
        <p:spPr>
          <a:xfrm>
            <a:off x="1403648" y="1021834"/>
            <a:ext cx="6624736" cy="4585871"/>
          </a:xfrm>
          <a:prstGeom prst="rect">
            <a:avLst/>
          </a:prstGeom>
          <a:noFill/>
        </p:spPr>
        <p:txBody>
          <a:bodyPr wrap="square" rtlCol="1">
            <a:spAutoFit/>
          </a:bodyPr>
          <a:lstStyle/>
          <a:p>
            <a:pPr marL="571500" marR="0" indent="-571500" rtl="1">
              <a:spcBef>
                <a:spcPts val="0"/>
              </a:spcBef>
              <a:spcAft>
                <a:spcPts val="800"/>
              </a:spcAft>
              <a:buFont typeface="Arial" panose="020B0604020202020204" pitchFamily="34" charset="0"/>
              <a:buChar char="•"/>
            </a:pPr>
            <a:r>
              <a:rPr lang="ar-EG" sz="3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الوضوح</a:t>
            </a:r>
          </a:p>
          <a:p>
            <a:pPr marL="571500" marR="0" indent="-571500" rtl="1">
              <a:spcBef>
                <a:spcPts val="0"/>
              </a:spcBef>
              <a:spcAft>
                <a:spcPts val="800"/>
              </a:spcAft>
              <a:buFont typeface="Arial" panose="020B0604020202020204" pitchFamily="34" charset="0"/>
              <a:buChar char="•"/>
            </a:pPr>
            <a:r>
              <a:rPr lang="ar-EG" sz="3600" b="1" dirty="0">
                <a:solidFill>
                  <a:srgbClr val="0000CC"/>
                </a:solidFill>
                <a:latin typeface="Calibri" panose="020F0502020204030204" pitchFamily="34" charset="0"/>
                <a:ea typeface="Calibri" panose="020F0502020204030204" pitchFamily="34" charset="0"/>
                <a:cs typeface="Arial" panose="020B0604020202020204" pitchFamily="34" charset="0"/>
              </a:rPr>
              <a:t>الصحة</a:t>
            </a:r>
          </a:p>
          <a:p>
            <a:pPr marL="571500" marR="0" indent="-571500" rtl="1">
              <a:spcBef>
                <a:spcPts val="0"/>
              </a:spcBef>
              <a:spcAft>
                <a:spcPts val="800"/>
              </a:spcAft>
              <a:buFont typeface="Arial" panose="020B0604020202020204" pitchFamily="34" charset="0"/>
              <a:buChar char="•"/>
            </a:pPr>
            <a:r>
              <a:rPr lang="ar-EG" sz="3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الاتساع</a:t>
            </a:r>
          </a:p>
          <a:p>
            <a:pPr marL="571500" marR="0" indent="-571500" rtl="1">
              <a:spcBef>
                <a:spcPts val="0"/>
              </a:spcBef>
              <a:spcAft>
                <a:spcPts val="800"/>
              </a:spcAft>
              <a:buFont typeface="Arial" panose="020B0604020202020204" pitchFamily="34" charset="0"/>
              <a:buChar char="•"/>
            </a:pPr>
            <a:r>
              <a:rPr lang="ar-EG" sz="3600" b="1" dirty="0">
                <a:solidFill>
                  <a:srgbClr val="0000CC"/>
                </a:solidFill>
                <a:latin typeface="Calibri" panose="020F0502020204030204" pitchFamily="34" charset="0"/>
                <a:ea typeface="Calibri" panose="020F0502020204030204" pitchFamily="34" charset="0"/>
                <a:cs typeface="Arial" panose="020B0604020202020204" pitchFamily="34" charset="0"/>
              </a:rPr>
              <a:t>الدقة</a:t>
            </a:r>
          </a:p>
          <a:p>
            <a:pPr marL="571500" marR="0" indent="-571500" rtl="1">
              <a:spcBef>
                <a:spcPts val="0"/>
              </a:spcBef>
              <a:spcAft>
                <a:spcPts val="800"/>
              </a:spcAft>
              <a:buFont typeface="Arial" panose="020B0604020202020204" pitchFamily="34" charset="0"/>
              <a:buChar char="•"/>
            </a:pPr>
            <a:r>
              <a:rPr lang="ar-EG" sz="3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الاستدلال المنطقي</a:t>
            </a:r>
          </a:p>
          <a:p>
            <a:pPr marL="571500" marR="0" indent="-571500" rtl="1">
              <a:spcBef>
                <a:spcPts val="0"/>
              </a:spcBef>
              <a:spcAft>
                <a:spcPts val="800"/>
              </a:spcAft>
              <a:buFont typeface="Arial" panose="020B0604020202020204" pitchFamily="34" charset="0"/>
              <a:buChar char="•"/>
            </a:pPr>
            <a:r>
              <a:rPr lang="ar-EG" sz="3600" b="1" dirty="0">
                <a:solidFill>
                  <a:srgbClr val="0000CC"/>
                </a:solidFill>
                <a:latin typeface="Calibri" panose="020F0502020204030204" pitchFamily="34" charset="0"/>
                <a:ea typeface="Calibri" panose="020F0502020204030204" pitchFamily="34" charset="0"/>
                <a:cs typeface="Arial" panose="020B0604020202020204" pitchFamily="34" charset="0"/>
              </a:rPr>
              <a:t>الربط</a:t>
            </a:r>
          </a:p>
          <a:p>
            <a:pPr marL="571500" marR="0" indent="-571500" rtl="1">
              <a:spcBef>
                <a:spcPts val="0"/>
              </a:spcBef>
              <a:spcAft>
                <a:spcPts val="800"/>
              </a:spcAft>
              <a:buFont typeface="Arial" panose="020B0604020202020204" pitchFamily="34" charset="0"/>
              <a:buChar char="•"/>
            </a:pPr>
            <a:r>
              <a:rPr lang="ar-EG" sz="3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العمق</a:t>
            </a:r>
          </a:p>
        </p:txBody>
      </p:sp>
    </p:spTree>
    <p:extLst>
      <p:ext uri="{BB962C8B-B14F-4D97-AF65-F5344CB8AC3E}">
        <p14:creationId xmlns:p14="http://schemas.microsoft.com/office/powerpoint/2010/main" val="256560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2564904"/>
            <a:ext cx="7128792" cy="1008112"/>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rgbClr val="FF0000"/>
                </a:solidFill>
              </a:rPr>
              <a:t>2- ما الذي تمثله للتفكير الناقد العبارات المظللة باللون الأصفر في الرسم التالي؟</a:t>
            </a:r>
            <a:endParaRPr lang="en-US" sz="3200" dirty="0">
              <a:solidFill>
                <a:srgbClr val="FF0000"/>
              </a:solidFill>
            </a:endParaRPr>
          </a:p>
        </p:txBody>
      </p:sp>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AC168E22-5F3C-4C49-A4FF-44756CB49F5D}"/>
              </a:ext>
            </a:extLst>
          </p:cNvPr>
          <p:cNvGraphicFramePr/>
          <p:nvPr>
            <p:extLst>
              <p:ext uri="{D42A27DB-BD31-4B8C-83A1-F6EECF244321}">
                <p14:modId xmlns:p14="http://schemas.microsoft.com/office/powerpoint/2010/main" val="1835576061"/>
              </p:ext>
            </p:extLst>
          </p:nvPr>
        </p:nvGraphicFramePr>
        <p:xfrm>
          <a:off x="539552" y="548680"/>
          <a:ext cx="777686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مربع نص 9">
            <a:extLst>
              <a:ext uri="{FF2B5EF4-FFF2-40B4-BE49-F238E27FC236}">
                <a16:creationId xmlns:a16="http://schemas.microsoft.com/office/drawing/2014/main" id="{2DA09E66-E533-40D1-A790-EB21F6E0C634}"/>
              </a:ext>
            </a:extLst>
          </p:cNvPr>
          <p:cNvSpPr txBox="1"/>
          <p:nvPr/>
        </p:nvSpPr>
        <p:spPr>
          <a:xfrm>
            <a:off x="3455876" y="2538770"/>
            <a:ext cx="1944216" cy="1754326"/>
          </a:xfrm>
          <a:prstGeom prst="rect">
            <a:avLst/>
          </a:prstGeom>
          <a:noFill/>
        </p:spPr>
        <p:txBody>
          <a:bodyPr wrap="square" rtlCol="1">
            <a:spAutoFit/>
          </a:bodyPr>
          <a:lstStyle/>
          <a:p>
            <a:pPr marR="0" algn="ctr" rtl="1">
              <a:spcBef>
                <a:spcPts val="0"/>
              </a:spcBef>
              <a:spcAft>
                <a:spcPts val="800"/>
              </a:spcAft>
            </a:pPr>
            <a:r>
              <a:rPr lang="ar-EG" sz="36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معايير التفكير الناقد</a:t>
            </a:r>
          </a:p>
        </p:txBody>
      </p:sp>
    </p:spTree>
    <p:extLst>
      <p:ext uri="{BB962C8B-B14F-4D97-AF65-F5344CB8AC3E}">
        <p14:creationId xmlns:p14="http://schemas.microsoft.com/office/powerpoint/2010/main" val="36791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701A36C-67F6-480A-B248-667EE4791098}"/>
                                            </p:graphicEl>
                                          </p:spTgt>
                                        </p:tgtEl>
                                        <p:attrNameLst>
                                          <p:attrName>style.visibility</p:attrName>
                                        </p:attrNameLst>
                                      </p:cBhvr>
                                      <p:to>
                                        <p:strVal val="visible"/>
                                      </p:to>
                                    </p:set>
                                    <p:animEffect transition="in" filter="fade">
                                      <p:cBhvr>
                                        <p:cTn id="7" dur="500"/>
                                        <p:tgtEl>
                                          <p:spTgt spid="3">
                                            <p:graphicEl>
                                              <a:dgm id="{4701A36C-67F6-480A-B248-667EE47910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9B2BBC5B-FE84-41E8-8DAD-51629EB2157F}"/>
                                            </p:graphicEl>
                                          </p:spTgt>
                                        </p:tgtEl>
                                        <p:attrNameLst>
                                          <p:attrName>style.visibility</p:attrName>
                                        </p:attrNameLst>
                                      </p:cBhvr>
                                      <p:to>
                                        <p:strVal val="visible"/>
                                      </p:to>
                                    </p:set>
                                    <p:animEffect transition="in" filter="fade">
                                      <p:cBhvr>
                                        <p:cTn id="12" dur="500"/>
                                        <p:tgtEl>
                                          <p:spTgt spid="3">
                                            <p:graphicEl>
                                              <a:dgm id="{9B2BBC5B-FE84-41E8-8DAD-51629EB2157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2D6910CF-9B64-4DCD-B626-0D058B98B3F0}"/>
                                            </p:graphicEl>
                                          </p:spTgt>
                                        </p:tgtEl>
                                        <p:attrNameLst>
                                          <p:attrName>style.visibility</p:attrName>
                                        </p:attrNameLst>
                                      </p:cBhvr>
                                      <p:to>
                                        <p:strVal val="visible"/>
                                      </p:to>
                                    </p:set>
                                    <p:animEffect transition="in" filter="fade">
                                      <p:cBhvr>
                                        <p:cTn id="15" dur="500"/>
                                        <p:tgtEl>
                                          <p:spTgt spid="3">
                                            <p:graphicEl>
                                              <a:dgm id="{2D6910CF-9B64-4DCD-B626-0D058B98B3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6DA98611-DF67-480A-8829-2651DF2AACF5}"/>
                                            </p:graphicEl>
                                          </p:spTgt>
                                        </p:tgtEl>
                                        <p:attrNameLst>
                                          <p:attrName>style.visibility</p:attrName>
                                        </p:attrNameLst>
                                      </p:cBhvr>
                                      <p:to>
                                        <p:strVal val="visible"/>
                                      </p:to>
                                    </p:set>
                                    <p:animEffect transition="in" filter="fade">
                                      <p:cBhvr>
                                        <p:cTn id="20" dur="500"/>
                                        <p:tgtEl>
                                          <p:spTgt spid="3">
                                            <p:graphicEl>
                                              <a:dgm id="{6DA98611-DF67-480A-8829-2651DF2AACF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AD2FE84A-9C60-4850-AB8D-1FCF6DD8FEF6}"/>
                                            </p:graphicEl>
                                          </p:spTgt>
                                        </p:tgtEl>
                                        <p:attrNameLst>
                                          <p:attrName>style.visibility</p:attrName>
                                        </p:attrNameLst>
                                      </p:cBhvr>
                                      <p:to>
                                        <p:strVal val="visible"/>
                                      </p:to>
                                    </p:set>
                                    <p:animEffect transition="in" filter="fade">
                                      <p:cBhvr>
                                        <p:cTn id="23" dur="500"/>
                                        <p:tgtEl>
                                          <p:spTgt spid="3">
                                            <p:graphicEl>
                                              <a:dgm id="{AD2FE84A-9C60-4850-AB8D-1FCF6DD8FEF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811637BA-20DE-4390-A378-D40B95B7AEA0}"/>
                                            </p:graphicEl>
                                          </p:spTgt>
                                        </p:tgtEl>
                                        <p:attrNameLst>
                                          <p:attrName>style.visibility</p:attrName>
                                        </p:attrNameLst>
                                      </p:cBhvr>
                                      <p:to>
                                        <p:strVal val="visible"/>
                                      </p:to>
                                    </p:set>
                                    <p:animEffect transition="in" filter="fade">
                                      <p:cBhvr>
                                        <p:cTn id="28" dur="500"/>
                                        <p:tgtEl>
                                          <p:spTgt spid="3">
                                            <p:graphicEl>
                                              <a:dgm id="{811637BA-20DE-4390-A378-D40B95B7AEA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9D4D6ED7-81CA-4CAE-81AD-F167645337D7}"/>
                                            </p:graphicEl>
                                          </p:spTgt>
                                        </p:tgtEl>
                                        <p:attrNameLst>
                                          <p:attrName>style.visibility</p:attrName>
                                        </p:attrNameLst>
                                      </p:cBhvr>
                                      <p:to>
                                        <p:strVal val="visible"/>
                                      </p:to>
                                    </p:set>
                                    <p:animEffect transition="in" filter="fade">
                                      <p:cBhvr>
                                        <p:cTn id="31" dur="500"/>
                                        <p:tgtEl>
                                          <p:spTgt spid="3">
                                            <p:graphicEl>
                                              <a:dgm id="{9D4D6ED7-81CA-4CAE-81AD-F167645337D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354961F7-1F8E-419C-8024-D8BD0F81D667}"/>
                                            </p:graphicEl>
                                          </p:spTgt>
                                        </p:tgtEl>
                                        <p:attrNameLst>
                                          <p:attrName>style.visibility</p:attrName>
                                        </p:attrNameLst>
                                      </p:cBhvr>
                                      <p:to>
                                        <p:strVal val="visible"/>
                                      </p:to>
                                    </p:set>
                                    <p:animEffect transition="in" filter="fade">
                                      <p:cBhvr>
                                        <p:cTn id="36" dur="500"/>
                                        <p:tgtEl>
                                          <p:spTgt spid="3">
                                            <p:graphicEl>
                                              <a:dgm id="{354961F7-1F8E-419C-8024-D8BD0F81D66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2ED4F4BB-5B27-43CB-A541-271E9A03A2CE}"/>
                                            </p:graphicEl>
                                          </p:spTgt>
                                        </p:tgtEl>
                                        <p:attrNameLst>
                                          <p:attrName>style.visibility</p:attrName>
                                        </p:attrNameLst>
                                      </p:cBhvr>
                                      <p:to>
                                        <p:strVal val="visible"/>
                                      </p:to>
                                    </p:set>
                                    <p:animEffect transition="in" filter="fade">
                                      <p:cBhvr>
                                        <p:cTn id="39" dur="500"/>
                                        <p:tgtEl>
                                          <p:spTgt spid="3">
                                            <p:graphicEl>
                                              <a:dgm id="{2ED4F4BB-5B27-43CB-A541-271E9A03A2C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7D06E078-115E-490F-81AA-FD26FD99E7A2}"/>
                                            </p:graphicEl>
                                          </p:spTgt>
                                        </p:tgtEl>
                                        <p:attrNameLst>
                                          <p:attrName>style.visibility</p:attrName>
                                        </p:attrNameLst>
                                      </p:cBhvr>
                                      <p:to>
                                        <p:strVal val="visible"/>
                                      </p:to>
                                    </p:set>
                                    <p:animEffect transition="in" filter="fade">
                                      <p:cBhvr>
                                        <p:cTn id="44" dur="500"/>
                                        <p:tgtEl>
                                          <p:spTgt spid="3">
                                            <p:graphicEl>
                                              <a:dgm id="{7D06E078-115E-490F-81AA-FD26FD99E7A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graphicEl>
                                              <a:dgm id="{2D8B452F-2EA3-4251-8849-22C7000C2CF1}"/>
                                            </p:graphicEl>
                                          </p:spTgt>
                                        </p:tgtEl>
                                        <p:attrNameLst>
                                          <p:attrName>style.visibility</p:attrName>
                                        </p:attrNameLst>
                                      </p:cBhvr>
                                      <p:to>
                                        <p:strVal val="visible"/>
                                      </p:to>
                                    </p:set>
                                    <p:animEffect transition="in" filter="fade">
                                      <p:cBhvr>
                                        <p:cTn id="47" dur="500"/>
                                        <p:tgtEl>
                                          <p:spTgt spid="3">
                                            <p:graphicEl>
                                              <a:dgm id="{2D8B452F-2EA3-4251-8849-22C7000C2CF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A4D80E25-5C04-493C-AB3B-501BCA70337E}"/>
                                            </p:graphicEl>
                                          </p:spTgt>
                                        </p:tgtEl>
                                        <p:attrNameLst>
                                          <p:attrName>style.visibility</p:attrName>
                                        </p:attrNameLst>
                                      </p:cBhvr>
                                      <p:to>
                                        <p:strVal val="visible"/>
                                      </p:to>
                                    </p:set>
                                    <p:animEffect transition="in" filter="fade">
                                      <p:cBhvr>
                                        <p:cTn id="52" dur="500"/>
                                        <p:tgtEl>
                                          <p:spTgt spid="3">
                                            <p:graphicEl>
                                              <a:dgm id="{A4D80E25-5C04-493C-AB3B-501BCA70337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graphicEl>
                                              <a:dgm id="{FF0A08FF-66CB-4E79-ABD1-F17D8F692E33}"/>
                                            </p:graphicEl>
                                          </p:spTgt>
                                        </p:tgtEl>
                                        <p:attrNameLst>
                                          <p:attrName>style.visibility</p:attrName>
                                        </p:attrNameLst>
                                      </p:cBhvr>
                                      <p:to>
                                        <p:strVal val="visible"/>
                                      </p:to>
                                    </p:set>
                                    <p:animEffect transition="in" filter="fade">
                                      <p:cBhvr>
                                        <p:cTn id="55" dur="500"/>
                                        <p:tgtEl>
                                          <p:spTgt spid="3">
                                            <p:graphicEl>
                                              <a:dgm id="{FF0A08FF-66CB-4E79-ABD1-F17D8F692E3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graphicEl>
                                              <a:dgm id="{AB0F35C7-6ED2-43AC-9BB3-809DF6A814D3}"/>
                                            </p:graphicEl>
                                          </p:spTgt>
                                        </p:tgtEl>
                                        <p:attrNameLst>
                                          <p:attrName>style.visibility</p:attrName>
                                        </p:attrNameLst>
                                      </p:cBhvr>
                                      <p:to>
                                        <p:strVal val="visible"/>
                                      </p:to>
                                    </p:set>
                                    <p:animEffect transition="in" filter="fade">
                                      <p:cBhvr>
                                        <p:cTn id="60" dur="500"/>
                                        <p:tgtEl>
                                          <p:spTgt spid="3">
                                            <p:graphicEl>
                                              <a:dgm id="{AB0F35C7-6ED2-43AC-9BB3-809DF6A814D3}"/>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graphicEl>
                                              <a:dgm id="{5D7CDFA0-A35E-422C-BFA0-A23240383772}"/>
                                            </p:graphicEl>
                                          </p:spTgt>
                                        </p:tgtEl>
                                        <p:attrNameLst>
                                          <p:attrName>style.visibility</p:attrName>
                                        </p:attrNameLst>
                                      </p:cBhvr>
                                      <p:to>
                                        <p:strVal val="visible"/>
                                      </p:to>
                                    </p:set>
                                    <p:animEffect transition="in" filter="fade">
                                      <p:cBhvr>
                                        <p:cTn id="63" dur="500"/>
                                        <p:tgtEl>
                                          <p:spTgt spid="3">
                                            <p:graphicEl>
                                              <a:dgm id="{5D7CDFA0-A35E-422C-BFA0-A2324038377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D567C94-DA41-4CCF-9A75-EBBA96603379}"/>
              </a:ext>
            </a:extLst>
          </p:cNvPr>
          <p:cNvPicPr>
            <a:picLocks noChangeAspect="1"/>
          </p:cNvPicPr>
          <p:nvPr/>
        </p:nvPicPr>
        <p:blipFill>
          <a:blip r:embed="rId3"/>
          <a:stretch>
            <a:fillRect/>
          </a:stretch>
        </p:blipFill>
        <p:spPr>
          <a:xfrm>
            <a:off x="3298255" y="1580121"/>
            <a:ext cx="2547489" cy="3697758"/>
          </a:xfrm>
          <a:prstGeom prst="rect">
            <a:avLst/>
          </a:prstGeom>
        </p:spPr>
      </p:pic>
      <p:sp>
        <p:nvSpPr>
          <p:cNvPr id="5" name="مستطيل: زوايا مستديرة 4">
            <a:extLst>
              <a:ext uri="{FF2B5EF4-FFF2-40B4-BE49-F238E27FC236}">
                <a16:creationId xmlns:a16="http://schemas.microsoft.com/office/drawing/2014/main" id="{C1185755-A6EE-494A-B791-33C9F43C5E95}"/>
              </a:ext>
            </a:extLst>
          </p:cNvPr>
          <p:cNvSpPr/>
          <p:nvPr/>
        </p:nvSpPr>
        <p:spPr>
          <a:xfrm>
            <a:off x="1313638" y="573325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التفكير الانتقادي، الطبعة الأولى، </a:t>
            </a:r>
            <a:r>
              <a:rPr lang="ar-EG" sz="2000" b="1" dirty="0" err="1">
                <a:solidFill>
                  <a:schemeClr val="tx1"/>
                </a:solidFill>
              </a:rPr>
              <a:t>ايلدر</a:t>
            </a:r>
            <a:r>
              <a:rPr lang="ar-EG" sz="2000" b="1" dirty="0">
                <a:solidFill>
                  <a:schemeClr val="tx1"/>
                </a:solidFill>
              </a:rPr>
              <a:t> ليندا وريتشارد بول 2013م</a:t>
            </a:r>
          </a:p>
        </p:txBody>
      </p:sp>
    </p:spTree>
    <p:extLst>
      <p:ext uri="{BB962C8B-B14F-4D97-AF65-F5344CB8AC3E}">
        <p14:creationId xmlns:p14="http://schemas.microsoft.com/office/powerpoint/2010/main" val="32058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32E88E4-A26D-4F02-859B-7F4E5A62C1EE}"/>
              </a:ext>
            </a:extLst>
          </p:cNvPr>
          <p:cNvSpPr txBox="1"/>
          <p:nvPr/>
        </p:nvSpPr>
        <p:spPr>
          <a:xfrm>
            <a:off x="1295636" y="2348880"/>
            <a:ext cx="6552728" cy="1840825"/>
          </a:xfrm>
          <a:prstGeom prst="rect">
            <a:avLst/>
          </a:prstGeom>
          <a:noFill/>
        </p:spPr>
        <p:txBody>
          <a:bodyPr wrap="square" rtlCol="1">
            <a:spAutoFit/>
          </a:bodyPr>
          <a:lstStyle/>
          <a:p>
            <a:pPr marL="0" marR="0" algn="ctr" rtl="1">
              <a:lnSpc>
                <a:spcPct val="107000"/>
              </a:lnSpc>
              <a:spcBef>
                <a:spcPts val="0"/>
              </a:spcBef>
              <a:spcAft>
                <a:spcPts val="800"/>
              </a:spcAft>
            </a:pPr>
            <a:r>
              <a:rPr lang="ar-EG" sz="3600" b="1" dirty="0">
                <a:effectLst/>
                <a:latin typeface="Calibri" panose="020F0502020204030204" pitchFamily="34" charset="0"/>
                <a:ea typeface="Calibri" panose="020F0502020204030204" pitchFamily="34" charset="0"/>
                <a:cs typeface="Arial" panose="020B0604020202020204" pitchFamily="34" charset="0"/>
              </a:rPr>
              <a:t>3- تكرر في الدرس معنى الوضوح، أحدد مفهوم الوضوح وأبين أهمية وضوح العبارة عند التواصل مع الآخرين.</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21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057EE3E-9435-4062-B229-A076D09F6088}"/>
              </a:ext>
            </a:extLst>
          </p:cNvPr>
          <p:cNvSpPr txBox="1"/>
          <p:nvPr/>
        </p:nvSpPr>
        <p:spPr>
          <a:xfrm>
            <a:off x="1403648" y="764704"/>
            <a:ext cx="6624736" cy="5540363"/>
          </a:xfrm>
          <a:prstGeom prst="rect">
            <a:avLst/>
          </a:prstGeom>
          <a:noFill/>
        </p:spPr>
        <p:txBody>
          <a:bodyPr wrap="square" rtlCol="1">
            <a:spAutoFit/>
          </a:bodyPr>
          <a:lstStyle/>
          <a:p>
            <a:pPr marL="0" marR="0" algn="ctr" rtl="1">
              <a:lnSpc>
                <a:spcPct val="107000"/>
              </a:lnSpc>
              <a:spcBef>
                <a:spcPts val="0"/>
              </a:spcBef>
              <a:spcAft>
                <a:spcPts val="800"/>
              </a:spcAft>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الوضوح يشمل قدرة الشخص على توضيح ما يقصد، وتقديم الأمثلة لتعزيز وضوح الفكرة الخاصة به.</a:t>
            </a:r>
          </a:p>
          <a:p>
            <a:pPr marL="0" marR="0" algn="ctr" rtl="1">
              <a:lnSpc>
                <a:spcPct val="107000"/>
              </a:lnSpc>
              <a:spcBef>
                <a:spcPts val="0"/>
              </a:spcBef>
              <a:spcAft>
                <a:spcPts val="800"/>
              </a:spcAft>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وتكمن أهمية وضوح العبارة عند التواصل مع الآخرين في وصول الفكرة بسهولة بعيدًا عن الغموض أو التمويه أو التشتت، حتى تكون عملية التواصل فعالة وإيجابية.</a:t>
            </a:r>
          </a:p>
          <a:p>
            <a:pPr marL="0" marR="0" algn="ctr" rtl="1">
              <a:lnSpc>
                <a:spcPct val="107000"/>
              </a:lnSpc>
              <a:spcBef>
                <a:spcPts val="0"/>
              </a:spcBef>
              <a:spcAft>
                <a:spcPts val="800"/>
              </a:spcAft>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فإذا لم تكن العبارة واضحة فلن نستطيع فهمها ولن نستطيع معرفة مقاصد المتكلم، وبالتالي لن نستطيع الحكم عليها بأي شكل من الأشكال.</a:t>
            </a:r>
            <a:endParaRPr lang="en-US"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975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6471E7DB-7081-407D-9F6D-94466663C199}"/>
              </a:ext>
            </a:extLst>
          </p:cNvPr>
          <p:cNvSpPr txBox="1"/>
          <p:nvPr/>
        </p:nvSpPr>
        <p:spPr>
          <a:xfrm>
            <a:off x="1115616" y="533954"/>
            <a:ext cx="6912768" cy="991169"/>
          </a:xfrm>
          <a:prstGeom prst="rect">
            <a:avLst/>
          </a:prstGeom>
          <a:noFill/>
        </p:spPr>
        <p:txBody>
          <a:bodyPr wrap="square" rtlCol="1">
            <a:spAutoFit/>
          </a:bodyPr>
          <a:lstStyle/>
          <a:p>
            <a:pPr marL="0" marR="0" algn="ctr" rtl="1">
              <a:spcBef>
                <a:spcPts val="0"/>
              </a:spcBef>
              <a:spcAft>
                <a:spcPts val="800"/>
              </a:spcAft>
            </a:pPr>
            <a:r>
              <a:rPr lang="ar-EG" sz="2800" b="1" dirty="0">
                <a:effectLst/>
                <a:latin typeface="Calibri" panose="020F0502020204030204" pitchFamily="34" charset="0"/>
                <a:ea typeface="Calibri" panose="020F0502020204030204" pitchFamily="34" charset="0"/>
                <a:cs typeface="Arial" panose="020B0604020202020204" pitchFamily="34" charset="0"/>
              </a:rPr>
              <a:t>4- قد يوقعنا عدم وضوح العبارة في العديد من الأخطاء والمغالطات، أبين سبب عدم الوضوح فيما يلي: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جدول 7">
            <a:extLst>
              <a:ext uri="{FF2B5EF4-FFF2-40B4-BE49-F238E27FC236}">
                <a16:creationId xmlns:a16="http://schemas.microsoft.com/office/drawing/2014/main" id="{03536466-B648-4ABF-BEAF-698492118DAE}"/>
              </a:ext>
            </a:extLst>
          </p:cNvPr>
          <p:cNvGraphicFramePr>
            <a:graphicFrameLocks noGrp="1"/>
          </p:cNvGraphicFramePr>
          <p:nvPr>
            <p:extLst>
              <p:ext uri="{D42A27DB-BD31-4B8C-83A1-F6EECF244321}">
                <p14:modId xmlns:p14="http://schemas.microsoft.com/office/powerpoint/2010/main" val="2000778978"/>
              </p:ext>
            </p:extLst>
          </p:nvPr>
        </p:nvGraphicFramePr>
        <p:xfrm>
          <a:off x="743235" y="1488805"/>
          <a:ext cx="7657530" cy="4711085"/>
        </p:xfrm>
        <a:graphic>
          <a:graphicData uri="http://schemas.openxmlformats.org/drawingml/2006/table">
            <a:tbl>
              <a:tblPr rtl="1" firstRow="1" bandRow="1">
                <a:tableStyleId>{5C22544A-7EE6-4342-B048-85BDC9FD1C3A}</a:tableStyleId>
              </a:tblPr>
              <a:tblGrid>
                <a:gridCol w="2156533">
                  <a:extLst>
                    <a:ext uri="{9D8B030D-6E8A-4147-A177-3AD203B41FA5}">
                      <a16:colId xmlns:a16="http://schemas.microsoft.com/office/drawing/2014/main" val="1160661916"/>
                    </a:ext>
                  </a:extLst>
                </a:gridCol>
                <a:gridCol w="2948487">
                  <a:extLst>
                    <a:ext uri="{9D8B030D-6E8A-4147-A177-3AD203B41FA5}">
                      <a16:colId xmlns:a16="http://schemas.microsoft.com/office/drawing/2014/main" val="3512979435"/>
                    </a:ext>
                  </a:extLst>
                </a:gridCol>
                <a:gridCol w="2552510">
                  <a:extLst>
                    <a:ext uri="{9D8B030D-6E8A-4147-A177-3AD203B41FA5}">
                      <a16:colId xmlns:a16="http://schemas.microsoft.com/office/drawing/2014/main" val="3369055853"/>
                    </a:ext>
                  </a:extLst>
                </a:gridCol>
              </a:tblGrid>
              <a:tr h="644051">
                <a:tc>
                  <a:txBody>
                    <a:bodyPr/>
                    <a:lstStyle/>
                    <a:p>
                      <a:pPr algn="ctr" rtl="1"/>
                      <a:r>
                        <a:rPr lang="ar-EG" sz="3200" dirty="0"/>
                        <a:t>المجال</a:t>
                      </a:r>
                    </a:p>
                  </a:txBody>
                  <a:tcPr anchor="ctr"/>
                </a:tc>
                <a:tc>
                  <a:txBody>
                    <a:bodyPr/>
                    <a:lstStyle/>
                    <a:p>
                      <a:pPr algn="ctr" rtl="1"/>
                      <a:r>
                        <a:rPr lang="ar-EG" sz="3200" dirty="0"/>
                        <a:t>العبارة</a:t>
                      </a:r>
                    </a:p>
                  </a:txBody>
                  <a:tcPr anchor="ctr"/>
                </a:tc>
                <a:tc>
                  <a:txBody>
                    <a:bodyPr/>
                    <a:lstStyle/>
                    <a:p>
                      <a:pPr algn="ctr" rtl="1"/>
                      <a:r>
                        <a:rPr lang="ar-EG" sz="3200" dirty="0"/>
                        <a:t>علة عدم الوضوح</a:t>
                      </a:r>
                    </a:p>
                  </a:txBody>
                  <a:tcPr anchor="ctr"/>
                </a:tc>
                <a:extLst>
                  <a:ext uri="{0D108BD9-81ED-4DB2-BD59-A6C34878D82A}">
                    <a16:rowId xmlns:a16="http://schemas.microsoft.com/office/drawing/2014/main" val="2627755505"/>
                  </a:ext>
                </a:extLst>
              </a:tr>
              <a:tr h="958074">
                <a:tc>
                  <a:txBody>
                    <a:bodyPr/>
                    <a:lstStyle/>
                    <a:p>
                      <a:pPr algn="ctr" rtl="1"/>
                      <a:r>
                        <a:rPr lang="ar-EG" sz="2400" b="1" kern="1200" dirty="0">
                          <a:solidFill>
                            <a:schemeClr val="dk1"/>
                          </a:solidFill>
                          <a:effectLst/>
                          <a:latin typeface="+mn-lt"/>
                          <a:ea typeface="+mn-ea"/>
                          <a:cs typeface="+mn-cs"/>
                        </a:rPr>
                        <a:t>الكلمة</a:t>
                      </a:r>
                    </a:p>
                    <a:p>
                      <a:pPr algn="ctr" rtl="1"/>
                      <a:r>
                        <a:rPr lang="ar-EG" sz="2400" b="1" i="0" u="none" strike="noStrike" kern="1200" baseline="0" dirty="0">
                          <a:solidFill>
                            <a:schemeClr val="dk1"/>
                          </a:solidFill>
                          <a:latin typeface="+mn-lt"/>
                          <a:ea typeface="+mn-ea"/>
                          <a:cs typeface="+mn-cs"/>
                        </a:rPr>
                        <a:t>هناك</a:t>
                      </a:r>
                      <a:r>
                        <a:rPr lang="ar-EG" sz="2400" b="1" kern="1200" dirty="0">
                          <a:solidFill>
                            <a:schemeClr val="dk1"/>
                          </a:solidFill>
                          <a:effectLst/>
                          <a:latin typeface="+mn-lt"/>
                          <a:ea typeface="+mn-ea"/>
                          <a:cs typeface="+mn-cs"/>
                        </a:rPr>
                        <a:t> كلمات تحمل أكثر من معنى </a:t>
                      </a:r>
                      <a:endParaRPr lang="ar-EG" sz="2400" dirty="0"/>
                    </a:p>
                  </a:txBody>
                  <a:tcPr anchor="ctr"/>
                </a:tc>
                <a:tc>
                  <a:txBody>
                    <a:bodyPr/>
                    <a:lstStyle/>
                    <a:p>
                      <a:pPr algn="ctr" rtl="1"/>
                      <a:r>
                        <a:rPr lang="ar-EG" sz="2400" b="1" kern="1200" dirty="0">
                          <a:solidFill>
                            <a:schemeClr val="dk1"/>
                          </a:solidFill>
                          <a:effectLst/>
                          <a:latin typeface="+mn-lt"/>
                          <a:ea typeface="+mn-ea"/>
                          <a:cs typeface="+mn-cs"/>
                        </a:rPr>
                        <a:t>في حيّنا عين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759896651"/>
                  </a:ext>
                </a:extLst>
              </a:tr>
              <a:tr h="958074">
                <a:tc>
                  <a:txBody>
                    <a:bodyPr/>
                    <a:lstStyle/>
                    <a:p>
                      <a:pPr algn="ctr" rtl="1"/>
                      <a:r>
                        <a:rPr lang="ar-EG" sz="2400" b="1" kern="1200" dirty="0">
                          <a:solidFill>
                            <a:schemeClr val="dk1"/>
                          </a:solidFill>
                          <a:effectLst/>
                          <a:latin typeface="+mn-lt"/>
                          <a:ea typeface="+mn-ea"/>
                          <a:cs typeface="+mn-cs"/>
                        </a:rPr>
                        <a:t>الجملة</a:t>
                      </a:r>
                      <a:endParaRPr lang="ar-EG" sz="2400" dirty="0"/>
                    </a:p>
                  </a:txBody>
                  <a:tcPr anchor="ctr"/>
                </a:tc>
                <a:tc>
                  <a:txBody>
                    <a:bodyPr/>
                    <a:lstStyle/>
                    <a:p>
                      <a:pPr algn="ctr" rtl="1"/>
                      <a:r>
                        <a:rPr lang="ar-EG" sz="2400" b="1" kern="1200" dirty="0">
                          <a:solidFill>
                            <a:schemeClr val="dk1"/>
                          </a:solidFill>
                          <a:effectLst/>
                          <a:latin typeface="+mn-lt"/>
                          <a:ea typeface="+mn-ea"/>
                          <a:cs typeface="+mn-cs"/>
                        </a:rPr>
                        <a:t>ليس معي سواك</a:t>
                      </a:r>
                    </a:p>
                    <a:p>
                      <a:pPr algn="ctr" rtl="1"/>
                      <a:r>
                        <a:rPr lang="ar-EG" sz="2400" b="1" kern="1200" dirty="0">
                          <a:solidFill>
                            <a:schemeClr val="dk1"/>
                          </a:solidFill>
                          <a:effectLst/>
                          <a:latin typeface="+mn-lt"/>
                          <a:ea typeface="+mn-ea"/>
                          <a:cs typeface="+mn-cs"/>
                        </a:rPr>
                        <a:t>في الحديقة أراك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1108967959"/>
                  </a:ext>
                </a:extLst>
              </a:tr>
              <a:tr h="1874285">
                <a:tc>
                  <a:txBody>
                    <a:bodyPr/>
                    <a:lstStyle/>
                    <a:p>
                      <a:pPr algn="ctr" rtl="1"/>
                      <a:r>
                        <a:rPr lang="ar-EG" sz="2400" b="1" kern="1200" dirty="0">
                          <a:solidFill>
                            <a:schemeClr val="dk1"/>
                          </a:solidFill>
                          <a:effectLst/>
                          <a:latin typeface="+mn-lt"/>
                          <a:ea typeface="+mn-ea"/>
                          <a:cs typeface="+mn-cs"/>
                        </a:rPr>
                        <a:t>الاستدلال / الحجة </a:t>
                      </a:r>
                      <a:endParaRPr lang="ar-EG" sz="2400" dirty="0"/>
                    </a:p>
                  </a:txBody>
                  <a:tcPr anchor="ctr"/>
                </a:tc>
                <a:tc>
                  <a:txBody>
                    <a:bodyPr/>
                    <a:lstStyle/>
                    <a:p>
                      <a:pPr algn="ctr" rtl="1"/>
                      <a:r>
                        <a:rPr lang="ar-EG" sz="2400" b="1" kern="1200" dirty="0">
                          <a:solidFill>
                            <a:schemeClr val="dk1"/>
                          </a:solidFill>
                          <a:effectLst/>
                          <a:latin typeface="+mn-lt"/>
                          <a:ea typeface="+mn-ea"/>
                          <a:cs typeface="+mn-cs"/>
                        </a:rPr>
                        <a:t>دعمكم لي في بناء مصنعي سوف يكون له أثر كبير في مستقبل أبنائكم لأن هذه التجربة تذكرني بنجاح تجاربي.</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3353456792"/>
                  </a:ext>
                </a:extLst>
              </a:tr>
            </a:tbl>
          </a:graphicData>
        </a:graphic>
      </p:graphicFrame>
      <p:sp>
        <p:nvSpPr>
          <p:cNvPr id="5" name="مربع نص 4">
            <a:extLst>
              <a:ext uri="{FF2B5EF4-FFF2-40B4-BE49-F238E27FC236}">
                <a16:creationId xmlns:a16="http://schemas.microsoft.com/office/drawing/2014/main" id="{2C9B35CD-A4B7-465A-9D82-669746BE9DC3}"/>
              </a:ext>
            </a:extLst>
          </p:cNvPr>
          <p:cNvSpPr txBox="1"/>
          <p:nvPr/>
        </p:nvSpPr>
        <p:spPr>
          <a:xfrm>
            <a:off x="899592" y="2276872"/>
            <a:ext cx="2304256" cy="92698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كلمة عين هنا تحمل أكثر من معنى</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3FB9EEA2-D923-4949-840B-2827B2A7976F}"/>
              </a:ext>
            </a:extLst>
          </p:cNvPr>
          <p:cNvSpPr txBox="1"/>
          <p:nvPr/>
        </p:nvSpPr>
        <p:spPr>
          <a:xfrm>
            <a:off x="912192" y="3343537"/>
            <a:ext cx="2304256" cy="92698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latin typeface="Calibri" panose="020F0502020204030204" pitchFamily="34" charset="0"/>
                <a:ea typeface="Calibri" panose="020F0502020204030204" pitchFamily="34" charset="0"/>
                <a:cs typeface="Arial" panose="020B0604020202020204" pitchFamily="34" charset="0"/>
              </a:rPr>
              <a:t>كل جملة تحوي أكثر من معنى</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ربع نص 7">
            <a:extLst>
              <a:ext uri="{FF2B5EF4-FFF2-40B4-BE49-F238E27FC236}">
                <a16:creationId xmlns:a16="http://schemas.microsoft.com/office/drawing/2014/main" id="{9F29061D-9090-4487-812A-8ADE3AD2F225}"/>
              </a:ext>
            </a:extLst>
          </p:cNvPr>
          <p:cNvSpPr txBox="1"/>
          <p:nvPr/>
        </p:nvSpPr>
        <p:spPr>
          <a:xfrm>
            <a:off x="899592" y="5022501"/>
            <a:ext cx="2304256"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latin typeface="Calibri" panose="020F0502020204030204" pitchFamily="34" charset="0"/>
                <a:ea typeface="Calibri" panose="020F0502020204030204" pitchFamily="34" charset="0"/>
                <a:cs typeface="Arial" panose="020B0604020202020204" pitchFamily="34" charset="0"/>
              </a:rPr>
              <a:t>عدم وجود دليل</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37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971599" y="786956"/>
            <a:ext cx="7200801" cy="1200329"/>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1- أكتب السؤال الذي سأطرحه تحقيقًا لمعيار الوضوح في المواقف التالية:</a:t>
            </a:r>
            <a:endParaRPr lang="en-US" dirty="0"/>
          </a:p>
        </p:txBody>
      </p:sp>
      <p:pic>
        <p:nvPicPr>
          <p:cNvPr id="3" name="صورة 2">
            <a:extLst>
              <a:ext uri="{FF2B5EF4-FFF2-40B4-BE49-F238E27FC236}">
                <a16:creationId xmlns:a16="http://schemas.microsoft.com/office/drawing/2014/main" id="{51759718-694C-4A92-8458-41B96F4E80C7}"/>
              </a:ext>
            </a:extLst>
          </p:cNvPr>
          <p:cNvPicPr>
            <a:picLocks noChangeAspect="1"/>
          </p:cNvPicPr>
          <p:nvPr/>
        </p:nvPicPr>
        <p:blipFill>
          <a:blip r:embed="rId3"/>
          <a:stretch>
            <a:fillRect/>
          </a:stretch>
        </p:blipFill>
        <p:spPr>
          <a:xfrm>
            <a:off x="2555776" y="2694765"/>
            <a:ext cx="4536504" cy="2167109"/>
          </a:xfrm>
          <a:prstGeom prst="rect">
            <a:avLst/>
          </a:prstGeom>
        </p:spPr>
      </p:pic>
    </p:spTree>
    <p:extLst>
      <p:ext uri="{BB962C8B-B14F-4D97-AF65-F5344CB8AC3E}">
        <p14:creationId xmlns:p14="http://schemas.microsoft.com/office/powerpoint/2010/main" val="309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899592" y="2924944"/>
            <a:ext cx="7236515" cy="2308324"/>
          </a:xfrm>
          <a:prstGeom prst="rect">
            <a:avLst/>
          </a:prstGeom>
          <a:noFill/>
        </p:spPr>
        <p:txBody>
          <a:bodyPr wrap="square" rtlCol="1">
            <a:spAutoFit/>
          </a:bodyPr>
          <a:lstStyle/>
          <a:p>
            <a:pPr marL="285750" lvl="0" indent="-285750">
              <a:buFont typeface="Arial" panose="020B0604020202020204" pitchFamily="34" charset="0"/>
              <a:buChar char="•"/>
            </a:pPr>
            <a:r>
              <a:rPr lang="ar-EG" sz="3600" b="1" dirty="0"/>
              <a:t>أتبين المقصود بمعايير التفكير الناقد.</a:t>
            </a:r>
            <a:endParaRPr lang="en-US" sz="3600" dirty="0"/>
          </a:p>
          <a:p>
            <a:pPr marL="285750" lvl="0" indent="-285750">
              <a:buFont typeface="Arial" panose="020B0604020202020204" pitchFamily="34" charset="0"/>
              <a:buChar char="•"/>
            </a:pPr>
            <a:r>
              <a:rPr lang="ar-EG" sz="3600" b="1" dirty="0"/>
              <a:t>أتعرف على معايير التفكير الناقد.</a:t>
            </a:r>
            <a:endParaRPr lang="en-US" sz="3600" dirty="0"/>
          </a:p>
          <a:p>
            <a:pPr marL="285750" lvl="0" indent="-285750">
              <a:buFont typeface="Arial" panose="020B0604020202020204" pitchFamily="34" charset="0"/>
              <a:buChar char="•"/>
            </a:pPr>
            <a:r>
              <a:rPr lang="ar-EG" sz="3600" b="1" dirty="0"/>
              <a:t>أستنتج قيمة المعايير في تطبيقات التفكير الناقد في الحياة اليومية.</a:t>
            </a:r>
            <a:endParaRPr lang="en-US" sz="3600" dirty="0"/>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2B12C797-8022-4E88-A883-74A70A0A1F88}"/>
              </a:ext>
            </a:extLst>
          </p:cNvPr>
          <p:cNvGraphicFramePr>
            <a:graphicFrameLocks noGrp="1"/>
          </p:cNvGraphicFramePr>
          <p:nvPr>
            <p:extLst>
              <p:ext uri="{D42A27DB-BD31-4B8C-83A1-F6EECF244321}">
                <p14:modId xmlns:p14="http://schemas.microsoft.com/office/powerpoint/2010/main" val="1700954166"/>
              </p:ext>
            </p:extLst>
          </p:nvPr>
        </p:nvGraphicFramePr>
        <p:xfrm>
          <a:off x="575556" y="589286"/>
          <a:ext cx="7992888" cy="5679428"/>
        </p:xfrm>
        <a:graphic>
          <a:graphicData uri="http://schemas.openxmlformats.org/drawingml/2006/table">
            <a:tbl>
              <a:tblPr rtl="1" firstRow="1" bandRow="1">
                <a:tableStyleId>{5C22544A-7EE6-4342-B048-85BDC9FD1C3A}</a:tableStyleId>
              </a:tblPr>
              <a:tblGrid>
                <a:gridCol w="3588388">
                  <a:extLst>
                    <a:ext uri="{9D8B030D-6E8A-4147-A177-3AD203B41FA5}">
                      <a16:colId xmlns:a16="http://schemas.microsoft.com/office/drawing/2014/main" val="3074047790"/>
                    </a:ext>
                  </a:extLst>
                </a:gridCol>
                <a:gridCol w="4404500">
                  <a:extLst>
                    <a:ext uri="{9D8B030D-6E8A-4147-A177-3AD203B41FA5}">
                      <a16:colId xmlns:a16="http://schemas.microsoft.com/office/drawing/2014/main" val="1212398911"/>
                    </a:ext>
                  </a:extLst>
                </a:gridCol>
              </a:tblGrid>
              <a:tr h="11566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200" b="1" dirty="0"/>
                        <a:t>موقف يدل على عدم الوضوح</a:t>
                      </a:r>
                      <a:endParaRPr lang="en-US" sz="3200" b="1"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200" b="1" kern="1200" dirty="0">
                          <a:solidFill>
                            <a:schemeClr val="lt1"/>
                          </a:solidFill>
                          <a:effectLst/>
                          <a:latin typeface="+mn-lt"/>
                          <a:ea typeface="+mn-ea"/>
                          <a:cs typeface="+mn-cs"/>
                        </a:rPr>
                        <a:t>السؤال الذي يتطلب الوضوح </a:t>
                      </a:r>
                      <a:endParaRPr lang="en-US" sz="32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2826974591"/>
                  </a:ext>
                </a:extLst>
              </a:tr>
              <a:tr h="549042">
                <a:tc>
                  <a:txBody>
                    <a:bodyPr/>
                    <a:lstStyle/>
                    <a:p>
                      <a:pPr algn="ctr" rtl="1"/>
                      <a:r>
                        <a:rPr lang="ar-EG" sz="2400" b="1" kern="1200" dirty="0">
                          <a:solidFill>
                            <a:schemeClr val="dk1"/>
                          </a:solidFill>
                          <a:effectLst/>
                          <a:latin typeface="+mn-lt"/>
                          <a:ea typeface="+mn-ea"/>
                          <a:cs typeface="+mn-cs"/>
                        </a:rPr>
                        <a:t>عدم وضوح القصد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3625186469"/>
                  </a:ext>
                </a:extLst>
              </a:tr>
              <a:tr h="888807">
                <a:tc>
                  <a:txBody>
                    <a:bodyPr/>
                    <a:lstStyle/>
                    <a:p>
                      <a:pPr algn="ctr" rtl="1"/>
                      <a:r>
                        <a:rPr lang="ar-EG" sz="2400" b="1" kern="1200" dirty="0">
                          <a:solidFill>
                            <a:schemeClr val="dk1"/>
                          </a:solidFill>
                          <a:effectLst/>
                          <a:latin typeface="+mn-lt"/>
                          <a:ea typeface="+mn-ea"/>
                          <a:cs typeface="+mn-cs"/>
                        </a:rPr>
                        <a:t>بعض الكلمات قد تحمل أكثر من معنى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850752336"/>
                  </a:ext>
                </a:extLst>
              </a:tr>
              <a:tr h="549042">
                <a:tc>
                  <a:txBody>
                    <a:bodyPr/>
                    <a:lstStyle/>
                    <a:p>
                      <a:pPr algn="ctr" rtl="1"/>
                      <a:r>
                        <a:rPr lang="ar-EG" sz="2400" b="1" kern="1200" dirty="0">
                          <a:solidFill>
                            <a:schemeClr val="dk1"/>
                          </a:solidFill>
                          <a:effectLst/>
                          <a:latin typeface="+mn-lt"/>
                          <a:ea typeface="+mn-ea"/>
                          <a:cs typeface="+mn-cs"/>
                        </a:rPr>
                        <a:t>غموض السؤال</a:t>
                      </a:r>
                      <a:endParaRPr lang="ar-EG" sz="2400" dirty="0"/>
                    </a:p>
                  </a:txBody>
                  <a:tcPr anchor="ctr"/>
                </a:tc>
                <a:tc>
                  <a:txBody>
                    <a:bodyPr/>
                    <a:lstStyle/>
                    <a:p>
                      <a:pPr algn="ctr" rtl="1"/>
                      <a:endParaRPr lang="ar-EG"/>
                    </a:p>
                  </a:txBody>
                  <a:tcPr anchor="ctr"/>
                </a:tc>
                <a:extLst>
                  <a:ext uri="{0D108BD9-81ED-4DB2-BD59-A6C34878D82A}">
                    <a16:rowId xmlns:a16="http://schemas.microsoft.com/office/drawing/2014/main" val="312046926"/>
                  </a:ext>
                </a:extLst>
              </a:tr>
              <a:tr h="549042">
                <a:tc>
                  <a:txBody>
                    <a:bodyPr/>
                    <a:lstStyle/>
                    <a:p>
                      <a:pPr algn="ctr" rtl="1"/>
                      <a:r>
                        <a:rPr lang="ar-EG" sz="2400" b="1" kern="1200" dirty="0">
                          <a:solidFill>
                            <a:schemeClr val="dk1"/>
                          </a:solidFill>
                          <a:effectLst/>
                          <a:latin typeface="+mn-lt"/>
                          <a:ea typeface="+mn-ea"/>
                          <a:cs typeface="+mn-cs"/>
                        </a:rPr>
                        <a:t>عدم وضوح الإجابة</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2975993911"/>
                  </a:ext>
                </a:extLst>
              </a:tr>
              <a:tr h="888807">
                <a:tc>
                  <a:txBody>
                    <a:bodyPr/>
                    <a:lstStyle/>
                    <a:p>
                      <a:pPr algn="ctr" rtl="1"/>
                      <a:r>
                        <a:rPr lang="ar-EG" sz="2400" b="1" kern="1200" dirty="0">
                          <a:solidFill>
                            <a:schemeClr val="dk1"/>
                          </a:solidFill>
                          <a:effectLst/>
                          <a:latin typeface="+mn-lt"/>
                          <a:ea typeface="+mn-ea"/>
                          <a:cs typeface="+mn-cs"/>
                        </a:rPr>
                        <a:t>عدم وضوح الدليل والبرهان الداعم للحجة</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1129960380"/>
                  </a:ext>
                </a:extLst>
              </a:tr>
              <a:tr h="549042">
                <a:tc>
                  <a:txBody>
                    <a:bodyPr/>
                    <a:lstStyle/>
                    <a:p>
                      <a:pPr algn="ctr" rtl="1"/>
                      <a:r>
                        <a:rPr lang="ar-EG" sz="2400" b="1" kern="1200" dirty="0">
                          <a:solidFill>
                            <a:schemeClr val="dk1"/>
                          </a:solidFill>
                          <a:effectLst/>
                          <a:latin typeface="+mn-lt"/>
                          <a:ea typeface="+mn-ea"/>
                          <a:cs typeface="+mn-cs"/>
                        </a:rPr>
                        <a:t>عدم وضوح المثال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367264632"/>
                  </a:ext>
                </a:extLst>
              </a:tr>
              <a:tr h="549042">
                <a:tc>
                  <a:txBody>
                    <a:bodyPr/>
                    <a:lstStyle/>
                    <a:p>
                      <a:pPr algn="ctr" rtl="1"/>
                      <a:r>
                        <a:rPr lang="ar-EG" sz="2400" b="1" kern="1200" dirty="0">
                          <a:solidFill>
                            <a:schemeClr val="dk1"/>
                          </a:solidFill>
                          <a:effectLst/>
                          <a:latin typeface="+mn-lt"/>
                          <a:ea typeface="+mn-ea"/>
                          <a:cs typeface="+mn-cs"/>
                        </a:rPr>
                        <a:t>عدم وضوح موقف ورأي المتحدث </a:t>
                      </a:r>
                      <a:endParaRPr lang="ar-EG" sz="2400" dirty="0"/>
                    </a:p>
                  </a:txBody>
                  <a:tcPr anchor="ctr"/>
                </a:tc>
                <a:tc>
                  <a:txBody>
                    <a:bodyPr/>
                    <a:lstStyle/>
                    <a:p>
                      <a:pPr algn="ctr" rtl="1"/>
                      <a:endParaRPr lang="ar-EG" dirty="0"/>
                    </a:p>
                  </a:txBody>
                  <a:tcPr anchor="ctr"/>
                </a:tc>
                <a:extLst>
                  <a:ext uri="{0D108BD9-81ED-4DB2-BD59-A6C34878D82A}">
                    <a16:rowId xmlns:a16="http://schemas.microsoft.com/office/drawing/2014/main" val="4130989303"/>
                  </a:ext>
                </a:extLst>
              </a:tr>
            </a:tbl>
          </a:graphicData>
        </a:graphic>
      </p:graphicFrame>
      <p:sp>
        <p:nvSpPr>
          <p:cNvPr id="3" name="مربع نص 2">
            <a:extLst>
              <a:ext uri="{FF2B5EF4-FFF2-40B4-BE49-F238E27FC236}">
                <a16:creationId xmlns:a16="http://schemas.microsoft.com/office/drawing/2014/main" id="{687E1F1A-1814-48E5-8E15-B95D21F0B434}"/>
              </a:ext>
            </a:extLst>
          </p:cNvPr>
          <p:cNvSpPr txBox="1"/>
          <p:nvPr/>
        </p:nvSpPr>
        <p:spPr>
          <a:xfrm>
            <a:off x="575556" y="1772816"/>
            <a:ext cx="43564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ماذا تقصد بقولك؟</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AA83B2B1-A68B-48FC-9622-74F52090BA2B}"/>
              </a:ext>
            </a:extLst>
          </p:cNvPr>
          <p:cNvSpPr txBox="1"/>
          <p:nvPr/>
        </p:nvSpPr>
        <p:spPr>
          <a:xfrm>
            <a:off x="577860" y="2492896"/>
            <a:ext cx="43564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هل يمكن أن تحدد معنى هذه الكلمة؟</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2934045A-8BFC-4C4B-B15E-9C78B63FDD5C}"/>
              </a:ext>
            </a:extLst>
          </p:cNvPr>
          <p:cNvSpPr txBox="1"/>
          <p:nvPr/>
        </p:nvSpPr>
        <p:spPr>
          <a:xfrm>
            <a:off x="575556" y="3161870"/>
            <a:ext cx="43564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هل يمكن طرح السؤال بصيغة أخرى؟</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59B95ADE-2E71-4A46-8ADD-05BBD9DFB10B}"/>
              </a:ext>
            </a:extLst>
          </p:cNvPr>
          <p:cNvSpPr txBox="1"/>
          <p:nvPr/>
        </p:nvSpPr>
        <p:spPr>
          <a:xfrm>
            <a:off x="574428" y="3685912"/>
            <a:ext cx="43564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هل تستطيع تفصيل إجابتك؟</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25A270B4-ED0A-40F2-A314-3F5E6127146E}"/>
              </a:ext>
            </a:extLst>
          </p:cNvPr>
          <p:cNvSpPr txBox="1"/>
          <p:nvPr/>
        </p:nvSpPr>
        <p:spPr>
          <a:xfrm>
            <a:off x="553868" y="4484186"/>
            <a:ext cx="43564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latin typeface="Calibri" panose="020F0502020204030204" pitchFamily="34" charset="0"/>
                <a:ea typeface="Calibri" panose="020F0502020204030204" pitchFamily="34" charset="0"/>
                <a:cs typeface="Arial" panose="020B0604020202020204" pitchFamily="34" charset="0"/>
              </a:rPr>
              <a:t>ما دليلك على؟</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ربع نص 7">
            <a:extLst>
              <a:ext uri="{FF2B5EF4-FFF2-40B4-BE49-F238E27FC236}">
                <a16:creationId xmlns:a16="http://schemas.microsoft.com/office/drawing/2014/main" id="{2A890D00-01DC-4846-B7D9-2C49D14AB025}"/>
              </a:ext>
            </a:extLst>
          </p:cNvPr>
          <p:cNvSpPr txBox="1"/>
          <p:nvPr/>
        </p:nvSpPr>
        <p:spPr>
          <a:xfrm>
            <a:off x="596164" y="5204266"/>
            <a:ext cx="43564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هل بإمكانك ذكر أمثلة على ما تقول؟</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58AB8B96-86AC-47C2-AAC3-0634D04445A1}"/>
              </a:ext>
            </a:extLst>
          </p:cNvPr>
          <p:cNvSpPr txBox="1"/>
          <p:nvPr/>
        </p:nvSpPr>
        <p:spPr>
          <a:xfrm>
            <a:off x="755576" y="5769859"/>
            <a:ext cx="43564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ما موقف تجاه؟</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61085CF-DADA-420A-930F-8DA3481F6716}"/>
              </a:ext>
            </a:extLst>
          </p:cNvPr>
          <p:cNvSpPr txBox="1"/>
          <p:nvPr/>
        </p:nvSpPr>
        <p:spPr>
          <a:xfrm>
            <a:off x="1295636" y="2708920"/>
            <a:ext cx="6552728" cy="1119665"/>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2- هل يكفي وضوح العبارة أو الاستدلال ليكونا صحيحين؟ أكمل الجدول التالي:</a:t>
            </a:r>
            <a:endParaRPr lang="en-US" dirty="0"/>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BB41D414-9CF0-46AC-9DC1-47B02D4DD348}"/>
              </a:ext>
            </a:extLst>
          </p:cNvPr>
          <p:cNvGraphicFramePr>
            <a:graphicFrameLocks noGrp="1"/>
          </p:cNvGraphicFramePr>
          <p:nvPr>
            <p:extLst>
              <p:ext uri="{D42A27DB-BD31-4B8C-83A1-F6EECF244321}">
                <p14:modId xmlns:p14="http://schemas.microsoft.com/office/powerpoint/2010/main" val="2630416110"/>
              </p:ext>
            </p:extLst>
          </p:nvPr>
        </p:nvGraphicFramePr>
        <p:xfrm>
          <a:off x="623646" y="1412776"/>
          <a:ext cx="7896708" cy="3528392"/>
        </p:xfrm>
        <a:graphic>
          <a:graphicData uri="http://schemas.openxmlformats.org/drawingml/2006/table">
            <a:tbl>
              <a:tblPr rtl="1" firstRow="1" bandRow="1">
                <a:tableStyleId>{00A15C55-8517-42AA-B614-E9B94910E393}</a:tableStyleId>
              </a:tblPr>
              <a:tblGrid>
                <a:gridCol w="3917445">
                  <a:extLst>
                    <a:ext uri="{9D8B030D-6E8A-4147-A177-3AD203B41FA5}">
                      <a16:colId xmlns:a16="http://schemas.microsoft.com/office/drawing/2014/main" val="2283431925"/>
                    </a:ext>
                  </a:extLst>
                </a:gridCol>
                <a:gridCol w="3979263">
                  <a:extLst>
                    <a:ext uri="{9D8B030D-6E8A-4147-A177-3AD203B41FA5}">
                      <a16:colId xmlns:a16="http://schemas.microsoft.com/office/drawing/2014/main" val="3005989085"/>
                    </a:ext>
                  </a:extLst>
                </a:gridCol>
              </a:tblGrid>
              <a:tr h="101541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200" b="1" kern="1200" dirty="0">
                          <a:solidFill>
                            <a:schemeClr val="lt1"/>
                          </a:solidFill>
                          <a:effectLst/>
                        </a:rPr>
                        <a:t>فكرة واضحة وغير صحيحة</a:t>
                      </a:r>
                      <a:endParaRPr lang="en-US" sz="3200" b="1" kern="1200" dirty="0">
                        <a:solidFill>
                          <a:schemeClr val="lt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200" b="1" kern="1200" dirty="0">
                          <a:solidFill>
                            <a:schemeClr val="lt1"/>
                          </a:solidFill>
                          <a:effectLst/>
                        </a:rPr>
                        <a:t>فكرة واضحة وصحيحة</a:t>
                      </a:r>
                      <a:endParaRPr lang="en-US" sz="32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1014049483"/>
                  </a:ext>
                </a:extLst>
              </a:tr>
              <a:tr h="251297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مثال: كل الحيوانات تحرك فكها إلى الأسفل </a:t>
                      </a:r>
                      <a:endParaRPr lang="en-US" sz="2400" kern="1200" dirty="0">
                        <a:solidFill>
                          <a:schemeClr val="dk1"/>
                        </a:solidFill>
                        <a:effectLst/>
                      </a:endParaRPr>
                    </a:p>
                    <a:p>
                      <a:pPr algn="ctr" rtl="1"/>
                      <a:r>
                        <a:rPr lang="ar-EG" sz="2400" dirty="0"/>
                        <a:t>..........</a:t>
                      </a:r>
                    </a:p>
                    <a:p>
                      <a:pPr algn="ctr" rtl="1"/>
                      <a:endParaRPr lang="ar-EG" sz="2400" dirty="0"/>
                    </a:p>
                    <a:p>
                      <a:pPr algn="ctr" rtl="1"/>
                      <a:endParaRPr lang="ar-EG" sz="2400" dirty="0"/>
                    </a:p>
                    <a:p>
                      <a:pPr algn="ctr" rtl="1"/>
                      <a:endParaRPr lang="ar-EG" sz="2400"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مثال: كل إنسان يملك عقلاً</a:t>
                      </a:r>
                      <a:endParaRPr lang="en-US" sz="2400" kern="1200" dirty="0">
                        <a:solidFill>
                          <a:schemeClr val="dk1"/>
                        </a:solidFill>
                        <a:effectLst/>
                      </a:endParaRPr>
                    </a:p>
                    <a:p>
                      <a:pPr algn="ctr" rtl="1"/>
                      <a:r>
                        <a:rPr lang="ar-EG" sz="2400" dirty="0"/>
                        <a:t>.........</a:t>
                      </a:r>
                    </a:p>
                    <a:p>
                      <a:pPr algn="ctr" rtl="1"/>
                      <a:endParaRPr lang="ar-EG" sz="2400" dirty="0"/>
                    </a:p>
                    <a:p>
                      <a:pPr algn="ctr" rtl="1"/>
                      <a:endParaRPr lang="ar-EG" sz="2400" dirty="0"/>
                    </a:p>
                    <a:p>
                      <a:pPr algn="ctr" rtl="1"/>
                      <a:endParaRPr lang="ar-EG" sz="2400" dirty="0"/>
                    </a:p>
                  </a:txBody>
                  <a:tcPr anchor="ctr"/>
                </a:tc>
                <a:extLst>
                  <a:ext uri="{0D108BD9-81ED-4DB2-BD59-A6C34878D82A}">
                    <a16:rowId xmlns:a16="http://schemas.microsoft.com/office/drawing/2014/main" val="2423203662"/>
                  </a:ext>
                </a:extLst>
              </a:tr>
            </a:tbl>
          </a:graphicData>
        </a:graphic>
      </p:graphicFrame>
      <p:sp>
        <p:nvSpPr>
          <p:cNvPr id="3" name="مربع نص 2">
            <a:extLst>
              <a:ext uri="{FF2B5EF4-FFF2-40B4-BE49-F238E27FC236}">
                <a16:creationId xmlns:a16="http://schemas.microsoft.com/office/drawing/2014/main" id="{21B98477-BF93-4255-8891-EE4DAEBF7A39}"/>
              </a:ext>
            </a:extLst>
          </p:cNvPr>
          <p:cNvSpPr txBox="1"/>
          <p:nvPr/>
        </p:nvSpPr>
        <p:spPr>
          <a:xfrm>
            <a:off x="4987630" y="3253172"/>
            <a:ext cx="2964160"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النجم جسم معتم</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722AF71E-EE0A-4F9C-9158-B986EBF3FFCB}"/>
              </a:ext>
            </a:extLst>
          </p:cNvPr>
          <p:cNvSpPr txBox="1"/>
          <p:nvPr/>
        </p:nvSpPr>
        <p:spPr>
          <a:xfrm>
            <a:off x="1151061" y="3218106"/>
            <a:ext cx="327278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الأرض تدور حول الشمس</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F002F5EC-290C-4F32-AF45-12A3B2D484A8}"/>
              </a:ext>
            </a:extLst>
          </p:cNvPr>
          <p:cNvSpPr txBox="1"/>
          <p:nvPr/>
        </p:nvSpPr>
        <p:spPr>
          <a:xfrm>
            <a:off x="5106298" y="3935452"/>
            <a:ext cx="2964160" cy="92698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قلب الإنسان يتكون من 5 حجرات</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4A92608C-FEF5-43CD-B35D-F737AD8BFA84}"/>
              </a:ext>
            </a:extLst>
          </p:cNvPr>
          <p:cNvSpPr txBox="1"/>
          <p:nvPr/>
        </p:nvSpPr>
        <p:spPr>
          <a:xfrm>
            <a:off x="1128213" y="3856722"/>
            <a:ext cx="3272784" cy="92698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الماء يتكون من اتحاد ذرة أكسجين وذرتين هيدروجين</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48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12776"/>
            <a:ext cx="7776865" cy="1754326"/>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3- التزامًا بمعيار الصحة، أكتب السؤال الذي سأطرحه طلبًا للتثبيت من توافر معيار الصحة في المواقف </a:t>
            </a:r>
            <a:r>
              <a:rPr lang="ar-EG"/>
              <a:t>التالية:</a:t>
            </a:r>
            <a:endParaRPr lang="en-US" dirty="0"/>
          </a:p>
        </p:txBody>
      </p:sp>
      <p:sp>
        <p:nvSpPr>
          <p:cNvPr id="3" name="TextBox 2">
            <a:extLst>
              <a:ext uri="{FF2B5EF4-FFF2-40B4-BE49-F238E27FC236}">
                <a16:creationId xmlns:a16="http://schemas.microsoft.com/office/drawing/2014/main" id="{A1333AFE-2B85-4200-89CF-E25374CA10C7}"/>
              </a:ext>
            </a:extLst>
          </p:cNvPr>
          <p:cNvSpPr txBox="1"/>
          <p:nvPr/>
        </p:nvSpPr>
        <p:spPr>
          <a:xfrm>
            <a:off x="1043608" y="3429000"/>
            <a:ext cx="3240361" cy="2246769"/>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2800" b="1" dirty="0"/>
              <a:t>يقصد بالصحة أن تتطابق العبارة أو الحكم مع الموضوع، وأن تكون موثقة المصدر وقابلة للتحقق والتثبت.</a:t>
            </a:r>
            <a:endParaRPr lang="en-US" sz="2800" dirty="0"/>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E0658517-E292-46EC-86B0-3C103AF987F6}"/>
              </a:ext>
            </a:extLst>
          </p:cNvPr>
          <p:cNvGraphicFramePr>
            <a:graphicFrameLocks noGrp="1"/>
          </p:cNvGraphicFramePr>
          <p:nvPr>
            <p:extLst>
              <p:ext uri="{D42A27DB-BD31-4B8C-83A1-F6EECF244321}">
                <p14:modId xmlns:p14="http://schemas.microsoft.com/office/powerpoint/2010/main" val="2956388133"/>
              </p:ext>
            </p:extLst>
          </p:nvPr>
        </p:nvGraphicFramePr>
        <p:xfrm>
          <a:off x="659396" y="1124744"/>
          <a:ext cx="7825208" cy="4462120"/>
        </p:xfrm>
        <a:graphic>
          <a:graphicData uri="http://schemas.openxmlformats.org/drawingml/2006/table">
            <a:tbl>
              <a:tblPr rtl="1" firstRow="1" bandRow="1">
                <a:tableStyleId>{F5AB1C69-6EDB-4FF4-983F-18BD219EF322}</a:tableStyleId>
              </a:tblPr>
              <a:tblGrid>
                <a:gridCol w="3912604">
                  <a:extLst>
                    <a:ext uri="{9D8B030D-6E8A-4147-A177-3AD203B41FA5}">
                      <a16:colId xmlns:a16="http://schemas.microsoft.com/office/drawing/2014/main" val="3675041455"/>
                    </a:ext>
                  </a:extLst>
                </a:gridCol>
                <a:gridCol w="3912604">
                  <a:extLst>
                    <a:ext uri="{9D8B030D-6E8A-4147-A177-3AD203B41FA5}">
                      <a16:colId xmlns:a16="http://schemas.microsoft.com/office/drawing/2014/main" val="682372072"/>
                    </a:ext>
                  </a:extLst>
                </a:gridCol>
              </a:tblGrid>
              <a:tr h="792088">
                <a:tc>
                  <a:txBody>
                    <a:bodyPr/>
                    <a:lstStyle/>
                    <a:p>
                      <a:pPr algn="ctr" rtl="1"/>
                      <a:r>
                        <a:rPr lang="ar-EG" sz="2800" b="1" kern="1200" dirty="0">
                          <a:solidFill>
                            <a:schemeClr val="lt1"/>
                          </a:solidFill>
                          <a:effectLst/>
                        </a:rPr>
                        <a:t>موقف يدل على الشك في الصحة</a:t>
                      </a:r>
                      <a:endParaRPr lang="ar-EG" sz="2800" dirty="0"/>
                    </a:p>
                  </a:txBody>
                  <a:tcPr anchor="ctr"/>
                </a:tc>
                <a:tc>
                  <a:txBody>
                    <a:bodyPr/>
                    <a:lstStyle/>
                    <a:p>
                      <a:pPr algn="ctr" rtl="1"/>
                      <a:r>
                        <a:rPr lang="ar-EG" sz="3200" dirty="0"/>
                        <a:t>السؤال الذي يطلب الصحة </a:t>
                      </a:r>
                    </a:p>
                  </a:txBody>
                  <a:tcPr anchor="ctr"/>
                </a:tc>
                <a:extLst>
                  <a:ext uri="{0D108BD9-81ED-4DB2-BD59-A6C34878D82A}">
                    <a16:rowId xmlns:a16="http://schemas.microsoft.com/office/drawing/2014/main" val="3633992442"/>
                  </a:ext>
                </a:extLst>
              </a:tr>
              <a:tr h="6747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التثبيت من صحة الدليل أو البرهان الذي يدعم الحجج.</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3869592117"/>
                  </a:ext>
                </a:extLst>
              </a:tr>
              <a:tr h="6747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تقصي مصداقية مصدر المعلومة.</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3532817320"/>
                  </a:ext>
                </a:extLst>
              </a:tr>
              <a:tr h="6747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فحص الأرقام والإحصاءات المقدمة.</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945773552"/>
                  </a:ext>
                </a:extLst>
              </a:tr>
              <a:tr h="6747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التثبت من صحة الإجراءات المستخدمة </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796552244"/>
                  </a:ext>
                </a:extLst>
              </a:tr>
              <a:tr h="6747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التأكد من صحة الاقتباس ومرجعه.</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859699754"/>
                  </a:ext>
                </a:extLst>
              </a:tr>
            </a:tbl>
          </a:graphicData>
        </a:graphic>
      </p:graphicFrame>
      <p:sp>
        <p:nvSpPr>
          <p:cNvPr id="3" name="مربع نص 2">
            <a:extLst>
              <a:ext uri="{FF2B5EF4-FFF2-40B4-BE49-F238E27FC236}">
                <a16:creationId xmlns:a16="http://schemas.microsoft.com/office/drawing/2014/main" id="{D1BE7974-DE9B-479D-9DAD-68FFCC8556CF}"/>
              </a:ext>
            </a:extLst>
          </p:cNvPr>
          <p:cNvSpPr txBox="1"/>
          <p:nvPr/>
        </p:nvSpPr>
        <p:spPr>
          <a:xfrm>
            <a:off x="467544" y="2060848"/>
            <a:ext cx="427264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من أين جئت بهذه المعلومة؟</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54DCF37C-1C50-4675-A78E-757FF1858F46}"/>
              </a:ext>
            </a:extLst>
          </p:cNvPr>
          <p:cNvSpPr txBox="1"/>
          <p:nvPr/>
        </p:nvSpPr>
        <p:spPr>
          <a:xfrm>
            <a:off x="459552" y="2856949"/>
            <a:ext cx="427264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ما مصدر معلوماتك؟</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6AB4D8C0-D0C5-4024-A2EB-2259CB9249B8}"/>
              </a:ext>
            </a:extLst>
          </p:cNvPr>
          <p:cNvSpPr txBox="1"/>
          <p:nvPr/>
        </p:nvSpPr>
        <p:spPr>
          <a:xfrm>
            <a:off x="459552" y="3495807"/>
            <a:ext cx="427264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هل ذلك صحيح بالفعل؟</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857A32E9-2160-49D7-95E4-973F8A8985BA}"/>
              </a:ext>
            </a:extLst>
          </p:cNvPr>
          <p:cNvSpPr txBox="1"/>
          <p:nvPr/>
        </p:nvSpPr>
        <p:spPr>
          <a:xfrm>
            <a:off x="467544" y="4290332"/>
            <a:ext cx="427264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كيف يمكن التأكد من صحة ذلك؟</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65442C67-1E7C-41EE-BACC-6667FF2F2C08}"/>
              </a:ext>
            </a:extLst>
          </p:cNvPr>
          <p:cNvSpPr txBox="1"/>
          <p:nvPr/>
        </p:nvSpPr>
        <p:spPr>
          <a:xfrm>
            <a:off x="467544" y="4938598"/>
            <a:ext cx="4272644" cy="498855"/>
          </a:xfrm>
          <a:prstGeom prst="rect">
            <a:avLst/>
          </a:prstGeom>
          <a:noFill/>
        </p:spPr>
        <p:txBody>
          <a:bodyPr wrap="square" rtlCol="1">
            <a:spAutoFit/>
          </a:bodyPr>
          <a:lstStyle/>
          <a:p>
            <a:pPr marL="0" marR="0" algn="ctr" rtl="1">
              <a:lnSpc>
                <a:spcPct val="107000"/>
              </a:lnSpc>
              <a:spcBef>
                <a:spcPts val="0"/>
              </a:spcBef>
              <a:spcAft>
                <a:spcPts val="800"/>
              </a:spcAft>
            </a:pPr>
            <a:r>
              <a:rPr lang="ar-EG" sz="2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كيف يمكن أن نفحص ذلك؟</a:t>
            </a:r>
            <a:endPar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19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A22AD86-6990-4397-9296-10F84C1F1293}"/>
              </a:ext>
            </a:extLst>
          </p:cNvPr>
          <p:cNvSpPr/>
          <p:nvPr/>
        </p:nvSpPr>
        <p:spPr bwMode="auto">
          <a:xfrm>
            <a:off x="989602" y="2564904"/>
            <a:ext cx="7164796" cy="1190744"/>
          </a:xfrm>
          <a:prstGeom prst="roundRect">
            <a:avLst>
              <a:gd name="adj" fmla="val 20919"/>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t>4- أقرأ التعريف المناسب لمعيار الدقة، وأفكر فيما يمكن أن ينجم عن عدم احترام هذا المعيار:</a:t>
            </a:r>
            <a:endParaRPr lang="en-US" sz="3200" dirty="0"/>
          </a:p>
        </p:txBody>
      </p:sp>
    </p:spTree>
    <p:extLst>
      <p:ext uri="{BB962C8B-B14F-4D97-AF65-F5344CB8AC3E}">
        <p14:creationId xmlns:p14="http://schemas.microsoft.com/office/powerpoint/2010/main" val="24571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844824"/>
            <a:ext cx="7596844" cy="3539430"/>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يقتضي معيار الدقة أن يكون التفكير مستوفيًا لكل شروط، معالجة الموضوع مع صياغة تتحرى التعبير عنه باختصار دون زيادة أو اختزال. وهذا يوجب حصر الألفاظ في المعاني الواجبة للتعبير عن الفكرة ويستلزم هذا المعيار تمكنًا من اللغة وإلمامًا بالموضوع المدروس حتى لا نسقط في الثرثرة والإطناب غير المفيد، أو نقصر عن بعض المعاني الأساسية بسبب الاختزال الشديد.</a:t>
            </a:r>
            <a:endParaRPr lang="en-US" sz="3200" dirty="0"/>
          </a:p>
        </p:txBody>
      </p:sp>
    </p:spTree>
    <p:extLst>
      <p:ext uri="{BB962C8B-B14F-4D97-AF65-F5344CB8AC3E}">
        <p14:creationId xmlns:p14="http://schemas.microsoft.com/office/powerpoint/2010/main" val="17398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A22AD86-6990-4397-9296-10F84C1F1293}"/>
              </a:ext>
            </a:extLst>
          </p:cNvPr>
          <p:cNvSpPr/>
          <p:nvPr/>
        </p:nvSpPr>
        <p:spPr bwMode="auto">
          <a:xfrm>
            <a:off x="2141730" y="1268760"/>
            <a:ext cx="4860540" cy="1224136"/>
          </a:xfrm>
          <a:prstGeom prst="roundRect">
            <a:avLst>
              <a:gd name="adj" fmla="val 20919"/>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algn="ctr" rtl="1">
              <a:lnSpc>
                <a:spcPct val="107000"/>
              </a:lnSpc>
              <a:spcBef>
                <a:spcPts val="0"/>
              </a:spcBef>
              <a:spcAft>
                <a:spcPts val="800"/>
              </a:spcAft>
            </a:pPr>
            <a:r>
              <a:rPr lang="ar-EG" sz="3600" b="1" dirty="0">
                <a:effectLst/>
                <a:latin typeface="Calibri" panose="020F0502020204030204" pitchFamily="34" charset="0"/>
                <a:ea typeface="Calibri" panose="020F0502020204030204" pitchFamily="34" charset="0"/>
                <a:cs typeface="Arial" panose="020B0604020202020204" pitchFamily="34" charset="0"/>
              </a:rPr>
              <a:t>يترتب على عدم احترام معيار الدقة ما يلي:</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7507CF94-FBB1-45A3-A92E-7A9C0020977C}"/>
              </a:ext>
            </a:extLst>
          </p:cNvPr>
          <p:cNvSpPr txBox="1"/>
          <p:nvPr/>
        </p:nvSpPr>
        <p:spPr>
          <a:xfrm>
            <a:off x="1043608" y="3284984"/>
            <a:ext cx="6336704" cy="1754326"/>
          </a:xfrm>
          <a:prstGeom prst="rect">
            <a:avLst/>
          </a:prstGeom>
          <a:noFill/>
        </p:spPr>
        <p:txBody>
          <a:bodyPr wrap="square" rtlCol="1">
            <a:spAutoFit/>
          </a:bodyPr>
          <a:lstStyle/>
          <a:p>
            <a:pPr marL="571500" indent="-571500">
              <a:buFont typeface="Arial" panose="020B0604020202020204" pitchFamily="34" charset="0"/>
              <a:buChar char="•"/>
            </a:pPr>
            <a:r>
              <a:rPr lang="ar-EG" sz="3600" b="1" dirty="0">
                <a:solidFill>
                  <a:srgbClr val="0000CC"/>
                </a:solidFill>
              </a:rPr>
              <a:t>لن تستوفى الفكرة حقها</a:t>
            </a:r>
          </a:p>
          <a:p>
            <a:pPr marL="571500" indent="-571500">
              <a:buFont typeface="Arial" panose="020B0604020202020204" pitchFamily="34" charset="0"/>
              <a:buChar char="•"/>
            </a:pPr>
            <a:r>
              <a:rPr lang="ar-EG" sz="3600" b="1" dirty="0">
                <a:solidFill>
                  <a:srgbClr val="0000CC"/>
                </a:solidFill>
              </a:rPr>
              <a:t>التعميم المفرط</a:t>
            </a:r>
          </a:p>
          <a:p>
            <a:pPr marL="571500" indent="-571500">
              <a:buFont typeface="Arial" panose="020B0604020202020204" pitchFamily="34" charset="0"/>
              <a:buChar char="•"/>
            </a:pPr>
            <a:r>
              <a:rPr lang="ar-EG" sz="3600" b="1" dirty="0">
                <a:solidFill>
                  <a:srgbClr val="0000CC"/>
                </a:solidFill>
              </a:rPr>
              <a:t>عدم إعطاء تفاصيل دقيقة </a:t>
            </a:r>
          </a:p>
        </p:txBody>
      </p:sp>
    </p:spTree>
    <p:extLst>
      <p:ext uri="{BB962C8B-B14F-4D97-AF65-F5344CB8AC3E}">
        <p14:creationId xmlns:p14="http://schemas.microsoft.com/office/powerpoint/2010/main" val="263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A22AD86-6990-4397-9296-10F84C1F1293}"/>
              </a:ext>
            </a:extLst>
          </p:cNvPr>
          <p:cNvSpPr/>
          <p:nvPr/>
        </p:nvSpPr>
        <p:spPr bwMode="auto">
          <a:xfrm>
            <a:off x="899592" y="2492896"/>
            <a:ext cx="7344816" cy="1223070"/>
          </a:xfrm>
          <a:prstGeom prst="roundRect">
            <a:avLst>
              <a:gd name="adj" fmla="val 20919"/>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lt1"/>
                </a:solidFill>
              </a:rPr>
              <a:t>5- التزامًا بمعيار الدقة، أكتب السؤال الذي سأطرحه طلبًا لتحري معيار الدقة في المواقف التالية:</a:t>
            </a:r>
            <a:endParaRPr lang="en-US" sz="3200" b="1" dirty="0">
              <a:solidFill>
                <a:schemeClr val="lt1"/>
              </a:solidFill>
            </a:endParaRPr>
          </a:p>
        </p:txBody>
      </p:sp>
    </p:spTree>
    <p:extLst>
      <p:ext uri="{BB962C8B-B14F-4D97-AF65-F5344CB8AC3E}">
        <p14:creationId xmlns:p14="http://schemas.microsoft.com/office/powerpoint/2010/main" val="12072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04B014D7-E473-4761-83A1-703348A1CC8F}"/>
              </a:ext>
            </a:extLst>
          </p:cNvPr>
          <p:cNvGraphicFramePr>
            <a:graphicFrameLocks noGrp="1"/>
          </p:cNvGraphicFramePr>
          <p:nvPr>
            <p:extLst>
              <p:ext uri="{D42A27DB-BD31-4B8C-83A1-F6EECF244321}">
                <p14:modId xmlns:p14="http://schemas.microsoft.com/office/powerpoint/2010/main" val="2548687395"/>
              </p:ext>
            </p:extLst>
          </p:nvPr>
        </p:nvGraphicFramePr>
        <p:xfrm>
          <a:off x="932180" y="1404888"/>
          <a:ext cx="7272808" cy="4048224"/>
        </p:xfrm>
        <a:graphic>
          <a:graphicData uri="http://schemas.openxmlformats.org/drawingml/2006/table">
            <a:tbl>
              <a:tblPr rtl="1" firstRow="1" bandRow="1">
                <a:tableStyleId>{21E4AEA4-8DFA-4A89-87EB-49C32662AFE0}</a:tableStyleId>
              </a:tblPr>
              <a:tblGrid>
                <a:gridCol w="3396765">
                  <a:extLst>
                    <a:ext uri="{9D8B030D-6E8A-4147-A177-3AD203B41FA5}">
                      <a16:colId xmlns:a16="http://schemas.microsoft.com/office/drawing/2014/main" val="2045888510"/>
                    </a:ext>
                  </a:extLst>
                </a:gridCol>
                <a:gridCol w="3876043">
                  <a:extLst>
                    <a:ext uri="{9D8B030D-6E8A-4147-A177-3AD203B41FA5}">
                      <a16:colId xmlns:a16="http://schemas.microsoft.com/office/drawing/2014/main" val="909575297"/>
                    </a:ext>
                  </a:extLst>
                </a:gridCol>
              </a:tblGrid>
              <a:tr h="1012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rPr>
                        <a:t>موقف يدل على عدم الدقة </a:t>
                      </a:r>
                      <a:endParaRPr lang="en-US" sz="2800" b="1" kern="1200" dirty="0">
                        <a:solidFill>
                          <a:schemeClr val="lt1"/>
                        </a:solidFill>
                        <a:effectLst/>
                        <a:latin typeface="+mn-lt"/>
                        <a:ea typeface="+mn-ea"/>
                        <a:cs typeface="+mn-cs"/>
                      </a:endParaRPr>
                    </a:p>
                  </a:txBody>
                  <a:tcPr anchor="ctr"/>
                </a:tc>
                <a:tc>
                  <a:txBody>
                    <a:bodyPr/>
                    <a:lstStyle/>
                    <a:p>
                      <a:pPr algn="ctr" rtl="1"/>
                      <a:r>
                        <a:rPr lang="ar-EG" sz="2800" dirty="0"/>
                        <a:t>السؤال الذي يطلب الدقة</a:t>
                      </a:r>
                    </a:p>
                  </a:txBody>
                  <a:tcPr anchor="ctr"/>
                </a:tc>
                <a:extLst>
                  <a:ext uri="{0D108BD9-81ED-4DB2-BD59-A6C34878D82A}">
                    <a16:rowId xmlns:a16="http://schemas.microsoft.com/office/drawing/2014/main" val="4266186950"/>
                  </a:ext>
                </a:extLst>
              </a:tr>
              <a:tr h="1012056">
                <a:tc>
                  <a:txBody>
                    <a:bodyPr/>
                    <a:lstStyle/>
                    <a:p>
                      <a:pPr algn="ctr" rtl="1"/>
                      <a:r>
                        <a:rPr lang="ar-EG" sz="2800" b="1" kern="1200" dirty="0">
                          <a:solidFill>
                            <a:schemeClr val="dk1"/>
                          </a:solidFill>
                          <a:effectLst/>
                        </a:rPr>
                        <a:t>التعميم المفرط </a:t>
                      </a:r>
                      <a:endParaRPr lang="ar-EG" sz="2800" dirty="0"/>
                    </a:p>
                  </a:txBody>
                  <a:tcPr anchor="ctr"/>
                </a:tc>
                <a:tc>
                  <a:txBody>
                    <a:bodyPr/>
                    <a:lstStyle/>
                    <a:p>
                      <a:pPr algn="ctr" rtl="1"/>
                      <a:endParaRPr lang="ar-EG" dirty="0"/>
                    </a:p>
                  </a:txBody>
                  <a:tcPr anchor="ctr"/>
                </a:tc>
                <a:extLst>
                  <a:ext uri="{0D108BD9-81ED-4DB2-BD59-A6C34878D82A}">
                    <a16:rowId xmlns:a16="http://schemas.microsoft.com/office/drawing/2014/main" val="720156510"/>
                  </a:ext>
                </a:extLst>
              </a:tr>
              <a:tr h="1012056">
                <a:tc>
                  <a:txBody>
                    <a:bodyPr/>
                    <a:lstStyle/>
                    <a:p>
                      <a:pPr algn="ctr" rtl="1"/>
                      <a:r>
                        <a:rPr lang="ar-EG" sz="2800" b="1" kern="1200" dirty="0">
                          <a:solidFill>
                            <a:schemeClr val="dk1"/>
                          </a:solidFill>
                          <a:effectLst/>
                        </a:rPr>
                        <a:t>عدم إعطاء تفاصيل دقيقة </a:t>
                      </a:r>
                      <a:endParaRPr lang="ar-EG" sz="2800" dirty="0"/>
                    </a:p>
                  </a:txBody>
                  <a:tcPr anchor="ctr"/>
                </a:tc>
                <a:tc>
                  <a:txBody>
                    <a:bodyPr/>
                    <a:lstStyle/>
                    <a:p>
                      <a:pPr algn="ctr" rtl="1"/>
                      <a:endParaRPr lang="ar-EG" dirty="0"/>
                    </a:p>
                  </a:txBody>
                  <a:tcPr anchor="ctr"/>
                </a:tc>
                <a:extLst>
                  <a:ext uri="{0D108BD9-81ED-4DB2-BD59-A6C34878D82A}">
                    <a16:rowId xmlns:a16="http://schemas.microsoft.com/office/drawing/2014/main" val="2130033868"/>
                  </a:ext>
                </a:extLst>
              </a:tr>
              <a:tr h="1012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dk1"/>
                          </a:solidFill>
                          <a:effectLst/>
                        </a:rPr>
                        <a:t>غياب الصرامة في توظيف المعلومات</a:t>
                      </a:r>
                      <a:endParaRPr lang="en-US" sz="28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2863334676"/>
                  </a:ext>
                </a:extLst>
              </a:tr>
            </a:tbl>
          </a:graphicData>
        </a:graphic>
      </p:graphicFrame>
      <p:sp>
        <p:nvSpPr>
          <p:cNvPr id="5" name="مربع نص 4">
            <a:extLst>
              <a:ext uri="{FF2B5EF4-FFF2-40B4-BE49-F238E27FC236}">
                <a16:creationId xmlns:a16="http://schemas.microsoft.com/office/drawing/2014/main" id="{024C9859-EF12-43AE-86FA-6AE8C518CAAB}"/>
              </a:ext>
            </a:extLst>
          </p:cNvPr>
          <p:cNvSpPr txBox="1"/>
          <p:nvPr/>
        </p:nvSpPr>
        <p:spPr>
          <a:xfrm>
            <a:off x="1187624" y="2397502"/>
            <a:ext cx="3517212" cy="1077218"/>
          </a:xfrm>
          <a:prstGeom prst="rect">
            <a:avLst/>
          </a:prstGeom>
          <a:noFill/>
        </p:spPr>
        <p:txBody>
          <a:bodyPr wrap="square" rtlCol="1">
            <a:spAutoFit/>
          </a:bodyPr>
          <a:lstStyle/>
          <a:p>
            <a:pPr algn="ctr"/>
            <a:r>
              <a:rPr lang="ar-EG" sz="3200" b="1" dirty="0">
                <a:solidFill>
                  <a:srgbClr val="0000CC"/>
                </a:solidFill>
              </a:rPr>
              <a:t>هل يمكن أن تكون أكثر تحديدًا؟</a:t>
            </a:r>
          </a:p>
        </p:txBody>
      </p:sp>
      <p:sp>
        <p:nvSpPr>
          <p:cNvPr id="6" name="مربع نص 5">
            <a:extLst>
              <a:ext uri="{FF2B5EF4-FFF2-40B4-BE49-F238E27FC236}">
                <a16:creationId xmlns:a16="http://schemas.microsoft.com/office/drawing/2014/main" id="{3A35D892-B8EB-4B69-8044-56906338DD82}"/>
              </a:ext>
            </a:extLst>
          </p:cNvPr>
          <p:cNvSpPr txBox="1"/>
          <p:nvPr/>
        </p:nvSpPr>
        <p:spPr>
          <a:xfrm>
            <a:off x="1179094" y="3390116"/>
            <a:ext cx="3517212" cy="1077218"/>
          </a:xfrm>
          <a:prstGeom prst="rect">
            <a:avLst/>
          </a:prstGeom>
          <a:noFill/>
        </p:spPr>
        <p:txBody>
          <a:bodyPr wrap="square" rtlCol="1">
            <a:spAutoFit/>
          </a:bodyPr>
          <a:lstStyle/>
          <a:p>
            <a:pPr algn="ctr"/>
            <a:r>
              <a:rPr lang="ar-EG" sz="3200" b="1" dirty="0">
                <a:solidFill>
                  <a:srgbClr val="0000CC"/>
                </a:solidFill>
              </a:rPr>
              <a:t>هل يمكن أن تعطي تفاصيل أكثر؟</a:t>
            </a:r>
          </a:p>
        </p:txBody>
      </p:sp>
      <p:sp>
        <p:nvSpPr>
          <p:cNvPr id="7" name="مربع نص 6">
            <a:extLst>
              <a:ext uri="{FF2B5EF4-FFF2-40B4-BE49-F238E27FC236}">
                <a16:creationId xmlns:a16="http://schemas.microsoft.com/office/drawing/2014/main" id="{21D6A11F-8B70-42DB-86A7-9FB9B20FF068}"/>
              </a:ext>
            </a:extLst>
          </p:cNvPr>
          <p:cNvSpPr txBox="1"/>
          <p:nvPr/>
        </p:nvSpPr>
        <p:spPr>
          <a:xfrm>
            <a:off x="1179094" y="4667835"/>
            <a:ext cx="3517212" cy="584775"/>
          </a:xfrm>
          <a:prstGeom prst="rect">
            <a:avLst/>
          </a:prstGeom>
          <a:noFill/>
        </p:spPr>
        <p:txBody>
          <a:bodyPr wrap="square" rtlCol="1">
            <a:spAutoFit/>
          </a:bodyPr>
          <a:lstStyle/>
          <a:p>
            <a:pPr algn="ctr"/>
            <a:r>
              <a:rPr lang="ar-EG" sz="3200" b="1" dirty="0">
                <a:solidFill>
                  <a:srgbClr val="0000CC"/>
                </a:solidFill>
              </a:rPr>
              <a:t>ما معلوماتك حول؟</a:t>
            </a:r>
          </a:p>
        </p:txBody>
      </p:sp>
    </p:spTree>
    <p:extLst>
      <p:ext uri="{BB962C8B-B14F-4D97-AF65-F5344CB8AC3E}">
        <p14:creationId xmlns:p14="http://schemas.microsoft.com/office/powerpoint/2010/main" val="9990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61957" y="1039328"/>
            <a:ext cx="7596844" cy="2789440"/>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6- غالبًا ما ينساق بعض المتحدثين وراء استطرادات قد تكون مقصودة أو غير مقصودة تفقد كلامهم كل ارتباط بموضوع السؤال أو المشكلة أو العرض أو الحوار.</a:t>
            </a:r>
            <a:endParaRPr lang="en-US" dirty="0"/>
          </a:p>
          <a:p>
            <a:r>
              <a:rPr lang="ar-EG" dirty="0"/>
              <a:t>ويتطلب التفكير الناقد التقيد بمعيار الربط. أفكر فيما يمكن أن ينجم عن عدم احترام معيار الربط. </a:t>
            </a:r>
            <a:endParaRPr lang="en-US" dirty="0"/>
          </a:p>
        </p:txBody>
      </p:sp>
      <p:pic>
        <p:nvPicPr>
          <p:cNvPr id="3" name="صورة 2">
            <a:extLst>
              <a:ext uri="{FF2B5EF4-FFF2-40B4-BE49-F238E27FC236}">
                <a16:creationId xmlns:a16="http://schemas.microsoft.com/office/drawing/2014/main" id="{F4BFA716-25B0-4FA7-A23F-24A033805319}"/>
              </a:ext>
            </a:extLst>
          </p:cNvPr>
          <p:cNvPicPr>
            <a:picLocks noChangeAspect="1"/>
          </p:cNvPicPr>
          <p:nvPr/>
        </p:nvPicPr>
        <p:blipFill>
          <a:blip r:embed="rId3"/>
          <a:stretch>
            <a:fillRect/>
          </a:stretch>
        </p:blipFill>
        <p:spPr>
          <a:xfrm>
            <a:off x="3851920" y="4077072"/>
            <a:ext cx="1801204" cy="2109005"/>
          </a:xfrm>
          <a:prstGeom prst="rect">
            <a:avLst/>
          </a:prstGeom>
        </p:spPr>
      </p:pic>
    </p:spTree>
    <p:extLst>
      <p:ext uri="{BB962C8B-B14F-4D97-AF65-F5344CB8AC3E}">
        <p14:creationId xmlns:p14="http://schemas.microsoft.com/office/powerpoint/2010/main" val="18257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908720"/>
            <a:ext cx="7776865" cy="655244"/>
          </a:xfrm>
          <a:prstGeom prst="rect">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R="0" algn="ctr">
              <a:lnSpc>
                <a:spcPct val="107000"/>
              </a:lnSpc>
              <a:spcBef>
                <a:spcPts val="0"/>
              </a:spcBef>
              <a:spcAft>
                <a:spcPts val="800"/>
              </a:spcAft>
              <a:defRPr sz="3600" b="1">
                <a:solidFill>
                  <a:schemeClr val="lt1"/>
                </a:solidFill>
                <a:effectLst/>
                <a:latin typeface="Calibri" panose="020F0502020204030204" pitchFamily="34" charset="0"/>
                <a:ea typeface="Calibri" panose="020F050202020403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يترتب على عدم التقيد بمعيار الربط ما يلي:</a:t>
            </a:r>
            <a:endParaRPr lang="en-US" dirty="0"/>
          </a:p>
        </p:txBody>
      </p:sp>
      <p:sp>
        <p:nvSpPr>
          <p:cNvPr id="3" name="مربع نص 2">
            <a:extLst>
              <a:ext uri="{FF2B5EF4-FFF2-40B4-BE49-F238E27FC236}">
                <a16:creationId xmlns:a16="http://schemas.microsoft.com/office/drawing/2014/main" id="{970B812D-983D-46CB-BC94-13703588F6F0}"/>
              </a:ext>
            </a:extLst>
          </p:cNvPr>
          <p:cNvSpPr txBox="1"/>
          <p:nvPr/>
        </p:nvSpPr>
        <p:spPr>
          <a:xfrm>
            <a:off x="1403647" y="2006410"/>
            <a:ext cx="6336704" cy="3970318"/>
          </a:xfrm>
          <a:prstGeom prst="rect">
            <a:avLst/>
          </a:prstGeom>
          <a:noFill/>
        </p:spPr>
        <p:txBody>
          <a:bodyPr wrap="square" rtlCol="1">
            <a:spAutoFit/>
          </a:bodyPr>
          <a:lstStyle/>
          <a:p>
            <a:pPr marL="571500" indent="-571500">
              <a:buFont typeface="Arial" panose="020B0604020202020204" pitchFamily="34" charset="0"/>
              <a:buChar char="•"/>
            </a:pPr>
            <a:r>
              <a:rPr lang="ar-EG" sz="3600" b="1" dirty="0">
                <a:solidFill>
                  <a:srgbClr val="0000CC"/>
                </a:solidFill>
              </a:rPr>
              <a:t>غياب الانسجام الداخلي بين عناصر موضوع البحث.</a:t>
            </a:r>
          </a:p>
          <a:p>
            <a:pPr marL="571500" indent="-571500">
              <a:buFont typeface="Arial" panose="020B0604020202020204" pitchFamily="34" charset="0"/>
              <a:buChar char="•"/>
            </a:pPr>
            <a:r>
              <a:rPr lang="ar-EG" sz="3600" b="1" dirty="0">
                <a:solidFill>
                  <a:srgbClr val="0000CC"/>
                </a:solidFill>
              </a:rPr>
              <a:t>غموض العلاقة بين المعلومات وموضوع البحث</a:t>
            </a:r>
          </a:p>
          <a:p>
            <a:pPr marL="571500" indent="-571500">
              <a:buFont typeface="Arial" panose="020B0604020202020204" pitchFamily="34" charset="0"/>
              <a:buChar char="•"/>
            </a:pPr>
            <a:r>
              <a:rPr lang="ar-EG" sz="3600" b="1" dirty="0">
                <a:solidFill>
                  <a:srgbClr val="0000CC"/>
                </a:solidFill>
              </a:rPr>
              <a:t>الخروج عن الموضوع الرئيسي </a:t>
            </a:r>
          </a:p>
          <a:p>
            <a:pPr marL="571500" indent="-571500">
              <a:buFont typeface="Arial" panose="020B0604020202020204" pitchFamily="34" charset="0"/>
              <a:buChar char="•"/>
            </a:pPr>
            <a:r>
              <a:rPr lang="ar-EG" sz="3600" b="1" dirty="0">
                <a:solidFill>
                  <a:srgbClr val="0000CC"/>
                </a:solidFill>
              </a:rPr>
              <a:t>إهمال الروابط المنطقية بين عناصر خطة حل المشكلة</a:t>
            </a:r>
          </a:p>
        </p:txBody>
      </p:sp>
    </p:spTree>
    <p:extLst>
      <p:ext uri="{BB962C8B-B14F-4D97-AF65-F5344CB8AC3E}">
        <p14:creationId xmlns:p14="http://schemas.microsoft.com/office/powerpoint/2010/main" val="1275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971599" y="2420888"/>
            <a:ext cx="7200801" cy="1631216"/>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7- التزامًا بمعيار الربط، أكتب السؤال الذي سأطرحه لمعرفة مدى توافر معيار الربط في المواقف التالية:</a:t>
            </a:r>
            <a:endParaRPr lang="en-US" dirty="0"/>
          </a:p>
        </p:txBody>
      </p:sp>
    </p:spTree>
    <p:extLst>
      <p:ext uri="{BB962C8B-B14F-4D97-AF65-F5344CB8AC3E}">
        <p14:creationId xmlns:p14="http://schemas.microsoft.com/office/powerpoint/2010/main" val="14353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2EEF7505-FA90-4372-8B67-2D536A9A29C3}"/>
              </a:ext>
            </a:extLst>
          </p:cNvPr>
          <p:cNvGraphicFramePr>
            <a:graphicFrameLocks noGrp="1"/>
          </p:cNvGraphicFramePr>
          <p:nvPr>
            <p:extLst>
              <p:ext uri="{D42A27DB-BD31-4B8C-83A1-F6EECF244321}">
                <p14:modId xmlns:p14="http://schemas.microsoft.com/office/powerpoint/2010/main" val="1666745498"/>
              </p:ext>
            </p:extLst>
          </p:nvPr>
        </p:nvGraphicFramePr>
        <p:xfrm>
          <a:off x="647564" y="928290"/>
          <a:ext cx="7848872" cy="4632370"/>
        </p:xfrm>
        <a:graphic>
          <a:graphicData uri="http://schemas.openxmlformats.org/drawingml/2006/table">
            <a:tbl>
              <a:tblPr rtl="1" firstRow="1" bandRow="1">
                <a:tableStyleId>{5C22544A-7EE6-4342-B048-85BDC9FD1C3A}</a:tableStyleId>
              </a:tblPr>
              <a:tblGrid>
                <a:gridCol w="3701548">
                  <a:extLst>
                    <a:ext uri="{9D8B030D-6E8A-4147-A177-3AD203B41FA5}">
                      <a16:colId xmlns:a16="http://schemas.microsoft.com/office/drawing/2014/main" val="3792222891"/>
                    </a:ext>
                  </a:extLst>
                </a:gridCol>
                <a:gridCol w="4147324">
                  <a:extLst>
                    <a:ext uri="{9D8B030D-6E8A-4147-A177-3AD203B41FA5}">
                      <a16:colId xmlns:a16="http://schemas.microsoft.com/office/drawing/2014/main" val="2613299225"/>
                    </a:ext>
                  </a:extLst>
                </a:gridCol>
              </a:tblGrid>
              <a:tr h="85285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3200" b="1" kern="1200" dirty="0">
                          <a:solidFill>
                            <a:schemeClr val="lt1"/>
                          </a:solidFill>
                          <a:effectLst/>
                          <a:latin typeface="+mn-lt"/>
                          <a:ea typeface="+mn-ea"/>
                          <a:cs typeface="+mn-cs"/>
                        </a:rPr>
                        <a:t>موقف يدل على عدم الربط </a:t>
                      </a:r>
                      <a:endParaRPr lang="en-US" sz="3200" b="1" kern="1200" dirty="0">
                        <a:solidFill>
                          <a:schemeClr val="lt1"/>
                        </a:solidFill>
                        <a:effectLst/>
                        <a:latin typeface="+mn-lt"/>
                        <a:ea typeface="+mn-ea"/>
                        <a:cs typeface="+mn-cs"/>
                      </a:endParaRPr>
                    </a:p>
                  </a:txBody>
                  <a:tcPr anchor="ctr"/>
                </a:tc>
                <a:tc>
                  <a:txBody>
                    <a:bodyPr/>
                    <a:lstStyle/>
                    <a:p>
                      <a:pPr algn="ctr" rtl="1"/>
                      <a:r>
                        <a:rPr lang="ar-EG" sz="3200" dirty="0"/>
                        <a:t>السؤال الذي يطلب الربط</a:t>
                      </a:r>
                    </a:p>
                  </a:txBody>
                  <a:tcPr anchor="ctr"/>
                </a:tc>
                <a:extLst>
                  <a:ext uri="{0D108BD9-81ED-4DB2-BD59-A6C34878D82A}">
                    <a16:rowId xmlns:a16="http://schemas.microsoft.com/office/drawing/2014/main" val="9820992"/>
                  </a:ext>
                </a:extLst>
              </a:tr>
              <a:tr h="852850">
                <a:tc>
                  <a:txBody>
                    <a:bodyPr/>
                    <a:lstStyle/>
                    <a:p>
                      <a:pPr rtl="1"/>
                      <a:r>
                        <a:rPr lang="ar-EG" sz="2800" b="1" kern="1200" dirty="0">
                          <a:solidFill>
                            <a:schemeClr val="dk1"/>
                          </a:solidFill>
                          <a:effectLst/>
                          <a:latin typeface="+mn-lt"/>
                          <a:ea typeface="+mn-ea"/>
                          <a:cs typeface="+mn-cs"/>
                        </a:rPr>
                        <a:t>غياب الانسجام الداخلي بين عناصر موضوع البحث </a:t>
                      </a:r>
                      <a:endParaRPr lang="ar-EG" sz="2800" dirty="0"/>
                    </a:p>
                  </a:txBody>
                  <a:tcPr anchor="ctr"/>
                </a:tc>
                <a:tc>
                  <a:txBody>
                    <a:bodyPr/>
                    <a:lstStyle/>
                    <a:p>
                      <a:pPr rtl="1"/>
                      <a:endParaRPr lang="ar-EG"/>
                    </a:p>
                  </a:txBody>
                  <a:tcPr anchor="ctr"/>
                </a:tc>
                <a:extLst>
                  <a:ext uri="{0D108BD9-81ED-4DB2-BD59-A6C34878D82A}">
                    <a16:rowId xmlns:a16="http://schemas.microsoft.com/office/drawing/2014/main" val="2316842290"/>
                  </a:ext>
                </a:extLst>
              </a:tr>
              <a:tr h="852850">
                <a:tc>
                  <a:txBody>
                    <a:bodyPr/>
                    <a:lstStyle/>
                    <a:p>
                      <a:pPr rtl="1"/>
                      <a:r>
                        <a:rPr lang="ar-EG" sz="2800" b="1" kern="1200" dirty="0">
                          <a:solidFill>
                            <a:schemeClr val="dk1"/>
                          </a:solidFill>
                          <a:effectLst/>
                          <a:latin typeface="+mn-lt"/>
                          <a:ea typeface="+mn-ea"/>
                          <a:cs typeface="+mn-cs"/>
                        </a:rPr>
                        <a:t>غموض العلاقة بين المعلومات وموضوع البحث</a:t>
                      </a:r>
                      <a:endParaRPr lang="ar-EG" sz="2800" dirty="0"/>
                    </a:p>
                  </a:txBody>
                  <a:tcPr anchor="ctr"/>
                </a:tc>
                <a:tc>
                  <a:txBody>
                    <a:bodyPr/>
                    <a:lstStyle/>
                    <a:p>
                      <a:pPr rtl="1"/>
                      <a:endParaRPr lang="ar-EG"/>
                    </a:p>
                  </a:txBody>
                  <a:tcPr anchor="ctr"/>
                </a:tc>
                <a:extLst>
                  <a:ext uri="{0D108BD9-81ED-4DB2-BD59-A6C34878D82A}">
                    <a16:rowId xmlns:a16="http://schemas.microsoft.com/office/drawing/2014/main" val="3222256506"/>
                  </a:ext>
                </a:extLst>
              </a:tr>
              <a:tr h="852850">
                <a:tc>
                  <a:txBody>
                    <a:bodyPr/>
                    <a:lstStyle/>
                    <a:p>
                      <a:pPr rtl="1"/>
                      <a:r>
                        <a:rPr lang="ar-EG" sz="2800" b="1" kern="1200" dirty="0">
                          <a:solidFill>
                            <a:schemeClr val="dk1"/>
                          </a:solidFill>
                          <a:effectLst/>
                          <a:latin typeface="+mn-lt"/>
                          <a:ea typeface="+mn-ea"/>
                          <a:cs typeface="+mn-cs"/>
                        </a:rPr>
                        <a:t>الخروج عن الموضوع الرئيسي </a:t>
                      </a:r>
                      <a:endParaRPr lang="ar-EG" sz="2800" dirty="0"/>
                    </a:p>
                  </a:txBody>
                  <a:tcPr anchor="ctr"/>
                </a:tc>
                <a:tc>
                  <a:txBody>
                    <a:bodyPr/>
                    <a:lstStyle/>
                    <a:p>
                      <a:pPr rtl="1"/>
                      <a:endParaRPr lang="ar-EG"/>
                    </a:p>
                  </a:txBody>
                  <a:tcPr anchor="ctr"/>
                </a:tc>
                <a:extLst>
                  <a:ext uri="{0D108BD9-81ED-4DB2-BD59-A6C34878D82A}">
                    <a16:rowId xmlns:a16="http://schemas.microsoft.com/office/drawing/2014/main" val="415935415"/>
                  </a:ext>
                </a:extLst>
              </a:tr>
              <a:tr h="85285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dk1"/>
                          </a:solidFill>
                          <a:effectLst/>
                          <a:latin typeface="+mn-lt"/>
                          <a:ea typeface="+mn-ea"/>
                          <a:cs typeface="+mn-cs"/>
                        </a:rPr>
                        <a:t>إهمال الروابط المنطقية بين عناصر خطة حل المشكلة </a:t>
                      </a:r>
                      <a:endParaRPr lang="en-US" sz="2800" kern="1200" dirty="0">
                        <a:solidFill>
                          <a:schemeClr val="dk1"/>
                        </a:solidFill>
                        <a:effectLst/>
                        <a:latin typeface="+mn-lt"/>
                        <a:ea typeface="+mn-ea"/>
                        <a:cs typeface="+mn-cs"/>
                      </a:endParaRPr>
                    </a:p>
                  </a:txBody>
                  <a:tcPr anchor="ctr"/>
                </a:tc>
                <a:tc>
                  <a:txBody>
                    <a:bodyPr/>
                    <a:lstStyle/>
                    <a:p>
                      <a:pPr rtl="1"/>
                      <a:endParaRPr lang="ar-EG" dirty="0"/>
                    </a:p>
                  </a:txBody>
                  <a:tcPr anchor="ctr"/>
                </a:tc>
                <a:extLst>
                  <a:ext uri="{0D108BD9-81ED-4DB2-BD59-A6C34878D82A}">
                    <a16:rowId xmlns:a16="http://schemas.microsoft.com/office/drawing/2014/main" val="2507108804"/>
                  </a:ext>
                </a:extLst>
              </a:tr>
            </a:tbl>
          </a:graphicData>
        </a:graphic>
      </p:graphicFrame>
      <p:sp>
        <p:nvSpPr>
          <p:cNvPr id="3" name="مربع نص 2">
            <a:extLst>
              <a:ext uri="{FF2B5EF4-FFF2-40B4-BE49-F238E27FC236}">
                <a16:creationId xmlns:a16="http://schemas.microsoft.com/office/drawing/2014/main" id="{F0F5DFB9-A3ED-4CBF-8643-30C98ADC4A11}"/>
              </a:ext>
            </a:extLst>
          </p:cNvPr>
          <p:cNvSpPr txBox="1"/>
          <p:nvPr/>
        </p:nvSpPr>
        <p:spPr>
          <a:xfrm>
            <a:off x="1053660" y="1700808"/>
            <a:ext cx="3517212" cy="1077218"/>
          </a:xfrm>
          <a:prstGeom prst="rect">
            <a:avLst/>
          </a:prstGeom>
          <a:noFill/>
        </p:spPr>
        <p:txBody>
          <a:bodyPr wrap="square" rtlCol="1">
            <a:spAutoFit/>
          </a:bodyPr>
          <a:lstStyle/>
          <a:p>
            <a:pPr algn="ctr"/>
            <a:r>
              <a:rPr lang="ar-EG" sz="3200" b="1" dirty="0">
                <a:solidFill>
                  <a:srgbClr val="0000CC"/>
                </a:solidFill>
              </a:rPr>
              <a:t>مع العلاقة التي تربط بين هذه الأفكار؟</a:t>
            </a:r>
          </a:p>
        </p:txBody>
      </p:sp>
      <p:sp>
        <p:nvSpPr>
          <p:cNvPr id="4" name="مربع نص 3">
            <a:extLst>
              <a:ext uri="{FF2B5EF4-FFF2-40B4-BE49-F238E27FC236}">
                <a16:creationId xmlns:a16="http://schemas.microsoft.com/office/drawing/2014/main" id="{A9CE8D27-A6E3-4FE4-A035-C2201BB91437}"/>
              </a:ext>
            </a:extLst>
          </p:cNvPr>
          <p:cNvSpPr txBox="1"/>
          <p:nvPr/>
        </p:nvSpPr>
        <p:spPr>
          <a:xfrm>
            <a:off x="1046812" y="2659851"/>
            <a:ext cx="3517212" cy="1077218"/>
          </a:xfrm>
          <a:prstGeom prst="rect">
            <a:avLst/>
          </a:prstGeom>
          <a:noFill/>
        </p:spPr>
        <p:txBody>
          <a:bodyPr wrap="square" rtlCol="1">
            <a:spAutoFit/>
          </a:bodyPr>
          <a:lstStyle/>
          <a:p>
            <a:pPr algn="ctr"/>
            <a:r>
              <a:rPr lang="ar-EG" sz="3200" b="1" dirty="0">
                <a:solidFill>
                  <a:srgbClr val="0000CC"/>
                </a:solidFill>
              </a:rPr>
              <a:t>هل تعطي هذه المعلومات تفصيلًا لموضوع البحث؟</a:t>
            </a:r>
          </a:p>
        </p:txBody>
      </p:sp>
      <p:sp>
        <p:nvSpPr>
          <p:cNvPr id="5" name="مربع نص 4">
            <a:extLst>
              <a:ext uri="{FF2B5EF4-FFF2-40B4-BE49-F238E27FC236}">
                <a16:creationId xmlns:a16="http://schemas.microsoft.com/office/drawing/2014/main" id="{B8FD364C-DF59-4726-BA18-5705F2E5B722}"/>
              </a:ext>
            </a:extLst>
          </p:cNvPr>
          <p:cNvSpPr txBox="1"/>
          <p:nvPr/>
        </p:nvSpPr>
        <p:spPr>
          <a:xfrm>
            <a:off x="647564" y="3630734"/>
            <a:ext cx="3960440" cy="1077218"/>
          </a:xfrm>
          <a:prstGeom prst="rect">
            <a:avLst/>
          </a:prstGeom>
          <a:noFill/>
        </p:spPr>
        <p:txBody>
          <a:bodyPr wrap="square" rtlCol="1">
            <a:spAutoFit/>
          </a:bodyPr>
          <a:lstStyle/>
          <a:p>
            <a:pPr algn="ctr"/>
            <a:r>
              <a:rPr lang="ar-EG" sz="3200" b="1" dirty="0">
                <a:solidFill>
                  <a:srgbClr val="0000CC"/>
                </a:solidFill>
              </a:rPr>
              <a:t>هل يمكنك أن تكون أكثر إيجازًا؟</a:t>
            </a:r>
          </a:p>
        </p:txBody>
      </p:sp>
      <p:sp>
        <p:nvSpPr>
          <p:cNvPr id="6" name="مربع نص 5">
            <a:extLst>
              <a:ext uri="{FF2B5EF4-FFF2-40B4-BE49-F238E27FC236}">
                <a16:creationId xmlns:a16="http://schemas.microsoft.com/office/drawing/2014/main" id="{3303CF90-B9B7-4B08-8495-852BB67C253C}"/>
              </a:ext>
            </a:extLst>
          </p:cNvPr>
          <p:cNvSpPr txBox="1"/>
          <p:nvPr/>
        </p:nvSpPr>
        <p:spPr>
          <a:xfrm>
            <a:off x="832046" y="4509587"/>
            <a:ext cx="3960440" cy="1077218"/>
          </a:xfrm>
          <a:prstGeom prst="rect">
            <a:avLst/>
          </a:prstGeom>
          <a:noFill/>
        </p:spPr>
        <p:txBody>
          <a:bodyPr wrap="square" rtlCol="1">
            <a:spAutoFit/>
          </a:bodyPr>
          <a:lstStyle/>
          <a:p>
            <a:pPr algn="ctr"/>
            <a:r>
              <a:rPr lang="ar-EG" sz="3200" b="1" dirty="0">
                <a:solidFill>
                  <a:srgbClr val="0000CC"/>
                </a:solidFill>
              </a:rPr>
              <a:t>هل تتضمن هذه الأفكار أدلة مؤيدة أو داحضة للموقف؟</a:t>
            </a:r>
          </a:p>
        </p:txBody>
      </p:sp>
    </p:spTree>
    <p:extLst>
      <p:ext uri="{BB962C8B-B14F-4D97-AF65-F5344CB8AC3E}">
        <p14:creationId xmlns:p14="http://schemas.microsoft.com/office/powerpoint/2010/main" val="20464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1340768"/>
            <a:ext cx="7776865" cy="4031873"/>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8- تتفاوت صعوبة وتعقيد أسباب وعناصر المشكلة المطروحة من موقف إلى آخر وهذا يستوجب ضرورة الإلمام بعمق بكل مكونات الموضوع والأسباب الكامنة وراءه، والتفكير في كل الزوايا والأبعاد للمشكلة وعناصرها. دون إهمال للعلاقات الداخلية والمؤثرات المحيطة بالموضوع، فضلاً عن ضرورة التفطن للقضايا الضمنية الخفية. وهذا ما يختصر في معيار العمق.</a:t>
            </a:r>
            <a:endParaRPr lang="en-US" dirty="0"/>
          </a:p>
        </p:txBody>
      </p:sp>
    </p:spTree>
    <p:extLst>
      <p:ext uri="{BB962C8B-B14F-4D97-AF65-F5344CB8AC3E}">
        <p14:creationId xmlns:p14="http://schemas.microsoft.com/office/powerpoint/2010/main" val="62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6" y="881272"/>
            <a:ext cx="7776865" cy="655244"/>
          </a:xfrm>
          <a:prstGeom prst="rect">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R="0" algn="ctr">
              <a:lnSpc>
                <a:spcPct val="107000"/>
              </a:lnSpc>
              <a:spcBef>
                <a:spcPts val="0"/>
              </a:spcBef>
              <a:spcAft>
                <a:spcPts val="800"/>
              </a:spcAft>
              <a:defRPr sz="3600" b="1">
                <a:solidFill>
                  <a:schemeClr val="lt1"/>
                </a:solidFill>
                <a:effectLst/>
                <a:latin typeface="Calibri" panose="020F0502020204030204" pitchFamily="34" charset="0"/>
                <a:ea typeface="Calibri" panose="020F050202020403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يترتب على عدم الالتزام بمعيار العمق ما يلي:</a:t>
            </a:r>
            <a:endParaRPr lang="en-US" dirty="0"/>
          </a:p>
        </p:txBody>
      </p:sp>
      <p:sp>
        <p:nvSpPr>
          <p:cNvPr id="4" name="مربع نص 3">
            <a:extLst>
              <a:ext uri="{FF2B5EF4-FFF2-40B4-BE49-F238E27FC236}">
                <a16:creationId xmlns:a16="http://schemas.microsoft.com/office/drawing/2014/main" id="{00B77E4A-49A4-4708-BFB5-536CEC7D1A11}"/>
              </a:ext>
            </a:extLst>
          </p:cNvPr>
          <p:cNvSpPr txBox="1"/>
          <p:nvPr/>
        </p:nvSpPr>
        <p:spPr>
          <a:xfrm>
            <a:off x="1691680" y="1977764"/>
            <a:ext cx="6336704" cy="3970318"/>
          </a:xfrm>
          <a:prstGeom prst="rect">
            <a:avLst/>
          </a:prstGeom>
          <a:noFill/>
        </p:spPr>
        <p:txBody>
          <a:bodyPr wrap="square" rtlCol="1">
            <a:spAutoFit/>
          </a:bodyPr>
          <a:lstStyle/>
          <a:p>
            <a:pPr marL="571500" indent="-571500">
              <a:buFont typeface="Arial" panose="020B0604020202020204" pitchFamily="34" charset="0"/>
              <a:buChar char="•"/>
            </a:pPr>
            <a:r>
              <a:rPr lang="ar-EG" sz="3600" b="1" dirty="0">
                <a:solidFill>
                  <a:srgbClr val="0000CC"/>
                </a:solidFill>
              </a:rPr>
              <a:t>تغييب عناصر أساسية في معالجة المشكلة</a:t>
            </a:r>
          </a:p>
          <a:p>
            <a:pPr marL="571500" indent="-571500">
              <a:buFont typeface="Arial" panose="020B0604020202020204" pitchFamily="34" charset="0"/>
              <a:buChar char="•"/>
            </a:pPr>
            <a:r>
              <a:rPr lang="ar-EG" sz="3600" b="1" dirty="0">
                <a:solidFill>
                  <a:srgbClr val="0000CC"/>
                </a:solidFill>
              </a:rPr>
              <a:t>عدم التقطن للقضايا الضمنية في معالجة المشكلة</a:t>
            </a:r>
          </a:p>
          <a:p>
            <a:pPr marL="571500" indent="-571500">
              <a:buFont typeface="Arial" panose="020B0604020202020204" pitchFamily="34" charset="0"/>
              <a:buChar char="•"/>
            </a:pPr>
            <a:r>
              <a:rPr lang="ar-EG" sz="3600" b="1" dirty="0">
                <a:solidFill>
                  <a:srgbClr val="0000CC"/>
                </a:solidFill>
              </a:rPr>
              <a:t>غياب الحجج المتعلقة بجوهر المشكلة </a:t>
            </a:r>
          </a:p>
          <a:p>
            <a:pPr marL="571500" indent="-571500">
              <a:buFont typeface="Arial" panose="020B0604020202020204" pitchFamily="34" charset="0"/>
              <a:buChar char="•"/>
            </a:pPr>
            <a:r>
              <a:rPr lang="ar-EG" sz="3600" b="1" dirty="0">
                <a:solidFill>
                  <a:srgbClr val="0000CC"/>
                </a:solidFill>
              </a:rPr>
              <a:t>المبالغة في التركيز على المؤثرات الجانبية في التحليل </a:t>
            </a:r>
          </a:p>
        </p:txBody>
      </p:sp>
    </p:spTree>
    <p:extLst>
      <p:ext uri="{BB962C8B-B14F-4D97-AF65-F5344CB8AC3E}">
        <p14:creationId xmlns:p14="http://schemas.microsoft.com/office/powerpoint/2010/main" val="15707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2340366"/>
            <a:ext cx="7776865" cy="1077218"/>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9- التزامًا بمعيار العمق، أكتب السؤال الذي سأطرحه طلبًا لتحري معيار العمق في المواقف التالية:</a:t>
            </a:r>
            <a:endParaRPr lang="en-US" dirty="0"/>
          </a:p>
        </p:txBody>
      </p:sp>
    </p:spTree>
    <p:extLst>
      <p:ext uri="{BB962C8B-B14F-4D97-AF65-F5344CB8AC3E}">
        <p14:creationId xmlns:p14="http://schemas.microsoft.com/office/powerpoint/2010/main" val="400377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B2303214-AFB5-4650-A979-8BBB4AA0824A}"/>
              </a:ext>
            </a:extLst>
          </p:cNvPr>
          <p:cNvGraphicFramePr>
            <a:graphicFrameLocks noGrp="1"/>
          </p:cNvGraphicFramePr>
          <p:nvPr>
            <p:extLst>
              <p:ext uri="{D42A27DB-BD31-4B8C-83A1-F6EECF244321}">
                <p14:modId xmlns:p14="http://schemas.microsoft.com/office/powerpoint/2010/main" val="3267678694"/>
              </p:ext>
            </p:extLst>
          </p:nvPr>
        </p:nvGraphicFramePr>
        <p:xfrm>
          <a:off x="809582" y="661807"/>
          <a:ext cx="7524836" cy="5534386"/>
        </p:xfrm>
        <a:graphic>
          <a:graphicData uri="http://schemas.openxmlformats.org/drawingml/2006/table">
            <a:tbl>
              <a:tblPr rtl="1" firstRow="1" bandRow="1">
                <a:tableStyleId>{93296810-A885-4BE3-A3E7-6D5BEEA58F35}</a:tableStyleId>
              </a:tblPr>
              <a:tblGrid>
                <a:gridCol w="3762418">
                  <a:extLst>
                    <a:ext uri="{9D8B030D-6E8A-4147-A177-3AD203B41FA5}">
                      <a16:colId xmlns:a16="http://schemas.microsoft.com/office/drawing/2014/main" val="1962777571"/>
                    </a:ext>
                  </a:extLst>
                </a:gridCol>
                <a:gridCol w="3762418">
                  <a:extLst>
                    <a:ext uri="{9D8B030D-6E8A-4147-A177-3AD203B41FA5}">
                      <a16:colId xmlns:a16="http://schemas.microsoft.com/office/drawing/2014/main" val="2504441843"/>
                    </a:ext>
                  </a:extLst>
                </a:gridCol>
              </a:tblGrid>
              <a:tr h="7097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lt1"/>
                          </a:solidFill>
                          <a:effectLst/>
                        </a:rPr>
                        <a:t>موقف يدل على عدم العمق </a:t>
                      </a:r>
                      <a:endParaRPr lang="en-US" sz="2400" b="1" kern="1200" dirty="0">
                        <a:solidFill>
                          <a:schemeClr val="lt1"/>
                        </a:solidFill>
                        <a:effectLst/>
                        <a:latin typeface="+mn-lt"/>
                        <a:ea typeface="+mn-ea"/>
                        <a:cs typeface="+mn-cs"/>
                      </a:endParaRPr>
                    </a:p>
                  </a:txBody>
                  <a:tcPr anchor="ctr"/>
                </a:tc>
                <a:tc>
                  <a:txBody>
                    <a:bodyPr/>
                    <a:lstStyle/>
                    <a:p>
                      <a:pPr algn="ctr" rtl="1"/>
                      <a:r>
                        <a:rPr lang="ar-EG" sz="2400" dirty="0"/>
                        <a:t>السؤال الذي يطلب عمق</a:t>
                      </a:r>
                    </a:p>
                  </a:txBody>
                  <a:tcPr anchor="ctr"/>
                </a:tc>
                <a:extLst>
                  <a:ext uri="{0D108BD9-81ED-4DB2-BD59-A6C34878D82A}">
                    <a16:rowId xmlns:a16="http://schemas.microsoft.com/office/drawing/2014/main" val="1932230954"/>
                  </a:ext>
                </a:extLst>
              </a:tr>
              <a:tr h="7097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تغييب عناصر أساسية في معالجة المشكلة</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2223770089"/>
                  </a:ext>
                </a:extLst>
              </a:tr>
              <a:tr h="7097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الاكتفاء بالمحددات الظاهرة في معالجة المشكلة </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1228191313"/>
                  </a:ext>
                </a:extLst>
              </a:tr>
              <a:tr h="7097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عدم التفطن للقضايا الضمنية في معالجة المشكلة</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1224813506"/>
                  </a:ext>
                </a:extLst>
              </a:tr>
              <a:tr h="7097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غياب الحجج المتعلقة بجوهر المشكلة </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3034369702"/>
                  </a:ext>
                </a:extLst>
              </a:tr>
              <a:tr h="7097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المبالغة في التركيز على المؤثرات الجانبية في التحليل </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3395550334"/>
                  </a:ext>
                </a:extLst>
              </a:tr>
              <a:tr h="7097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إغفال تعقيدات المشكلة وتشعباتها </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601903277"/>
                  </a:ext>
                </a:extLst>
              </a:tr>
            </a:tbl>
          </a:graphicData>
        </a:graphic>
      </p:graphicFrame>
    </p:spTree>
    <p:extLst>
      <p:ext uri="{BB962C8B-B14F-4D97-AF65-F5344CB8AC3E}">
        <p14:creationId xmlns:p14="http://schemas.microsoft.com/office/powerpoint/2010/main" val="83165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537641"/>
            <a:ext cx="7776865" cy="3179391"/>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10- يستوجب معيار الاتساع الإلمام بكل جوانب الموضوع، فالتفكير الناقد لا يهمل أي معلومة ذات صلة بالموضوع كما يفحص جميع الآراء والحجج والبراهين الداعمة أو المخالفة، ويستعرض جميع الحلول الموجودة والممكنة، ويسلك جميع الطرق للنظر في المسألة. أفكر فيما يمكن أن يترتب على الإخلال بهذا المعيار:</a:t>
            </a:r>
            <a:endParaRPr lang="en-US" dirty="0"/>
          </a:p>
        </p:txBody>
      </p:sp>
      <p:pic>
        <p:nvPicPr>
          <p:cNvPr id="4" name="صورة 3">
            <a:extLst>
              <a:ext uri="{FF2B5EF4-FFF2-40B4-BE49-F238E27FC236}">
                <a16:creationId xmlns:a16="http://schemas.microsoft.com/office/drawing/2014/main" id="{8D5DD068-733A-423C-A517-CD93B3483E4C}"/>
              </a:ext>
            </a:extLst>
          </p:cNvPr>
          <p:cNvPicPr>
            <a:picLocks noChangeAspect="1"/>
          </p:cNvPicPr>
          <p:nvPr/>
        </p:nvPicPr>
        <p:blipFill>
          <a:blip r:embed="rId3"/>
          <a:stretch>
            <a:fillRect/>
          </a:stretch>
        </p:blipFill>
        <p:spPr>
          <a:xfrm rot="20996041">
            <a:off x="3410500" y="3885852"/>
            <a:ext cx="1846072" cy="2290808"/>
          </a:xfrm>
          <a:prstGeom prst="rect">
            <a:avLst/>
          </a:prstGeom>
        </p:spPr>
      </p:pic>
    </p:spTree>
    <p:extLst>
      <p:ext uri="{BB962C8B-B14F-4D97-AF65-F5344CB8AC3E}">
        <p14:creationId xmlns:p14="http://schemas.microsoft.com/office/powerpoint/2010/main" val="12694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1124744"/>
            <a:ext cx="7776865" cy="655244"/>
          </a:xfrm>
          <a:prstGeom prst="rect">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R="0" algn="ctr">
              <a:lnSpc>
                <a:spcPct val="107000"/>
              </a:lnSpc>
              <a:spcBef>
                <a:spcPts val="0"/>
              </a:spcBef>
              <a:spcAft>
                <a:spcPts val="800"/>
              </a:spcAft>
              <a:defRPr sz="3600" b="1">
                <a:solidFill>
                  <a:schemeClr val="lt1"/>
                </a:solidFill>
                <a:effectLst/>
                <a:latin typeface="Calibri" panose="020F0502020204030204" pitchFamily="34" charset="0"/>
                <a:ea typeface="Calibri" panose="020F050202020403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ينجم عن الإخلال بمعيار الاتساع ما يلي:</a:t>
            </a:r>
            <a:endParaRPr lang="en-US" dirty="0"/>
          </a:p>
        </p:txBody>
      </p:sp>
      <p:sp>
        <p:nvSpPr>
          <p:cNvPr id="4" name="مربع نص 3">
            <a:extLst>
              <a:ext uri="{FF2B5EF4-FFF2-40B4-BE49-F238E27FC236}">
                <a16:creationId xmlns:a16="http://schemas.microsoft.com/office/drawing/2014/main" id="{90163238-F15A-4849-B1F0-217AE50370C8}"/>
              </a:ext>
            </a:extLst>
          </p:cNvPr>
          <p:cNvSpPr txBox="1"/>
          <p:nvPr/>
        </p:nvSpPr>
        <p:spPr>
          <a:xfrm>
            <a:off x="1763688" y="2312336"/>
            <a:ext cx="6336704" cy="3416320"/>
          </a:xfrm>
          <a:prstGeom prst="rect">
            <a:avLst/>
          </a:prstGeom>
          <a:noFill/>
        </p:spPr>
        <p:txBody>
          <a:bodyPr wrap="square" rtlCol="1">
            <a:spAutoFit/>
          </a:bodyPr>
          <a:lstStyle/>
          <a:p>
            <a:pPr marL="571500" indent="-571500">
              <a:buFont typeface="Arial" panose="020B0604020202020204" pitchFamily="34" charset="0"/>
              <a:buChar char="•"/>
            </a:pPr>
            <a:r>
              <a:rPr lang="ar-EG" sz="3600" b="1" dirty="0">
                <a:solidFill>
                  <a:srgbClr val="0000CC"/>
                </a:solidFill>
              </a:rPr>
              <a:t>عدم التوسع لإيجاد طرق أخرى لمعالجة المشكلة.</a:t>
            </a:r>
          </a:p>
          <a:p>
            <a:pPr marL="571500" indent="-571500">
              <a:buFont typeface="Arial" panose="020B0604020202020204" pitchFamily="34" charset="0"/>
              <a:buChar char="•"/>
            </a:pPr>
            <a:r>
              <a:rPr lang="ar-EG" sz="3600" b="1" dirty="0">
                <a:solidFill>
                  <a:srgbClr val="0000CC"/>
                </a:solidFill>
              </a:rPr>
              <a:t>الحاجة إلى وضع آراء أخرى بعين الاعتبار إزاء المشكلة</a:t>
            </a:r>
          </a:p>
          <a:p>
            <a:pPr marL="571500" indent="-571500">
              <a:buFont typeface="Arial" panose="020B0604020202020204" pitchFamily="34" charset="0"/>
              <a:buChar char="•"/>
            </a:pPr>
            <a:r>
              <a:rPr lang="ar-EG" sz="3600" b="1" dirty="0">
                <a:solidFill>
                  <a:srgbClr val="0000CC"/>
                </a:solidFill>
              </a:rPr>
              <a:t>عدم إبراز كل المعطيات لمعالجة المشكلة </a:t>
            </a:r>
          </a:p>
        </p:txBody>
      </p:sp>
    </p:spTree>
    <p:extLst>
      <p:ext uri="{BB962C8B-B14F-4D97-AF65-F5344CB8AC3E}">
        <p14:creationId xmlns:p14="http://schemas.microsoft.com/office/powerpoint/2010/main" val="10196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1166842"/>
            <a:ext cx="7200800" cy="4524315"/>
          </a:xfrm>
          <a:prstGeom prst="rect">
            <a:avLst/>
          </a:prstGeom>
          <a:noFill/>
          <a:ln w="57150">
            <a:solidFill>
              <a:srgbClr val="FF0000"/>
            </a:solidFill>
            <a:prstDash val="dashDot"/>
          </a:ln>
        </p:spPr>
        <p:txBody>
          <a:bodyPr wrap="square" rtlCol="0">
            <a:spAutoFit/>
          </a:bodyPr>
          <a:lstStyle/>
          <a:p>
            <a:pPr algn="ctr"/>
            <a:r>
              <a:rPr lang="ar-EG" sz="3600" b="1" dirty="0"/>
              <a:t>من أهم متطلبات التفكير الناقد التفكير في التفكير ذاته، ففضلاً عن ممارسة التفكير في مختلف المواضيع والمشكلات، يخضع التفكير الناقد عملية التفكير ذاتها للنقد والتقييم. وهذا لا يستقيم إلا بإيجاد مجموعة من المعايير التي ترسم حدود ممارسة العقل الناقد لعملية التفكير وكأن العقل الناقد يراقب نفسه بنفسه حتى لا يقع في الخطأ والوهم، فما هي المعايير والضوابط؟</a:t>
            </a:r>
            <a:endParaRPr lang="en-US" sz="3600"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1859340"/>
            <a:ext cx="7776865" cy="1569660"/>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11- التزامًا بمعيار الاتساع، أكتب السؤال الذي سأطرحه طلبا للالتزام بمعيار الاتساع في المواقف التالية:</a:t>
            </a:r>
            <a:endParaRPr lang="en-US" dirty="0"/>
          </a:p>
        </p:txBody>
      </p:sp>
    </p:spTree>
    <p:extLst>
      <p:ext uri="{BB962C8B-B14F-4D97-AF65-F5344CB8AC3E}">
        <p14:creationId xmlns:p14="http://schemas.microsoft.com/office/powerpoint/2010/main" val="24209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0042E64C-84C0-43CC-976B-19831F616604}"/>
              </a:ext>
            </a:extLst>
          </p:cNvPr>
          <p:cNvGraphicFramePr>
            <a:graphicFrameLocks noGrp="1"/>
          </p:cNvGraphicFramePr>
          <p:nvPr>
            <p:extLst>
              <p:ext uri="{D42A27DB-BD31-4B8C-83A1-F6EECF244321}">
                <p14:modId xmlns:p14="http://schemas.microsoft.com/office/powerpoint/2010/main" val="2585548660"/>
              </p:ext>
            </p:extLst>
          </p:nvPr>
        </p:nvGraphicFramePr>
        <p:xfrm>
          <a:off x="827584" y="764704"/>
          <a:ext cx="7488832" cy="5184575"/>
        </p:xfrm>
        <a:graphic>
          <a:graphicData uri="http://schemas.openxmlformats.org/drawingml/2006/table">
            <a:tbl>
              <a:tblPr rtl="1" firstRow="1" bandRow="1">
                <a:tableStyleId>{7DF18680-E054-41AD-8BC1-D1AEF772440D}</a:tableStyleId>
              </a:tblPr>
              <a:tblGrid>
                <a:gridCol w="3744416">
                  <a:extLst>
                    <a:ext uri="{9D8B030D-6E8A-4147-A177-3AD203B41FA5}">
                      <a16:colId xmlns:a16="http://schemas.microsoft.com/office/drawing/2014/main" val="2647986287"/>
                    </a:ext>
                  </a:extLst>
                </a:gridCol>
                <a:gridCol w="3744416">
                  <a:extLst>
                    <a:ext uri="{9D8B030D-6E8A-4147-A177-3AD203B41FA5}">
                      <a16:colId xmlns:a16="http://schemas.microsoft.com/office/drawing/2014/main" val="3977184839"/>
                    </a:ext>
                  </a:extLst>
                </a:gridCol>
              </a:tblGrid>
              <a:tr h="10369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rPr>
                        <a:t>موقف يدل على عدم الاتساع</a:t>
                      </a:r>
                      <a:endParaRPr lang="en-US" sz="2800" b="1" kern="1200" dirty="0">
                        <a:solidFill>
                          <a:schemeClr val="lt1"/>
                        </a:solidFill>
                        <a:effectLst/>
                        <a:latin typeface="+mn-lt"/>
                        <a:ea typeface="+mn-ea"/>
                        <a:cs typeface="+mn-cs"/>
                      </a:endParaRPr>
                    </a:p>
                  </a:txBody>
                  <a:tcPr anchor="ctr"/>
                </a:tc>
                <a:tc>
                  <a:txBody>
                    <a:bodyPr/>
                    <a:lstStyle/>
                    <a:p>
                      <a:pPr algn="ctr" rtl="1"/>
                      <a:r>
                        <a:rPr lang="ar-EG" sz="2800" dirty="0"/>
                        <a:t>السؤال الذي يطلب الاتساع</a:t>
                      </a:r>
                    </a:p>
                  </a:txBody>
                  <a:tcPr anchor="ctr"/>
                </a:tc>
                <a:extLst>
                  <a:ext uri="{0D108BD9-81ED-4DB2-BD59-A6C34878D82A}">
                    <a16:rowId xmlns:a16="http://schemas.microsoft.com/office/drawing/2014/main" val="3681926641"/>
                  </a:ext>
                </a:extLst>
              </a:tr>
              <a:tr h="10369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عدم التوسع لإيجاد طرق أخرى لمعالجة المشكلة</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2647421791"/>
                  </a:ext>
                </a:extLst>
              </a:tr>
              <a:tr h="10369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الحاجة إلى وضع آراء أخرى بعين الاعتبار إزاء المشكلة</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1314183429"/>
                  </a:ext>
                </a:extLst>
              </a:tr>
              <a:tr h="10369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عدم إبراز كل المعطيات لمعالجة المشكلة </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3046068173"/>
                  </a:ext>
                </a:extLst>
              </a:tr>
              <a:tr h="10369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السكوت المتعمد على بعض زوايا النظر للمشكلة</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3267054449"/>
                  </a:ext>
                </a:extLst>
              </a:tr>
            </a:tbl>
          </a:graphicData>
        </a:graphic>
      </p:graphicFrame>
      <p:sp>
        <p:nvSpPr>
          <p:cNvPr id="3" name="مربع نص 2">
            <a:extLst>
              <a:ext uri="{FF2B5EF4-FFF2-40B4-BE49-F238E27FC236}">
                <a16:creationId xmlns:a16="http://schemas.microsoft.com/office/drawing/2014/main" id="{AFCD1D37-E3B2-4BB8-BDD5-C28EB112D0A7}"/>
              </a:ext>
            </a:extLst>
          </p:cNvPr>
          <p:cNvSpPr txBox="1"/>
          <p:nvPr/>
        </p:nvSpPr>
        <p:spPr>
          <a:xfrm>
            <a:off x="827584" y="1844824"/>
            <a:ext cx="3517212" cy="954107"/>
          </a:xfrm>
          <a:prstGeom prst="rect">
            <a:avLst/>
          </a:prstGeom>
          <a:noFill/>
        </p:spPr>
        <p:txBody>
          <a:bodyPr wrap="square" rtlCol="1">
            <a:spAutoFit/>
          </a:bodyPr>
          <a:lstStyle/>
          <a:p>
            <a:pPr algn="ctr"/>
            <a:r>
              <a:rPr lang="ar-EG" sz="2800" b="1" dirty="0">
                <a:solidFill>
                  <a:srgbClr val="0000CC"/>
                </a:solidFill>
              </a:rPr>
              <a:t>هل هناك طريقة أخرى لمعالجة المشكلة؟</a:t>
            </a:r>
          </a:p>
        </p:txBody>
      </p:sp>
      <p:sp>
        <p:nvSpPr>
          <p:cNvPr id="4" name="مربع نص 3">
            <a:extLst>
              <a:ext uri="{FF2B5EF4-FFF2-40B4-BE49-F238E27FC236}">
                <a16:creationId xmlns:a16="http://schemas.microsoft.com/office/drawing/2014/main" id="{AC63FAA2-625D-415D-9A1D-52728DA9BEB3}"/>
              </a:ext>
            </a:extLst>
          </p:cNvPr>
          <p:cNvSpPr txBox="1"/>
          <p:nvPr/>
        </p:nvSpPr>
        <p:spPr>
          <a:xfrm>
            <a:off x="1054788" y="2879937"/>
            <a:ext cx="3517212" cy="954107"/>
          </a:xfrm>
          <a:prstGeom prst="rect">
            <a:avLst/>
          </a:prstGeom>
          <a:noFill/>
        </p:spPr>
        <p:txBody>
          <a:bodyPr wrap="square" rtlCol="1">
            <a:spAutoFit/>
          </a:bodyPr>
          <a:lstStyle/>
          <a:p>
            <a:pPr algn="ctr"/>
            <a:r>
              <a:rPr lang="ar-EG" sz="2800" b="1" dirty="0">
                <a:solidFill>
                  <a:srgbClr val="0000CC"/>
                </a:solidFill>
              </a:rPr>
              <a:t>هل هناك حاجة لأخذ وجهة نظر أخرى بعين الاعتبار؟</a:t>
            </a:r>
          </a:p>
        </p:txBody>
      </p:sp>
      <p:sp>
        <p:nvSpPr>
          <p:cNvPr id="5" name="مربع نص 4">
            <a:extLst>
              <a:ext uri="{FF2B5EF4-FFF2-40B4-BE49-F238E27FC236}">
                <a16:creationId xmlns:a16="http://schemas.microsoft.com/office/drawing/2014/main" id="{77E70201-5B5D-49A3-B7FF-10D90BF253D2}"/>
              </a:ext>
            </a:extLst>
          </p:cNvPr>
          <p:cNvSpPr txBox="1"/>
          <p:nvPr/>
        </p:nvSpPr>
        <p:spPr>
          <a:xfrm>
            <a:off x="1033084" y="3915050"/>
            <a:ext cx="3517212" cy="954107"/>
          </a:xfrm>
          <a:prstGeom prst="rect">
            <a:avLst/>
          </a:prstGeom>
          <a:noFill/>
        </p:spPr>
        <p:txBody>
          <a:bodyPr wrap="square" rtlCol="1">
            <a:spAutoFit/>
          </a:bodyPr>
          <a:lstStyle/>
          <a:p>
            <a:pPr algn="ctr"/>
            <a:r>
              <a:rPr lang="ar-EG" sz="2800" b="1" dirty="0">
                <a:solidFill>
                  <a:srgbClr val="0000CC"/>
                </a:solidFill>
              </a:rPr>
              <a:t>هل هناك معطيات أخرى لمعالجة المشكلة؟</a:t>
            </a:r>
          </a:p>
        </p:txBody>
      </p:sp>
      <p:sp>
        <p:nvSpPr>
          <p:cNvPr id="6" name="مربع نص 5">
            <a:extLst>
              <a:ext uri="{FF2B5EF4-FFF2-40B4-BE49-F238E27FC236}">
                <a16:creationId xmlns:a16="http://schemas.microsoft.com/office/drawing/2014/main" id="{0F097D31-B208-46FA-99E8-6C57E018346D}"/>
              </a:ext>
            </a:extLst>
          </p:cNvPr>
          <p:cNvSpPr txBox="1"/>
          <p:nvPr/>
        </p:nvSpPr>
        <p:spPr>
          <a:xfrm>
            <a:off x="1027380" y="4950163"/>
            <a:ext cx="3517212" cy="954107"/>
          </a:xfrm>
          <a:prstGeom prst="rect">
            <a:avLst/>
          </a:prstGeom>
          <a:noFill/>
        </p:spPr>
        <p:txBody>
          <a:bodyPr wrap="square" rtlCol="1">
            <a:spAutoFit/>
          </a:bodyPr>
          <a:lstStyle/>
          <a:p>
            <a:pPr algn="ctr"/>
            <a:r>
              <a:rPr lang="ar-EG" sz="2800" b="1" dirty="0">
                <a:solidFill>
                  <a:srgbClr val="0000CC"/>
                </a:solidFill>
              </a:rPr>
              <a:t>هل هناك جهة أو جهات لا ينطبق عليها هذا الوضع؟</a:t>
            </a:r>
          </a:p>
        </p:txBody>
      </p:sp>
    </p:spTree>
    <p:extLst>
      <p:ext uri="{BB962C8B-B14F-4D97-AF65-F5344CB8AC3E}">
        <p14:creationId xmlns:p14="http://schemas.microsoft.com/office/powerpoint/2010/main" val="81778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784555"/>
            <a:ext cx="7776865" cy="3539430"/>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12- إن التفكير الناقد تفكير منطقي بالضرورة، والمقصود بالاستدلال المنطقي سلامة العلاقات الداخلية بين المقدمات والنتائج، وانسجام العناصر المكونة للاستدلال وذلك التزامًا بمبدأ عدم التناقض بين الأفكار للوصول إلى الحل الصحيح للمشكلة المطروحة: أفكر فيما يمكن أن ينتج عن عدم اعتماد التفكير على معيار الاستدلال المنطقي:</a:t>
            </a:r>
            <a:endParaRPr lang="en-US" dirty="0"/>
          </a:p>
        </p:txBody>
      </p:sp>
      <p:pic>
        <p:nvPicPr>
          <p:cNvPr id="4" name="صورة 3">
            <a:extLst>
              <a:ext uri="{FF2B5EF4-FFF2-40B4-BE49-F238E27FC236}">
                <a16:creationId xmlns:a16="http://schemas.microsoft.com/office/drawing/2014/main" id="{6ACFFC11-7F90-474D-9446-385646B0A19F}"/>
              </a:ext>
            </a:extLst>
          </p:cNvPr>
          <p:cNvPicPr>
            <a:picLocks noChangeAspect="1"/>
          </p:cNvPicPr>
          <p:nvPr/>
        </p:nvPicPr>
        <p:blipFill>
          <a:blip r:embed="rId3"/>
          <a:stretch>
            <a:fillRect/>
          </a:stretch>
        </p:blipFill>
        <p:spPr>
          <a:xfrm>
            <a:off x="3419871" y="4577398"/>
            <a:ext cx="2304256" cy="1496047"/>
          </a:xfrm>
          <a:prstGeom prst="rect">
            <a:avLst/>
          </a:prstGeom>
        </p:spPr>
      </p:pic>
    </p:spTree>
    <p:extLst>
      <p:ext uri="{BB962C8B-B14F-4D97-AF65-F5344CB8AC3E}">
        <p14:creationId xmlns:p14="http://schemas.microsoft.com/office/powerpoint/2010/main" val="22448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764704"/>
            <a:ext cx="7776865" cy="1080121"/>
          </a:xfrm>
          <a:prstGeom prst="rect">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R="0" algn="ctr">
              <a:lnSpc>
                <a:spcPct val="107000"/>
              </a:lnSpc>
              <a:spcBef>
                <a:spcPts val="0"/>
              </a:spcBef>
              <a:spcAft>
                <a:spcPts val="800"/>
              </a:spcAft>
              <a:defRPr sz="3600" b="1">
                <a:solidFill>
                  <a:schemeClr val="lt1"/>
                </a:solidFill>
                <a:effectLst/>
                <a:latin typeface="Calibri" panose="020F0502020204030204" pitchFamily="34" charset="0"/>
                <a:ea typeface="Calibri" panose="020F050202020403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يترتب على عدم الالتزام بمعيار الاستدلال المنطقي ما يلي:</a:t>
            </a:r>
            <a:endParaRPr lang="en-US" dirty="0"/>
          </a:p>
        </p:txBody>
      </p:sp>
      <p:sp>
        <p:nvSpPr>
          <p:cNvPr id="4" name="مربع نص 3">
            <a:extLst>
              <a:ext uri="{FF2B5EF4-FFF2-40B4-BE49-F238E27FC236}">
                <a16:creationId xmlns:a16="http://schemas.microsoft.com/office/drawing/2014/main" id="{122D17F3-D25C-4684-B5A2-F9233D557AEB}"/>
              </a:ext>
            </a:extLst>
          </p:cNvPr>
          <p:cNvSpPr txBox="1"/>
          <p:nvPr/>
        </p:nvSpPr>
        <p:spPr>
          <a:xfrm>
            <a:off x="1331640" y="2122978"/>
            <a:ext cx="6912768" cy="3970318"/>
          </a:xfrm>
          <a:prstGeom prst="rect">
            <a:avLst/>
          </a:prstGeom>
          <a:noFill/>
        </p:spPr>
        <p:txBody>
          <a:bodyPr wrap="square" rtlCol="1">
            <a:spAutoFit/>
          </a:bodyPr>
          <a:lstStyle/>
          <a:p>
            <a:pPr marL="571500" indent="-571500">
              <a:buFont typeface="Arial" panose="020B0604020202020204" pitchFamily="34" charset="0"/>
              <a:buChar char="•"/>
            </a:pPr>
            <a:r>
              <a:rPr lang="ar-EG" sz="3600" b="1" dirty="0">
                <a:solidFill>
                  <a:srgbClr val="0000CC"/>
                </a:solidFill>
              </a:rPr>
              <a:t>عدم الثقة في سلامة الاستدلال المنطقي للحجة.</a:t>
            </a:r>
          </a:p>
          <a:p>
            <a:pPr marL="571500" indent="-571500">
              <a:buFont typeface="Arial" panose="020B0604020202020204" pitchFamily="34" charset="0"/>
              <a:buChar char="•"/>
            </a:pPr>
            <a:r>
              <a:rPr lang="ar-EG" sz="3600" b="1" dirty="0">
                <a:solidFill>
                  <a:srgbClr val="0000CC"/>
                </a:solidFill>
              </a:rPr>
              <a:t>الشك في مدى معقولية الرأي أو الفكرة </a:t>
            </a:r>
          </a:p>
          <a:p>
            <a:pPr marL="571500" indent="-571500">
              <a:buFont typeface="Arial" panose="020B0604020202020204" pitchFamily="34" charset="0"/>
              <a:buChar char="•"/>
            </a:pPr>
            <a:r>
              <a:rPr lang="ar-EG" sz="3600" b="1" dirty="0">
                <a:solidFill>
                  <a:srgbClr val="0000CC"/>
                </a:solidFill>
              </a:rPr>
              <a:t>غموض العلاقة المنطقية بين المبادئ والنتائج </a:t>
            </a:r>
          </a:p>
          <a:p>
            <a:pPr marL="571500" indent="-571500">
              <a:buFont typeface="Arial" panose="020B0604020202020204" pitchFamily="34" charset="0"/>
              <a:buChar char="•"/>
            </a:pPr>
            <a:r>
              <a:rPr lang="ar-EG" sz="3600" b="1" dirty="0">
                <a:solidFill>
                  <a:srgbClr val="0000CC"/>
                </a:solidFill>
              </a:rPr>
              <a:t>وجود تناقض بين الأفكار</a:t>
            </a:r>
          </a:p>
          <a:p>
            <a:pPr marL="571500" indent="-571500">
              <a:buFont typeface="Arial" panose="020B0604020202020204" pitchFamily="34" charset="0"/>
              <a:buChar char="•"/>
            </a:pPr>
            <a:r>
              <a:rPr lang="ar-EG" sz="3600" b="1" dirty="0">
                <a:solidFill>
                  <a:srgbClr val="0000CC"/>
                </a:solidFill>
              </a:rPr>
              <a:t>وجود مغالطات في الاستدلال</a:t>
            </a:r>
          </a:p>
        </p:txBody>
      </p:sp>
    </p:spTree>
    <p:extLst>
      <p:ext uri="{BB962C8B-B14F-4D97-AF65-F5344CB8AC3E}">
        <p14:creationId xmlns:p14="http://schemas.microsoft.com/office/powerpoint/2010/main" val="33135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791579" y="2492896"/>
            <a:ext cx="7560841" cy="1425644"/>
          </a:xfrm>
          <a:prstGeom prst="rect">
            <a:avLst/>
          </a:prstGeom>
          <a:solidFill>
            <a:schemeClr val="bg1">
              <a:lumMod val="6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13- التزامًا بمعيار الاستدلال المنطقي، أكتب السؤال الذي سأطرحه لاستيضاح المسائل في المواقف التالية:</a:t>
            </a:r>
            <a:endParaRPr lang="en-US" dirty="0"/>
          </a:p>
        </p:txBody>
      </p:sp>
    </p:spTree>
    <p:extLst>
      <p:ext uri="{BB962C8B-B14F-4D97-AF65-F5344CB8AC3E}">
        <p14:creationId xmlns:p14="http://schemas.microsoft.com/office/powerpoint/2010/main" val="194547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5F5BE8F1-61DE-46BB-839A-F4FF66A1DD12}"/>
              </a:ext>
            </a:extLst>
          </p:cNvPr>
          <p:cNvGraphicFramePr>
            <a:graphicFrameLocks noGrp="1"/>
          </p:cNvGraphicFramePr>
          <p:nvPr>
            <p:extLst>
              <p:ext uri="{D42A27DB-BD31-4B8C-83A1-F6EECF244321}">
                <p14:modId xmlns:p14="http://schemas.microsoft.com/office/powerpoint/2010/main" val="1273458612"/>
              </p:ext>
            </p:extLst>
          </p:nvPr>
        </p:nvGraphicFramePr>
        <p:xfrm>
          <a:off x="971600" y="823857"/>
          <a:ext cx="7200800" cy="5210286"/>
        </p:xfrm>
        <a:graphic>
          <a:graphicData uri="http://schemas.openxmlformats.org/drawingml/2006/table">
            <a:tbl>
              <a:tblPr rtl="1" firstRow="1" bandRow="1">
                <a:tableStyleId>{5C22544A-7EE6-4342-B048-85BDC9FD1C3A}</a:tableStyleId>
              </a:tblPr>
              <a:tblGrid>
                <a:gridCol w="3600400">
                  <a:extLst>
                    <a:ext uri="{9D8B030D-6E8A-4147-A177-3AD203B41FA5}">
                      <a16:colId xmlns:a16="http://schemas.microsoft.com/office/drawing/2014/main" val="2770788143"/>
                    </a:ext>
                  </a:extLst>
                </a:gridCol>
                <a:gridCol w="3600400">
                  <a:extLst>
                    <a:ext uri="{9D8B030D-6E8A-4147-A177-3AD203B41FA5}">
                      <a16:colId xmlns:a16="http://schemas.microsoft.com/office/drawing/2014/main" val="2886626086"/>
                    </a:ext>
                  </a:extLst>
                </a:gridCol>
              </a:tblGrid>
              <a:tr h="83310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موقف يدل على عدم الوضوح </a:t>
                      </a:r>
                      <a:endParaRPr lang="en-US" sz="2800" b="1" kern="1200" dirty="0">
                        <a:solidFill>
                          <a:schemeClr val="lt1"/>
                        </a:solidFill>
                        <a:effectLst/>
                        <a:latin typeface="+mn-lt"/>
                        <a:ea typeface="+mn-ea"/>
                        <a:cs typeface="+mn-cs"/>
                      </a:endParaRPr>
                    </a:p>
                  </a:txBody>
                  <a:tcPr anchor="ctr"/>
                </a:tc>
                <a:tc>
                  <a:txBody>
                    <a:bodyPr/>
                    <a:lstStyle/>
                    <a:p>
                      <a:pPr algn="ctr" rtl="1"/>
                      <a:r>
                        <a:rPr lang="ar-EG" sz="2800" dirty="0"/>
                        <a:t>السؤال الذي يطلب الوضوح</a:t>
                      </a:r>
                    </a:p>
                  </a:txBody>
                  <a:tcPr anchor="ctr"/>
                </a:tc>
                <a:extLst>
                  <a:ext uri="{0D108BD9-81ED-4DB2-BD59-A6C34878D82A}">
                    <a16:rowId xmlns:a16="http://schemas.microsoft.com/office/drawing/2014/main" val="1019051925"/>
                  </a:ext>
                </a:extLst>
              </a:tr>
              <a:tr h="90365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عدم الثقة في سلامة الاستدلال المنطقي للحجة </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2126568367"/>
                  </a:ext>
                </a:extLst>
              </a:tr>
              <a:tr h="90365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الشك في مدى معقولية الرأي أو الفكرة </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1453460347"/>
                  </a:ext>
                </a:extLst>
              </a:tr>
              <a:tr h="90365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غموض العلاقة المنطقية بين المبادئ والنتائج </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1107543196"/>
                  </a:ext>
                </a:extLst>
              </a:tr>
              <a:tr h="83310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وجود تناقض بين الأفكار</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1117313479"/>
                  </a:ext>
                </a:extLst>
              </a:tr>
              <a:tr h="83310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وجود مغالطات في الاستدلال</a:t>
                      </a:r>
                      <a:endParaRPr lang="en-US" sz="2400" b="1"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4185823422"/>
                  </a:ext>
                </a:extLst>
              </a:tr>
            </a:tbl>
          </a:graphicData>
        </a:graphic>
      </p:graphicFrame>
      <p:sp>
        <p:nvSpPr>
          <p:cNvPr id="3" name="مربع نص 2">
            <a:extLst>
              <a:ext uri="{FF2B5EF4-FFF2-40B4-BE49-F238E27FC236}">
                <a16:creationId xmlns:a16="http://schemas.microsoft.com/office/drawing/2014/main" id="{EA23D103-DBD3-4695-8340-F3F05BE9B3A1}"/>
              </a:ext>
            </a:extLst>
          </p:cNvPr>
          <p:cNvSpPr txBox="1"/>
          <p:nvPr/>
        </p:nvSpPr>
        <p:spPr>
          <a:xfrm>
            <a:off x="971600" y="1822464"/>
            <a:ext cx="3517212" cy="523220"/>
          </a:xfrm>
          <a:prstGeom prst="rect">
            <a:avLst/>
          </a:prstGeom>
          <a:noFill/>
        </p:spPr>
        <p:txBody>
          <a:bodyPr wrap="square" rtlCol="1">
            <a:spAutoFit/>
          </a:bodyPr>
          <a:lstStyle/>
          <a:p>
            <a:pPr algn="ctr"/>
            <a:r>
              <a:rPr lang="ar-EG" sz="2800" b="1" dirty="0">
                <a:solidFill>
                  <a:srgbClr val="0000CC"/>
                </a:solidFill>
              </a:rPr>
              <a:t>هل أنت متأكد؟</a:t>
            </a:r>
          </a:p>
        </p:txBody>
      </p:sp>
      <p:sp>
        <p:nvSpPr>
          <p:cNvPr id="4" name="مربع نص 3">
            <a:extLst>
              <a:ext uri="{FF2B5EF4-FFF2-40B4-BE49-F238E27FC236}">
                <a16:creationId xmlns:a16="http://schemas.microsoft.com/office/drawing/2014/main" id="{CA2916E7-BEF5-4935-A5B5-F185839DB654}"/>
              </a:ext>
            </a:extLst>
          </p:cNvPr>
          <p:cNvSpPr txBox="1"/>
          <p:nvPr/>
        </p:nvSpPr>
        <p:spPr>
          <a:xfrm>
            <a:off x="1054788" y="2730365"/>
            <a:ext cx="3517212" cy="523220"/>
          </a:xfrm>
          <a:prstGeom prst="rect">
            <a:avLst/>
          </a:prstGeom>
          <a:noFill/>
        </p:spPr>
        <p:txBody>
          <a:bodyPr wrap="square" rtlCol="1">
            <a:spAutoFit/>
          </a:bodyPr>
          <a:lstStyle/>
          <a:p>
            <a:pPr algn="ctr"/>
            <a:r>
              <a:rPr lang="ar-EG" sz="2800" b="1" dirty="0">
                <a:solidFill>
                  <a:srgbClr val="0000CC"/>
                </a:solidFill>
              </a:rPr>
              <a:t>هل هذا معقول؟</a:t>
            </a:r>
          </a:p>
        </p:txBody>
      </p:sp>
      <p:sp>
        <p:nvSpPr>
          <p:cNvPr id="5" name="مربع نص 4">
            <a:extLst>
              <a:ext uri="{FF2B5EF4-FFF2-40B4-BE49-F238E27FC236}">
                <a16:creationId xmlns:a16="http://schemas.microsoft.com/office/drawing/2014/main" id="{89D1F462-D4E5-417C-8DDF-1087A80DA671}"/>
              </a:ext>
            </a:extLst>
          </p:cNvPr>
          <p:cNvSpPr txBox="1"/>
          <p:nvPr/>
        </p:nvSpPr>
        <p:spPr>
          <a:xfrm>
            <a:off x="1041092" y="3413008"/>
            <a:ext cx="3517212" cy="954107"/>
          </a:xfrm>
          <a:prstGeom prst="rect">
            <a:avLst/>
          </a:prstGeom>
          <a:noFill/>
        </p:spPr>
        <p:txBody>
          <a:bodyPr wrap="square" rtlCol="1">
            <a:spAutoFit/>
          </a:bodyPr>
          <a:lstStyle/>
          <a:p>
            <a:pPr algn="ctr"/>
            <a:r>
              <a:rPr lang="ar-EG" sz="2800" b="1" dirty="0">
                <a:solidFill>
                  <a:srgbClr val="0000CC"/>
                </a:solidFill>
              </a:rPr>
              <a:t>هل المبادئ تؤدي إلى هذه النتائج بالضرورة؟</a:t>
            </a:r>
          </a:p>
        </p:txBody>
      </p:sp>
      <p:sp>
        <p:nvSpPr>
          <p:cNvPr id="6" name="مربع نص 5">
            <a:extLst>
              <a:ext uri="{FF2B5EF4-FFF2-40B4-BE49-F238E27FC236}">
                <a16:creationId xmlns:a16="http://schemas.microsoft.com/office/drawing/2014/main" id="{DAEB3EC9-14DC-4018-B7CA-F007A6E17E50}"/>
              </a:ext>
            </a:extLst>
          </p:cNvPr>
          <p:cNvSpPr txBox="1"/>
          <p:nvPr/>
        </p:nvSpPr>
        <p:spPr>
          <a:xfrm>
            <a:off x="1054804" y="4538557"/>
            <a:ext cx="3517212" cy="523220"/>
          </a:xfrm>
          <a:prstGeom prst="rect">
            <a:avLst/>
          </a:prstGeom>
          <a:noFill/>
        </p:spPr>
        <p:txBody>
          <a:bodyPr wrap="square" rtlCol="1">
            <a:spAutoFit/>
          </a:bodyPr>
          <a:lstStyle/>
          <a:p>
            <a:pPr algn="ctr"/>
            <a:r>
              <a:rPr lang="ar-EG" sz="2800" b="1" dirty="0">
                <a:solidFill>
                  <a:srgbClr val="0000CC"/>
                </a:solidFill>
              </a:rPr>
              <a:t>هل يوجد تناقض بين الأفكار؟</a:t>
            </a:r>
          </a:p>
        </p:txBody>
      </p:sp>
      <p:sp>
        <p:nvSpPr>
          <p:cNvPr id="7" name="مربع نص 6">
            <a:extLst>
              <a:ext uri="{FF2B5EF4-FFF2-40B4-BE49-F238E27FC236}">
                <a16:creationId xmlns:a16="http://schemas.microsoft.com/office/drawing/2014/main" id="{1DC325E8-2CA1-4291-B7DA-DEDE92293FC3}"/>
              </a:ext>
            </a:extLst>
          </p:cNvPr>
          <p:cNvSpPr txBox="1"/>
          <p:nvPr/>
        </p:nvSpPr>
        <p:spPr>
          <a:xfrm>
            <a:off x="1041092" y="5185252"/>
            <a:ext cx="3517212" cy="523220"/>
          </a:xfrm>
          <a:prstGeom prst="rect">
            <a:avLst/>
          </a:prstGeom>
          <a:noFill/>
        </p:spPr>
        <p:txBody>
          <a:bodyPr wrap="square" rtlCol="1">
            <a:spAutoFit/>
          </a:bodyPr>
          <a:lstStyle/>
          <a:p>
            <a:pPr algn="ctr"/>
            <a:r>
              <a:rPr lang="ar-EG" sz="2800" b="1" dirty="0">
                <a:solidFill>
                  <a:srgbClr val="0000CC"/>
                </a:solidFill>
              </a:rPr>
              <a:t>هل هذا صحيح؟</a:t>
            </a:r>
          </a:p>
        </p:txBody>
      </p:sp>
    </p:spTree>
    <p:extLst>
      <p:ext uri="{BB962C8B-B14F-4D97-AF65-F5344CB8AC3E}">
        <p14:creationId xmlns:p14="http://schemas.microsoft.com/office/powerpoint/2010/main" val="241786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A22AD86-6990-4397-9296-10F84C1F1293}"/>
              </a:ext>
            </a:extLst>
          </p:cNvPr>
          <p:cNvSpPr/>
          <p:nvPr/>
        </p:nvSpPr>
        <p:spPr bwMode="auto">
          <a:xfrm>
            <a:off x="953598" y="2024844"/>
            <a:ext cx="7236804" cy="2808312"/>
          </a:xfrm>
          <a:prstGeom prst="roundRect">
            <a:avLst>
              <a:gd name="adj" fmla="val 20919"/>
            </a:avLst>
          </a:prstGeom>
          <a:solidFill>
            <a:srgbClr val="C00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algn="ct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1- المفكر الناقد يستحضر دائمًا ما ينبغي الالتزام به من معايير وخطوات للتفكير الناقد. أحرر مذكرة لمعايير التفكير الناقد لألتزم بها عند تواصلي مع الآخرين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669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079612" y="1736812"/>
            <a:ext cx="6984776" cy="3384376"/>
          </a:xfrm>
          <a:prstGeom prst="rect">
            <a:avLst/>
          </a:prstGeom>
          <a:solidFill>
            <a:schemeClr val="accent4">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800" dirty="0">
                <a:solidFill>
                  <a:srgbClr val="FFFF00"/>
                </a:solidFill>
                <a:effectLst/>
              </a:rPr>
              <a:t>مذكرة المفكر الناقد </a:t>
            </a:r>
            <a:endParaRPr lang="en-US" sz="4800" dirty="0">
              <a:solidFill>
                <a:srgbClr val="FFFF00"/>
              </a:solidFill>
              <a:effectLst/>
            </a:endParaRPr>
          </a:p>
          <a:p>
            <a:r>
              <a:rPr lang="ar-EG" sz="3600" dirty="0">
                <a:effectLst/>
              </a:rPr>
              <a:t>معايير التفكير الناقد التي يجب علي الالتزام بها:.......</a:t>
            </a:r>
            <a:endParaRPr lang="en-US" sz="3600" dirty="0">
              <a:effectLst/>
            </a:endParaRPr>
          </a:p>
        </p:txBody>
      </p:sp>
    </p:spTree>
    <p:extLst>
      <p:ext uri="{BB962C8B-B14F-4D97-AF65-F5344CB8AC3E}">
        <p14:creationId xmlns:p14="http://schemas.microsoft.com/office/powerpoint/2010/main" val="2703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1511660" y="1443841"/>
            <a:ext cx="6120680" cy="3970318"/>
          </a:xfrm>
          <a:prstGeom prst="rect">
            <a:avLst/>
          </a:prstGeom>
          <a:noFill/>
          <a:ln w="57150">
            <a:noFill/>
            <a:prstDash val="dashDot"/>
          </a:ln>
        </p:spPr>
        <p:txBody>
          <a:bodyPr wrap="square" rtlCol="0">
            <a:spAutoFit/>
          </a:bodyPr>
          <a:lstStyle/>
          <a:p>
            <a:pPr marL="571500" indent="-571500">
              <a:buFont typeface="Wingdings" panose="05000000000000000000" pitchFamily="2" charset="2"/>
              <a:buChar char="ü"/>
            </a:pPr>
            <a:r>
              <a:rPr lang="ar-EG" sz="3600" b="1" dirty="0">
                <a:solidFill>
                  <a:srgbClr val="0000CC"/>
                </a:solidFill>
              </a:rPr>
              <a:t>الوضوح</a:t>
            </a:r>
          </a:p>
          <a:p>
            <a:pPr marL="571500" indent="-571500">
              <a:buFont typeface="Wingdings" panose="05000000000000000000" pitchFamily="2" charset="2"/>
              <a:buChar char="ü"/>
            </a:pPr>
            <a:r>
              <a:rPr lang="ar-EG" sz="3600" b="1" dirty="0">
                <a:solidFill>
                  <a:srgbClr val="0000CC"/>
                </a:solidFill>
              </a:rPr>
              <a:t>الصحة</a:t>
            </a:r>
          </a:p>
          <a:p>
            <a:pPr marL="571500" indent="-571500">
              <a:buFont typeface="Wingdings" panose="05000000000000000000" pitchFamily="2" charset="2"/>
              <a:buChar char="ü"/>
            </a:pPr>
            <a:r>
              <a:rPr lang="ar-EG" sz="3600" b="1" dirty="0">
                <a:solidFill>
                  <a:srgbClr val="0000CC"/>
                </a:solidFill>
              </a:rPr>
              <a:t>الاتساع</a:t>
            </a:r>
          </a:p>
          <a:p>
            <a:pPr marL="571500" indent="-571500">
              <a:buFont typeface="Wingdings" panose="05000000000000000000" pitchFamily="2" charset="2"/>
              <a:buChar char="ü"/>
            </a:pPr>
            <a:r>
              <a:rPr lang="ar-EG" sz="3600" b="1" dirty="0">
                <a:solidFill>
                  <a:srgbClr val="0000CC"/>
                </a:solidFill>
              </a:rPr>
              <a:t>الدقة</a:t>
            </a:r>
          </a:p>
          <a:p>
            <a:pPr marL="571500" indent="-571500">
              <a:buFont typeface="Wingdings" panose="05000000000000000000" pitchFamily="2" charset="2"/>
              <a:buChar char="ü"/>
            </a:pPr>
            <a:r>
              <a:rPr lang="ar-EG" sz="3600" b="1" dirty="0">
                <a:solidFill>
                  <a:srgbClr val="0000CC"/>
                </a:solidFill>
              </a:rPr>
              <a:t>الاستدلال المنطقي</a:t>
            </a:r>
          </a:p>
          <a:p>
            <a:pPr marL="571500" indent="-571500">
              <a:buFont typeface="Wingdings" panose="05000000000000000000" pitchFamily="2" charset="2"/>
              <a:buChar char="ü"/>
            </a:pPr>
            <a:r>
              <a:rPr lang="ar-EG" sz="3600" b="1" dirty="0">
                <a:solidFill>
                  <a:srgbClr val="0000CC"/>
                </a:solidFill>
              </a:rPr>
              <a:t>الربط</a:t>
            </a:r>
          </a:p>
          <a:p>
            <a:pPr marL="571500" indent="-571500">
              <a:buFont typeface="Wingdings" panose="05000000000000000000" pitchFamily="2" charset="2"/>
              <a:buChar char="ü"/>
            </a:pPr>
            <a:r>
              <a:rPr lang="ar-EG" sz="3600" b="1" dirty="0">
                <a:solidFill>
                  <a:srgbClr val="0000CC"/>
                </a:solidFill>
              </a:rPr>
              <a:t>العمق</a:t>
            </a:r>
          </a:p>
        </p:txBody>
      </p:sp>
    </p:spTree>
    <p:extLst>
      <p:ext uri="{BB962C8B-B14F-4D97-AF65-F5344CB8AC3E}">
        <p14:creationId xmlns:p14="http://schemas.microsoft.com/office/powerpoint/2010/main" val="402325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84256" y="3695250"/>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700808"/>
            <a:ext cx="7776865" cy="3888432"/>
          </a:xfrm>
          <a:prstGeom prst="rect">
            <a:avLst/>
          </a:prstGeom>
          <a:solidFill>
            <a:schemeClr val="tx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effectLst/>
              </a:rPr>
              <a:t>2- أكتب مقالاً عن خطر ظاهرة التنمر بين بعض طلاب المدارس، ولا أنسى أني مفكر ناقد، وأستحضر المفكرة التي حررتها في التمرين السابق لتذكرني بمعايير التفكير الناقد عند الكتابة أو التحدث مع الآخرين.</a:t>
            </a:r>
            <a:endParaRPr lang="en-US" dirty="0">
              <a:effectLst/>
            </a:endParaRPr>
          </a:p>
          <a:p>
            <a:r>
              <a:rPr lang="ar-EG" dirty="0">
                <a:effectLst/>
              </a:rPr>
              <a:t>التنمر هو سلوك عدواني يمارسه عدد محدود من الطلاب في المدرسة على طلاب آخرين بشكل مستمر ومتكرر (أشكال التنمر: لفظي -جسدي- اجتماعي- إلكتروني)</a:t>
            </a:r>
            <a:endParaRPr lang="en-US" dirty="0">
              <a:effectLst/>
            </a:endParaRPr>
          </a:p>
        </p:txBody>
      </p:sp>
    </p:spTree>
    <p:extLst>
      <p:ext uri="{BB962C8B-B14F-4D97-AF65-F5344CB8AC3E}">
        <p14:creationId xmlns:p14="http://schemas.microsoft.com/office/powerpoint/2010/main" val="3795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755830" y="1166842"/>
            <a:ext cx="7632340" cy="4524315"/>
          </a:xfrm>
          <a:prstGeom prst="rect">
            <a:avLst/>
          </a:prstGeom>
          <a:noFill/>
          <a:ln w="57150">
            <a:noFill/>
            <a:prstDash val="dashDot"/>
          </a:ln>
        </p:spPr>
        <p:txBody>
          <a:bodyPr wrap="square" rtlCol="0">
            <a:spAutoFit/>
          </a:bodyPr>
          <a:lstStyle/>
          <a:p>
            <a:r>
              <a:rPr lang="ar-EG" sz="3600" b="1" dirty="0">
                <a:solidFill>
                  <a:srgbClr val="0000CC"/>
                </a:solidFill>
              </a:rPr>
              <a:t>يمكن وصف التنمر المدرسي بالعديد من الطرق المختلفة, والتي قد تشمل العنف الجسدي مثل الركل أو الضرب أو تمزيق الشعر, وقد تنطوي فقط على الشتائم أو العزلة عن المجموعة أو تحميل (تعديل) صور شخصية للضحية بشكل غير قانوني عبر الإنترنت, ويتم الإساءة إلى الفتيات خاصة بطرق قد لا يلاحظها الأشخاص الآخرين على الفور ولكنها تؤذيهن بشدة.</a:t>
            </a:r>
          </a:p>
        </p:txBody>
      </p:sp>
    </p:spTree>
    <p:extLst>
      <p:ext uri="{BB962C8B-B14F-4D97-AF65-F5344CB8AC3E}">
        <p14:creationId xmlns:p14="http://schemas.microsoft.com/office/powerpoint/2010/main" val="36006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755830" y="692696"/>
            <a:ext cx="7632340" cy="5632311"/>
          </a:xfrm>
          <a:prstGeom prst="rect">
            <a:avLst/>
          </a:prstGeom>
          <a:noFill/>
          <a:ln w="57150">
            <a:noFill/>
            <a:prstDash val="dashDot"/>
          </a:ln>
        </p:spPr>
        <p:txBody>
          <a:bodyPr wrap="square" rtlCol="0">
            <a:spAutoFit/>
          </a:bodyPr>
          <a:lstStyle/>
          <a:p>
            <a:r>
              <a:rPr lang="ar-EG" sz="3600" b="1" dirty="0">
                <a:solidFill>
                  <a:srgbClr val="0000CC"/>
                </a:solidFill>
              </a:rPr>
              <a:t>يمكن لأي شخص أن يصبح هدفًا لأعمال التنمر, لذلك لا جدوى من لوم نفسك والبحث عن الأسباب, حيث لا تنتهي أعمال التنمر بالضرورة حتى لو حاول الأشخاص المستهدفون تغيير أنفسهم وفقا لما يطلبه المتنمرون, على سبيل المثال, عندما يفقد شخص بدين الوزن, فقد يجد المتنمرون سببًا جديدًا لإساءة معاملة الطلاب المستهدفون أو البدء في الإساءة إلى طالب آخر, ولا توجد أية أسباب فعلية على الإطلاق تبرر أعمال التنمر والترهيب داخل المدارس.</a:t>
            </a:r>
          </a:p>
        </p:txBody>
      </p:sp>
    </p:spTree>
    <p:extLst>
      <p:ext uri="{BB962C8B-B14F-4D97-AF65-F5344CB8AC3E}">
        <p14:creationId xmlns:p14="http://schemas.microsoft.com/office/powerpoint/2010/main" val="345342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755830" y="428178"/>
            <a:ext cx="7632340" cy="6001643"/>
          </a:xfrm>
          <a:prstGeom prst="rect">
            <a:avLst/>
          </a:prstGeom>
          <a:noFill/>
          <a:ln w="57150">
            <a:noFill/>
            <a:prstDash val="dashDot"/>
          </a:ln>
        </p:spPr>
        <p:txBody>
          <a:bodyPr wrap="square" rtlCol="0">
            <a:spAutoFit/>
          </a:bodyPr>
          <a:lstStyle/>
          <a:p>
            <a:r>
              <a:rPr lang="ar-EG" sz="3200" b="1" dirty="0">
                <a:solidFill>
                  <a:srgbClr val="0000CC"/>
                </a:solidFill>
              </a:rPr>
              <a:t>في الماضي، كان يُعتقد أن المتنمرين يمارسون أعمال الترهيب والتخويف لأنهم يعانون من تدني احترام الذات, أما في الوقت الحاضر تعتبر الحاجة إلى إثبات الشخص المتنمر لذاته وتأكيدها هي السبب الأكثر احتمالا وشيوعًا, وقد تكون ممارسة أعمال التنمر وسيلة أيضًا للتعامل مع المشاعر السلبية لدى الشخص, كما قد يكون المتنمر نفسه ضحية سابقة لأعمال الترهيب والعنف, وعلى الرغم من ذلك عادة ما تُظهر ضحايا هذا السلوك المزيد من التعاطف والمودة أكثر من غيرها, وتكون هذه الخصائص مفيدة جدًا في مرحلة البلوغ إن لم يكن في وقت أقرب, وعلى الأرجح يكون ضحايا التنمر أشخاصًا وأصدقاءً جيدين للغاية بالفعل في مرحلة الطفولة.</a:t>
            </a:r>
          </a:p>
        </p:txBody>
      </p:sp>
    </p:spTree>
    <p:extLst>
      <p:ext uri="{BB962C8B-B14F-4D97-AF65-F5344CB8AC3E}">
        <p14:creationId xmlns:p14="http://schemas.microsoft.com/office/powerpoint/2010/main" val="1299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755830" y="1166842"/>
            <a:ext cx="7632340" cy="4524315"/>
          </a:xfrm>
          <a:prstGeom prst="rect">
            <a:avLst/>
          </a:prstGeom>
          <a:noFill/>
          <a:ln w="57150">
            <a:noFill/>
            <a:prstDash val="dashDot"/>
          </a:ln>
        </p:spPr>
        <p:txBody>
          <a:bodyPr wrap="square" rtlCol="0">
            <a:spAutoFit/>
          </a:bodyPr>
          <a:lstStyle/>
          <a:p>
            <a:r>
              <a:rPr lang="ar-EG" sz="3200" b="1" dirty="0">
                <a:solidFill>
                  <a:srgbClr val="0000CC"/>
                </a:solidFill>
              </a:rPr>
              <a:t>يعد التعرض للإساءة أمرًا صعبًا, حيث يتعرض العديد من الأطفال للإيذاء يوميًا في المدرسة, وهو أمر يعد جريمة بشكل تلقائي إذا حدث بين البالغين, وفي الوقت الحاضر، يتم التعامل مع التنمر الجسدي بصورة أكثر ملائمة على الأرجح عن ذي قبل, يجب اللجوء إلى الشرطة بشأن المسائل التي تتعلق بالعنف, كما أن يعد الاعتداء اللفظي والتلاعب والاستغلال والاستبعاد من المجموعة أيضًا من الأشكال الشائعة جدًا للتنمر, لذا ينبغي أن يكون المعلمين والآباء والطلاب الآخرين قادرون على التصدي لها.</a:t>
            </a:r>
          </a:p>
        </p:txBody>
      </p:sp>
    </p:spTree>
    <p:extLst>
      <p:ext uri="{BB962C8B-B14F-4D97-AF65-F5344CB8AC3E}">
        <p14:creationId xmlns:p14="http://schemas.microsoft.com/office/powerpoint/2010/main" val="274288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755830" y="1484784"/>
            <a:ext cx="7632340" cy="3539430"/>
          </a:xfrm>
          <a:prstGeom prst="rect">
            <a:avLst/>
          </a:prstGeom>
          <a:noFill/>
          <a:ln w="57150">
            <a:noFill/>
            <a:prstDash val="dashDot"/>
          </a:ln>
        </p:spPr>
        <p:txBody>
          <a:bodyPr wrap="square" rtlCol="0">
            <a:spAutoFit/>
          </a:bodyPr>
          <a:lstStyle/>
          <a:p>
            <a:r>
              <a:rPr lang="ar-EG" sz="3200" b="1" dirty="0">
                <a:solidFill>
                  <a:srgbClr val="0000CC"/>
                </a:solidFill>
              </a:rPr>
              <a:t>يجب أن تتوقف أعمال التنمر والترهيب، ليس فقط بسبب الضحية ولكن أيضًا من أجل المتنمر نفسه, حيث تشير الدراسات إلى أن المتنمرين أنفسهم من المحتمل أن يكونوا أكثر فشلاً في الحياة في وقت لاحق, على سبيل المثال, هم أكثر الأفراد عرضة لارتكاب جرائم في سن مبكرة عن غيرهم, كما قد يواجه ضحايا التنمر صدمات من شأنها أن تؤثر عليهم في مرحلة البلوغ.</a:t>
            </a:r>
          </a:p>
        </p:txBody>
      </p:sp>
    </p:spTree>
    <p:extLst>
      <p:ext uri="{BB962C8B-B14F-4D97-AF65-F5344CB8AC3E}">
        <p14:creationId xmlns:p14="http://schemas.microsoft.com/office/powerpoint/2010/main" val="22230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04143" y="836712"/>
            <a:ext cx="7776865" cy="4401205"/>
          </a:xfrm>
          <a:prstGeom prst="rect">
            <a:avLst/>
          </a:prstGeom>
          <a:noFill/>
          <a:ln w="57150">
            <a:noFill/>
            <a:prstDash val="dashDot"/>
          </a:ln>
        </p:spPr>
        <p:txBody>
          <a:bodyPr wrap="square" rtlCol="0">
            <a:spAutoFit/>
          </a:bodyPr>
          <a:lstStyle/>
          <a:p>
            <a:pPr algn="ctr"/>
            <a:r>
              <a:rPr lang="ar-EG" sz="2800" b="1" dirty="0"/>
              <a:t>ينبغي لنا النظر أولاً فيما نريد أن تؤديه الكلمات لنا؛ فنحن نستخدم الكلمات في التفكير وفي المخاطبة على السواء، من أجل الإعراب عن أغراض مختلفة؛ كأن نصف مثلاً الحقيقة المائلة خارج أفكارنا ومشاعرنا، ولكي نتمكن من إيصال أفكارنا ورغباتنا بكل نزاهة إلى أناس آخرين فمن الضروري أن يفهم هؤلاء الناس بكل وضوح معاني الكلمات التي نستعملها في مخاطبتهم، والقواعد التي يجري بموجبها نظم وربط هذه الكلمات ببعضها البعض. وقد نضطر إلى استعمال وسيلة معينة من التفسير، كالتعريف، لكي نضمن أن يكون كلامنا مفهومًا وشاملاً. وكذلك لا نضمن صحة النتيجة إذا لم يتضح لنا أولاً صحة الدلائل والبراهين المستخدمة لدعمها.</a:t>
            </a:r>
            <a:endParaRPr lang="en-US" sz="2800" dirty="0"/>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1313637" y="5796387"/>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التفكير السليم والتفكير الأعوج، </a:t>
            </a:r>
            <a:r>
              <a:rPr lang="ar-EG" sz="2000" b="1" dirty="0" err="1">
                <a:solidFill>
                  <a:schemeClr val="tx1"/>
                </a:solidFill>
              </a:rPr>
              <a:t>ثالوس</a:t>
            </a:r>
            <a:r>
              <a:rPr lang="ar-EG" sz="2000" b="1" dirty="0">
                <a:solidFill>
                  <a:schemeClr val="tx1"/>
                </a:solidFill>
              </a:rPr>
              <a:t> روبرت1979م (بتصرف).</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4B76D33-E7FF-4DAD-BBBF-9BF2243B4387}"/>
              </a:ext>
            </a:extLst>
          </p:cNvPr>
          <p:cNvPicPr>
            <a:picLocks noChangeAspect="1"/>
          </p:cNvPicPr>
          <p:nvPr/>
        </p:nvPicPr>
        <p:blipFill>
          <a:blip r:embed="rId3"/>
          <a:stretch>
            <a:fillRect/>
          </a:stretch>
        </p:blipFill>
        <p:spPr>
          <a:xfrm>
            <a:off x="1655676" y="1988840"/>
            <a:ext cx="5832647" cy="2880319"/>
          </a:xfrm>
          <a:prstGeom prst="rect">
            <a:avLst/>
          </a:prstGeom>
        </p:spPr>
      </p:pic>
    </p:spTree>
    <p:extLst>
      <p:ext uri="{BB962C8B-B14F-4D97-AF65-F5344CB8AC3E}">
        <p14:creationId xmlns:p14="http://schemas.microsoft.com/office/powerpoint/2010/main" val="97727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7FEC4A4-1F9D-466A-AFA6-44A9F61CDB6B}"/>
              </a:ext>
            </a:extLst>
          </p:cNvPr>
          <p:cNvSpPr txBox="1"/>
          <p:nvPr/>
        </p:nvSpPr>
        <p:spPr>
          <a:xfrm>
            <a:off x="1115616" y="995882"/>
            <a:ext cx="6912768" cy="3754361"/>
          </a:xfrm>
          <a:prstGeom prst="rect">
            <a:avLst/>
          </a:prstGeom>
          <a:solidFill>
            <a:schemeClr val="accent6">
              <a:lumMod val="20000"/>
              <a:lumOff val="80000"/>
            </a:schemeClr>
          </a:solidFill>
        </p:spPr>
        <p:txBody>
          <a:bodyPr wrap="square">
            <a:spAutoFit/>
          </a:bodyPr>
          <a:lstStyle/>
          <a:p>
            <a:pPr marL="0" marR="0" algn="ct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"إن التفكير في أن تفكر بطريقة نظامية شيء تتجاهله المجتمعات البشرية بشكل كبير ويجب أن يكون محور الكيفية التي نعيش بها يوميًا .... إذا أردنا أن نفكر بشكل جيد، فإنه يجب علينا أن نفهم على أقل تقدير مبادئ التفكير، والأنظمة الأساسية التي ينبثق منها، ومعايير التفكير، كما يجب أن نتعلم كيف نقوم بتحليل تفكيرنا".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ستطيل: زوايا مستديرة 2">
            <a:extLst>
              <a:ext uri="{FF2B5EF4-FFF2-40B4-BE49-F238E27FC236}">
                <a16:creationId xmlns:a16="http://schemas.microsoft.com/office/drawing/2014/main" id="{B9DA845D-DEAE-4E13-BF02-37FF7F752B56}"/>
              </a:ext>
            </a:extLst>
          </p:cNvPr>
          <p:cNvSpPr/>
          <p:nvPr/>
        </p:nvSpPr>
        <p:spPr>
          <a:xfrm>
            <a:off x="1093880" y="5733256"/>
            <a:ext cx="6912768" cy="440925"/>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التفكير الانتقادي، الطبعة الأولى، </a:t>
            </a:r>
            <a:r>
              <a:rPr lang="ar-EG" sz="2000" b="1" dirty="0" err="1">
                <a:solidFill>
                  <a:schemeClr val="tx1"/>
                </a:solidFill>
              </a:rPr>
              <a:t>إيلدر</a:t>
            </a:r>
            <a:r>
              <a:rPr lang="ar-EG" sz="2000" b="1" dirty="0">
                <a:solidFill>
                  <a:schemeClr val="tx1"/>
                </a:solidFill>
              </a:rPr>
              <a:t> ليندا وريتشارد بول، 2013م.</a:t>
            </a:r>
          </a:p>
        </p:txBody>
      </p:sp>
    </p:spTree>
    <p:extLst>
      <p:ext uri="{BB962C8B-B14F-4D97-AF65-F5344CB8AC3E}">
        <p14:creationId xmlns:p14="http://schemas.microsoft.com/office/powerpoint/2010/main" val="14600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2106</Words>
  <Application>Microsoft Office PowerPoint</Application>
  <PresentationFormat>عرض على الشاشة (4:3)</PresentationFormat>
  <Paragraphs>201</Paragraphs>
  <Slides>55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55</vt:i4>
      </vt:variant>
    </vt:vector>
  </HeadingPairs>
  <TitlesOfParts>
    <vt:vector size="59" baseType="lpstr">
      <vt:lpstr>Arial</vt:lpstr>
      <vt:lpstr>Calibri</vt:lpstr>
      <vt:lpstr>Wingdings</vt:lpstr>
      <vt:lpstr>نسق Office</vt:lpstr>
      <vt:lpstr>الدرس الثالث</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Eman Adel</cp:lastModifiedBy>
  <cp:revision>136</cp:revision>
  <dcterms:created xsi:type="dcterms:W3CDTF">2020-12-01T14:21:27Z</dcterms:created>
  <dcterms:modified xsi:type="dcterms:W3CDTF">2021-08-21T23:09:32Z</dcterms:modified>
</cp:coreProperties>
</file>