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74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73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94676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42F90-F0F6-422D-B7BD-894D710DFDFE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pPr rtl="1"/>
          <a:endParaRPr lang="ar-EG"/>
        </a:p>
      </dgm:t>
    </dgm:pt>
    <dgm:pt modelId="{D5567ABC-13E9-4E97-BFEF-0FDA8FAC3E4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3200" b="1"/>
            <a:t>اسمه </a:t>
          </a:r>
          <a:r>
            <a:rPr lang="ar-SA" sz="2800" b="1"/>
            <a:t>: البراء بن عازب</a:t>
          </a:r>
          <a:r>
            <a:rPr lang="ar-EG" sz="2800" b="1"/>
            <a:t>,</a:t>
          </a:r>
          <a:r>
            <a:rPr lang="ar-SA" sz="2800" b="1"/>
            <a:t> هو وأبوه صحابي</a:t>
          </a:r>
          <a:r>
            <a:rPr lang="ar-EG" sz="2800" b="1"/>
            <a:t>ان </a:t>
          </a:r>
          <a:r>
            <a:rPr lang="ar-SA" sz="2800" b="1"/>
            <a:t>رضى الله عنهما</a:t>
          </a:r>
          <a:r>
            <a:rPr lang="ar-EG" sz="2800" b="1"/>
            <a:t>.</a:t>
          </a:r>
          <a:endParaRPr lang="ar-EG" sz="2800" dirty="0"/>
        </a:p>
      </dgm:t>
    </dgm:pt>
    <dgm:pt modelId="{AA3CB0F2-3B88-40A5-808D-FEC53B361E4A}" type="parTrans" cxnId="{46891D0D-C59D-4CCB-AB99-C8B2E3666FAC}">
      <dgm:prSet/>
      <dgm:spPr/>
      <dgm:t>
        <a:bodyPr/>
        <a:lstStyle/>
        <a:p>
          <a:pPr rtl="1"/>
          <a:endParaRPr lang="ar-EG"/>
        </a:p>
      </dgm:t>
    </dgm:pt>
    <dgm:pt modelId="{FBEEA83E-6F88-48FD-B27E-6C9288DE6770}" type="sibTrans" cxnId="{46891D0D-C59D-4CCB-AB99-C8B2E3666FAC}">
      <dgm:prSet/>
      <dgm:spPr/>
      <dgm:t>
        <a:bodyPr/>
        <a:lstStyle/>
        <a:p>
          <a:pPr rtl="1"/>
          <a:endParaRPr lang="ar-EG"/>
        </a:p>
      </dgm:t>
    </dgm:pt>
    <dgm:pt modelId="{2D2D89CD-5F8F-4FE1-A806-B7800ED6A785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ar-SA" sz="3200" b="1"/>
            <a:t>حبه للعلم </a:t>
          </a:r>
          <a:r>
            <a:rPr lang="ar-SA" sz="2800" b="1"/>
            <a:t>: كان البراء رضى الله عنه محبا للعلم فقد روي عن النبي </a:t>
          </a:r>
          <a:r>
            <a:rPr lang="fa-IR" sz="2800" b="1"/>
            <a:t>۳۰5</a:t>
          </a:r>
          <a:r>
            <a:rPr lang="ar-SA" sz="2800" b="1"/>
            <a:t> أحاديث </a:t>
          </a:r>
          <a:endParaRPr lang="en-US" sz="2800" dirty="0"/>
        </a:p>
      </dgm:t>
    </dgm:pt>
    <dgm:pt modelId="{60F964D9-D307-48D9-A3DE-67767553086D}" type="parTrans" cxnId="{D0F3F91F-9AD6-4544-9F58-1A7C3DCF114B}">
      <dgm:prSet/>
      <dgm:spPr/>
      <dgm:t>
        <a:bodyPr/>
        <a:lstStyle/>
        <a:p>
          <a:pPr rtl="1"/>
          <a:endParaRPr lang="ar-EG"/>
        </a:p>
      </dgm:t>
    </dgm:pt>
    <dgm:pt modelId="{6321DE17-DA76-42C1-AD7A-7BEA36384CD7}" type="sibTrans" cxnId="{D0F3F91F-9AD6-4544-9F58-1A7C3DCF114B}">
      <dgm:prSet/>
      <dgm:spPr/>
      <dgm:t>
        <a:bodyPr/>
        <a:lstStyle/>
        <a:p>
          <a:pPr rtl="1"/>
          <a:endParaRPr lang="ar-EG"/>
        </a:p>
      </dgm:t>
    </dgm:pt>
    <dgm:pt modelId="{8F92D245-4ED2-4E42-9F1C-87ED8C4AE67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3200" b="1"/>
            <a:t>شجاعته </a:t>
          </a:r>
          <a:r>
            <a:rPr lang="ar-SA" sz="2800" b="1"/>
            <a:t>: شارك مع النبي صلى الله عليه وسلم في 15 غزوة، وكان شجاعا من صغره، أراد المشاركة في غزوة بدر لم يسمح له النبي صلى الله عليه وسلم لصغر سنه .</a:t>
          </a:r>
          <a:endParaRPr lang="en-US" sz="2800" dirty="0"/>
        </a:p>
      </dgm:t>
    </dgm:pt>
    <dgm:pt modelId="{5B5D85A0-F5A4-438A-B13F-3599B7BF53F0}" type="parTrans" cxnId="{AC36A2B0-8595-4A16-A141-1C6905CB35EC}">
      <dgm:prSet/>
      <dgm:spPr/>
      <dgm:t>
        <a:bodyPr/>
        <a:lstStyle/>
        <a:p>
          <a:pPr rtl="1"/>
          <a:endParaRPr lang="ar-EG"/>
        </a:p>
      </dgm:t>
    </dgm:pt>
    <dgm:pt modelId="{4115043D-B492-420A-B138-BEE577E29DDB}" type="sibTrans" cxnId="{AC36A2B0-8595-4A16-A141-1C6905CB35EC}">
      <dgm:prSet/>
      <dgm:spPr/>
      <dgm:t>
        <a:bodyPr/>
        <a:lstStyle/>
        <a:p>
          <a:pPr rtl="1"/>
          <a:endParaRPr lang="ar-EG"/>
        </a:p>
      </dgm:t>
    </dgm:pt>
    <dgm:pt modelId="{7AECF112-1F95-44C6-97EB-58B6524AAE30}" type="pres">
      <dgm:prSet presAssocID="{75342F90-F0F6-422D-B7BD-894D710DFDFE}" presName="linear" presStyleCnt="0">
        <dgm:presLayoutVars>
          <dgm:animLvl val="lvl"/>
          <dgm:resizeHandles val="exact"/>
        </dgm:presLayoutVars>
      </dgm:prSet>
      <dgm:spPr/>
    </dgm:pt>
    <dgm:pt modelId="{ADB093A2-3B34-416C-8C02-BD7ADFF44812}" type="pres">
      <dgm:prSet presAssocID="{D5567ABC-13E9-4E97-BFEF-0FDA8FAC3E4E}" presName="parentText" presStyleLbl="node1" presStyleIdx="0" presStyleCnt="3" custLinFactY="-31927" custLinFactNeighborX="1001" custLinFactNeighborY="-100000">
        <dgm:presLayoutVars>
          <dgm:chMax val="0"/>
          <dgm:bulletEnabled val="1"/>
        </dgm:presLayoutVars>
      </dgm:prSet>
      <dgm:spPr/>
    </dgm:pt>
    <dgm:pt modelId="{A83FD20B-C4D0-4D06-9D2D-8983323625F8}" type="pres">
      <dgm:prSet presAssocID="{FBEEA83E-6F88-48FD-B27E-6C9288DE6770}" presName="spacer" presStyleCnt="0"/>
      <dgm:spPr/>
    </dgm:pt>
    <dgm:pt modelId="{98753387-ACEE-4C95-828B-6223A8AF9911}" type="pres">
      <dgm:prSet presAssocID="{2D2D89CD-5F8F-4FE1-A806-B7800ED6A785}" presName="parentText" presStyleLbl="node1" presStyleIdx="1" presStyleCnt="3" custLinFactY="-37876" custLinFactNeighborX="372" custLinFactNeighborY="-100000">
        <dgm:presLayoutVars>
          <dgm:chMax val="0"/>
          <dgm:bulletEnabled val="1"/>
        </dgm:presLayoutVars>
      </dgm:prSet>
      <dgm:spPr/>
    </dgm:pt>
    <dgm:pt modelId="{B100B3E6-407C-4926-9F71-8F046F3240FF}" type="pres">
      <dgm:prSet presAssocID="{6321DE17-DA76-42C1-AD7A-7BEA36384CD7}" presName="spacer" presStyleCnt="0"/>
      <dgm:spPr/>
    </dgm:pt>
    <dgm:pt modelId="{B758BA25-A367-4C12-8B0C-9E2BBC4A110B}" type="pres">
      <dgm:prSet presAssocID="{8F92D245-4ED2-4E42-9F1C-87ED8C4AE67F}" presName="parentText" presStyleLbl="node1" presStyleIdx="2" presStyleCnt="3" custLinFactY="-42925" custLinFactNeighborY="-100000">
        <dgm:presLayoutVars>
          <dgm:chMax val="0"/>
          <dgm:bulletEnabled val="1"/>
        </dgm:presLayoutVars>
      </dgm:prSet>
      <dgm:spPr/>
    </dgm:pt>
  </dgm:ptLst>
  <dgm:cxnLst>
    <dgm:cxn modelId="{46891D0D-C59D-4CCB-AB99-C8B2E3666FAC}" srcId="{75342F90-F0F6-422D-B7BD-894D710DFDFE}" destId="{D5567ABC-13E9-4E97-BFEF-0FDA8FAC3E4E}" srcOrd="0" destOrd="0" parTransId="{AA3CB0F2-3B88-40A5-808D-FEC53B361E4A}" sibTransId="{FBEEA83E-6F88-48FD-B27E-6C9288DE6770}"/>
    <dgm:cxn modelId="{D0F3F91F-9AD6-4544-9F58-1A7C3DCF114B}" srcId="{75342F90-F0F6-422D-B7BD-894D710DFDFE}" destId="{2D2D89CD-5F8F-4FE1-A806-B7800ED6A785}" srcOrd="1" destOrd="0" parTransId="{60F964D9-D307-48D9-A3DE-67767553086D}" sibTransId="{6321DE17-DA76-42C1-AD7A-7BEA36384CD7}"/>
    <dgm:cxn modelId="{53D3E64E-B0A8-41A2-84BA-E723733CF313}" type="presOf" srcId="{2D2D89CD-5F8F-4FE1-A806-B7800ED6A785}" destId="{98753387-ACEE-4C95-828B-6223A8AF9911}" srcOrd="0" destOrd="0" presId="urn:microsoft.com/office/officeart/2005/8/layout/vList2"/>
    <dgm:cxn modelId="{AC36A2B0-8595-4A16-A141-1C6905CB35EC}" srcId="{75342F90-F0F6-422D-B7BD-894D710DFDFE}" destId="{8F92D245-4ED2-4E42-9F1C-87ED8C4AE67F}" srcOrd="2" destOrd="0" parTransId="{5B5D85A0-F5A4-438A-B13F-3599B7BF53F0}" sibTransId="{4115043D-B492-420A-B138-BEE577E29DDB}"/>
    <dgm:cxn modelId="{31DF8EE3-7C5F-4755-B1A8-283C300D4EA8}" type="presOf" srcId="{D5567ABC-13E9-4E97-BFEF-0FDA8FAC3E4E}" destId="{ADB093A2-3B34-416C-8C02-BD7ADFF44812}" srcOrd="0" destOrd="0" presId="urn:microsoft.com/office/officeart/2005/8/layout/vList2"/>
    <dgm:cxn modelId="{75C88AEE-4077-45B1-9A3D-A950CA946833}" type="presOf" srcId="{8F92D245-4ED2-4E42-9F1C-87ED8C4AE67F}" destId="{B758BA25-A367-4C12-8B0C-9E2BBC4A110B}" srcOrd="0" destOrd="0" presId="urn:microsoft.com/office/officeart/2005/8/layout/vList2"/>
    <dgm:cxn modelId="{B3C2EAF1-F4DE-4A60-BE58-EDC91DAEAF00}" type="presOf" srcId="{75342F90-F0F6-422D-B7BD-894D710DFDFE}" destId="{7AECF112-1F95-44C6-97EB-58B6524AAE30}" srcOrd="0" destOrd="0" presId="urn:microsoft.com/office/officeart/2005/8/layout/vList2"/>
    <dgm:cxn modelId="{EC27C325-2C09-4420-A2CB-8F8F53D780F4}" type="presParOf" srcId="{7AECF112-1F95-44C6-97EB-58B6524AAE30}" destId="{ADB093A2-3B34-416C-8C02-BD7ADFF44812}" srcOrd="0" destOrd="0" presId="urn:microsoft.com/office/officeart/2005/8/layout/vList2"/>
    <dgm:cxn modelId="{44B3841F-8F43-4A33-A518-61B3D0EAECC0}" type="presParOf" srcId="{7AECF112-1F95-44C6-97EB-58B6524AAE30}" destId="{A83FD20B-C4D0-4D06-9D2D-8983323625F8}" srcOrd="1" destOrd="0" presId="urn:microsoft.com/office/officeart/2005/8/layout/vList2"/>
    <dgm:cxn modelId="{5D0A2029-977A-49B3-A2CA-D73226043EF2}" type="presParOf" srcId="{7AECF112-1F95-44C6-97EB-58B6524AAE30}" destId="{98753387-ACEE-4C95-828B-6223A8AF9911}" srcOrd="2" destOrd="0" presId="urn:microsoft.com/office/officeart/2005/8/layout/vList2"/>
    <dgm:cxn modelId="{D91C19D5-A703-4D84-A42C-74F008FEAE09}" type="presParOf" srcId="{7AECF112-1F95-44C6-97EB-58B6524AAE30}" destId="{B100B3E6-407C-4926-9F71-8F046F3240FF}" srcOrd="3" destOrd="0" presId="urn:microsoft.com/office/officeart/2005/8/layout/vList2"/>
    <dgm:cxn modelId="{4C8E9257-C66F-4378-AB81-B68AAE21B867}" type="presParOf" srcId="{7AECF112-1F95-44C6-97EB-58B6524AAE30}" destId="{B758BA25-A367-4C12-8B0C-9E2BBC4A110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093A2-3B34-416C-8C02-BD7ADFF44812}">
      <dsp:nvSpPr>
        <dsp:cNvPr id="0" name=""/>
        <dsp:cNvSpPr/>
      </dsp:nvSpPr>
      <dsp:spPr>
        <a:xfrm>
          <a:off x="0" y="0"/>
          <a:ext cx="8291264" cy="159705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/>
            <a:t>اسمه </a:t>
          </a:r>
          <a:r>
            <a:rPr lang="ar-SA" sz="2800" b="1" kern="1200"/>
            <a:t>: البراء بن عازب</a:t>
          </a:r>
          <a:r>
            <a:rPr lang="ar-EG" sz="2800" b="1" kern="1200"/>
            <a:t>,</a:t>
          </a:r>
          <a:r>
            <a:rPr lang="ar-SA" sz="2800" b="1" kern="1200"/>
            <a:t> هو وأبوه صحابي</a:t>
          </a:r>
          <a:r>
            <a:rPr lang="ar-EG" sz="2800" b="1" kern="1200"/>
            <a:t>ان </a:t>
          </a:r>
          <a:r>
            <a:rPr lang="ar-SA" sz="2800" b="1" kern="1200"/>
            <a:t>رضى الله عنهما</a:t>
          </a:r>
          <a:r>
            <a:rPr lang="ar-EG" sz="2800" b="1" kern="1200"/>
            <a:t>.</a:t>
          </a:r>
          <a:endParaRPr lang="ar-EG" sz="2800" kern="1200" dirty="0"/>
        </a:p>
      </dsp:txBody>
      <dsp:txXfrm>
        <a:off x="77962" y="77962"/>
        <a:ext cx="8135340" cy="1441126"/>
      </dsp:txXfrm>
    </dsp:sp>
    <dsp:sp modelId="{98753387-ACEE-4C95-828B-6223A8AF9911}">
      <dsp:nvSpPr>
        <dsp:cNvPr id="0" name=""/>
        <dsp:cNvSpPr/>
      </dsp:nvSpPr>
      <dsp:spPr>
        <a:xfrm>
          <a:off x="0" y="1042640"/>
          <a:ext cx="8291264" cy="1597050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/>
            <a:t>حبه للعلم </a:t>
          </a:r>
          <a:r>
            <a:rPr lang="ar-SA" sz="2800" b="1" kern="1200"/>
            <a:t>: كان البراء رضى الله عنه محبا للعلم فقد روي عن النبي </a:t>
          </a:r>
          <a:r>
            <a:rPr lang="fa-IR" sz="2800" b="1" kern="1200"/>
            <a:t>۳۰5</a:t>
          </a:r>
          <a:r>
            <a:rPr lang="ar-SA" sz="2800" b="1" kern="1200"/>
            <a:t> أحاديث </a:t>
          </a:r>
          <a:endParaRPr lang="en-US" sz="2800" kern="1200" dirty="0"/>
        </a:p>
      </dsp:txBody>
      <dsp:txXfrm>
        <a:off x="77962" y="1120602"/>
        <a:ext cx="8135340" cy="1441126"/>
      </dsp:txXfrm>
    </dsp:sp>
    <dsp:sp modelId="{B758BA25-A367-4C12-8B0C-9E2BBC4A110B}">
      <dsp:nvSpPr>
        <dsp:cNvPr id="0" name=""/>
        <dsp:cNvSpPr/>
      </dsp:nvSpPr>
      <dsp:spPr>
        <a:xfrm>
          <a:off x="0" y="2746255"/>
          <a:ext cx="8291264" cy="159705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/>
            <a:t>شجاعته </a:t>
          </a:r>
          <a:r>
            <a:rPr lang="ar-SA" sz="2800" b="1" kern="1200"/>
            <a:t>: شارك مع النبي صلى الله عليه وسلم في 15 غزوة، وكان شجاعا من صغره، أراد المشاركة في غزوة بدر لم يسمح له النبي صلى الله عليه وسلم لصغر سنه .</a:t>
          </a:r>
          <a:endParaRPr lang="en-US" sz="2800" kern="1200" dirty="0"/>
        </a:p>
      </dsp:txBody>
      <dsp:txXfrm>
        <a:off x="77962" y="2824217"/>
        <a:ext cx="8135340" cy="144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2079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66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3093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11397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68044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76546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42171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77823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97515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35786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95902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6490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48420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75251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52609"/>
      </p:ext>
    </p:extLst>
  </p:cSld>
  <p:clrMapOvr>
    <a:masterClrMapping/>
  </p:clrMapOvr>
  <p:transition>
    <p:wedg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595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6324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381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4720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931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8096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9700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19BE-B708-43B5-B327-E46D2597F26D}" type="datetimeFigureOut">
              <a:rPr lang="ar-EG" smtClean="0"/>
              <a:t>07/01/1443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C1E6-6D7F-402F-B42B-7EF4EECA11D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713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F097906-8858-4ADD-97EA-446722A99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8/15/2021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37EF052-2EEB-45BB-8215-2D14219266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5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5838E4-DBCE-4F89-AC69-351D2935F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29" y="1295400"/>
            <a:ext cx="4310347" cy="1123712"/>
          </a:xfrm>
          <a:prstGeom prst="round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الوحدة الأولى </a:t>
            </a:r>
            <a:endParaRPr lang="en-US" sz="6000" b="1" dirty="0">
              <a:solidFill>
                <a:schemeClr val="bg2">
                  <a:lumMod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0AA81-FDF1-4DA1-81C2-5FF9016BC996}"/>
              </a:ext>
            </a:extLst>
          </p:cNvPr>
          <p:cNvSpPr txBox="1"/>
          <p:nvPr/>
        </p:nvSpPr>
        <p:spPr>
          <a:xfrm>
            <a:off x="1577928" y="2969299"/>
            <a:ext cx="4310348" cy="919401"/>
          </a:xfrm>
          <a:prstGeom prst="round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التعريف بالنبي </a:t>
            </a:r>
            <a:r>
              <a:rPr lang="ar-EG" sz="48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sym typeface="AGA Arabesque" panose="05010101010101010101" pitchFamily="2" charset="2"/>
              </a:rPr>
              <a:t></a:t>
            </a:r>
            <a:r>
              <a:rPr lang="ar-EG" sz="4800" b="1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3278674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رق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9752" y="2996952"/>
            <a:ext cx="4774988" cy="1645563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9600" b="1" dirty="0">
                <a:cs typeface="+mj-cs"/>
              </a:rPr>
              <a:t>نشاط2</a:t>
            </a:r>
            <a:endParaRPr lang="en-US" sz="9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2165242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05E12E8-05BE-4789-9FC8-9D3BEEAE8323}"/>
              </a:ext>
            </a:extLst>
          </p:cNvPr>
          <p:cNvSpPr txBox="1"/>
          <p:nvPr/>
        </p:nvSpPr>
        <p:spPr>
          <a:xfrm>
            <a:off x="917848" y="2767280"/>
            <a:ext cx="73083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4000" b="1" dirty="0"/>
              <a:t>أتعلم في مدرستي كل يومٍا معلومات نافعة, اكتب أبرز آثارها في حياتي اليومية.</a:t>
            </a:r>
          </a:p>
        </p:txBody>
      </p:sp>
    </p:spTree>
    <p:extLst>
      <p:ext uri="{BB962C8B-B14F-4D97-AF65-F5344CB8AC3E}">
        <p14:creationId xmlns:p14="http://schemas.microsoft.com/office/powerpoint/2010/main" val="903365770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463" y="1824519"/>
            <a:ext cx="3672408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7503" y="1774235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  <a:cs typeface="+mj-cs"/>
              </a:rPr>
              <a:t>نتعلم لنعمل</a:t>
            </a:r>
            <a:endParaRPr lang="en-US" sz="4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5295" y="2996952"/>
            <a:ext cx="669674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solidFill>
                  <a:schemeClr val="tx1"/>
                </a:solidFill>
              </a:rPr>
              <a:t>أتعلم حدیث رسول الله صلى الله عليه وسلم وأعلم إخوتي وأخواتي </a:t>
            </a:r>
            <a:r>
              <a:rPr lang="ar-SA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24013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852936"/>
            <a:ext cx="5148572" cy="1764196"/>
          </a:xfrm>
          <a:prstGeom prst="round2Same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9600" b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التقويم</a:t>
            </a:r>
          </a:p>
        </p:txBody>
      </p:sp>
    </p:spTree>
    <p:extLst>
      <p:ext uri="{BB962C8B-B14F-4D97-AF65-F5344CB8AC3E}">
        <p14:creationId xmlns:p14="http://schemas.microsoft.com/office/powerpoint/2010/main" val="1579310315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238" y="908720"/>
            <a:ext cx="6131024" cy="8501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ar-EG" sz="3600" b="1" dirty="0"/>
              <a:t>1)</a:t>
            </a:r>
            <a:r>
              <a:rPr lang="ar-SA" sz="3600" b="1" dirty="0"/>
              <a:t> أكمل الفراغات الآتية بما يناسب :</a:t>
            </a:r>
            <a:endParaRPr lang="ar-E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00" y="2046548"/>
            <a:ext cx="7715200" cy="23185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SA" b="1" dirty="0"/>
              <a:t>أ. لم يكن النبي صلى الله عليه وسلم بالطويل البائن، معنى البائن:</a:t>
            </a:r>
            <a:r>
              <a:rPr lang="ar-EG" b="1" dirty="0"/>
              <a:t> </a:t>
            </a:r>
            <a:r>
              <a:rPr lang="ar-SA" b="1" dirty="0"/>
              <a:t>..................</a:t>
            </a:r>
            <a:endParaRPr lang="en-US" dirty="0"/>
          </a:p>
          <a:p>
            <a:pPr algn="r" rtl="1"/>
            <a:r>
              <a:rPr lang="ar-SA" b="1" dirty="0"/>
              <a:t>ب. روى البراء بن عازب رضى الله عنهما عن النبي صلى الله عليه وسلم : ............ أحاديث .</a:t>
            </a:r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41FDC95-E430-43B7-99C6-F1D2783E9488}"/>
              </a:ext>
            </a:extLst>
          </p:cNvPr>
          <p:cNvSpPr txBox="1"/>
          <p:nvPr/>
        </p:nvSpPr>
        <p:spPr>
          <a:xfrm>
            <a:off x="3851920" y="2550913"/>
            <a:ext cx="2376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(زائد الطول )</a:t>
            </a:r>
            <a:endParaRPr lang="ar-EG" sz="32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EFED85D-3D6A-48AE-9350-2DACD495B4FB}"/>
              </a:ext>
            </a:extLst>
          </p:cNvPr>
          <p:cNvSpPr txBox="1"/>
          <p:nvPr/>
        </p:nvSpPr>
        <p:spPr>
          <a:xfrm>
            <a:off x="2663788" y="3611275"/>
            <a:ext cx="23762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</a:rPr>
              <a:t>(305 )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3827306460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uiExpan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04257"/>
            <a:ext cx="598183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EG" sz="3200" b="1" dirty="0"/>
              <a:t>2</a:t>
            </a:r>
            <a:r>
              <a:rPr lang="ar-SA" sz="3200" b="1" dirty="0"/>
              <a:t>) أصل العمود (أ) بما يناسبه من العمود (ب) فيما يأتي</a:t>
            </a:r>
            <a:endParaRPr lang="ar-EG" sz="32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C232F31-5804-4BFE-9679-31ABA06BA737}"/>
              </a:ext>
            </a:extLst>
          </p:cNvPr>
          <p:cNvSpPr txBox="1"/>
          <p:nvPr/>
        </p:nvSpPr>
        <p:spPr>
          <a:xfrm>
            <a:off x="6967834" y="1814853"/>
            <a:ext cx="5040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4000" b="1" dirty="0"/>
              <a:t>أ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9BFFF48-BEEC-4493-82B6-D99CC8E1D0AB}"/>
              </a:ext>
            </a:extLst>
          </p:cNvPr>
          <p:cNvSpPr txBox="1"/>
          <p:nvPr/>
        </p:nvSpPr>
        <p:spPr>
          <a:xfrm>
            <a:off x="2195736" y="1936373"/>
            <a:ext cx="50405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4000" b="1" dirty="0"/>
              <a:t>ب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2D2D1AC-A3C5-4669-8E5E-57663EF76BA8}"/>
              </a:ext>
            </a:extLst>
          </p:cNvPr>
          <p:cNvSpPr txBox="1"/>
          <p:nvPr/>
        </p:nvSpPr>
        <p:spPr>
          <a:xfrm>
            <a:off x="5856642" y="2878128"/>
            <a:ext cx="25202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400" b="1" i="0" u="none" strike="noStrike" baseline="0" dirty="0">
                <a:latin typeface="AlBayan-Bold"/>
              </a:rPr>
              <a:t>كان النبيُّ </a:t>
            </a:r>
            <a:r>
              <a:rPr lang="ar-EG" sz="2400" b="1" i="0" u="none" strike="noStrike" baseline="0" dirty="0">
                <a:latin typeface="AlBayan-Bold"/>
                <a:sym typeface="AGA Arabesque" panose="05010101010101010101" pitchFamily="2" charset="2"/>
              </a:rPr>
              <a:t> </a:t>
            </a:r>
            <a:r>
              <a:rPr lang="ar-EG" sz="2400" b="1" i="0" u="none" strike="noStrike" baseline="0" dirty="0">
                <a:latin typeface="AlBayan-Bold"/>
              </a:rPr>
              <a:t>متناسبَ</a:t>
            </a:r>
            <a:endParaRPr lang="ar-EG" sz="24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05F73F-4F6A-4D49-9FE1-14DCA5EADFC2}"/>
              </a:ext>
            </a:extLst>
          </p:cNvPr>
          <p:cNvSpPr txBox="1"/>
          <p:nvPr/>
        </p:nvSpPr>
        <p:spPr>
          <a:xfrm>
            <a:off x="5766632" y="3990320"/>
            <a:ext cx="27003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400" b="1" i="0" u="none" strike="noStrike" baseline="0" dirty="0">
                <a:latin typeface="AlBayan-Bold"/>
              </a:rPr>
              <a:t>وصف البراءُ بْنُ عازِبٍ رضي الله عنهما النبي </a:t>
            </a:r>
            <a:r>
              <a:rPr lang="ar-EG" sz="2400" b="1" i="0" u="none" strike="noStrike" baseline="0" dirty="0">
                <a:latin typeface="AlBayan-Bold"/>
                <a:sym typeface="AGA Arabesque" panose="05010101010101010101" pitchFamily="2" charset="2"/>
              </a:rPr>
              <a:t> بأنه</a:t>
            </a:r>
            <a:endParaRPr lang="ar-EG" sz="2400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343575-2F38-45A7-A510-AFDFC1B57096}"/>
              </a:ext>
            </a:extLst>
          </p:cNvPr>
          <p:cNvSpPr txBox="1"/>
          <p:nvPr/>
        </p:nvSpPr>
        <p:spPr>
          <a:xfrm>
            <a:off x="5859092" y="5646221"/>
            <a:ext cx="254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EG" sz="2400" b="1" i="0" u="none" strike="noStrike" baseline="0" dirty="0">
                <a:latin typeface="AlBayan-Bold"/>
              </a:rPr>
              <a:t>كان النبيُّ </a:t>
            </a:r>
            <a:r>
              <a:rPr lang="ar-EG" sz="2400" b="1" i="0" u="none" strike="noStrike" baseline="0" dirty="0">
                <a:latin typeface="AlBayan-Bold"/>
                <a:sym typeface="AGA Arabesque" panose="05010101010101010101" pitchFamily="2" charset="2"/>
              </a:rPr>
              <a:t> حسن</a:t>
            </a:r>
            <a:endParaRPr lang="ar-EG" sz="24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D1E9A91-1583-4FB9-B98C-B8D294DFD8EB}"/>
              </a:ext>
            </a:extLst>
          </p:cNvPr>
          <p:cNvSpPr txBox="1"/>
          <p:nvPr/>
        </p:nvSpPr>
        <p:spPr>
          <a:xfrm>
            <a:off x="1419734" y="2834313"/>
            <a:ext cx="21868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400" b="1" i="0" u="none" strike="noStrike" baseline="0" dirty="0">
                <a:latin typeface="AlBayan-Bold"/>
              </a:rPr>
              <a:t>الوجه</a:t>
            </a:r>
            <a:endParaRPr lang="ar-EG" sz="2400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0DC6F39-E290-473D-8CE9-4A2C3F6122BB}"/>
              </a:ext>
            </a:extLst>
          </p:cNvPr>
          <p:cNvSpPr txBox="1"/>
          <p:nvPr/>
        </p:nvSpPr>
        <p:spPr>
          <a:xfrm>
            <a:off x="1406360" y="3477101"/>
            <a:ext cx="221053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400" b="1" i="0" u="none" strike="noStrike" baseline="0" dirty="0">
                <a:latin typeface="AlBayan-Bold"/>
              </a:rPr>
              <a:t>غزوة بدر</a:t>
            </a:r>
            <a:endParaRPr lang="ar-EG" sz="24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B6E8EE8-9682-446F-B48A-B3F0D31216FF}"/>
              </a:ext>
            </a:extLst>
          </p:cNvPr>
          <p:cNvSpPr txBox="1"/>
          <p:nvPr/>
        </p:nvSpPr>
        <p:spPr>
          <a:xfrm>
            <a:off x="1419733" y="4128820"/>
            <a:ext cx="21868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400" b="1" i="0" u="none" strike="noStrike" baseline="0" dirty="0">
                <a:latin typeface="AlBayan-Bold"/>
              </a:rPr>
              <a:t>زائد الطول</a:t>
            </a:r>
            <a:endParaRPr lang="ar-EG" sz="2400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B36DF0F-CC36-4CDB-A110-E946F57E07E6}"/>
              </a:ext>
            </a:extLst>
          </p:cNvPr>
          <p:cNvSpPr txBox="1"/>
          <p:nvPr/>
        </p:nvSpPr>
        <p:spPr>
          <a:xfrm>
            <a:off x="1406360" y="4887521"/>
            <a:ext cx="21868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400" b="1" i="0" u="none" strike="noStrike" baseline="0" dirty="0">
                <a:latin typeface="AlBayan-Bold"/>
              </a:rPr>
              <a:t>الأعضاء</a:t>
            </a:r>
            <a:endParaRPr lang="ar-EG" sz="24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FA15D34-4F5A-41D3-959F-A5607648118F}"/>
              </a:ext>
            </a:extLst>
          </p:cNvPr>
          <p:cNvSpPr txBox="1"/>
          <p:nvPr/>
        </p:nvSpPr>
        <p:spPr>
          <a:xfrm>
            <a:off x="1419733" y="5646222"/>
            <a:ext cx="218682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sz="2400" b="1" i="0" u="none" strike="noStrike" baseline="0" dirty="0">
                <a:latin typeface="AlBayan-Bold"/>
              </a:rPr>
              <a:t>معتدل الطول</a:t>
            </a:r>
            <a:endParaRPr lang="ar-EG" sz="2400" dirty="0"/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A5E04BFD-6E8B-42E7-8DB8-334EDB3959FF}"/>
              </a:ext>
            </a:extLst>
          </p:cNvPr>
          <p:cNvCxnSpPr>
            <a:stCxn id="8" idx="1"/>
            <a:endCxn id="14" idx="3"/>
          </p:cNvCxnSpPr>
          <p:nvPr/>
        </p:nvCxnSpPr>
        <p:spPr>
          <a:xfrm flipH="1">
            <a:off x="3593183" y="3108961"/>
            <a:ext cx="2263459" cy="20093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B62951B8-C0B0-413E-9AED-88C3101A5D2E}"/>
              </a:ext>
            </a:extLst>
          </p:cNvPr>
          <p:cNvCxnSpPr>
            <a:cxnSpLocks/>
            <a:stCxn id="9" idx="1"/>
            <a:endCxn id="15" idx="3"/>
          </p:cNvCxnSpPr>
          <p:nvPr/>
        </p:nvCxnSpPr>
        <p:spPr>
          <a:xfrm flipH="1">
            <a:off x="3606556" y="4590485"/>
            <a:ext cx="2160076" cy="1286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EBBB1FBA-DE1D-48E7-9E42-F96FE69212A9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 flipV="1">
            <a:off x="3606556" y="3065146"/>
            <a:ext cx="2252536" cy="2811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671433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699792" y="1484784"/>
            <a:ext cx="6120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ar-EG" sz="72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الدرس الرابع</a:t>
            </a:r>
          </a:p>
          <a:p>
            <a:r>
              <a:rPr lang="ar-EG" sz="72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اوصاف النبي </a:t>
            </a:r>
            <a:r>
              <a:rPr lang="ar-EG" sz="7200" b="1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  <a:sym typeface="AGA Arabesque" panose="05010101010101010101" pitchFamily="2" charset="2"/>
              </a:rPr>
              <a:t></a:t>
            </a:r>
            <a:endParaRPr lang="en-US" sz="720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152483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1673900"/>
            <a:ext cx="2952328" cy="7694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cs typeface="+mj-cs"/>
              </a:rPr>
              <a:t>تمهيد</a:t>
            </a:r>
            <a:endParaRPr lang="en-US" sz="4400" b="1" dirty="0">
              <a:cs typeface="+mj-cs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931159" y="2875776"/>
            <a:ext cx="7281682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3600" b="1" dirty="0"/>
              <a:t>صحابة النبي </a:t>
            </a:r>
            <a:r>
              <a:rPr lang="ar-EG" sz="3600" b="1" dirty="0"/>
              <a:t>(ًص)</a:t>
            </a:r>
            <a:r>
              <a:rPr lang="ar-SA" sz="3600" b="1" dirty="0"/>
              <a:t>هم الذين لقوه وآمنوا به وماتوا على الإيمان، وقد وصفوا لنا النبي صلى الله عليه وسلم كما شاهدوه، فلنقرأ حديث</a:t>
            </a:r>
            <a:r>
              <a:rPr lang="ar-EG" sz="3600" b="1" dirty="0"/>
              <a:t> </a:t>
            </a:r>
            <a:r>
              <a:rPr lang="ar-SA" sz="3600" b="1" dirty="0"/>
              <a:t>البراء رضى الله عنه وهو يصف النبي </a:t>
            </a:r>
            <a:r>
              <a:rPr lang="ar-EG" sz="3600" b="1" dirty="0">
                <a:sym typeface="AGA Arabesque" panose="05010101010101010101" pitchFamily="2" charset="2"/>
              </a:rPr>
              <a:t>: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7538432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3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25" y="708394"/>
            <a:ext cx="5258950" cy="740639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3600" b="1" dirty="0">
                <a:solidFill>
                  <a:schemeClr val="tx2"/>
                </a:solidFill>
              </a:rPr>
              <a:t>أوصاف النبي صلى الله عليه وسلم</a:t>
            </a:r>
            <a:endParaRPr lang="ar-EG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416" y="1677277"/>
            <a:ext cx="7427168" cy="1691935"/>
          </a:xfr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b="1" dirty="0"/>
              <a:t>عن البراء رضى الله عنه قال : </a:t>
            </a:r>
            <a:endParaRPr lang="en-US" b="1" dirty="0"/>
          </a:p>
          <a:p>
            <a:pPr marL="0" indent="0" algn="r">
              <a:buNone/>
            </a:pPr>
            <a:r>
              <a:rPr lang="ar-SA" b="1" dirty="0"/>
              <a:t>«كان رسول الله صلى الله عليه وسلم  أحسن الناس وجها، وأحسنه خلقا ، ليس بالطويل البائن، ولا بالقصير</a:t>
            </a:r>
            <a:endParaRPr lang="ar-EG" dirty="0"/>
          </a:p>
        </p:txBody>
      </p: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01E985BB-4EF1-46FF-8223-F17176EBA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24744"/>
              </p:ext>
            </p:extLst>
          </p:nvPr>
        </p:nvGraphicFramePr>
        <p:xfrm>
          <a:off x="1187624" y="3579160"/>
          <a:ext cx="6936432" cy="280216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68216">
                  <a:extLst>
                    <a:ext uri="{9D8B030D-6E8A-4147-A177-3AD203B41FA5}">
                      <a16:colId xmlns:a16="http://schemas.microsoft.com/office/drawing/2014/main" val="27863145"/>
                    </a:ext>
                  </a:extLst>
                </a:gridCol>
                <a:gridCol w="3468216">
                  <a:extLst>
                    <a:ext uri="{9D8B030D-6E8A-4147-A177-3AD203B41FA5}">
                      <a16:colId xmlns:a16="http://schemas.microsoft.com/office/drawing/2014/main" val="1732245872"/>
                    </a:ext>
                  </a:extLst>
                </a:gridCol>
              </a:tblGrid>
              <a:tr h="934056"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3600" dirty="0"/>
                        <a:t>معاني المفردات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990352"/>
                  </a:ext>
                </a:extLst>
              </a:tr>
              <a:tr h="934056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الكلمة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معناها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455211"/>
                  </a:ext>
                </a:extLst>
              </a:tr>
              <a:tr h="934056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الطويل البائن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زائد الطول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86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901984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764704"/>
            <a:ext cx="5513784" cy="10513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2800" b="1" dirty="0"/>
              <a:t>كيف وصف لنا البراء رضى الله عنه النبي </a:t>
            </a:r>
            <a:r>
              <a:rPr lang="ar-EG" sz="2800" b="1" dirty="0">
                <a:sym typeface="AGA Arabesque" panose="05010101010101010101" pitchFamily="2" charset="2"/>
              </a:rPr>
              <a:t></a:t>
            </a:r>
            <a:r>
              <a:rPr lang="ar-EG" sz="2800" b="1" dirty="0"/>
              <a:t> في هذا الحديث</a:t>
            </a:r>
            <a:endParaRPr lang="ar-E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00" y="2060848"/>
            <a:ext cx="7715200" cy="36290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SA" b="1" dirty="0"/>
              <a:t>وصف لنا البراء رضى الله عنه وجه النبي صلى الله عليه وسلم ؟ فقال</a:t>
            </a:r>
            <a:r>
              <a:rPr lang="ar-EG" b="1" dirty="0"/>
              <a:t>:</a:t>
            </a:r>
          </a:p>
          <a:p>
            <a:pPr marL="0" indent="0" algn="r" rtl="1">
              <a:buNone/>
            </a:pPr>
            <a:r>
              <a:rPr lang="ar-EG" b="1" dirty="0"/>
              <a:t>        </a:t>
            </a:r>
            <a:r>
              <a:rPr lang="ar-SA" b="1" dirty="0"/>
              <a:t> </a:t>
            </a:r>
            <a:r>
              <a:rPr lang="ar-EG" b="1" dirty="0"/>
              <a:t>     </a:t>
            </a:r>
            <a:r>
              <a:rPr lang="ar-EG" b="1" dirty="0">
                <a:solidFill>
                  <a:srgbClr val="FF0000"/>
                </a:solidFill>
              </a:rPr>
              <a:t>أحسن الناس وجهًا</a:t>
            </a:r>
            <a:endParaRPr lang="en-US" b="1" dirty="0"/>
          </a:p>
          <a:p>
            <a:pPr marL="0" indent="0" algn="r" rtl="1">
              <a:buNone/>
            </a:pPr>
            <a:r>
              <a:rPr lang="ar-SA" b="1" dirty="0"/>
              <a:t>تقد</a:t>
            </a:r>
            <a:r>
              <a:rPr lang="ar-EG" b="1" dirty="0"/>
              <a:t>َّ</a:t>
            </a:r>
            <a:r>
              <a:rPr lang="ar-SA" b="1" dirty="0"/>
              <a:t>م لنا من صفات وجه النبي صلى الله عليه وسلم أن</a:t>
            </a:r>
            <a:r>
              <a:rPr lang="ar-EG" b="1" dirty="0"/>
              <a:t>ه </a:t>
            </a:r>
            <a:endParaRPr lang="en-US" dirty="0"/>
          </a:p>
          <a:p>
            <a:pPr marL="0" indent="0" algn="r" rtl="1">
              <a:buNone/>
            </a:pPr>
            <a:r>
              <a:rPr lang="ar-EG" dirty="0"/>
              <a:t> </a:t>
            </a:r>
            <a:r>
              <a:rPr lang="ar-EG" b="1" dirty="0">
                <a:solidFill>
                  <a:srgbClr val="FF0000"/>
                </a:solidFill>
              </a:rPr>
              <a:t>ا- أبيض الوجه.      </a:t>
            </a:r>
          </a:p>
          <a:p>
            <a:pPr marL="0" indent="0" algn="r" rtl="1">
              <a:buNone/>
            </a:pPr>
            <a:r>
              <a:rPr lang="ar-EG" b="1" dirty="0">
                <a:solidFill>
                  <a:srgbClr val="FF0000"/>
                </a:solidFill>
              </a:rPr>
              <a:t>2- يشبه القمر ليلة البدر فى نوره وجماله. </a:t>
            </a:r>
          </a:p>
        </p:txBody>
      </p:sp>
    </p:spTree>
    <p:extLst>
      <p:ext uri="{BB962C8B-B14F-4D97-AF65-F5344CB8AC3E}">
        <p14:creationId xmlns:p14="http://schemas.microsoft.com/office/powerpoint/2010/main" val="2879285513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420888"/>
            <a:ext cx="7200800" cy="237626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SA" sz="2800" b="1" dirty="0"/>
              <a:t>وصف لنا البراء رضى الله عنه جسم النبي صلى الله عليه وسلم فقال :</a:t>
            </a:r>
            <a:endParaRPr lang="ar-EG" sz="2800" b="1" dirty="0"/>
          </a:p>
          <a:p>
            <a:pPr marL="0" indent="0" algn="r" rtl="1">
              <a:buNone/>
            </a:pPr>
            <a:r>
              <a:rPr lang="ar-SA" sz="2800" b="1" dirty="0"/>
              <a:t>• وصف لنا البراء رضى الله عنه طول النبي صلى الله </a:t>
            </a:r>
            <a:endParaRPr lang="ar-EG" sz="2800" b="1" dirty="0"/>
          </a:p>
          <a:p>
            <a:pPr marL="0" indent="0" algn="r" rtl="1">
              <a:buNone/>
            </a:pPr>
            <a:r>
              <a:rPr lang="ar-EG" sz="2800" b="1" dirty="0"/>
              <a:t>   </a:t>
            </a:r>
            <a:r>
              <a:rPr lang="ar-SA" sz="2800" b="1" dirty="0"/>
              <a:t>عليه وسلم فقال :</a:t>
            </a:r>
            <a:endParaRPr lang="ar-EG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EA6ED07-7B5C-491C-9858-4FCD1A336E78}"/>
              </a:ext>
            </a:extLst>
          </p:cNvPr>
          <p:cNvSpPr txBox="1"/>
          <p:nvPr/>
        </p:nvSpPr>
        <p:spPr>
          <a:xfrm>
            <a:off x="971600" y="2836963"/>
            <a:ext cx="55446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FF00"/>
                </a:solidFill>
              </a:rPr>
              <a:t>أحسن الناس خلقا، فأعضاء جسمه متناسب</a:t>
            </a:r>
            <a:r>
              <a:rPr lang="ar-EG" sz="2800" b="1" dirty="0">
                <a:solidFill>
                  <a:srgbClr val="FFFF00"/>
                </a:solidFill>
              </a:rPr>
              <a:t>ة</a:t>
            </a:r>
            <a:r>
              <a:rPr lang="ar-SA" sz="2800" b="1" dirty="0">
                <a:solidFill>
                  <a:srgbClr val="FFFF00"/>
                </a:solidFill>
              </a:rPr>
              <a:t>.</a:t>
            </a:r>
            <a:endParaRPr lang="ar-EG" sz="28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470C8B9-C570-4BAF-AAAB-74720C708F45}"/>
              </a:ext>
            </a:extLst>
          </p:cNvPr>
          <p:cNvSpPr txBox="1"/>
          <p:nvPr/>
        </p:nvSpPr>
        <p:spPr>
          <a:xfrm>
            <a:off x="1115616" y="3933056"/>
            <a:ext cx="4896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r" rtl="1">
              <a:buNone/>
            </a:pPr>
            <a:r>
              <a:rPr lang="ar-SA" sz="2800" b="1" dirty="0">
                <a:solidFill>
                  <a:srgbClr val="FFFF00"/>
                </a:solidFill>
              </a:rPr>
              <a:t>ليس بالطويل البائن ولا بالقصير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6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219466"/>
              </p:ext>
            </p:extLst>
          </p:nvPr>
        </p:nvGraphicFramePr>
        <p:xfrm>
          <a:off x="426368" y="1772816"/>
          <a:ext cx="8291264" cy="526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D6805C18-119D-4FD3-ABD4-5874A0942853}"/>
              </a:ext>
            </a:extLst>
          </p:cNvPr>
          <p:cNvSpPr txBox="1"/>
          <p:nvPr/>
        </p:nvSpPr>
        <p:spPr>
          <a:xfrm>
            <a:off x="1763688" y="692696"/>
            <a:ext cx="56166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EG" sz="3200" b="1" dirty="0"/>
              <a:t>التعريف براوي الحديث رضى الله عنه</a:t>
            </a:r>
          </a:p>
        </p:txBody>
      </p:sp>
    </p:spTree>
    <p:extLst>
      <p:ext uri="{BB962C8B-B14F-4D97-AF65-F5344CB8AC3E}">
        <p14:creationId xmlns:p14="http://schemas.microsoft.com/office/powerpoint/2010/main" val="3370718163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3808" y="3429000"/>
            <a:ext cx="4349686" cy="1161574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6600" b="1" dirty="0">
                <a:cs typeface="+mj-cs"/>
              </a:rPr>
              <a:t>نشاط 1</a:t>
            </a:r>
            <a:endParaRPr lang="en-US" sz="6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7703237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5626" y="2420888"/>
            <a:ext cx="6948772" cy="237000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800" b="1" dirty="0"/>
              <a:t>وصف البراء رضى الله عنه النبي صلى الله عليه وسلم بأنه ليس طويلا شديد الطول ولا قصير</a:t>
            </a:r>
            <a:r>
              <a:rPr lang="ar-EG" sz="2800" b="1" dirty="0"/>
              <a:t>ًا</a:t>
            </a:r>
            <a:r>
              <a:rPr lang="ar-SA" sz="2800" b="1" dirty="0"/>
              <a:t>، فماذا يكون</a:t>
            </a:r>
            <a:r>
              <a:rPr lang="ar-EG" sz="2800" b="1" dirty="0"/>
              <a:t>؟</a:t>
            </a:r>
            <a:endParaRPr lang="en-US" b="1" dirty="0"/>
          </a:p>
          <a:p>
            <a:pPr algn="r" rtl="1"/>
            <a:endParaRPr lang="en-US" b="1" dirty="0"/>
          </a:p>
          <a:p>
            <a:pPr algn="r" rtl="1"/>
            <a:r>
              <a:rPr lang="ar-SA" sz="3200" b="1" dirty="0">
                <a:solidFill>
                  <a:srgbClr val="FFFF00"/>
                </a:solidFill>
              </a:rPr>
              <a:t>يكون رَبْعَة ،أى : ليس بالطويل ولا بالقصير </a:t>
            </a:r>
            <a:r>
              <a:rPr lang="ar-SA" b="1" dirty="0"/>
              <a:t>.</a:t>
            </a:r>
            <a:endParaRPr lang="en-US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958661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kumimoji="0" lang="ar-EG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8829187"/>
      </p:ext>
    </p:extLst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6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421</Words>
  <Application>Microsoft Office PowerPoint</Application>
  <PresentationFormat>عرض على الشاشة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AlBayan-Bold</vt:lpstr>
      <vt:lpstr>Arial</vt:lpstr>
      <vt:lpstr>Calibri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أوصاف النبي صلى الله عليه وسلم</vt:lpstr>
      <vt:lpstr>كيف وصف لنا البراء رضى الله عنه النبي  في هذا الحديث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التقويم</vt:lpstr>
      <vt:lpstr>1) أكمل الفراغات الآتية بما يناسب :</vt:lpstr>
      <vt:lpstr>2) أصل العمود (أ) بما يناسبه من العمود (ب) فيما يأتي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zas</dc:creator>
  <cp:lastModifiedBy>Wafaa Salah</cp:lastModifiedBy>
  <cp:revision>4</cp:revision>
  <dcterms:created xsi:type="dcterms:W3CDTF">2019-08-13T22:11:54Z</dcterms:created>
  <dcterms:modified xsi:type="dcterms:W3CDTF">2021-08-15T17:26:20Z</dcterms:modified>
</cp:coreProperties>
</file>