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14"/>
  </p:notesMasterIdLst>
  <p:sldIdLst>
    <p:sldId id="303" r:id="rId2"/>
    <p:sldId id="335" r:id="rId3"/>
    <p:sldId id="318" r:id="rId4"/>
    <p:sldId id="324" r:id="rId5"/>
    <p:sldId id="308" r:id="rId6"/>
    <p:sldId id="331" r:id="rId7"/>
    <p:sldId id="334" r:id="rId8"/>
    <p:sldId id="326" r:id="rId9"/>
    <p:sldId id="330" r:id="rId10"/>
    <p:sldId id="323" r:id="rId11"/>
    <p:sldId id="302" r:id="rId12"/>
    <p:sldId id="31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00FF"/>
    <a:srgbClr val="FFFF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1466A41-C7EA-4B80-A6FB-C0A53CE8ABAD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6FE9B9D-8979-4C25-AA89-832C885F46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7789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42DBA-FF9A-A547-BC47-534D4B2B8E9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570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5535886-4D11-4D50-BACB-3FF608FCC18A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FBED8AE-19E6-4390-A592-F6412A2D5F17}" type="slidenum">
              <a:rPr lang="ar-SA" smtClean="0"/>
              <a:t>‹#›</a:t>
            </a:fld>
            <a:endParaRPr lang="ar-SA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5286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5886-4D11-4D50-BACB-3FF608FCC18A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D8AE-19E6-4390-A592-F6412A2D5F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396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5886-4D11-4D50-BACB-3FF608FCC18A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D8AE-19E6-4390-A592-F6412A2D5F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475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5886-4D11-4D50-BACB-3FF608FCC18A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D8AE-19E6-4390-A592-F6412A2D5F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7289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5535886-4D11-4D50-BACB-3FF608FCC18A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FBED8AE-19E6-4390-A592-F6412A2D5F17}" type="slidenum">
              <a:rPr lang="ar-SA" smtClean="0"/>
              <a:t>‹#›</a:t>
            </a:fld>
            <a:endParaRPr lang="ar-SA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004409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5886-4D11-4D50-BACB-3FF608FCC18A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D8AE-19E6-4390-A592-F6412A2D5F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04421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5886-4D11-4D50-BACB-3FF608FCC18A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D8AE-19E6-4390-A592-F6412A2D5F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67084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5886-4D11-4D50-BACB-3FF608FCC18A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D8AE-19E6-4390-A592-F6412A2D5F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7066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5886-4D11-4D50-BACB-3FF608FCC18A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D8AE-19E6-4390-A592-F6412A2D5F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1343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5535886-4D11-4D50-BACB-3FF608FCC18A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FBED8AE-19E6-4390-A592-F6412A2D5F17}" type="slidenum">
              <a:rPr lang="ar-SA" smtClean="0"/>
              <a:t>‹#›</a:t>
            </a:fld>
            <a:endParaRPr lang="ar-SA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33641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45535886-4D11-4D50-BACB-3FF608FCC18A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FBED8AE-19E6-4390-A592-F6412A2D5F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0984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5535886-4D11-4D50-BACB-3FF608FCC18A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FBED8AE-19E6-4390-A592-F6412A2D5F17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9851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.png"/><Relationship Id="rId18" Type="http://schemas.openxmlformats.org/officeDocument/2006/relationships/hyperlink" Target="https://en.wikipedia.org/wiki/File:Flag_map_of_Saudi_Arabia.svg" TargetMode="External"/><Relationship Id="rId26" Type="http://schemas.openxmlformats.org/officeDocument/2006/relationships/slide" Target="slide2.xml"/><Relationship Id="rId3" Type="http://schemas.openxmlformats.org/officeDocument/2006/relationships/slideLayout" Target="../slideLayouts/slideLayout1.xml"/><Relationship Id="rId21" Type="http://schemas.openxmlformats.org/officeDocument/2006/relationships/hyperlink" Target="https://pixabay.com/en/desktop-table-computer-1389975/" TargetMode="External"/><Relationship Id="rId34" Type="http://schemas.openxmlformats.org/officeDocument/2006/relationships/slide" Target="slide11.xml"/><Relationship Id="rId7" Type="http://schemas.openxmlformats.org/officeDocument/2006/relationships/hyperlink" Target="https://pixabay.com/en/chalkboard-blackboard-learning-152414/" TargetMode="External"/><Relationship Id="rId12" Type="http://schemas.openxmlformats.org/officeDocument/2006/relationships/hyperlink" Target="https://pngimg.com/download/6616" TargetMode="External"/><Relationship Id="rId17" Type="http://schemas.openxmlformats.org/officeDocument/2006/relationships/image" Target="../media/image7.png"/><Relationship Id="rId25" Type="http://schemas.openxmlformats.org/officeDocument/2006/relationships/image" Target="../media/image12.jfif"/><Relationship Id="rId33" Type="http://schemas.openxmlformats.org/officeDocument/2006/relationships/slide" Target="slide10.xml"/><Relationship Id="rId2" Type="http://schemas.openxmlformats.org/officeDocument/2006/relationships/audio" Target="../media/media1.mp3"/><Relationship Id="rId16" Type="http://schemas.microsoft.com/office/2007/relationships/hdphoto" Target="../media/hdphoto1.wdp"/><Relationship Id="rId20" Type="http://schemas.openxmlformats.org/officeDocument/2006/relationships/image" Target="../media/image9.png"/><Relationship Id="rId29" Type="http://schemas.openxmlformats.org/officeDocument/2006/relationships/slide" Target="slide3.xml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4.png"/><Relationship Id="rId24" Type="http://schemas.openxmlformats.org/officeDocument/2006/relationships/hyperlink" Target="https://pixabay.com/en/light-lamp-lighting-ceiling-575854/" TargetMode="External"/><Relationship Id="rId32" Type="http://schemas.openxmlformats.org/officeDocument/2006/relationships/slide" Target="slide9.xml"/><Relationship Id="rId5" Type="http://schemas.openxmlformats.org/officeDocument/2006/relationships/hyperlink" Target="https://www.publicdomainpictures.net/en/view-image.php?image=111350&amp;picture=room-interior-empty" TargetMode="External"/><Relationship Id="rId15" Type="http://schemas.openxmlformats.org/officeDocument/2006/relationships/image" Target="../media/image6.png"/><Relationship Id="rId23" Type="http://schemas.openxmlformats.org/officeDocument/2006/relationships/image" Target="../media/image11.png"/><Relationship Id="rId28" Type="http://schemas.openxmlformats.org/officeDocument/2006/relationships/slide" Target="slide4.xml"/><Relationship Id="rId36" Type="http://schemas.openxmlformats.org/officeDocument/2006/relationships/slide" Target="slide6.xml"/><Relationship Id="rId10" Type="http://schemas.openxmlformats.org/officeDocument/2006/relationships/hyperlink" Target="https://creativecommons.org/licenses/by-nc/3.0/" TargetMode="External"/><Relationship Id="rId19" Type="http://schemas.openxmlformats.org/officeDocument/2006/relationships/image" Target="../media/image8.png"/><Relationship Id="rId31" Type="http://schemas.openxmlformats.org/officeDocument/2006/relationships/slide" Target="slide8.xml"/><Relationship Id="rId4" Type="http://schemas.openxmlformats.org/officeDocument/2006/relationships/image" Target="../media/image1.png"/><Relationship Id="rId9" Type="http://schemas.openxmlformats.org/officeDocument/2006/relationships/hyperlink" Target="http://pngimg.com/download/57672" TargetMode="External"/><Relationship Id="rId14" Type="http://schemas.openxmlformats.org/officeDocument/2006/relationships/hyperlink" Target="https://makiskan.deviantart.com/art/Hanging-pot-665872392" TargetMode="External"/><Relationship Id="rId22" Type="http://schemas.openxmlformats.org/officeDocument/2006/relationships/image" Target="../media/image10.jpg"/><Relationship Id="rId27" Type="http://schemas.openxmlformats.org/officeDocument/2006/relationships/slide" Target="slide5.xml"/><Relationship Id="rId30" Type="http://schemas.openxmlformats.org/officeDocument/2006/relationships/slide" Target="slide7.xml"/><Relationship Id="rId35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1.wdp"/><Relationship Id="rId18" Type="http://schemas.openxmlformats.org/officeDocument/2006/relationships/hyperlink" Target="https://pixabay.com/en/light-lamp-lighting-ceiling-575854/" TargetMode="External"/><Relationship Id="rId3" Type="http://schemas.openxmlformats.org/officeDocument/2006/relationships/hyperlink" Target="https://www.publicdomainpictures.net/en/view-image.php?image=111350&amp;picture=room-interior-empty" TargetMode="External"/><Relationship Id="rId21" Type="http://schemas.openxmlformats.org/officeDocument/2006/relationships/image" Target="../media/image21.png"/><Relationship Id="rId7" Type="http://schemas.openxmlformats.org/officeDocument/2006/relationships/hyperlink" Target="http://pngimg.com/download/57672" TargetMode="Externa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0.jpg"/><Relationship Id="rId20" Type="http://schemas.openxmlformats.org/officeDocument/2006/relationships/hyperlink" Target="https://www.mojnews.com/%D8%A8%D8%AE%D8%B4-%D9%81%D8%B1%D9%87%D9%86%DA%AF%DB%8C-6/277899-%D8%AF%D8%A7%D9%86%D9%84%D9%88%D8%AF-%D8%AC%D8%B2-%D9%82%D8%B1%D8%A2%D9%86-%D9%BE%D8%B1%D9%87%DB%8C%D8%B2%DA%AF%D8%A7%D8%B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makiskan.deviantart.com/art/Hanging-pot-665872392" TargetMode="External"/><Relationship Id="rId24" Type="http://schemas.openxmlformats.org/officeDocument/2006/relationships/image" Target="../media/image12.jfif"/><Relationship Id="rId5" Type="http://schemas.openxmlformats.org/officeDocument/2006/relationships/hyperlink" Target="https://pixabay.com/en/chalkboard-blackboard-learning-152414/" TargetMode="External"/><Relationship Id="rId15" Type="http://schemas.openxmlformats.org/officeDocument/2006/relationships/hyperlink" Target="https://pixabay.com/en/desktop-table-computer-1389975/" TargetMode="External"/><Relationship Id="rId23" Type="http://schemas.openxmlformats.org/officeDocument/2006/relationships/hyperlink" Target="https://ar.wikipedia.org/wiki/%D8%B9%D9%84%D9%85_%D8%A7%D9%84%D8%B3%D8%B9%D9%88%D8%AF%D9%8A%D8%A9" TargetMode="External"/><Relationship Id="rId10" Type="http://schemas.openxmlformats.org/officeDocument/2006/relationships/image" Target="../media/image5.png"/><Relationship Id="rId19" Type="http://schemas.openxmlformats.org/officeDocument/2006/relationships/image" Target="../media/image15.jpg"/><Relationship Id="rId4" Type="http://schemas.openxmlformats.org/officeDocument/2006/relationships/image" Target="../media/image2.png"/><Relationship Id="rId9" Type="http://schemas.openxmlformats.org/officeDocument/2006/relationships/hyperlink" Target="https://pngimg.com/download/6616" TargetMode="External"/><Relationship Id="rId14" Type="http://schemas.openxmlformats.org/officeDocument/2006/relationships/image" Target="../media/image9.png"/><Relationship Id="rId2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heelofnames.com/ar/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1.wdp"/><Relationship Id="rId18" Type="http://schemas.openxmlformats.org/officeDocument/2006/relationships/hyperlink" Target="https://pixabay.com/en/light-lamp-lighting-ceiling-575854/" TargetMode="External"/><Relationship Id="rId3" Type="http://schemas.openxmlformats.org/officeDocument/2006/relationships/hyperlink" Target="https://www.publicdomainpictures.net/en/view-image.php?image=111350&amp;picture=room-interior-empty" TargetMode="External"/><Relationship Id="rId21" Type="http://schemas.openxmlformats.org/officeDocument/2006/relationships/image" Target="../media/image25.png"/><Relationship Id="rId7" Type="http://schemas.openxmlformats.org/officeDocument/2006/relationships/hyperlink" Target="http://pngimg.com/download/57672" TargetMode="Externa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0.jpg"/><Relationship Id="rId20" Type="http://schemas.openxmlformats.org/officeDocument/2006/relationships/hyperlink" Target="https://www.mojnews.com/%D8%A8%D8%AE%D8%B4-%D9%81%D8%B1%D9%87%D9%86%DA%AF%DB%8C-6/277899-%D8%AF%D8%A7%D9%86%D9%84%D9%88%D8%AF-%D8%AC%D8%B2-%D9%82%D8%B1%D8%A2%D9%86-%D9%BE%D8%B1%D9%87%DB%8C%D8%B2%DA%AF%D8%A7%D8%B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makiskan.deviantart.com/art/Hanging-pot-665872392" TargetMode="External"/><Relationship Id="rId24" Type="http://schemas.openxmlformats.org/officeDocument/2006/relationships/image" Target="../media/image12.jfif"/><Relationship Id="rId5" Type="http://schemas.openxmlformats.org/officeDocument/2006/relationships/hyperlink" Target="https://pixabay.com/en/chalkboard-blackboard-learning-152414/" TargetMode="External"/><Relationship Id="rId15" Type="http://schemas.openxmlformats.org/officeDocument/2006/relationships/hyperlink" Target="https://pixabay.com/en/desktop-table-computer-1389975/" TargetMode="External"/><Relationship Id="rId23" Type="http://schemas.openxmlformats.org/officeDocument/2006/relationships/hyperlink" Target="https://tamheen-jeddah.com/" TargetMode="External"/><Relationship Id="rId10" Type="http://schemas.openxmlformats.org/officeDocument/2006/relationships/image" Target="../media/image5.png"/><Relationship Id="rId19" Type="http://schemas.openxmlformats.org/officeDocument/2006/relationships/image" Target="../media/image15.jpg"/><Relationship Id="rId4" Type="http://schemas.openxmlformats.org/officeDocument/2006/relationships/image" Target="../media/image2.png"/><Relationship Id="rId9" Type="http://schemas.openxmlformats.org/officeDocument/2006/relationships/hyperlink" Target="https://pngimg.com/download/6616" TargetMode="External"/><Relationship Id="rId14" Type="http://schemas.openxmlformats.org/officeDocument/2006/relationships/image" Target="../media/image9.png"/><Relationship Id="rId22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.png"/><Relationship Id="rId18" Type="http://schemas.openxmlformats.org/officeDocument/2006/relationships/hyperlink" Target="https://en.wikipedia.org/wiki/File:Flag_map_of_Saudi_Arabia.svg" TargetMode="External"/><Relationship Id="rId26" Type="http://schemas.openxmlformats.org/officeDocument/2006/relationships/hyperlink" Target="https://svgsilh.com/ar/image/1458416.html" TargetMode="External"/><Relationship Id="rId3" Type="http://schemas.openxmlformats.org/officeDocument/2006/relationships/slideLayout" Target="../slideLayouts/slideLayout1.xml"/><Relationship Id="rId21" Type="http://schemas.openxmlformats.org/officeDocument/2006/relationships/hyperlink" Target="https://pixabay.com/en/desktop-table-computer-1389975/" TargetMode="External"/><Relationship Id="rId7" Type="http://schemas.openxmlformats.org/officeDocument/2006/relationships/hyperlink" Target="https://pixabay.com/en/chalkboard-blackboard-learning-152414/" TargetMode="External"/><Relationship Id="rId12" Type="http://schemas.openxmlformats.org/officeDocument/2006/relationships/hyperlink" Target="https://pngimg.com/download/6616" TargetMode="External"/><Relationship Id="rId17" Type="http://schemas.openxmlformats.org/officeDocument/2006/relationships/image" Target="../media/image7.png"/><Relationship Id="rId25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microsoft.com/office/2007/relationships/hdphoto" Target="../media/hdphoto1.wdp"/><Relationship Id="rId20" Type="http://schemas.openxmlformats.org/officeDocument/2006/relationships/image" Target="../media/image9.png"/><Relationship Id="rId29" Type="http://schemas.openxmlformats.org/officeDocument/2006/relationships/image" Target="../media/image12.jfif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4.png"/><Relationship Id="rId24" Type="http://schemas.openxmlformats.org/officeDocument/2006/relationships/hyperlink" Target="https://pixabay.com/en/light-lamp-lighting-ceiling-575854/" TargetMode="External"/><Relationship Id="rId5" Type="http://schemas.openxmlformats.org/officeDocument/2006/relationships/hyperlink" Target="https://www.publicdomainpictures.net/en/view-image.php?image=111350&amp;picture=room-interior-empty" TargetMode="External"/><Relationship Id="rId15" Type="http://schemas.openxmlformats.org/officeDocument/2006/relationships/image" Target="../media/image6.png"/><Relationship Id="rId23" Type="http://schemas.openxmlformats.org/officeDocument/2006/relationships/image" Target="../media/image11.png"/><Relationship Id="rId28" Type="http://schemas.openxmlformats.org/officeDocument/2006/relationships/hyperlink" Target="https://ar.wikipedia.org/wiki/%D9%85%D9%84%D9%81:P_Cinema.svg" TargetMode="External"/><Relationship Id="rId10" Type="http://schemas.openxmlformats.org/officeDocument/2006/relationships/hyperlink" Target="https://creativecommons.org/licenses/by-nc/3.0/" TargetMode="External"/><Relationship Id="rId19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hyperlink" Target="http://pngimg.com/download/57672" TargetMode="External"/><Relationship Id="rId14" Type="http://schemas.openxmlformats.org/officeDocument/2006/relationships/hyperlink" Target="https://makiskan.deviantart.com/art/Hanging-pot-665872392" TargetMode="External"/><Relationship Id="rId22" Type="http://schemas.openxmlformats.org/officeDocument/2006/relationships/image" Target="../media/image10.jpg"/><Relationship Id="rId27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1.wdp"/><Relationship Id="rId18" Type="http://schemas.openxmlformats.org/officeDocument/2006/relationships/hyperlink" Target="https://pixabay.com/en/light-lamp-lighting-ceiling-575854/" TargetMode="External"/><Relationship Id="rId3" Type="http://schemas.openxmlformats.org/officeDocument/2006/relationships/hyperlink" Target="https://www.publicdomainpictures.net/en/view-image.php?image=111350&amp;picture=room-interior-empty" TargetMode="External"/><Relationship Id="rId21" Type="http://schemas.openxmlformats.org/officeDocument/2006/relationships/image" Target="../media/image12.jfif"/><Relationship Id="rId7" Type="http://schemas.openxmlformats.org/officeDocument/2006/relationships/hyperlink" Target="http://pngimg.com/download/57672" TargetMode="Externa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0.jpg"/><Relationship Id="rId20" Type="http://schemas.openxmlformats.org/officeDocument/2006/relationships/hyperlink" Target="https://www.mojnews.com/%D8%A8%D8%AE%D8%B4-%D9%81%D8%B1%D9%87%D9%86%DA%AF%DB%8C-6/277899-%D8%AF%D8%A7%D9%86%D9%84%D9%88%D8%AF-%D8%AC%D8%B2-%D9%82%D8%B1%D8%A2%D9%86-%D9%BE%D8%B1%D9%87%DB%8C%D8%B2%DA%AF%D8%A7%D8%B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makiskan.deviantart.com/art/Hanging-pot-665872392" TargetMode="External"/><Relationship Id="rId5" Type="http://schemas.openxmlformats.org/officeDocument/2006/relationships/hyperlink" Target="https://pixabay.com/en/chalkboard-blackboard-learning-152414/" TargetMode="External"/><Relationship Id="rId15" Type="http://schemas.openxmlformats.org/officeDocument/2006/relationships/hyperlink" Target="https://pixabay.com/en/desktop-table-computer-1389975/" TargetMode="External"/><Relationship Id="rId10" Type="http://schemas.openxmlformats.org/officeDocument/2006/relationships/image" Target="../media/image5.png"/><Relationship Id="rId19" Type="http://schemas.openxmlformats.org/officeDocument/2006/relationships/image" Target="../media/image15.jpg"/><Relationship Id="rId4" Type="http://schemas.openxmlformats.org/officeDocument/2006/relationships/image" Target="../media/image2.png"/><Relationship Id="rId9" Type="http://schemas.openxmlformats.org/officeDocument/2006/relationships/hyperlink" Target="https://pngimg.com/download/6616" TargetMode="External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1.wdp"/><Relationship Id="rId18" Type="http://schemas.openxmlformats.org/officeDocument/2006/relationships/hyperlink" Target="https://pixabay.com/en/light-lamp-lighting-ceiling-575854/" TargetMode="External"/><Relationship Id="rId3" Type="http://schemas.openxmlformats.org/officeDocument/2006/relationships/hyperlink" Target="https://www.publicdomainpictures.net/en/view-image.php?image=111350&amp;picture=room-interior-empty" TargetMode="External"/><Relationship Id="rId21" Type="http://schemas.openxmlformats.org/officeDocument/2006/relationships/image" Target="../media/image12.jfif"/><Relationship Id="rId7" Type="http://schemas.openxmlformats.org/officeDocument/2006/relationships/hyperlink" Target="http://pngimg.com/download/57672" TargetMode="Externa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0.jpg"/><Relationship Id="rId20" Type="http://schemas.openxmlformats.org/officeDocument/2006/relationships/hyperlink" Target="https://www.mojnews.com/%D8%A8%D8%AE%D8%B4-%D9%81%D8%B1%D9%87%D9%86%DA%AF%DB%8C-6/277899-%D8%AF%D8%A7%D9%86%D9%84%D9%88%D8%AF-%D8%AC%D8%B2-%D9%82%D8%B1%D8%A2%D9%86-%D9%BE%D8%B1%D9%87%DB%8C%D8%B2%DA%AF%D8%A7%D8%B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makiskan.deviantart.com/art/Hanging-pot-665872392" TargetMode="External"/><Relationship Id="rId5" Type="http://schemas.openxmlformats.org/officeDocument/2006/relationships/hyperlink" Target="https://pixabay.com/en/chalkboard-blackboard-learning-152414/" TargetMode="External"/><Relationship Id="rId15" Type="http://schemas.openxmlformats.org/officeDocument/2006/relationships/hyperlink" Target="https://pixabay.com/en/desktop-table-computer-1389975/" TargetMode="External"/><Relationship Id="rId10" Type="http://schemas.openxmlformats.org/officeDocument/2006/relationships/image" Target="../media/image5.png"/><Relationship Id="rId19" Type="http://schemas.openxmlformats.org/officeDocument/2006/relationships/image" Target="../media/image15.jpg"/><Relationship Id="rId4" Type="http://schemas.openxmlformats.org/officeDocument/2006/relationships/image" Target="../media/image2.png"/><Relationship Id="rId9" Type="http://schemas.openxmlformats.org/officeDocument/2006/relationships/hyperlink" Target="https://pngimg.com/download/6616" TargetMode="External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pixabay.com/en/chalkboard-blackboard-learning-152414/" TargetMode="External"/><Relationship Id="rId12" Type="http://schemas.openxmlformats.org/officeDocument/2006/relationships/image" Target="../media/image6.png"/><Relationship Id="rId17" Type="http://schemas.openxmlformats.org/officeDocument/2006/relationships/image" Target="../media/image8.png"/><Relationship Id="rId2" Type="http://schemas.openxmlformats.org/officeDocument/2006/relationships/audio" Target="../media/media2.mp3"/><Relationship Id="rId16" Type="http://schemas.openxmlformats.org/officeDocument/2006/relationships/image" Target="../media/image16.emf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11" Type="http://schemas.openxmlformats.org/officeDocument/2006/relationships/hyperlink" Target="https://makiskan.deviantart.com/art/Hanging-pot-665872392" TargetMode="External"/><Relationship Id="rId5" Type="http://schemas.openxmlformats.org/officeDocument/2006/relationships/hyperlink" Target="https://www.publicdomainpictures.net/en/view-image.php?image=111350&amp;picture=room-interior-empty" TargetMode="External"/><Relationship Id="rId15" Type="http://schemas.openxmlformats.org/officeDocument/2006/relationships/hyperlink" Target="https://www.mojnews.com/%D8%A8%D8%AE%D8%B4-%D9%81%D8%B1%D9%87%D9%86%DA%AF%DB%8C-6/277899-%D8%AF%D8%A7%D9%86%D9%84%D9%88%D8%AF-%D8%AC%D8%B2-%D9%82%D8%B1%D8%A2%D9%86-%D9%BE%D8%B1%D9%87%DB%8C%D8%B2%DA%AF%D8%A7%D8%B1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hyperlink" Target="https://pngimg.com/download/6616" TargetMode="External"/><Relationship Id="rId1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s://www.mojnews.com/%D8%A8%D8%AE%D8%B4-%D9%81%D8%B1%D9%87%D9%86%DA%AF%DB%8C-6/277899-%D8%AF%D8%A7%D9%86%D9%84%D9%88%D8%AF-%D8%AC%D8%B2-%D9%82%D8%B1%D8%A2%D9%86-%D9%BE%D8%B1%D9%87%DB%8C%D8%B2%DA%AF%D8%A7%D8%B1" TargetMode="External"/><Relationship Id="rId3" Type="http://schemas.openxmlformats.org/officeDocument/2006/relationships/hyperlink" Target="https://www.publicdomainpictures.net/en/view-image.php?image=111350&amp;picture=room-interior-empty" TargetMode="External"/><Relationship Id="rId7" Type="http://schemas.openxmlformats.org/officeDocument/2006/relationships/hyperlink" Target="https://pngimg.com/download/6616" TargetMode="External"/><Relationship Id="rId12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hyperlink" Target="https://pixabay.com/en/chalkboard-blackboard-learning-152414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hyperlink" Target="https://makiskan.deviantart.com/art/Hanging-pot-665872392" TargetMode="External"/><Relationship Id="rId1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s://www.mojnews.com/%D8%A8%D8%AE%D8%B4-%D9%81%D8%B1%D9%87%D9%86%DA%AF%DB%8C-6/277899-%D8%AF%D8%A7%D9%86%D9%84%D9%88%D8%AF-%D8%AC%D8%B2-%D9%82%D8%B1%D8%A2%D9%86-%D9%BE%D8%B1%D9%87%DB%8C%D8%B2%DA%AF%D8%A7%D8%B1" TargetMode="External"/><Relationship Id="rId3" Type="http://schemas.openxmlformats.org/officeDocument/2006/relationships/hyperlink" Target="https://www.publicdomainpictures.net/en/view-image.php?image=111350&amp;picture=room-interior-empty" TargetMode="External"/><Relationship Id="rId7" Type="http://schemas.openxmlformats.org/officeDocument/2006/relationships/hyperlink" Target="https://pngimg.com/download/6616" TargetMode="External"/><Relationship Id="rId12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hyperlink" Target="https://pixabay.com/en/chalkboard-blackboard-learning-152414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hyperlink" Target="https://makiskan.deviantart.com/art/Hanging-pot-665872392" TargetMode="External"/><Relationship Id="rId1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pngimg.com/download/6616" TargetMode="External"/><Relationship Id="rId13" Type="http://schemas.openxmlformats.org/officeDocument/2006/relationships/image" Target="../media/image15.jpg"/><Relationship Id="rId3" Type="http://schemas.openxmlformats.org/officeDocument/2006/relationships/hyperlink" Target="https://www.publicdomainpictures.net/en/view-image.php?image=111350&amp;picture=room-interior-empty" TargetMode="External"/><Relationship Id="rId7" Type="http://schemas.openxmlformats.org/officeDocument/2006/relationships/image" Target="../media/image4.png"/><Relationship Id="rId12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11" Type="http://schemas.openxmlformats.org/officeDocument/2006/relationships/image" Target="../media/image6.png"/><Relationship Id="rId5" Type="http://schemas.openxmlformats.org/officeDocument/2006/relationships/hyperlink" Target="https://pixabay.com/en/chalkboard-blackboard-learning-152414/" TargetMode="External"/><Relationship Id="rId10" Type="http://schemas.openxmlformats.org/officeDocument/2006/relationships/hyperlink" Target="https://makiskan.deviantart.com/art/Hanging-pot-665872392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hyperlink" Target="https://www.mojnews.com/%D8%A8%D8%AE%D8%B4-%D9%81%D8%B1%D9%87%D9%86%DA%AF%DB%8C-6/277899-%D8%AF%D8%A7%D9%86%D9%84%D9%88%D8%AF-%D8%AC%D8%B2-%D9%82%D8%B1%D8%A2%D9%86-%D9%BE%D8%B1%D9%87%DB%8C%D8%B2%DA%AF%D8%A7%D8%B1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s://www.mojnews.com/%D8%A8%D8%AE%D8%B4-%D9%81%D8%B1%D9%87%D9%86%DA%AF%DB%8C-6/277899-%D8%AF%D8%A7%D9%86%D9%84%D9%88%D8%AF-%D8%AC%D8%B2-%D9%82%D8%B1%D8%A2%D9%86-%D9%BE%D8%B1%D9%87%DB%8C%D8%B2%DA%AF%D8%A7%D8%B1" TargetMode="External"/><Relationship Id="rId3" Type="http://schemas.openxmlformats.org/officeDocument/2006/relationships/hyperlink" Target="https://www.publicdomainpictures.net/en/view-image.php?image=111350&amp;picture=room-interior-empty" TargetMode="External"/><Relationship Id="rId7" Type="http://schemas.openxmlformats.org/officeDocument/2006/relationships/hyperlink" Target="https://pngimg.com/download/6616" TargetMode="External"/><Relationship Id="rId12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hyperlink" Target="https://pixabay.com/en/chalkboard-blackboard-learning-152414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hyperlink" Target="https://makiskan.deviantart.com/art/Hanging-pot-665872392" TargetMode="External"/><Relationship Id="rId1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67FF53B8-C08A-4B90-BA50-784CC16E85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C82AF6A-EAE8-46E6-837B-1905005C0F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874509" y="371054"/>
            <a:ext cx="6763053" cy="415011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95DE0A0A-70CA-4B13-BF89-8D44155912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469532" y="4896199"/>
            <a:ext cx="6054880" cy="2168029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C3FFFCE1-3655-4C4A-A14F-A20A2B83F276}"/>
              </a:ext>
            </a:extLst>
          </p:cNvPr>
          <p:cNvSpPr txBox="1"/>
          <p:nvPr/>
        </p:nvSpPr>
        <p:spPr>
          <a:xfrm>
            <a:off x="1139483" y="8715326"/>
            <a:ext cx="658079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00">
                <a:hlinkClick r:id="rId9" tooltip="http://pngimg.com/download/57672"/>
              </a:rPr>
              <a:t>هذه الصورة</a:t>
            </a:r>
            <a:r>
              <a:rPr lang="ar-SA" sz="900"/>
              <a:t> بواسطة كاتب غير معروف مرخصة بالاسم </a:t>
            </a:r>
            <a:r>
              <a:rPr lang="ar-SA" sz="900">
                <a:hlinkClick r:id="rId10" tooltip="https://creativecommons.org/licenses/by-nc/3.0/"/>
              </a:rPr>
              <a:t>CC BY-NC</a:t>
            </a:r>
            <a:endParaRPr lang="ar-SA" sz="900"/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BFB07827-4758-46E8-81A1-D7AAB26E50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857425" y="680656"/>
            <a:ext cx="1017085" cy="1019951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09CC5F72-DC7A-4942-9458-404A656576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-146709" y="0"/>
            <a:ext cx="1272879" cy="1747567"/>
          </a:xfrm>
          <a:prstGeom prst="rect">
            <a:avLst/>
          </a:prstGeom>
        </p:spPr>
      </p:pic>
      <p:pic>
        <p:nvPicPr>
          <p:cNvPr id="47" name="صورة 46">
            <a:extLst>
              <a:ext uri="{FF2B5EF4-FFF2-40B4-BE49-F238E27FC236}">
                <a16:creationId xmlns:a16="http://schemas.microsoft.com/office/drawing/2014/main" id="{58BDB731-6765-4709-8BBF-00FDE584528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500" b="90000" l="10000" r="90000">
                        <a14:backgroundMark x1="83750" y1="14688" x2="83750" y2="14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980" y="1465579"/>
            <a:ext cx="2204852" cy="2635966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54E0650F-5923-4B3B-98A7-6E7A1EA9D8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259675" y="2293775"/>
            <a:ext cx="1300622" cy="1074929"/>
          </a:xfrm>
          <a:prstGeom prst="rect">
            <a:avLst/>
          </a:prstGeom>
        </p:spPr>
      </p:pic>
      <p:pic>
        <p:nvPicPr>
          <p:cNvPr id="49" name="4_5798412330152773287">
            <a:hlinkClick r:id="" action="ppaction://media"/>
            <a:extLst>
              <a:ext uri="{FF2B5EF4-FFF2-40B4-BE49-F238E27FC236}">
                <a16:creationId xmlns:a16="http://schemas.microsoft.com/office/drawing/2014/main" id="{79474901-A24F-4103-B492-41127E3797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26762" y="2628219"/>
            <a:ext cx="592673" cy="59267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5C34EC9-4997-4694-A1AD-8F3A6C4E993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8107687" y="4005620"/>
            <a:ext cx="3524098" cy="2728334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3E14717A-4172-4EB6-977C-538150EB09C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875" y="287778"/>
            <a:ext cx="3717842" cy="3717842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55F86FB5-C646-4EA7-A1F7-68E0FE6397B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4"/>
              </a:ext>
            </a:extLst>
          </a:blip>
          <a:stretch>
            <a:fillRect/>
          </a:stretch>
        </p:blipFill>
        <p:spPr>
          <a:xfrm>
            <a:off x="7367499" y="-14786"/>
            <a:ext cx="1221842" cy="2443683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AFB889C-F9BA-4389-A526-77CF5EE8AE3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4"/>
              </a:ext>
            </a:extLst>
          </a:blip>
          <a:stretch>
            <a:fillRect/>
          </a:stretch>
        </p:blipFill>
        <p:spPr>
          <a:xfrm>
            <a:off x="1485986" y="0"/>
            <a:ext cx="1221842" cy="2443683"/>
          </a:xfrm>
          <a:prstGeom prst="rect">
            <a:avLst/>
          </a:prstGeom>
        </p:spPr>
      </p:pic>
      <p:sp>
        <p:nvSpPr>
          <p:cNvPr id="26" name="عنوان 1">
            <a:extLst>
              <a:ext uri="{FF2B5EF4-FFF2-40B4-BE49-F238E27FC236}">
                <a16:creationId xmlns:a16="http://schemas.microsoft.com/office/drawing/2014/main" id="{B1AE31F6-74E2-4617-BFAF-6D05360138D0}"/>
              </a:ext>
            </a:extLst>
          </p:cNvPr>
          <p:cNvSpPr txBox="1">
            <a:spLocks/>
          </p:cNvSpPr>
          <p:nvPr/>
        </p:nvSpPr>
        <p:spPr>
          <a:xfrm>
            <a:off x="2400396" y="672231"/>
            <a:ext cx="5396470" cy="793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2400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fsaneh Font" panose="02000700000000000000" pitchFamily="2" charset="-78"/>
                <a:cs typeface="Afsaneh Font" panose="02000700000000000000" pitchFamily="2" charset="-78"/>
              </a:rPr>
              <a:t>المادة:                                      الموضوع: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4521B9BE-B593-437D-97FC-AC2D2F1EB03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162" y="4101545"/>
            <a:ext cx="1292127" cy="699119"/>
          </a:xfrm>
          <a:prstGeom prst="rect">
            <a:avLst/>
          </a:prstGeom>
        </p:spPr>
      </p:pic>
      <p:sp>
        <p:nvSpPr>
          <p:cNvPr id="31" name="عنوان 1">
            <a:extLst>
              <a:ext uri="{FF2B5EF4-FFF2-40B4-BE49-F238E27FC236}">
                <a16:creationId xmlns:a16="http://schemas.microsoft.com/office/drawing/2014/main" id="{9F7BFBF3-0C0E-46A9-8C94-03CC5D24C2D1}"/>
              </a:ext>
            </a:extLst>
          </p:cNvPr>
          <p:cNvSpPr txBox="1">
            <a:spLocks/>
          </p:cNvSpPr>
          <p:nvPr/>
        </p:nvSpPr>
        <p:spPr>
          <a:xfrm>
            <a:off x="1709241" y="687017"/>
            <a:ext cx="5396470" cy="793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fsaneh Font" panose="02000700000000000000" pitchFamily="2" charset="-78"/>
                <a:cs typeface="Afsaneh Font" panose="02000700000000000000" pitchFamily="2" charset="-78"/>
              </a:rPr>
              <a:t>تجويد </a:t>
            </a:r>
            <a:r>
              <a:rPr lang="ar-SA" sz="2400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fsaneh Font" panose="02000700000000000000" pitchFamily="2" charset="-78"/>
                <a:cs typeface="Afsaneh Font" panose="02000700000000000000" pitchFamily="2" charset="-78"/>
              </a:rPr>
              <a:t>                                              </a:t>
            </a:r>
            <a:r>
              <a:rPr lang="ar-SA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fsaneh Font" panose="02000700000000000000" pitchFamily="2" charset="-78"/>
                <a:cs typeface="Afsaneh Font" panose="02000700000000000000" pitchFamily="2" charset="-78"/>
              </a:rPr>
              <a:t>أنواع المد الفرعي</a:t>
            </a:r>
          </a:p>
        </p:txBody>
      </p:sp>
      <p:sp>
        <p:nvSpPr>
          <p:cNvPr id="32" name="عنوان 1">
            <a:hlinkClick r:id="rId26" action="ppaction://hlinksldjump"/>
            <a:extLst>
              <a:ext uri="{FF2B5EF4-FFF2-40B4-BE49-F238E27FC236}">
                <a16:creationId xmlns:a16="http://schemas.microsoft.com/office/drawing/2014/main" id="{5F082B1E-EF11-4F90-97DC-09CAE7AD7D11}"/>
              </a:ext>
            </a:extLst>
          </p:cNvPr>
          <p:cNvSpPr txBox="1">
            <a:spLocks/>
          </p:cNvSpPr>
          <p:nvPr/>
        </p:nvSpPr>
        <p:spPr>
          <a:xfrm>
            <a:off x="6072170" y="1600894"/>
            <a:ext cx="1906250" cy="793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200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fsaneh Font" panose="02000700000000000000" pitchFamily="2" charset="-78"/>
                <a:cs typeface="Afsaneh Font" panose="02000700000000000000" pitchFamily="2" charset="-78"/>
              </a:rPr>
              <a:t>مراجعة الدرس السابق</a:t>
            </a:r>
          </a:p>
        </p:txBody>
      </p:sp>
      <p:sp>
        <p:nvSpPr>
          <p:cNvPr id="33" name="عنوان 1">
            <a:hlinkClick r:id="rId27" action="ppaction://hlinksldjump"/>
            <a:extLst>
              <a:ext uri="{FF2B5EF4-FFF2-40B4-BE49-F238E27FC236}">
                <a16:creationId xmlns:a16="http://schemas.microsoft.com/office/drawing/2014/main" id="{80AE73BB-6924-41F6-B776-7CD1241D5FD1}"/>
              </a:ext>
            </a:extLst>
          </p:cNvPr>
          <p:cNvSpPr txBox="1">
            <a:spLocks/>
          </p:cNvSpPr>
          <p:nvPr/>
        </p:nvSpPr>
        <p:spPr>
          <a:xfrm>
            <a:off x="6885290" y="3203473"/>
            <a:ext cx="639122" cy="557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2000" cap="none" spc="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fsaneh Font" panose="02000700000000000000" pitchFamily="2" charset="-78"/>
                <a:cs typeface="Afsaneh Font" panose="02000700000000000000" pitchFamily="2" charset="-78"/>
              </a:rPr>
              <a:t>تمهيد</a:t>
            </a:r>
          </a:p>
        </p:txBody>
      </p:sp>
      <p:sp>
        <p:nvSpPr>
          <p:cNvPr id="34" name="عنوان 1">
            <a:hlinkClick r:id="rId28" action="ppaction://hlinksldjump"/>
            <a:extLst>
              <a:ext uri="{FF2B5EF4-FFF2-40B4-BE49-F238E27FC236}">
                <a16:creationId xmlns:a16="http://schemas.microsoft.com/office/drawing/2014/main" id="{20BDBF65-6D4D-4175-80C0-8946B2A158A0}"/>
              </a:ext>
            </a:extLst>
          </p:cNvPr>
          <p:cNvSpPr txBox="1">
            <a:spLocks/>
          </p:cNvSpPr>
          <p:nvPr/>
        </p:nvSpPr>
        <p:spPr>
          <a:xfrm>
            <a:off x="6575024" y="2596794"/>
            <a:ext cx="1221842" cy="793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200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fsaneh Font" panose="02000700000000000000" pitchFamily="2" charset="-78"/>
                <a:cs typeface="Afsaneh Font" panose="02000700000000000000" pitchFamily="2" charset="-78"/>
              </a:rPr>
              <a:t>أهداف الدرس</a:t>
            </a:r>
          </a:p>
        </p:txBody>
      </p:sp>
      <p:sp>
        <p:nvSpPr>
          <p:cNvPr id="35" name="عنوان 1">
            <a:hlinkClick r:id="rId29" action="ppaction://hlinksldjump"/>
            <a:extLst>
              <a:ext uri="{FF2B5EF4-FFF2-40B4-BE49-F238E27FC236}">
                <a16:creationId xmlns:a16="http://schemas.microsoft.com/office/drawing/2014/main" id="{A25F789D-0B81-4D50-BAD9-00AC5D1FEE55}"/>
              </a:ext>
            </a:extLst>
          </p:cNvPr>
          <p:cNvSpPr txBox="1">
            <a:spLocks/>
          </p:cNvSpPr>
          <p:nvPr/>
        </p:nvSpPr>
        <p:spPr>
          <a:xfrm>
            <a:off x="6814596" y="2080844"/>
            <a:ext cx="717284" cy="793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2000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fsaneh Font" panose="02000700000000000000" pitchFamily="2" charset="-78"/>
                <a:cs typeface="Afsaneh Font" panose="02000700000000000000" pitchFamily="2" charset="-78"/>
              </a:rPr>
              <a:t>مقدمة</a:t>
            </a:r>
          </a:p>
        </p:txBody>
      </p:sp>
      <p:sp>
        <p:nvSpPr>
          <p:cNvPr id="36" name="عنوان 1">
            <a:hlinkClick r:id="rId30" action="ppaction://hlinksldjump"/>
            <a:extLst>
              <a:ext uri="{FF2B5EF4-FFF2-40B4-BE49-F238E27FC236}">
                <a16:creationId xmlns:a16="http://schemas.microsoft.com/office/drawing/2014/main" id="{F92C32C2-9B29-48CF-A2E1-837A0601659E}"/>
              </a:ext>
            </a:extLst>
          </p:cNvPr>
          <p:cNvSpPr txBox="1">
            <a:spLocks/>
          </p:cNvSpPr>
          <p:nvPr/>
        </p:nvSpPr>
        <p:spPr>
          <a:xfrm>
            <a:off x="4369004" y="2255285"/>
            <a:ext cx="1491056" cy="793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200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fsaneh Font" panose="02000700000000000000" pitchFamily="2" charset="-78"/>
                <a:cs typeface="Afsaneh Font" panose="02000700000000000000" pitchFamily="2" charset="-78"/>
              </a:rPr>
              <a:t>أنواع المد الفرعي</a:t>
            </a:r>
          </a:p>
        </p:txBody>
      </p:sp>
      <p:sp>
        <p:nvSpPr>
          <p:cNvPr id="37" name="عنوان 1">
            <a:hlinkClick r:id="rId31" action="ppaction://hlinksldjump"/>
            <a:extLst>
              <a:ext uri="{FF2B5EF4-FFF2-40B4-BE49-F238E27FC236}">
                <a16:creationId xmlns:a16="http://schemas.microsoft.com/office/drawing/2014/main" id="{DD1AC54D-077A-43A7-A123-547C7FE3D609}"/>
              </a:ext>
            </a:extLst>
          </p:cNvPr>
          <p:cNvSpPr txBox="1">
            <a:spLocks/>
          </p:cNvSpPr>
          <p:nvPr/>
        </p:nvSpPr>
        <p:spPr>
          <a:xfrm>
            <a:off x="4758374" y="2777514"/>
            <a:ext cx="703622" cy="793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2000" cap="none" spc="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fsaneh Font" panose="02000700000000000000" pitchFamily="2" charset="-78"/>
                <a:cs typeface="Afsaneh Font" panose="02000700000000000000" pitchFamily="2" charset="-78"/>
              </a:rPr>
              <a:t>أمثلة</a:t>
            </a:r>
          </a:p>
        </p:txBody>
      </p:sp>
      <p:sp>
        <p:nvSpPr>
          <p:cNvPr id="38" name="عنوان 1">
            <a:hlinkClick r:id="rId32" action="ppaction://hlinksldjump"/>
            <a:extLst>
              <a:ext uri="{FF2B5EF4-FFF2-40B4-BE49-F238E27FC236}">
                <a16:creationId xmlns:a16="http://schemas.microsoft.com/office/drawing/2014/main" id="{8B814EC0-447A-41A0-A6E4-42A8B899D146}"/>
              </a:ext>
            </a:extLst>
          </p:cNvPr>
          <p:cNvSpPr txBox="1">
            <a:spLocks/>
          </p:cNvSpPr>
          <p:nvPr/>
        </p:nvSpPr>
        <p:spPr>
          <a:xfrm>
            <a:off x="2867718" y="1481671"/>
            <a:ext cx="639122" cy="793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200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fsaneh Font" panose="02000700000000000000" pitchFamily="2" charset="-78"/>
                <a:cs typeface="Afsaneh Font" panose="02000700000000000000" pitchFamily="2" charset="-78"/>
              </a:rPr>
              <a:t>نشاط</a:t>
            </a:r>
          </a:p>
        </p:txBody>
      </p:sp>
      <p:sp>
        <p:nvSpPr>
          <p:cNvPr id="39" name="عنوان 1">
            <a:hlinkClick r:id="rId33" action="ppaction://hlinksldjump"/>
            <a:extLst>
              <a:ext uri="{FF2B5EF4-FFF2-40B4-BE49-F238E27FC236}">
                <a16:creationId xmlns:a16="http://schemas.microsoft.com/office/drawing/2014/main" id="{9F77885B-3FFD-464F-B511-77A5B3E02EA5}"/>
              </a:ext>
            </a:extLst>
          </p:cNvPr>
          <p:cNvSpPr txBox="1">
            <a:spLocks/>
          </p:cNvSpPr>
          <p:nvPr/>
        </p:nvSpPr>
        <p:spPr>
          <a:xfrm>
            <a:off x="2411074" y="1944166"/>
            <a:ext cx="1284151" cy="793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200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fsaneh Font" panose="02000700000000000000" pitchFamily="2" charset="-78"/>
                <a:cs typeface="Afsaneh Font" panose="02000700000000000000" pitchFamily="2" charset="-78"/>
              </a:rPr>
              <a:t>هدف وطني</a:t>
            </a:r>
          </a:p>
        </p:txBody>
      </p:sp>
      <p:sp>
        <p:nvSpPr>
          <p:cNvPr id="40" name="عنوان 1">
            <a:hlinkClick r:id="rId34" action="ppaction://hlinksldjump"/>
            <a:extLst>
              <a:ext uri="{FF2B5EF4-FFF2-40B4-BE49-F238E27FC236}">
                <a16:creationId xmlns:a16="http://schemas.microsoft.com/office/drawing/2014/main" id="{F64C3C43-1FE9-426F-8A7C-FAFE30DE79FE}"/>
              </a:ext>
            </a:extLst>
          </p:cNvPr>
          <p:cNvSpPr txBox="1">
            <a:spLocks/>
          </p:cNvSpPr>
          <p:nvPr/>
        </p:nvSpPr>
        <p:spPr>
          <a:xfrm>
            <a:off x="2409780" y="2428795"/>
            <a:ext cx="1284152" cy="793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200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fsaneh Font" panose="02000700000000000000" pitchFamily="2" charset="-78"/>
                <a:cs typeface="Afsaneh Font" panose="02000700000000000000" pitchFamily="2" charset="-78"/>
              </a:rPr>
              <a:t>تقويم ختامي</a:t>
            </a:r>
          </a:p>
        </p:txBody>
      </p:sp>
      <p:sp>
        <p:nvSpPr>
          <p:cNvPr id="41" name="عنوان 1">
            <a:hlinkClick r:id="rId35" action="ppaction://hlinksldjump"/>
            <a:extLst>
              <a:ext uri="{FF2B5EF4-FFF2-40B4-BE49-F238E27FC236}">
                <a16:creationId xmlns:a16="http://schemas.microsoft.com/office/drawing/2014/main" id="{6F4F47A5-DA38-471E-9FF7-A904E9038A8A}"/>
              </a:ext>
            </a:extLst>
          </p:cNvPr>
          <p:cNvSpPr txBox="1">
            <a:spLocks/>
          </p:cNvSpPr>
          <p:nvPr/>
        </p:nvSpPr>
        <p:spPr>
          <a:xfrm>
            <a:off x="2300948" y="2947358"/>
            <a:ext cx="1451281" cy="793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2000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fsaneh Font" panose="02000700000000000000" pitchFamily="2" charset="-78"/>
                <a:cs typeface="Afsaneh Font" panose="02000700000000000000" pitchFamily="2" charset="-78"/>
              </a:rPr>
              <a:t>الواجب المدرسي</a:t>
            </a:r>
          </a:p>
        </p:txBody>
      </p:sp>
      <p:sp>
        <p:nvSpPr>
          <p:cNvPr id="2" name="زر الإجراء: الانتقال للصفحة الرئيسية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DE4C8E9E-BED4-47EF-85F9-CBC9984024D2}"/>
              </a:ext>
            </a:extLst>
          </p:cNvPr>
          <p:cNvSpPr/>
          <p:nvPr/>
        </p:nvSpPr>
        <p:spPr>
          <a:xfrm>
            <a:off x="259675" y="5950634"/>
            <a:ext cx="650036" cy="7833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عنوان 1">
            <a:hlinkClick r:id="rId36" action="ppaction://hlinksldjump"/>
            <a:extLst>
              <a:ext uri="{FF2B5EF4-FFF2-40B4-BE49-F238E27FC236}">
                <a16:creationId xmlns:a16="http://schemas.microsoft.com/office/drawing/2014/main" id="{26B9AFC3-A4A0-444F-BC1D-AC023AF2F622}"/>
              </a:ext>
            </a:extLst>
          </p:cNvPr>
          <p:cNvSpPr txBox="1">
            <a:spLocks/>
          </p:cNvSpPr>
          <p:nvPr/>
        </p:nvSpPr>
        <p:spPr>
          <a:xfrm>
            <a:off x="4276249" y="1783117"/>
            <a:ext cx="1522290" cy="557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2000" cap="none" spc="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fsaneh Font" panose="02000700000000000000" pitchFamily="2" charset="-78"/>
                <a:cs typeface="Afsaneh Font" panose="02000700000000000000" pitchFamily="2" charset="-78"/>
              </a:rPr>
              <a:t>خريطة </a:t>
            </a:r>
            <a:r>
              <a:rPr lang="ar-SA" sz="2000" cap="none" spc="0" dirty="0" err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fsaneh Font" panose="02000700000000000000" pitchFamily="2" charset="-78"/>
                <a:cs typeface="Afsaneh Font" panose="02000700000000000000" pitchFamily="2" charset="-78"/>
              </a:rPr>
              <a:t>مفا</a:t>
            </a:r>
            <a:r>
              <a:rPr lang="ar-SA" sz="2000" cap="none" spc="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fsaneh Font" panose="02000700000000000000" pitchFamily="2" charset="-78"/>
                <a:cs typeface="Afsaneh Font" panose="02000700000000000000" pitchFamily="2" charset="-78"/>
              </a:rPr>
              <a:t> هيم </a:t>
            </a:r>
          </a:p>
        </p:txBody>
      </p:sp>
    </p:spTree>
    <p:extLst>
      <p:ext uri="{BB962C8B-B14F-4D97-AF65-F5344CB8AC3E}">
        <p14:creationId xmlns:p14="http://schemas.microsoft.com/office/powerpoint/2010/main" val="335760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43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67FF53B8-C08A-4B90-BA50-784CC16E8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C82AF6A-EAE8-46E6-837B-1905005C0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874510" y="371054"/>
            <a:ext cx="6409681" cy="415011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95DE0A0A-70CA-4B13-BF89-8D44155912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469532" y="4896199"/>
            <a:ext cx="6054880" cy="2168029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BFB07827-4758-46E8-81A1-D7AAB26E50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57425" y="680656"/>
            <a:ext cx="1017085" cy="1019951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09CC5F72-DC7A-4942-9458-404A656576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-146709" y="0"/>
            <a:ext cx="1272879" cy="1747567"/>
          </a:xfrm>
          <a:prstGeom prst="rect">
            <a:avLst/>
          </a:prstGeom>
        </p:spPr>
      </p:pic>
      <p:pic>
        <p:nvPicPr>
          <p:cNvPr id="47" name="صورة 46">
            <a:extLst>
              <a:ext uri="{FF2B5EF4-FFF2-40B4-BE49-F238E27FC236}">
                <a16:creationId xmlns:a16="http://schemas.microsoft.com/office/drawing/2014/main" id="{58BDB731-6765-4709-8BBF-00FDE58452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500" b="90000" l="10000" r="90000">
                        <a14:backgroundMark x1="83750" y1="14688" x2="83750" y2="14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980" y="1465579"/>
            <a:ext cx="2204852" cy="263596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5C34EC9-4997-4694-A1AD-8F3A6C4E993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107687" y="4005620"/>
            <a:ext cx="3524098" cy="2728334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3E14717A-4172-4EB6-977C-538150EB09C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872" y="210723"/>
            <a:ext cx="3717842" cy="3717842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55F86FB5-C646-4EA7-A1F7-68E0FE6397B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7156116" y="0"/>
            <a:ext cx="1221842" cy="2443683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A1ECBADB-B931-4EA7-99BB-2252F88115FF}"/>
              </a:ext>
            </a:extLst>
          </p:cNvPr>
          <p:cNvSpPr txBox="1"/>
          <p:nvPr/>
        </p:nvSpPr>
        <p:spPr>
          <a:xfrm>
            <a:off x="4327660" y="2069644"/>
            <a:ext cx="348692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جهود المملكة العربية السعودية </a:t>
            </a:r>
          </a:p>
          <a:p>
            <a:pPr algn="ctr"/>
            <a:r>
              <a:rPr lang="ar-SA" sz="2400" b="1" dirty="0"/>
              <a:t>تظهر واضحة جلية في العناية بكتاب الله تلاوة وحفظا وتطبيقا لأحكام التجويد من خلال مناهجها التعليمية</a:t>
            </a:r>
            <a:endParaRPr lang="ar-AE" sz="2400" b="1" dirty="0"/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9D4663E5-C716-4741-83D9-381908FBEB0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197542" y="2122597"/>
            <a:ext cx="1470012" cy="159127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2F7067C-A8FB-466D-96DC-EC5A78E72ACE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32778" t="13931" r="28866" b="7877"/>
          <a:stretch/>
        </p:blipFill>
        <p:spPr>
          <a:xfrm>
            <a:off x="2139312" y="914110"/>
            <a:ext cx="2299893" cy="2635966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AFB889C-F9BA-4389-A526-77CF5EE8AE3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1485986" y="0"/>
            <a:ext cx="1221842" cy="244368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2071B11-F528-4692-91D5-EA0F4759C2E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3"/>
              </a:ext>
            </a:extLst>
          </a:blip>
          <a:stretch>
            <a:fillRect/>
          </a:stretch>
        </p:blipFill>
        <p:spPr>
          <a:xfrm>
            <a:off x="5167723" y="873783"/>
            <a:ext cx="1740815" cy="1162616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1DD1A303-82A3-4650-82D7-75471A2B550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162" y="4101545"/>
            <a:ext cx="1292127" cy="699119"/>
          </a:xfrm>
          <a:prstGeom prst="rect">
            <a:avLst/>
          </a:prstGeom>
        </p:spPr>
      </p:pic>
      <p:sp>
        <p:nvSpPr>
          <p:cNvPr id="19" name="زر الإجراء: الانتقال للصفحة الرئيسية 18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BBDFBB9C-F83E-4C1A-83F9-2F4DB391F7D9}"/>
              </a:ext>
            </a:extLst>
          </p:cNvPr>
          <p:cNvSpPr/>
          <p:nvPr/>
        </p:nvSpPr>
        <p:spPr>
          <a:xfrm>
            <a:off x="259675" y="5950634"/>
            <a:ext cx="650036" cy="7833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691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veal 1"/>
          <p:cNvSpPr>
            <a:spLocks/>
          </p:cNvSpPr>
          <p:nvPr/>
        </p:nvSpPr>
        <p:spPr>
          <a:xfrm>
            <a:off x="2091639" y="1845371"/>
            <a:ext cx="2160000" cy="5036820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 defTabSz="914400">
              <a:defRPr/>
            </a:pPr>
            <a:endParaRPr lang="en-US" sz="2400" b="0" i="0" dirty="0">
              <a:solidFill>
                <a:schemeClr val="bg1"/>
              </a:solidFill>
              <a:effectLst/>
              <a:latin typeface="HelveticaNeue"/>
            </a:endParaRPr>
          </a:p>
          <a:p>
            <a:pPr algn="ctr" defTabSz="914400">
              <a:defRPr/>
            </a:pPr>
            <a:endParaRPr lang="en-US" sz="2400" dirty="0">
              <a:solidFill>
                <a:schemeClr val="bg1"/>
              </a:solidFill>
              <a:latin typeface="HelveticaNeue"/>
            </a:endParaRPr>
          </a:p>
          <a:p>
            <a:endParaRPr lang="ar-AE" sz="1800" b="0" i="0" dirty="0">
              <a:solidFill>
                <a:srgbClr val="000000"/>
              </a:solidFill>
              <a:effectLst/>
              <a:latin typeface="STC-Regular"/>
            </a:endParaRPr>
          </a:p>
          <a:p>
            <a:pPr algn="ctr"/>
            <a:endParaRPr lang="en-US" sz="2400" b="0" i="0" dirty="0">
              <a:solidFill>
                <a:schemeClr val="bg1"/>
              </a:solidFill>
              <a:effectLst/>
              <a:latin typeface="STC-Regular"/>
            </a:endParaRPr>
          </a:p>
          <a:p>
            <a:pPr algn="ctr"/>
            <a:r>
              <a:rPr lang="ar-SA" sz="2400" dirty="0">
                <a:solidFill>
                  <a:srgbClr val="FF0000"/>
                </a:solidFill>
                <a:latin typeface="STC-Regular"/>
              </a:rPr>
              <a:t>صواب أم خطأ:</a:t>
            </a:r>
            <a:endParaRPr lang="en-US" sz="2400" dirty="0">
              <a:solidFill>
                <a:srgbClr val="FF0000"/>
              </a:solidFill>
              <a:latin typeface="STC-Regular"/>
            </a:endParaRPr>
          </a:p>
          <a:p>
            <a:pPr algn="ctr"/>
            <a:r>
              <a:rPr lang="ar-SA" sz="2400" b="0" i="0" dirty="0">
                <a:solidFill>
                  <a:schemeClr val="bg1"/>
                </a:solidFill>
                <a:effectLst/>
                <a:latin typeface="STC-Regular"/>
              </a:rPr>
              <a:t>المد العارض للسكون سببه السكون الأصلي</a:t>
            </a:r>
            <a:r>
              <a:rPr lang="ar-SA" sz="2400" dirty="0">
                <a:solidFill>
                  <a:schemeClr val="bg1"/>
                </a:solidFill>
                <a:latin typeface="STC-Regular"/>
              </a:rPr>
              <a:t>.</a:t>
            </a:r>
            <a:endParaRPr lang="ar-AE" sz="2400" b="0" i="0" dirty="0">
              <a:solidFill>
                <a:srgbClr val="FF0000"/>
              </a:solidFill>
              <a:effectLst/>
              <a:latin typeface="STC-Regular"/>
            </a:endParaRPr>
          </a:p>
          <a:p>
            <a:pPr algn="ctr" defTabSz="914400">
              <a:defRPr/>
            </a:pPr>
            <a:endParaRPr lang="ar-SA" sz="2400" b="0" i="0" dirty="0">
              <a:solidFill>
                <a:schemeClr val="bg1"/>
              </a:solidFill>
              <a:effectLst/>
              <a:latin typeface="HelveticaNeue"/>
            </a:endParaRPr>
          </a:p>
        </p:txBody>
      </p:sp>
      <p:pic>
        <p:nvPicPr>
          <p:cNvPr id="8" name="Doorway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898" y="1539175"/>
            <a:ext cx="2835000" cy="5353987"/>
          </a:xfrm>
          <a:prstGeom prst="rect">
            <a:avLst/>
          </a:prstGeom>
        </p:spPr>
      </p:pic>
      <p:pic>
        <p:nvPicPr>
          <p:cNvPr id="224" name="Door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178" y="1865972"/>
            <a:ext cx="2241000" cy="5016218"/>
          </a:xfrm>
          <a:prstGeom prst="rect">
            <a:avLst/>
          </a:prstGeom>
        </p:spPr>
      </p:pic>
      <p:sp>
        <p:nvSpPr>
          <p:cNvPr id="336" name="Number 1"/>
          <p:cNvSpPr/>
          <p:nvPr/>
        </p:nvSpPr>
        <p:spPr>
          <a:xfrm>
            <a:off x="2734756" y="2726275"/>
            <a:ext cx="7601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4400">
              <a:defRPr/>
            </a:pPr>
            <a:r>
              <a:rPr lang="ar-SA" sz="8000" b="1" dirty="0">
                <a:ln/>
                <a:solidFill>
                  <a:prstClr val="white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rial" panose="020B0604020202020204" pitchFamily="34" charset="0"/>
              </a:rPr>
              <a:t>٣</a:t>
            </a:r>
            <a:endParaRPr lang="en-US" sz="8000" b="1" dirty="0">
              <a:ln/>
              <a:solidFill>
                <a:prstClr val="white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263" name="Reveal 2"/>
          <p:cNvSpPr>
            <a:spLocks/>
          </p:cNvSpPr>
          <p:nvPr/>
        </p:nvSpPr>
        <p:spPr>
          <a:xfrm>
            <a:off x="5013551" y="1821180"/>
            <a:ext cx="2160000" cy="5036820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 defTabSz="914400">
              <a:defRPr/>
            </a:pPr>
            <a:endParaRPr lang="ar-SA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>
              <a:defRPr/>
            </a:pPr>
            <a:endParaRPr lang="ar-SA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>
              <a:defRPr/>
            </a:pPr>
            <a:r>
              <a:rPr lang="ar-SA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أكملي الفراغ:</a:t>
            </a:r>
          </a:p>
          <a:p>
            <a:pPr algn="ctr" defTabSz="914400">
              <a:defRPr/>
            </a:pPr>
            <a:r>
              <a:rPr lang="ar-S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ينقسم المد الفرعي إلى قسمين : بسبب ...... أو بسبب الهمز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4" name="Doorway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585" y="1504013"/>
            <a:ext cx="2835000" cy="5353987"/>
          </a:xfrm>
          <a:prstGeom prst="rect">
            <a:avLst/>
          </a:prstGeom>
        </p:spPr>
      </p:pic>
      <p:pic>
        <p:nvPicPr>
          <p:cNvPr id="265" name="Door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281" y="1821180"/>
            <a:ext cx="2241000" cy="5016218"/>
          </a:xfrm>
          <a:prstGeom prst="rect">
            <a:avLst/>
          </a:prstGeom>
        </p:spPr>
      </p:pic>
      <p:sp>
        <p:nvSpPr>
          <p:cNvPr id="266" name="Number 2"/>
          <p:cNvSpPr/>
          <p:nvPr/>
        </p:nvSpPr>
        <p:spPr>
          <a:xfrm>
            <a:off x="5714827" y="2726275"/>
            <a:ext cx="7601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4400">
              <a:defRPr/>
            </a:pPr>
            <a:r>
              <a:rPr lang="ar-SA" sz="8000" b="1" dirty="0">
                <a:ln/>
                <a:solidFill>
                  <a:prstClr val="white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rial" panose="020B0604020202020204" pitchFamily="34" charset="0"/>
              </a:rPr>
              <a:t>٢</a:t>
            </a:r>
            <a:endParaRPr lang="en-US" sz="8000" b="1" dirty="0">
              <a:ln/>
              <a:solidFill>
                <a:prstClr val="white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267" name="Reveal 3"/>
          <p:cNvSpPr>
            <a:spLocks/>
          </p:cNvSpPr>
          <p:nvPr/>
        </p:nvSpPr>
        <p:spPr>
          <a:xfrm>
            <a:off x="8033638" y="1851418"/>
            <a:ext cx="2160000" cy="5036820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 defTabSz="914400">
              <a:defRPr/>
            </a:pPr>
            <a:endParaRPr lang="ar-SA" sz="2400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algn="ctr"/>
            <a:r>
              <a:rPr lang="ar-SA" sz="2800" b="0" i="0" dirty="0">
                <a:solidFill>
                  <a:schemeClr val="bg1"/>
                </a:solidFill>
                <a:effectLst/>
                <a:latin typeface="STC-Regular"/>
              </a:rPr>
              <a:t> </a:t>
            </a:r>
          </a:p>
          <a:p>
            <a:pPr algn="ctr"/>
            <a:r>
              <a:rPr lang="ar-SA" sz="2800" dirty="0">
                <a:solidFill>
                  <a:srgbClr val="FF0000"/>
                </a:solidFill>
                <a:latin typeface="STC-Regular"/>
              </a:rPr>
              <a:t>صواب أم خطأ:</a:t>
            </a:r>
          </a:p>
          <a:p>
            <a:pPr algn="ctr"/>
            <a:r>
              <a:rPr lang="ar-SA" sz="2800" b="0" i="0" dirty="0">
                <a:solidFill>
                  <a:schemeClr val="bg1"/>
                </a:solidFill>
                <a:effectLst/>
                <a:latin typeface="STC-Regular"/>
              </a:rPr>
              <a:t>المد الفرعي مقداره ست حركات.</a:t>
            </a:r>
            <a:endParaRPr lang="ar-AE" sz="2800" b="0" i="0" dirty="0">
              <a:solidFill>
                <a:schemeClr val="bg1"/>
              </a:solidFill>
              <a:effectLst/>
              <a:latin typeface="STC-Regular"/>
            </a:endParaRPr>
          </a:p>
          <a:p>
            <a:pPr algn="ctr" defTabSz="914400">
              <a:defRPr/>
            </a:pPr>
            <a:endParaRPr lang="ar-SA" sz="2400" b="0" i="0" dirty="0">
              <a:solidFill>
                <a:schemeClr val="bg1"/>
              </a:solidFill>
              <a:effectLst/>
              <a:latin typeface="ge_ss_twolight"/>
            </a:endParaRPr>
          </a:p>
        </p:txBody>
      </p:sp>
      <p:pic>
        <p:nvPicPr>
          <p:cNvPr id="268" name="Doorway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38" y="1528203"/>
            <a:ext cx="2835000" cy="5353987"/>
          </a:xfrm>
          <a:prstGeom prst="rect">
            <a:avLst/>
          </a:prstGeom>
        </p:spPr>
      </p:pic>
      <p:pic>
        <p:nvPicPr>
          <p:cNvPr id="269" name="Doo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852" y="1865973"/>
            <a:ext cx="2241000" cy="5016218"/>
          </a:xfrm>
          <a:prstGeom prst="rect">
            <a:avLst/>
          </a:prstGeom>
        </p:spPr>
      </p:pic>
      <p:sp>
        <p:nvSpPr>
          <p:cNvPr id="270" name="Number 3"/>
          <p:cNvSpPr/>
          <p:nvPr/>
        </p:nvSpPr>
        <p:spPr>
          <a:xfrm>
            <a:off x="8697280" y="2702328"/>
            <a:ext cx="7601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4400">
              <a:defRPr/>
            </a:pPr>
            <a:r>
              <a:rPr lang="ar-SA" sz="8000" b="1" dirty="0">
                <a:ln/>
                <a:solidFill>
                  <a:prstClr val="white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Arial" panose="020B0604020202020204" pitchFamily="34" charset="0"/>
              </a:rPr>
              <a:t>١</a:t>
            </a:r>
            <a:endParaRPr lang="en-US" sz="8000" b="1" dirty="0">
              <a:ln/>
              <a:solidFill>
                <a:prstClr val="white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16" name="مستطيل 15">
            <a:hlinkClick r:id="rId6"/>
            <a:extLst>
              <a:ext uri="{FF2B5EF4-FFF2-40B4-BE49-F238E27FC236}">
                <a16:creationId xmlns:a16="http://schemas.microsoft.com/office/drawing/2014/main" id="{E4A5B827-D8E0-4322-A3BB-2C20CA7A4E4D}"/>
              </a:ext>
            </a:extLst>
          </p:cNvPr>
          <p:cNvSpPr/>
          <p:nvPr/>
        </p:nvSpPr>
        <p:spPr>
          <a:xfrm>
            <a:off x="3968185" y="565288"/>
            <a:ext cx="44807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https://wheelofnames.com/ar/</a:t>
            </a:r>
            <a:endParaRPr lang="ar-SA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زر الإجراء: الانتقال للصفحة الرئيسية 1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FF93DC7-755E-490D-BCE8-4D5E0CC9D1B7}"/>
              </a:ext>
            </a:extLst>
          </p:cNvPr>
          <p:cNvSpPr/>
          <p:nvPr/>
        </p:nvSpPr>
        <p:spPr>
          <a:xfrm>
            <a:off x="259675" y="5950634"/>
            <a:ext cx="650036" cy="7833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452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</p:childTnLst>
        </p:cTn>
      </p:par>
    </p:tnLst>
    <p:bldLst>
      <p:bldP spid="336" grpId="0"/>
      <p:bldP spid="336" grpId="1"/>
      <p:bldP spid="266" grpId="0"/>
      <p:bldP spid="266" grpId="1"/>
      <p:bldP spid="270" grpId="0"/>
      <p:bldP spid="27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67FF53B8-C08A-4B90-BA50-784CC16E8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C82AF6A-EAE8-46E6-837B-1905005C0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874510" y="371054"/>
            <a:ext cx="6054879" cy="415011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95DE0A0A-70CA-4B13-BF89-8D44155912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469532" y="4896199"/>
            <a:ext cx="6054880" cy="2168029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BFB07827-4758-46E8-81A1-D7AAB26E50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57425" y="680656"/>
            <a:ext cx="1017085" cy="1019951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09CC5F72-DC7A-4942-9458-404A656576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-146709" y="0"/>
            <a:ext cx="1272879" cy="1747567"/>
          </a:xfrm>
          <a:prstGeom prst="rect">
            <a:avLst/>
          </a:prstGeom>
        </p:spPr>
      </p:pic>
      <p:pic>
        <p:nvPicPr>
          <p:cNvPr id="47" name="صورة 46">
            <a:extLst>
              <a:ext uri="{FF2B5EF4-FFF2-40B4-BE49-F238E27FC236}">
                <a16:creationId xmlns:a16="http://schemas.microsoft.com/office/drawing/2014/main" id="{58BDB731-6765-4709-8BBF-00FDE58452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500" b="90000" l="10000" r="90000">
                        <a14:backgroundMark x1="83750" y1="14688" x2="83750" y2="14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980" y="1465579"/>
            <a:ext cx="2204852" cy="263596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5C34EC9-4997-4694-A1AD-8F3A6C4E993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107687" y="4005620"/>
            <a:ext cx="3524098" cy="2728334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3E14717A-4172-4EB6-977C-538150EB09C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872" y="210723"/>
            <a:ext cx="3717842" cy="3717842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55F86FB5-C646-4EA7-A1F7-68E0FE6397B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6784986" y="0"/>
            <a:ext cx="1221842" cy="2443683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AFB889C-F9BA-4389-A526-77CF5EE8AE3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1485986" y="0"/>
            <a:ext cx="1221842" cy="244368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24B1E6D-7536-4D5D-9399-0861A8540EA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197542" y="2122597"/>
            <a:ext cx="1470012" cy="1591274"/>
          </a:xfrm>
          <a:prstGeom prst="rect">
            <a:avLst/>
          </a:prstGeom>
        </p:spPr>
      </p:pic>
      <p:sp>
        <p:nvSpPr>
          <p:cNvPr id="19" name="عنصر نائب للمحتوى 2">
            <a:extLst>
              <a:ext uri="{FF2B5EF4-FFF2-40B4-BE49-F238E27FC236}">
                <a16:creationId xmlns:a16="http://schemas.microsoft.com/office/drawing/2014/main" id="{0A60D7D4-7637-41F3-A765-0719D3C1B13A}"/>
              </a:ext>
            </a:extLst>
          </p:cNvPr>
          <p:cNvSpPr txBox="1">
            <a:spLocks/>
          </p:cNvSpPr>
          <p:nvPr/>
        </p:nvSpPr>
        <p:spPr>
          <a:xfrm>
            <a:off x="2371688" y="964599"/>
            <a:ext cx="4824448" cy="2647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1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الواجب:</a:t>
            </a:r>
          </a:p>
          <a:p>
            <a:r>
              <a:rPr lang="en-US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حل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أسئلة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التقويم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ص44</a:t>
            </a:r>
          </a:p>
          <a:p>
            <a:r>
              <a:rPr lang="ar-SA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واجب منصة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197820C5-3DDE-406D-A9AF-E21B8FB3864D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3"/>
              </a:ext>
            </a:extLst>
          </a:blip>
          <a:stretch>
            <a:fillRect/>
          </a:stretch>
        </p:blipFill>
        <p:spPr>
          <a:xfrm>
            <a:off x="3911614" y="2517148"/>
            <a:ext cx="1980670" cy="802171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D8618AD1-0858-4758-9359-033E28ED0AD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162" y="4101545"/>
            <a:ext cx="1292127" cy="699119"/>
          </a:xfrm>
          <a:prstGeom prst="rect">
            <a:avLst/>
          </a:prstGeom>
        </p:spPr>
      </p:pic>
      <p:sp>
        <p:nvSpPr>
          <p:cNvPr id="18" name="زر الإجراء: الانتقال للصفحة الرئيسية 17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9DECF405-CB4B-465A-B8E3-4407A262AF18}"/>
              </a:ext>
            </a:extLst>
          </p:cNvPr>
          <p:cNvSpPr/>
          <p:nvPr/>
        </p:nvSpPr>
        <p:spPr>
          <a:xfrm>
            <a:off x="259675" y="5950634"/>
            <a:ext cx="650036" cy="7833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558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67FF53B8-C08A-4B90-BA50-784CC16E85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C82AF6A-EAE8-46E6-837B-1905005C0F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874509" y="371054"/>
            <a:ext cx="6763053" cy="415011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95DE0A0A-70CA-4B13-BF89-8D44155912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469532" y="4896199"/>
            <a:ext cx="6054880" cy="2168029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C3FFFCE1-3655-4C4A-A14F-A20A2B83F276}"/>
              </a:ext>
            </a:extLst>
          </p:cNvPr>
          <p:cNvSpPr txBox="1"/>
          <p:nvPr/>
        </p:nvSpPr>
        <p:spPr>
          <a:xfrm>
            <a:off x="1139483" y="8715326"/>
            <a:ext cx="658079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00">
                <a:hlinkClick r:id="rId9" tooltip="http://pngimg.com/download/57672"/>
              </a:rPr>
              <a:t>هذه الصورة</a:t>
            </a:r>
            <a:r>
              <a:rPr lang="ar-SA" sz="900"/>
              <a:t> بواسطة كاتب غير معروف مرخصة بالاسم </a:t>
            </a:r>
            <a:r>
              <a:rPr lang="ar-SA" sz="900">
                <a:hlinkClick r:id="rId10" tooltip="https://creativecommons.org/licenses/by-nc/3.0/"/>
              </a:rPr>
              <a:t>CC BY-NC</a:t>
            </a:r>
            <a:endParaRPr lang="ar-SA" sz="900"/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BFB07827-4758-46E8-81A1-D7AAB26E50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857425" y="680656"/>
            <a:ext cx="1017085" cy="1019951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09CC5F72-DC7A-4942-9458-404A656576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-146709" y="0"/>
            <a:ext cx="1272879" cy="1747567"/>
          </a:xfrm>
          <a:prstGeom prst="rect">
            <a:avLst/>
          </a:prstGeom>
        </p:spPr>
      </p:pic>
      <p:pic>
        <p:nvPicPr>
          <p:cNvPr id="47" name="صورة 46">
            <a:extLst>
              <a:ext uri="{FF2B5EF4-FFF2-40B4-BE49-F238E27FC236}">
                <a16:creationId xmlns:a16="http://schemas.microsoft.com/office/drawing/2014/main" id="{58BDB731-6765-4709-8BBF-00FDE584528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500" b="90000" l="10000" r="90000">
                        <a14:backgroundMark x1="83750" y1="14688" x2="83750" y2="14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980" y="1465579"/>
            <a:ext cx="2204852" cy="2635966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54E0650F-5923-4B3B-98A7-6E7A1EA9D8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259675" y="2293775"/>
            <a:ext cx="1300622" cy="1074929"/>
          </a:xfrm>
          <a:prstGeom prst="rect">
            <a:avLst/>
          </a:prstGeom>
        </p:spPr>
      </p:pic>
      <p:pic>
        <p:nvPicPr>
          <p:cNvPr id="49" name="4_5798412330152773287">
            <a:hlinkClick r:id="" action="ppaction://media"/>
            <a:extLst>
              <a:ext uri="{FF2B5EF4-FFF2-40B4-BE49-F238E27FC236}">
                <a16:creationId xmlns:a16="http://schemas.microsoft.com/office/drawing/2014/main" id="{79474901-A24F-4103-B492-41127E3797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26762" y="2628219"/>
            <a:ext cx="592673" cy="59267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5C34EC9-4997-4694-A1AD-8F3A6C4E993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8107687" y="4005620"/>
            <a:ext cx="3524098" cy="2728334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3E14717A-4172-4EB6-977C-538150EB09C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875" y="287778"/>
            <a:ext cx="3717842" cy="3717842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55F86FB5-C646-4EA7-A1F7-68E0FE6397B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4"/>
              </a:ext>
            </a:extLst>
          </a:blip>
          <a:stretch>
            <a:fillRect/>
          </a:stretch>
        </p:blipFill>
        <p:spPr>
          <a:xfrm>
            <a:off x="7367499" y="-14786"/>
            <a:ext cx="1221842" cy="2443683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AFB889C-F9BA-4389-A526-77CF5EE8AE3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4"/>
              </a:ext>
            </a:extLst>
          </a:blip>
          <a:stretch>
            <a:fillRect/>
          </a:stretch>
        </p:blipFill>
        <p:spPr>
          <a:xfrm>
            <a:off x="1485986" y="0"/>
            <a:ext cx="1221842" cy="2443683"/>
          </a:xfrm>
          <a:prstGeom prst="rect">
            <a:avLst/>
          </a:prstGeom>
        </p:spPr>
      </p:pic>
      <p:pic>
        <p:nvPicPr>
          <p:cNvPr id="19" name="عنصر نائب للمحتوى 4">
            <a:extLst>
              <a:ext uri="{FF2B5EF4-FFF2-40B4-BE49-F238E27FC236}">
                <a16:creationId xmlns:a16="http://schemas.microsoft.com/office/drawing/2014/main" id="{F1128549-0613-4743-ADA5-B4860B056D5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6"/>
              </a:ext>
            </a:extLst>
          </a:blip>
          <a:stretch>
            <a:fillRect/>
          </a:stretch>
        </p:blipFill>
        <p:spPr>
          <a:xfrm>
            <a:off x="2204852" y="1792060"/>
            <a:ext cx="5845627" cy="1745418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A32A781F-28CB-4BB7-9C3A-477566EE4EAE}"/>
              </a:ext>
            </a:extLst>
          </p:cNvPr>
          <p:cNvSpPr txBox="1"/>
          <p:nvPr/>
        </p:nvSpPr>
        <p:spPr>
          <a:xfrm>
            <a:off x="4037085" y="2177787"/>
            <a:ext cx="2171373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C000"/>
                </a:solidFill>
                <a:latin typeface="STC-Regular"/>
              </a:rPr>
              <a:t>صواب أم خطأ:</a:t>
            </a:r>
            <a:endParaRPr lang="ar-SA" sz="2000" b="1" dirty="0">
              <a:solidFill>
                <a:srgbClr val="000000"/>
              </a:solidFill>
              <a:latin typeface="ge_ss_twolight"/>
            </a:endParaRPr>
          </a:p>
          <a:p>
            <a:pPr lvl="0" algn="ctr"/>
            <a:r>
              <a:rPr lang="ar-SA" sz="2000" b="1" dirty="0">
                <a:solidFill>
                  <a:srgbClr val="000000"/>
                </a:solidFill>
                <a:latin typeface="ge_ss_twolight"/>
              </a:rPr>
              <a:t>المد الفرعي يكون سببه الهمزة، أو السكون</a:t>
            </a:r>
            <a:endParaRPr lang="ar-AE" sz="2000" b="1" dirty="0">
              <a:latin typeface="STC-Regular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22E61F2B-7E65-4756-ACDB-10CCE91E3F05}"/>
              </a:ext>
            </a:extLst>
          </p:cNvPr>
          <p:cNvSpPr txBox="1"/>
          <p:nvPr/>
        </p:nvSpPr>
        <p:spPr>
          <a:xfrm>
            <a:off x="6235163" y="2454338"/>
            <a:ext cx="1601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914400">
              <a:defRPr/>
            </a:pPr>
            <a:r>
              <a:rPr lang="ar-SA" sz="2000" b="1" dirty="0">
                <a:solidFill>
                  <a:prstClr val="black"/>
                </a:solidFill>
                <a:sym typeface="AGA Arabesque" panose="05010101010101010101" pitchFamily="2" charset="2"/>
              </a:rPr>
              <a:t>عرفي المد الأصلي.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D9D777BC-3687-4456-B41B-959412126038}"/>
              </a:ext>
            </a:extLst>
          </p:cNvPr>
          <p:cNvSpPr txBox="1"/>
          <p:nvPr/>
        </p:nvSpPr>
        <p:spPr>
          <a:xfrm>
            <a:off x="2125790" y="2184861"/>
            <a:ext cx="209024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r>
              <a:rPr lang="ar-SA" sz="2000" b="1" dirty="0">
                <a:solidFill>
                  <a:srgbClr val="FFC000"/>
                </a:solidFill>
                <a:latin typeface="STC-Regular"/>
              </a:rPr>
              <a:t>صواب أم خطأ:</a:t>
            </a:r>
          </a:p>
          <a:p>
            <a:pPr lvl="0" algn="ctr"/>
            <a:r>
              <a:rPr lang="ar-SA" sz="2000" b="1" dirty="0"/>
              <a:t>المد الأصلي مقداره</a:t>
            </a:r>
          </a:p>
          <a:p>
            <a:pPr lvl="0" algn="ctr"/>
            <a:r>
              <a:rPr lang="ar-SA" sz="2000" b="1" dirty="0"/>
              <a:t> ست حركات.</a:t>
            </a:r>
            <a:endParaRPr lang="en-US" sz="2000" b="1" dirty="0">
              <a:latin typeface="STC-Regular"/>
            </a:endParaRPr>
          </a:p>
        </p:txBody>
      </p:sp>
      <p:sp>
        <p:nvSpPr>
          <p:cNvPr id="26" name="عنوان 1">
            <a:extLst>
              <a:ext uri="{FF2B5EF4-FFF2-40B4-BE49-F238E27FC236}">
                <a16:creationId xmlns:a16="http://schemas.microsoft.com/office/drawing/2014/main" id="{B1AE31F6-74E2-4617-BFAF-6D05360138D0}"/>
              </a:ext>
            </a:extLst>
          </p:cNvPr>
          <p:cNvSpPr txBox="1">
            <a:spLocks/>
          </p:cNvSpPr>
          <p:nvPr/>
        </p:nvSpPr>
        <p:spPr>
          <a:xfrm>
            <a:off x="3332502" y="829993"/>
            <a:ext cx="2733241" cy="793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2400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fsaneh Font" panose="02000700000000000000" pitchFamily="2" charset="-78"/>
                <a:cs typeface="Afsaneh Font" panose="02000700000000000000" pitchFamily="2" charset="-78"/>
              </a:rPr>
              <a:t>مراجعة الدرس السابق: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8BFEC9AA-8B99-4CAA-967F-35CF5F84237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8"/>
              </a:ext>
            </a:extLst>
          </a:blip>
          <a:stretch>
            <a:fillRect/>
          </a:stretch>
        </p:blipFill>
        <p:spPr>
          <a:xfrm>
            <a:off x="6326725" y="661273"/>
            <a:ext cx="1272733" cy="1145460"/>
          </a:xfrm>
          <a:prstGeom prst="rect">
            <a:avLst/>
          </a:prstGeom>
        </p:spPr>
      </p:pic>
      <p:sp>
        <p:nvSpPr>
          <p:cNvPr id="29" name="مربع نص 28">
            <a:extLst>
              <a:ext uri="{FF2B5EF4-FFF2-40B4-BE49-F238E27FC236}">
                <a16:creationId xmlns:a16="http://schemas.microsoft.com/office/drawing/2014/main" id="{F952A7B8-DF14-410D-886D-38202FE9CC2C}"/>
              </a:ext>
            </a:extLst>
          </p:cNvPr>
          <p:cNvSpPr txBox="1"/>
          <p:nvPr/>
        </p:nvSpPr>
        <p:spPr>
          <a:xfrm>
            <a:off x="6473434" y="1133123"/>
            <a:ext cx="10691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</a:rPr>
              <a:t>شريط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</a:rPr>
              <a:t>الذكريات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4521B9BE-B593-437D-97FC-AC2D2F1EB037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162" y="4101545"/>
            <a:ext cx="1292127" cy="699119"/>
          </a:xfrm>
          <a:prstGeom prst="rect">
            <a:avLst/>
          </a:prstGeom>
        </p:spPr>
      </p:pic>
      <p:sp>
        <p:nvSpPr>
          <p:cNvPr id="31" name="زر الإجراء: الانتقال للصفحة الرئيسية 3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C784F854-B65F-4303-B4CC-CCFFD5C086A6}"/>
              </a:ext>
            </a:extLst>
          </p:cNvPr>
          <p:cNvSpPr/>
          <p:nvPr/>
        </p:nvSpPr>
        <p:spPr>
          <a:xfrm>
            <a:off x="259675" y="5950634"/>
            <a:ext cx="650036" cy="7833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582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8943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  <p:bldLst>
      <p:bldP spid="22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67FF53B8-C08A-4B90-BA50-784CC16E8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C82AF6A-EAE8-46E6-837B-1905005C0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874510" y="371054"/>
            <a:ext cx="6054879" cy="415011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95DE0A0A-70CA-4B13-BF89-8D44155912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469532" y="4896199"/>
            <a:ext cx="6054880" cy="2168029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BFB07827-4758-46E8-81A1-D7AAB26E50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57425" y="680656"/>
            <a:ext cx="1017085" cy="1019951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09CC5F72-DC7A-4942-9458-404A656576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-146709" y="0"/>
            <a:ext cx="1272879" cy="1747567"/>
          </a:xfrm>
          <a:prstGeom prst="rect">
            <a:avLst/>
          </a:prstGeom>
        </p:spPr>
      </p:pic>
      <p:pic>
        <p:nvPicPr>
          <p:cNvPr id="47" name="صورة 46">
            <a:extLst>
              <a:ext uri="{FF2B5EF4-FFF2-40B4-BE49-F238E27FC236}">
                <a16:creationId xmlns:a16="http://schemas.microsoft.com/office/drawing/2014/main" id="{58BDB731-6765-4709-8BBF-00FDE58452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500" b="90000" l="10000" r="90000">
                        <a14:backgroundMark x1="83750" y1="14688" x2="83750" y2="14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980" y="1465579"/>
            <a:ext cx="2204852" cy="263596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5C34EC9-4997-4694-A1AD-8F3A6C4E993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107687" y="4005620"/>
            <a:ext cx="3524098" cy="2728334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3E14717A-4172-4EB6-977C-538150EB09C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872" y="210723"/>
            <a:ext cx="3717842" cy="3717842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55F86FB5-C646-4EA7-A1F7-68E0FE6397B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6784986" y="0"/>
            <a:ext cx="1221842" cy="2443683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AFB889C-F9BA-4389-A526-77CF5EE8AE3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1485986" y="0"/>
            <a:ext cx="1221842" cy="244368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24B1E6D-7536-4D5D-9399-0861A8540EA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197542" y="2122597"/>
            <a:ext cx="1470012" cy="1591274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B140FDEC-66F0-42D5-8009-DBE417BF5DA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162" y="4101545"/>
            <a:ext cx="1292127" cy="699119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134CC7BD-8D1E-4D2B-A559-DA505191A044}"/>
              </a:ext>
            </a:extLst>
          </p:cNvPr>
          <p:cNvSpPr/>
          <p:nvPr/>
        </p:nvSpPr>
        <p:spPr>
          <a:xfrm>
            <a:off x="2276020" y="1221841"/>
            <a:ext cx="49407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000" b="1" cap="none" spc="0" dirty="0">
                <a:ln/>
                <a:solidFill>
                  <a:srgbClr val="FFC000"/>
                </a:solidFill>
                <a:effectLst/>
              </a:rPr>
              <a:t>عرفي المد ؟ وإلى كم قسم ينقسم؟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353B273-7984-4744-A950-30D5BF98F726}"/>
              </a:ext>
            </a:extLst>
          </p:cNvPr>
          <p:cNvSpPr txBox="1"/>
          <p:nvPr/>
        </p:nvSpPr>
        <p:spPr>
          <a:xfrm>
            <a:off x="2127916" y="2174812"/>
            <a:ext cx="5299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fsaneh Font" panose="02000700000000000000" pitchFamily="2" charset="-78"/>
              </a:rPr>
              <a:t>أنواع المد الفرعي</a:t>
            </a:r>
          </a:p>
        </p:txBody>
      </p:sp>
      <p:sp>
        <p:nvSpPr>
          <p:cNvPr id="18" name="زر الإجراء: الانتقال للصفحة الرئيسية 17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4BE0D0F-B9F0-4AA5-AC81-55438BC0FBDF}"/>
              </a:ext>
            </a:extLst>
          </p:cNvPr>
          <p:cNvSpPr/>
          <p:nvPr/>
        </p:nvSpPr>
        <p:spPr>
          <a:xfrm>
            <a:off x="259675" y="5950634"/>
            <a:ext cx="650036" cy="7833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2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67FF53B8-C08A-4B90-BA50-784CC16E8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C82AF6A-EAE8-46E6-837B-1905005C0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915446" y="217116"/>
            <a:ext cx="6054879" cy="415011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95DE0A0A-70CA-4B13-BF89-8D44155912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469532" y="4896199"/>
            <a:ext cx="6054880" cy="2168029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BFB07827-4758-46E8-81A1-D7AAB26E50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57425" y="680656"/>
            <a:ext cx="1017085" cy="1019951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09CC5F72-DC7A-4942-9458-404A656576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-146709" y="0"/>
            <a:ext cx="1272879" cy="1747567"/>
          </a:xfrm>
          <a:prstGeom prst="rect">
            <a:avLst/>
          </a:prstGeom>
        </p:spPr>
      </p:pic>
      <p:pic>
        <p:nvPicPr>
          <p:cNvPr id="47" name="صورة 46">
            <a:extLst>
              <a:ext uri="{FF2B5EF4-FFF2-40B4-BE49-F238E27FC236}">
                <a16:creationId xmlns:a16="http://schemas.microsoft.com/office/drawing/2014/main" id="{58BDB731-6765-4709-8BBF-00FDE58452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500" b="90000" l="10000" r="90000">
                        <a14:backgroundMark x1="83750" y1="14688" x2="83750" y2="14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980" y="1465579"/>
            <a:ext cx="2204852" cy="263596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5C34EC9-4997-4694-A1AD-8F3A6C4E993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107687" y="4005620"/>
            <a:ext cx="3524098" cy="2728334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3E14717A-4172-4EB6-977C-538150EB09C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872" y="210723"/>
            <a:ext cx="3717842" cy="3717842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55F86FB5-C646-4EA7-A1F7-68E0FE6397B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6784986" y="0"/>
            <a:ext cx="1221842" cy="2443683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AFB889C-F9BA-4389-A526-77CF5EE8AE3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1485986" y="0"/>
            <a:ext cx="1221842" cy="244368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24B1E6D-7536-4D5D-9399-0861A8540EA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197542" y="2122597"/>
            <a:ext cx="1470012" cy="1591274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9BF0384-B099-40EA-8F48-4EBAE258D5D0}"/>
              </a:ext>
            </a:extLst>
          </p:cNvPr>
          <p:cNvSpPr txBox="1"/>
          <p:nvPr/>
        </p:nvSpPr>
        <p:spPr>
          <a:xfrm>
            <a:off x="1795229" y="915777"/>
            <a:ext cx="55676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fsaneh Font" panose="02000700000000000000" pitchFamily="2" charset="-78"/>
              </a:rPr>
              <a:t>من خلال تصفحك للدرس ص42 اذكري أهم أهدافه: </a:t>
            </a:r>
            <a:endParaRPr lang="en-US" sz="240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fsaneh Font" panose="02000700000000000000" pitchFamily="2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5779B074-D0B6-4D09-A96C-70682F8D69EB}"/>
              </a:ext>
            </a:extLst>
          </p:cNvPr>
          <p:cNvSpPr txBox="1"/>
          <p:nvPr/>
        </p:nvSpPr>
        <p:spPr>
          <a:xfrm>
            <a:off x="1272879" y="1341913"/>
            <a:ext cx="6196818" cy="1900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SA" sz="2000" b="1" dirty="0"/>
              <a:t>أن يعدد الطالب أنواع المد الفرعي .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SA" sz="2000" b="1" dirty="0"/>
              <a:t>أن يفسر الطالب أسباب المد الفرعي .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SA" sz="2000" b="1" dirty="0"/>
              <a:t>أن يقرأ الطالب الآيات المقررة مراعيا فيها أحكام المد الفرعي .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SA" sz="2000" b="1" dirty="0"/>
              <a:t>أن يفرق الطالب بين المد الفرعي والاصلي .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4D9B8AA2-9676-461E-BCCE-2AC40124871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162" y="4101545"/>
            <a:ext cx="1292127" cy="699119"/>
          </a:xfrm>
          <a:prstGeom prst="rect">
            <a:avLst/>
          </a:prstGeom>
        </p:spPr>
      </p:pic>
      <p:sp>
        <p:nvSpPr>
          <p:cNvPr id="18" name="زر الإجراء: الانتقال للصفحة الرئيسية 17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901460E2-7FC4-4BBF-BF2C-883319685B16}"/>
              </a:ext>
            </a:extLst>
          </p:cNvPr>
          <p:cNvSpPr/>
          <p:nvPr/>
        </p:nvSpPr>
        <p:spPr>
          <a:xfrm>
            <a:off x="259675" y="5950634"/>
            <a:ext cx="650036" cy="7833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482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67FF53B8-C08A-4B90-BA50-784CC16E85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C82AF6A-EAE8-46E6-837B-1905005C0F8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r="4918" b="9999"/>
          <a:stretch/>
        </p:blipFill>
        <p:spPr>
          <a:xfrm>
            <a:off x="1906348" y="264204"/>
            <a:ext cx="9910514" cy="5911513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BFB07827-4758-46E8-81A1-D7AAB26E50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57425" y="680656"/>
            <a:ext cx="1017085" cy="1019951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09CC5F72-DC7A-4942-9458-404A656576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-146709" y="0"/>
            <a:ext cx="1272879" cy="1747567"/>
          </a:xfrm>
          <a:prstGeom prst="rect">
            <a:avLst/>
          </a:prstGeom>
        </p:spPr>
      </p:pic>
      <p:pic>
        <p:nvPicPr>
          <p:cNvPr id="47" name="صورة 46">
            <a:extLst>
              <a:ext uri="{FF2B5EF4-FFF2-40B4-BE49-F238E27FC236}">
                <a16:creationId xmlns:a16="http://schemas.microsoft.com/office/drawing/2014/main" id="{58BDB731-6765-4709-8BBF-00FDE58452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500" b="90000" l="10000" r="90000">
                        <a14:backgroundMark x1="83750" y1="14688" x2="83750" y2="14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980" y="1465579"/>
            <a:ext cx="2204852" cy="263596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24B1E6D-7536-4D5D-9399-0861A8540EA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197542" y="2122597"/>
            <a:ext cx="1470012" cy="159127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26998A0-CBE8-4542-BE3A-06CDC009D61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50666" y="457807"/>
            <a:ext cx="9312977" cy="5524305"/>
          </a:xfrm>
          <a:prstGeom prst="rect">
            <a:avLst/>
          </a:prstGeom>
        </p:spPr>
      </p:pic>
      <p:pic>
        <p:nvPicPr>
          <p:cNvPr id="4" name="AudioCutter_فاذا_جاءت_الطامه_الكبرى_صوت_يريح_قلبك_اللهم_الجنه_يارب😔♥️">
            <a:hlinkClick r:id="" action="ppaction://media"/>
            <a:extLst>
              <a:ext uri="{FF2B5EF4-FFF2-40B4-BE49-F238E27FC236}">
                <a16:creationId xmlns:a16="http://schemas.microsoft.com/office/drawing/2014/main" id="{24755FC9-E75E-408A-A8D6-3F832010A0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74219" y="1858467"/>
            <a:ext cx="528259" cy="528259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7925341A-4459-4660-AC90-C2F75A288415}"/>
              </a:ext>
            </a:extLst>
          </p:cNvPr>
          <p:cNvSpPr/>
          <p:nvPr/>
        </p:nvSpPr>
        <p:spPr>
          <a:xfrm>
            <a:off x="4491249" y="3802130"/>
            <a:ext cx="9701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الهمزة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0615984F-A17E-406C-9339-61ABA87F7D3F}"/>
              </a:ext>
            </a:extLst>
          </p:cNvPr>
          <p:cNvSpPr/>
          <p:nvPr/>
        </p:nvSpPr>
        <p:spPr>
          <a:xfrm>
            <a:off x="3577559" y="4378178"/>
            <a:ext cx="12057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السكون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5DD77EE9-9A17-42D0-9D83-CFDF500A38FF}"/>
              </a:ext>
            </a:extLst>
          </p:cNvPr>
          <p:cNvSpPr/>
          <p:nvPr/>
        </p:nvSpPr>
        <p:spPr>
          <a:xfrm>
            <a:off x="5506257" y="4847991"/>
            <a:ext cx="6719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نعم</a:t>
            </a:r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3E6F7311-F67C-4B05-BF52-EB19DEA8AFE6}"/>
              </a:ext>
            </a:extLst>
          </p:cNvPr>
          <p:cNvSpPr/>
          <p:nvPr/>
        </p:nvSpPr>
        <p:spPr>
          <a:xfrm>
            <a:off x="3428767" y="5353757"/>
            <a:ext cx="48269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بسبب اختلاف ما جاء بعد حرف المد</a:t>
            </a:r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زر الإجراء: الانتقال للصفحة الرئيسية 15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5E95B89-C851-47CC-AD12-8D03DCA71168}"/>
              </a:ext>
            </a:extLst>
          </p:cNvPr>
          <p:cNvSpPr/>
          <p:nvPr/>
        </p:nvSpPr>
        <p:spPr>
          <a:xfrm>
            <a:off x="259675" y="5950634"/>
            <a:ext cx="650036" cy="7833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952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20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67FF53B8-C08A-4B90-BA50-784CC16E8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C82AF6A-EAE8-46E6-837B-1905005C0F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4918" b="9999"/>
          <a:stretch/>
        </p:blipFill>
        <p:spPr>
          <a:xfrm>
            <a:off x="1906348" y="264204"/>
            <a:ext cx="9910514" cy="5911513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BFB07827-4758-46E8-81A1-D7AAB26E50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57425" y="680656"/>
            <a:ext cx="1017085" cy="1019951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09CC5F72-DC7A-4942-9458-404A656576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-146709" y="0"/>
            <a:ext cx="1272879" cy="1747567"/>
          </a:xfrm>
          <a:prstGeom prst="rect">
            <a:avLst/>
          </a:prstGeom>
        </p:spPr>
      </p:pic>
      <p:pic>
        <p:nvPicPr>
          <p:cNvPr id="47" name="صورة 46">
            <a:extLst>
              <a:ext uri="{FF2B5EF4-FFF2-40B4-BE49-F238E27FC236}">
                <a16:creationId xmlns:a16="http://schemas.microsoft.com/office/drawing/2014/main" id="{58BDB731-6765-4709-8BBF-00FDE58452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00" b="90000" l="10000" r="90000">
                        <a14:backgroundMark x1="83750" y1="14688" x2="83750" y2="14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980" y="1465579"/>
            <a:ext cx="2204852" cy="263596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24B1E6D-7536-4D5D-9399-0861A8540E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97542" y="2122597"/>
            <a:ext cx="1470012" cy="159127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E4C16B2-2156-4767-B689-8FED504BA6B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32" y="494931"/>
            <a:ext cx="5450058" cy="5450058"/>
          </a:xfrm>
          <a:prstGeom prst="rect">
            <a:avLst/>
          </a:prstGeom>
        </p:spPr>
      </p:pic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796FF92C-5D92-4B7C-9686-74FBDE6B0E0E}"/>
              </a:ext>
            </a:extLst>
          </p:cNvPr>
          <p:cNvSpPr/>
          <p:nvPr/>
        </p:nvSpPr>
        <p:spPr>
          <a:xfrm>
            <a:off x="7301132" y="1171440"/>
            <a:ext cx="239151" cy="2749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308508A5-D89B-4562-8B5F-30B1D1CB00C9}"/>
              </a:ext>
            </a:extLst>
          </p:cNvPr>
          <p:cNvSpPr/>
          <p:nvPr/>
        </p:nvSpPr>
        <p:spPr>
          <a:xfrm>
            <a:off x="6152271" y="1031382"/>
            <a:ext cx="239151" cy="2749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زر الإجراء: الانتقال للصفحة الرئيسية 1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75013452-3B9A-4F5F-915D-01DB24C13ACF}"/>
              </a:ext>
            </a:extLst>
          </p:cNvPr>
          <p:cNvSpPr/>
          <p:nvPr/>
        </p:nvSpPr>
        <p:spPr>
          <a:xfrm>
            <a:off x="259675" y="5950634"/>
            <a:ext cx="650036" cy="7833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421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67FF53B8-C08A-4B90-BA50-784CC16E8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C82AF6A-EAE8-46E6-837B-1905005C0F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4918" b="9999"/>
          <a:stretch/>
        </p:blipFill>
        <p:spPr>
          <a:xfrm>
            <a:off x="1906348" y="264204"/>
            <a:ext cx="9910514" cy="5911513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BFB07827-4758-46E8-81A1-D7AAB26E50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57425" y="680656"/>
            <a:ext cx="1017085" cy="1019951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09CC5F72-DC7A-4942-9458-404A656576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-146709" y="0"/>
            <a:ext cx="1272879" cy="1747567"/>
          </a:xfrm>
          <a:prstGeom prst="rect">
            <a:avLst/>
          </a:prstGeom>
        </p:spPr>
      </p:pic>
      <p:pic>
        <p:nvPicPr>
          <p:cNvPr id="47" name="صورة 46">
            <a:extLst>
              <a:ext uri="{FF2B5EF4-FFF2-40B4-BE49-F238E27FC236}">
                <a16:creationId xmlns:a16="http://schemas.microsoft.com/office/drawing/2014/main" id="{58BDB731-6765-4709-8BBF-00FDE58452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00" b="90000" l="10000" r="90000">
                        <a14:backgroundMark x1="83750" y1="14688" x2="83750" y2="14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980" y="1465579"/>
            <a:ext cx="2204852" cy="263596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24B1E6D-7536-4D5D-9399-0861A8540E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97542" y="2122597"/>
            <a:ext cx="1470012" cy="159127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CFD4414-83E2-4977-855B-B36F199CED4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80858" y="464234"/>
            <a:ext cx="6261379" cy="5568521"/>
          </a:xfrm>
          <a:prstGeom prst="rect">
            <a:avLst/>
          </a:prstGeom>
        </p:spPr>
      </p:pic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B6637932-B2DE-4331-A3C0-44B7AE73043E}"/>
              </a:ext>
            </a:extLst>
          </p:cNvPr>
          <p:cNvCxnSpPr/>
          <p:nvPr/>
        </p:nvCxnSpPr>
        <p:spPr>
          <a:xfrm flipH="1">
            <a:off x="6096000" y="2644726"/>
            <a:ext cx="16693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947734C-607F-4776-9219-86DF048BA50A}"/>
              </a:ext>
            </a:extLst>
          </p:cNvPr>
          <p:cNvCxnSpPr>
            <a:cxnSpLocks/>
          </p:cNvCxnSpPr>
          <p:nvPr/>
        </p:nvCxnSpPr>
        <p:spPr>
          <a:xfrm flipH="1">
            <a:off x="7174523" y="3317631"/>
            <a:ext cx="13059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2F525257-E38D-477C-838B-D0DB9D1BBCA9}"/>
              </a:ext>
            </a:extLst>
          </p:cNvPr>
          <p:cNvCxnSpPr>
            <a:cxnSpLocks/>
          </p:cNvCxnSpPr>
          <p:nvPr/>
        </p:nvCxnSpPr>
        <p:spPr>
          <a:xfrm flipH="1">
            <a:off x="6935372" y="4068721"/>
            <a:ext cx="14829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D669A86B-ECB9-4D96-A49A-8529BB8AB083}"/>
              </a:ext>
            </a:extLst>
          </p:cNvPr>
          <p:cNvCxnSpPr>
            <a:cxnSpLocks/>
          </p:cNvCxnSpPr>
          <p:nvPr/>
        </p:nvCxnSpPr>
        <p:spPr>
          <a:xfrm flipH="1">
            <a:off x="5685692" y="4682197"/>
            <a:ext cx="20796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68B8CA26-913E-4885-BFA5-D3AB9C009092}"/>
              </a:ext>
            </a:extLst>
          </p:cNvPr>
          <p:cNvCxnSpPr>
            <a:cxnSpLocks/>
          </p:cNvCxnSpPr>
          <p:nvPr/>
        </p:nvCxnSpPr>
        <p:spPr>
          <a:xfrm flipH="1">
            <a:off x="7174523" y="5373664"/>
            <a:ext cx="13059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41D134C9-A609-449F-BA59-D7E58887123D}"/>
              </a:ext>
            </a:extLst>
          </p:cNvPr>
          <p:cNvCxnSpPr>
            <a:cxnSpLocks/>
          </p:cNvCxnSpPr>
          <p:nvPr/>
        </p:nvCxnSpPr>
        <p:spPr>
          <a:xfrm flipH="1">
            <a:off x="5809957" y="5887389"/>
            <a:ext cx="26083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زر الإجراء: الانتقال للصفحة الرئيسية 15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273CCD39-D453-40B9-A0BC-CAF410FC942E}"/>
              </a:ext>
            </a:extLst>
          </p:cNvPr>
          <p:cNvSpPr/>
          <p:nvPr/>
        </p:nvSpPr>
        <p:spPr>
          <a:xfrm>
            <a:off x="259675" y="5950634"/>
            <a:ext cx="650036" cy="7833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110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67FF53B8-C08A-4B90-BA50-784CC16E8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C82AF6A-EAE8-46E6-837B-1905005C0F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5623" b="10111"/>
          <a:stretch/>
        </p:blipFill>
        <p:spPr>
          <a:xfrm>
            <a:off x="1874509" y="345471"/>
            <a:ext cx="10119949" cy="629448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CF0A66E-00CC-41CA-923A-ACD7871819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8231" y="638721"/>
            <a:ext cx="9412990" cy="5580558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BFB07827-4758-46E8-81A1-D7AAB26E50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57425" y="680656"/>
            <a:ext cx="1017085" cy="1019951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09CC5F72-DC7A-4942-9458-404A656576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-146709" y="0"/>
            <a:ext cx="1272879" cy="1747567"/>
          </a:xfrm>
          <a:prstGeom prst="rect">
            <a:avLst/>
          </a:prstGeom>
        </p:spPr>
      </p:pic>
      <p:pic>
        <p:nvPicPr>
          <p:cNvPr id="47" name="صورة 46">
            <a:extLst>
              <a:ext uri="{FF2B5EF4-FFF2-40B4-BE49-F238E27FC236}">
                <a16:creationId xmlns:a16="http://schemas.microsoft.com/office/drawing/2014/main" id="{58BDB731-6765-4709-8BBF-00FDE584528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00" b="90000" l="10000" r="90000">
                        <a14:backgroundMark x1="83750" y1="14688" x2="83750" y2="14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980" y="1465579"/>
            <a:ext cx="2204852" cy="263596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24B1E6D-7536-4D5D-9399-0861A8540EA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197542" y="2122597"/>
            <a:ext cx="1470012" cy="1591274"/>
          </a:xfrm>
          <a:prstGeom prst="rect">
            <a:avLst/>
          </a:prstGeom>
        </p:spPr>
      </p:pic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903B370E-7BA1-4C52-9D70-6CB7705DFBA8}"/>
              </a:ext>
            </a:extLst>
          </p:cNvPr>
          <p:cNvSpPr/>
          <p:nvPr/>
        </p:nvSpPr>
        <p:spPr>
          <a:xfrm>
            <a:off x="6977575" y="2646088"/>
            <a:ext cx="196059" cy="2518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2FC4C4C8-CC91-4A2A-BC3A-BBA24AA9F8D1}"/>
              </a:ext>
            </a:extLst>
          </p:cNvPr>
          <p:cNvSpPr/>
          <p:nvPr/>
        </p:nvSpPr>
        <p:spPr>
          <a:xfrm>
            <a:off x="7173634" y="3429000"/>
            <a:ext cx="196059" cy="2518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شكل بيضاوي 26">
            <a:extLst>
              <a:ext uri="{FF2B5EF4-FFF2-40B4-BE49-F238E27FC236}">
                <a16:creationId xmlns:a16="http://schemas.microsoft.com/office/drawing/2014/main" id="{252D7907-C1D2-4CAE-991B-C1C4983910BF}"/>
              </a:ext>
            </a:extLst>
          </p:cNvPr>
          <p:cNvSpPr/>
          <p:nvPr/>
        </p:nvSpPr>
        <p:spPr>
          <a:xfrm>
            <a:off x="6977575" y="4424837"/>
            <a:ext cx="152967" cy="2518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>
            <a:extLst>
              <a:ext uri="{FF2B5EF4-FFF2-40B4-BE49-F238E27FC236}">
                <a16:creationId xmlns:a16="http://schemas.microsoft.com/office/drawing/2014/main" id="{EA60DAC0-ABE5-43EC-91C3-BA601CA421D0}"/>
              </a:ext>
            </a:extLst>
          </p:cNvPr>
          <p:cNvSpPr/>
          <p:nvPr/>
        </p:nvSpPr>
        <p:spPr>
          <a:xfrm>
            <a:off x="6722578" y="5541688"/>
            <a:ext cx="196059" cy="2518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E00DE8D0-DA00-4CDD-9759-2D392B726DDD}"/>
              </a:ext>
            </a:extLst>
          </p:cNvPr>
          <p:cNvSpPr/>
          <p:nvPr/>
        </p:nvSpPr>
        <p:spPr>
          <a:xfrm>
            <a:off x="6466549" y="4810288"/>
            <a:ext cx="14141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قْ + قَ = قَّ</a:t>
            </a:r>
          </a:p>
        </p:txBody>
      </p:sp>
      <p:sp>
        <p:nvSpPr>
          <p:cNvPr id="14" name="زر الإجراء: الانتقال للصفحة الرئيسية 1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1DC19CC4-A28C-4042-8022-8F5CDCCA62D0}"/>
              </a:ext>
            </a:extLst>
          </p:cNvPr>
          <p:cNvSpPr/>
          <p:nvPr/>
        </p:nvSpPr>
        <p:spPr>
          <a:xfrm>
            <a:off x="259675" y="5950634"/>
            <a:ext cx="650036" cy="7833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137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9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67FF53B8-C08A-4B90-BA50-784CC16E8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C82AF6A-EAE8-46E6-837B-1905005C0F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5623" b="10111"/>
          <a:stretch/>
        </p:blipFill>
        <p:spPr>
          <a:xfrm>
            <a:off x="1874509" y="345471"/>
            <a:ext cx="10119949" cy="6294480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BFB07827-4758-46E8-81A1-D7AAB26E50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57425" y="680656"/>
            <a:ext cx="1017085" cy="1019951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09CC5F72-DC7A-4942-9458-404A656576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-146709" y="0"/>
            <a:ext cx="1272879" cy="1747567"/>
          </a:xfrm>
          <a:prstGeom prst="rect">
            <a:avLst/>
          </a:prstGeom>
        </p:spPr>
      </p:pic>
      <p:pic>
        <p:nvPicPr>
          <p:cNvPr id="47" name="صورة 46">
            <a:extLst>
              <a:ext uri="{FF2B5EF4-FFF2-40B4-BE49-F238E27FC236}">
                <a16:creationId xmlns:a16="http://schemas.microsoft.com/office/drawing/2014/main" id="{58BDB731-6765-4709-8BBF-00FDE58452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00" b="90000" l="10000" r="90000">
                        <a14:backgroundMark x1="83750" y1="14688" x2="83750" y2="14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980" y="1465579"/>
            <a:ext cx="2204852" cy="263596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24B1E6D-7536-4D5D-9399-0861A8540E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97542" y="2122597"/>
            <a:ext cx="1470012" cy="159127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0D5135A-09D9-43C6-BE0E-08256A1DACA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89969" y="1007535"/>
            <a:ext cx="8763754" cy="4970352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EDAD007F-8C05-4C70-8E3A-DB1604E28DF3}"/>
              </a:ext>
            </a:extLst>
          </p:cNvPr>
          <p:cNvSpPr/>
          <p:nvPr/>
        </p:nvSpPr>
        <p:spPr>
          <a:xfrm>
            <a:off x="6236677" y="3368086"/>
            <a:ext cx="11176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الألف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321D9BCD-D17D-4CE1-89CD-3D044BB375E6}"/>
              </a:ext>
            </a:extLst>
          </p:cNvPr>
          <p:cNvSpPr/>
          <p:nvPr/>
        </p:nvSpPr>
        <p:spPr>
          <a:xfrm>
            <a:off x="4207583" y="3382154"/>
            <a:ext cx="11448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الهمزة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60E5BE2B-2FB6-4244-A69A-89AA4E1CC755}"/>
              </a:ext>
            </a:extLst>
          </p:cNvPr>
          <p:cNvSpPr/>
          <p:nvPr/>
        </p:nvSpPr>
        <p:spPr>
          <a:xfrm>
            <a:off x="6324844" y="4288265"/>
            <a:ext cx="9412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الواو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8FBBE4CD-E564-45D1-9D56-767DDB2865FA}"/>
              </a:ext>
            </a:extLst>
          </p:cNvPr>
          <p:cNvSpPr/>
          <p:nvPr/>
        </p:nvSpPr>
        <p:spPr>
          <a:xfrm>
            <a:off x="4221209" y="4295299"/>
            <a:ext cx="11448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الهمزة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D680AEB9-5737-472B-B2AE-FC30FE2F31D3}"/>
              </a:ext>
            </a:extLst>
          </p:cNvPr>
          <p:cNvSpPr/>
          <p:nvPr/>
        </p:nvSpPr>
        <p:spPr>
          <a:xfrm>
            <a:off x="6236677" y="4965538"/>
            <a:ext cx="11176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الألف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0E0B6071-BE08-464B-B9BF-95E5D2E1105A}"/>
              </a:ext>
            </a:extLst>
          </p:cNvPr>
          <p:cNvSpPr/>
          <p:nvPr/>
        </p:nvSpPr>
        <p:spPr>
          <a:xfrm>
            <a:off x="4064115" y="4965538"/>
            <a:ext cx="14318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السكون</a:t>
            </a:r>
          </a:p>
        </p:txBody>
      </p:sp>
      <p:sp>
        <p:nvSpPr>
          <p:cNvPr id="17" name="زر الإجراء: الانتقال للصفحة الرئيسية 1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8BE5EAFE-6E3B-4A74-8539-7583850DA508}"/>
              </a:ext>
            </a:extLst>
          </p:cNvPr>
          <p:cNvSpPr/>
          <p:nvPr/>
        </p:nvSpPr>
        <p:spPr>
          <a:xfrm>
            <a:off x="259675" y="5950634"/>
            <a:ext cx="650036" cy="7833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489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الشارة">
  <a:themeElements>
    <a:clrScheme name="الشارة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الشارة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لشارة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TM10001106[[fn=الشارة]]</Template>
  <TotalTime>2390</TotalTime>
  <Words>232</Words>
  <Application>Microsoft Office PowerPoint</Application>
  <PresentationFormat>شاشة عريضة</PresentationFormat>
  <Paragraphs>66</Paragraphs>
  <Slides>12</Slides>
  <Notes>1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22" baseType="lpstr">
      <vt:lpstr>HGMaruGothicMPRO</vt:lpstr>
      <vt:lpstr>Afsaneh Font</vt:lpstr>
      <vt:lpstr>Arial</vt:lpstr>
      <vt:lpstr>Calibri</vt:lpstr>
      <vt:lpstr>ge_ss_twolight</vt:lpstr>
      <vt:lpstr>Gill Sans MT</vt:lpstr>
      <vt:lpstr>HelveticaNeue</vt:lpstr>
      <vt:lpstr>Impact</vt:lpstr>
      <vt:lpstr>STC-Regular</vt:lpstr>
      <vt:lpstr>الشارة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همس الحنين w</dc:creator>
  <cp:lastModifiedBy>همس الحنين w</cp:lastModifiedBy>
  <cp:revision>94</cp:revision>
  <dcterms:created xsi:type="dcterms:W3CDTF">2021-02-06T18:32:13Z</dcterms:created>
  <dcterms:modified xsi:type="dcterms:W3CDTF">2021-09-25T08:09:26Z</dcterms:modified>
</cp:coreProperties>
</file>