
<file path=[Content_Types].xml><?xml version="1.0" encoding="utf-8"?>
<Types xmlns="http://schemas.openxmlformats.org/package/2006/content-types">
  <Default Extension="png" ContentType="image/png"/>
  <Default Extension="jfif" ContentType="image/j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87" r:id="rId3"/>
    <p:sldId id="286" r:id="rId4"/>
    <p:sldId id="304" r:id="rId5"/>
    <p:sldId id="293" r:id="rId6"/>
    <p:sldId id="290" r:id="rId7"/>
    <p:sldId id="295" r:id="rId8"/>
    <p:sldId id="309" r:id="rId9"/>
    <p:sldId id="296" r:id="rId10"/>
    <p:sldId id="305" r:id="rId11"/>
    <p:sldId id="297" r:id="rId12"/>
    <p:sldId id="312" r:id="rId13"/>
    <p:sldId id="311" r:id="rId14"/>
    <p:sldId id="307" r:id="rId15"/>
    <p:sldId id="300" r:id="rId16"/>
    <p:sldId id="310" r:id="rId17"/>
    <p:sldId id="303" r:id="rId18"/>
    <p:sldId id="298" r:id="rId19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005" autoAdjust="0"/>
    <p:restoredTop sz="94660"/>
  </p:normalViewPr>
  <p:slideViewPr>
    <p:cSldViewPr snapToGrid="0">
      <p:cViewPr varScale="1">
        <p:scale>
          <a:sx n="71" d="100"/>
          <a:sy n="71" d="100"/>
        </p:scale>
        <p:origin x="696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13744-BC9C-4F58-BBA0-0A288F8A5D36}" type="datetimeFigureOut">
              <a:rPr lang="ar-SA" smtClean="0"/>
              <a:t>11/02/43</a:t>
            </a:fld>
            <a:endParaRPr lang="ar-SA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55896-5CA2-43E5-A34A-BEF614B60E73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2492872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13744-BC9C-4F58-BBA0-0A288F8A5D36}" type="datetimeFigureOut">
              <a:rPr lang="ar-SA" smtClean="0"/>
              <a:t>11/02/43</a:t>
            </a:fld>
            <a:endParaRPr lang="ar-SA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55896-5CA2-43E5-A34A-BEF614B60E73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6294560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13744-BC9C-4F58-BBA0-0A288F8A5D36}" type="datetimeFigureOut">
              <a:rPr lang="ar-SA" smtClean="0"/>
              <a:t>11/02/43</a:t>
            </a:fld>
            <a:endParaRPr lang="ar-SA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55896-5CA2-43E5-A34A-BEF614B60E73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495751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13744-BC9C-4F58-BBA0-0A288F8A5D36}" type="datetimeFigureOut">
              <a:rPr lang="ar-SA" smtClean="0"/>
              <a:t>11/02/43</a:t>
            </a:fld>
            <a:endParaRPr lang="ar-SA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55896-5CA2-43E5-A34A-BEF614B60E73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7898112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13744-BC9C-4F58-BBA0-0A288F8A5D36}" type="datetimeFigureOut">
              <a:rPr lang="ar-SA" smtClean="0"/>
              <a:t>11/02/43</a:t>
            </a:fld>
            <a:endParaRPr lang="ar-SA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55896-5CA2-43E5-A34A-BEF614B60E73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6804380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13744-BC9C-4F58-BBA0-0A288F8A5D36}" type="datetimeFigureOut">
              <a:rPr lang="ar-SA" smtClean="0"/>
              <a:t>11/02/43</a:t>
            </a:fld>
            <a:endParaRPr lang="ar-SA" dirty="0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55896-5CA2-43E5-A34A-BEF614B60E73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7103862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13744-BC9C-4F58-BBA0-0A288F8A5D36}" type="datetimeFigureOut">
              <a:rPr lang="ar-SA" smtClean="0"/>
              <a:t>11/02/43</a:t>
            </a:fld>
            <a:endParaRPr lang="ar-SA" dirty="0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55896-5CA2-43E5-A34A-BEF614B60E73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1084006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13744-BC9C-4F58-BBA0-0A288F8A5D36}" type="datetimeFigureOut">
              <a:rPr lang="ar-SA" smtClean="0"/>
              <a:t>11/02/43</a:t>
            </a:fld>
            <a:endParaRPr lang="ar-SA" dirty="0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55896-5CA2-43E5-A34A-BEF614B60E73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4630857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13744-BC9C-4F58-BBA0-0A288F8A5D36}" type="datetimeFigureOut">
              <a:rPr lang="ar-SA" smtClean="0"/>
              <a:t>11/02/43</a:t>
            </a:fld>
            <a:endParaRPr lang="ar-SA" dirty="0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55896-5CA2-43E5-A34A-BEF614B60E73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1519454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13744-BC9C-4F58-BBA0-0A288F8A5D36}" type="datetimeFigureOut">
              <a:rPr lang="ar-SA" smtClean="0"/>
              <a:t>11/02/43</a:t>
            </a:fld>
            <a:endParaRPr lang="ar-SA" dirty="0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55896-5CA2-43E5-A34A-BEF614B60E73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754682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 dirty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13744-BC9C-4F58-BBA0-0A288F8A5D36}" type="datetimeFigureOut">
              <a:rPr lang="ar-SA" smtClean="0"/>
              <a:t>11/02/43</a:t>
            </a:fld>
            <a:endParaRPr lang="ar-SA" dirty="0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55896-5CA2-43E5-A34A-BEF614B60E73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3884368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613744-BC9C-4F58-BBA0-0A288F8A5D36}" type="datetimeFigureOut">
              <a:rPr lang="ar-SA" smtClean="0"/>
              <a:t>11/02/43</a:t>
            </a:fld>
            <a:endParaRPr lang="ar-SA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 dirty="0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655896-5CA2-43E5-A34A-BEF614B60E73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785286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1.gif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9.jpeg"/><Relationship Id="rId5" Type="http://schemas.openxmlformats.org/officeDocument/2006/relationships/image" Target="../media/image4.png"/><Relationship Id="rId10" Type="http://schemas.openxmlformats.org/officeDocument/2006/relationships/image" Target="../media/image8.jpe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36.jpeg"/><Relationship Id="rId5" Type="http://schemas.openxmlformats.org/officeDocument/2006/relationships/image" Target="../media/image4.png"/><Relationship Id="rId10" Type="http://schemas.microsoft.com/office/2007/relationships/hdphoto" Target="../media/hdphoto5.wdp"/><Relationship Id="rId4" Type="http://schemas.openxmlformats.org/officeDocument/2006/relationships/image" Target="../media/image3.png"/><Relationship Id="rId9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microsoft.com/office/2007/relationships/hdphoto" Target="../media/hdphoto6.wdp"/><Relationship Id="rId4" Type="http://schemas.openxmlformats.org/officeDocument/2006/relationships/image" Target="../media/image3.png"/><Relationship Id="rId9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microsoft.com/office/2007/relationships/hdphoto" Target="../media/hdphoto7.wdp"/><Relationship Id="rId4" Type="http://schemas.openxmlformats.org/officeDocument/2006/relationships/image" Target="../media/image3.png"/><Relationship Id="rId9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microsoft.com/office/2007/relationships/hdphoto" Target="../media/hdphoto8.wdp"/><Relationship Id="rId4" Type="http://schemas.openxmlformats.org/officeDocument/2006/relationships/image" Target="../media/image3.png"/><Relationship Id="rId9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42.jpeg"/><Relationship Id="rId5" Type="http://schemas.openxmlformats.org/officeDocument/2006/relationships/image" Target="../media/image4.png"/><Relationship Id="rId10" Type="http://schemas.openxmlformats.org/officeDocument/2006/relationships/image" Target="../media/image41.png"/><Relationship Id="rId4" Type="http://schemas.openxmlformats.org/officeDocument/2006/relationships/image" Target="../media/image3.png"/><Relationship Id="rId9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46.jpeg"/><Relationship Id="rId5" Type="http://schemas.openxmlformats.org/officeDocument/2006/relationships/image" Target="../media/image4.png"/><Relationship Id="rId10" Type="http://schemas.openxmlformats.org/officeDocument/2006/relationships/image" Target="../media/image45.jfif"/><Relationship Id="rId4" Type="http://schemas.openxmlformats.org/officeDocument/2006/relationships/image" Target="../media/image3.png"/><Relationship Id="rId9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1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12" Type="http://schemas.openxmlformats.org/officeDocument/2006/relationships/image" Target="../media/image1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11" Type="http://schemas.openxmlformats.org/officeDocument/2006/relationships/image" Target="../media/image7.png"/><Relationship Id="rId5" Type="http://schemas.openxmlformats.org/officeDocument/2006/relationships/image" Target="../media/image2.png"/><Relationship Id="rId10" Type="http://schemas.openxmlformats.org/officeDocument/2006/relationships/image" Target="../media/image13.jpeg"/><Relationship Id="rId4" Type="http://schemas.openxmlformats.org/officeDocument/2006/relationships/image" Target="../media/image1.png"/><Relationship Id="rId9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16.JPG"/><Relationship Id="rId4" Type="http://schemas.openxmlformats.org/officeDocument/2006/relationships/image" Target="../media/image3.png"/><Relationship Id="rId9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12" Type="http://schemas.openxmlformats.org/officeDocument/2006/relationships/image" Target="../media/image8.svg"/><Relationship Id="rId2" Type="http://schemas.openxmlformats.org/officeDocument/2006/relationships/image" Target="../media/image1.png"/><Relationship Id="rId16" Type="http://schemas.openxmlformats.org/officeDocument/2006/relationships/image" Target="NUL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8.png"/><Relationship Id="rId5" Type="http://schemas.openxmlformats.org/officeDocument/2006/relationships/image" Target="../media/image4.png"/><Relationship Id="rId15" Type="http://schemas.openxmlformats.org/officeDocument/2006/relationships/image" Target="../media/image20.png"/><Relationship Id="rId10" Type="http://schemas.openxmlformats.org/officeDocument/2006/relationships/image" Target="../media/image2.svg"/><Relationship Id="rId4" Type="http://schemas.openxmlformats.org/officeDocument/2006/relationships/image" Target="../media/image3.png"/><Relationship Id="rId9" Type="http://schemas.openxmlformats.org/officeDocument/2006/relationships/image" Target="../media/image17.png"/><Relationship Id="rId14" Type="http://schemas.openxmlformats.org/officeDocument/2006/relationships/image" Target="NUL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microsoft.com/office/2007/relationships/hdphoto" Target="../media/hdphoto2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12" Type="http://schemas.openxmlformats.org/officeDocument/2006/relationships/image" Target="../media/image22.png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3.png"/><Relationship Id="rId11" Type="http://schemas.openxmlformats.org/officeDocument/2006/relationships/image" Target="../media/image21.png"/><Relationship Id="rId5" Type="http://schemas.openxmlformats.org/officeDocument/2006/relationships/image" Target="../media/image2.png"/><Relationship Id="rId10" Type="http://schemas.openxmlformats.org/officeDocument/2006/relationships/image" Target="../media/image14.png"/><Relationship Id="rId4" Type="http://schemas.openxmlformats.org/officeDocument/2006/relationships/image" Target="../media/image1.png"/><Relationship Id="rId9" Type="http://schemas.openxmlformats.org/officeDocument/2006/relationships/image" Target="../media/image7.png"/><Relationship Id="rId14" Type="http://schemas.openxmlformats.org/officeDocument/2006/relationships/image" Target="../media/image23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25.gif"/><Relationship Id="rId4" Type="http://schemas.openxmlformats.org/officeDocument/2006/relationships/image" Target="../media/image3.png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microsoft.com/office/2007/relationships/hdphoto" Target="../media/hdphoto3.wdp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12" Type="http://schemas.openxmlformats.org/officeDocument/2006/relationships/image" Target="../media/image2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28.jpeg"/><Relationship Id="rId5" Type="http://schemas.openxmlformats.org/officeDocument/2006/relationships/image" Target="../media/image4.png"/><Relationship Id="rId10" Type="http://schemas.openxmlformats.org/officeDocument/2006/relationships/image" Target="../media/image27.png"/><Relationship Id="rId4" Type="http://schemas.openxmlformats.org/officeDocument/2006/relationships/image" Target="../media/image3.png"/><Relationship Id="rId9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33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12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5.jpeg"/><Relationship Id="rId5" Type="http://schemas.openxmlformats.org/officeDocument/2006/relationships/image" Target="../media/image4.png"/><Relationship Id="rId15" Type="http://schemas.microsoft.com/office/2007/relationships/hdphoto" Target="../media/hdphoto4.wdp"/><Relationship Id="rId10" Type="http://schemas.openxmlformats.org/officeDocument/2006/relationships/image" Target="../media/image31.jpeg"/><Relationship Id="rId4" Type="http://schemas.openxmlformats.org/officeDocument/2006/relationships/image" Target="../media/image3.png"/><Relationship Id="rId9" Type="http://schemas.openxmlformats.org/officeDocument/2006/relationships/image" Target="../media/image30.jpg"/><Relationship Id="rId1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02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48;p18"/>
          <p:cNvPicPr preferRelativeResize="0"/>
          <p:nvPr/>
        </p:nvPicPr>
        <p:blipFill rotWithShape="1">
          <a:blip r:embed="rId3">
            <a:alphaModFix/>
          </a:blip>
          <a:srcRect r="18692"/>
          <a:stretch/>
        </p:blipFill>
        <p:spPr>
          <a:xfrm>
            <a:off x="1899138" y="99507"/>
            <a:ext cx="9904675" cy="5578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24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850" y="3728259"/>
            <a:ext cx="2164004" cy="3590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87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299720" y="3304214"/>
            <a:ext cx="1008185" cy="3415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17961" y="659082"/>
            <a:ext cx="1771781" cy="1148576"/>
          </a:xfrm>
          <a:prstGeom prst="rect">
            <a:avLst/>
          </a:prstGeom>
        </p:spPr>
      </p:pic>
      <p:pic>
        <p:nvPicPr>
          <p:cNvPr id="16" name="صورة 1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090" y="766325"/>
            <a:ext cx="3801980" cy="3931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148" y="5983785"/>
            <a:ext cx="5646821" cy="813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0"/>
          <a:stretch/>
        </p:blipFill>
        <p:spPr bwMode="auto">
          <a:xfrm>
            <a:off x="7281569" y="766325"/>
            <a:ext cx="3833445" cy="3931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صورة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00" y="4328604"/>
            <a:ext cx="501879" cy="535496"/>
          </a:xfrm>
          <a:prstGeom prst="rect">
            <a:avLst/>
          </a:prstGeom>
        </p:spPr>
      </p:pic>
      <p:pic>
        <p:nvPicPr>
          <p:cNvPr id="12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06720" y="2408003"/>
            <a:ext cx="1771781" cy="1148576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xmlns="" id="{9B4AB554-7D4F-4144-B696-FD876644AC3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9623" y="805752"/>
            <a:ext cx="1440334" cy="821501"/>
          </a:xfrm>
          <a:prstGeom prst="rect">
            <a:avLst/>
          </a:prstGeom>
          <a:ln w="76200" cap="sq" cmpd="thickThin">
            <a:noFill/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xmlns="" id="{2626A26A-6BB0-4F8E-AF93-2890ACA3628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405" y="2367233"/>
            <a:ext cx="1530872" cy="1290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5575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02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48;p18"/>
          <p:cNvPicPr preferRelativeResize="0"/>
          <p:nvPr/>
        </p:nvPicPr>
        <p:blipFill rotWithShape="1">
          <a:blip r:embed="rId3">
            <a:alphaModFix/>
          </a:blip>
          <a:srcRect r="18692"/>
          <a:stretch/>
        </p:blipFill>
        <p:spPr>
          <a:xfrm>
            <a:off x="1899138" y="99507"/>
            <a:ext cx="9904675" cy="5578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24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850" y="3728259"/>
            <a:ext cx="2164004" cy="3590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87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299720" y="3304214"/>
            <a:ext cx="1008185" cy="3415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17961" y="659082"/>
            <a:ext cx="1771781" cy="1148576"/>
          </a:xfrm>
          <a:prstGeom prst="rect">
            <a:avLst/>
          </a:prstGeom>
        </p:spPr>
      </p:pic>
      <p:pic>
        <p:nvPicPr>
          <p:cNvPr id="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148" y="5983785"/>
            <a:ext cx="5646821" cy="813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00" y="4328604"/>
            <a:ext cx="501879" cy="535496"/>
          </a:xfrm>
          <a:prstGeom prst="rect">
            <a:avLst/>
          </a:prstGeom>
        </p:spPr>
      </p:pic>
      <p:pic>
        <p:nvPicPr>
          <p:cNvPr id="10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06720" y="2408003"/>
            <a:ext cx="1771781" cy="1148576"/>
          </a:xfrm>
          <a:prstGeom prst="rect">
            <a:avLst/>
          </a:prstGeom>
        </p:spPr>
      </p:pic>
      <p:sp>
        <p:nvSpPr>
          <p:cNvPr id="11" name="مستطيل 10"/>
          <p:cNvSpPr/>
          <p:nvPr/>
        </p:nvSpPr>
        <p:spPr>
          <a:xfrm>
            <a:off x="2419469" y="476478"/>
            <a:ext cx="9087604" cy="470512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2" name="TextBox 7">
            <a:extLst>
              <a:ext uri="{FF2B5EF4-FFF2-40B4-BE49-F238E27FC236}">
                <a16:creationId xmlns="" xmlns:a16="http://schemas.microsoft.com/office/drawing/2014/main" id="{EF7C9F19-C477-4380-B876-F377D8F433B7}"/>
              </a:ext>
            </a:extLst>
          </p:cNvPr>
          <p:cNvSpPr txBox="1"/>
          <p:nvPr/>
        </p:nvSpPr>
        <p:spPr>
          <a:xfrm>
            <a:off x="185110" y="812492"/>
            <a:ext cx="181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400" b="1" dirty="0" smtClean="0">
                <a:cs typeface="Akhbar MT" pitchFamily="2" charset="-78"/>
              </a:rPr>
              <a:t>الكفايات</a:t>
            </a:r>
          </a:p>
          <a:p>
            <a:pPr algn="ctr"/>
            <a:r>
              <a:rPr lang="ar-SA" sz="2400" b="1" dirty="0" smtClean="0">
                <a:cs typeface="Akhbar MT" pitchFamily="2" charset="-78"/>
              </a:rPr>
              <a:t> والأهداف</a:t>
            </a:r>
            <a:endParaRPr lang="en-US" sz="2400" b="1" dirty="0">
              <a:cs typeface="Akhbar MT" pitchFamily="2" charset="-78"/>
            </a:endParaRPr>
          </a:p>
        </p:txBody>
      </p:sp>
      <p:sp>
        <p:nvSpPr>
          <p:cNvPr id="13" name="TextBox 7">
            <a:extLst>
              <a:ext uri="{FF2B5EF4-FFF2-40B4-BE49-F238E27FC236}">
                <a16:creationId xmlns="" xmlns:a16="http://schemas.microsoft.com/office/drawing/2014/main" id="{EF7C9F19-C477-4380-B876-F377D8F433B7}"/>
              </a:ext>
            </a:extLst>
          </p:cNvPr>
          <p:cNvSpPr txBox="1"/>
          <p:nvPr/>
        </p:nvSpPr>
        <p:spPr>
          <a:xfrm>
            <a:off x="174742" y="2597089"/>
            <a:ext cx="181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400" b="1" dirty="0" smtClean="0">
                <a:cs typeface="Akhbar MT" pitchFamily="2" charset="-78"/>
              </a:rPr>
              <a:t>يتوقع من الطالبة</a:t>
            </a:r>
          </a:p>
          <a:p>
            <a:pPr algn="ctr"/>
            <a:r>
              <a:rPr lang="ar-SA" sz="2400" b="1" dirty="0" smtClean="0">
                <a:cs typeface="Akhbar MT" pitchFamily="2" charset="-78"/>
              </a:rPr>
              <a:t> في نهاية المكون :</a:t>
            </a:r>
            <a:endParaRPr lang="en-US" sz="2400" b="1" dirty="0">
              <a:cs typeface="Akhbar MT" pitchFamily="2" charset="-78"/>
            </a:endParaRPr>
          </a:p>
        </p:txBody>
      </p:sp>
      <p:sp>
        <p:nvSpPr>
          <p:cNvPr id="23" name="مستطيل: زوايا مستديرة 1">
            <a:extLst>
              <a:ext uri="{FF2B5EF4-FFF2-40B4-BE49-F238E27FC236}">
                <a16:creationId xmlns="" xmlns:a16="http://schemas.microsoft.com/office/drawing/2014/main" id="{0253EDE4-F2D7-436D-BF66-315675417A51}"/>
              </a:ext>
            </a:extLst>
          </p:cNvPr>
          <p:cNvSpPr/>
          <p:nvPr/>
        </p:nvSpPr>
        <p:spPr>
          <a:xfrm>
            <a:off x="10217208" y="1556439"/>
            <a:ext cx="1028870" cy="44972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 smtClean="0">
                <a:solidFill>
                  <a:schemeClr val="tx1"/>
                </a:solidFill>
              </a:rPr>
              <a:t>الكفايات :</a:t>
            </a:r>
            <a:endParaRPr lang="ar-SA" b="1" dirty="0">
              <a:solidFill>
                <a:schemeClr val="tx1"/>
              </a:solidFill>
            </a:endParaRPr>
          </a:p>
        </p:txBody>
      </p:sp>
      <p:sp>
        <p:nvSpPr>
          <p:cNvPr id="24" name="مستطيل: زوايا مستديرة 1">
            <a:extLst>
              <a:ext uri="{FF2B5EF4-FFF2-40B4-BE49-F238E27FC236}">
                <a16:creationId xmlns="" xmlns:a16="http://schemas.microsoft.com/office/drawing/2014/main" id="{0253EDE4-F2D7-436D-BF66-315675417A51}"/>
              </a:ext>
            </a:extLst>
          </p:cNvPr>
          <p:cNvSpPr/>
          <p:nvPr/>
        </p:nvSpPr>
        <p:spPr>
          <a:xfrm>
            <a:off x="10217208" y="3800519"/>
            <a:ext cx="1028870" cy="44972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 smtClean="0">
                <a:solidFill>
                  <a:schemeClr val="tx1"/>
                </a:solidFill>
              </a:rPr>
              <a:t>الأهداف :</a:t>
            </a:r>
            <a:endParaRPr lang="ar-SA" b="1" dirty="0">
              <a:solidFill>
                <a:schemeClr val="tx1"/>
              </a:solidFill>
            </a:endParaRPr>
          </a:p>
        </p:txBody>
      </p:sp>
      <p:sp>
        <p:nvSpPr>
          <p:cNvPr id="25" name="وسيلة شرح مع سهم إلى الأعلى 22">
            <a:extLst>
              <a:ext uri="{FF2B5EF4-FFF2-40B4-BE49-F238E27FC236}">
                <a16:creationId xmlns="" xmlns:a16="http://schemas.microsoft.com/office/drawing/2014/main" id="{A169627A-9056-4EE7-BAB7-E2150A42E077}"/>
              </a:ext>
            </a:extLst>
          </p:cNvPr>
          <p:cNvSpPr/>
          <p:nvPr/>
        </p:nvSpPr>
        <p:spPr>
          <a:xfrm>
            <a:off x="2809434" y="759793"/>
            <a:ext cx="6948536" cy="437783"/>
          </a:xfrm>
          <a:prstGeom prst="rect">
            <a:avLst/>
          </a:prstGeom>
          <a:solidFill>
            <a:schemeClr val="bg2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99136" tIns="199136" rIns="199136" bIns="199136" numCol="1" spcCol="1270" anchor="ctr" anchorCtr="0">
            <a:noAutofit/>
          </a:bodyPr>
          <a:lstStyle/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SA" sz="2000" b="1" dirty="0" smtClean="0">
                <a:solidFill>
                  <a:schemeClr val="tx1"/>
                </a:solidFill>
                <a:latin typeface="Microsoft Sans Serif" pitchFamily="34" charset="0"/>
                <a:cs typeface="PT Bold Heading" pitchFamily="2" charset="-78"/>
              </a:rPr>
              <a:t>اكتساب اتجاهات وقيم تتعلق بمحور ( أخلاق وفضائل )</a:t>
            </a:r>
            <a:endParaRPr lang="ar-SA" sz="2000" b="1" dirty="0">
              <a:solidFill>
                <a:schemeClr val="tx1"/>
              </a:solidFill>
              <a:latin typeface="Microsoft Sans Serif" pitchFamily="34" charset="0"/>
              <a:cs typeface="PT Bold Heading" pitchFamily="2" charset="-78"/>
            </a:endParaRPr>
          </a:p>
        </p:txBody>
      </p:sp>
      <p:sp>
        <p:nvSpPr>
          <p:cNvPr id="26" name="وسيلة شرح مع سهم إلى الأعلى 22">
            <a:extLst>
              <a:ext uri="{FF2B5EF4-FFF2-40B4-BE49-F238E27FC236}">
                <a16:creationId xmlns="" xmlns:a16="http://schemas.microsoft.com/office/drawing/2014/main" id="{A169627A-9056-4EE7-BAB7-E2150A42E077}"/>
              </a:ext>
            </a:extLst>
          </p:cNvPr>
          <p:cNvSpPr/>
          <p:nvPr/>
        </p:nvSpPr>
        <p:spPr>
          <a:xfrm>
            <a:off x="2809434" y="1284482"/>
            <a:ext cx="6946884" cy="437783"/>
          </a:xfrm>
          <a:prstGeom prst="rect">
            <a:avLst/>
          </a:prstGeom>
          <a:solidFill>
            <a:schemeClr val="bg2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99136" tIns="199136" rIns="199136" bIns="199136" numCol="1" spcCol="1270" anchor="ctr" anchorCtr="0">
            <a:noAutofit/>
          </a:bodyPr>
          <a:lstStyle/>
          <a:p>
            <a:pPr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SA" sz="2000" b="1" dirty="0">
                <a:solidFill>
                  <a:schemeClr val="tx1"/>
                </a:solidFill>
                <a:latin typeface="Microsoft Sans Serif" pitchFamily="34" charset="0"/>
                <a:cs typeface="PT Bold Heading" pitchFamily="2" charset="-78"/>
              </a:rPr>
              <a:t>اكتساب رصيد معرفي ولغوي متصل </a:t>
            </a:r>
            <a:r>
              <a:rPr lang="ar-SA" sz="2000" b="1" dirty="0" smtClean="0">
                <a:solidFill>
                  <a:schemeClr val="tx1"/>
                </a:solidFill>
                <a:latin typeface="Microsoft Sans Serif" pitchFamily="34" charset="0"/>
                <a:cs typeface="PT Bold Heading" pitchFamily="2" charset="-78"/>
              </a:rPr>
              <a:t>بمحور ( أخلاق </a:t>
            </a:r>
            <a:r>
              <a:rPr lang="ar-SA" sz="2000" b="1" dirty="0">
                <a:solidFill>
                  <a:schemeClr val="tx1"/>
                </a:solidFill>
                <a:latin typeface="Microsoft Sans Serif" pitchFamily="34" charset="0"/>
                <a:cs typeface="PT Bold Heading" pitchFamily="2" charset="-78"/>
              </a:rPr>
              <a:t>وفضائل ) </a:t>
            </a:r>
          </a:p>
        </p:txBody>
      </p:sp>
      <p:sp>
        <p:nvSpPr>
          <p:cNvPr id="27" name="وسيلة شرح مع سهم إلى الأعلى 22">
            <a:extLst>
              <a:ext uri="{FF2B5EF4-FFF2-40B4-BE49-F238E27FC236}">
                <a16:creationId xmlns="" xmlns:a16="http://schemas.microsoft.com/office/drawing/2014/main" id="{A169627A-9056-4EE7-BAB7-E2150A42E077}"/>
              </a:ext>
            </a:extLst>
          </p:cNvPr>
          <p:cNvSpPr/>
          <p:nvPr/>
        </p:nvSpPr>
        <p:spPr>
          <a:xfrm>
            <a:off x="2785019" y="1780870"/>
            <a:ext cx="6945810" cy="412959"/>
          </a:xfrm>
          <a:prstGeom prst="rect">
            <a:avLst/>
          </a:prstGeom>
          <a:solidFill>
            <a:schemeClr val="bg2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99136" tIns="199136" rIns="199136" bIns="199136" numCol="1" spcCol="1270" anchor="ctr" anchorCtr="0">
            <a:noAutofit/>
          </a:bodyPr>
          <a:lstStyle/>
          <a:p>
            <a:pPr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SA" sz="2000" b="1" dirty="0" smtClean="0">
                <a:solidFill>
                  <a:schemeClr val="tx1"/>
                </a:solidFill>
                <a:latin typeface="Microsoft Sans Serif" pitchFamily="34" charset="0"/>
                <a:cs typeface="PT Bold Heading" pitchFamily="2" charset="-78"/>
              </a:rPr>
              <a:t>الاقتداء بسلوك وآداب من سيرة النبي عليه السلام وهديه</a:t>
            </a:r>
            <a:endParaRPr lang="ar-SA" sz="2000" b="1" dirty="0">
              <a:solidFill>
                <a:schemeClr val="tx1"/>
              </a:solidFill>
              <a:latin typeface="Microsoft Sans Serif" pitchFamily="34" charset="0"/>
              <a:cs typeface="PT Bold Heading" pitchFamily="2" charset="-78"/>
            </a:endParaRPr>
          </a:p>
        </p:txBody>
      </p:sp>
      <p:sp>
        <p:nvSpPr>
          <p:cNvPr id="28" name="وسيلة شرح مع سهم إلى الأعلى 22">
            <a:extLst>
              <a:ext uri="{FF2B5EF4-FFF2-40B4-BE49-F238E27FC236}">
                <a16:creationId xmlns="" xmlns:a16="http://schemas.microsoft.com/office/drawing/2014/main" id="{A169627A-9056-4EE7-BAB7-E2150A42E077}"/>
              </a:ext>
            </a:extLst>
          </p:cNvPr>
          <p:cNvSpPr/>
          <p:nvPr/>
        </p:nvSpPr>
        <p:spPr>
          <a:xfrm>
            <a:off x="2789488" y="2248407"/>
            <a:ext cx="6945810" cy="437783"/>
          </a:xfrm>
          <a:prstGeom prst="rect">
            <a:avLst/>
          </a:prstGeom>
          <a:solidFill>
            <a:schemeClr val="bg2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99136" tIns="199136" rIns="199136" bIns="199136" numCol="1" spcCol="1270" anchor="ctr" anchorCtr="0">
            <a:noAutofit/>
          </a:bodyPr>
          <a:lstStyle/>
          <a:p>
            <a:pPr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SA" sz="2000" b="1" dirty="0" smtClean="0">
                <a:solidFill>
                  <a:schemeClr val="tx1"/>
                </a:solidFill>
                <a:latin typeface="Microsoft Sans Serif" pitchFamily="34" charset="0"/>
                <a:cs typeface="PT Bold Heading" pitchFamily="2" charset="-78"/>
              </a:rPr>
              <a:t>قراءة  </a:t>
            </a:r>
            <a:r>
              <a:rPr lang="ar-SA" sz="2000" b="1" dirty="0">
                <a:solidFill>
                  <a:schemeClr val="tx1"/>
                </a:solidFill>
                <a:latin typeface="Microsoft Sans Serif" pitchFamily="34" charset="0"/>
                <a:cs typeface="PT Bold Heading" pitchFamily="2" charset="-78"/>
              </a:rPr>
              <a:t>الكفايات المستهدفة قراءة </a:t>
            </a:r>
            <a:r>
              <a:rPr lang="ar-SA" sz="2000" b="1" dirty="0" smtClean="0">
                <a:solidFill>
                  <a:schemeClr val="tx1"/>
                </a:solidFill>
                <a:latin typeface="Microsoft Sans Serif" pitchFamily="34" charset="0"/>
                <a:cs typeface="PT Bold Heading" pitchFamily="2" charset="-78"/>
              </a:rPr>
              <a:t>صحيحة</a:t>
            </a:r>
            <a:endParaRPr lang="ar-SA" sz="2000" b="1" dirty="0">
              <a:solidFill>
                <a:schemeClr val="tx1"/>
              </a:solidFill>
              <a:latin typeface="Microsoft Sans Serif" pitchFamily="34" charset="0"/>
              <a:cs typeface="PT Bold Heading" pitchFamily="2" charset="-78"/>
            </a:endParaRPr>
          </a:p>
        </p:txBody>
      </p:sp>
      <p:sp>
        <p:nvSpPr>
          <p:cNvPr id="29" name="وسيلة شرح مع سهم إلى الأعلى 22">
            <a:extLst>
              <a:ext uri="{FF2B5EF4-FFF2-40B4-BE49-F238E27FC236}">
                <a16:creationId xmlns="" xmlns:a16="http://schemas.microsoft.com/office/drawing/2014/main" id="{A169627A-9056-4EE7-BAB7-E2150A42E077}"/>
              </a:ext>
            </a:extLst>
          </p:cNvPr>
          <p:cNvSpPr/>
          <p:nvPr/>
        </p:nvSpPr>
        <p:spPr>
          <a:xfrm>
            <a:off x="2762335" y="3072967"/>
            <a:ext cx="6968494" cy="437783"/>
          </a:xfrm>
          <a:prstGeom prst="rect">
            <a:avLst/>
          </a:prstGeom>
          <a:solidFill>
            <a:schemeClr val="bg2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99136" tIns="199136" rIns="199136" bIns="199136" numCol="1" spcCol="1270" anchor="ctr" anchorCtr="0">
            <a:noAutofit/>
          </a:bodyPr>
          <a:lstStyle/>
          <a:p>
            <a:pPr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SA" sz="2000" b="1" dirty="0">
                <a:solidFill>
                  <a:schemeClr val="tx1"/>
                </a:solidFill>
                <a:latin typeface="Microsoft Sans Serif" pitchFamily="34" charset="0"/>
                <a:cs typeface="PT Bold Heading" pitchFamily="2" charset="-78"/>
              </a:rPr>
              <a:t>إغناء الرصيد اللغوي ، واستعماله في التواصل الشفهي والكتابي</a:t>
            </a:r>
          </a:p>
        </p:txBody>
      </p:sp>
      <p:sp>
        <p:nvSpPr>
          <p:cNvPr id="30" name="وسيلة شرح مع سهم إلى الأعلى 22">
            <a:extLst>
              <a:ext uri="{FF2B5EF4-FFF2-40B4-BE49-F238E27FC236}">
                <a16:creationId xmlns="" xmlns:a16="http://schemas.microsoft.com/office/drawing/2014/main" id="{A169627A-9056-4EE7-BAB7-E2150A42E077}"/>
              </a:ext>
            </a:extLst>
          </p:cNvPr>
          <p:cNvSpPr/>
          <p:nvPr/>
        </p:nvSpPr>
        <p:spPr>
          <a:xfrm>
            <a:off x="2762334" y="3528954"/>
            <a:ext cx="6968495" cy="437783"/>
          </a:xfrm>
          <a:prstGeom prst="rect">
            <a:avLst/>
          </a:prstGeom>
          <a:solidFill>
            <a:schemeClr val="bg2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99136" tIns="199136" rIns="199136" bIns="199136" numCol="1" spcCol="1270" anchor="ctr" anchorCtr="0">
            <a:noAutofit/>
          </a:bodyPr>
          <a:lstStyle/>
          <a:p>
            <a:pPr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SA" sz="2000" b="1" dirty="0" smtClean="0">
                <a:solidFill>
                  <a:schemeClr val="tx1"/>
                </a:solidFill>
                <a:latin typeface="Microsoft Sans Serif" pitchFamily="34" charset="0"/>
                <a:cs typeface="PT Bold Heading" pitchFamily="2" charset="-78"/>
              </a:rPr>
              <a:t>تعرف مفهوم جمع المذكر السالم </a:t>
            </a:r>
            <a:endParaRPr lang="ar-SA" sz="2000" b="1" dirty="0">
              <a:solidFill>
                <a:schemeClr val="tx1"/>
              </a:solidFill>
              <a:latin typeface="Microsoft Sans Serif" pitchFamily="34" charset="0"/>
              <a:cs typeface="PT Bold Heading" pitchFamily="2" charset="-78"/>
            </a:endParaRPr>
          </a:p>
        </p:txBody>
      </p:sp>
      <p:sp>
        <p:nvSpPr>
          <p:cNvPr id="31" name="وسيلة شرح مع سهم إلى الأعلى 22">
            <a:extLst>
              <a:ext uri="{FF2B5EF4-FFF2-40B4-BE49-F238E27FC236}">
                <a16:creationId xmlns="" xmlns:a16="http://schemas.microsoft.com/office/drawing/2014/main" id="{A169627A-9056-4EE7-BAB7-E2150A42E077}"/>
              </a:ext>
            </a:extLst>
          </p:cNvPr>
          <p:cNvSpPr/>
          <p:nvPr/>
        </p:nvSpPr>
        <p:spPr>
          <a:xfrm>
            <a:off x="2739653" y="4000853"/>
            <a:ext cx="6991176" cy="437783"/>
          </a:xfrm>
          <a:prstGeom prst="rect">
            <a:avLst/>
          </a:prstGeom>
          <a:solidFill>
            <a:schemeClr val="bg2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99136" tIns="199136" rIns="199136" bIns="199136" numCol="1" spcCol="1270" anchor="ctr" anchorCtr="0">
            <a:noAutofit/>
          </a:bodyPr>
          <a:lstStyle/>
          <a:p>
            <a:pPr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SA" sz="2000" b="1" dirty="0" smtClean="0">
                <a:solidFill>
                  <a:schemeClr val="tx1"/>
                </a:solidFill>
                <a:latin typeface="Microsoft Sans Serif" pitchFamily="34" charset="0"/>
                <a:cs typeface="PT Bold Heading" pitchFamily="2" charset="-78"/>
              </a:rPr>
              <a:t>التفريق بين جمع المذكر السالم والجموع الأخرى</a:t>
            </a:r>
            <a:endParaRPr lang="ar-SA" sz="2000" b="1" dirty="0">
              <a:solidFill>
                <a:schemeClr val="tx1"/>
              </a:solidFill>
              <a:latin typeface="Microsoft Sans Serif" pitchFamily="34" charset="0"/>
              <a:cs typeface="PT Bold Heading" pitchFamily="2" charset="-78"/>
            </a:endParaRPr>
          </a:p>
        </p:txBody>
      </p:sp>
      <p:sp>
        <p:nvSpPr>
          <p:cNvPr id="32" name="وسيلة شرح مع سهم إلى الأعلى 22">
            <a:extLst>
              <a:ext uri="{FF2B5EF4-FFF2-40B4-BE49-F238E27FC236}">
                <a16:creationId xmlns="" xmlns:a16="http://schemas.microsoft.com/office/drawing/2014/main" id="{A169627A-9056-4EE7-BAB7-E2150A42E077}"/>
              </a:ext>
            </a:extLst>
          </p:cNvPr>
          <p:cNvSpPr/>
          <p:nvPr/>
        </p:nvSpPr>
        <p:spPr>
          <a:xfrm>
            <a:off x="2739653" y="4499533"/>
            <a:ext cx="6991177" cy="437783"/>
          </a:xfrm>
          <a:prstGeom prst="rect">
            <a:avLst/>
          </a:prstGeom>
          <a:solidFill>
            <a:schemeClr val="bg2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99136" tIns="199136" rIns="199136" bIns="199136" numCol="1" spcCol="1270" anchor="ctr" anchorCtr="0">
            <a:noAutofit/>
          </a:bodyPr>
          <a:lstStyle/>
          <a:p>
            <a:pPr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SA" sz="2000" b="1" dirty="0" smtClean="0">
                <a:solidFill>
                  <a:schemeClr val="tx1"/>
                </a:solidFill>
                <a:latin typeface="Microsoft Sans Serif" pitchFamily="34" charset="0"/>
                <a:cs typeface="PT Bold Heading" pitchFamily="2" charset="-78"/>
              </a:rPr>
              <a:t>تعيين جمع المذكر السالم في جمل التدريبات</a:t>
            </a:r>
            <a:endParaRPr lang="ar-SA" sz="2000" b="1" dirty="0">
              <a:solidFill>
                <a:schemeClr val="tx1"/>
              </a:solidFill>
              <a:latin typeface="Microsoft Sans Serif" pitchFamily="34" charset="0"/>
              <a:cs typeface="PT Bold Heading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451460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02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48;p18"/>
          <p:cNvPicPr preferRelativeResize="0"/>
          <p:nvPr/>
        </p:nvPicPr>
        <p:blipFill rotWithShape="1">
          <a:blip r:embed="rId3">
            <a:alphaModFix/>
          </a:blip>
          <a:srcRect r="18692"/>
          <a:stretch/>
        </p:blipFill>
        <p:spPr>
          <a:xfrm>
            <a:off x="1899138" y="99507"/>
            <a:ext cx="9904675" cy="5578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24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850" y="3728259"/>
            <a:ext cx="2164004" cy="3590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87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299720" y="3304214"/>
            <a:ext cx="1008185" cy="3415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17961" y="659082"/>
            <a:ext cx="1771781" cy="1148576"/>
          </a:xfrm>
          <a:prstGeom prst="rect">
            <a:avLst/>
          </a:prstGeom>
        </p:spPr>
      </p:pic>
      <p:pic>
        <p:nvPicPr>
          <p:cNvPr id="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148" y="5983785"/>
            <a:ext cx="5646821" cy="813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00" y="4328604"/>
            <a:ext cx="501879" cy="535496"/>
          </a:xfrm>
          <a:prstGeom prst="rect">
            <a:avLst/>
          </a:prstGeom>
        </p:spPr>
      </p:pic>
      <p:sp>
        <p:nvSpPr>
          <p:cNvPr id="11" name="مستطيل 10"/>
          <p:cNvSpPr/>
          <p:nvPr/>
        </p:nvSpPr>
        <p:spPr>
          <a:xfrm>
            <a:off x="2419469" y="476478"/>
            <a:ext cx="9087604" cy="470512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xmlns="" id="{EF7C9F19-C477-4380-B876-F377D8F433B7}"/>
              </a:ext>
            </a:extLst>
          </p:cNvPr>
          <p:cNvSpPr txBox="1"/>
          <p:nvPr/>
        </p:nvSpPr>
        <p:spPr>
          <a:xfrm>
            <a:off x="185110" y="812492"/>
            <a:ext cx="181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400" b="1" dirty="0" smtClean="0">
                <a:cs typeface="Akhbar MT" pitchFamily="2" charset="-78"/>
              </a:rPr>
              <a:t>مهارة</a:t>
            </a:r>
          </a:p>
          <a:p>
            <a:pPr algn="ctr"/>
            <a:r>
              <a:rPr lang="ar-SA" sz="2400" b="1" dirty="0" smtClean="0">
                <a:cs typeface="Akhbar MT" pitchFamily="2" charset="-78"/>
              </a:rPr>
              <a:t>التطبيق</a:t>
            </a:r>
            <a:endParaRPr lang="en-US" sz="2400" b="1" dirty="0">
              <a:cs typeface="Akhbar MT" pitchFamily="2" charset="-78"/>
            </a:endParaRPr>
          </a:p>
        </p:txBody>
      </p:sp>
      <p:pic>
        <p:nvPicPr>
          <p:cNvPr id="15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21995" y="3376362"/>
            <a:ext cx="1251450" cy="497825"/>
          </a:xfrm>
          <a:prstGeom prst="rect">
            <a:avLst/>
          </a:prstGeom>
        </p:spPr>
      </p:pic>
      <p:sp>
        <p:nvSpPr>
          <p:cNvPr id="16" name="TextBox 7">
            <a:extLst>
              <a:ext uri="{FF2B5EF4-FFF2-40B4-BE49-F238E27FC236}">
                <a16:creationId xmlns="" xmlns:a16="http://schemas.microsoft.com/office/drawing/2014/main" id="{EF7C9F19-C477-4380-B876-F377D8F433B7}"/>
              </a:ext>
            </a:extLst>
          </p:cNvPr>
          <p:cNvSpPr txBox="1"/>
          <p:nvPr/>
        </p:nvSpPr>
        <p:spPr>
          <a:xfrm>
            <a:off x="421994" y="3429000"/>
            <a:ext cx="1251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000" b="1" dirty="0" smtClean="0">
                <a:cs typeface="Akhbar MT" pitchFamily="2" charset="-78"/>
              </a:rPr>
              <a:t>ص 57</a:t>
            </a:r>
            <a:endParaRPr lang="en-US" sz="2000" b="1" dirty="0">
              <a:cs typeface="Akhbar MT" pitchFamily="2" charset="-78"/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364"/>
          <a:stretch/>
        </p:blipFill>
        <p:spPr>
          <a:xfrm>
            <a:off x="2629495" y="1224429"/>
            <a:ext cx="8713721" cy="3907872"/>
          </a:xfrm>
          <a:prstGeom prst="rect">
            <a:avLst/>
          </a:prstGeom>
        </p:spPr>
      </p:pic>
      <p:sp>
        <p:nvSpPr>
          <p:cNvPr id="17" name="Rectangle 4"/>
          <p:cNvSpPr/>
          <p:nvPr/>
        </p:nvSpPr>
        <p:spPr>
          <a:xfrm>
            <a:off x="7309377" y="3014829"/>
            <a:ext cx="11412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صادق</a:t>
            </a:r>
            <a:r>
              <a:rPr lang="ar-SA" sz="2800" b="1" dirty="0" smtClean="0">
                <a:solidFill>
                  <a:srgbClr val="0070C0"/>
                </a:solidFill>
              </a:rPr>
              <a:t>ون</a:t>
            </a:r>
            <a:endParaRPr lang="ar-SA" sz="2800" b="1" dirty="0">
              <a:solidFill>
                <a:srgbClr val="0070C0"/>
              </a:solidFill>
            </a:endParaRPr>
          </a:p>
        </p:txBody>
      </p:sp>
      <p:sp>
        <p:nvSpPr>
          <p:cNvPr id="18" name="Rectangle 4"/>
          <p:cNvSpPr/>
          <p:nvPr/>
        </p:nvSpPr>
        <p:spPr>
          <a:xfrm>
            <a:off x="5676534" y="2963865"/>
            <a:ext cx="11412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صادق</a:t>
            </a:r>
            <a:r>
              <a:rPr lang="ar-SA" sz="2800" b="1" dirty="0" smtClean="0">
                <a:solidFill>
                  <a:srgbClr val="0070C0"/>
                </a:solidFill>
              </a:rPr>
              <a:t>ين</a:t>
            </a:r>
            <a:endParaRPr lang="ar-SA" sz="2800" b="1" dirty="0">
              <a:solidFill>
                <a:srgbClr val="0070C0"/>
              </a:solidFill>
            </a:endParaRPr>
          </a:p>
        </p:txBody>
      </p:sp>
      <p:sp>
        <p:nvSpPr>
          <p:cNvPr id="19" name="Rectangle 4"/>
          <p:cNvSpPr/>
          <p:nvPr/>
        </p:nvSpPr>
        <p:spPr>
          <a:xfrm>
            <a:off x="7225915" y="3338488"/>
            <a:ext cx="122471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ساخر</a:t>
            </a:r>
            <a:r>
              <a:rPr lang="ar-SA" sz="2800" b="1" dirty="0" smtClean="0">
                <a:solidFill>
                  <a:srgbClr val="0070C0"/>
                </a:solidFill>
              </a:rPr>
              <a:t>ون</a:t>
            </a:r>
            <a:endParaRPr lang="ar-SA" sz="2800" b="1" dirty="0">
              <a:solidFill>
                <a:srgbClr val="0070C0"/>
              </a:solidFill>
            </a:endParaRPr>
          </a:p>
        </p:txBody>
      </p:sp>
      <p:pic>
        <p:nvPicPr>
          <p:cNvPr id="20" name="صورة 19"/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44" r="33855" b="83429"/>
          <a:stretch/>
        </p:blipFill>
        <p:spPr>
          <a:xfrm>
            <a:off x="7753304" y="489020"/>
            <a:ext cx="3738282" cy="758551"/>
          </a:xfrm>
          <a:prstGeom prst="rect">
            <a:avLst/>
          </a:prstGeom>
        </p:spPr>
      </p:pic>
      <p:pic>
        <p:nvPicPr>
          <p:cNvPr id="21" name="صورة 20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0" t="16473" r="37765" b="73147"/>
          <a:stretch/>
        </p:blipFill>
        <p:spPr>
          <a:xfrm>
            <a:off x="4673022" y="603974"/>
            <a:ext cx="2783542" cy="475164"/>
          </a:xfrm>
          <a:prstGeom prst="rect">
            <a:avLst/>
          </a:prstGeom>
        </p:spPr>
      </p:pic>
      <p:sp>
        <p:nvSpPr>
          <p:cNvPr id="22" name="Rectangle 4"/>
          <p:cNvSpPr/>
          <p:nvPr/>
        </p:nvSpPr>
        <p:spPr>
          <a:xfrm>
            <a:off x="5665305" y="3338488"/>
            <a:ext cx="11412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ساخر</a:t>
            </a:r>
            <a:r>
              <a:rPr lang="ar-SA" sz="2800" b="1" dirty="0" smtClean="0">
                <a:solidFill>
                  <a:srgbClr val="0070C0"/>
                </a:solidFill>
              </a:rPr>
              <a:t>ين</a:t>
            </a:r>
            <a:endParaRPr lang="ar-SA" sz="2800" b="1" dirty="0">
              <a:solidFill>
                <a:srgbClr val="0070C0"/>
              </a:solidFill>
            </a:endParaRPr>
          </a:p>
        </p:txBody>
      </p:sp>
      <p:sp>
        <p:nvSpPr>
          <p:cNvPr id="23" name="Rectangle 4"/>
          <p:cNvSpPr/>
          <p:nvPr/>
        </p:nvSpPr>
        <p:spPr>
          <a:xfrm>
            <a:off x="7258743" y="3687693"/>
            <a:ext cx="119188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صابر</a:t>
            </a:r>
            <a:r>
              <a:rPr lang="ar-SA" sz="2800" b="1" dirty="0" smtClean="0">
                <a:solidFill>
                  <a:srgbClr val="0070C0"/>
                </a:solidFill>
              </a:rPr>
              <a:t>ون</a:t>
            </a:r>
            <a:endParaRPr lang="ar-SA" sz="2800" b="1" dirty="0">
              <a:solidFill>
                <a:srgbClr val="0070C0"/>
              </a:solidFill>
            </a:endParaRPr>
          </a:p>
        </p:txBody>
      </p:sp>
      <p:sp>
        <p:nvSpPr>
          <p:cNvPr id="24" name="Rectangle 4"/>
          <p:cNvSpPr/>
          <p:nvPr/>
        </p:nvSpPr>
        <p:spPr>
          <a:xfrm>
            <a:off x="5687764" y="3699246"/>
            <a:ext cx="11412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صابر</a:t>
            </a:r>
            <a:r>
              <a:rPr lang="ar-SA" sz="2800" b="1" dirty="0" smtClean="0">
                <a:solidFill>
                  <a:srgbClr val="0070C0"/>
                </a:solidFill>
              </a:rPr>
              <a:t>ين</a:t>
            </a:r>
            <a:endParaRPr lang="ar-SA" sz="2800" b="1" dirty="0">
              <a:solidFill>
                <a:srgbClr val="0070C0"/>
              </a:solidFill>
            </a:endParaRPr>
          </a:p>
        </p:txBody>
      </p:sp>
      <p:sp>
        <p:nvSpPr>
          <p:cNvPr id="25" name="Rectangle 4"/>
          <p:cNvSpPr/>
          <p:nvPr/>
        </p:nvSpPr>
        <p:spPr>
          <a:xfrm>
            <a:off x="7137663" y="4009891"/>
            <a:ext cx="14340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2800" b="1" dirty="0" err="1" smtClean="0">
                <a:solidFill>
                  <a:srgbClr val="FF0000"/>
                </a:solidFill>
              </a:rPr>
              <a:t>متجسس</a:t>
            </a:r>
            <a:r>
              <a:rPr lang="ar-SA" sz="2800" b="1" dirty="0" err="1" smtClean="0">
                <a:solidFill>
                  <a:srgbClr val="0070C0"/>
                </a:solidFill>
              </a:rPr>
              <a:t>ون</a:t>
            </a:r>
            <a:endParaRPr lang="ar-SA" sz="2800" b="1" dirty="0">
              <a:solidFill>
                <a:srgbClr val="0070C0"/>
              </a:solidFill>
            </a:endParaRPr>
          </a:p>
        </p:txBody>
      </p:sp>
      <p:sp>
        <p:nvSpPr>
          <p:cNvPr id="26" name="Rectangle 4"/>
          <p:cNvSpPr/>
          <p:nvPr/>
        </p:nvSpPr>
        <p:spPr>
          <a:xfrm>
            <a:off x="5438277" y="4027642"/>
            <a:ext cx="148452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2800" b="1" dirty="0" err="1" smtClean="0">
                <a:solidFill>
                  <a:srgbClr val="FF0000"/>
                </a:solidFill>
              </a:rPr>
              <a:t>متجسس</a:t>
            </a:r>
            <a:r>
              <a:rPr lang="ar-SA" sz="2800" b="1" dirty="0" err="1" smtClean="0">
                <a:solidFill>
                  <a:srgbClr val="0070C0"/>
                </a:solidFill>
              </a:rPr>
              <a:t>ين</a:t>
            </a:r>
            <a:endParaRPr lang="ar-SA" sz="2800" b="1" dirty="0">
              <a:solidFill>
                <a:srgbClr val="0070C0"/>
              </a:solidFill>
            </a:endParaRPr>
          </a:p>
        </p:txBody>
      </p:sp>
      <p:sp>
        <p:nvSpPr>
          <p:cNvPr id="27" name="Rectangle 4"/>
          <p:cNvSpPr/>
          <p:nvPr/>
        </p:nvSpPr>
        <p:spPr>
          <a:xfrm>
            <a:off x="7329354" y="4382671"/>
            <a:ext cx="11412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تائب</a:t>
            </a:r>
            <a:r>
              <a:rPr lang="ar-SA" sz="2800" b="1" dirty="0" smtClean="0">
                <a:solidFill>
                  <a:srgbClr val="0070C0"/>
                </a:solidFill>
              </a:rPr>
              <a:t>ون</a:t>
            </a:r>
            <a:endParaRPr lang="ar-SA" sz="2800" b="1" dirty="0">
              <a:solidFill>
                <a:srgbClr val="0070C0"/>
              </a:solidFill>
            </a:endParaRPr>
          </a:p>
        </p:txBody>
      </p:sp>
      <p:sp>
        <p:nvSpPr>
          <p:cNvPr id="28" name="Rectangle 4"/>
          <p:cNvSpPr/>
          <p:nvPr/>
        </p:nvSpPr>
        <p:spPr>
          <a:xfrm>
            <a:off x="5710223" y="4377920"/>
            <a:ext cx="11412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تائب</a:t>
            </a:r>
            <a:r>
              <a:rPr lang="ar-SA" sz="2800" b="1" dirty="0" smtClean="0">
                <a:solidFill>
                  <a:srgbClr val="0070C0"/>
                </a:solidFill>
              </a:rPr>
              <a:t>ين</a:t>
            </a:r>
            <a:endParaRPr lang="ar-SA" sz="2800" b="1" dirty="0">
              <a:solidFill>
                <a:srgbClr val="FF0000"/>
              </a:solidFill>
            </a:endParaRPr>
          </a:p>
        </p:txBody>
      </p:sp>
      <p:sp>
        <p:nvSpPr>
          <p:cNvPr id="29" name="Rectangle 4"/>
          <p:cNvSpPr/>
          <p:nvPr/>
        </p:nvSpPr>
        <p:spPr>
          <a:xfrm>
            <a:off x="7341759" y="4719368"/>
            <a:ext cx="11412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مغتاب</a:t>
            </a:r>
            <a:r>
              <a:rPr lang="ar-SA" sz="2800" b="1" dirty="0" smtClean="0">
                <a:solidFill>
                  <a:srgbClr val="0070C0"/>
                </a:solidFill>
              </a:rPr>
              <a:t>ون</a:t>
            </a:r>
            <a:endParaRPr lang="ar-SA" sz="2800" b="1" dirty="0">
              <a:solidFill>
                <a:srgbClr val="0070C0"/>
              </a:solidFill>
            </a:endParaRPr>
          </a:p>
        </p:txBody>
      </p:sp>
      <p:sp>
        <p:nvSpPr>
          <p:cNvPr id="30" name="Rectangle 4"/>
          <p:cNvSpPr/>
          <p:nvPr/>
        </p:nvSpPr>
        <p:spPr>
          <a:xfrm>
            <a:off x="5714803" y="4683030"/>
            <a:ext cx="11412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مغتاب</a:t>
            </a:r>
            <a:r>
              <a:rPr lang="ar-SA" sz="2800" b="1" dirty="0" smtClean="0">
                <a:solidFill>
                  <a:srgbClr val="0070C0"/>
                </a:solidFill>
              </a:rPr>
              <a:t>ين</a:t>
            </a:r>
            <a:endParaRPr lang="ar-SA" sz="2800" b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حديث رسول الله عن الصدق - YouTube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9" b="15128"/>
          <a:stretch/>
        </p:blipFill>
        <p:spPr bwMode="auto">
          <a:xfrm>
            <a:off x="2159380" y="4498209"/>
            <a:ext cx="3254544" cy="1686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387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02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48;p18"/>
          <p:cNvPicPr preferRelativeResize="0"/>
          <p:nvPr/>
        </p:nvPicPr>
        <p:blipFill rotWithShape="1">
          <a:blip r:embed="rId3">
            <a:alphaModFix/>
          </a:blip>
          <a:srcRect r="18692"/>
          <a:stretch/>
        </p:blipFill>
        <p:spPr>
          <a:xfrm>
            <a:off x="1899138" y="99507"/>
            <a:ext cx="9904675" cy="5578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24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850" y="3728259"/>
            <a:ext cx="2164004" cy="3590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87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299720" y="3304214"/>
            <a:ext cx="1008185" cy="3415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17961" y="659081"/>
            <a:ext cx="1771781" cy="1417417"/>
          </a:xfrm>
          <a:prstGeom prst="rect">
            <a:avLst/>
          </a:prstGeom>
        </p:spPr>
      </p:pic>
      <p:pic>
        <p:nvPicPr>
          <p:cNvPr id="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148" y="5983785"/>
            <a:ext cx="5646821" cy="813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00" y="4328604"/>
            <a:ext cx="501879" cy="535496"/>
          </a:xfrm>
          <a:prstGeom prst="rect">
            <a:avLst/>
          </a:prstGeom>
        </p:spPr>
      </p:pic>
      <p:sp>
        <p:nvSpPr>
          <p:cNvPr id="11" name="مستطيل 10"/>
          <p:cNvSpPr/>
          <p:nvPr/>
        </p:nvSpPr>
        <p:spPr>
          <a:xfrm>
            <a:off x="2419469" y="476478"/>
            <a:ext cx="9087604" cy="470512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xmlns="" id="{EF7C9F19-C477-4380-B876-F377D8F433B7}"/>
              </a:ext>
            </a:extLst>
          </p:cNvPr>
          <p:cNvSpPr txBox="1"/>
          <p:nvPr/>
        </p:nvSpPr>
        <p:spPr>
          <a:xfrm>
            <a:off x="216281" y="952290"/>
            <a:ext cx="16828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400" b="1" dirty="0" smtClean="0">
                <a:cs typeface="Akhbar MT" pitchFamily="2" charset="-78"/>
              </a:rPr>
              <a:t>مهارة</a:t>
            </a:r>
          </a:p>
          <a:p>
            <a:pPr algn="ctr"/>
            <a:r>
              <a:rPr lang="ar-SA" sz="2400" b="1" dirty="0" smtClean="0">
                <a:cs typeface="Akhbar MT" pitchFamily="2" charset="-78"/>
              </a:rPr>
              <a:t> الملاحظة</a:t>
            </a:r>
            <a:endParaRPr lang="en-US" sz="2400" b="1" dirty="0">
              <a:cs typeface="Akhbar MT" pitchFamily="2" charset="-78"/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56"/>
          <a:stretch/>
        </p:blipFill>
        <p:spPr>
          <a:xfrm>
            <a:off x="2856455" y="575697"/>
            <a:ext cx="8247153" cy="4535362"/>
          </a:xfrm>
          <a:prstGeom prst="rect">
            <a:avLst/>
          </a:prstGeom>
        </p:spPr>
      </p:pic>
      <p:pic>
        <p:nvPicPr>
          <p:cNvPr id="16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21995" y="3376362"/>
            <a:ext cx="1251450" cy="497825"/>
          </a:xfrm>
          <a:prstGeom prst="rect">
            <a:avLst/>
          </a:prstGeom>
        </p:spPr>
      </p:pic>
      <p:sp>
        <p:nvSpPr>
          <p:cNvPr id="17" name="TextBox 7">
            <a:extLst>
              <a:ext uri="{FF2B5EF4-FFF2-40B4-BE49-F238E27FC236}">
                <a16:creationId xmlns:a16="http://schemas.microsoft.com/office/drawing/2014/main" xmlns="" id="{EF7C9F19-C477-4380-B876-F377D8F433B7}"/>
              </a:ext>
            </a:extLst>
          </p:cNvPr>
          <p:cNvSpPr txBox="1"/>
          <p:nvPr/>
        </p:nvSpPr>
        <p:spPr>
          <a:xfrm>
            <a:off x="421994" y="3429000"/>
            <a:ext cx="1251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000" b="1" dirty="0" smtClean="0">
                <a:cs typeface="Akhbar MT" pitchFamily="2" charset="-78"/>
              </a:rPr>
              <a:t>ص 41</a:t>
            </a:r>
            <a:endParaRPr lang="en-US" sz="2000" b="1" dirty="0">
              <a:cs typeface="Akhbar MT" pitchFamily="2" charset="-78"/>
            </a:endParaRPr>
          </a:p>
        </p:txBody>
      </p:sp>
      <p:cxnSp>
        <p:nvCxnSpPr>
          <p:cNvPr id="15" name="رابط مستقيم 14"/>
          <p:cNvCxnSpPr/>
          <p:nvPr/>
        </p:nvCxnSpPr>
        <p:spPr>
          <a:xfrm flipH="1">
            <a:off x="9103659" y="2557269"/>
            <a:ext cx="891242" cy="2456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رابط مستقيم 17"/>
          <p:cNvCxnSpPr/>
          <p:nvPr/>
        </p:nvCxnSpPr>
        <p:spPr>
          <a:xfrm flipH="1">
            <a:off x="4563036" y="3612991"/>
            <a:ext cx="891242" cy="2456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8416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02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48;p18"/>
          <p:cNvPicPr preferRelativeResize="0"/>
          <p:nvPr/>
        </p:nvPicPr>
        <p:blipFill rotWithShape="1">
          <a:blip r:embed="rId3">
            <a:alphaModFix/>
          </a:blip>
          <a:srcRect r="18692"/>
          <a:stretch/>
        </p:blipFill>
        <p:spPr>
          <a:xfrm>
            <a:off x="1899138" y="99507"/>
            <a:ext cx="9904675" cy="5578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24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850" y="3728259"/>
            <a:ext cx="2164004" cy="3590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87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299720" y="3304214"/>
            <a:ext cx="1008185" cy="3415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17961" y="659082"/>
            <a:ext cx="1771781" cy="1148576"/>
          </a:xfrm>
          <a:prstGeom prst="rect">
            <a:avLst/>
          </a:prstGeom>
        </p:spPr>
      </p:pic>
      <p:pic>
        <p:nvPicPr>
          <p:cNvPr id="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148" y="5983785"/>
            <a:ext cx="5646821" cy="813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00" y="4328604"/>
            <a:ext cx="501879" cy="535496"/>
          </a:xfrm>
          <a:prstGeom prst="rect">
            <a:avLst/>
          </a:prstGeom>
        </p:spPr>
      </p:pic>
      <p:sp>
        <p:nvSpPr>
          <p:cNvPr id="11" name="مستطيل 10"/>
          <p:cNvSpPr/>
          <p:nvPr/>
        </p:nvSpPr>
        <p:spPr>
          <a:xfrm>
            <a:off x="2419469" y="476478"/>
            <a:ext cx="9087604" cy="470512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xmlns="" id="{EF7C9F19-C477-4380-B876-F377D8F433B7}"/>
              </a:ext>
            </a:extLst>
          </p:cNvPr>
          <p:cNvSpPr txBox="1"/>
          <p:nvPr/>
        </p:nvSpPr>
        <p:spPr>
          <a:xfrm>
            <a:off x="185110" y="812492"/>
            <a:ext cx="181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400" b="1" dirty="0" smtClean="0">
                <a:cs typeface="Akhbar MT" pitchFamily="2" charset="-78"/>
              </a:rPr>
              <a:t>مهارة</a:t>
            </a:r>
          </a:p>
          <a:p>
            <a:pPr algn="ctr"/>
            <a:r>
              <a:rPr lang="ar-SA" sz="2400" b="1" dirty="0" smtClean="0">
                <a:cs typeface="Akhbar MT" pitchFamily="2" charset="-78"/>
              </a:rPr>
              <a:t>الاستخراج</a:t>
            </a:r>
            <a:endParaRPr lang="en-US" sz="2400" b="1" dirty="0">
              <a:cs typeface="Akhbar MT" pitchFamily="2" charset="-78"/>
            </a:endParaRPr>
          </a:p>
        </p:txBody>
      </p:sp>
      <p:pic>
        <p:nvPicPr>
          <p:cNvPr id="15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21995" y="3376362"/>
            <a:ext cx="1251450" cy="497825"/>
          </a:xfrm>
          <a:prstGeom prst="rect">
            <a:avLst/>
          </a:prstGeom>
        </p:spPr>
      </p:pic>
      <p:sp>
        <p:nvSpPr>
          <p:cNvPr id="16" name="TextBox 7">
            <a:extLst>
              <a:ext uri="{FF2B5EF4-FFF2-40B4-BE49-F238E27FC236}">
                <a16:creationId xmlns="" xmlns:a16="http://schemas.microsoft.com/office/drawing/2014/main" id="{EF7C9F19-C477-4380-B876-F377D8F433B7}"/>
              </a:ext>
            </a:extLst>
          </p:cNvPr>
          <p:cNvSpPr txBox="1"/>
          <p:nvPr/>
        </p:nvSpPr>
        <p:spPr>
          <a:xfrm>
            <a:off x="421994" y="3429000"/>
            <a:ext cx="1251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000" b="1" dirty="0" smtClean="0">
                <a:cs typeface="Akhbar MT" pitchFamily="2" charset="-78"/>
              </a:rPr>
              <a:t>ص 57</a:t>
            </a:r>
            <a:endParaRPr lang="en-US" sz="2000" b="1" dirty="0">
              <a:cs typeface="Akhbar MT" pitchFamily="2" charset="-78"/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206"/>
          <a:stretch/>
        </p:blipFill>
        <p:spPr>
          <a:xfrm>
            <a:off x="2706185" y="659081"/>
            <a:ext cx="8593535" cy="3069177"/>
          </a:xfrm>
          <a:prstGeom prst="rect">
            <a:avLst/>
          </a:prstGeom>
        </p:spPr>
      </p:pic>
      <p:sp>
        <p:nvSpPr>
          <p:cNvPr id="17" name="Rectangle 4"/>
          <p:cNvSpPr/>
          <p:nvPr/>
        </p:nvSpPr>
        <p:spPr>
          <a:xfrm>
            <a:off x="7626968" y="2094482"/>
            <a:ext cx="16218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المؤمن</a:t>
            </a:r>
            <a:r>
              <a:rPr lang="ar-SA" sz="2800" b="1" dirty="0" smtClean="0">
                <a:solidFill>
                  <a:srgbClr val="0070C0"/>
                </a:solidFill>
              </a:rPr>
              <a:t>ون</a:t>
            </a:r>
            <a:endParaRPr lang="ar-SA" sz="2800" b="1" dirty="0">
              <a:solidFill>
                <a:srgbClr val="0070C0"/>
              </a:solidFill>
            </a:endParaRPr>
          </a:p>
        </p:txBody>
      </p:sp>
      <p:sp>
        <p:nvSpPr>
          <p:cNvPr id="18" name="Rectangle 4"/>
          <p:cNvSpPr/>
          <p:nvPr/>
        </p:nvSpPr>
        <p:spPr>
          <a:xfrm>
            <a:off x="6172200" y="2094482"/>
            <a:ext cx="14013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الظالم</a:t>
            </a:r>
            <a:r>
              <a:rPr lang="ar-SA" sz="2800" b="1" dirty="0" smtClean="0">
                <a:solidFill>
                  <a:srgbClr val="0070C0"/>
                </a:solidFill>
              </a:rPr>
              <a:t>ون</a:t>
            </a:r>
            <a:endParaRPr lang="ar-SA" sz="2800" b="1" dirty="0">
              <a:solidFill>
                <a:srgbClr val="0070C0"/>
              </a:solidFill>
            </a:endParaRPr>
          </a:p>
        </p:txBody>
      </p:sp>
      <p:sp>
        <p:nvSpPr>
          <p:cNvPr id="19" name="Rectangle 4"/>
          <p:cNvSpPr/>
          <p:nvPr/>
        </p:nvSpPr>
        <p:spPr>
          <a:xfrm>
            <a:off x="5553636" y="2895771"/>
            <a:ext cx="41950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لأنه سلم من تغير صورة مفرده</a:t>
            </a:r>
            <a:endParaRPr lang="ar-SA" sz="2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153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02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48;p18"/>
          <p:cNvPicPr preferRelativeResize="0"/>
          <p:nvPr/>
        </p:nvPicPr>
        <p:blipFill rotWithShape="1">
          <a:blip r:embed="rId3">
            <a:alphaModFix/>
          </a:blip>
          <a:srcRect r="18692"/>
          <a:stretch/>
        </p:blipFill>
        <p:spPr>
          <a:xfrm>
            <a:off x="1899138" y="99507"/>
            <a:ext cx="9904675" cy="5578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24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850" y="3728259"/>
            <a:ext cx="2164004" cy="3590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87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299720" y="3304214"/>
            <a:ext cx="1008185" cy="3415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17961" y="659082"/>
            <a:ext cx="1771781" cy="1148576"/>
          </a:xfrm>
          <a:prstGeom prst="rect">
            <a:avLst/>
          </a:prstGeom>
        </p:spPr>
      </p:pic>
      <p:pic>
        <p:nvPicPr>
          <p:cNvPr id="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148" y="5983785"/>
            <a:ext cx="5646821" cy="813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00" y="4328604"/>
            <a:ext cx="501879" cy="535496"/>
          </a:xfrm>
          <a:prstGeom prst="rect">
            <a:avLst/>
          </a:prstGeom>
        </p:spPr>
      </p:pic>
      <p:sp>
        <p:nvSpPr>
          <p:cNvPr id="11" name="مستطيل 10"/>
          <p:cNvSpPr/>
          <p:nvPr/>
        </p:nvSpPr>
        <p:spPr>
          <a:xfrm>
            <a:off x="2419469" y="476478"/>
            <a:ext cx="9087604" cy="470512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xmlns="" id="{EF7C9F19-C477-4380-B876-F377D8F433B7}"/>
              </a:ext>
            </a:extLst>
          </p:cNvPr>
          <p:cNvSpPr txBox="1"/>
          <p:nvPr/>
        </p:nvSpPr>
        <p:spPr>
          <a:xfrm>
            <a:off x="185110" y="812492"/>
            <a:ext cx="181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400" b="1" dirty="0" smtClean="0">
                <a:cs typeface="Akhbar MT" pitchFamily="2" charset="-78"/>
              </a:rPr>
              <a:t>استراتيجية</a:t>
            </a:r>
          </a:p>
          <a:p>
            <a:pPr algn="ctr"/>
            <a:r>
              <a:rPr lang="ar-SA" sz="2400" b="1" dirty="0" smtClean="0">
                <a:cs typeface="Akhbar MT" pitchFamily="2" charset="-78"/>
              </a:rPr>
              <a:t>العصف الذهني</a:t>
            </a:r>
            <a:endParaRPr lang="en-US" sz="2400" b="1" dirty="0">
              <a:cs typeface="Akhbar MT" pitchFamily="2" charset="-78"/>
            </a:endParaRPr>
          </a:p>
        </p:txBody>
      </p:sp>
      <p:pic>
        <p:nvPicPr>
          <p:cNvPr id="15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21995" y="3376362"/>
            <a:ext cx="1251450" cy="497825"/>
          </a:xfrm>
          <a:prstGeom prst="rect">
            <a:avLst/>
          </a:prstGeom>
        </p:spPr>
      </p:pic>
      <p:sp>
        <p:nvSpPr>
          <p:cNvPr id="16" name="TextBox 7">
            <a:extLst>
              <a:ext uri="{FF2B5EF4-FFF2-40B4-BE49-F238E27FC236}">
                <a16:creationId xmlns="" xmlns:a16="http://schemas.microsoft.com/office/drawing/2014/main" id="{EF7C9F19-C477-4380-B876-F377D8F433B7}"/>
              </a:ext>
            </a:extLst>
          </p:cNvPr>
          <p:cNvSpPr txBox="1"/>
          <p:nvPr/>
        </p:nvSpPr>
        <p:spPr>
          <a:xfrm>
            <a:off x="421994" y="3429000"/>
            <a:ext cx="1251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000" b="1" dirty="0" smtClean="0">
                <a:cs typeface="Akhbar MT" pitchFamily="2" charset="-78"/>
              </a:rPr>
              <a:t>ص 57</a:t>
            </a:r>
            <a:endParaRPr lang="en-US" sz="2000" b="1" dirty="0">
              <a:cs typeface="Akhbar MT" pitchFamily="2" charset="-78"/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63" r="3623"/>
          <a:stretch/>
        </p:blipFill>
        <p:spPr>
          <a:xfrm>
            <a:off x="2617775" y="686811"/>
            <a:ext cx="8690991" cy="4403872"/>
          </a:xfrm>
          <a:prstGeom prst="rect">
            <a:avLst/>
          </a:prstGeom>
        </p:spPr>
      </p:pic>
      <p:sp>
        <p:nvSpPr>
          <p:cNvPr id="17" name="Rectangle 4"/>
          <p:cNvSpPr/>
          <p:nvPr/>
        </p:nvSpPr>
        <p:spPr>
          <a:xfrm>
            <a:off x="5123329" y="2365527"/>
            <a:ext cx="298119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لأنها فعل وليست اسم</a:t>
            </a:r>
            <a:endParaRPr lang="ar-SA" sz="2800" b="1" dirty="0">
              <a:solidFill>
                <a:srgbClr val="0070C0"/>
              </a:solidFill>
            </a:endParaRPr>
          </a:p>
        </p:txBody>
      </p:sp>
      <p:sp>
        <p:nvSpPr>
          <p:cNvPr id="18" name="Rectangle 4"/>
          <p:cNvSpPr/>
          <p:nvPr/>
        </p:nvSpPr>
        <p:spPr>
          <a:xfrm>
            <a:off x="3867032" y="2965094"/>
            <a:ext cx="507995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لأن صورة المفرد تغيرت ( جمع تكسير )</a:t>
            </a:r>
            <a:endParaRPr lang="ar-SA" sz="2800" b="1" dirty="0">
              <a:solidFill>
                <a:srgbClr val="0070C0"/>
              </a:solidFill>
            </a:endParaRPr>
          </a:p>
        </p:txBody>
      </p:sp>
      <p:sp>
        <p:nvSpPr>
          <p:cNvPr id="19" name="Rectangle 4"/>
          <p:cNvSpPr/>
          <p:nvPr/>
        </p:nvSpPr>
        <p:spPr>
          <a:xfrm>
            <a:off x="5284695" y="3642689"/>
            <a:ext cx="28198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لا يدل على مذكر عاقل</a:t>
            </a:r>
            <a:endParaRPr lang="ar-SA" sz="2800" b="1" dirty="0">
              <a:solidFill>
                <a:srgbClr val="0070C0"/>
              </a:solidFill>
            </a:endParaRPr>
          </a:p>
        </p:txBody>
      </p:sp>
      <p:sp>
        <p:nvSpPr>
          <p:cNvPr id="21" name="Rectangle 4"/>
          <p:cNvSpPr/>
          <p:nvPr/>
        </p:nvSpPr>
        <p:spPr>
          <a:xfrm>
            <a:off x="3832509" y="4152493"/>
            <a:ext cx="507995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لأن صورة المفرد تغيرت ( جمع تكسير )</a:t>
            </a:r>
            <a:endParaRPr lang="ar-SA" sz="2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7317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02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48;p18"/>
          <p:cNvPicPr preferRelativeResize="0"/>
          <p:nvPr/>
        </p:nvPicPr>
        <p:blipFill rotWithShape="1">
          <a:blip r:embed="rId3">
            <a:alphaModFix/>
          </a:blip>
          <a:srcRect r="18692"/>
          <a:stretch/>
        </p:blipFill>
        <p:spPr>
          <a:xfrm>
            <a:off x="1899138" y="99507"/>
            <a:ext cx="9904675" cy="5578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24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850" y="3728259"/>
            <a:ext cx="2164004" cy="3590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87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299720" y="3304214"/>
            <a:ext cx="1008185" cy="3415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17961" y="659082"/>
            <a:ext cx="1771781" cy="1148576"/>
          </a:xfrm>
          <a:prstGeom prst="rect">
            <a:avLst/>
          </a:prstGeom>
        </p:spPr>
      </p:pic>
      <p:pic>
        <p:nvPicPr>
          <p:cNvPr id="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148" y="5983785"/>
            <a:ext cx="5646821" cy="813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00" y="4328604"/>
            <a:ext cx="501879" cy="535496"/>
          </a:xfrm>
          <a:prstGeom prst="rect">
            <a:avLst/>
          </a:prstGeom>
        </p:spPr>
      </p:pic>
      <p:sp>
        <p:nvSpPr>
          <p:cNvPr id="11" name="مستطيل 10"/>
          <p:cNvSpPr/>
          <p:nvPr/>
        </p:nvSpPr>
        <p:spPr>
          <a:xfrm>
            <a:off x="2419469" y="476478"/>
            <a:ext cx="9087604" cy="470512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xmlns="" id="{EF7C9F19-C477-4380-B876-F377D8F433B7}"/>
              </a:ext>
            </a:extLst>
          </p:cNvPr>
          <p:cNvSpPr txBox="1"/>
          <p:nvPr/>
        </p:nvSpPr>
        <p:spPr>
          <a:xfrm>
            <a:off x="185110" y="812492"/>
            <a:ext cx="181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400" b="1" dirty="0" smtClean="0">
                <a:cs typeface="Akhbar MT" pitchFamily="2" charset="-78"/>
              </a:rPr>
              <a:t>نشاط </a:t>
            </a:r>
          </a:p>
          <a:p>
            <a:pPr algn="ctr"/>
            <a:r>
              <a:rPr lang="ar-SA" sz="2400" b="1" dirty="0" smtClean="0">
                <a:cs typeface="Akhbar MT" pitchFamily="2" charset="-78"/>
              </a:rPr>
              <a:t>لتثبيت لمعلومة</a:t>
            </a:r>
            <a:endParaRPr lang="en-US" sz="2400" b="1" dirty="0">
              <a:cs typeface="Akhbar MT" pitchFamily="2" charset="-78"/>
            </a:endParaRPr>
          </a:p>
        </p:txBody>
      </p:sp>
      <p:sp>
        <p:nvSpPr>
          <p:cNvPr id="18" name="Rectangle 4"/>
          <p:cNvSpPr/>
          <p:nvPr/>
        </p:nvSpPr>
        <p:spPr>
          <a:xfrm>
            <a:off x="2817231" y="782375"/>
            <a:ext cx="8292080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2400" b="1" dirty="0">
                <a:solidFill>
                  <a:srgbClr val="FF0000"/>
                </a:solidFill>
              </a:rPr>
              <a:t>شاهدي الصور التالية خلال دقيقة </a:t>
            </a:r>
            <a:r>
              <a:rPr lang="ar-SA" sz="2400" b="1" dirty="0" smtClean="0">
                <a:solidFill>
                  <a:srgbClr val="FF0000"/>
                </a:solidFill>
              </a:rPr>
              <a:t>، </a:t>
            </a:r>
            <a:r>
              <a:rPr lang="ar-SA" sz="2400" b="1" dirty="0">
                <a:solidFill>
                  <a:srgbClr val="FF0000"/>
                </a:solidFill>
              </a:rPr>
              <a:t>وخزنيها في ذاكرتك حتى تجيبي على </a:t>
            </a:r>
            <a:r>
              <a:rPr lang="ar-SA" sz="2400" b="1" dirty="0" smtClean="0">
                <a:solidFill>
                  <a:srgbClr val="FF0000"/>
                </a:solidFill>
              </a:rPr>
              <a:t>الأسئلة :</a:t>
            </a:r>
            <a:endParaRPr lang="ar-SA" sz="2400" b="1" dirty="0">
              <a:solidFill>
                <a:srgbClr val="FF0000"/>
              </a:solidFill>
            </a:endParaRPr>
          </a:p>
        </p:txBody>
      </p:sp>
      <p:pic>
        <p:nvPicPr>
          <p:cNvPr id="19" name="Picture 16" descr="Picture 16">
            <a:extLst>
              <a:ext uri="{FF2B5EF4-FFF2-40B4-BE49-F238E27FC236}">
                <a16:creationId xmlns:a16="http://schemas.microsoft.com/office/drawing/2014/main" xmlns="" id="{A12E0730-AE5A-4BFB-9EB0-D06ED235675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62875" y="1589289"/>
            <a:ext cx="1335342" cy="1378049"/>
          </a:xfrm>
          <a:prstGeom prst="rect">
            <a:avLst/>
          </a:prstGeom>
          <a:ln w="12700">
            <a:miter lim="400000"/>
          </a:ln>
        </p:spPr>
      </p:pic>
      <p:pic>
        <p:nvPicPr>
          <p:cNvPr id="20" name="Picture 16" descr="Picture 16">
            <a:extLst>
              <a:ext uri="{FF2B5EF4-FFF2-40B4-BE49-F238E27FC236}">
                <a16:creationId xmlns:a16="http://schemas.microsoft.com/office/drawing/2014/main" xmlns="" id="{A12E0730-AE5A-4BFB-9EB0-D06ED235675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17461" y="1611871"/>
            <a:ext cx="1335342" cy="1378049"/>
          </a:xfrm>
          <a:prstGeom prst="rect">
            <a:avLst/>
          </a:prstGeom>
          <a:ln w="12700">
            <a:miter lim="400000"/>
          </a:ln>
        </p:spPr>
      </p:pic>
      <p:pic>
        <p:nvPicPr>
          <p:cNvPr id="21" name="Picture 16" descr="Picture 16">
            <a:extLst>
              <a:ext uri="{FF2B5EF4-FFF2-40B4-BE49-F238E27FC236}">
                <a16:creationId xmlns:a16="http://schemas.microsoft.com/office/drawing/2014/main" xmlns="" id="{A12E0730-AE5A-4BFB-9EB0-D06ED235675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95762" y="3205164"/>
            <a:ext cx="1335342" cy="1378049"/>
          </a:xfrm>
          <a:prstGeom prst="rect">
            <a:avLst/>
          </a:prstGeom>
          <a:ln w="12700">
            <a:miter lim="400000"/>
          </a:ln>
        </p:spPr>
      </p:pic>
      <p:pic>
        <p:nvPicPr>
          <p:cNvPr id="22" name="Picture 16" descr="Picture 16">
            <a:extLst>
              <a:ext uri="{FF2B5EF4-FFF2-40B4-BE49-F238E27FC236}">
                <a16:creationId xmlns:a16="http://schemas.microsoft.com/office/drawing/2014/main" xmlns="" id="{A12E0730-AE5A-4BFB-9EB0-D06ED235675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57759" y="3162742"/>
            <a:ext cx="1335342" cy="1378049"/>
          </a:xfrm>
          <a:prstGeom prst="rect">
            <a:avLst/>
          </a:prstGeom>
          <a:ln w="12700">
            <a:miter lim="400000"/>
          </a:ln>
        </p:spPr>
      </p:pic>
      <p:pic>
        <p:nvPicPr>
          <p:cNvPr id="23" name="Picture 52" descr="Picture 52">
            <a:extLst>
              <a:ext uri="{FF2B5EF4-FFF2-40B4-BE49-F238E27FC236}">
                <a16:creationId xmlns:a16="http://schemas.microsoft.com/office/drawing/2014/main" xmlns="" id="{07B7BF59-0E4C-42B6-9B10-14D66499A07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99777" y="1741820"/>
            <a:ext cx="1248214" cy="1051526"/>
          </a:xfrm>
          <a:prstGeom prst="rect">
            <a:avLst/>
          </a:prstGeom>
          <a:ln w="12700">
            <a:miter lim="400000"/>
          </a:ln>
        </p:spPr>
      </p:pic>
      <p:pic>
        <p:nvPicPr>
          <p:cNvPr id="24" name="Picture 52" descr="Picture 52">
            <a:extLst>
              <a:ext uri="{FF2B5EF4-FFF2-40B4-BE49-F238E27FC236}">
                <a16:creationId xmlns:a16="http://schemas.microsoft.com/office/drawing/2014/main" xmlns="" id="{3C217D21-D595-42A4-80EF-4EE980667C7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63436" y="1752550"/>
            <a:ext cx="1248214" cy="1051526"/>
          </a:xfrm>
          <a:prstGeom prst="rect">
            <a:avLst/>
          </a:prstGeom>
          <a:ln w="12700">
            <a:miter lim="400000"/>
          </a:ln>
        </p:spPr>
      </p:pic>
      <p:pic>
        <p:nvPicPr>
          <p:cNvPr id="25" name="Picture 52" descr="Picture 52">
            <a:extLst>
              <a:ext uri="{FF2B5EF4-FFF2-40B4-BE49-F238E27FC236}">
                <a16:creationId xmlns:a16="http://schemas.microsoft.com/office/drawing/2014/main" xmlns="" id="{3C217D21-D595-42A4-80EF-4EE980667C7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79419" y="2890181"/>
            <a:ext cx="1248214" cy="1051526"/>
          </a:xfrm>
          <a:prstGeom prst="rect">
            <a:avLst/>
          </a:prstGeom>
          <a:ln w="12700">
            <a:miter lim="400000"/>
          </a:ln>
        </p:spPr>
      </p:pic>
      <p:pic>
        <p:nvPicPr>
          <p:cNvPr id="26" name="Picture 52" descr="Picture 52">
            <a:extLst>
              <a:ext uri="{FF2B5EF4-FFF2-40B4-BE49-F238E27FC236}">
                <a16:creationId xmlns:a16="http://schemas.microsoft.com/office/drawing/2014/main" xmlns="" id="{3C217D21-D595-42A4-80EF-4EE980667C7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11381" y="2888747"/>
            <a:ext cx="1248214" cy="1051526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6" name="Picture 2" descr="টুইটারে سارة بنت عمر السبتي العبدالكريم: &amp;quot;معلمتي الحبيبة .. للعلم والاحاطة  هذا ليس مزارع بالسعودية الي هي بيئة طفلك ولا المزارع بالصين ولا المزارع  بالهند ولا المزارع بأوربا ولا المزارع بأمريكا الجنوبية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87"/>
          <a:stretch/>
        </p:blipFill>
        <p:spPr bwMode="auto">
          <a:xfrm>
            <a:off x="3969140" y="1766683"/>
            <a:ext cx="1314633" cy="1200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টুইটারে سارة بنت عمر السبتي العبدالكريم: &amp;quot;معلمتي الحبيبة .. للعلم والاحاطة  هذا ليس مزارع بالسعودية الي هي بيئة طفلك ولا المزارع بالصين ولا المزارع  بالهند ولا المزارع بأوربا ولا المزارع بأمريكا الجنوبية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87"/>
          <a:stretch/>
        </p:blipFill>
        <p:spPr bwMode="auto">
          <a:xfrm>
            <a:off x="2693286" y="1807860"/>
            <a:ext cx="1314633" cy="1200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টুইটারে سارة بنت عمر السبتي العبدالكريم: &amp;quot;معلمتي الحبيبة .. للعلم والاحاطة  هذا ليس مزارع بالسعودية الي هي بيئة طفلك ولا المزارع بالصين ولا المزارع  بالهند ولا المزارع بأوربا ولا المزارع بأمريكا الجنوبية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87"/>
          <a:stretch/>
        </p:blipFill>
        <p:spPr bwMode="auto">
          <a:xfrm>
            <a:off x="3912999" y="3151520"/>
            <a:ext cx="1314633" cy="1200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টুইটারে سارة بنت عمر السبتي العبدالكريم: &amp;quot;معلمتي الحبيبة .. للعلم والاحاطة  هذا ليس مزارع بالسعودية الي هي بيئة طفلك ولا المزارع بالصين ولا المزارع  بالهند ولا المزارع بأوربا ولا المزارع بأمريكا الجنوبية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87"/>
          <a:stretch/>
        </p:blipFill>
        <p:spPr bwMode="auto">
          <a:xfrm>
            <a:off x="2585999" y="3169084"/>
            <a:ext cx="1314633" cy="1200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52" descr="Picture 52">
            <a:extLst>
              <a:ext uri="{FF2B5EF4-FFF2-40B4-BE49-F238E27FC236}">
                <a16:creationId xmlns:a16="http://schemas.microsoft.com/office/drawing/2014/main" xmlns="" id="{3C217D21-D595-42A4-80EF-4EE980667C7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96039" y="3834657"/>
            <a:ext cx="1248214" cy="1051526"/>
          </a:xfrm>
          <a:prstGeom prst="rect">
            <a:avLst/>
          </a:prstGeom>
          <a:ln w="12700">
            <a:miter lim="400000"/>
          </a:ln>
        </p:spPr>
      </p:pic>
      <p:pic>
        <p:nvPicPr>
          <p:cNvPr id="32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21995" y="3376362"/>
            <a:ext cx="1251450" cy="760524"/>
          </a:xfrm>
          <a:prstGeom prst="rect">
            <a:avLst/>
          </a:prstGeom>
        </p:spPr>
      </p:pic>
      <p:sp>
        <p:nvSpPr>
          <p:cNvPr id="33" name="TextBox 7">
            <a:extLst>
              <a:ext uri="{FF2B5EF4-FFF2-40B4-BE49-F238E27FC236}">
                <a16:creationId xmlns="" xmlns:a16="http://schemas.microsoft.com/office/drawing/2014/main" id="{EF7C9F19-C477-4380-B876-F377D8F433B7}"/>
              </a:ext>
            </a:extLst>
          </p:cNvPr>
          <p:cNvSpPr txBox="1"/>
          <p:nvPr/>
        </p:nvSpPr>
        <p:spPr>
          <a:xfrm>
            <a:off x="366628" y="3402681"/>
            <a:ext cx="12514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000" b="1" dirty="0" smtClean="0">
                <a:cs typeface="Akhbar MT" pitchFamily="2" charset="-78"/>
              </a:rPr>
              <a:t>من خارج الكتاب</a:t>
            </a:r>
            <a:endParaRPr lang="en-US" sz="2000" b="1" dirty="0">
              <a:cs typeface="Akhbar MT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196217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02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48;p18"/>
          <p:cNvPicPr preferRelativeResize="0"/>
          <p:nvPr/>
        </p:nvPicPr>
        <p:blipFill rotWithShape="1">
          <a:blip r:embed="rId3">
            <a:alphaModFix/>
          </a:blip>
          <a:srcRect r="18692"/>
          <a:stretch/>
        </p:blipFill>
        <p:spPr>
          <a:xfrm>
            <a:off x="1899138" y="99507"/>
            <a:ext cx="9904675" cy="5578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24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850" y="3728259"/>
            <a:ext cx="2164004" cy="3590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87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299720" y="3304214"/>
            <a:ext cx="1008185" cy="3415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17961" y="659082"/>
            <a:ext cx="1771781" cy="1148576"/>
          </a:xfrm>
          <a:prstGeom prst="rect">
            <a:avLst/>
          </a:prstGeom>
        </p:spPr>
      </p:pic>
      <p:pic>
        <p:nvPicPr>
          <p:cNvPr id="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148" y="5983785"/>
            <a:ext cx="5646821" cy="813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00" y="4328604"/>
            <a:ext cx="501879" cy="535496"/>
          </a:xfrm>
          <a:prstGeom prst="rect">
            <a:avLst/>
          </a:prstGeom>
        </p:spPr>
      </p:pic>
      <p:sp>
        <p:nvSpPr>
          <p:cNvPr id="11" name="مستطيل 10"/>
          <p:cNvSpPr/>
          <p:nvPr/>
        </p:nvSpPr>
        <p:spPr>
          <a:xfrm>
            <a:off x="2419469" y="476478"/>
            <a:ext cx="9087604" cy="470512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xmlns="" id="{EF7C9F19-C477-4380-B876-F377D8F433B7}"/>
              </a:ext>
            </a:extLst>
          </p:cNvPr>
          <p:cNvSpPr txBox="1"/>
          <p:nvPr/>
        </p:nvSpPr>
        <p:spPr>
          <a:xfrm>
            <a:off x="185110" y="812492"/>
            <a:ext cx="181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400" b="1" dirty="0">
                <a:cs typeface="Akhbar MT" pitchFamily="2" charset="-78"/>
              </a:rPr>
              <a:t>نشاط </a:t>
            </a:r>
          </a:p>
          <a:p>
            <a:pPr algn="ctr"/>
            <a:r>
              <a:rPr lang="ar-SA" sz="2400" b="1" dirty="0">
                <a:cs typeface="Akhbar MT" pitchFamily="2" charset="-78"/>
              </a:rPr>
              <a:t>لتثبيت لمعلومة</a:t>
            </a:r>
          </a:p>
        </p:txBody>
      </p:sp>
      <p:grpSp>
        <p:nvGrpSpPr>
          <p:cNvPr id="21" name="Rectangle 5">
            <a:extLst>
              <a:ext uri="{FF2B5EF4-FFF2-40B4-BE49-F238E27FC236}">
                <a16:creationId xmlns:a16="http://schemas.microsoft.com/office/drawing/2014/main" xmlns="" id="{8667EB4C-2FB1-423C-B3EA-DEEF502B80A0}"/>
              </a:ext>
            </a:extLst>
          </p:cNvPr>
          <p:cNvGrpSpPr/>
          <p:nvPr/>
        </p:nvGrpSpPr>
        <p:grpSpPr>
          <a:xfrm>
            <a:off x="6963271" y="1032239"/>
            <a:ext cx="4058189" cy="725146"/>
            <a:chOff x="0" y="0"/>
            <a:chExt cx="4953000" cy="762000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22" name="مستطيل">
              <a:extLst>
                <a:ext uri="{FF2B5EF4-FFF2-40B4-BE49-F238E27FC236}">
                  <a16:creationId xmlns:a16="http://schemas.microsoft.com/office/drawing/2014/main" xmlns="" id="{2FFC4ECE-8001-407C-B392-50E30FAD05AD}"/>
                </a:ext>
              </a:extLst>
            </p:cNvPr>
            <p:cNvSpPr/>
            <p:nvPr/>
          </p:nvSpPr>
          <p:spPr>
            <a:xfrm>
              <a:off x="0" y="0"/>
              <a:ext cx="4953000" cy="762000"/>
            </a:xfrm>
            <a:prstGeom prst="rect">
              <a:avLst/>
            </a:prstGeom>
            <a:grpFill/>
            <a:ln w="48000" cap="flat">
              <a:solidFill>
                <a:schemeClr val="accent2">
                  <a:lumMod val="50000"/>
                </a:schemeClr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23" name="كم مصلياً في الصورة؟">
              <a:extLst>
                <a:ext uri="{FF2B5EF4-FFF2-40B4-BE49-F238E27FC236}">
                  <a16:creationId xmlns:a16="http://schemas.microsoft.com/office/drawing/2014/main" xmlns="" id="{A1E20058-04BF-4887-ADF1-2FF54B7D367F}"/>
                </a:ext>
              </a:extLst>
            </p:cNvPr>
            <p:cNvSpPr txBox="1"/>
            <p:nvPr/>
          </p:nvSpPr>
          <p:spPr>
            <a:xfrm>
              <a:off x="45719" y="106095"/>
              <a:ext cx="4861561" cy="549809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800"/>
              </a:lvl1pPr>
            </a:lstStyle>
            <a:p>
              <a:pPr rtl="0">
                <a:defRPr/>
              </a:pPr>
              <a:r>
                <a:rPr dirty="0"/>
                <a:t>كم مصليا في الصورة</a:t>
              </a:r>
              <a:r>
                <a:rPr lang="ar-SA" dirty="0"/>
                <a:t> </a:t>
              </a:r>
              <a:r>
                <a:rPr dirty="0"/>
                <a:t>؟</a:t>
              </a:r>
            </a:p>
          </p:txBody>
        </p:sp>
      </p:grpSp>
      <p:grpSp>
        <p:nvGrpSpPr>
          <p:cNvPr id="27" name="Oval 9">
            <a:extLst>
              <a:ext uri="{FF2B5EF4-FFF2-40B4-BE49-F238E27FC236}">
                <a16:creationId xmlns:a16="http://schemas.microsoft.com/office/drawing/2014/main" xmlns="" id="{D385E282-5457-4952-AC2B-7D63C3CCF9A7}"/>
              </a:ext>
            </a:extLst>
          </p:cNvPr>
          <p:cNvGrpSpPr/>
          <p:nvPr/>
        </p:nvGrpSpPr>
        <p:grpSpPr>
          <a:xfrm>
            <a:off x="2869235" y="992795"/>
            <a:ext cx="3109185" cy="967818"/>
            <a:chOff x="0" y="-1"/>
            <a:chExt cx="3109183" cy="1034289"/>
          </a:xfrm>
          <a:solidFill>
            <a:schemeClr val="accent4">
              <a:lumMod val="60000"/>
              <a:lumOff val="40000"/>
            </a:schemeClr>
          </a:solidFill>
        </p:grpSpPr>
        <p:grpSp>
          <p:nvGrpSpPr>
            <p:cNvPr id="28" name="تجميع">
              <a:extLst>
                <a:ext uri="{FF2B5EF4-FFF2-40B4-BE49-F238E27FC236}">
                  <a16:creationId xmlns:a16="http://schemas.microsoft.com/office/drawing/2014/main" xmlns="" id="{866AF22E-01C4-4FBC-A7D3-A519FE5548F8}"/>
                </a:ext>
              </a:extLst>
            </p:cNvPr>
            <p:cNvGrpSpPr/>
            <p:nvPr/>
          </p:nvGrpSpPr>
          <p:grpSpPr>
            <a:xfrm>
              <a:off x="0" y="-1"/>
              <a:ext cx="3109183" cy="1034289"/>
              <a:chOff x="0" y="0"/>
              <a:chExt cx="3109182" cy="1034287"/>
            </a:xfrm>
            <a:grpFill/>
          </p:grpSpPr>
          <p:sp>
            <p:nvSpPr>
              <p:cNvPr id="30" name="شكل">
                <a:extLst>
                  <a:ext uri="{FF2B5EF4-FFF2-40B4-BE49-F238E27FC236}">
                    <a16:creationId xmlns:a16="http://schemas.microsoft.com/office/drawing/2014/main" xmlns="" id="{16E02CEB-A9CB-48E3-B45D-DBB359FF4F4E}"/>
                  </a:ext>
                </a:extLst>
              </p:cNvPr>
              <p:cNvSpPr/>
              <p:nvPr/>
            </p:nvSpPr>
            <p:spPr>
              <a:xfrm>
                <a:off x="-1" y="17866"/>
                <a:ext cx="3109184" cy="10138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47" h="20900" extrusionOk="0">
                    <a:moveTo>
                      <a:pt x="17" y="10509"/>
                    </a:moveTo>
                    <a:cubicBezTo>
                      <a:pt x="-353" y="2711"/>
                      <a:pt x="5378" y="-700"/>
                      <a:pt x="10632" y="119"/>
                    </a:cubicBezTo>
                    <a:cubicBezTo>
                      <a:pt x="16566" y="578"/>
                      <a:pt x="21060" y="5034"/>
                      <a:pt x="21247" y="10509"/>
                    </a:cubicBezTo>
                    <a:cubicBezTo>
                      <a:pt x="20955" y="15483"/>
                      <a:pt x="17281" y="20019"/>
                      <a:pt x="10632" y="20900"/>
                    </a:cubicBezTo>
                    <a:cubicBezTo>
                      <a:pt x="4717" y="20735"/>
                      <a:pt x="175" y="16607"/>
                      <a:pt x="17" y="10509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rtl="0">
                  <a:defRPr sz="2400">
                    <a:solidFill>
                      <a:srgbClr val="FFFFFF"/>
                    </a:solidFill>
                  </a:defRPr>
                </a:pPr>
                <a:endParaRPr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  <p:sp>
            <p:nvSpPr>
              <p:cNvPr id="31" name="شكل">
                <a:extLst>
                  <a:ext uri="{FF2B5EF4-FFF2-40B4-BE49-F238E27FC236}">
                    <a16:creationId xmlns:a16="http://schemas.microsoft.com/office/drawing/2014/main" xmlns="" id="{B9A6F82A-FF3D-4519-935F-C3EBCA61367C}"/>
                  </a:ext>
                </a:extLst>
              </p:cNvPr>
              <p:cNvSpPr/>
              <p:nvPr/>
            </p:nvSpPr>
            <p:spPr>
              <a:xfrm>
                <a:off x="2494" y="-1"/>
                <a:ext cx="3106689" cy="10342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6" h="18987" extrusionOk="0">
                    <a:moveTo>
                      <a:pt x="0" y="9687"/>
                    </a:moveTo>
                    <a:cubicBezTo>
                      <a:pt x="612" y="5928"/>
                      <a:pt x="4122" y="-1925"/>
                      <a:pt x="10798" y="433"/>
                    </a:cubicBezTo>
                    <a:cubicBezTo>
                      <a:pt x="16629" y="455"/>
                      <a:pt x="21487" y="5738"/>
                      <a:pt x="21596" y="9687"/>
                    </a:cubicBezTo>
                    <a:cubicBezTo>
                      <a:pt x="21600" y="11534"/>
                      <a:pt x="15948" y="19675"/>
                      <a:pt x="10798" y="18940"/>
                    </a:cubicBezTo>
                    <a:cubicBezTo>
                      <a:pt x="4676" y="18397"/>
                      <a:pt x="370" y="14250"/>
                      <a:pt x="0" y="9687"/>
                    </a:cubicBez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 w="48000" cap="flat">
                <a:solidFill>
                  <a:srgbClr val="4E5B6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rtl="0">
                  <a:defRPr sz="2400">
                    <a:solidFill>
                      <a:srgbClr val="FFFFFF"/>
                    </a:solidFill>
                  </a:defRPr>
                </a:pPr>
                <a:endParaRPr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</p:grpSp>
        <p:sp>
          <p:nvSpPr>
            <p:cNvPr id="29" name="أربعة مصلين">
              <a:extLst>
                <a:ext uri="{FF2B5EF4-FFF2-40B4-BE49-F238E27FC236}">
                  <a16:creationId xmlns:a16="http://schemas.microsoft.com/office/drawing/2014/main" xmlns="" id="{02AE7B1A-8BB3-4BB8-883E-87B5F3408783}"/>
                </a:ext>
              </a:extLst>
            </p:cNvPr>
            <p:cNvSpPr txBox="1"/>
            <p:nvPr/>
          </p:nvSpPr>
          <p:spPr>
            <a:xfrm>
              <a:off x="467110" y="271890"/>
              <a:ext cx="2034509" cy="4905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400">
                  <a:solidFill>
                    <a:srgbClr val="FFFFFF"/>
                  </a:solidFill>
                </a:defRPr>
              </a:lvl1pPr>
            </a:lstStyle>
            <a:p>
              <a:pPr rtl="0">
                <a:defRPr/>
              </a:pPr>
              <a:r>
                <a:rPr dirty="0">
                  <a:solidFill>
                    <a:schemeClr val="accent5">
                      <a:lumMod val="75000"/>
                    </a:schemeClr>
                  </a:solidFill>
                </a:rPr>
                <a:t>أربعة مصلين </a:t>
              </a:r>
            </a:p>
          </p:txBody>
        </p:sp>
      </p:grpSp>
      <p:grpSp>
        <p:nvGrpSpPr>
          <p:cNvPr id="32" name="Rectangle 5">
            <a:extLst>
              <a:ext uri="{FF2B5EF4-FFF2-40B4-BE49-F238E27FC236}">
                <a16:creationId xmlns:a16="http://schemas.microsoft.com/office/drawing/2014/main" xmlns="" id="{8667EB4C-2FB1-423C-B3EA-DEEF502B80A0}"/>
              </a:ext>
            </a:extLst>
          </p:cNvPr>
          <p:cNvGrpSpPr/>
          <p:nvPr/>
        </p:nvGrpSpPr>
        <p:grpSpPr>
          <a:xfrm>
            <a:off x="6963271" y="2361327"/>
            <a:ext cx="4058189" cy="725146"/>
            <a:chOff x="0" y="0"/>
            <a:chExt cx="4953000" cy="762000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33" name="مستطيل">
              <a:extLst>
                <a:ext uri="{FF2B5EF4-FFF2-40B4-BE49-F238E27FC236}">
                  <a16:creationId xmlns:a16="http://schemas.microsoft.com/office/drawing/2014/main" xmlns="" id="{2FFC4ECE-8001-407C-B392-50E30FAD05AD}"/>
                </a:ext>
              </a:extLst>
            </p:cNvPr>
            <p:cNvSpPr/>
            <p:nvPr/>
          </p:nvSpPr>
          <p:spPr>
            <a:xfrm>
              <a:off x="0" y="0"/>
              <a:ext cx="4953000" cy="762000"/>
            </a:xfrm>
            <a:prstGeom prst="rect">
              <a:avLst/>
            </a:prstGeom>
            <a:grpFill/>
            <a:ln w="48000" cap="flat">
              <a:solidFill>
                <a:schemeClr val="accent2">
                  <a:lumMod val="50000"/>
                </a:schemeClr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34" name="كم مصلياً في الصورة؟">
              <a:extLst>
                <a:ext uri="{FF2B5EF4-FFF2-40B4-BE49-F238E27FC236}">
                  <a16:creationId xmlns:a16="http://schemas.microsoft.com/office/drawing/2014/main" xmlns="" id="{A1E20058-04BF-4887-ADF1-2FF54B7D367F}"/>
                </a:ext>
              </a:extLst>
            </p:cNvPr>
            <p:cNvSpPr txBox="1"/>
            <p:nvPr/>
          </p:nvSpPr>
          <p:spPr>
            <a:xfrm>
              <a:off x="45719" y="106095"/>
              <a:ext cx="4861561" cy="549809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800"/>
              </a:lvl1pPr>
            </a:lstStyle>
            <a:p>
              <a:pPr rtl="0">
                <a:defRPr/>
              </a:pPr>
              <a:r>
                <a:rPr dirty="0" smtClean="0"/>
                <a:t>كم</a:t>
              </a:r>
              <a:r>
                <a:rPr lang="ar-SA" dirty="0" smtClean="0"/>
                <a:t> مهرجًا </a:t>
              </a:r>
              <a:r>
                <a:rPr dirty="0" smtClean="0"/>
                <a:t>في </a:t>
              </a:r>
              <a:r>
                <a:rPr dirty="0"/>
                <a:t>الصورة</a:t>
              </a:r>
              <a:r>
                <a:rPr lang="ar-SA" dirty="0"/>
                <a:t> </a:t>
              </a:r>
              <a:r>
                <a:rPr dirty="0"/>
                <a:t>؟</a:t>
              </a:r>
            </a:p>
          </p:txBody>
        </p:sp>
      </p:grpSp>
      <p:grpSp>
        <p:nvGrpSpPr>
          <p:cNvPr id="35" name="Oval 9">
            <a:extLst>
              <a:ext uri="{FF2B5EF4-FFF2-40B4-BE49-F238E27FC236}">
                <a16:creationId xmlns:a16="http://schemas.microsoft.com/office/drawing/2014/main" xmlns="" id="{D385E282-5457-4952-AC2B-7D63C3CCF9A7}"/>
              </a:ext>
            </a:extLst>
          </p:cNvPr>
          <p:cNvGrpSpPr/>
          <p:nvPr/>
        </p:nvGrpSpPr>
        <p:grpSpPr>
          <a:xfrm>
            <a:off x="2799007" y="2325845"/>
            <a:ext cx="3109185" cy="967818"/>
            <a:chOff x="0" y="-1"/>
            <a:chExt cx="3109183" cy="1034289"/>
          </a:xfrm>
          <a:solidFill>
            <a:schemeClr val="accent4">
              <a:lumMod val="60000"/>
              <a:lumOff val="40000"/>
            </a:schemeClr>
          </a:solidFill>
        </p:grpSpPr>
        <p:grpSp>
          <p:nvGrpSpPr>
            <p:cNvPr id="36" name="تجميع">
              <a:extLst>
                <a:ext uri="{FF2B5EF4-FFF2-40B4-BE49-F238E27FC236}">
                  <a16:creationId xmlns:a16="http://schemas.microsoft.com/office/drawing/2014/main" xmlns="" id="{866AF22E-01C4-4FBC-A7D3-A519FE5548F8}"/>
                </a:ext>
              </a:extLst>
            </p:cNvPr>
            <p:cNvGrpSpPr/>
            <p:nvPr/>
          </p:nvGrpSpPr>
          <p:grpSpPr>
            <a:xfrm>
              <a:off x="0" y="-1"/>
              <a:ext cx="3109183" cy="1034289"/>
              <a:chOff x="0" y="0"/>
              <a:chExt cx="3109182" cy="1034287"/>
            </a:xfrm>
            <a:grpFill/>
          </p:grpSpPr>
          <p:sp>
            <p:nvSpPr>
              <p:cNvPr id="38" name="شكل">
                <a:extLst>
                  <a:ext uri="{FF2B5EF4-FFF2-40B4-BE49-F238E27FC236}">
                    <a16:creationId xmlns:a16="http://schemas.microsoft.com/office/drawing/2014/main" xmlns="" id="{16E02CEB-A9CB-48E3-B45D-DBB359FF4F4E}"/>
                  </a:ext>
                </a:extLst>
              </p:cNvPr>
              <p:cNvSpPr/>
              <p:nvPr/>
            </p:nvSpPr>
            <p:spPr>
              <a:xfrm>
                <a:off x="-1" y="17866"/>
                <a:ext cx="3109184" cy="10138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47" h="20900" extrusionOk="0">
                    <a:moveTo>
                      <a:pt x="17" y="10509"/>
                    </a:moveTo>
                    <a:cubicBezTo>
                      <a:pt x="-353" y="2711"/>
                      <a:pt x="5378" y="-700"/>
                      <a:pt x="10632" y="119"/>
                    </a:cubicBezTo>
                    <a:cubicBezTo>
                      <a:pt x="16566" y="578"/>
                      <a:pt x="21060" y="5034"/>
                      <a:pt x="21247" y="10509"/>
                    </a:cubicBezTo>
                    <a:cubicBezTo>
                      <a:pt x="20955" y="15483"/>
                      <a:pt x="17281" y="20019"/>
                      <a:pt x="10632" y="20900"/>
                    </a:cubicBezTo>
                    <a:cubicBezTo>
                      <a:pt x="4717" y="20735"/>
                      <a:pt x="175" y="16607"/>
                      <a:pt x="17" y="10509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rtl="0">
                  <a:defRPr sz="2400">
                    <a:solidFill>
                      <a:srgbClr val="FFFFFF"/>
                    </a:solidFill>
                  </a:defRPr>
                </a:pPr>
                <a:endParaRPr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  <p:sp>
            <p:nvSpPr>
              <p:cNvPr id="39" name="شكل">
                <a:extLst>
                  <a:ext uri="{FF2B5EF4-FFF2-40B4-BE49-F238E27FC236}">
                    <a16:creationId xmlns:a16="http://schemas.microsoft.com/office/drawing/2014/main" xmlns="" id="{B9A6F82A-FF3D-4519-935F-C3EBCA61367C}"/>
                  </a:ext>
                </a:extLst>
              </p:cNvPr>
              <p:cNvSpPr/>
              <p:nvPr/>
            </p:nvSpPr>
            <p:spPr>
              <a:xfrm>
                <a:off x="2494" y="-1"/>
                <a:ext cx="3106689" cy="10342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6" h="18987" extrusionOk="0">
                    <a:moveTo>
                      <a:pt x="0" y="9687"/>
                    </a:moveTo>
                    <a:cubicBezTo>
                      <a:pt x="612" y="5928"/>
                      <a:pt x="4122" y="-1925"/>
                      <a:pt x="10798" y="433"/>
                    </a:cubicBezTo>
                    <a:cubicBezTo>
                      <a:pt x="16629" y="455"/>
                      <a:pt x="21487" y="5738"/>
                      <a:pt x="21596" y="9687"/>
                    </a:cubicBezTo>
                    <a:cubicBezTo>
                      <a:pt x="21600" y="11534"/>
                      <a:pt x="15948" y="19675"/>
                      <a:pt x="10798" y="18940"/>
                    </a:cubicBezTo>
                    <a:cubicBezTo>
                      <a:pt x="4676" y="18397"/>
                      <a:pt x="370" y="14250"/>
                      <a:pt x="0" y="9687"/>
                    </a:cubicBez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 w="48000" cap="flat">
                <a:solidFill>
                  <a:srgbClr val="4E5B6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rtl="0">
                  <a:defRPr sz="2400">
                    <a:solidFill>
                      <a:srgbClr val="FFFFFF"/>
                    </a:solidFill>
                  </a:defRPr>
                </a:pPr>
                <a:endParaRPr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</p:grpSp>
        <p:sp>
          <p:nvSpPr>
            <p:cNvPr id="37" name="أربعة مصلين">
              <a:extLst>
                <a:ext uri="{FF2B5EF4-FFF2-40B4-BE49-F238E27FC236}">
                  <a16:creationId xmlns:a16="http://schemas.microsoft.com/office/drawing/2014/main" xmlns="" id="{02AE7B1A-8BB3-4BB8-883E-87B5F3408783}"/>
                </a:ext>
              </a:extLst>
            </p:cNvPr>
            <p:cNvSpPr txBox="1"/>
            <p:nvPr/>
          </p:nvSpPr>
          <p:spPr>
            <a:xfrm>
              <a:off x="467110" y="271890"/>
              <a:ext cx="2034509" cy="4905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400">
                  <a:solidFill>
                    <a:srgbClr val="FFFFFF"/>
                  </a:solidFill>
                </a:defRPr>
              </a:lvl1pPr>
            </a:lstStyle>
            <a:p>
              <a:pPr rtl="0">
                <a:defRPr/>
              </a:pPr>
              <a:r>
                <a:rPr lang="ar-SA" dirty="0" smtClean="0">
                  <a:solidFill>
                    <a:schemeClr val="accent5">
                      <a:lumMod val="75000"/>
                    </a:schemeClr>
                  </a:solidFill>
                </a:rPr>
                <a:t>خمسة مهرجين</a:t>
              </a:r>
              <a:endParaRPr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</p:grpSp>
      <p:grpSp>
        <p:nvGrpSpPr>
          <p:cNvPr id="40" name="Rectangle 5">
            <a:extLst>
              <a:ext uri="{FF2B5EF4-FFF2-40B4-BE49-F238E27FC236}">
                <a16:creationId xmlns:a16="http://schemas.microsoft.com/office/drawing/2014/main" xmlns="" id="{8667EB4C-2FB1-423C-B3EA-DEEF502B80A0}"/>
              </a:ext>
            </a:extLst>
          </p:cNvPr>
          <p:cNvGrpSpPr/>
          <p:nvPr/>
        </p:nvGrpSpPr>
        <p:grpSpPr>
          <a:xfrm>
            <a:off x="6944791" y="3728259"/>
            <a:ext cx="4058189" cy="725146"/>
            <a:chOff x="0" y="0"/>
            <a:chExt cx="4953000" cy="762000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41" name="مستطيل">
              <a:extLst>
                <a:ext uri="{FF2B5EF4-FFF2-40B4-BE49-F238E27FC236}">
                  <a16:creationId xmlns:a16="http://schemas.microsoft.com/office/drawing/2014/main" xmlns="" id="{2FFC4ECE-8001-407C-B392-50E30FAD05AD}"/>
                </a:ext>
              </a:extLst>
            </p:cNvPr>
            <p:cNvSpPr/>
            <p:nvPr/>
          </p:nvSpPr>
          <p:spPr>
            <a:xfrm>
              <a:off x="0" y="0"/>
              <a:ext cx="4953000" cy="762000"/>
            </a:xfrm>
            <a:prstGeom prst="rect">
              <a:avLst/>
            </a:prstGeom>
            <a:grpFill/>
            <a:ln w="48000" cap="flat">
              <a:solidFill>
                <a:schemeClr val="accent2">
                  <a:lumMod val="50000"/>
                </a:schemeClr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42" name="كم مصلياً في الصورة؟">
              <a:extLst>
                <a:ext uri="{FF2B5EF4-FFF2-40B4-BE49-F238E27FC236}">
                  <a16:creationId xmlns:a16="http://schemas.microsoft.com/office/drawing/2014/main" xmlns="" id="{A1E20058-04BF-4887-ADF1-2FF54B7D367F}"/>
                </a:ext>
              </a:extLst>
            </p:cNvPr>
            <p:cNvSpPr txBox="1"/>
            <p:nvPr/>
          </p:nvSpPr>
          <p:spPr>
            <a:xfrm>
              <a:off x="45719" y="106095"/>
              <a:ext cx="4861561" cy="549809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800"/>
              </a:lvl1pPr>
            </a:lstStyle>
            <a:p>
              <a:pPr rtl="0">
                <a:defRPr/>
              </a:pPr>
              <a:r>
                <a:rPr dirty="0" smtClean="0"/>
                <a:t>كم</a:t>
              </a:r>
              <a:r>
                <a:rPr lang="ar-SA" dirty="0" smtClean="0"/>
                <a:t> مزارع </a:t>
              </a:r>
              <a:r>
                <a:rPr dirty="0" smtClean="0"/>
                <a:t>في </a:t>
              </a:r>
              <a:r>
                <a:rPr dirty="0"/>
                <a:t>الصورة</a:t>
              </a:r>
              <a:r>
                <a:rPr lang="ar-SA" dirty="0"/>
                <a:t> </a:t>
              </a:r>
              <a:r>
                <a:rPr dirty="0"/>
                <a:t>؟</a:t>
              </a:r>
            </a:p>
          </p:txBody>
        </p:sp>
      </p:grpSp>
      <p:grpSp>
        <p:nvGrpSpPr>
          <p:cNvPr id="43" name="Oval 9">
            <a:extLst>
              <a:ext uri="{FF2B5EF4-FFF2-40B4-BE49-F238E27FC236}">
                <a16:creationId xmlns:a16="http://schemas.microsoft.com/office/drawing/2014/main" xmlns="" id="{D385E282-5457-4952-AC2B-7D63C3CCF9A7}"/>
              </a:ext>
            </a:extLst>
          </p:cNvPr>
          <p:cNvGrpSpPr/>
          <p:nvPr/>
        </p:nvGrpSpPr>
        <p:grpSpPr>
          <a:xfrm>
            <a:off x="2830931" y="3691956"/>
            <a:ext cx="3109185" cy="967818"/>
            <a:chOff x="0" y="-1"/>
            <a:chExt cx="3109183" cy="1034289"/>
          </a:xfrm>
          <a:solidFill>
            <a:schemeClr val="accent4">
              <a:lumMod val="60000"/>
              <a:lumOff val="40000"/>
            </a:schemeClr>
          </a:solidFill>
        </p:grpSpPr>
        <p:grpSp>
          <p:nvGrpSpPr>
            <p:cNvPr id="44" name="تجميع">
              <a:extLst>
                <a:ext uri="{FF2B5EF4-FFF2-40B4-BE49-F238E27FC236}">
                  <a16:creationId xmlns:a16="http://schemas.microsoft.com/office/drawing/2014/main" xmlns="" id="{866AF22E-01C4-4FBC-A7D3-A519FE5548F8}"/>
                </a:ext>
              </a:extLst>
            </p:cNvPr>
            <p:cNvGrpSpPr/>
            <p:nvPr/>
          </p:nvGrpSpPr>
          <p:grpSpPr>
            <a:xfrm>
              <a:off x="0" y="-1"/>
              <a:ext cx="3109183" cy="1034289"/>
              <a:chOff x="0" y="0"/>
              <a:chExt cx="3109182" cy="1034287"/>
            </a:xfrm>
            <a:grpFill/>
          </p:grpSpPr>
          <p:sp>
            <p:nvSpPr>
              <p:cNvPr id="46" name="شكل">
                <a:extLst>
                  <a:ext uri="{FF2B5EF4-FFF2-40B4-BE49-F238E27FC236}">
                    <a16:creationId xmlns:a16="http://schemas.microsoft.com/office/drawing/2014/main" xmlns="" id="{16E02CEB-A9CB-48E3-B45D-DBB359FF4F4E}"/>
                  </a:ext>
                </a:extLst>
              </p:cNvPr>
              <p:cNvSpPr/>
              <p:nvPr/>
            </p:nvSpPr>
            <p:spPr>
              <a:xfrm>
                <a:off x="-1" y="17866"/>
                <a:ext cx="3109184" cy="10138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47" h="20900" extrusionOk="0">
                    <a:moveTo>
                      <a:pt x="17" y="10509"/>
                    </a:moveTo>
                    <a:cubicBezTo>
                      <a:pt x="-353" y="2711"/>
                      <a:pt x="5378" y="-700"/>
                      <a:pt x="10632" y="119"/>
                    </a:cubicBezTo>
                    <a:cubicBezTo>
                      <a:pt x="16566" y="578"/>
                      <a:pt x="21060" y="5034"/>
                      <a:pt x="21247" y="10509"/>
                    </a:cubicBezTo>
                    <a:cubicBezTo>
                      <a:pt x="20955" y="15483"/>
                      <a:pt x="17281" y="20019"/>
                      <a:pt x="10632" y="20900"/>
                    </a:cubicBezTo>
                    <a:cubicBezTo>
                      <a:pt x="4717" y="20735"/>
                      <a:pt x="175" y="16607"/>
                      <a:pt x="17" y="10509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rtl="0">
                  <a:defRPr sz="2400">
                    <a:solidFill>
                      <a:srgbClr val="FFFFFF"/>
                    </a:solidFill>
                  </a:defRPr>
                </a:pPr>
                <a:endParaRPr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  <p:sp>
            <p:nvSpPr>
              <p:cNvPr id="47" name="شكل">
                <a:extLst>
                  <a:ext uri="{FF2B5EF4-FFF2-40B4-BE49-F238E27FC236}">
                    <a16:creationId xmlns:a16="http://schemas.microsoft.com/office/drawing/2014/main" xmlns="" id="{B9A6F82A-FF3D-4519-935F-C3EBCA61367C}"/>
                  </a:ext>
                </a:extLst>
              </p:cNvPr>
              <p:cNvSpPr/>
              <p:nvPr/>
            </p:nvSpPr>
            <p:spPr>
              <a:xfrm>
                <a:off x="2494" y="-1"/>
                <a:ext cx="3106689" cy="10342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6" h="18987" extrusionOk="0">
                    <a:moveTo>
                      <a:pt x="0" y="9687"/>
                    </a:moveTo>
                    <a:cubicBezTo>
                      <a:pt x="612" y="5928"/>
                      <a:pt x="4122" y="-1925"/>
                      <a:pt x="10798" y="433"/>
                    </a:cubicBezTo>
                    <a:cubicBezTo>
                      <a:pt x="16629" y="455"/>
                      <a:pt x="21487" y="5738"/>
                      <a:pt x="21596" y="9687"/>
                    </a:cubicBezTo>
                    <a:cubicBezTo>
                      <a:pt x="21600" y="11534"/>
                      <a:pt x="15948" y="19675"/>
                      <a:pt x="10798" y="18940"/>
                    </a:cubicBezTo>
                    <a:cubicBezTo>
                      <a:pt x="4676" y="18397"/>
                      <a:pt x="370" y="14250"/>
                      <a:pt x="0" y="9687"/>
                    </a:cubicBez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 w="48000" cap="flat">
                <a:solidFill>
                  <a:srgbClr val="4E5B6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rtl="0">
                  <a:defRPr sz="2400">
                    <a:solidFill>
                      <a:srgbClr val="FFFFFF"/>
                    </a:solidFill>
                  </a:defRPr>
                </a:pPr>
                <a:endParaRPr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</p:grpSp>
        <p:sp>
          <p:nvSpPr>
            <p:cNvPr id="45" name="أربعة مصلين">
              <a:extLst>
                <a:ext uri="{FF2B5EF4-FFF2-40B4-BE49-F238E27FC236}">
                  <a16:creationId xmlns:a16="http://schemas.microsoft.com/office/drawing/2014/main" xmlns="" id="{02AE7B1A-8BB3-4BB8-883E-87B5F3408783}"/>
                </a:ext>
              </a:extLst>
            </p:cNvPr>
            <p:cNvSpPr txBox="1"/>
            <p:nvPr/>
          </p:nvSpPr>
          <p:spPr>
            <a:xfrm>
              <a:off x="467110" y="271890"/>
              <a:ext cx="2034509" cy="4905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400">
                  <a:solidFill>
                    <a:srgbClr val="FFFFFF"/>
                  </a:solidFill>
                </a:defRPr>
              </a:lvl1pPr>
            </a:lstStyle>
            <a:p>
              <a:pPr rtl="0">
                <a:defRPr/>
              </a:pPr>
              <a:r>
                <a:rPr dirty="0">
                  <a:solidFill>
                    <a:schemeClr val="accent5">
                      <a:lumMod val="75000"/>
                    </a:schemeClr>
                  </a:solidFill>
                </a:rPr>
                <a:t>أربعة </a:t>
              </a:r>
              <a:r>
                <a:rPr lang="ar-SA" dirty="0" smtClean="0">
                  <a:solidFill>
                    <a:schemeClr val="accent5">
                      <a:lumMod val="75000"/>
                    </a:schemeClr>
                  </a:solidFill>
                </a:rPr>
                <a:t>مزارعين</a:t>
              </a:r>
              <a:endParaRPr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</p:grpSp>
      <p:pic>
        <p:nvPicPr>
          <p:cNvPr id="48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21995" y="3376362"/>
            <a:ext cx="1251450" cy="760524"/>
          </a:xfrm>
          <a:prstGeom prst="rect">
            <a:avLst/>
          </a:prstGeom>
        </p:spPr>
      </p:pic>
      <p:sp>
        <p:nvSpPr>
          <p:cNvPr id="49" name="TextBox 7">
            <a:extLst>
              <a:ext uri="{FF2B5EF4-FFF2-40B4-BE49-F238E27FC236}">
                <a16:creationId xmlns="" xmlns:a16="http://schemas.microsoft.com/office/drawing/2014/main" id="{EF7C9F19-C477-4380-B876-F377D8F433B7}"/>
              </a:ext>
            </a:extLst>
          </p:cNvPr>
          <p:cNvSpPr txBox="1"/>
          <p:nvPr/>
        </p:nvSpPr>
        <p:spPr>
          <a:xfrm>
            <a:off x="366628" y="3402681"/>
            <a:ext cx="12514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000" b="1" dirty="0" smtClean="0">
                <a:cs typeface="Akhbar MT" pitchFamily="2" charset="-78"/>
              </a:rPr>
              <a:t>من خارج الكتاب</a:t>
            </a:r>
            <a:endParaRPr lang="en-US" sz="2000" b="1" dirty="0">
              <a:cs typeface="Akhbar MT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82130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02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48;p18"/>
          <p:cNvPicPr preferRelativeResize="0"/>
          <p:nvPr/>
        </p:nvPicPr>
        <p:blipFill rotWithShape="1">
          <a:blip r:embed="rId3">
            <a:alphaModFix/>
          </a:blip>
          <a:srcRect r="18692"/>
          <a:stretch/>
        </p:blipFill>
        <p:spPr>
          <a:xfrm>
            <a:off x="1899138" y="99507"/>
            <a:ext cx="9904675" cy="5578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24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850" y="3728259"/>
            <a:ext cx="2164004" cy="3590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87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299720" y="3304214"/>
            <a:ext cx="1008185" cy="3415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17961" y="659082"/>
            <a:ext cx="1771781" cy="1148576"/>
          </a:xfrm>
          <a:prstGeom prst="rect">
            <a:avLst/>
          </a:prstGeom>
        </p:spPr>
      </p:pic>
      <p:pic>
        <p:nvPicPr>
          <p:cNvPr id="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148" y="5983785"/>
            <a:ext cx="5646821" cy="813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00" y="4328604"/>
            <a:ext cx="501879" cy="535496"/>
          </a:xfrm>
          <a:prstGeom prst="rect">
            <a:avLst/>
          </a:prstGeom>
        </p:spPr>
      </p:pic>
      <p:sp>
        <p:nvSpPr>
          <p:cNvPr id="11" name="مستطيل 10"/>
          <p:cNvSpPr/>
          <p:nvPr/>
        </p:nvSpPr>
        <p:spPr>
          <a:xfrm>
            <a:off x="2419469" y="476478"/>
            <a:ext cx="9087604" cy="470512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xmlns="" id="{EF7C9F19-C477-4380-B876-F377D8F433B7}"/>
              </a:ext>
            </a:extLst>
          </p:cNvPr>
          <p:cNvSpPr txBox="1"/>
          <p:nvPr/>
        </p:nvSpPr>
        <p:spPr>
          <a:xfrm>
            <a:off x="185110" y="812492"/>
            <a:ext cx="181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400" b="1" dirty="0" smtClean="0">
                <a:cs typeface="Akhbar MT" pitchFamily="2" charset="-78"/>
              </a:rPr>
              <a:t>بطاقة</a:t>
            </a:r>
          </a:p>
          <a:p>
            <a:pPr algn="ctr"/>
            <a:r>
              <a:rPr lang="ar-SA" sz="2400" b="1" dirty="0" smtClean="0">
                <a:cs typeface="Akhbar MT" pitchFamily="2" charset="-78"/>
              </a:rPr>
              <a:t>خروج</a:t>
            </a:r>
            <a:endParaRPr lang="en-US" sz="2400" b="1" dirty="0">
              <a:cs typeface="Akhbar MT" pitchFamily="2" charset="-78"/>
            </a:endParaRPr>
          </a:p>
        </p:txBody>
      </p:sp>
      <p:pic>
        <p:nvPicPr>
          <p:cNvPr id="13" name="صورة 12">
            <a:extLst>
              <a:ext uri="{FF2B5EF4-FFF2-40B4-BE49-F238E27FC236}">
                <a16:creationId xmlns="" xmlns:a16="http://schemas.microsoft.com/office/drawing/2014/main" xmlns:lc="http://schemas.openxmlformats.org/drawingml/2006/lockedCanvas" id="{F0C9C1D9-72F4-4B07-9CB4-E42C324655C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10073" y="984070"/>
            <a:ext cx="8997000" cy="4027771"/>
          </a:xfrm>
          <a:prstGeom prst="rect">
            <a:avLst/>
          </a:prstGeom>
        </p:spPr>
      </p:pic>
      <p:sp>
        <p:nvSpPr>
          <p:cNvPr id="17" name="مستطيل 16">
            <a:extLst>
              <a:ext uri="{FF2B5EF4-FFF2-40B4-BE49-F238E27FC236}">
                <a16:creationId xmlns="" xmlns:a16="http://schemas.microsoft.com/office/drawing/2014/main" xmlns:lc="http://schemas.openxmlformats.org/drawingml/2006/lockedCanvas" id="{AEE7E54C-F57D-4589-9CB4-424B55AFAB7E}"/>
              </a:ext>
            </a:extLst>
          </p:cNvPr>
          <p:cNvSpPr/>
          <p:nvPr/>
        </p:nvSpPr>
        <p:spPr>
          <a:xfrm>
            <a:off x="5808379" y="952290"/>
            <a:ext cx="5491341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ar-SA" sz="3200" b="1" dirty="0">
                <a:solidFill>
                  <a:srgbClr val="FF0000"/>
                </a:solidFill>
              </a:rPr>
              <a:t>من خلال شريط الذكريات</a:t>
            </a:r>
            <a:r>
              <a:rPr lang="ar-SA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3200" b="1" dirty="0" smtClean="0">
                <a:solidFill>
                  <a:srgbClr val="FF0000"/>
                </a:solidFill>
                <a:latin typeface="Calibri" panose="020F0502020204030204"/>
                <a:cs typeface="Arial" panose="020B0604020202020204" pitchFamily="34" charset="0"/>
              </a:rPr>
              <a:t>لن</a:t>
            </a:r>
            <a:r>
              <a:rPr kumimoji="0" lang="ar-SA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سترجع ما درسناه خلال الحصة</a:t>
            </a:r>
            <a:endParaRPr kumimoji="0" lang="ar-SA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مربع نص 21">
            <a:extLst>
              <a:ext uri="{FF2B5EF4-FFF2-40B4-BE49-F238E27FC236}">
                <a16:creationId xmlns="" xmlns:a16="http://schemas.microsoft.com/office/drawing/2014/main" xmlns:lc="http://schemas.openxmlformats.org/drawingml/2006/lockedCanvas" id="{49A2DB06-3049-4666-8366-FF2E9DD4EEA5}"/>
              </a:ext>
            </a:extLst>
          </p:cNvPr>
          <p:cNvSpPr txBox="1"/>
          <p:nvPr/>
        </p:nvSpPr>
        <p:spPr>
          <a:xfrm>
            <a:off x="5681828" y="3429000"/>
            <a:ext cx="2339294" cy="11339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b="1" kern="0" dirty="0" smtClean="0">
                <a:latin typeface="Calibri"/>
                <a:cs typeface="Times New Roman" panose="02020603050405020304" pitchFamily="18" charset="0"/>
              </a:rPr>
              <a:t>عرفي جمع </a:t>
            </a:r>
            <a:r>
              <a:rPr lang="ar-SA" sz="2400" b="1" kern="0" smtClean="0">
                <a:latin typeface="Calibri"/>
                <a:cs typeface="Times New Roman" panose="02020603050405020304" pitchFamily="18" charset="0"/>
              </a:rPr>
              <a:t>المذكر السالم ؟</a:t>
            </a:r>
            <a:endParaRPr kumimoji="0" lang="ar-SA" sz="24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cs typeface="Times New Roman" panose="02020603050405020304" pitchFamily="18" charset="0"/>
            </a:endParaRPr>
          </a:p>
        </p:txBody>
      </p:sp>
      <p:pic>
        <p:nvPicPr>
          <p:cNvPr id="19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21995" y="3376362"/>
            <a:ext cx="1251450" cy="760524"/>
          </a:xfrm>
          <a:prstGeom prst="rect">
            <a:avLst/>
          </a:prstGeom>
        </p:spPr>
      </p:pic>
      <p:sp>
        <p:nvSpPr>
          <p:cNvPr id="20" name="TextBox 7">
            <a:extLst>
              <a:ext uri="{FF2B5EF4-FFF2-40B4-BE49-F238E27FC236}">
                <a16:creationId xmlns="" xmlns:a16="http://schemas.microsoft.com/office/drawing/2014/main" id="{EF7C9F19-C477-4380-B876-F377D8F433B7}"/>
              </a:ext>
            </a:extLst>
          </p:cNvPr>
          <p:cNvSpPr txBox="1"/>
          <p:nvPr/>
        </p:nvSpPr>
        <p:spPr>
          <a:xfrm>
            <a:off x="366628" y="3402681"/>
            <a:ext cx="12514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000" b="1" dirty="0" smtClean="0">
                <a:cs typeface="Akhbar MT" pitchFamily="2" charset="-78"/>
              </a:rPr>
              <a:t>من خارج الكتاب</a:t>
            </a:r>
            <a:endParaRPr lang="en-US" sz="2000" b="1" dirty="0">
              <a:cs typeface="Akhbar MT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428196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02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48;p18"/>
          <p:cNvPicPr preferRelativeResize="0"/>
          <p:nvPr/>
        </p:nvPicPr>
        <p:blipFill rotWithShape="1">
          <a:blip r:embed="rId3">
            <a:alphaModFix/>
          </a:blip>
          <a:srcRect r="18692"/>
          <a:stretch/>
        </p:blipFill>
        <p:spPr>
          <a:xfrm>
            <a:off x="1899138" y="99507"/>
            <a:ext cx="9904675" cy="5578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24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850" y="3728259"/>
            <a:ext cx="2164004" cy="3590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87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299720" y="3304214"/>
            <a:ext cx="1008185" cy="3415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17961" y="659081"/>
            <a:ext cx="1771781" cy="1889165"/>
          </a:xfrm>
          <a:prstGeom prst="rect">
            <a:avLst/>
          </a:prstGeom>
        </p:spPr>
      </p:pic>
      <p:pic>
        <p:nvPicPr>
          <p:cNvPr id="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148" y="5983785"/>
            <a:ext cx="5646821" cy="813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00" y="4328604"/>
            <a:ext cx="501879" cy="535496"/>
          </a:xfrm>
          <a:prstGeom prst="rect">
            <a:avLst/>
          </a:prstGeom>
        </p:spPr>
      </p:pic>
      <p:pic>
        <p:nvPicPr>
          <p:cNvPr id="10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17960" y="2878621"/>
            <a:ext cx="1771781" cy="1144185"/>
          </a:xfrm>
          <a:prstGeom prst="rect">
            <a:avLst/>
          </a:prstGeom>
        </p:spPr>
      </p:pic>
      <p:sp>
        <p:nvSpPr>
          <p:cNvPr id="11" name="مستطيل 10"/>
          <p:cNvSpPr/>
          <p:nvPr/>
        </p:nvSpPr>
        <p:spPr>
          <a:xfrm>
            <a:off x="2419469" y="476478"/>
            <a:ext cx="9087604" cy="470512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8" name="مستطيل 17">
            <a:extLst>
              <a:ext uri="{FF2B5EF4-FFF2-40B4-BE49-F238E27FC236}">
                <a16:creationId xmlns="" xmlns:a16="http://schemas.microsoft.com/office/drawing/2014/main" id="{F7209332-8D2D-4CEF-B839-9EC6860FE46A}"/>
              </a:ext>
            </a:extLst>
          </p:cNvPr>
          <p:cNvSpPr/>
          <p:nvPr/>
        </p:nvSpPr>
        <p:spPr>
          <a:xfrm>
            <a:off x="315052" y="936033"/>
            <a:ext cx="1511895" cy="1369504"/>
          </a:xfrm>
          <a:prstGeom prst="rect">
            <a:avLst/>
          </a:prstGeom>
          <a:blipFill dpi="0"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ar-SA" dirty="0"/>
          </a:p>
        </p:txBody>
      </p:sp>
      <p:sp>
        <p:nvSpPr>
          <p:cNvPr id="19" name="مستطيل 18">
            <a:extLst>
              <a:ext uri="{FF2B5EF4-FFF2-40B4-BE49-F238E27FC236}">
                <a16:creationId xmlns="" xmlns:a16="http://schemas.microsoft.com/office/drawing/2014/main" id="{0526A6D1-248D-4CC6-BB17-57EAA18ADA9F}"/>
              </a:ext>
            </a:extLst>
          </p:cNvPr>
          <p:cNvSpPr/>
          <p:nvPr/>
        </p:nvSpPr>
        <p:spPr>
          <a:xfrm>
            <a:off x="428018" y="2981183"/>
            <a:ext cx="1231845" cy="922602"/>
          </a:xfrm>
          <a:prstGeom prst="rect">
            <a:avLst/>
          </a:prstGeom>
          <a:blipFill dpi="0"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20" name="Picture 2" descr="رسوم متحركة غرفة الدراسة الكرتون دراسة ركن من الدراسة, غرفة فنية, بسيط,  دراسة بسيطة PNG والمتجهات للتحميل مجانا"/>
          <p:cNvPicPr>
            <a:picLocks noChangeAspect="1" noChangeArrowheads="1"/>
          </p:cNvPicPr>
          <p:nvPr/>
        </p:nvPicPr>
        <p:blipFill rotWithShape="1">
          <a:blip r:embed="rId11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47" t="11525" r="13593" b="10769"/>
          <a:stretch/>
        </p:blipFill>
        <p:spPr bwMode="auto">
          <a:xfrm>
            <a:off x="3519700" y="545537"/>
            <a:ext cx="6283632" cy="4735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/>
          <p:cNvPicPr>
            <a:picLocks noChangeAspect="1"/>
          </p:cNvPicPr>
          <p:nvPr/>
        </p:nvPicPr>
        <p:blipFill rotWithShape="1">
          <a:blip r:embed="rId6"/>
          <a:srcRect r="3432"/>
          <a:stretch/>
        </p:blipFill>
        <p:spPr>
          <a:xfrm>
            <a:off x="4013658" y="1975197"/>
            <a:ext cx="2501900" cy="903424"/>
          </a:xfrm>
          <a:prstGeom prst="rect">
            <a:avLst/>
          </a:prstGeom>
        </p:spPr>
      </p:pic>
      <p:sp>
        <p:nvSpPr>
          <p:cNvPr id="22" name="مستطيل 21"/>
          <p:cNvSpPr/>
          <p:nvPr/>
        </p:nvSpPr>
        <p:spPr>
          <a:xfrm>
            <a:off x="7593480" y="936033"/>
            <a:ext cx="1359877" cy="650832"/>
          </a:xfrm>
          <a:prstGeom prst="rect">
            <a:avLst/>
          </a:prstGeom>
          <a:noFill/>
          <a:ln w="38100"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800" b="1" u="sng" dirty="0">
                <a:solidFill>
                  <a:srgbClr val="FF0000"/>
                </a:solidFill>
              </a:rPr>
              <a:t>الواجب </a:t>
            </a:r>
            <a:r>
              <a:rPr lang="ar-SA" sz="2800" b="1" u="sng" dirty="0" smtClean="0">
                <a:solidFill>
                  <a:srgbClr val="FF0000"/>
                </a:solidFill>
              </a:rPr>
              <a:t>:</a:t>
            </a:r>
            <a:endParaRPr lang="ar-SA" sz="2800" b="1" u="sng" dirty="0">
              <a:solidFill>
                <a:srgbClr val="FF0000"/>
              </a:solidFill>
            </a:endParaRPr>
          </a:p>
        </p:txBody>
      </p:sp>
      <p:sp>
        <p:nvSpPr>
          <p:cNvPr id="23" name="مستطيل 22"/>
          <p:cNvSpPr/>
          <p:nvPr/>
        </p:nvSpPr>
        <p:spPr>
          <a:xfrm>
            <a:off x="4139161" y="2081064"/>
            <a:ext cx="2250894" cy="650832"/>
          </a:xfrm>
          <a:prstGeom prst="rect">
            <a:avLst/>
          </a:prstGeom>
          <a:noFill/>
          <a:ln w="38100"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 smtClean="0">
                <a:solidFill>
                  <a:srgbClr val="FF0000"/>
                </a:solidFill>
              </a:rPr>
              <a:t>الواجب</a:t>
            </a:r>
          </a:p>
          <a:p>
            <a:pPr algn="ctr">
              <a:defRPr/>
            </a:pPr>
            <a:r>
              <a:rPr lang="ar-SA" sz="2400" b="1" dirty="0" smtClean="0">
                <a:solidFill>
                  <a:srgbClr val="FF0000"/>
                </a:solidFill>
              </a:rPr>
              <a:t>في منصة مدرستي</a:t>
            </a:r>
            <a:endParaRPr lang="ar-SA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015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02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48;p18"/>
          <p:cNvPicPr preferRelativeResize="0"/>
          <p:nvPr/>
        </p:nvPicPr>
        <p:blipFill rotWithShape="1">
          <a:blip r:embed="rId5">
            <a:alphaModFix/>
          </a:blip>
          <a:srcRect r="18692"/>
          <a:stretch/>
        </p:blipFill>
        <p:spPr>
          <a:xfrm>
            <a:off x="1899138" y="99507"/>
            <a:ext cx="9904675" cy="5578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24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850" y="3728259"/>
            <a:ext cx="2164004" cy="3590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87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1299720" y="3304214"/>
            <a:ext cx="1008185" cy="3415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WhatsApp Video 2020-11-01 at 12.02.44 P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615411" y="739920"/>
            <a:ext cx="6758843" cy="3765345"/>
          </a:xfrm>
          <a:prstGeom prst="rect">
            <a:avLst/>
          </a:prstGeom>
          <a:ln w="5715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4" name="Picture 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217961" y="659082"/>
            <a:ext cx="1771781" cy="1148576"/>
          </a:xfrm>
          <a:prstGeom prst="rect">
            <a:avLst/>
          </a:prstGeom>
        </p:spPr>
      </p:pic>
      <p:pic>
        <p:nvPicPr>
          <p:cNvPr id="15" name="Picture 2" descr="نتيجة بحث الصور عن سارعي للمجد والعلياء مجدي لخالق السماء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7" t="38692" r="8555"/>
          <a:stretch/>
        </p:blipFill>
        <p:spPr bwMode="auto">
          <a:xfrm>
            <a:off x="3659952" y="760822"/>
            <a:ext cx="6669760" cy="3744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148" y="5983785"/>
            <a:ext cx="5646821" cy="813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صورة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00" y="4328604"/>
            <a:ext cx="501879" cy="535496"/>
          </a:xfrm>
          <a:prstGeom prst="rect">
            <a:avLst/>
          </a:prstGeom>
        </p:spPr>
      </p:pic>
      <p:pic>
        <p:nvPicPr>
          <p:cNvPr id="12" name="Picture 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206720" y="2408003"/>
            <a:ext cx="1771781" cy="1148576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xmlns="" id="{2626A26A-6BB0-4F8E-AF93-2890ACA3628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405" y="2367233"/>
            <a:ext cx="1530872" cy="1290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7">
            <a:extLst>
              <a:ext uri="{FF2B5EF4-FFF2-40B4-BE49-F238E27FC236}">
                <a16:creationId xmlns:a16="http://schemas.microsoft.com/office/drawing/2014/main" xmlns="" id="{EF7C9F19-C477-4380-B876-F377D8F433B7}"/>
              </a:ext>
            </a:extLst>
          </p:cNvPr>
          <p:cNvSpPr txBox="1"/>
          <p:nvPr/>
        </p:nvSpPr>
        <p:spPr>
          <a:xfrm>
            <a:off x="370854" y="716752"/>
            <a:ext cx="14593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800" b="1" dirty="0">
                <a:cs typeface="(AH) Manal Black" pitchFamily="2" charset="-78"/>
              </a:rPr>
              <a:t>النشيد</a:t>
            </a:r>
            <a:r>
              <a:rPr lang="ar-SA" sz="2800" b="1" dirty="0">
                <a:cs typeface="(AH) Manal Black" pitchFamily="2" charset="-78"/>
              </a:rPr>
              <a:t>                  </a:t>
            </a:r>
            <a:r>
              <a:rPr lang="ar-AE" sz="2800" b="1" dirty="0">
                <a:cs typeface="(AH) Manal Black" pitchFamily="2" charset="-78"/>
              </a:rPr>
              <a:t>الوطني</a:t>
            </a:r>
            <a:r>
              <a:rPr lang="ar-SA" sz="2800" b="1" dirty="0">
                <a:cs typeface="(AH) Manal Black" pitchFamily="2" charset="-78"/>
              </a:rPr>
              <a:t> </a:t>
            </a:r>
            <a:r>
              <a:rPr lang="ar-AE" sz="2800" b="1" dirty="0">
                <a:cs typeface="(AH) Manal Black" pitchFamily="2" charset="-78"/>
              </a:rPr>
              <a:t>السعودي</a:t>
            </a:r>
            <a:endParaRPr lang="en-US" sz="2800" b="1" dirty="0"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036178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2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02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48;p18"/>
          <p:cNvPicPr preferRelativeResize="0"/>
          <p:nvPr/>
        </p:nvPicPr>
        <p:blipFill rotWithShape="1">
          <a:blip r:embed="rId3">
            <a:alphaModFix/>
          </a:blip>
          <a:srcRect r="18692"/>
          <a:stretch/>
        </p:blipFill>
        <p:spPr>
          <a:xfrm>
            <a:off x="1899138" y="99507"/>
            <a:ext cx="9904675" cy="5578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24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850" y="3728259"/>
            <a:ext cx="2164004" cy="3590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87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299720" y="3304214"/>
            <a:ext cx="1008185" cy="3415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17961" y="659082"/>
            <a:ext cx="1771781" cy="1148576"/>
          </a:xfrm>
          <a:prstGeom prst="rect">
            <a:avLst/>
          </a:prstGeom>
        </p:spPr>
      </p:pic>
      <p:pic>
        <p:nvPicPr>
          <p:cNvPr id="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148" y="5983785"/>
            <a:ext cx="5646821" cy="813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00" y="4328604"/>
            <a:ext cx="501879" cy="535496"/>
          </a:xfrm>
          <a:prstGeom prst="rect">
            <a:avLst/>
          </a:prstGeom>
        </p:spPr>
      </p:pic>
      <p:pic>
        <p:nvPicPr>
          <p:cNvPr id="10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06720" y="2408003"/>
            <a:ext cx="1771781" cy="1148576"/>
          </a:xfrm>
          <a:prstGeom prst="rect">
            <a:avLst/>
          </a:prstGeom>
        </p:spPr>
      </p:pic>
      <p:sp>
        <p:nvSpPr>
          <p:cNvPr id="13" name="TextBox 7">
            <a:extLst>
              <a:ext uri="{FF2B5EF4-FFF2-40B4-BE49-F238E27FC236}">
                <a16:creationId xmlns:a16="http://schemas.microsoft.com/office/drawing/2014/main" xmlns="" id="{EF7C9F19-C477-4380-B876-F377D8F433B7}"/>
              </a:ext>
            </a:extLst>
          </p:cNvPr>
          <p:cNvSpPr txBox="1"/>
          <p:nvPr/>
        </p:nvSpPr>
        <p:spPr>
          <a:xfrm>
            <a:off x="185110" y="812492"/>
            <a:ext cx="181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400" b="1" dirty="0" smtClean="0">
                <a:cs typeface="Akhbar MT" pitchFamily="2" charset="-78"/>
              </a:rPr>
              <a:t>قوانين التعلم </a:t>
            </a:r>
          </a:p>
          <a:p>
            <a:pPr algn="ctr"/>
            <a:r>
              <a:rPr lang="ar-SA" sz="2400" b="1" dirty="0" smtClean="0">
                <a:cs typeface="Akhbar MT" pitchFamily="2" charset="-78"/>
              </a:rPr>
              <a:t>عن بعد</a:t>
            </a:r>
            <a:endParaRPr lang="en-US" sz="2400" b="1" dirty="0">
              <a:cs typeface="Akhbar MT" pitchFamily="2" charset="-78"/>
            </a:endParaRPr>
          </a:p>
        </p:txBody>
      </p:sp>
      <p:pic>
        <p:nvPicPr>
          <p:cNvPr id="15" name="Picture 26" descr="برنامج مايكروسوفت تيمز للدخول منصة مدرستي للطلاب - دخول منصتي مدرستي ١٤٤٢ -  جريدة لحظات نيوز برنامج مايكروسوفت تيمز">
            <a:extLst>
              <a:ext uri="{FF2B5EF4-FFF2-40B4-BE49-F238E27FC236}">
                <a16:creationId xmlns="" xmlns:a16="http://schemas.microsoft.com/office/drawing/2014/main" id="{14F517B9-D2A1-45C7-9DB3-25CA5B762B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335" y="2541791"/>
            <a:ext cx="1170860" cy="880999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صورة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245" y="534518"/>
            <a:ext cx="8598235" cy="460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360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02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48;p18"/>
          <p:cNvPicPr preferRelativeResize="0"/>
          <p:nvPr/>
        </p:nvPicPr>
        <p:blipFill rotWithShape="1">
          <a:blip r:embed="rId3">
            <a:alphaModFix/>
          </a:blip>
          <a:srcRect r="18692"/>
          <a:stretch/>
        </p:blipFill>
        <p:spPr>
          <a:xfrm>
            <a:off x="1899138" y="99507"/>
            <a:ext cx="9904675" cy="5578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24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850" y="3728259"/>
            <a:ext cx="2164004" cy="3590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87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299720" y="3304214"/>
            <a:ext cx="1008185" cy="3415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17961" y="659082"/>
            <a:ext cx="1771781" cy="1148576"/>
          </a:xfrm>
          <a:prstGeom prst="rect">
            <a:avLst/>
          </a:prstGeom>
        </p:spPr>
      </p:pic>
      <p:pic>
        <p:nvPicPr>
          <p:cNvPr id="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148" y="5983785"/>
            <a:ext cx="5646821" cy="813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00" y="4328604"/>
            <a:ext cx="501879" cy="535496"/>
          </a:xfrm>
          <a:prstGeom prst="rect">
            <a:avLst/>
          </a:prstGeom>
        </p:spPr>
      </p:pic>
      <p:pic>
        <p:nvPicPr>
          <p:cNvPr id="10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06720" y="2408003"/>
            <a:ext cx="1771781" cy="1148576"/>
          </a:xfrm>
          <a:prstGeom prst="rect">
            <a:avLst/>
          </a:prstGeom>
        </p:spPr>
      </p:pic>
      <p:sp>
        <p:nvSpPr>
          <p:cNvPr id="11" name="TextBox 7">
            <a:extLst>
              <a:ext uri="{FF2B5EF4-FFF2-40B4-BE49-F238E27FC236}">
                <a16:creationId xmlns:a16="http://schemas.microsoft.com/office/drawing/2014/main" xmlns="" id="{EF7C9F19-C477-4380-B876-F377D8F433B7}"/>
              </a:ext>
            </a:extLst>
          </p:cNvPr>
          <p:cNvSpPr txBox="1"/>
          <p:nvPr/>
        </p:nvSpPr>
        <p:spPr>
          <a:xfrm>
            <a:off x="185110" y="812492"/>
            <a:ext cx="181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400" b="1" dirty="0" smtClean="0">
                <a:cs typeface="Akhbar MT" pitchFamily="2" charset="-78"/>
              </a:rPr>
              <a:t>التغذية </a:t>
            </a:r>
          </a:p>
          <a:p>
            <a:pPr algn="ctr"/>
            <a:r>
              <a:rPr lang="ar-SA" sz="2400" b="1" dirty="0" smtClean="0">
                <a:cs typeface="Akhbar MT" pitchFamily="2" charset="-78"/>
              </a:rPr>
              <a:t>الراجعة</a:t>
            </a:r>
            <a:endParaRPr lang="en-US" sz="2400" b="1" dirty="0">
              <a:cs typeface="Akhbar MT" pitchFamily="2" charset="-78"/>
            </a:endParaRPr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xmlns="" id="{EF7C9F19-C477-4380-B876-F377D8F433B7}"/>
              </a:ext>
            </a:extLst>
          </p:cNvPr>
          <p:cNvSpPr txBox="1"/>
          <p:nvPr/>
        </p:nvSpPr>
        <p:spPr>
          <a:xfrm>
            <a:off x="174742" y="2597089"/>
            <a:ext cx="181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400" b="1" dirty="0" smtClean="0">
                <a:cs typeface="Akhbar MT" pitchFamily="2" charset="-78"/>
              </a:rPr>
              <a:t>استراتيجية</a:t>
            </a:r>
          </a:p>
          <a:p>
            <a:pPr algn="ctr"/>
            <a:r>
              <a:rPr lang="ar-SA" sz="2400" b="1" dirty="0" smtClean="0">
                <a:cs typeface="Akhbar MT" pitchFamily="2" charset="-78"/>
              </a:rPr>
              <a:t> التعلم باللعب</a:t>
            </a:r>
            <a:endParaRPr lang="en-US" sz="2400" b="1" dirty="0">
              <a:cs typeface="Akhbar MT" pitchFamily="2" charset="-78"/>
            </a:endParaRPr>
          </a:p>
        </p:txBody>
      </p:sp>
      <p:sp>
        <p:nvSpPr>
          <p:cNvPr id="13" name="مستطيل 12"/>
          <p:cNvSpPr/>
          <p:nvPr/>
        </p:nvSpPr>
        <p:spPr>
          <a:xfrm>
            <a:off x="2419469" y="476478"/>
            <a:ext cx="9087604" cy="470512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15" name="Graphic 1">
            <a:extLst>
              <a:ext uri="{FF2B5EF4-FFF2-40B4-BE49-F238E27FC236}">
                <a16:creationId xmlns:a16="http://schemas.microsoft.com/office/drawing/2014/main" xmlns="" id="{F3F9FAEA-F068-4CFE-9C88-E64986BC543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2459150" y="523989"/>
            <a:ext cx="9008241" cy="4610100"/>
          </a:xfrm>
          <a:prstGeom prst="rect">
            <a:avLst/>
          </a:prstGeom>
        </p:spPr>
      </p:pic>
      <p:sp>
        <p:nvSpPr>
          <p:cNvPr id="18" name="TextBox 7">
            <a:extLst>
              <a:ext uri="{FF2B5EF4-FFF2-40B4-BE49-F238E27FC236}">
                <a16:creationId xmlns:a16="http://schemas.microsoft.com/office/drawing/2014/main" xmlns="" id="{EF7C9F19-C477-4380-B876-F377D8F433B7}"/>
              </a:ext>
            </a:extLst>
          </p:cNvPr>
          <p:cNvSpPr txBox="1"/>
          <p:nvPr/>
        </p:nvSpPr>
        <p:spPr>
          <a:xfrm>
            <a:off x="4592560" y="632440"/>
            <a:ext cx="46821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800" b="1" dirty="0" smtClean="0">
                <a:latin typeface="Calibri" panose="020F0502020204030204" pitchFamily="34" charset="0"/>
                <a:ea typeface="Arial Unicode MS" panose="020B0604020202020204" pitchFamily="34" charset="-128"/>
                <a:cs typeface="Calibri" panose="020F0502020204030204" pitchFamily="34" charset="0"/>
              </a:rPr>
              <a:t>هيا نتعلم مع المصابيح المضيئة</a:t>
            </a:r>
            <a:endParaRPr lang="en-US" sz="2800" b="1" dirty="0">
              <a:latin typeface="Calibri" panose="020F0502020204030204" pitchFamily="34" charset="0"/>
              <a:ea typeface="Arial Unicode MS" panose="020B0604020202020204" pitchFamily="34" charset="-128"/>
              <a:cs typeface="Calibri" panose="020F0502020204030204" pitchFamily="34" charset="0"/>
            </a:endParaRPr>
          </a:p>
        </p:txBody>
      </p:sp>
      <p:pic>
        <p:nvPicPr>
          <p:cNvPr id="20" name="Graphic 8">
            <a:extLst>
              <a:ext uri="{FF2B5EF4-FFF2-40B4-BE49-F238E27FC236}">
                <a16:creationId xmlns:a16="http://schemas.microsoft.com/office/drawing/2014/main" xmlns="" id="{7877E127-5156-4588-818B-BA5E0D75282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4151199" y="523989"/>
            <a:ext cx="5624142" cy="1585831"/>
          </a:xfrm>
          <a:prstGeom prst="rect">
            <a:avLst/>
          </a:prstGeom>
        </p:spPr>
      </p:pic>
      <p:pic>
        <p:nvPicPr>
          <p:cNvPr id="21" name="Graphic 14">
            <a:extLst>
              <a:ext uri="{FF2B5EF4-FFF2-40B4-BE49-F238E27FC236}">
                <a16:creationId xmlns:a16="http://schemas.microsoft.com/office/drawing/2014/main" xmlns="" id="{B4D8B829-D979-4568-8C5C-C32E5DA52F4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4456532" y="1764870"/>
            <a:ext cx="4179468" cy="3326431"/>
          </a:xfrm>
          <a:prstGeom prst="rect">
            <a:avLst/>
          </a:prstGeom>
        </p:spPr>
      </p:pic>
      <p:pic>
        <p:nvPicPr>
          <p:cNvPr id="22" name="Graphic 12">
            <a:extLst>
              <a:ext uri="{FF2B5EF4-FFF2-40B4-BE49-F238E27FC236}">
                <a16:creationId xmlns:a16="http://schemas.microsoft.com/office/drawing/2014/main" xmlns="" id="{2DD28555-C8E4-4385-9748-48C2B0E9A2D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>
            <a:off x="5778500" y="1737100"/>
            <a:ext cx="3695700" cy="3342080"/>
          </a:xfrm>
          <a:prstGeom prst="rect">
            <a:avLst/>
          </a:prstGeom>
        </p:spPr>
      </p:pic>
      <p:sp>
        <p:nvSpPr>
          <p:cNvPr id="23" name="TextBox 15">
            <a:extLst>
              <a:ext uri="{FF2B5EF4-FFF2-40B4-BE49-F238E27FC236}">
                <a16:creationId xmlns:a16="http://schemas.microsoft.com/office/drawing/2014/main" xmlns="" id="{34D2A1E8-EBEE-49E1-AB57-5E2B272F7D31}"/>
              </a:ext>
            </a:extLst>
          </p:cNvPr>
          <p:cNvSpPr txBox="1"/>
          <p:nvPr/>
        </p:nvSpPr>
        <p:spPr>
          <a:xfrm>
            <a:off x="4700117" y="4296484"/>
            <a:ext cx="44562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AE" sz="2800" b="1" dirty="0">
                <a:solidFill>
                  <a:srgbClr val="FF0000"/>
                </a:solidFill>
              </a:rPr>
              <a:t>الإجابة </a:t>
            </a:r>
            <a:r>
              <a:rPr lang="ar-SA" sz="2800" b="1" dirty="0" smtClean="0">
                <a:solidFill>
                  <a:srgbClr val="FF0000"/>
                </a:solidFill>
              </a:rPr>
              <a:t>/ </a:t>
            </a:r>
            <a:r>
              <a:rPr lang="ar-SA" sz="2800" b="1" dirty="0" smtClean="0"/>
              <a:t>اسم التفضيل</a:t>
            </a:r>
            <a:endParaRPr lang="ar-SA" sz="2800" b="1" dirty="0" smtClean="0">
              <a:solidFill>
                <a:srgbClr val="FF0000"/>
              </a:solidFill>
            </a:endParaRPr>
          </a:p>
        </p:txBody>
      </p:sp>
      <p:sp>
        <p:nvSpPr>
          <p:cNvPr id="25" name="TextBox 16">
            <a:extLst>
              <a:ext uri="{FF2B5EF4-FFF2-40B4-BE49-F238E27FC236}">
                <a16:creationId xmlns:a16="http://schemas.microsoft.com/office/drawing/2014/main" xmlns="" id="{55B5440E-5DD5-4B45-88F5-70CA4B60C24E}"/>
              </a:ext>
            </a:extLst>
          </p:cNvPr>
          <p:cNvSpPr txBox="1"/>
          <p:nvPr/>
        </p:nvSpPr>
        <p:spPr>
          <a:xfrm>
            <a:off x="5156683" y="1036874"/>
            <a:ext cx="36131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AE" sz="2400" b="1" dirty="0" smtClean="0">
                <a:solidFill>
                  <a:schemeClr val="bg1"/>
                </a:solidFill>
              </a:rPr>
              <a:t>السؤال</a:t>
            </a:r>
            <a:r>
              <a:rPr lang="ar-SA" sz="2400" b="1" dirty="0" smtClean="0">
                <a:solidFill>
                  <a:schemeClr val="bg1"/>
                </a:solidFill>
              </a:rPr>
              <a:t> / اسم يدل على أن شيئين اشتركا في صفة واحدة وزاد أحدهما على الآخر في هذه الصفة</a:t>
            </a:r>
            <a:endParaRPr lang="en-AE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00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02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48;p18"/>
          <p:cNvPicPr preferRelativeResize="0"/>
          <p:nvPr/>
        </p:nvPicPr>
        <p:blipFill rotWithShape="1">
          <a:blip r:embed="rId5">
            <a:alphaModFix/>
          </a:blip>
          <a:srcRect r="18692"/>
          <a:stretch/>
        </p:blipFill>
        <p:spPr>
          <a:xfrm>
            <a:off x="1899138" y="99507"/>
            <a:ext cx="9904675" cy="5578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24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850" y="3728259"/>
            <a:ext cx="2164004" cy="3590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87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1299720" y="3304214"/>
            <a:ext cx="1008185" cy="3415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17961" y="659082"/>
            <a:ext cx="1771781" cy="1148576"/>
          </a:xfrm>
          <a:prstGeom prst="rect">
            <a:avLst/>
          </a:prstGeom>
        </p:spPr>
      </p:pic>
      <p:pic>
        <p:nvPicPr>
          <p:cNvPr id="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148" y="5983785"/>
            <a:ext cx="5646821" cy="813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00" y="4328604"/>
            <a:ext cx="501879" cy="535496"/>
          </a:xfrm>
          <a:prstGeom prst="rect">
            <a:avLst/>
          </a:prstGeom>
        </p:spPr>
      </p:pic>
      <p:pic>
        <p:nvPicPr>
          <p:cNvPr id="10" name="Picture 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06720" y="2408003"/>
            <a:ext cx="1771781" cy="1148576"/>
          </a:xfrm>
          <a:prstGeom prst="rect">
            <a:avLst/>
          </a:prstGeom>
        </p:spPr>
      </p:pic>
      <p:sp>
        <p:nvSpPr>
          <p:cNvPr id="11" name="TextBox 7">
            <a:extLst>
              <a:ext uri="{FF2B5EF4-FFF2-40B4-BE49-F238E27FC236}">
                <a16:creationId xmlns:a16="http://schemas.microsoft.com/office/drawing/2014/main" xmlns="" id="{EF7C9F19-C477-4380-B876-F377D8F433B7}"/>
              </a:ext>
            </a:extLst>
          </p:cNvPr>
          <p:cNvSpPr txBox="1"/>
          <p:nvPr/>
        </p:nvSpPr>
        <p:spPr>
          <a:xfrm>
            <a:off x="185110" y="812492"/>
            <a:ext cx="181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400" b="1" dirty="0" smtClean="0">
                <a:cs typeface="Akhbar MT" pitchFamily="2" charset="-78"/>
              </a:rPr>
              <a:t>التغذية </a:t>
            </a:r>
          </a:p>
          <a:p>
            <a:pPr algn="ctr"/>
            <a:r>
              <a:rPr lang="ar-SA" sz="2400" b="1" dirty="0" smtClean="0">
                <a:cs typeface="Akhbar MT" pitchFamily="2" charset="-78"/>
              </a:rPr>
              <a:t>الراجعة</a:t>
            </a:r>
            <a:endParaRPr lang="en-US" sz="2400" b="1" dirty="0">
              <a:cs typeface="Akhbar MT" pitchFamily="2" charset="-78"/>
            </a:endParaRPr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xmlns="" id="{EF7C9F19-C477-4380-B876-F377D8F433B7}"/>
              </a:ext>
            </a:extLst>
          </p:cNvPr>
          <p:cNvSpPr txBox="1"/>
          <p:nvPr/>
        </p:nvSpPr>
        <p:spPr>
          <a:xfrm>
            <a:off x="174742" y="2597089"/>
            <a:ext cx="181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400" b="1" dirty="0" smtClean="0">
                <a:cs typeface="Akhbar MT" pitchFamily="2" charset="-78"/>
              </a:rPr>
              <a:t>استراتيجية</a:t>
            </a:r>
          </a:p>
          <a:p>
            <a:pPr algn="ctr"/>
            <a:r>
              <a:rPr lang="ar-SA" sz="2400" b="1" dirty="0" smtClean="0">
                <a:cs typeface="Akhbar MT" pitchFamily="2" charset="-78"/>
              </a:rPr>
              <a:t> التعلم باللعب</a:t>
            </a:r>
            <a:endParaRPr lang="en-US" sz="2400" b="1" dirty="0">
              <a:cs typeface="Akhbar MT" pitchFamily="2" charset="-78"/>
            </a:endParaRPr>
          </a:p>
        </p:txBody>
      </p:sp>
      <p:sp>
        <p:nvSpPr>
          <p:cNvPr id="13" name="مستطيل 12"/>
          <p:cNvSpPr/>
          <p:nvPr/>
        </p:nvSpPr>
        <p:spPr>
          <a:xfrm>
            <a:off x="2419469" y="476478"/>
            <a:ext cx="9087604" cy="470512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17" name="صوت تصفيق للمونتاج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480.751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645400" y="4328604"/>
            <a:ext cx="152400" cy="85725"/>
          </a:xfrm>
          <a:prstGeom prst="rect">
            <a:avLst/>
          </a:prstGeom>
        </p:spPr>
      </p:pic>
      <p:pic>
        <p:nvPicPr>
          <p:cNvPr id="18" name="Picture 2" descr="مدرسة ذكور سلوان الابتدائية - ppt تنزيل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660" b="32639"/>
          <a:stretch/>
        </p:blipFill>
        <p:spPr bwMode="auto">
          <a:xfrm>
            <a:off x="6468941" y="659082"/>
            <a:ext cx="4714875" cy="3588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Picture 2"/>
          <p:cNvPicPr>
            <a:picLocks/>
          </p:cNvPicPr>
          <p:nvPr/>
        </p:nvPicPr>
        <p:blipFill>
          <a:blip r:embed="rId14"/>
          <a:stretch>
            <a:fillRect/>
          </a:stretch>
        </p:blipFill>
        <p:spPr>
          <a:xfrm>
            <a:off x="3064662" y="1546537"/>
            <a:ext cx="2759087" cy="258883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576099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3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02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48;p18"/>
          <p:cNvPicPr preferRelativeResize="0"/>
          <p:nvPr/>
        </p:nvPicPr>
        <p:blipFill rotWithShape="1">
          <a:blip r:embed="rId3">
            <a:alphaModFix/>
          </a:blip>
          <a:srcRect r="18692"/>
          <a:stretch/>
        </p:blipFill>
        <p:spPr>
          <a:xfrm>
            <a:off x="1899138" y="99507"/>
            <a:ext cx="9904675" cy="5578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24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850" y="3728259"/>
            <a:ext cx="2164004" cy="3590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87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299720" y="3304214"/>
            <a:ext cx="1008185" cy="3415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17961" y="659081"/>
            <a:ext cx="1771781" cy="2027697"/>
          </a:xfrm>
          <a:prstGeom prst="rect">
            <a:avLst/>
          </a:prstGeom>
        </p:spPr>
      </p:pic>
      <p:pic>
        <p:nvPicPr>
          <p:cNvPr id="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148" y="5983785"/>
            <a:ext cx="5646821" cy="813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00" y="4328604"/>
            <a:ext cx="501879" cy="535496"/>
          </a:xfrm>
          <a:prstGeom prst="rect">
            <a:avLst/>
          </a:prstGeom>
        </p:spPr>
      </p:pic>
      <p:sp>
        <p:nvSpPr>
          <p:cNvPr id="11" name="مستطيل 10"/>
          <p:cNvSpPr/>
          <p:nvPr/>
        </p:nvSpPr>
        <p:spPr>
          <a:xfrm>
            <a:off x="2419469" y="476478"/>
            <a:ext cx="9087604" cy="470512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xmlns="" id="{EF7C9F19-C477-4380-B876-F377D8F433B7}"/>
              </a:ext>
            </a:extLst>
          </p:cNvPr>
          <p:cNvSpPr txBox="1"/>
          <p:nvPr/>
        </p:nvSpPr>
        <p:spPr>
          <a:xfrm>
            <a:off x="151050" y="703433"/>
            <a:ext cx="1815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400" b="1" dirty="0">
                <a:solidFill>
                  <a:srgbClr val="C00000"/>
                </a:solidFill>
              </a:rPr>
              <a:t>الهدف</a:t>
            </a:r>
          </a:p>
          <a:p>
            <a:pPr algn="ctr"/>
            <a:r>
              <a:rPr lang="ar-SA" sz="2400" b="1" dirty="0">
                <a:solidFill>
                  <a:srgbClr val="C00000"/>
                </a:solidFill>
              </a:rPr>
              <a:t> </a:t>
            </a:r>
            <a:r>
              <a:rPr lang="ar-SA" sz="2400" b="1" dirty="0"/>
              <a:t>تحسين مستوى الطالبات في مهارة </a:t>
            </a:r>
            <a:r>
              <a:rPr lang="ar-SA" sz="2400" b="1" dirty="0" smtClean="0"/>
              <a:t>الإملاء والخط </a:t>
            </a:r>
            <a:endParaRPr lang="en-US" sz="2400" b="1" dirty="0"/>
          </a:p>
        </p:txBody>
      </p:sp>
      <p:pic>
        <p:nvPicPr>
          <p:cNvPr id="15" name="Google Shape;544;p42">
            <a:extLst>
              <a:ext uri="{FF2B5EF4-FFF2-40B4-BE49-F238E27FC236}">
                <a16:creationId xmlns="" xmlns:a16="http://schemas.microsoft.com/office/drawing/2014/main" id="{6CE28D0E-6797-4378-888B-A7B4267DFFF0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9620697" y="659081"/>
            <a:ext cx="918416" cy="900418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مستطيل 15">
            <a:extLst>
              <a:ext uri="{FF2B5EF4-FFF2-40B4-BE49-F238E27FC236}">
                <a16:creationId xmlns="" xmlns:a16="http://schemas.microsoft.com/office/drawing/2014/main" id="{C4415A85-7F81-45CF-80DF-BA4DF152F34C}"/>
              </a:ext>
            </a:extLst>
          </p:cNvPr>
          <p:cNvSpPr/>
          <p:nvPr/>
        </p:nvSpPr>
        <p:spPr>
          <a:xfrm>
            <a:off x="4501407" y="812492"/>
            <a:ext cx="3691239" cy="1322772"/>
          </a:xfrm>
          <a:prstGeom prst="rect">
            <a:avLst/>
          </a:prstGeom>
          <a:ln w="76200">
            <a:solidFill>
              <a:srgbClr val="FFFF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4800" b="1" dirty="0">
                <a:latin typeface="A Massir Ballpoint" pitchFamily="2" charset="-78"/>
                <a:cs typeface="Akhbar MT" pitchFamily="2" charset="-78"/>
              </a:rPr>
              <a:t>السطر </a:t>
            </a:r>
            <a:r>
              <a:rPr lang="ar-SA" sz="4800" b="1" dirty="0" smtClean="0">
                <a:latin typeface="A Massir Ballpoint" pitchFamily="2" charset="-78"/>
                <a:cs typeface="Akhbar MT" pitchFamily="2" charset="-78"/>
              </a:rPr>
              <a:t>الإملائي :</a:t>
            </a:r>
            <a:endParaRPr lang="ar-SA" sz="4800" b="1" dirty="0">
              <a:latin typeface="A Massir Ballpoint" pitchFamily="2" charset="-78"/>
              <a:cs typeface="Akhbar MT" pitchFamily="2" charset="-78"/>
            </a:endParaRPr>
          </a:p>
        </p:txBody>
      </p:sp>
      <p:sp>
        <p:nvSpPr>
          <p:cNvPr id="17" name="مستطيل 16">
            <a:extLst>
              <a:ext uri="{FF2B5EF4-FFF2-40B4-BE49-F238E27FC236}">
                <a16:creationId xmlns="" xmlns:a16="http://schemas.microsoft.com/office/drawing/2014/main" id="{17C84F01-1110-40E4-9A09-78AB73D77F90}"/>
              </a:ext>
            </a:extLst>
          </p:cNvPr>
          <p:cNvSpPr/>
          <p:nvPr/>
        </p:nvSpPr>
        <p:spPr>
          <a:xfrm>
            <a:off x="3553068" y="2686778"/>
            <a:ext cx="5432066" cy="1858853"/>
          </a:xfrm>
          <a:prstGeom prst="rect">
            <a:avLst/>
          </a:prstGeom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800" b="1" dirty="0" smtClean="0"/>
              <a:t>المساجد أحب البقاع</a:t>
            </a:r>
          </a:p>
          <a:p>
            <a:pPr algn="ctr"/>
            <a:r>
              <a:rPr lang="ar-SA" sz="4800" b="1" dirty="0" smtClean="0"/>
              <a:t> إلى الله</a:t>
            </a:r>
            <a:endParaRPr lang="ar-SA" sz="4800" b="1" dirty="0"/>
          </a:p>
        </p:txBody>
      </p:sp>
      <p:pic>
        <p:nvPicPr>
          <p:cNvPr id="18" name="Picture 2" descr="نتيجة بحث الصور عن قلم 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8662" y="1952838"/>
            <a:ext cx="2795150" cy="279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6620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02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48;p18"/>
          <p:cNvPicPr preferRelativeResize="0"/>
          <p:nvPr/>
        </p:nvPicPr>
        <p:blipFill rotWithShape="1">
          <a:blip r:embed="rId3">
            <a:alphaModFix/>
          </a:blip>
          <a:srcRect r="18692"/>
          <a:stretch/>
        </p:blipFill>
        <p:spPr>
          <a:xfrm>
            <a:off x="1899138" y="1"/>
            <a:ext cx="9904675" cy="56779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24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850" y="3728259"/>
            <a:ext cx="2164004" cy="3590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87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299720" y="3304214"/>
            <a:ext cx="1008185" cy="3415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17961" y="659082"/>
            <a:ext cx="1771781" cy="1148576"/>
          </a:xfrm>
          <a:prstGeom prst="rect">
            <a:avLst/>
          </a:prstGeom>
        </p:spPr>
      </p:pic>
      <p:pic>
        <p:nvPicPr>
          <p:cNvPr id="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148" y="5983785"/>
            <a:ext cx="5646821" cy="813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00" y="4328604"/>
            <a:ext cx="501879" cy="535496"/>
          </a:xfrm>
          <a:prstGeom prst="rect">
            <a:avLst/>
          </a:prstGeom>
        </p:spPr>
      </p:pic>
      <p:sp>
        <p:nvSpPr>
          <p:cNvPr id="11" name="مستطيل 10"/>
          <p:cNvSpPr/>
          <p:nvPr/>
        </p:nvSpPr>
        <p:spPr>
          <a:xfrm>
            <a:off x="2419469" y="363071"/>
            <a:ext cx="9087604" cy="481852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xmlns="" id="{EF7C9F19-C477-4380-B876-F377D8F433B7}"/>
              </a:ext>
            </a:extLst>
          </p:cNvPr>
          <p:cNvSpPr txBox="1"/>
          <p:nvPr/>
        </p:nvSpPr>
        <p:spPr>
          <a:xfrm>
            <a:off x="174742" y="973169"/>
            <a:ext cx="181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400" b="1" dirty="0" smtClean="0">
                <a:cs typeface="Akhbar MT" pitchFamily="2" charset="-78"/>
              </a:rPr>
              <a:t>التمهيد</a:t>
            </a:r>
            <a:endParaRPr lang="en-US" sz="2400" b="1" dirty="0">
              <a:cs typeface="Akhbar MT" pitchFamily="2" charset="-78"/>
            </a:endParaRPr>
          </a:p>
        </p:txBody>
      </p:sp>
      <p:sp>
        <p:nvSpPr>
          <p:cNvPr id="15" name="Rectangle 4"/>
          <p:cNvSpPr/>
          <p:nvPr/>
        </p:nvSpPr>
        <p:spPr>
          <a:xfrm>
            <a:off x="2817231" y="493349"/>
            <a:ext cx="8292080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تعلمنا سابقًا أن الاسم </a:t>
            </a:r>
            <a:r>
              <a:rPr lang="ar-SA" sz="2800" b="1" dirty="0">
                <a:solidFill>
                  <a:srgbClr val="FF0000"/>
                </a:solidFill>
              </a:rPr>
              <a:t>من حيث العدد </a:t>
            </a:r>
            <a:r>
              <a:rPr lang="ar-SA" sz="2800" b="1" dirty="0" smtClean="0">
                <a:solidFill>
                  <a:srgbClr val="FF0000"/>
                </a:solidFill>
              </a:rPr>
              <a:t>ينقسم </a:t>
            </a:r>
            <a:r>
              <a:rPr lang="ar-SA" sz="2800" b="1" dirty="0">
                <a:solidFill>
                  <a:srgbClr val="FF0000"/>
                </a:solidFill>
              </a:rPr>
              <a:t>إلى ثلاثة أقسام ماهي :</a:t>
            </a:r>
          </a:p>
        </p:txBody>
      </p:sp>
      <p:sp>
        <p:nvSpPr>
          <p:cNvPr id="16" name="مستطيل 15"/>
          <p:cNvSpPr/>
          <p:nvPr/>
        </p:nvSpPr>
        <p:spPr>
          <a:xfrm>
            <a:off x="9781832" y="1345993"/>
            <a:ext cx="10326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5400" b="1" cap="none" spc="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/>
                <a:latin typeface="Adobe Arabic" pitchFamily="18" charset="-78"/>
                <a:cs typeface="Adobe Arabic" pitchFamily="18" charset="-78"/>
              </a:rPr>
              <a:t>مفرد</a:t>
            </a:r>
          </a:p>
        </p:txBody>
      </p:sp>
      <p:pic>
        <p:nvPicPr>
          <p:cNvPr id="17" name="Picture 2" descr="Human cartoon hand showing one finger Royalty Free Vector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55"/>
          <a:stretch/>
        </p:blipFill>
        <p:spPr bwMode="auto">
          <a:xfrm>
            <a:off x="8797439" y="1048047"/>
            <a:ext cx="750778" cy="12961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8" name="مستطيل 17"/>
          <p:cNvSpPr/>
          <p:nvPr/>
        </p:nvSpPr>
        <p:spPr>
          <a:xfrm>
            <a:off x="7227517" y="1345993"/>
            <a:ext cx="108074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5400" b="1" cap="none" spc="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/>
                <a:latin typeface="Adobe Arabic" pitchFamily="18" charset="-78"/>
                <a:cs typeface="Adobe Arabic" pitchFamily="18" charset="-78"/>
              </a:rPr>
              <a:t>مثنى</a:t>
            </a:r>
          </a:p>
        </p:txBody>
      </p:sp>
      <p:pic>
        <p:nvPicPr>
          <p:cNvPr id="19" name="Picture 4" descr="Peace Fingers Clipart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398" y="1151459"/>
            <a:ext cx="570942" cy="1192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مستطيل 22"/>
          <p:cNvSpPr/>
          <p:nvPr/>
        </p:nvSpPr>
        <p:spPr>
          <a:xfrm>
            <a:off x="4606268" y="1345993"/>
            <a:ext cx="105349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5400" b="1" cap="none" spc="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/>
                <a:latin typeface="Adobe Arabic" pitchFamily="18" charset="-78"/>
                <a:cs typeface="Adobe Arabic" pitchFamily="18" charset="-78"/>
              </a:rPr>
              <a:t>جمع</a:t>
            </a:r>
          </a:p>
        </p:txBody>
      </p:sp>
      <p:pic>
        <p:nvPicPr>
          <p:cNvPr id="24" name="Picture 6" descr="Human cartoon hand showing three fingers Vector Image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16"/>
          <a:stretch/>
        </p:blipFill>
        <p:spPr bwMode="auto">
          <a:xfrm>
            <a:off x="3368112" y="1137098"/>
            <a:ext cx="648072" cy="1196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xmlns="" xmlns:lc="http://schemas.openxmlformats.org/drawingml/2006/lockedCanvas" id="{96FE3064-E33E-444D-B778-2DF95C75C81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22" t="8345" r="15159" b="5489"/>
          <a:stretch/>
        </p:blipFill>
        <p:spPr>
          <a:xfrm>
            <a:off x="4084991" y="2886397"/>
            <a:ext cx="6067538" cy="2195613"/>
          </a:xfrm>
          <a:prstGeom prst="rect">
            <a:avLst/>
          </a:prstGeom>
          <a:ln w="76200">
            <a:noFill/>
          </a:ln>
        </p:spPr>
      </p:pic>
      <p:pic>
        <p:nvPicPr>
          <p:cNvPr id="26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21995" y="3376362"/>
            <a:ext cx="1251450" cy="760524"/>
          </a:xfrm>
          <a:prstGeom prst="rect">
            <a:avLst/>
          </a:prstGeom>
        </p:spPr>
      </p:pic>
      <p:sp>
        <p:nvSpPr>
          <p:cNvPr id="27" name="TextBox 7">
            <a:extLst>
              <a:ext uri="{FF2B5EF4-FFF2-40B4-BE49-F238E27FC236}">
                <a16:creationId xmlns="" xmlns:a16="http://schemas.microsoft.com/office/drawing/2014/main" id="{EF7C9F19-C477-4380-B876-F377D8F433B7}"/>
              </a:ext>
            </a:extLst>
          </p:cNvPr>
          <p:cNvSpPr txBox="1"/>
          <p:nvPr/>
        </p:nvSpPr>
        <p:spPr>
          <a:xfrm>
            <a:off x="385407" y="3418932"/>
            <a:ext cx="12514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000" b="1" dirty="0" smtClean="0">
                <a:cs typeface="Akhbar MT" pitchFamily="2" charset="-78"/>
              </a:rPr>
              <a:t>من خارج الكتاب</a:t>
            </a:r>
            <a:endParaRPr lang="en-US" sz="2000" b="1" dirty="0">
              <a:cs typeface="Akhbar MT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53276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8" grpId="0"/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0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48;p18"/>
          <p:cNvPicPr preferRelativeResize="0"/>
          <p:nvPr/>
        </p:nvPicPr>
        <p:blipFill rotWithShape="1">
          <a:blip r:embed="rId4">
            <a:alphaModFix/>
          </a:blip>
          <a:srcRect r="18692"/>
          <a:stretch/>
        </p:blipFill>
        <p:spPr>
          <a:xfrm>
            <a:off x="1899138" y="1"/>
            <a:ext cx="9904675" cy="56779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24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850" y="3728259"/>
            <a:ext cx="2164004" cy="3590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87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299720" y="3304214"/>
            <a:ext cx="1008185" cy="3415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217961" y="659082"/>
            <a:ext cx="1771781" cy="1148576"/>
          </a:xfrm>
          <a:prstGeom prst="rect">
            <a:avLst/>
          </a:prstGeom>
        </p:spPr>
      </p:pic>
      <p:pic>
        <p:nvPicPr>
          <p:cNvPr id="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148" y="5983785"/>
            <a:ext cx="5646821" cy="813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00" y="4328604"/>
            <a:ext cx="501879" cy="535496"/>
          </a:xfrm>
          <a:prstGeom prst="rect">
            <a:avLst/>
          </a:prstGeom>
        </p:spPr>
      </p:pic>
      <p:sp>
        <p:nvSpPr>
          <p:cNvPr id="11" name="مستطيل 10"/>
          <p:cNvSpPr/>
          <p:nvPr/>
        </p:nvSpPr>
        <p:spPr>
          <a:xfrm>
            <a:off x="2419469" y="363071"/>
            <a:ext cx="9087604" cy="481852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xmlns="" id="{EF7C9F19-C477-4380-B876-F377D8F433B7}"/>
              </a:ext>
            </a:extLst>
          </p:cNvPr>
          <p:cNvSpPr txBox="1"/>
          <p:nvPr/>
        </p:nvSpPr>
        <p:spPr>
          <a:xfrm>
            <a:off x="174742" y="973169"/>
            <a:ext cx="181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400" b="1" dirty="0" smtClean="0">
                <a:cs typeface="Akhbar MT" pitchFamily="2" charset="-78"/>
              </a:rPr>
              <a:t>التمهيد</a:t>
            </a:r>
            <a:endParaRPr lang="en-US" sz="2400" b="1" dirty="0">
              <a:cs typeface="Akhbar MT" pitchFamily="2" charset="-78"/>
            </a:endParaRPr>
          </a:p>
        </p:txBody>
      </p:sp>
      <p:pic>
        <p:nvPicPr>
          <p:cNvPr id="20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21995" y="3376362"/>
            <a:ext cx="1251450" cy="760524"/>
          </a:xfrm>
          <a:prstGeom prst="rect">
            <a:avLst/>
          </a:prstGeom>
        </p:spPr>
      </p:pic>
      <p:sp>
        <p:nvSpPr>
          <p:cNvPr id="21" name="TextBox 7">
            <a:extLst>
              <a:ext uri="{FF2B5EF4-FFF2-40B4-BE49-F238E27FC236}">
                <a16:creationId xmlns="" xmlns:a16="http://schemas.microsoft.com/office/drawing/2014/main" id="{EF7C9F19-C477-4380-B876-F377D8F433B7}"/>
              </a:ext>
            </a:extLst>
          </p:cNvPr>
          <p:cNvSpPr txBox="1"/>
          <p:nvPr/>
        </p:nvSpPr>
        <p:spPr>
          <a:xfrm>
            <a:off x="385407" y="3418932"/>
            <a:ext cx="12514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000" b="1" dirty="0" smtClean="0">
                <a:cs typeface="Akhbar MT" pitchFamily="2" charset="-78"/>
              </a:rPr>
              <a:t>من خارج الكتاب</a:t>
            </a:r>
            <a:endParaRPr lang="en-US" sz="2000" b="1" dirty="0">
              <a:cs typeface="Akhbar MT" pitchFamily="2" charset="-78"/>
            </a:endParaRPr>
          </a:p>
        </p:txBody>
      </p:sp>
      <p:sp>
        <p:nvSpPr>
          <p:cNvPr id="22" name="Rectangle 4"/>
          <p:cNvSpPr/>
          <p:nvPr/>
        </p:nvSpPr>
        <p:spPr>
          <a:xfrm>
            <a:off x="2817231" y="493349"/>
            <a:ext cx="8292080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درسنا في الصف الرابع أنواع  الجموع فماهي </a:t>
            </a:r>
            <a:r>
              <a:rPr lang="ar-SA" sz="2800" b="1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24" name="مستطيل 23">
            <a:extLst>
              <a:ext uri="{FF2B5EF4-FFF2-40B4-BE49-F238E27FC236}">
                <a16:creationId xmlns:a16="http://schemas.microsoft.com/office/drawing/2014/main" xmlns="" id="{E891ADD3-9326-45F9-93D1-E272CC142E00}"/>
              </a:ext>
            </a:extLst>
          </p:cNvPr>
          <p:cNvSpPr/>
          <p:nvPr/>
        </p:nvSpPr>
        <p:spPr>
          <a:xfrm>
            <a:off x="4721190" y="1060755"/>
            <a:ext cx="4562557" cy="52322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800" b="1" dirty="0"/>
              <a:t>أنواع الجموع</a:t>
            </a:r>
            <a:endParaRPr lang="ar-EG" sz="2800" b="1" dirty="0"/>
          </a:p>
        </p:txBody>
      </p:sp>
      <p:cxnSp>
        <p:nvCxnSpPr>
          <p:cNvPr id="25" name="رابط كسهم مستقيم 24">
            <a:extLst>
              <a:ext uri="{FF2B5EF4-FFF2-40B4-BE49-F238E27FC236}">
                <a16:creationId xmlns:a16="http://schemas.microsoft.com/office/drawing/2014/main" xmlns="" id="{B6FCD892-6EE9-411E-8C9D-9E16C7DE7DF9}"/>
              </a:ext>
            </a:extLst>
          </p:cNvPr>
          <p:cNvCxnSpPr>
            <a:cxnSpLocks/>
          </p:cNvCxnSpPr>
          <p:nvPr/>
        </p:nvCxnSpPr>
        <p:spPr>
          <a:xfrm>
            <a:off x="8231554" y="1628161"/>
            <a:ext cx="1107415" cy="725074"/>
          </a:xfrm>
          <a:prstGeom prst="straightConnector1">
            <a:avLst/>
          </a:prstGeom>
          <a:ln w="22225" cap="flat" cmpd="sng" algn="ctr">
            <a:solidFill>
              <a:schemeClr val="dk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6" name="مستطيل 25">
            <a:extLst>
              <a:ext uri="{FF2B5EF4-FFF2-40B4-BE49-F238E27FC236}">
                <a16:creationId xmlns:a16="http://schemas.microsoft.com/office/drawing/2014/main" xmlns="" id="{EC2094C4-27F2-4B36-AA3B-334D56F7FBF2}"/>
              </a:ext>
            </a:extLst>
          </p:cNvPr>
          <p:cNvSpPr/>
          <p:nvPr/>
        </p:nvSpPr>
        <p:spPr>
          <a:xfrm>
            <a:off x="8950224" y="2469816"/>
            <a:ext cx="1833962" cy="40011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000" b="1" dirty="0"/>
              <a:t>جمع المذكر السالم </a:t>
            </a:r>
            <a:endParaRPr lang="ar-EG" sz="2000" b="1" dirty="0"/>
          </a:p>
        </p:txBody>
      </p:sp>
      <p:cxnSp>
        <p:nvCxnSpPr>
          <p:cNvPr id="27" name="رابط كسهم مستقيم 26">
            <a:extLst>
              <a:ext uri="{FF2B5EF4-FFF2-40B4-BE49-F238E27FC236}">
                <a16:creationId xmlns:a16="http://schemas.microsoft.com/office/drawing/2014/main" xmlns="" id="{FE50CBFF-401C-4457-8E96-0D927BF7BDE7}"/>
              </a:ext>
            </a:extLst>
          </p:cNvPr>
          <p:cNvCxnSpPr>
            <a:cxnSpLocks/>
          </p:cNvCxnSpPr>
          <p:nvPr/>
        </p:nvCxnSpPr>
        <p:spPr>
          <a:xfrm flipH="1">
            <a:off x="9867205" y="2918510"/>
            <a:ext cx="3067" cy="500422"/>
          </a:xfrm>
          <a:prstGeom prst="straightConnector1">
            <a:avLst/>
          </a:prstGeom>
          <a:ln w="22225" cap="flat" cmpd="sng" algn="ctr">
            <a:solidFill>
              <a:schemeClr val="dk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8" name="مستطيل 27">
            <a:extLst>
              <a:ext uri="{FF2B5EF4-FFF2-40B4-BE49-F238E27FC236}">
                <a16:creationId xmlns:a16="http://schemas.microsoft.com/office/drawing/2014/main" xmlns="" id="{235E8421-F26F-492D-ACAB-0BD24B6174AA}"/>
              </a:ext>
            </a:extLst>
          </p:cNvPr>
          <p:cNvSpPr/>
          <p:nvPr/>
        </p:nvSpPr>
        <p:spPr>
          <a:xfrm>
            <a:off x="8529120" y="3469615"/>
            <a:ext cx="2657214" cy="156966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 rtl="1"/>
            <a:r>
              <a:rPr lang="ar-SA" sz="2400" b="1" dirty="0">
                <a:solidFill>
                  <a:schemeClr val="accent5">
                    <a:lumMod val="75000"/>
                  </a:schemeClr>
                </a:solidFill>
              </a:rPr>
              <a:t>ما دل على أكثر من اثنين بزيادة واو ونون أو ياء ونون على مفرده</a:t>
            </a:r>
            <a:r>
              <a:rPr lang="ar-SA" sz="2400" b="1" dirty="0" smtClean="0">
                <a:solidFill>
                  <a:schemeClr val="accent5">
                    <a:lumMod val="75000"/>
                  </a:schemeClr>
                </a:solidFill>
              </a:rPr>
              <a:t>.</a:t>
            </a:r>
          </a:p>
          <a:p>
            <a:pPr algn="ctr" rtl="1"/>
            <a:r>
              <a:rPr lang="ar-SA" sz="2400" b="1" dirty="0" smtClean="0">
                <a:solidFill>
                  <a:srgbClr val="FF0000"/>
                </a:solidFill>
              </a:rPr>
              <a:t>مثال / </a:t>
            </a:r>
            <a:r>
              <a:rPr lang="ar-SA" sz="2400" b="1" dirty="0" smtClean="0">
                <a:solidFill>
                  <a:schemeClr val="accent5">
                    <a:lumMod val="75000"/>
                  </a:schemeClr>
                </a:solidFill>
              </a:rPr>
              <a:t>صائمون</a:t>
            </a:r>
            <a:endParaRPr lang="ar-SA" sz="24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cxnSp>
        <p:nvCxnSpPr>
          <p:cNvPr id="29" name="رابط كسهم مستقيم 28">
            <a:extLst>
              <a:ext uri="{FF2B5EF4-FFF2-40B4-BE49-F238E27FC236}">
                <a16:creationId xmlns:a16="http://schemas.microsoft.com/office/drawing/2014/main" xmlns="" id="{09567FD6-D110-40B5-BA36-60A139A2F282}"/>
              </a:ext>
            </a:extLst>
          </p:cNvPr>
          <p:cNvCxnSpPr>
            <a:cxnSpLocks/>
          </p:cNvCxnSpPr>
          <p:nvPr/>
        </p:nvCxnSpPr>
        <p:spPr>
          <a:xfrm>
            <a:off x="6843549" y="1640518"/>
            <a:ext cx="1784" cy="777334"/>
          </a:xfrm>
          <a:prstGeom prst="straightConnector1">
            <a:avLst/>
          </a:prstGeom>
          <a:ln w="22225" cap="flat" cmpd="sng" algn="ctr">
            <a:solidFill>
              <a:schemeClr val="dk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1" name="مستطيل 30">
            <a:extLst>
              <a:ext uri="{FF2B5EF4-FFF2-40B4-BE49-F238E27FC236}">
                <a16:creationId xmlns:a16="http://schemas.microsoft.com/office/drawing/2014/main" xmlns="" id="{5B3830C7-19B4-4386-9AA5-3F7731ED4DE0}"/>
              </a:ext>
            </a:extLst>
          </p:cNvPr>
          <p:cNvSpPr/>
          <p:nvPr/>
        </p:nvSpPr>
        <p:spPr>
          <a:xfrm>
            <a:off x="5978735" y="2506486"/>
            <a:ext cx="1833962" cy="40011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000" b="1" dirty="0"/>
              <a:t>جمع المؤنث السالم </a:t>
            </a:r>
            <a:endParaRPr lang="ar-EG" sz="2000" b="1" dirty="0"/>
          </a:p>
        </p:txBody>
      </p:sp>
      <p:cxnSp>
        <p:nvCxnSpPr>
          <p:cNvPr id="32" name="رابط كسهم مستقيم 31">
            <a:extLst>
              <a:ext uri="{FF2B5EF4-FFF2-40B4-BE49-F238E27FC236}">
                <a16:creationId xmlns:a16="http://schemas.microsoft.com/office/drawing/2014/main" xmlns="" id="{FE50CBFF-401C-4457-8E96-0D927BF7BDE7}"/>
              </a:ext>
            </a:extLst>
          </p:cNvPr>
          <p:cNvCxnSpPr>
            <a:cxnSpLocks/>
          </p:cNvCxnSpPr>
          <p:nvPr/>
        </p:nvCxnSpPr>
        <p:spPr>
          <a:xfrm flipH="1">
            <a:off x="6845333" y="2947016"/>
            <a:ext cx="3067" cy="500422"/>
          </a:xfrm>
          <a:prstGeom prst="straightConnector1">
            <a:avLst/>
          </a:prstGeom>
          <a:ln w="22225" cap="flat" cmpd="sng" algn="ctr">
            <a:solidFill>
              <a:schemeClr val="dk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3" name="مستطيل 32">
            <a:extLst>
              <a:ext uri="{FF2B5EF4-FFF2-40B4-BE49-F238E27FC236}">
                <a16:creationId xmlns:a16="http://schemas.microsoft.com/office/drawing/2014/main" xmlns="" id="{47173576-CDF8-4C62-A464-653A91A974C4}"/>
              </a:ext>
            </a:extLst>
          </p:cNvPr>
          <p:cNvSpPr/>
          <p:nvPr/>
        </p:nvSpPr>
        <p:spPr>
          <a:xfrm>
            <a:off x="5802083" y="3500127"/>
            <a:ext cx="2247742" cy="156966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 rtl="1"/>
            <a:r>
              <a:rPr lang="ar-SA" sz="2400" b="1" dirty="0">
                <a:solidFill>
                  <a:schemeClr val="accent5">
                    <a:lumMod val="75000"/>
                  </a:schemeClr>
                </a:solidFill>
              </a:rPr>
              <a:t>ما دل على أكثر من اثنين بزيادة ألف وتاء على مفرده</a:t>
            </a:r>
            <a:r>
              <a:rPr lang="ar-SA" sz="2400" b="1" dirty="0" smtClean="0">
                <a:solidFill>
                  <a:schemeClr val="accent5">
                    <a:lumMod val="75000"/>
                  </a:schemeClr>
                </a:solidFill>
              </a:rPr>
              <a:t>.</a:t>
            </a:r>
          </a:p>
          <a:p>
            <a:pPr algn="ctr" rtl="1"/>
            <a:r>
              <a:rPr lang="ar-SA" sz="2400" b="1" dirty="0" smtClean="0">
                <a:solidFill>
                  <a:srgbClr val="FF0000"/>
                </a:solidFill>
              </a:rPr>
              <a:t>مثال / </a:t>
            </a:r>
            <a:r>
              <a:rPr lang="ar-SA" sz="2400" b="1" dirty="0" smtClean="0">
                <a:solidFill>
                  <a:schemeClr val="accent5">
                    <a:lumMod val="75000"/>
                  </a:schemeClr>
                </a:solidFill>
              </a:rPr>
              <a:t>طالبات</a:t>
            </a:r>
            <a:endParaRPr lang="ar-SA" sz="24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cxnSp>
        <p:nvCxnSpPr>
          <p:cNvPr id="34" name="رابط كسهم مستقيم 33">
            <a:extLst>
              <a:ext uri="{FF2B5EF4-FFF2-40B4-BE49-F238E27FC236}">
                <a16:creationId xmlns:a16="http://schemas.microsoft.com/office/drawing/2014/main" xmlns="" id="{C245B122-6D40-4604-ABB6-3C19063C8AD4}"/>
              </a:ext>
            </a:extLst>
          </p:cNvPr>
          <p:cNvCxnSpPr>
            <a:cxnSpLocks/>
          </p:cNvCxnSpPr>
          <p:nvPr/>
        </p:nvCxnSpPr>
        <p:spPr>
          <a:xfrm flipH="1">
            <a:off x="4603434" y="1653045"/>
            <a:ext cx="1017086" cy="747700"/>
          </a:xfrm>
          <a:prstGeom prst="straightConnector1">
            <a:avLst/>
          </a:prstGeom>
          <a:ln w="22225" cap="flat" cmpd="sng" algn="ctr">
            <a:solidFill>
              <a:schemeClr val="dk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6" name="مستطيل 35">
            <a:extLst>
              <a:ext uri="{FF2B5EF4-FFF2-40B4-BE49-F238E27FC236}">
                <a16:creationId xmlns:a16="http://schemas.microsoft.com/office/drawing/2014/main" xmlns="" id="{C30B7E0E-F136-4DAF-91EE-EC59140B2D90}"/>
              </a:ext>
            </a:extLst>
          </p:cNvPr>
          <p:cNvSpPr/>
          <p:nvPr/>
        </p:nvSpPr>
        <p:spPr>
          <a:xfrm>
            <a:off x="3201254" y="2469816"/>
            <a:ext cx="1535551" cy="40011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000" b="1" dirty="0"/>
              <a:t>جمع تكسير</a:t>
            </a:r>
            <a:endParaRPr lang="ar-EG" sz="2000" b="1" dirty="0"/>
          </a:p>
        </p:txBody>
      </p:sp>
      <p:cxnSp>
        <p:nvCxnSpPr>
          <p:cNvPr id="38" name="رابط كسهم مستقيم 37">
            <a:extLst>
              <a:ext uri="{FF2B5EF4-FFF2-40B4-BE49-F238E27FC236}">
                <a16:creationId xmlns:a16="http://schemas.microsoft.com/office/drawing/2014/main" xmlns="" id="{FE50CBFF-401C-4457-8E96-0D927BF7BDE7}"/>
              </a:ext>
            </a:extLst>
          </p:cNvPr>
          <p:cNvCxnSpPr>
            <a:cxnSpLocks/>
          </p:cNvCxnSpPr>
          <p:nvPr/>
        </p:nvCxnSpPr>
        <p:spPr>
          <a:xfrm flipH="1">
            <a:off x="3933351" y="2890243"/>
            <a:ext cx="3067" cy="500422"/>
          </a:xfrm>
          <a:prstGeom prst="straightConnector1">
            <a:avLst/>
          </a:prstGeom>
          <a:ln w="22225" cap="flat" cmpd="sng" algn="ctr">
            <a:solidFill>
              <a:schemeClr val="dk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9" name="مستطيل 38">
            <a:extLst>
              <a:ext uri="{FF2B5EF4-FFF2-40B4-BE49-F238E27FC236}">
                <a16:creationId xmlns:a16="http://schemas.microsoft.com/office/drawing/2014/main" xmlns="" id="{D65169AC-5468-475A-976E-C18A415BDF88}"/>
              </a:ext>
            </a:extLst>
          </p:cNvPr>
          <p:cNvSpPr/>
          <p:nvPr/>
        </p:nvSpPr>
        <p:spPr>
          <a:xfrm>
            <a:off x="2746669" y="3496755"/>
            <a:ext cx="2374527" cy="156966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 rtl="1"/>
            <a:r>
              <a:rPr lang="ar-SA" sz="2400" b="1" dirty="0">
                <a:solidFill>
                  <a:schemeClr val="accent5">
                    <a:lumMod val="75000"/>
                  </a:schemeClr>
                </a:solidFill>
              </a:rPr>
              <a:t>ما دل على أكثر من اثنين أو اثنتين بتغيير صورة مفرده</a:t>
            </a:r>
            <a:r>
              <a:rPr lang="ar-SA" sz="2400" b="1" dirty="0" smtClean="0">
                <a:solidFill>
                  <a:schemeClr val="accent5">
                    <a:lumMod val="75000"/>
                  </a:schemeClr>
                </a:solidFill>
              </a:rPr>
              <a:t>.</a:t>
            </a:r>
          </a:p>
          <a:p>
            <a:pPr algn="ctr" rtl="1"/>
            <a:r>
              <a:rPr lang="ar-SA" sz="2400" b="1" dirty="0" smtClean="0">
                <a:solidFill>
                  <a:srgbClr val="FF0000"/>
                </a:solidFill>
              </a:rPr>
              <a:t>مثال / </a:t>
            </a:r>
            <a:r>
              <a:rPr lang="ar-SA" sz="2400" b="1" dirty="0" smtClean="0">
                <a:solidFill>
                  <a:schemeClr val="accent5">
                    <a:lumMod val="75000"/>
                  </a:schemeClr>
                </a:solidFill>
              </a:rPr>
              <a:t>أشجار</a:t>
            </a:r>
            <a:endParaRPr lang="ar-SA" sz="2400" b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943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 animBg="1"/>
      <p:bldP spid="26" grpId="0" animBg="1"/>
      <p:bldP spid="28" grpId="0" animBg="1"/>
      <p:bldP spid="31" grpId="0" animBg="1"/>
      <p:bldP spid="33" grpId="0" animBg="1"/>
      <p:bldP spid="36" grpId="0" animBg="1"/>
      <p:bldP spid="3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02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48;p18"/>
          <p:cNvPicPr preferRelativeResize="0"/>
          <p:nvPr/>
        </p:nvPicPr>
        <p:blipFill rotWithShape="1">
          <a:blip r:embed="rId3">
            <a:alphaModFix/>
          </a:blip>
          <a:srcRect r="18692"/>
          <a:stretch/>
        </p:blipFill>
        <p:spPr>
          <a:xfrm>
            <a:off x="1899138" y="99507"/>
            <a:ext cx="9904675" cy="5578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24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850" y="3728259"/>
            <a:ext cx="2164004" cy="3590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87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299720" y="3304214"/>
            <a:ext cx="1008185" cy="3415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17961" y="659082"/>
            <a:ext cx="1771781" cy="2489510"/>
          </a:xfrm>
          <a:prstGeom prst="rect">
            <a:avLst/>
          </a:prstGeom>
        </p:spPr>
      </p:pic>
      <p:pic>
        <p:nvPicPr>
          <p:cNvPr id="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148" y="5983785"/>
            <a:ext cx="5646821" cy="813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00" y="4328604"/>
            <a:ext cx="501879" cy="535496"/>
          </a:xfrm>
          <a:prstGeom prst="rect">
            <a:avLst/>
          </a:prstGeom>
        </p:spPr>
      </p:pic>
      <p:sp>
        <p:nvSpPr>
          <p:cNvPr id="11" name="مستطيل 10"/>
          <p:cNvSpPr/>
          <p:nvPr/>
        </p:nvSpPr>
        <p:spPr>
          <a:xfrm>
            <a:off x="2419469" y="476478"/>
            <a:ext cx="9087604" cy="470512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15" name="صورة 1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13"/>
          <a:stretch/>
        </p:blipFill>
        <p:spPr>
          <a:xfrm>
            <a:off x="5195704" y="588367"/>
            <a:ext cx="3784173" cy="639623"/>
          </a:xfrm>
          <a:prstGeom prst="rect">
            <a:avLst/>
          </a:prstGeom>
        </p:spPr>
      </p:pic>
      <p:pic>
        <p:nvPicPr>
          <p:cNvPr id="16" name="صورة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9253" y="705972"/>
            <a:ext cx="1315405" cy="1050254"/>
          </a:xfrm>
          <a:prstGeom prst="rect">
            <a:avLst/>
          </a:prstGeom>
        </p:spPr>
      </p:pic>
      <p:pic>
        <p:nvPicPr>
          <p:cNvPr id="17" name="Picture 26" descr="برنامج مايكروسوفت تيمز للدخول منصة مدرستي للطلاب - دخول منصتي مدرستي ١٤٤٢ -  جريدة لحظات نيوز برنامج مايكروسوفت تيمز">
            <a:extLst>
              <a:ext uri="{FF2B5EF4-FFF2-40B4-BE49-F238E27FC236}">
                <a16:creationId xmlns="" xmlns:a16="http://schemas.microsoft.com/office/drawing/2014/main" id="{14F517B9-D2A1-45C7-9DB3-25CA5B762B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2981" y="558592"/>
            <a:ext cx="949386" cy="69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>
            <a:extLst>
              <a:ext uri="{FF2B5EF4-FFF2-40B4-BE49-F238E27FC236}">
                <a16:creationId xmlns="" xmlns:a16="http://schemas.microsoft.com/office/drawing/2014/main" id="{9E532D75-2C5B-42D0-81E7-5CAF548CF7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472" y="1388337"/>
            <a:ext cx="1026403" cy="510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Qopo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6527" y="1121340"/>
            <a:ext cx="3462525" cy="824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مربع نص 19">
            <a:extLst>
              <a:ext uri="{FF2B5EF4-FFF2-40B4-BE49-F238E27FC236}">
                <a16:creationId xmlns="" xmlns:a16="http://schemas.microsoft.com/office/drawing/2014/main" id="{1382245A-E9F4-4376-8746-0B724A625B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97900" y="1823300"/>
            <a:ext cx="279237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ar-SA" altLang="ar-SA" sz="2800" b="1" dirty="0">
                <a:solidFill>
                  <a:srgbClr val="C00000"/>
                </a:solidFill>
                <a:latin typeface="Arial" panose="020B0604020202020204" pitchFamily="34" charset="0"/>
                <a:cs typeface="Akhbar MT" pitchFamily="2" charset="-78"/>
              </a:rPr>
              <a:t>التاريخ</a:t>
            </a:r>
            <a:r>
              <a:rPr lang="ar-SA" altLang="ar-SA" sz="2800" b="1" dirty="0">
                <a:solidFill>
                  <a:schemeClr val="bg1"/>
                </a:solidFill>
                <a:latin typeface="Arial" panose="020B0604020202020204" pitchFamily="34" charset="0"/>
                <a:cs typeface="Akhbar MT" pitchFamily="2" charset="-78"/>
              </a:rPr>
              <a:t> </a:t>
            </a:r>
            <a:r>
              <a:rPr lang="ar-SA" altLang="ar-SA" sz="2800" b="1" dirty="0">
                <a:solidFill>
                  <a:srgbClr val="C00000"/>
                </a:solidFill>
                <a:latin typeface="Arial" panose="020B0604020202020204" pitchFamily="34" charset="0"/>
                <a:cs typeface="Akhbar MT" pitchFamily="2" charset="-78"/>
              </a:rPr>
              <a:t>: </a:t>
            </a:r>
            <a:r>
              <a:rPr lang="ar-SA" altLang="ar-SA" sz="2800" b="1" dirty="0">
                <a:latin typeface="Arial" panose="020B0604020202020204" pitchFamily="34" charset="0"/>
                <a:cs typeface="Akhbar MT" pitchFamily="2" charset="-78"/>
              </a:rPr>
              <a:t> </a:t>
            </a:r>
            <a:r>
              <a:rPr lang="ar-SA" altLang="ar-SA" sz="2800" b="1" dirty="0" smtClean="0">
                <a:latin typeface="Arial" panose="020B0604020202020204" pitchFamily="34" charset="0"/>
                <a:cs typeface="Akhbar MT" pitchFamily="2" charset="-78"/>
              </a:rPr>
              <a:t>  /    / 1443 </a:t>
            </a:r>
            <a:r>
              <a:rPr lang="ar-SA" altLang="ar-SA" sz="2800" b="1" dirty="0">
                <a:latin typeface="Arial" panose="020B0604020202020204" pitchFamily="34" charset="0"/>
                <a:cs typeface="Akhbar MT" pitchFamily="2" charset="-78"/>
              </a:rPr>
              <a:t>هـ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ar-SA" altLang="ar-SA" sz="2800" b="1" dirty="0">
                <a:solidFill>
                  <a:srgbClr val="C00000"/>
                </a:solidFill>
                <a:latin typeface="Arial" panose="020B0604020202020204" pitchFamily="34" charset="0"/>
                <a:cs typeface="Akhbar MT" pitchFamily="2" charset="-78"/>
              </a:rPr>
              <a:t>المادة : </a:t>
            </a:r>
            <a:r>
              <a:rPr lang="ar-SA" altLang="ar-SA" sz="2800" b="1" dirty="0">
                <a:latin typeface="Arial" panose="020B0604020202020204" pitchFamily="34" charset="0"/>
                <a:cs typeface="Akhbar MT" pitchFamily="2" charset="-78"/>
              </a:rPr>
              <a:t>لغتي الجميلة .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="" xmlns:a16="http://schemas.microsoft.com/office/drawing/2014/main" id="{5DC2814C-6E9C-4E2E-B0C2-F54D7C598D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2614" y="2515337"/>
            <a:ext cx="571396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ar-SA" altLang="ar-SA" b="1" dirty="0">
                <a:solidFill>
                  <a:srgbClr val="FF0000"/>
                </a:solidFill>
                <a:latin typeface="Arial" panose="020B0604020202020204" pitchFamily="34" charset="0"/>
                <a:cs typeface="Akhbar MT" pitchFamily="2" charset="-78"/>
              </a:rPr>
              <a:t>الوحدة </a:t>
            </a:r>
            <a:r>
              <a:rPr lang="ar-SA" altLang="ar-SA" b="1" dirty="0" smtClean="0">
                <a:solidFill>
                  <a:srgbClr val="FF0000"/>
                </a:solidFill>
                <a:latin typeface="Arial" panose="020B0604020202020204" pitchFamily="34" charset="0"/>
                <a:cs typeface="Akhbar MT" pitchFamily="2" charset="-78"/>
              </a:rPr>
              <a:t>الرابعة  </a:t>
            </a:r>
            <a:r>
              <a:rPr lang="ar-SA" altLang="ar-SA" b="1" dirty="0">
                <a:solidFill>
                  <a:srgbClr val="FF0000"/>
                </a:solidFill>
                <a:latin typeface="Arial" panose="020B0604020202020204" pitchFamily="34" charset="0"/>
                <a:cs typeface="Akhbar MT" pitchFamily="2" charset="-78"/>
              </a:rPr>
              <a:t>: </a:t>
            </a:r>
            <a:r>
              <a:rPr lang="ar-SA" altLang="ar-SA" b="1" dirty="0" smtClean="0">
                <a:latin typeface="Arial" panose="020B0604020202020204" pitchFamily="34" charset="0"/>
                <a:cs typeface="Akhbar MT" pitchFamily="2" charset="-78"/>
              </a:rPr>
              <a:t>أخلاق وفضائل</a:t>
            </a:r>
            <a:endParaRPr lang="ar-SA" altLang="ar-SA" b="1" dirty="0">
              <a:latin typeface="Arial" panose="020B0604020202020204" pitchFamily="34" charset="0"/>
              <a:cs typeface="Akhbar MT" pitchFamily="2" charset="-78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ar-SA" altLang="ar-SA" b="1" dirty="0">
                <a:solidFill>
                  <a:srgbClr val="FF0000"/>
                </a:solidFill>
                <a:latin typeface="Arial" panose="020B0604020202020204" pitchFamily="34" charset="0"/>
                <a:cs typeface="Akhbar MT" pitchFamily="2" charset="-78"/>
              </a:rPr>
              <a:t>المكون :  </a:t>
            </a:r>
            <a:r>
              <a:rPr lang="ar-SA" altLang="ar-SA" b="1" dirty="0" smtClean="0">
                <a:latin typeface="Arial" panose="020B0604020202020204" pitchFamily="34" charset="0"/>
                <a:cs typeface="Akhbar MT" pitchFamily="2" charset="-78"/>
              </a:rPr>
              <a:t>الصنف اللغوي</a:t>
            </a:r>
            <a:endParaRPr lang="ar-SA" altLang="ar-SA" b="1" dirty="0">
              <a:latin typeface="Arial" panose="020B0604020202020204" pitchFamily="34" charset="0"/>
              <a:cs typeface="Akhbar MT" pitchFamily="2" charset="-78"/>
            </a:endParaRPr>
          </a:p>
        </p:txBody>
      </p:sp>
      <p:sp>
        <p:nvSpPr>
          <p:cNvPr id="22" name="مربع نص 21">
            <a:extLst>
              <a:ext uri="{FF2B5EF4-FFF2-40B4-BE49-F238E27FC236}">
                <a16:creationId xmlns="" xmlns:a16="http://schemas.microsoft.com/office/drawing/2014/main" id="{D40344B0-CCCA-4068-9065-5BB6A86B06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2610" y="3733892"/>
            <a:ext cx="738553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ar-SA" altLang="ar-SA" sz="3600" b="1" dirty="0">
                <a:solidFill>
                  <a:srgbClr val="FF0000"/>
                </a:solidFill>
                <a:latin typeface="Arial" panose="020B0604020202020204" pitchFamily="34" charset="0"/>
                <a:cs typeface="Akhbar MT" pitchFamily="2" charset="-78"/>
              </a:rPr>
              <a:t>الموضوع </a:t>
            </a:r>
            <a:r>
              <a:rPr lang="ar-SA" altLang="ar-SA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khbar MT" pitchFamily="2" charset="-78"/>
              </a:rPr>
              <a:t>/  </a:t>
            </a:r>
            <a:r>
              <a:rPr lang="ar-SA" altLang="ar-SA" sz="3600" b="1" dirty="0" smtClean="0">
                <a:latin typeface="Arial" panose="020B0604020202020204" pitchFamily="34" charset="0"/>
                <a:cs typeface="Akhbar MT" pitchFamily="2" charset="-78"/>
              </a:rPr>
              <a:t>جمع المذكر السالم</a:t>
            </a:r>
            <a:endParaRPr lang="ar-SA" altLang="ar-SA" sz="3600" b="1" dirty="0">
              <a:latin typeface="Arial" panose="020B0604020202020204" pitchFamily="34" charset="0"/>
              <a:cs typeface="Akhbar MT" pitchFamily="2" charset="-78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ar-SA" altLang="ar-SA" sz="36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khbar MT" pitchFamily="2" charset="-78"/>
              </a:rPr>
              <a:t>صفحة 57</a:t>
            </a:r>
            <a:endParaRPr lang="ar-SA" altLang="ar-SA" sz="4000" b="1" dirty="0">
              <a:latin typeface="Arial" panose="020B0604020202020204" pitchFamily="34" charset="0"/>
              <a:cs typeface="Akhbar MT" pitchFamily="2" charset="-78"/>
            </a:endParaRPr>
          </a:p>
        </p:txBody>
      </p:sp>
      <p:pic>
        <p:nvPicPr>
          <p:cNvPr id="23" name="Picture 2" descr="عبارات عن اللغة العربية جاهزة للطباعة - خلفيات عن اللغة العربية ⋆ بالعربي  نتعلم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978" y="825440"/>
            <a:ext cx="1462440" cy="2114963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571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</p:bld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628</TotalTime>
  <Words>392</Words>
  <Application>Microsoft Office PowerPoint</Application>
  <PresentationFormat>ملء الشاشة</PresentationFormat>
  <Paragraphs>111</Paragraphs>
  <Slides>18</Slides>
  <Notes>0</Notes>
  <HiddenSlides>0</HiddenSlides>
  <MMClips>2</MMClips>
  <ScaleCrop>false</ScaleCrop>
  <HeadingPairs>
    <vt:vector size="6" baseType="variant">
      <vt:variant>
        <vt:lpstr>الخطوط المستخدمة</vt:lpstr>
      </vt:variant>
      <vt:variant>
        <vt:i4>11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18</vt:i4>
      </vt:variant>
    </vt:vector>
  </HeadingPairs>
  <TitlesOfParts>
    <vt:vector size="30" baseType="lpstr">
      <vt:lpstr>Arial Unicode MS</vt:lpstr>
      <vt:lpstr>(AH) Manal Black</vt:lpstr>
      <vt:lpstr>A Massir Ballpoint</vt:lpstr>
      <vt:lpstr>Adobe Arabic</vt:lpstr>
      <vt:lpstr>Akhbar MT</vt:lpstr>
      <vt:lpstr>Arial</vt:lpstr>
      <vt:lpstr>Calibri</vt:lpstr>
      <vt:lpstr>Calibri Light</vt:lpstr>
      <vt:lpstr>Microsoft Sans Serif</vt:lpstr>
      <vt:lpstr>PT Bold Heading</vt:lpstr>
      <vt:lpstr>Times New Roman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DELL</dc:creator>
  <cp:lastModifiedBy>Hp</cp:lastModifiedBy>
  <cp:revision>107</cp:revision>
  <dcterms:created xsi:type="dcterms:W3CDTF">2021-01-02T14:26:45Z</dcterms:created>
  <dcterms:modified xsi:type="dcterms:W3CDTF">2021-09-17T22:51:14Z</dcterms:modified>
</cp:coreProperties>
</file>