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2"/>
  </p:notesMasterIdLst>
  <p:sldIdLst>
    <p:sldId id="256" r:id="rId2"/>
    <p:sldId id="257" r:id="rId3"/>
    <p:sldId id="259" r:id="rId4"/>
    <p:sldId id="270" r:id="rId5"/>
    <p:sldId id="258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311" r:id="rId14"/>
    <p:sldId id="312" r:id="rId15"/>
    <p:sldId id="267" r:id="rId16"/>
    <p:sldId id="274" r:id="rId17"/>
    <p:sldId id="269" r:id="rId18"/>
    <p:sldId id="273" r:id="rId19"/>
    <p:sldId id="272" r:id="rId20"/>
    <p:sldId id="26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B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AD57D7-E6C1-42E7-A91D-DCA997D040D2}">
  <a:tblStyle styleId="{9CAD57D7-E6C1-42E7-A91D-DCA997D040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 snapToGrid="0">
      <p:cViewPr varScale="1">
        <p:scale>
          <a:sx n="109" d="100"/>
          <a:sy n="109" d="100"/>
        </p:scale>
        <p:origin x="70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36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294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e5e8e1901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e5e8e1901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e609c09cc8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e609c09cc8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e5e7094710_0_23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e5e7094710_0_23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e5e709471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e5e709471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e30cd7e80a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e30cd7e80a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5e8e1901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5e8e1901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e5e8e1901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e5e8e1901e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609c09cc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609c09cc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e457fa09d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e457fa09d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اذا اكمل او لا ؟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1" name="Google Shape;381;p14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82" name="Google Shape;3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4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384" name="Google Shape;384;p14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85" name="Google Shape;385;p14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86" name="Google Shape;386;p14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" name="Google Shape;399;p14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1994197" y="3653300"/>
            <a:ext cx="22428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4"/>
          <p:cNvSpPr txBox="1">
            <a:spLocks noGrp="1"/>
          </p:cNvSpPr>
          <p:nvPr>
            <p:ph type="subTitle" idx="2"/>
          </p:nvPr>
        </p:nvSpPr>
        <p:spPr>
          <a:xfrm>
            <a:off x="1994197" y="3291450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14" name="Google Shape;414;p14"/>
          <p:cNvSpPr txBox="1">
            <a:spLocks noGrp="1"/>
          </p:cNvSpPr>
          <p:nvPr>
            <p:ph type="subTitle" idx="3"/>
          </p:nvPr>
        </p:nvSpPr>
        <p:spPr>
          <a:xfrm>
            <a:off x="5043647" y="3653300"/>
            <a:ext cx="22428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4"/>
          <p:cNvSpPr txBox="1">
            <a:spLocks noGrp="1"/>
          </p:cNvSpPr>
          <p:nvPr>
            <p:ph type="subTitle" idx="4"/>
          </p:nvPr>
        </p:nvSpPr>
        <p:spPr>
          <a:xfrm>
            <a:off x="5043647" y="3291450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pic>
        <p:nvPicPr>
          <p:cNvPr id="416" name="Google Shape;4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84608">
            <a:off x="695025" y="514350"/>
            <a:ext cx="1963880" cy="183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100000">
            <a:off x="6909314" y="2835188"/>
            <a:ext cx="1827236" cy="176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4"/>
          <p:cNvPicPr preferRelativeResize="0"/>
          <p:nvPr/>
        </p:nvPicPr>
        <p:blipFill rotWithShape="1">
          <a:blip r:embed="rId6">
            <a:alphaModFix/>
          </a:blip>
          <a:srcRect t="13800" r="9926"/>
          <a:stretch/>
        </p:blipFill>
        <p:spPr>
          <a:xfrm rot="3600000">
            <a:off x="6891625" y="596025"/>
            <a:ext cx="1521700" cy="14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5" name="Google Shape;585;p1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586" name="Google Shape;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9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588" name="Google Shape;588;p1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89" name="Google Shape;589;p1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90" name="Google Shape;590;p1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3" name="Google Shape;603;p1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9"/>
          <p:cNvSpPr txBox="1">
            <a:spLocks noGrp="1"/>
          </p:cNvSpPr>
          <p:nvPr>
            <p:ph type="subTitle" idx="1"/>
          </p:nvPr>
        </p:nvSpPr>
        <p:spPr>
          <a:xfrm>
            <a:off x="1381250" y="2153400"/>
            <a:ext cx="19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9"/>
          <p:cNvSpPr txBox="1">
            <a:spLocks noGrp="1"/>
          </p:cNvSpPr>
          <p:nvPr>
            <p:ph type="subTitle" idx="2"/>
          </p:nvPr>
        </p:nvSpPr>
        <p:spPr>
          <a:xfrm>
            <a:off x="1381250" y="1791550"/>
            <a:ext cx="19989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18" name="Google Shape;618;p19"/>
          <p:cNvSpPr txBox="1">
            <a:spLocks noGrp="1"/>
          </p:cNvSpPr>
          <p:nvPr>
            <p:ph type="subTitle" idx="3"/>
          </p:nvPr>
        </p:nvSpPr>
        <p:spPr>
          <a:xfrm>
            <a:off x="3719150" y="2153400"/>
            <a:ext cx="19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9"/>
          <p:cNvSpPr txBox="1">
            <a:spLocks noGrp="1"/>
          </p:cNvSpPr>
          <p:nvPr>
            <p:ph type="subTitle" idx="4"/>
          </p:nvPr>
        </p:nvSpPr>
        <p:spPr>
          <a:xfrm>
            <a:off x="3719150" y="1791550"/>
            <a:ext cx="19989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0" name="Google Shape;620;p19"/>
          <p:cNvSpPr txBox="1">
            <a:spLocks noGrp="1"/>
          </p:cNvSpPr>
          <p:nvPr>
            <p:ph type="subTitle" idx="5"/>
          </p:nvPr>
        </p:nvSpPr>
        <p:spPr>
          <a:xfrm>
            <a:off x="6057050" y="2153400"/>
            <a:ext cx="19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9"/>
          <p:cNvSpPr txBox="1">
            <a:spLocks noGrp="1"/>
          </p:cNvSpPr>
          <p:nvPr>
            <p:ph type="subTitle" idx="6"/>
          </p:nvPr>
        </p:nvSpPr>
        <p:spPr>
          <a:xfrm>
            <a:off x="6057049" y="1791550"/>
            <a:ext cx="19989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2" name="Google Shape;622;p19"/>
          <p:cNvSpPr txBox="1">
            <a:spLocks noGrp="1"/>
          </p:cNvSpPr>
          <p:nvPr>
            <p:ph type="subTitle" idx="7"/>
          </p:nvPr>
        </p:nvSpPr>
        <p:spPr>
          <a:xfrm>
            <a:off x="1381250" y="3517375"/>
            <a:ext cx="19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subTitle" idx="8"/>
          </p:nvPr>
        </p:nvSpPr>
        <p:spPr>
          <a:xfrm>
            <a:off x="1381249" y="3155525"/>
            <a:ext cx="19989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9"/>
          </p:nvPr>
        </p:nvSpPr>
        <p:spPr>
          <a:xfrm>
            <a:off x="3719150" y="3517375"/>
            <a:ext cx="19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subTitle" idx="13"/>
          </p:nvPr>
        </p:nvSpPr>
        <p:spPr>
          <a:xfrm>
            <a:off x="3719149" y="3155525"/>
            <a:ext cx="19989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4"/>
          </p:nvPr>
        </p:nvSpPr>
        <p:spPr>
          <a:xfrm>
            <a:off x="6057050" y="3517375"/>
            <a:ext cx="19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subTitle" idx="15"/>
          </p:nvPr>
        </p:nvSpPr>
        <p:spPr>
          <a:xfrm>
            <a:off x="6057049" y="3155525"/>
            <a:ext cx="19989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pic>
        <p:nvPicPr>
          <p:cNvPr id="628" name="Google Shape;628;p19"/>
          <p:cNvPicPr preferRelativeResize="0"/>
          <p:nvPr/>
        </p:nvPicPr>
        <p:blipFill rotWithShape="1">
          <a:blip r:embed="rId4">
            <a:alphaModFix/>
          </a:blip>
          <a:srcRect l="7356" t="18064" r="10817" b="27209"/>
          <a:stretch/>
        </p:blipFill>
        <p:spPr>
          <a:xfrm>
            <a:off x="7027725" y="743075"/>
            <a:ext cx="1518251" cy="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9"/>
          <p:cNvPicPr preferRelativeResize="0"/>
          <p:nvPr/>
        </p:nvPicPr>
        <p:blipFill rotWithShape="1">
          <a:blip r:embed="rId5">
            <a:alphaModFix/>
          </a:blip>
          <a:srcRect l="18957" t="18008" r="10699" b="13333"/>
          <a:stretch/>
        </p:blipFill>
        <p:spPr>
          <a:xfrm rot="-887813">
            <a:off x="1211413" y="447656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4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0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2" name="Google Shape;632;p20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633" name="Google Shape;6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20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635" name="Google Shape;635;p20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636" name="Google Shape;636;p20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637" name="Google Shape;637;p20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0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0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0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0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0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0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0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20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0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20"/>
          <p:cNvSpPr txBox="1">
            <a:spLocks noGrp="1"/>
          </p:cNvSpPr>
          <p:nvPr>
            <p:ph type="subTitle" idx="1"/>
          </p:nvPr>
        </p:nvSpPr>
        <p:spPr>
          <a:xfrm>
            <a:off x="1207875" y="1906550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0"/>
          <p:cNvSpPr txBox="1">
            <a:spLocks noGrp="1"/>
          </p:cNvSpPr>
          <p:nvPr>
            <p:ph type="subTitle" idx="2"/>
          </p:nvPr>
        </p:nvSpPr>
        <p:spPr>
          <a:xfrm>
            <a:off x="1207869" y="1544700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3"/>
          </p:nvPr>
        </p:nvSpPr>
        <p:spPr>
          <a:xfrm>
            <a:off x="1207875" y="29202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subTitle" idx="4"/>
          </p:nvPr>
        </p:nvSpPr>
        <p:spPr>
          <a:xfrm>
            <a:off x="1207869" y="25583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5"/>
          </p:nvPr>
        </p:nvSpPr>
        <p:spPr>
          <a:xfrm>
            <a:off x="1207875" y="3933900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subTitle" idx="6"/>
          </p:nvPr>
        </p:nvSpPr>
        <p:spPr>
          <a:xfrm>
            <a:off x="1207869" y="3572050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7"/>
          </p:nvPr>
        </p:nvSpPr>
        <p:spPr>
          <a:xfrm>
            <a:off x="5829975" y="1906550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subTitle" idx="8"/>
          </p:nvPr>
        </p:nvSpPr>
        <p:spPr>
          <a:xfrm>
            <a:off x="5829969" y="1544700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9"/>
          </p:nvPr>
        </p:nvSpPr>
        <p:spPr>
          <a:xfrm>
            <a:off x="5829975" y="29202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subTitle" idx="13"/>
          </p:nvPr>
        </p:nvSpPr>
        <p:spPr>
          <a:xfrm>
            <a:off x="5829969" y="25583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14"/>
          </p:nvPr>
        </p:nvSpPr>
        <p:spPr>
          <a:xfrm>
            <a:off x="5829975" y="3933900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15"/>
          </p:nvPr>
        </p:nvSpPr>
        <p:spPr>
          <a:xfrm>
            <a:off x="5829969" y="3572050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pic>
        <p:nvPicPr>
          <p:cNvPr id="675" name="Google Shape;675;p20"/>
          <p:cNvPicPr preferRelativeResize="0"/>
          <p:nvPr/>
        </p:nvPicPr>
        <p:blipFill rotWithShape="1">
          <a:blip r:embed="rId4">
            <a:alphaModFix/>
          </a:blip>
          <a:srcRect l="10992" t="30075" r="18085" b="19044"/>
          <a:stretch/>
        </p:blipFill>
        <p:spPr>
          <a:xfrm rot="608974">
            <a:off x="6818911" y="773960"/>
            <a:ext cx="2070902" cy="13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20"/>
          <p:cNvPicPr preferRelativeResize="0"/>
          <p:nvPr/>
        </p:nvPicPr>
        <p:blipFill rotWithShape="1">
          <a:blip r:embed="rId5">
            <a:alphaModFix/>
          </a:blip>
          <a:srcRect l="16714" t="20112" r="12966" b="10438"/>
          <a:stretch/>
        </p:blipFill>
        <p:spPr>
          <a:xfrm>
            <a:off x="1395932" y="352475"/>
            <a:ext cx="1317442" cy="12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9" name="Google Shape;679;p2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680" name="Google Shape;680;p21"/>
          <p:cNvSpPr txBox="1">
            <a:spLocks noGrp="1"/>
          </p:cNvSpPr>
          <p:nvPr>
            <p:ph type="title"/>
          </p:nvPr>
        </p:nvSpPr>
        <p:spPr>
          <a:xfrm>
            <a:off x="2817900" y="1551163"/>
            <a:ext cx="3508200" cy="8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681" name="Google Shape;681;p2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682" name="Google Shape;682;p2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683" name="Google Shape;683;p2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6" name="Google Shape;696;p2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2178450" y="2944263"/>
            <a:ext cx="47871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10" name="Google Shape;7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875" y="2816425"/>
            <a:ext cx="2180000" cy="21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75" y="327450"/>
            <a:ext cx="2020350" cy="1886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3" name="Google Shape;893;p2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894" name="Google Shape;8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2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896" name="Google Shape;896;p2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97" name="Google Shape;897;p2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98" name="Google Shape;898;p2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1" name="Google Shape;911;p2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Regular"/>
              <a:buNone/>
              <a:defRPr sz="2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80" name="Google Shape;80;p4"/>
          <p:cNvSpPr txBox="1">
            <a:spLocks noGrp="1"/>
          </p:cNvSpPr>
          <p:nvPr>
            <p:ph type="subTitle" idx="1"/>
          </p:nvPr>
        </p:nvSpPr>
        <p:spPr>
          <a:xfrm>
            <a:off x="1056875" y="1147675"/>
            <a:ext cx="7346400" cy="3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1056875" y="478125"/>
            <a:ext cx="7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3" name="Google Shape;83;p4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4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l="16678" t="20069" r="12258" b="7998"/>
          <a:stretch/>
        </p:blipFill>
        <p:spPr>
          <a:xfrm>
            <a:off x="7493825" y="478125"/>
            <a:ext cx="983500" cy="9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189" name="Google Shape;189;p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90" name="Google Shape;190;p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91" name="Google Shape;191;p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" name="Google Shape;204;p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2969375" y="2329175"/>
            <a:ext cx="35214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subTitle" idx="2"/>
          </p:nvPr>
        </p:nvSpPr>
        <p:spPr>
          <a:xfrm>
            <a:off x="2969375" y="1925675"/>
            <a:ext cx="35214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pic>
        <p:nvPicPr>
          <p:cNvPr id="219" name="Google Shape;21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49115">
            <a:off x="1092965" y="3165163"/>
            <a:ext cx="1679784" cy="161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5">
            <a:alphaModFix/>
          </a:blip>
          <a:srcRect l="10992" t="30075" r="18085" b="19044"/>
          <a:stretch/>
        </p:blipFill>
        <p:spPr>
          <a:xfrm rot="608972">
            <a:off x="6453075" y="747625"/>
            <a:ext cx="2511375" cy="16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6">
            <a:alphaModFix/>
          </a:blip>
          <a:srcRect l="16714" t="20112" r="12966" b="10438"/>
          <a:stretch/>
        </p:blipFill>
        <p:spPr>
          <a:xfrm>
            <a:off x="1291225" y="329875"/>
            <a:ext cx="1580400" cy="14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7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>
            <a:spLocks noGrp="1"/>
          </p:cNvSpPr>
          <p:nvPr>
            <p:ph type="title"/>
          </p:nvPr>
        </p:nvSpPr>
        <p:spPr>
          <a:xfrm>
            <a:off x="2459550" y="1916704"/>
            <a:ext cx="4224900" cy="13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p1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97" name="Google Shape;297;p1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98" name="Google Shape;298;p1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99" name="Google Shape;299;p1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" name="Google Shape;312;p1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1"/>
          <p:cNvSpPr txBox="1">
            <a:spLocks noGrp="1"/>
          </p:cNvSpPr>
          <p:nvPr>
            <p:ph type="title" hasCustomPrompt="1"/>
          </p:nvPr>
        </p:nvSpPr>
        <p:spPr>
          <a:xfrm>
            <a:off x="1274400" y="1322825"/>
            <a:ext cx="6807300" cy="16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6" name="Google Shape;326;p11"/>
          <p:cNvSpPr txBox="1">
            <a:spLocks noGrp="1"/>
          </p:cNvSpPr>
          <p:nvPr>
            <p:ph type="subTitle" idx="1"/>
          </p:nvPr>
        </p:nvSpPr>
        <p:spPr>
          <a:xfrm>
            <a:off x="2370450" y="2996400"/>
            <a:ext cx="4615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27" name="Google Shape;327;p11"/>
          <p:cNvPicPr preferRelativeResize="0"/>
          <p:nvPr/>
        </p:nvPicPr>
        <p:blipFill rotWithShape="1">
          <a:blip r:embed="rId3">
            <a:alphaModFix/>
          </a:blip>
          <a:srcRect l="19057" t="15672" r="8452" b="14077"/>
          <a:stretch/>
        </p:blipFill>
        <p:spPr>
          <a:xfrm rot="2854260" flipH="1">
            <a:off x="1275695" y="470660"/>
            <a:ext cx="1207635" cy="112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0150" y="2378325"/>
            <a:ext cx="2613974" cy="24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59844">
            <a:off x="3941942" y="3219414"/>
            <a:ext cx="1472216" cy="1374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73" r:id="rId18"/>
    <p:sldLayoutId id="2147483675" r:id="rId19"/>
    <p:sldLayoutId id="2147483677" r:id="rId20"/>
    <p:sldLayoutId id="214748367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t.me/schoolart45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hyperlink" Target="https://t.me/schoolart45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Google Shape;11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3934215" y="2773266"/>
            <a:ext cx="1591718" cy="15925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6;p30">
            <a:extLst>
              <a:ext uri="{FF2B5EF4-FFF2-40B4-BE49-F238E27FC236}">
                <a16:creationId xmlns:a16="http://schemas.microsoft.com/office/drawing/2014/main" id="{D8F82714-F199-42F9-A33C-80E2CE4DCC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1847850"/>
            <a:ext cx="8520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المنظور و الظل و النور</a:t>
            </a:r>
            <a:endParaRPr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Google Shape;226;p30">
            <a:extLst>
              <a:ext uri="{FF2B5EF4-FFF2-40B4-BE49-F238E27FC236}">
                <a16:creationId xmlns:a16="http://schemas.microsoft.com/office/drawing/2014/main" id="{925F61E5-456F-4763-876D-CD61F64C2B76}"/>
              </a:ext>
            </a:extLst>
          </p:cNvPr>
          <p:cNvSpPr txBox="1">
            <a:spLocks/>
          </p:cNvSpPr>
          <p:nvPr/>
        </p:nvSpPr>
        <p:spPr>
          <a:xfrm>
            <a:off x="2983611" y="3976808"/>
            <a:ext cx="3176777" cy="67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4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مجال الرسم</a:t>
            </a:r>
          </a:p>
        </p:txBody>
      </p:sp>
      <p:pic>
        <p:nvPicPr>
          <p:cNvPr id="5" name="صورة 4">
            <a:hlinkClick r:id="rId5"/>
            <a:extLst>
              <a:ext uri="{FF2B5EF4-FFF2-40B4-BE49-F238E27FC236}">
                <a16:creationId xmlns:a16="http://schemas.microsoft.com/office/drawing/2014/main" id="{88900064-B96A-4B12-B136-D7804FD61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2" y="4643664"/>
            <a:ext cx="499836" cy="4998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DE8ABAB-356A-443A-B81C-87DF9D6B4348}"/>
              </a:ext>
            </a:extLst>
          </p:cNvPr>
          <p:cNvSpPr txBox="1"/>
          <p:nvPr/>
        </p:nvSpPr>
        <p:spPr>
          <a:xfrm>
            <a:off x="311700" y="4643664"/>
            <a:ext cx="12772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قناتي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48BD67-0313-4340-9D52-CAC8A2D8D9DB}"/>
              </a:ext>
            </a:extLst>
          </p:cNvPr>
          <p:cNvSpPr txBox="1"/>
          <p:nvPr/>
        </p:nvSpPr>
        <p:spPr>
          <a:xfrm>
            <a:off x="2563739" y="2661617"/>
            <a:ext cx="40165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اعداد و تنفيذ : نايلة الحجيلي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511;p34">
            <a:extLst>
              <a:ext uri="{FF2B5EF4-FFF2-40B4-BE49-F238E27FC236}">
                <a16:creationId xmlns:a16="http://schemas.microsoft.com/office/drawing/2014/main" id="{4700B127-32F3-46E8-896C-CDD03CEE66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0356" y="541247"/>
            <a:ext cx="2739277" cy="6589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DecoType Thuluth" panose="02010000000000000000" pitchFamily="2" charset="-78"/>
              </a:rPr>
              <a:t>قواعد المنظور : </a:t>
            </a:r>
            <a:endParaRPr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29" name="Google Shape;511;p34">
            <a:extLst>
              <a:ext uri="{FF2B5EF4-FFF2-40B4-BE49-F238E27FC236}">
                <a16:creationId xmlns:a16="http://schemas.microsoft.com/office/drawing/2014/main" id="{3BC46364-77FC-486C-96BC-7B544485BC3F}"/>
              </a:ext>
            </a:extLst>
          </p:cNvPr>
          <p:cNvSpPr txBox="1">
            <a:spLocks/>
          </p:cNvSpPr>
          <p:nvPr/>
        </p:nvSpPr>
        <p:spPr>
          <a:xfrm>
            <a:off x="6060559" y="1299387"/>
            <a:ext cx="2739277" cy="6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Thuluth" panose="02010000000000000000" pitchFamily="2" charset="-78"/>
              </a:rPr>
              <a:t>1/ خط الأفق :</a:t>
            </a:r>
          </a:p>
        </p:txBody>
      </p:sp>
      <p:sp>
        <p:nvSpPr>
          <p:cNvPr id="30" name="Google Shape;511;p34">
            <a:extLst>
              <a:ext uri="{FF2B5EF4-FFF2-40B4-BE49-F238E27FC236}">
                <a16:creationId xmlns:a16="http://schemas.microsoft.com/office/drawing/2014/main" id="{DCD24F72-312B-47B5-A31F-2FD91FB883DE}"/>
              </a:ext>
            </a:extLst>
          </p:cNvPr>
          <p:cNvSpPr txBox="1">
            <a:spLocks/>
          </p:cNvSpPr>
          <p:nvPr/>
        </p:nvSpPr>
        <p:spPr>
          <a:xfrm>
            <a:off x="3239388" y="1299387"/>
            <a:ext cx="3976200" cy="6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14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ماذا تعرفين عن خط الأفق من خلال الأعوام السابقة ؟ </a:t>
            </a:r>
          </a:p>
          <a:p>
            <a:r>
              <a:rPr lang="ar-SA" sz="14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و اين يمكننا إيجاد خط الأفق في المشاهد من حولنا ؟</a:t>
            </a:r>
          </a:p>
        </p:txBody>
      </p:sp>
      <p:pic>
        <p:nvPicPr>
          <p:cNvPr id="1026" name="Picture 2" descr="مناظر غروب الشمس علي البحر والمياه خلفيات HD - ميكساتك">
            <a:extLst>
              <a:ext uri="{FF2B5EF4-FFF2-40B4-BE49-F238E27FC236}">
                <a16:creationId xmlns:a16="http://schemas.microsoft.com/office/drawing/2014/main" id="{C6674DB3-1559-4C08-A3E2-A92D37AE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48" y="1958290"/>
            <a:ext cx="3615069" cy="2715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ما سر جمال الشمس عند الغروب و الشروق؟ - BBC News عربي">
            <a:extLst>
              <a:ext uri="{FF2B5EF4-FFF2-40B4-BE49-F238E27FC236}">
                <a16:creationId xmlns:a16="http://schemas.microsoft.com/office/drawing/2014/main" id="{B5253F1D-F9F0-4FA1-AB69-FC0684FE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3" y="2022085"/>
            <a:ext cx="3801208" cy="2571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CE7D9FBC-4CA5-4529-8870-AFA36F67DC87}"/>
              </a:ext>
            </a:extLst>
          </p:cNvPr>
          <p:cNvCxnSpPr>
            <a:cxnSpLocks/>
          </p:cNvCxnSpPr>
          <p:nvPr/>
        </p:nvCxnSpPr>
        <p:spPr>
          <a:xfrm>
            <a:off x="4518835" y="3185211"/>
            <a:ext cx="3905693" cy="3544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52DC3261-A900-4E69-BAF7-D482EA55455D}"/>
              </a:ext>
            </a:extLst>
          </p:cNvPr>
          <p:cNvCxnSpPr>
            <a:cxnSpLocks/>
          </p:cNvCxnSpPr>
          <p:nvPr/>
        </p:nvCxnSpPr>
        <p:spPr>
          <a:xfrm>
            <a:off x="961733" y="3795823"/>
            <a:ext cx="3905693" cy="3544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511;p34">
            <a:extLst>
              <a:ext uri="{FF2B5EF4-FFF2-40B4-BE49-F238E27FC236}">
                <a16:creationId xmlns:a16="http://schemas.microsoft.com/office/drawing/2014/main" id="{C806603B-4A04-4511-AB4A-F6B9178A26C9}"/>
              </a:ext>
            </a:extLst>
          </p:cNvPr>
          <p:cNvSpPr txBox="1">
            <a:spLocks/>
          </p:cNvSpPr>
          <p:nvPr/>
        </p:nvSpPr>
        <p:spPr>
          <a:xfrm>
            <a:off x="3315775" y="633079"/>
            <a:ext cx="2739277" cy="6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Thuluth" panose="02010000000000000000" pitchFamily="2" charset="-78"/>
              </a:rPr>
              <a:t>1/ خط الأفق :</a:t>
            </a:r>
          </a:p>
        </p:txBody>
      </p:sp>
      <p:sp>
        <p:nvSpPr>
          <p:cNvPr id="33" name="عنصر نائب للمحتوى 2">
            <a:extLst>
              <a:ext uri="{FF2B5EF4-FFF2-40B4-BE49-F238E27FC236}">
                <a16:creationId xmlns:a16="http://schemas.microsoft.com/office/drawing/2014/main" id="{BD848B81-7010-4429-8FB8-F56136CC4C00}"/>
              </a:ext>
            </a:extLst>
          </p:cNvPr>
          <p:cNvSpPr txBox="1">
            <a:spLocks/>
          </p:cNvSpPr>
          <p:nvPr/>
        </p:nvSpPr>
        <p:spPr>
          <a:xfrm>
            <a:off x="1323541" y="1315856"/>
            <a:ext cx="6723743" cy="150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ar-SA" sz="2800" dirty="0">
                <a:cs typeface="Akhbar MT" pitchFamily="2" charset="-78"/>
              </a:rPr>
              <a:t>وهو الخط المستقيم الافقي الذي يقع على مستوى عين الناظر, وهو يعلو وينخفض وفقاً لعلو وانخفاض الناظر عن سطح الأرض.</a:t>
            </a:r>
          </a:p>
        </p:txBody>
      </p:sp>
      <p:sp>
        <p:nvSpPr>
          <p:cNvPr id="34" name="Google Shape;226;p30">
            <a:extLst>
              <a:ext uri="{FF2B5EF4-FFF2-40B4-BE49-F238E27FC236}">
                <a16:creationId xmlns:a16="http://schemas.microsoft.com/office/drawing/2014/main" id="{E7694A4A-96FE-40F3-8DB1-D90F9E700041}"/>
              </a:ext>
            </a:extLst>
          </p:cNvPr>
          <p:cNvSpPr txBox="1">
            <a:spLocks/>
          </p:cNvSpPr>
          <p:nvPr/>
        </p:nvSpPr>
        <p:spPr>
          <a:xfrm>
            <a:off x="2983611" y="2068558"/>
            <a:ext cx="3176777" cy="55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4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هناك طريقة بسيطة يمكننا تطبيقها بأنفسنا </a:t>
            </a:r>
          </a:p>
        </p:txBody>
      </p:sp>
      <p:pic>
        <p:nvPicPr>
          <p:cNvPr id="2052" name="Picture 4" descr="خلفية بحر العرب for Android - APK Download">
            <a:extLst>
              <a:ext uri="{FF2B5EF4-FFF2-40B4-BE49-F238E27FC236}">
                <a16:creationId xmlns:a16="http://schemas.microsoft.com/office/drawing/2014/main" id="{661561B2-19B9-4B9F-86BB-71C117C56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51" y="2640807"/>
            <a:ext cx="2557584" cy="204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226;p30">
            <a:extLst>
              <a:ext uri="{FF2B5EF4-FFF2-40B4-BE49-F238E27FC236}">
                <a16:creationId xmlns:a16="http://schemas.microsoft.com/office/drawing/2014/main" id="{2BAD2FCE-C4DD-4A68-AAE7-284BB76D994F}"/>
              </a:ext>
            </a:extLst>
          </p:cNvPr>
          <p:cNvSpPr txBox="1">
            <a:spLocks/>
          </p:cNvSpPr>
          <p:nvPr/>
        </p:nvSpPr>
        <p:spPr>
          <a:xfrm>
            <a:off x="4943830" y="2624690"/>
            <a:ext cx="3176777" cy="150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4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قفي على الشاطئ في صحو و أنظري باتجاه البحر حيث ستلاحظني أن السماء تلتقي مع الماء في خط مستقيم على مستوى عينك تماماً </a:t>
            </a:r>
          </a:p>
          <a:p>
            <a:r>
              <a:rPr lang="ar-SA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( إن هذا المستقيم هو خط الأفق ) 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3A7678C-FD47-45DF-B78B-2CA1ABEAF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8223" r="7387" b="11609"/>
          <a:stretch/>
        </p:blipFill>
        <p:spPr bwMode="auto">
          <a:xfrm>
            <a:off x="891135" y="2134417"/>
            <a:ext cx="2396702" cy="1650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45"/>
          <p:cNvGrpSpPr/>
          <p:nvPr/>
        </p:nvGrpSpPr>
        <p:grpSpPr>
          <a:xfrm>
            <a:off x="-461952" y="2570308"/>
            <a:ext cx="3062750" cy="2755665"/>
            <a:chOff x="415623" y="807746"/>
            <a:chExt cx="4135827" cy="3674255"/>
          </a:xfrm>
        </p:grpSpPr>
        <p:pic>
          <p:nvPicPr>
            <p:cNvPr id="1264" name="Google Shape;1264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78611">
              <a:off x="671870" y="1087825"/>
              <a:ext cx="2517824" cy="235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5" name="Google Shape;1265;p45"/>
            <p:cNvPicPr preferRelativeResize="0"/>
            <p:nvPr/>
          </p:nvPicPr>
          <p:blipFill rotWithShape="1">
            <a:blip r:embed="rId4">
              <a:alphaModFix/>
            </a:blip>
            <a:srcRect t="5419" r="16282"/>
            <a:stretch/>
          </p:blipFill>
          <p:spPr>
            <a:xfrm>
              <a:off x="2257675" y="1243325"/>
              <a:ext cx="2293775" cy="241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6" name="Google Shape;1266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796802">
              <a:off x="867994" y="1212474"/>
              <a:ext cx="1933175" cy="1804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7" name="Google Shape;1267;p45"/>
            <p:cNvPicPr preferRelativeResize="0"/>
            <p:nvPr/>
          </p:nvPicPr>
          <p:blipFill rotWithShape="1">
            <a:blip r:embed="rId6">
              <a:alphaModFix/>
            </a:blip>
            <a:srcRect l="7270" t="10714" b="10040"/>
            <a:stretch/>
          </p:blipFill>
          <p:spPr>
            <a:xfrm>
              <a:off x="1068025" y="1376450"/>
              <a:ext cx="2992275" cy="3105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511;p34">
            <a:extLst>
              <a:ext uri="{FF2B5EF4-FFF2-40B4-BE49-F238E27FC236}">
                <a16:creationId xmlns:a16="http://schemas.microsoft.com/office/drawing/2014/main" id="{7CD204D7-A135-4813-8833-C5397091218F}"/>
              </a:ext>
            </a:extLst>
          </p:cNvPr>
          <p:cNvSpPr txBox="1">
            <a:spLocks/>
          </p:cNvSpPr>
          <p:nvPr/>
        </p:nvSpPr>
        <p:spPr>
          <a:xfrm>
            <a:off x="1495561" y="524540"/>
            <a:ext cx="6033873" cy="77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Thuluth" panose="02010000000000000000" pitchFamily="2" charset="-78"/>
              </a:rPr>
              <a:t>أين خط الأفق في لوحة الفنانة حنان </a:t>
            </a:r>
            <a:r>
              <a:rPr lang="ar-S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Thuluth" panose="02010000000000000000" pitchFamily="2" charset="-78"/>
              </a:rPr>
              <a:t>البويدي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Thuluth" panose="02010000000000000000" pitchFamily="2" charset="-78"/>
              </a:rPr>
              <a:t> ؟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1F00AAB-2F0E-49C8-ABBB-B2C830303D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218" t="38174" r="41628" b="8492"/>
          <a:stretch/>
        </p:blipFill>
        <p:spPr>
          <a:xfrm>
            <a:off x="3481782" y="1270379"/>
            <a:ext cx="2249694" cy="334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AF282873-9C68-4783-80BC-D293631F18F6}"/>
              </a:ext>
            </a:extLst>
          </p:cNvPr>
          <p:cNvCxnSpPr>
            <a:cxnSpLocks/>
          </p:cNvCxnSpPr>
          <p:nvPr/>
        </p:nvCxnSpPr>
        <p:spPr>
          <a:xfrm>
            <a:off x="2905046" y="2735884"/>
            <a:ext cx="3403166" cy="3544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511;p34">
            <a:extLst>
              <a:ext uri="{FF2B5EF4-FFF2-40B4-BE49-F238E27FC236}">
                <a16:creationId xmlns:a16="http://schemas.microsoft.com/office/drawing/2014/main" id="{4700B127-32F3-46E8-896C-CDD03CEE66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0356" y="541247"/>
            <a:ext cx="2739277" cy="6589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DecoType Thuluth" panose="02010000000000000000" pitchFamily="2" charset="-78"/>
              </a:rPr>
              <a:t>قواعد المنظور : </a:t>
            </a:r>
            <a:endParaRPr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29" name="Google Shape;511;p34">
            <a:extLst>
              <a:ext uri="{FF2B5EF4-FFF2-40B4-BE49-F238E27FC236}">
                <a16:creationId xmlns:a16="http://schemas.microsoft.com/office/drawing/2014/main" id="{3BC46364-77FC-486C-96BC-7B544485BC3F}"/>
              </a:ext>
            </a:extLst>
          </p:cNvPr>
          <p:cNvSpPr txBox="1">
            <a:spLocks/>
          </p:cNvSpPr>
          <p:nvPr/>
        </p:nvSpPr>
        <p:spPr>
          <a:xfrm>
            <a:off x="5472225" y="1090247"/>
            <a:ext cx="3150403" cy="6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Thuluth" panose="02010000000000000000" pitchFamily="2" charset="-78"/>
              </a:rPr>
              <a:t>2/ نقطة النظر و التلاشي :</a:t>
            </a:r>
          </a:p>
        </p:txBody>
      </p:sp>
      <p:sp>
        <p:nvSpPr>
          <p:cNvPr id="9" name="Google Shape;511;p34">
            <a:extLst>
              <a:ext uri="{FF2B5EF4-FFF2-40B4-BE49-F238E27FC236}">
                <a16:creationId xmlns:a16="http://schemas.microsoft.com/office/drawing/2014/main" id="{6E50DA57-5706-4654-BC7C-8532773792D9}"/>
              </a:ext>
            </a:extLst>
          </p:cNvPr>
          <p:cNvSpPr txBox="1">
            <a:spLocks/>
          </p:cNvSpPr>
          <p:nvPr/>
        </p:nvSpPr>
        <p:spPr>
          <a:xfrm>
            <a:off x="2275521" y="1692443"/>
            <a:ext cx="4912240" cy="42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16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إن خط الأفق هو  مستقيم تتابعه بعينك و يجتاز المنظر المرئي من أوله إلى آخره </a:t>
            </a:r>
          </a:p>
        </p:txBody>
      </p:sp>
      <p:sp>
        <p:nvSpPr>
          <p:cNvPr id="10" name="Google Shape;511;p34">
            <a:extLst>
              <a:ext uri="{FF2B5EF4-FFF2-40B4-BE49-F238E27FC236}">
                <a16:creationId xmlns:a16="http://schemas.microsoft.com/office/drawing/2014/main" id="{4DDD7EAC-EDAD-4734-883F-F72C5EBA192F}"/>
              </a:ext>
            </a:extLst>
          </p:cNvPr>
          <p:cNvSpPr txBox="1">
            <a:spLocks/>
          </p:cNvSpPr>
          <p:nvPr/>
        </p:nvSpPr>
        <p:spPr>
          <a:xfrm>
            <a:off x="2275521" y="2021894"/>
            <a:ext cx="4912240" cy="6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16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اما نقطة النظر و التلاشي </a:t>
            </a:r>
          </a:p>
          <a:p>
            <a:r>
              <a:rPr lang="ar-SA" sz="16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هي التي تقع على خط الأفق فإنها تظل ثابتة اتجاه عين الناظر</a:t>
            </a:r>
          </a:p>
        </p:txBody>
      </p:sp>
      <p:pic>
        <p:nvPicPr>
          <p:cNvPr id="3074" name="Picture 2" descr="لنتعرف سوياً على المنظور...!! - عالم حواء">
            <a:extLst>
              <a:ext uri="{FF2B5EF4-FFF2-40B4-BE49-F238E27FC236}">
                <a16:creationId xmlns:a16="http://schemas.microsoft.com/office/drawing/2014/main" id="{9734445A-A28D-44E9-A8D1-89642DF7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19" y="2680797"/>
            <a:ext cx="2678962" cy="2009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3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45"/>
          <p:cNvGrpSpPr/>
          <p:nvPr/>
        </p:nvGrpSpPr>
        <p:grpSpPr>
          <a:xfrm>
            <a:off x="-461952" y="2570308"/>
            <a:ext cx="3062750" cy="2755665"/>
            <a:chOff x="415623" y="807746"/>
            <a:chExt cx="4135827" cy="3674255"/>
          </a:xfrm>
        </p:grpSpPr>
        <p:pic>
          <p:nvPicPr>
            <p:cNvPr id="1264" name="Google Shape;1264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78611">
              <a:off x="671870" y="1087825"/>
              <a:ext cx="2517824" cy="235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5" name="Google Shape;1265;p45"/>
            <p:cNvPicPr preferRelativeResize="0"/>
            <p:nvPr/>
          </p:nvPicPr>
          <p:blipFill rotWithShape="1">
            <a:blip r:embed="rId4">
              <a:alphaModFix/>
            </a:blip>
            <a:srcRect t="5419" r="16282"/>
            <a:stretch/>
          </p:blipFill>
          <p:spPr>
            <a:xfrm>
              <a:off x="2257675" y="1243325"/>
              <a:ext cx="2293775" cy="241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6" name="Google Shape;1266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796802">
              <a:off x="867994" y="1212474"/>
              <a:ext cx="1933175" cy="1804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7" name="Google Shape;1267;p45"/>
            <p:cNvPicPr preferRelativeResize="0"/>
            <p:nvPr/>
          </p:nvPicPr>
          <p:blipFill rotWithShape="1">
            <a:blip r:embed="rId6">
              <a:alphaModFix/>
            </a:blip>
            <a:srcRect l="7270" t="10714" b="10040"/>
            <a:stretch/>
          </p:blipFill>
          <p:spPr>
            <a:xfrm>
              <a:off x="1068025" y="1376450"/>
              <a:ext cx="2992275" cy="3105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511;p34">
            <a:extLst>
              <a:ext uri="{FF2B5EF4-FFF2-40B4-BE49-F238E27FC236}">
                <a16:creationId xmlns:a16="http://schemas.microsoft.com/office/drawing/2014/main" id="{7CD204D7-A135-4813-8833-C5397091218F}"/>
              </a:ext>
            </a:extLst>
          </p:cNvPr>
          <p:cNvSpPr txBox="1">
            <a:spLocks/>
          </p:cNvSpPr>
          <p:nvPr/>
        </p:nvSpPr>
        <p:spPr>
          <a:xfrm>
            <a:off x="1336189" y="245875"/>
            <a:ext cx="6501620" cy="14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Thuluth" panose="02010000000000000000" pitchFamily="2" charset="-78"/>
              </a:rPr>
              <a:t>في قواعد المنظور البسيط هناك نقطة تلاشي واحدة و في قواعد المنظور بشكل عام هناك نقطتي تلاشي على خط الأفق</a:t>
            </a:r>
          </a:p>
        </p:txBody>
      </p:sp>
      <p:sp>
        <p:nvSpPr>
          <p:cNvPr id="10" name="Google Shape;226;p30">
            <a:extLst>
              <a:ext uri="{FF2B5EF4-FFF2-40B4-BE49-F238E27FC236}">
                <a16:creationId xmlns:a16="http://schemas.microsoft.com/office/drawing/2014/main" id="{8F9B0954-84EF-4103-8CD0-7697FF7DF9E9}"/>
              </a:ext>
            </a:extLst>
          </p:cNvPr>
          <p:cNvSpPr txBox="1">
            <a:spLocks/>
          </p:cNvSpPr>
          <p:nvPr/>
        </p:nvSpPr>
        <p:spPr>
          <a:xfrm>
            <a:off x="2487425" y="1599228"/>
            <a:ext cx="4452091" cy="55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4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سنتطرق اليوم الى طريقة استخدام المنظور بالرسم من نقطة تلاشي واحدة</a:t>
            </a:r>
          </a:p>
        </p:txBody>
      </p:sp>
      <p:pic>
        <p:nvPicPr>
          <p:cNvPr id="5122" name="Picture 2" descr="رسم المنظور للمبتدئين - Al Ilmu 12">
            <a:extLst>
              <a:ext uri="{FF2B5EF4-FFF2-40B4-BE49-F238E27FC236}">
                <a16:creationId xmlns:a16="http://schemas.microsoft.com/office/drawing/2014/main" id="{4AD63B2F-9A2C-492B-B2D4-2F922CDA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68" y="2155360"/>
            <a:ext cx="3356454" cy="2466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2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وان 1">
            <a:extLst>
              <a:ext uri="{FF2B5EF4-FFF2-40B4-BE49-F238E27FC236}">
                <a16:creationId xmlns:a16="http://schemas.microsoft.com/office/drawing/2014/main" id="{79A7BBED-F469-4D06-A907-8F5FB171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096" y="513982"/>
            <a:ext cx="3273057" cy="839897"/>
          </a:xfrm>
        </p:spPr>
        <p:txBody>
          <a:bodyPr>
            <a:normAutofit/>
          </a:bodyPr>
          <a:lstStyle/>
          <a:p>
            <a:r>
              <a:rPr lang="ar-SA" dirty="0">
                <a:cs typeface="Akhbar MT" pitchFamily="2" charset="-78"/>
              </a:rPr>
              <a:t>تعليم رسم المنظور</a:t>
            </a:r>
          </a:p>
        </p:txBody>
      </p:sp>
      <p:sp>
        <p:nvSpPr>
          <p:cNvPr id="42" name="عنصر نائب للمحتوى 2">
            <a:extLst>
              <a:ext uri="{FF2B5EF4-FFF2-40B4-BE49-F238E27FC236}">
                <a16:creationId xmlns:a16="http://schemas.microsoft.com/office/drawing/2014/main" id="{919623F3-7619-4105-A76C-6668CF070533}"/>
              </a:ext>
            </a:extLst>
          </p:cNvPr>
          <p:cNvSpPr txBox="1">
            <a:spLocks/>
          </p:cNvSpPr>
          <p:nvPr/>
        </p:nvSpPr>
        <p:spPr>
          <a:xfrm>
            <a:off x="712968" y="1258556"/>
            <a:ext cx="4403324" cy="348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ar-SA" sz="3600" dirty="0">
                <a:cs typeface="Akhbar MT" pitchFamily="2" charset="-78"/>
              </a:rPr>
              <a:t>منظور بنقطة واحدة:</a:t>
            </a:r>
          </a:p>
          <a:p>
            <a:r>
              <a:rPr lang="ar-SA" sz="2000" dirty="0">
                <a:cs typeface="Akhbar MT" pitchFamily="2" charset="-78"/>
              </a:rPr>
              <a:t>عند رسم مستطيل باستخدام منظور النقطة الواحدة، فإن وجه المستطيل سيكون هو المواجه للمشاهد، ويتم الرسم كالتالي:</a:t>
            </a:r>
          </a:p>
          <a:p>
            <a:r>
              <a:rPr lang="ar-SA" sz="2000" dirty="0">
                <a:cs typeface="Akhbar MT" pitchFamily="2" charset="-78"/>
              </a:rPr>
              <a:t>1- ارسم خطًا أفقيًا وسمه “مستوى العين” أو “خط الأفق”، ثم ارسم مستطيلاً أسفل هذا الخط.</a:t>
            </a:r>
          </a:p>
          <a:p>
            <a:r>
              <a:rPr lang="ar-SA" sz="2000" dirty="0">
                <a:cs typeface="Akhbar MT" pitchFamily="2" charset="-78"/>
              </a:rPr>
              <a:t>2- حدد نقطة على خط الأفق، وارسم شعاع ضوء (خطوط تلاشي) منها متجهة إلى زوايا المستطيل.</a:t>
            </a:r>
          </a:p>
          <a:p>
            <a:r>
              <a:rPr lang="ar-SA" sz="2000" dirty="0">
                <a:cs typeface="Akhbar MT" pitchFamily="2" charset="-78"/>
              </a:rPr>
              <a:t>3- ارسم خطًا أفقيًا موازياً للخط الأفقي للمستطيل اعتماداً على خطي شعاع الضوء، وبذلك تحصل على مستطيل مجسم من منظور نقطة واحدة.</a:t>
            </a:r>
          </a:p>
        </p:txBody>
      </p:sp>
      <p:pic>
        <p:nvPicPr>
          <p:cNvPr id="43" name="Picture 2" descr="تعلم رسم المنظور Perspective">
            <a:extLst>
              <a:ext uri="{FF2B5EF4-FFF2-40B4-BE49-F238E27FC236}">
                <a16:creationId xmlns:a16="http://schemas.microsoft.com/office/drawing/2014/main" id="{54EA3694-E137-4917-AE62-D9312593E4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292" y="1408695"/>
            <a:ext cx="3273057" cy="1749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تعلم رسم المنظور Perspective">
            <a:extLst>
              <a:ext uri="{FF2B5EF4-FFF2-40B4-BE49-F238E27FC236}">
                <a16:creationId xmlns:a16="http://schemas.microsoft.com/office/drawing/2014/main" id="{517862B2-990F-48F1-99B9-1EB8F366C3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94" y="3084079"/>
            <a:ext cx="3329844" cy="1663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مستطيل 48">
            <a:extLst>
              <a:ext uri="{FF2B5EF4-FFF2-40B4-BE49-F238E27FC236}">
                <a16:creationId xmlns:a16="http://schemas.microsoft.com/office/drawing/2014/main" id="{3CD9A730-3C6E-45B3-A977-AF2206B6ABCE}"/>
              </a:ext>
            </a:extLst>
          </p:cNvPr>
          <p:cNvSpPr/>
          <p:nvPr/>
        </p:nvSpPr>
        <p:spPr>
          <a:xfrm>
            <a:off x="6102566" y="1641064"/>
            <a:ext cx="1262100" cy="33830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D9A1E93D-A033-4762-9247-8FB2ECDCC553}"/>
              </a:ext>
            </a:extLst>
          </p:cNvPr>
          <p:cNvSpPr/>
          <p:nvPr/>
        </p:nvSpPr>
        <p:spPr>
          <a:xfrm>
            <a:off x="6024566" y="3316448"/>
            <a:ext cx="1262100" cy="33830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D56A2DB6-22B6-4E61-9832-0148811F05F2}"/>
              </a:ext>
            </a:extLst>
          </p:cNvPr>
          <p:cNvGrpSpPr/>
          <p:nvPr/>
        </p:nvGrpSpPr>
        <p:grpSpPr>
          <a:xfrm>
            <a:off x="929762" y="1252025"/>
            <a:ext cx="2587162" cy="478307"/>
            <a:chOff x="1012628" y="204"/>
            <a:chExt cx="3429928" cy="594795"/>
          </a:xfrm>
        </p:grpSpPr>
        <p:sp>
          <p:nvSpPr>
            <p:cNvPr id="71" name="سهم: خماسي 70">
              <a:extLst>
                <a:ext uri="{FF2B5EF4-FFF2-40B4-BE49-F238E27FC236}">
                  <a16:creationId xmlns:a16="http://schemas.microsoft.com/office/drawing/2014/main" id="{B26AC2B9-2C71-4EF0-85A5-8C91DABF894F}"/>
                </a:ext>
              </a:extLst>
            </p:cNvPr>
            <p:cNvSpPr/>
            <p:nvPr/>
          </p:nvSpPr>
          <p:spPr>
            <a:xfrm rot="10800000">
              <a:off x="1012628" y="204"/>
              <a:ext cx="3429928" cy="5947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سهم: خماسي 4">
              <a:extLst>
                <a:ext uri="{FF2B5EF4-FFF2-40B4-BE49-F238E27FC236}">
                  <a16:creationId xmlns:a16="http://schemas.microsoft.com/office/drawing/2014/main" id="{A3EA4505-0AB7-4B8B-8A47-2DB72A6E3F7B}"/>
                </a:ext>
              </a:extLst>
            </p:cNvPr>
            <p:cNvSpPr txBox="1"/>
            <p:nvPr/>
          </p:nvSpPr>
          <p:spPr>
            <a:xfrm rot="21600000">
              <a:off x="1161327" y="204"/>
              <a:ext cx="3281229" cy="594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288" tIns="121920" rIns="227584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3200" kern="1200" dirty="0">
                  <a:cs typeface="Akhbar MT" pitchFamily="2" charset="-78"/>
                </a:rPr>
                <a:t>منظور نقطتين:</a:t>
              </a:r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CDE36C93-D4DF-436D-AEE4-0C93897DEF1C}"/>
              </a:ext>
            </a:extLst>
          </p:cNvPr>
          <p:cNvGrpSpPr/>
          <p:nvPr/>
        </p:nvGrpSpPr>
        <p:grpSpPr>
          <a:xfrm>
            <a:off x="929762" y="1983545"/>
            <a:ext cx="2587162" cy="478307"/>
            <a:chOff x="1012628" y="772550"/>
            <a:chExt cx="3429928" cy="594795"/>
          </a:xfrm>
        </p:grpSpPr>
        <p:sp>
          <p:nvSpPr>
            <p:cNvPr id="74" name="سهم: خماسي 73">
              <a:extLst>
                <a:ext uri="{FF2B5EF4-FFF2-40B4-BE49-F238E27FC236}">
                  <a16:creationId xmlns:a16="http://schemas.microsoft.com/office/drawing/2014/main" id="{D91BCE2D-F577-4EBB-BB3B-75273EDA2776}"/>
                </a:ext>
              </a:extLst>
            </p:cNvPr>
            <p:cNvSpPr/>
            <p:nvPr/>
          </p:nvSpPr>
          <p:spPr>
            <a:xfrm rot="10800000">
              <a:off x="1012628" y="772550"/>
              <a:ext cx="3429928" cy="5947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سهم: خماسي 4">
              <a:extLst>
                <a:ext uri="{FF2B5EF4-FFF2-40B4-BE49-F238E27FC236}">
                  <a16:creationId xmlns:a16="http://schemas.microsoft.com/office/drawing/2014/main" id="{74BA3288-3567-4F7B-8C2E-85491C9FCE93}"/>
                </a:ext>
              </a:extLst>
            </p:cNvPr>
            <p:cNvSpPr txBox="1"/>
            <p:nvPr/>
          </p:nvSpPr>
          <p:spPr>
            <a:xfrm rot="21600000">
              <a:off x="1161327" y="772550"/>
              <a:ext cx="3281229" cy="594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288" tIns="45720" rIns="85344" bIns="45720" numCol="1" spcCol="1270" anchor="ctr" anchorCtr="0">
              <a:noAutofit/>
            </a:bodyPr>
            <a:lstStyle/>
            <a:p>
              <a:pPr marL="0" lvl="0" indent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1200" kern="1200" dirty="0">
                  <a:cs typeface="Akhbar MT" pitchFamily="2" charset="-78"/>
                </a:rPr>
                <a:t>في حالة المنظور ثنائي النقاط ، يكون ركن الصندوق في واجه المشاهد، ولا توجد خطوط توازي خط الأفق في هذه الحالة.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8B65B66C-E4E2-40E7-9A41-3F01B60D98B0}"/>
              </a:ext>
            </a:extLst>
          </p:cNvPr>
          <p:cNvGrpSpPr/>
          <p:nvPr/>
        </p:nvGrpSpPr>
        <p:grpSpPr>
          <a:xfrm>
            <a:off x="929762" y="2715064"/>
            <a:ext cx="2587162" cy="478307"/>
            <a:chOff x="1012628" y="1544896"/>
            <a:chExt cx="3429928" cy="594795"/>
          </a:xfrm>
        </p:grpSpPr>
        <p:sp>
          <p:nvSpPr>
            <p:cNvPr id="77" name="سهم: خماسي 76">
              <a:extLst>
                <a:ext uri="{FF2B5EF4-FFF2-40B4-BE49-F238E27FC236}">
                  <a16:creationId xmlns:a16="http://schemas.microsoft.com/office/drawing/2014/main" id="{D9ECFEA2-B688-403D-9FE1-E342BC1B4D38}"/>
                </a:ext>
              </a:extLst>
            </p:cNvPr>
            <p:cNvSpPr/>
            <p:nvPr/>
          </p:nvSpPr>
          <p:spPr>
            <a:xfrm rot="10800000">
              <a:off x="1012628" y="1544896"/>
              <a:ext cx="3429928" cy="5947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سهم: خماسي 4">
              <a:extLst>
                <a:ext uri="{FF2B5EF4-FFF2-40B4-BE49-F238E27FC236}">
                  <a16:creationId xmlns:a16="http://schemas.microsoft.com/office/drawing/2014/main" id="{0B587688-CF3D-465C-B815-48C363553D0E}"/>
                </a:ext>
              </a:extLst>
            </p:cNvPr>
            <p:cNvSpPr txBox="1"/>
            <p:nvPr/>
          </p:nvSpPr>
          <p:spPr>
            <a:xfrm rot="21600000">
              <a:off x="1161327" y="1544896"/>
              <a:ext cx="3281229" cy="594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288" tIns="49530" rIns="92456" bIns="49530" numCol="1" spcCol="1270" anchor="ctr" anchorCtr="0">
              <a:noAutofit/>
            </a:bodyPr>
            <a:lstStyle/>
            <a:p>
              <a:pPr marL="0" lvl="0" indent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1300" kern="1200">
                  <a:cs typeface="Akhbar MT" pitchFamily="2" charset="-78"/>
                </a:rPr>
                <a:t>1- قم بإنشاء خط الأفق، ثم ضع نقطتين عليه، ثم ارسم خطًا رأسيًا أسفل خط الأفق، يمثل زاوية الصندوق.</a:t>
              </a:r>
            </a:p>
          </p:txBody>
        </p:sp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60B077EC-D3BF-414D-9934-C7DD49EA8C47}"/>
              </a:ext>
            </a:extLst>
          </p:cNvPr>
          <p:cNvGrpSpPr/>
          <p:nvPr/>
        </p:nvGrpSpPr>
        <p:grpSpPr>
          <a:xfrm>
            <a:off x="929762" y="3446582"/>
            <a:ext cx="2587162" cy="478307"/>
            <a:chOff x="1012628" y="2317242"/>
            <a:chExt cx="3429928" cy="594795"/>
          </a:xfrm>
        </p:grpSpPr>
        <p:sp>
          <p:nvSpPr>
            <p:cNvPr id="80" name="سهم: خماسي 79">
              <a:extLst>
                <a:ext uri="{FF2B5EF4-FFF2-40B4-BE49-F238E27FC236}">
                  <a16:creationId xmlns:a16="http://schemas.microsoft.com/office/drawing/2014/main" id="{119D40B8-1156-4731-BE49-8EEB17989415}"/>
                </a:ext>
              </a:extLst>
            </p:cNvPr>
            <p:cNvSpPr/>
            <p:nvPr/>
          </p:nvSpPr>
          <p:spPr>
            <a:xfrm rot="10800000">
              <a:off x="1012628" y="2317242"/>
              <a:ext cx="3429928" cy="5947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سهم: خماسي 4">
              <a:extLst>
                <a:ext uri="{FF2B5EF4-FFF2-40B4-BE49-F238E27FC236}">
                  <a16:creationId xmlns:a16="http://schemas.microsoft.com/office/drawing/2014/main" id="{53577B7F-6B64-462B-9E06-6B10622F0C93}"/>
                </a:ext>
              </a:extLst>
            </p:cNvPr>
            <p:cNvSpPr txBox="1"/>
            <p:nvPr/>
          </p:nvSpPr>
          <p:spPr>
            <a:xfrm rot="21600000">
              <a:off x="1161327" y="2317242"/>
              <a:ext cx="3281229" cy="594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288" tIns="49530" rIns="92456" bIns="49530" numCol="1" spcCol="1270" anchor="ctr" anchorCtr="0">
              <a:noAutofit/>
            </a:bodyPr>
            <a:lstStyle/>
            <a:p>
              <a:pPr marL="0" lvl="0" indent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1300" kern="1200">
                  <a:cs typeface="Akhbar MT" pitchFamily="2" charset="-78"/>
                </a:rPr>
                <a:t>2- ارسم خطوط تلاشي من النقطتين (بخط الأفق) إلى أعلى وأسفل الخط العمودي (ركن الصندوق).</a:t>
              </a:r>
            </a:p>
          </p:txBody>
        </p: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2044827B-D248-498A-9603-31BD9BCFE519}"/>
              </a:ext>
            </a:extLst>
          </p:cNvPr>
          <p:cNvGrpSpPr/>
          <p:nvPr/>
        </p:nvGrpSpPr>
        <p:grpSpPr>
          <a:xfrm>
            <a:off x="929761" y="4178099"/>
            <a:ext cx="2587162" cy="478307"/>
            <a:chOff x="1012628" y="3089588"/>
            <a:chExt cx="3429928" cy="594795"/>
          </a:xfrm>
        </p:grpSpPr>
        <p:sp>
          <p:nvSpPr>
            <p:cNvPr id="83" name="سهم: خماسي 82">
              <a:extLst>
                <a:ext uri="{FF2B5EF4-FFF2-40B4-BE49-F238E27FC236}">
                  <a16:creationId xmlns:a16="http://schemas.microsoft.com/office/drawing/2014/main" id="{4BD27231-49DB-44BF-9BD9-C9C4C1B1DF81}"/>
                </a:ext>
              </a:extLst>
            </p:cNvPr>
            <p:cNvSpPr/>
            <p:nvPr/>
          </p:nvSpPr>
          <p:spPr>
            <a:xfrm rot="10800000">
              <a:off x="1012628" y="3089588"/>
              <a:ext cx="3429928" cy="59479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سهم: خماسي 4">
              <a:extLst>
                <a:ext uri="{FF2B5EF4-FFF2-40B4-BE49-F238E27FC236}">
                  <a16:creationId xmlns:a16="http://schemas.microsoft.com/office/drawing/2014/main" id="{BE4D2A91-6BD7-47ED-BE67-742D3C129D89}"/>
                </a:ext>
              </a:extLst>
            </p:cNvPr>
            <p:cNvSpPr txBox="1"/>
            <p:nvPr/>
          </p:nvSpPr>
          <p:spPr>
            <a:xfrm rot="21600000">
              <a:off x="1161327" y="3089588"/>
              <a:ext cx="3281229" cy="594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2288" tIns="49530" rIns="92456" bIns="49530" numCol="1" spcCol="1270" anchor="ctr" anchorCtr="0">
              <a:noAutofit/>
            </a:bodyPr>
            <a:lstStyle/>
            <a:p>
              <a:pPr marL="0" lvl="0" indent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1300" kern="1200" dirty="0">
                  <a:cs typeface="Akhbar MT" pitchFamily="2" charset="-78"/>
                </a:rPr>
                <a:t>3- ارسم خطين عموديين اعتمادا على شعاع الضور، واستكمل شكل الصندوق.</a:t>
              </a:r>
            </a:p>
          </p:txBody>
        </p:sp>
      </p:grpSp>
      <p:pic>
        <p:nvPicPr>
          <p:cNvPr id="85" name="Picture 2" descr="تعلم رسم المنظور Perspective">
            <a:extLst>
              <a:ext uri="{FF2B5EF4-FFF2-40B4-BE49-F238E27FC236}">
                <a16:creationId xmlns:a16="http://schemas.microsoft.com/office/drawing/2014/main" id="{DDCA1BC1-1D31-4319-9B83-0527B4B1D4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25" y="449855"/>
            <a:ext cx="3868448" cy="217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تعلم رسم المنظور Perspective">
            <a:extLst>
              <a:ext uri="{FF2B5EF4-FFF2-40B4-BE49-F238E27FC236}">
                <a16:creationId xmlns:a16="http://schemas.microsoft.com/office/drawing/2014/main" id="{04D55DF5-DD72-4992-A395-F355B286A6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10" y="2499292"/>
            <a:ext cx="3868448" cy="215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مستطيل 86">
            <a:extLst>
              <a:ext uri="{FF2B5EF4-FFF2-40B4-BE49-F238E27FC236}">
                <a16:creationId xmlns:a16="http://schemas.microsoft.com/office/drawing/2014/main" id="{2958C951-B57C-4026-AF14-70C43E785F5F}"/>
              </a:ext>
            </a:extLst>
          </p:cNvPr>
          <p:cNvSpPr/>
          <p:nvPr/>
        </p:nvSpPr>
        <p:spPr>
          <a:xfrm>
            <a:off x="5267784" y="769864"/>
            <a:ext cx="1262100" cy="33830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D461E095-E7A5-4EAF-AFFB-06CEF84783FD}"/>
              </a:ext>
            </a:extLst>
          </p:cNvPr>
          <p:cNvSpPr/>
          <p:nvPr/>
        </p:nvSpPr>
        <p:spPr>
          <a:xfrm>
            <a:off x="5425766" y="2780117"/>
            <a:ext cx="1262100" cy="33830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97;p48"/>
          <p:cNvGrpSpPr/>
          <p:nvPr/>
        </p:nvGrpSpPr>
        <p:grpSpPr>
          <a:xfrm flipH="1">
            <a:off x="3123027" y="1910568"/>
            <a:ext cx="3327010" cy="1322363"/>
            <a:chOff x="1908700" y="1591450"/>
            <a:chExt cx="5287849" cy="2526648"/>
          </a:xfrm>
        </p:grpSpPr>
        <p:sp>
          <p:nvSpPr>
            <p:cNvPr id="1298" name="Google Shape;1298;p48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511;p34">
            <a:extLst>
              <a:ext uri="{FF2B5EF4-FFF2-40B4-BE49-F238E27FC236}">
                <a16:creationId xmlns:a16="http://schemas.microsoft.com/office/drawing/2014/main" id="{A6C9F54B-CB31-4D9C-B392-90836D3BAD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3618" y="2003103"/>
            <a:ext cx="2739277" cy="9999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DecoType Thuluth" panose="02010000000000000000" pitchFamily="2" charset="-78"/>
              </a:rPr>
              <a:t>الظل و النور</a:t>
            </a:r>
            <a:endParaRPr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11;p34">
            <a:extLst>
              <a:ext uri="{FF2B5EF4-FFF2-40B4-BE49-F238E27FC236}">
                <a16:creationId xmlns:a16="http://schemas.microsoft.com/office/drawing/2014/main" id="{1D0DAA67-B7FB-4E30-98BC-84ED7FA139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6924" y="492370"/>
            <a:ext cx="2739277" cy="808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DecoType Thuluth" panose="02010000000000000000" pitchFamily="2" charset="-78"/>
              </a:rPr>
              <a:t>الظل و النور</a:t>
            </a:r>
            <a:endParaRPr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22" name="Google Shape;511;p34">
            <a:extLst>
              <a:ext uri="{FF2B5EF4-FFF2-40B4-BE49-F238E27FC236}">
                <a16:creationId xmlns:a16="http://schemas.microsoft.com/office/drawing/2014/main" id="{589680C2-159C-4C92-8515-64ACCC95457F}"/>
              </a:ext>
            </a:extLst>
          </p:cNvPr>
          <p:cNvSpPr txBox="1">
            <a:spLocks/>
          </p:cNvSpPr>
          <p:nvPr/>
        </p:nvSpPr>
        <p:spPr>
          <a:xfrm>
            <a:off x="2071539" y="1300912"/>
            <a:ext cx="5553150" cy="107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18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قبل عصر النهضة كان الظل و النور دلالة من دلالات العمل الفراغي للإحساس بالتجسيم فقط , فالشكل حين تسقط عليه الإضاءة من جانب </a:t>
            </a:r>
            <a:r>
              <a:rPr lang="ar-SA" sz="18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يقابلة</a:t>
            </a:r>
            <a:r>
              <a:rPr lang="ar-SA" sz="18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 ظل من الجانب الأخير</a:t>
            </a:r>
          </a:p>
        </p:txBody>
      </p:sp>
      <p:pic>
        <p:nvPicPr>
          <p:cNvPr id="6146" name="Picture 2" descr="شرح عن الظل والنور هي... - فن وابداع للفنون التشكيلية بأسيوط | Facebook">
            <a:extLst>
              <a:ext uri="{FF2B5EF4-FFF2-40B4-BE49-F238E27FC236}">
                <a16:creationId xmlns:a16="http://schemas.microsoft.com/office/drawing/2014/main" id="{638372A4-EC25-4B85-BE4F-200170BE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25" y="2374350"/>
            <a:ext cx="3310987" cy="2251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511;p34">
            <a:extLst>
              <a:ext uri="{FF2B5EF4-FFF2-40B4-BE49-F238E27FC236}">
                <a16:creationId xmlns:a16="http://schemas.microsoft.com/office/drawing/2014/main" id="{04F3F965-21C0-437B-A52B-4A2E5F7CD0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942" y="443133"/>
            <a:ext cx="4323672" cy="808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DecoType Thuluth" panose="02010000000000000000" pitchFamily="2" charset="-78"/>
              </a:rPr>
              <a:t>الظل و النور و القاتم و الفاتح</a:t>
            </a:r>
            <a:endParaRPr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31" name="عنصر نائب للمحتوى 2">
            <a:extLst>
              <a:ext uri="{FF2B5EF4-FFF2-40B4-BE49-F238E27FC236}">
                <a16:creationId xmlns:a16="http://schemas.microsoft.com/office/drawing/2014/main" id="{D1D79B75-BA1A-46FA-8A53-387FAA72D4DC}"/>
              </a:ext>
            </a:extLst>
          </p:cNvPr>
          <p:cNvSpPr txBox="1">
            <a:spLocks/>
          </p:cNvSpPr>
          <p:nvPr/>
        </p:nvSpPr>
        <p:spPr>
          <a:xfrm>
            <a:off x="2166424" y="1414506"/>
            <a:ext cx="5261881" cy="70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ar-SA" sz="2800" dirty="0">
                <a:cs typeface="Akhbar MT" pitchFamily="2" charset="-78"/>
              </a:rPr>
              <a:t>يختلف مفهوم الظل و النور عن مفهوم القاتم و الفاتح</a:t>
            </a:r>
          </a:p>
        </p:txBody>
      </p:sp>
      <p:sp>
        <p:nvSpPr>
          <p:cNvPr id="32" name="عنصر نائب للمحتوى 2">
            <a:extLst>
              <a:ext uri="{FF2B5EF4-FFF2-40B4-BE49-F238E27FC236}">
                <a16:creationId xmlns:a16="http://schemas.microsoft.com/office/drawing/2014/main" id="{BE44B9DF-FF8D-49AC-AA33-0D217A4CF87E}"/>
              </a:ext>
            </a:extLst>
          </p:cNvPr>
          <p:cNvSpPr txBox="1">
            <a:spLocks/>
          </p:cNvSpPr>
          <p:nvPr/>
        </p:nvSpPr>
        <p:spPr>
          <a:xfrm>
            <a:off x="1435492" y="1882352"/>
            <a:ext cx="6723743" cy="150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رغم ان الإضاءة تترجم في الاعمال الفنية بألوان الفنية فاتحة و الظلال بألوان قاتمة إلا أن الظل و النور ناتج عن مصدر الضوء و ما احدثه من تغير في الشكل </a:t>
            </a:r>
          </a:p>
          <a:p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اما القاتم و الفاتح يعني التدرج اللوني</a:t>
            </a:r>
          </a:p>
        </p:txBody>
      </p:sp>
      <p:pic>
        <p:nvPicPr>
          <p:cNvPr id="8196" name="Picture 4" descr="تعلم رسم المنظور Perspective | تعريف و أسس وقواعد | موقع اسكتشات">
            <a:extLst>
              <a:ext uri="{FF2B5EF4-FFF2-40B4-BE49-F238E27FC236}">
                <a16:creationId xmlns:a16="http://schemas.microsoft.com/office/drawing/2014/main" id="{DA15527A-2FF6-484F-8F0B-04B3A9F2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28" y="3317805"/>
            <a:ext cx="5715000" cy="139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43;p32">
            <a:extLst>
              <a:ext uri="{FF2B5EF4-FFF2-40B4-BE49-F238E27FC236}">
                <a16:creationId xmlns:a16="http://schemas.microsoft.com/office/drawing/2014/main" id="{675CA19D-8F0F-43F9-8CDC-5486410B4A62}"/>
              </a:ext>
            </a:extLst>
          </p:cNvPr>
          <p:cNvSpPr txBox="1"/>
          <p:nvPr/>
        </p:nvSpPr>
        <p:spPr>
          <a:xfrm>
            <a:off x="4572000" y="627146"/>
            <a:ext cx="39564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2"/>
                <a:ea typeface="Baloo 2"/>
                <a:cs typeface="DecoType Naskh Variants" panose="02010400000000000000" pitchFamily="2" charset="-78"/>
                <a:sym typeface="Baloo 2"/>
              </a:rPr>
              <a:t>مراجعة الدرس السابق :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 2"/>
              <a:ea typeface="Baloo 2"/>
              <a:cs typeface="DecoType Naskh Variants" panose="02010400000000000000" pitchFamily="2" charset="-78"/>
              <a:sym typeface="Baloo 2"/>
            </a:endParaRPr>
          </a:p>
        </p:txBody>
      </p:sp>
      <p:sp>
        <p:nvSpPr>
          <p:cNvPr id="10" name="Google Shape;731;p43">
            <a:extLst>
              <a:ext uri="{FF2B5EF4-FFF2-40B4-BE49-F238E27FC236}">
                <a16:creationId xmlns:a16="http://schemas.microsoft.com/office/drawing/2014/main" id="{514CBD2F-5743-4FF3-B090-BD6A33E18EBC}"/>
              </a:ext>
            </a:extLst>
          </p:cNvPr>
          <p:cNvSpPr txBox="1">
            <a:spLocks/>
          </p:cNvSpPr>
          <p:nvPr/>
        </p:nvSpPr>
        <p:spPr>
          <a:xfrm>
            <a:off x="1403498" y="855451"/>
            <a:ext cx="6172838" cy="1048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ظهرت الخطوط  في العصر الحجري القديم ما قبل الميلاد و تحديداً في الكهوف على أسطح جدرانها </a:t>
            </a:r>
          </a:p>
        </p:txBody>
      </p:sp>
      <p:sp>
        <p:nvSpPr>
          <p:cNvPr id="11" name="Google Shape;731;p43">
            <a:extLst>
              <a:ext uri="{FF2B5EF4-FFF2-40B4-BE49-F238E27FC236}">
                <a16:creationId xmlns:a16="http://schemas.microsoft.com/office/drawing/2014/main" id="{4E9E1544-0224-4B0F-832F-AC8E4CB47E79}"/>
              </a:ext>
            </a:extLst>
          </p:cNvPr>
          <p:cNvSpPr txBox="1">
            <a:spLocks/>
          </p:cNvSpPr>
          <p:nvPr/>
        </p:nvSpPr>
        <p:spPr>
          <a:xfrm>
            <a:off x="3827721" y="1903939"/>
            <a:ext cx="1559442" cy="333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صح أو خطأ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B7F92890-9BAA-456A-B0C8-DF52BC0A09B6}"/>
              </a:ext>
            </a:extLst>
          </p:cNvPr>
          <p:cNvCxnSpPr>
            <a:cxnSpLocks/>
          </p:cNvCxnSpPr>
          <p:nvPr/>
        </p:nvCxnSpPr>
        <p:spPr>
          <a:xfrm>
            <a:off x="3599121" y="2413003"/>
            <a:ext cx="201664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B93F343-7AC3-4767-A51B-175DF1BF91E0}"/>
              </a:ext>
            </a:extLst>
          </p:cNvPr>
          <p:cNvSpPr txBox="1"/>
          <p:nvPr/>
        </p:nvSpPr>
        <p:spPr>
          <a:xfrm>
            <a:off x="1627666" y="2454780"/>
            <a:ext cx="5959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cs typeface="Akhbar MT" pitchFamily="2" charset="-78"/>
              </a:rPr>
              <a:t>أشهر من استخدام الخط </a:t>
            </a:r>
            <a:r>
              <a:rPr lang="ar-S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cs typeface="Akhbar MT" pitchFamily="2" charset="-78"/>
              </a:rPr>
              <a:t>الكانتوري</a:t>
            </a:r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cs typeface="Akhbar MT" pitchFamily="2" charset="-78"/>
              </a:rPr>
              <a:t> كل من بابلو بيكاسو </a:t>
            </a:r>
          </a:p>
        </p:txBody>
      </p:sp>
      <p:sp>
        <p:nvSpPr>
          <p:cNvPr id="17" name="Google Shape;731;p43">
            <a:extLst>
              <a:ext uri="{FF2B5EF4-FFF2-40B4-BE49-F238E27FC236}">
                <a16:creationId xmlns:a16="http://schemas.microsoft.com/office/drawing/2014/main" id="{5791E17C-F6F6-405F-ACA7-526DE4AA8763}"/>
              </a:ext>
            </a:extLst>
          </p:cNvPr>
          <p:cNvSpPr txBox="1">
            <a:spLocks/>
          </p:cNvSpPr>
          <p:nvPr/>
        </p:nvSpPr>
        <p:spPr>
          <a:xfrm>
            <a:off x="3771014" y="2916445"/>
            <a:ext cx="1559442" cy="333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صح أو خطأ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22A16A7-B1BE-4320-A393-8CAB5E56413A}"/>
              </a:ext>
            </a:extLst>
          </p:cNvPr>
          <p:cNvSpPr txBox="1"/>
          <p:nvPr/>
        </p:nvSpPr>
        <p:spPr>
          <a:xfrm>
            <a:off x="1033129" y="3377380"/>
            <a:ext cx="7295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الخطوط من أحدث الوسائل التي استخدمت في التعبير الفني حيث كان رجل الكهف يخط ليعبر عن الأشكال التي يراها 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8D499614-6559-4B28-A0B7-3A63E250EAA2}"/>
              </a:ext>
            </a:extLst>
          </p:cNvPr>
          <p:cNvCxnSpPr>
            <a:cxnSpLocks/>
          </p:cNvCxnSpPr>
          <p:nvPr/>
        </p:nvCxnSpPr>
        <p:spPr>
          <a:xfrm>
            <a:off x="3599121" y="3333908"/>
            <a:ext cx="201664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Google Shape;731;p43">
            <a:extLst>
              <a:ext uri="{FF2B5EF4-FFF2-40B4-BE49-F238E27FC236}">
                <a16:creationId xmlns:a16="http://schemas.microsoft.com/office/drawing/2014/main" id="{C20B396C-F68C-42C9-BB26-D82EA31ED740}"/>
              </a:ext>
            </a:extLst>
          </p:cNvPr>
          <p:cNvSpPr txBox="1">
            <a:spLocks/>
          </p:cNvSpPr>
          <p:nvPr/>
        </p:nvSpPr>
        <p:spPr>
          <a:xfrm>
            <a:off x="3827721" y="4183198"/>
            <a:ext cx="1559442" cy="333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صح أو خطأ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7"/>
          <p:cNvSpPr/>
          <p:nvPr/>
        </p:nvSpPr>
        <p:spPr>
          <a:xfrm rot="-5400000">
            <a:off x="3227379" y="-303439"/>
            <a:ext cx="2689241" cy="5750386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1" name="Google Shape;1291;p47"/>
          <p:cNvPicPr preferRelativeResize="0"/>
          <p:nvPr/>
        </p:nvPicPr>
        <p:blipFill rotWithShape="1">
          <a:blip r:embed="rId4">
            <a:alphaModFix/>
          </a:blip>
          <a:srcRect l="16811" t="16373" r="15345"/>
          <a:stretch/>
        </p:blipFill>
        <p:spPr>
          <a:xfrm>
            <a:off x="7718525" y="3530550"/>
            <a:ext cx="1576350" cy="18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1C2F3C6A-F20B-460B-A742-9117735E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اعداد : نايله الحجيلي</a:t>
            </a:r>
          </a:p>
        </p:txBody>
      </p:sp>
      <p:pic>
        <p:nvPicPr>
          <p:cNvPr id="7" name="صورة 6">
            <a:hlinkClick r:id="rId5"/>
            <a:extLst>
              <a:ext uri="{FF2B5EF4-FFF2-40B4-BE49-F238E27FC236}">
                <a16:creationId xmlns:a16="http://schemas.microsoft.com/office/drawing/2014/main" id="{484A5CB7-2BD7-451B-8B40-266F27B2E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22" y="4542064"/>
            <a:ext cx="499836" cy="49983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107E37C-1B74-4C98-A00E-DE1FF9EC2E18}"/>
              </a:ext>
            </a:extLst>
          </p:cNvPr>
          <p:cNvSpPr txBox="1"/>
          <p:nvPr/>
        </p:nvSpPr>
        <p:spPr>
          <a:xfrm>
            <a:off x="417740" y="4542064"/>
            <a:ext cx="12772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قناتي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8"/>
          <p:cNvGrpSpPr/>
          <p:nvPr/>
        </p:nvGrpSpPr>
        <p:grpSpPr>
          <a:xfrm>
            <a:off x="1502596" y="1516912"/>
            <a:ext cx="6138808" cy="2955138"/>
            <a:chOff x="1908700" y="1591450"/>
            <a:chExt cx="5287849" cy="2526648"/>
          </a:xfrm>
        </p:grpSpPr>
        <p:sp>
          <p:nvSpPr>
            <p:cNvPr id="1136" name="Google Shape;1136;p38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226;p30">
            <a:extLst>
              <a:ext uri="{FF2B5EF4-FFF2-40B4-BE49-F238E27FC236}">
                <a16:creationId xmlns:a16="http://schemas.microsoft.com/office/drawing/2014/main" id="{4BEA561C-E98D-4664-A909-C61AAE9F8E53}"/>
              </a:ext>
            </a:extLst>
          </p:cNvPr>
          <p:cNvSpPr txBox="1">
            <a:spLocks/>
          </p:cNvSpPr>
          <p:nvPr/>
        </p:nvSpPr>
        <p:spPr>
          <a:xfrm>
            <a:off x="3919963" y="573407"/>
            <a:ext cx="1715293" cy="7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4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التهيئة</a:t>
            </a:r>
          </a:p>
        </p:txBody>
      </p:sp>
      <p:sp>
        <p:nvSpPr>
          <p:cNvPr id="17" name="Google Shape;226;p30">
            <a:extLst>
              <a:ext uri="{FF2B5EF4-FFF2-40B4-BE49-F238E27FC236}">
                <a16:creationId xmlns:a16="http://schemas.microsoft.com/office/drawing/2014/main" id="{7F90E9B1-E0B2-42D2-8FBD-595D208C522B}"/>
              </a:ext>
            </a:extLst>
          </p:cNvPr>
          <p:cNvSpPr txBox="1">
            <a:spLocks/>
          </p:cNvSpPr>
          <p:nvPr/>
        </p:nvSpPr>
        <p:spPr>
          <a:xfrm>
            <a:off x="2430187" y="1374185"/>
            <a:ext cx="4692114" cy="116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4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8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عددي أساسيات إنتاج العمل الفني الجيد حسب خبرتك التعليمية السابقة ؟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919DDD3-1B15-41A2-BF03-4C1B7F7B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8956" y="689659"/>
            <a:ext cx="1856141" cy="1856141"/>
          </a:xfrm>
          <a:prstGeom prst="rect">
            <a:avLst/>
          </a:prstGeom>
        </p:spPr>
      </p:pic>
      <p:sp>
        <p:nvSpPr>
          <p:cNvPr id="20" name="Google Shape;226;p30">
            <a:extLst>
              <a:ext uri="{FF2B5EF4-FFF2-40B4-BE49-F238E27FC236}">
                <a16:creationId xmlns:a16="http://schemas.microsoft.com/office/drawing/2014/main" id="{C571B3A1-8899-4CDD-A883-40D796B253C9}"/>
              </a:ext>
            </a:extLst>
          </p:cNvPr>
          <p:cNvSpPr txBox="1">
            <a:spLocks/>
          </p:cNvSpPr>
          <p:nvPr/>
        </p:nvSpPr>
        <p:spPr>
          <a:xfrm>
            <a:off x="2225943" y="2439113"/>
            <a:ext cx="4692114" cy="116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4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Regular"/>
              <a:buNone/>
              <a:defRPr sz="5200" b="0" i="0" u="none" strike="noStrike" cap="none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الحرص على تحقيق </a:t>
            </a:r>
            <a:r>
              <a:rPr lang="ar-SA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الإتزان</a:t>
            </a:r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, الإيقاع , المنظور , التكوين الجيد , الظل و النور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778;p69">
            <a:extLst>
              <a:ext uri="{FF2B5EF4-FFF2-40B4-BE49-F238E27FC236}">
                <a16:creationId xmlns:a16="http://schemas.microsoft.com/office/drawing/2014/main" id="{6F15BED8-8C13-4AC9-ABBC-3B6608213624}"/>
              </a:ext>
            </a:extLst>
          </p:cNvPr>
          <p:cNvGrpSpPr/>
          <p:nvPr/>
        </p:nvGrpSpPr>
        <p:grpSpPr>
          <a:xfrm>
            <a:off x="1184642" y="3117273"/>
            <a:ext cx="1149849" cy="1404426"/>
            <a:chOff x="4572012" y="3932803"/>
            <a:chExt cx="365647" cy="467925"/>
          </a:xfrm>
        </p:grpSpPr>
        <p:sp>
          <p:nvSpPr>
            <p:cNvPr id="5" name="Google Shape;1779;p69">
              <a:extLst>
                <a:ext uri="{FF2B5EF4-FFF2-40B4-BE49-F238E27FC236}">
                  <a16:creationId xmlns:a16="http://schemas.microsoft.com/office/drawing/2014/main" id="{205CA92B-4B9D-4016-8C63-6BF27650D738}"/>
                </a:ext>
              </a:extLst>
            </p:cNvPr>
            <p:cNvSpPr/>
            <p:nvPr/>
          </p:nvSpPr>
          <p:spPr>
            <a:xfrm>
              <a:off x="4572012" y="3932803"/>
              <a:ext cx="365647" cy="467925"/>
            </a:xfrm>
            <a:custGeom>
              <a:avLst/>
              <a:gdLst/>
              <a:ahLst/>
              <a:cxnLst/>
              <a:rect l="l" t="t" r="r" b="b"/>
              <a:pathLst>
                <a:path w="15941" h="20400" extrusionOk="0">
                  <a:moveTo>
                    <a:pt x="10962" y="1200"/>
                  </a:moveTo>
                  <a:lnTo>
                    <a:pt x="10962" y="2368"/>
                  </a:lnTo>
                  <a:lnTo>
                    <a:pt x="4995" y="2368"/>
                  </a:lnTo>
                  <a:lnTo>
                    <a:pt x="4995" y="1200"/>
                  </a:lnTo>
                  <a:close/>
                  <a:moveTo>
                    <a:pt x="14757" y="2368"/>
                  </a:moveTo>
                  <a:lnTo>
                    <a:pt x="14757" y="19216"/>
                  </a:lnTo>
                  <a:lnTo>
                    <a:pt x="1200" y="19216"/>
                  </a:lnTo>
                  <a:lnTo>
                    <a:pt x="1200" y="2368"/>
                  </a:lnTo>
                  <a:lnTo>
                    <a:pt x="3795" y="2368"/>
                  </a:lnTo>
                  <a:lnTo>
                    <a:pt x="3795" y="3568"/>
                  </a:lnTo>
                  <a:lnTo>
                    <a:pt x="12162" y="3568"/>
                  </a:lnTo>
                  <a:lnTo>
                    <a:pt x="12162" y="2368"/>
                  </a:lnTo>
                  <a:close/>
                  <a:moveTo>
                    <a:pt x="3795" y="0"/>
                  </a:moveTo>
                  <a:lnTo>
                    <a:pt x="3795" y="1184"/>
                  </a:lnTo>
                  <a:lnTo>
                    <a:pt x="0" y="1184"/>
                  </a:lnTo>
                  <a:lnTo>
                    <a:pt x="0" y="20399"/>
                  </a:lnTo>
                  <a:lnTo>
                    <a:pt x="15940" y="20399"/>
                  </a:lnTo>
                  <a:lnTo>
                    <a:pt x="15940" y="1184"/>
                  </a:lnTo>
                  <a:lnTo>
                    <a:pt x="12162" y="1184"/>
                  </a:lnTo>
                  <a:lnTo>
                    <a:pt x="12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80;p69">
              <a:extLst>
                <a:ext uri="{FF2B5EF4-FFF2-40B4-BE49-F238E27FC236}">
                  <a16:creationId xmlns:a16="http://schemas.microsoft.com/office/drawing/2014/main" id="{4780D1D3-755E-48BC-85F3-A04955E23B46}"/>
                </a:ext>
              </a:extLst>
            </p:cNvPr>
            <p:cNvSpPr/>
            <p:nvPr/>
          </p:nvSpPr>
          <p:spPr>
            <a:xfrm>
              <a:off x="4627064" y="4046624"/>
              <a:ext cx="82208" cy="82208"/>
            </a:xfrm>
            <a:custGeom>
              <a:avLst/>
              <a:gdLst/>
              <a:ahLst/>
              <a:cxnLst/>
              <a:rect l="l" t="t" r="r" b="b"/>
              <a:pathLst>
                <a:path w="3584" h="3584" extrusionOk="0">
                  <a:moveTo>
                    <a:pt x="2384" y="1200"/>
                  </a:moveTo>
                  <a:lnTo>
                    <a:pt x="2384" y="2400"/>
                  </a:lnTo>
                  <a:lnTo>
                    <a:pt x="1200" y="2400"/>
                  </a:lnTo>
                  <a:lnTo>
                    <a:pt x="1200" y="1200"/>
                  </a:lnTo>
                  <a:close/>
                  <a:moveTo>
                    <a:pt x="0" y="0"/>
                  </a:moveTo>
                  <a:lnTo>
                    <a:pt x="0" y="3584"/>
                  </a:lnTo>
                  <a:lnTo>
                    <a:pt x="3584" y="3584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81;p69">
              <a:extLst>
                <a:ext uri="{FF2B5EF4-FFF2-40B4-BE49-F238E27FC236}">
                  <a16:creationId xmlns:a16="http://schemas.microsoft.com/office/drawing/2014/main" id="{9CB465E2-0105-46AB-9E78-AE652AE1C7BA}"/>
                </a:ext>
              </a:extLst>
            </p:cNvPr>
            <p:cNvSpPr/>
            <p:nvPr/>
          </p:nvSpPr>
          <p:spPr>
            <a:xfrm>
              <a:off x="4755014" y="4074150"/>
              <a:ext cx="127968" cy="27548"/>
            </a:xfrm>
            <a:custGeom>
              <a:avLst/>
              <a:gdLst/>
              <a:ahLst/>
              <a:cxnLst/>
              <a:rect l="l" t="t" r="r" b="b"/>
              <a:pathLst>
                <a:path w="5579" h="1201" extrusionOk="0">
                  <a:moveTo>
                    <a:pt x="0" y="0"/>
                  </a:moveTo>
                  <a:lnTo>
                    <a:pt x="0" y="1200"/>
                  </a:lnTo>
                  <a:lnTo>
                    <a:pt x="5579" y="1200"/>
                  </a:lnTo>
                  <a:lnTo>
                    <a:pt x="55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82;p69">
              <a:extLst>
                <a:ext uri="{FF2B5EF4-FFF2-40B4-BE49-F238E27FC236}">
                  <a16:creationId xmlns:a16="http://schemas.microsoft.com/office/drawing/2014/main" id="{66D0C1A6-96B7-4BCD-BD72-C80498EAE1A2}"/>
                </a:ext>
              </a:extLst>
            </p:cNvPr>
            <p:cNvSpPr/>
            <p:nvPr/>
          </p:nvSpPr>
          <p:spPr>
            <a:xfrm>
              <a:off x="4627064" y="4160054"/>
              <a:ext cx="82208" cy="82231"/>
            </a:xfrm>
            <a:custGeom>
              <a:avLst/>
              <a:gdLst/>
              <a:ahLst/>
              <a:cxnLst/>
              <a:rect l="l" t="t" r="r" b="b"/>
              <a:pathLst>
                <a:path w="3584" h="3585" extrusionOk="0">
                  <a:moveTo>
                    <a:pt x="2384" y="1201"/>
                  </a:moveTo>
                  <a:lnTo>
                    <a:pt x="2384" y="2385"/>
                  </a:lnTo>
                  <a:lnTo>
                    <a:pt x="1200" y="2385"/>
                  </a:lnTo>
                  <a:lnTo>
                    <a:pt x="1200" y="1201"/>
                  </a:lnTo>
                  <a:close/>
                  <a:moveTo>
                    <a:pt x="0" y="1"/>
                  </a:moveTo>
                  <a:lnTo>
                    <a:pt x="0" y="3585"/>
                  </a:lnTo>
                  <a:lnTo>
                    <a:pt x="3584" y="3585"/>
                  </a:lnTo>
                  <a:lnTo>
                    <a:pt x="3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83;p69">
              <a:extLst>
                <a:ext uri="{FF2B5EF4-FFF2-40B4-BE49-F238E27FC236}">
                  <a16:creationId xmlns:a16="http://schemas.microsoft.com/office/drawing/2014/main" id="{D118294E-6095-4B7E-9CA1-4C4241F12B54}"/>
                </a:ext>
              </a:extLst>
            </p:cNvPr>
            <p:cNvSpPr/>
            <p:nvPr/>
          </p:nvSpPr>
          <p:spPr>
            <a:xfrm>
              <a:off x="4755014" y="4187580"/>
              <a:ext cx="127968" cy="27181"/>
            </a:xfrm>
            <a:custGeom>
              <a:avLst/>
              <a:gdLst/>
              <a:ahLst/>
              <a:cxnLst/>
              <a:rect l="l" t="t" r="r" b="b"/>
              <a:pathLst>
                <a:path w="5579" h="1185" extrusionOk="0">
                  <a:moveTo>
                    <a:pt x="0" y="1"/>
                  </a:moveTo>
                  <a:lnTo>
                    <a:pt x="0" y="1185"/>
                  </a:lnTo>
                  <a:lnTo>
                    <a:pt x="5579" y="1185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84;p69">
              <a:extLst>
                <a:ext uri="{FF2B5EF4-FFF2-40B4-BE49-F238E27FC236}">
                  <a16:creationId xmlns:a16="http://schemas.microsoft.com/office/drawing/2014/main" id="{BE94C631-CA45-4396-A299-EEA69A13D0F4}"/>
                </a:ext>
              </a:extLst>
            </p:cNvPr>
            <p:cNvSpPr/>
            <p:nvPr/>
          </p:nvSpPr>
          <p:spPr>
            <a:xfrm>
              <a:off x="4755014" y="4298809"/>
              <a:ext cx="127968" cy="27548"/>
            </a:xfrm>
            <a:custGeom>
              <a:avLst/>
              <a:gdLst/>
              <a:ahLst/>
              <a:cxnLst/>
              <a:rect l="l" t="t" r="r" b="b"/>
              <a:pathLst>
                <a:path w="5579" h="1201" extrusionOk="0">
                  <a:moveTo>
                    <a:pt x="0" y="0"/>
                  </a:moveTo>
                  <a:lnTo>
                    <a:pt x="0" y="1200"/>
                  </a:lnTo>
                  <a:lnTo>
                    <a:pt x="5579" y="1200"/>
                  </a:lnTo>
                  <a:lnTo>
                    <a:pt x="55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85;p69">
              <a:extLst>
                <a:ext uri="{FF2B5EF4-FFF2-40B4-BE49-F238E27FC236}">
                  <a16:creationId xmlns:a16="http://schemas.microsoft.com/office/drawing/2014/main" id="{CD32A83A-9833-4730-B183-773F936048A8}"/>
                </a:ext>
              </a:extLst>
            </p:cNvPr>
            <p:cNvSpPr/>
            <p:nvPr/>
          </p:nvSpPr>
          <p:spPr>
            <a:xfrm>
              <a:off x="4619999" y="4272017"/>
              <a:ext cx="97094" cy="79249"/>
            </a:xfrm>
            <a:custGeom>
              <a:avLst/>
              <a:gdLst/>
              <a:ahLst/>
              <a:cxnLst/>
              <a:rect l="l" t="t" r="r" b="b"/>
              <a:pathLst>
                <a:path w="4233" h="3455" extrusionOk="0">
                  <a:moveTo>
                    <a:pt x="3389" y="1"/>
                  </a:moveTo>
                  <a:lnTo>
                    <a:pt x="1622" y="1768"/>
                  </a:lnTo>
                  <a:lnTo>
                    <a:pt x="843" y="990"/>
                  </a:lnTo>
                  <a:lnTo>
                    <a:pt x="0" y="1833"/>
                  </a:lnTo>
                  <a:lnTo>
                    <a:pt x="1622" y="3455"/>
                  </a:lnTo>
                  <a:lnTo>
                    <a:pt x="4232" y="844"/>
                  </a:lnTo>
                  <a:lnTo>
                    <a:pt x="33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796;p54">
            <a:extLst>
              <a:ext uri="{FF2B5EF4-FFF2-40B4-BE49-F238E27FC236}">
                <a16:creationId xmlns:a16="http://schemas.microsoft.com/office/drawing/2014/main" id="{40EC6C19-4809-46EC-B991-225C43B4BBAD}"/>
              </a:ext>
            </a:extLst>
          </p:cNvPr>
          <p:cNvSpPr txBox="1">
            <a:spLocks/>
          </p:cNvSpPr>
          <p:nvPr/>
        </p:nvSpPr>
        <p:spPr>
          <a:xfrm>
            <a:off x="717900" y="1849272"/>
            <a:ext cx="7708200" cy="5059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600" dirty="0">
                <a:latin typeface="Traditional Arabic" panose="02020603050405020304" pitchFamily="18" charset="-78"/>
                <a:cs typeface="DecoType Naskh Variants" panose="02010400000000000000" pitchFamily="2" charset="-78"/>
              </a:rPr>
              <a:t>استراتيجية جدول التعلم</a:t>
            </a:r>
          </a:p>
        </p:txBody>
      </p:sp>
      <p:sp>
        <p:nvSpPr>
          <p:cNvPr id="17" name="Google Shape;1796;p54">
            <a:extLst>
              <a:ext uri="{FF2B5EF4-FFF2-40B4-BE49-F238E27FC236}">
                <a16:creationId xmlns:a16="http://schemas.microsoft.com/office/drawing/2014/main" id="{16FDF177-6221-4B8E-A84E-B8CE9A4D79AF}"/>
              </a:ext>
            </a:extLst>
          </p:cNvPr>
          <p:cNvSpPr txBox="1">
            <a:spLocks/>
          </p:cNvSpPr>
          <p:nvPr/>
        </p:nvSpPr>
        <p:spPr>
          <a:xfrm>
            <a:off x="717900" y="2355235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000" dirty="0">
                <a:latin typeface="Urdu Typesetting" panose="03020402040406030203" pitchFamily="66" charset="-78"/>
                <a:cs typeface="DecoType Naskh Variants" panose="02010400000000000000" pitchFamily="2" charset="-78"/>
              </a:rPr>
              <a:t>في ثلاث دقائق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283;p31">
            <a:extLst>
              <a:ext uri="{FF2B5EF4-FFF2-40B4-BE49-F238E27FC236}">
                <a16:creationId xmlns:a16="http://schemas.microsoft.com/office/drawing/2014/main" id="{828E69E8-04C4-49C1-B9F9-9503C75A98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900" y="725244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cs typeface="DecoType Naskh Variants" panose="02010400000000000000" pitchFamily="2" charset="-78"/>
              </a:rPr>
              <a:t>أهداف الدرس :</a:t>
            </a:r>
            <a:endParaRPr sz="3200" dirty="0">
              <a:cs typeface="DecoType Naskh Variants" panose="02010400000000000000" pitchFamily="2" charset="-78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9D690B6B-2563-40CB-BA69-F6ADE4333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65" y="1611537"/>
            <a:ext cx="7425070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 أن تذكر الطالبة خطوات الرسم بالمنظور.</a:t>
            </a:r>
            <a:endParaRPr kumimoji="0" lang="ar-SA" altLang="ar-SA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 أن توضح الطالبة المنظور في لوحة من الفن الإسلامي.</a:t>
            </a:r>
            <a:endParaRPr kumimoji="0" lang="ar-SA" altLang="ar-SA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 أن تشرح الطالبة نقطة التلاشي من على خط الأفق.</a:t>
            </a:r>
            <a:endParaRPr kumimoji="0" lang="ar-SA" altLang="ar-SA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 أن ترسم الطالبة بالمنظور اللولبي في الفن الإسلامي.</a:t>
            </a:r>
            <a:endParaRPr kumimoji="0" lang="ar-SA" altLang="ar-SA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 أن تلّون الطالبة الظل والنور بالألوان الزيتية أو </a:t>
            </a:r>
            <a:r>
              <a:rPr kumimoji="0" lang="ar-SA" altLang="ar-SA" sz="2000" i="0" u="none" strike="noStrike" normalizeH="0" baseline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الأكريلك</a:t>
            </a: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.</a:t>
            </a:r>
            <a:endParaRPr kumimoji="0" lang="ar-SA" altLang="ar-SA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 أن تقارن الطالبة بين مفهوميّ الفاتح والقاتم .</a:t>
            </a:r>
            <a:endParaRPr kumimoji="0" lang="ar-SA" altLang="ar-SA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 أن تحدد الطالبة المنظور في لوحة فنية عالمية.</a:t>
            </a:r>
            <a:endParaRPr kumimoji="0" lang="ar-SA" altLang="ar-SA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 أن تقارن الطالبة بين مفهوميّ الظل والنور.</a:t>
            </a:r>
            <a:endParaRPr kumimoji="0" lang="ar-SA" altLang="ar-SA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DecoType Naskh Variants" panose="02010400000000000000" pitchFamily="2" charset="-78"/>
              </a:rPr>
              <a:t> أن تتعرف الطالبة على مفهوم المنظور بدقة.</a:t>
            </a:r>
            <a:endParaRPr kumimoji="0" lang="ar-SA" altLang="ar-SA" sz="48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39"/>
          <p:cNvSpPr txBox="1">
            <a:spLocks noGrp="1"/>
          </p:cNvSpPr>
          <p:nvPr>
            <p:ph type="title" idx="2"/>
          </p:nvPr>
        </p:nvSpPr>
        <p:spPr>
          <a:xfrm>
            <a:off x="4580624" y="845213"/>
            <a:ext cx="2140285" cy="1510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151" name="Google Shape;1151;p39"/>
          <p:cNvGrpSpPr/>
          <p:nvPr/>
        </p:nvGrpSpPr>
        <p:grpSpPr>
          <a:xfrm>
            <a:off x="3660410" y="678674"/>
            <a:ext cx="3980711" cy="3891977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2" name="Google Shape;1182;p39"/>
          <p:cNvPicPr preferRelativeResize="0"/>
          <p:nvPr/>
        </p:nvPicPr>
        <p:blipFill rotWithShape="1">
          <a:blip r:embed="rId3">
            <a:alphaModFix/>
          </a:blip>
          <a:srcRect l="7305" t="18671" r="2952" b="7001"/>
          <a:stretch/>
        </p:blipFill>
        <p:spPr>
          <a:xfrm>
            <a:off x="1648562" y="981306"/>
            <a:ext cx="3250761" cy="33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796;p54">
            <a:extLst>
              <a:ext uri="{FF2B5EF4-FFF2-40B4-BE49-F238E27FC236}">
                <a16:creationId xmlns:a16="http://schemas.microsoft.com/office/drawing/2014/main" id="{2AB31A20-4A49-45FC-A416-6F87EC087F22}"/>
              </a:ext>
            </a:extLst>
          </p:cNvPr>
          <p:cNvSpPr txBox="1">
            <a:spLocks/>
          </p:cNvSpPr>
          <p:nvPr/>
        </p:nvSpPr>
        <p:spPr>
          <a:xfrm>
            <a:off x="4594908" y="3194187"/>
            <a:ext cx="2147768" cy="7878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5400" dirty="0">
                <a:latin typeface="Traditional Arabic" panose="02020603050405020304" pitchFamily="18" charset="-78"/>
                <a:ea typeface="Tahoma" panose="020B0604030504040204" pitchFamily="34" charset="0"/>
                <a:cs typeface="Traditional Arabic" panose="02020603050405020304" pitchFamily="18" charset="-78"/>
              </a:rPr>
              <a:t>المنظور</a:t>
            </a:r>
          </a:p>
        </p:txBody>
      </p:sp>
      <p:pic>
        <p:nvPicPr>
          <p:cNvPr id="43" name="Google Shape;1103;p35">
            <a:extLst>
              <a:ext uri="{FF2B5EF4-FFF2-40B4-BE49-F238E27FC236}">
                <a16:creationId xmlns:a16="http://schemas.microsoft.com/office/drawing/2014/main" id="{937CDC04-F0C5-49DA-9CAE-B6A4E3B8F2B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826316" y="1628327"/>
            <a:ext cx="1684953" cy="184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sp>
        <p:nvSpPr>
          <p:cNvPr id="1188" name="Google Shape;1188;p40"/>
          <p:cNvSpPr txBox="1">
            <a:spLocks noGrp="1"/>
          </p:cNvSpPr>
          <p:nvPr>
            <p:ph type="subTitle" idx="1"/>
          </p:nvPr>
        </p:nvSpPr>
        <p:spPr>
          <a:xfrm>
            <a:off x="2969375" y="2329175"/>
            <a:ext cx="35214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/>
          </a:p>
        </p:txBody>
      </p:sp>
      <p:sp>
        <p:nvSpPr>
          <p:cNvPr id="1189" name="Google Shape;1189;p40"/>
          <p:cNvSpPr txBox="1">
            <a:spLocks noGrp="1"/>
          </p:cNvSpPr>
          <p:nvPr>
            <p:ph type="subTitle" idx="2"/>
          </p:nvPr>
        </p:nvSpPr>
        <p:spPr>
          <a:xfrm>
            <a:off x="2969375" y="1925675"/>
            <a:ext cx="35214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grpSp>
        <p:nvGrpSpPr>
          <p:cNvPr id="1190" name="Google Shape;1190;p40"/>
          <p:cNvGrpSpPr/>
          <p:nvPr/>
        </p:nvGrpSpPr>
        <p:grpSpPr>
          <a:xfrm flipH="1">
            <a:off x="2535144" y="1721952"/>
            <a:ext cx="4542262" cy="2235073"/>
            <a:chOff x="1908700" y="1591450"/>
            <a:chExt cx="5287849" cy="2526648"/>
          </a:xfrm>
        </p:grpSpPr>
        <p:sp>
          <p:nvSpPr>
            <p:cNvPr id="1191" name="Google Shape;1191;p40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" name="Google Shape;12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-55282" y="-4942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6D0CBBA8-F5E0-4FBF-BE8E-1A0ADAF1CE96}"/>
              </a:ext>
            </a:extLst>
          </p:cNvPr>
          <p:cNvSpPr txBox="1">
            <a:spLocks/>
          </p:cNvSpPr>
          <p:nvPr/>
        </p:nvSpPr>
        <p:spPr>
          <a:xfrm>
            <a:off x="1953489" y="652649"/>
            <a:ext cx="6449293" cy="279020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منذ أقدم العصور أهتم العلماء بالظواهر الطبيعية و العالم العربي </a:t>
            </a:r>
            <a:r>
              <a:rPr lang="ar-SA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أبو الحسن بن الهيثم </a:t>
            </a:r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يعد من أشهر من كتب في هذا الموضوع في منتصف القرن العاشر الميلادي ونتيجة لأبحاثه توصلوا إلى القواعد و الأسس التي مكنتهم من دراسة تلك الظواهر بما فيها من ظل و نور و فراغ و عمق و قد أطلق على هذه القواعد إسم المنظور </a:t>
            </a:r>
            <a:endParaRPr lang="ar-SA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050" name="Picture 2" descr="ابن الهيثم">
            <a:extLst>
              <a:ext uri="{FF2B5EF4-FFF2-40B4-BE49-F238E27FC236}">
                <a16:creationId xmlns:a16="http://schemas.microsoft.com/office/drawing/2014/main" id="{F87374E9-A891-49F6-97FE-93F28AB4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10" y="2571750"/>
            <a:ext cx="2108216" cy="2108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11;p34">
            <a:extLst>
              <a:ext uri="{FF2B5EF4-FFF2-40B4-BE49-F238E27FC236}">
                <a16:creationId xmlns:a16="http://schemas.microsoft.com/office/drawing/2014/main" id="{323E2E58-3099-4AC3-B1C8-BCCD1F7FC1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9036" y="498765"/>
            <a:ext cx="2739277" cy="6589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002060"/>
                </a:solidFill>
                <a:cs typeface="DecoType Thuluth" panose="02010000000000000000" pitchFamily="2" charset="-78"/>
              </a:rPr>
              <a:t>تعريف المنظور :</a:t>
            </a:r>
            <a:endParaRPr sz="2800" dirty="0">
              <a:solidFill>
                <a:srgbClr val="002060"/>
              </a:solidFill>
              <a:cs typeface="DecoType Thuluth" panose="02010000000000000000" pitchFamily="2" charset="-78"/>
            </a:endParaRPr>
          </a:p>
        </p:txBody>
      </p:sp>
      <p:sp>
        <p:nvSpPr>
          <p:cNvPr id="10" name="Google Shape;511;p34">
            <a:extLst>
              <a:ext uri="{FF2B5EF4-FFF2-40B4-BE49-F238E27FC236}">
                <a16:creationId xmlns:a16="http://schemas.microsoft.com/office/drawing/2014/main" id="{A236B05B-01AD-4814-8924-123E7A8FFF25}"/>
              </a:ext>
            </a:extLst>
          </p:cNvPr>
          <p:cNvSpPr txBox="1">
            <a:spLocks/>
          </p:cNvSpPr>
          <p:nvPr/>
        </p:nvSpPr>
        <p:spPr>
          <a:xfrm>
            <a:off x="1346869" y="1267692"/>
            <a:ext cx="5677386" cy="124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Regular"/>
              <a:buNone/>
              <a:defRPr sz="20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ar-SA" sz="2400" dirty="0">
                <a:solidFill>
                  <a:srgbClr val="002060"/>
                </a:solidFill>
                <a:cs typeface="DecoType Naskh" panose="02010400000000000000" pitchFamily="2" charset="-78"/>
              </a:rPr>
              <a:t>هو تمثيل الأجسام المرئية على سطح منبسط ( اللوحة ) لا كما هي في الواقع و لكن كما تبدو لعين الناظر في وضع معين و على بعد معين تكبر كلما قربت و تصغر كلما بعدت عن العين </a:t>
            </a:r>
          </a:p>
        </p:txBody>
      </p:sp>
      <p:pic>
        <p:nvPicPr>
          <p:cNvPr id="3074" name="Picture 2" descr="في فن المنظور إذا رسمنا الأجسام القريبة فإنها تبدو - موسوعة نت">
            <a:extLst>
              <a:ext uri="{FF2B5EF4-FFF2-40B4-BE49-F238E27FC236}">
                <a16:creationId xmlns:a16="http://schemas.microsoft.com/office/drawing/2014/main" id="{75E7C94C-1ED5-48DA-922A-DEBD7140D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9697" r="8261" b="4915"/>
          <a:stretch/>
        </p:blipFill>
        <p:spPr bwMode="auto">
          <a:xfrm>
            <a:off x="5507183" y="2461587"/>
            <a:ext cx="2871839" cy="2183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llery by shad2676 on emaze">
            <a:extLst>
              <a:ext uri="{FF2B5EF4-FFF2-40B4-BE49-F238E27FC236}">
                <a16:creationId xmlns:a16="http://schemas.microsoft.com/office/drawing/2014/main" id="{9DB06A4E-1C6A-4E2D-ADB6-CC3EE0BB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4" y="2539157"/>
            <a:ext cx="2778269" cy="208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795</Words>
  <Application>Microsoft Office PowerPoint</Application>
  <PresentationFormat>عرض على الشاشة (16:9)</PresentationFormat>
  <Paragraphs>72</Paragraphs>
  <Slides>20</Slides>
  <Notes>20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0" baseType="lpstr">
      <vt:lpstr>Arabic Typesetting</vt:lpstr>
      <vt:lpstr>Arial</vt:lpstr>
      <vt:lpstr>Baloo 2</vt:lpstr>
      <vt:lpstr>Bauhaus 93</vt:lpstr>
      <vt:lpstr>Calibri</vt:lpstr>
      <vt:lpstr>Lato</vt:lpstr>
      <vt:lpstr>Playfair Display Regular</vt:lpstr>
      <vt:lpstr>Traditional Arabic</vt:lpstr>
      <vt:lpstr>Urdu Typesetting</vt:lpstr>
      <vt:lpstr>Tropical Style Book Slideshow for Marketing by Slidesgo</vt:lpstr>
      <vt:lpstr>المنظور و الظل و النور</vt:lpstr>
      <vt:lpstr>عرض تقديمي في PowerPoint</vt:lpstr>
      <vt:lpstr>عرض تقديمي في PowerPoint</vt:lpstr>
      <vt:lpstr>عرض تقديمي في PowerPoint</vt:lpstr>
      <vt:lpstr>أهداف الدرس :</vt:lpstr>
      <vt:lpstr>01</vt:lpstr>
      <vt:lpstr>Our company</vt:lpstr>
      <vt:lpstr>عرض تقديمي في PowerPoint</vt:lpstr>
      <vt:lpstr>تعريف المنظور :</vt:lpstr>
      <vt:lpstr>قواعد المنظور : </vt:lpstr>
      <vt:lpstr>عرض تقديمي في PowerPoint</vt:lpstr>
      <vt:lpstr>عرض تقديمي في PowerPoint</vt:lpstr>
      <vt:lpstr>قواعد المنظور : </vt:lpstr>
      <vt:lpstr>عرض تقديمي في PowerPoint</vt:lpstr>
      <vt:lpstr>تعليم رسم المنظور</vt:lpstr>
      <vt:lpstr>عرض تقديمي في PowerPoint</vt:lpstr>
      <vt:lpstr>الظل و النور</vt:lpstr>
      <vt:lpstr>الظل و النور</vt:lpstr>
      <vt:lpstr>الظل و النور و القاتم و الفاتح</vt:lpstr>
      <vt:lpstr>اعداد : نايله الحجيلي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المنظور و الظل و النور</dc:title>
  <dc:creator>nona</dc:creator>
  <cp:lastModifiedBy>um abdul rehman</cp:lastModifiedBy>
  <cp:revision>10</cp:revision>
  <dcterms:modified xsi:type="dcterms:W3CDTF">2021-09-11T00:43:00Z</dcterms:modified>
</cp:coreProperties>
</file>