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sldIdLst>
    <p:sldId id="294" r:id="rId2"/>
    <p:sldId id="289" r:id="rId3"/>
    <p:sldId id="296" r:id="rId4"/>
    <p:sldId id="295" r:id="rId5"/>
    <p:sldId id="257" r:id="rId6"/>
    <p:sldId id="258" r:id="rId7"/>
    <p:sldId id="259" r:id="rId8"/>
    <p:sldId id="260" r:id="rId9"/>
    <p:sldId id="261" r:id="rId10"/>
    <p:sldId id="297" r:id="rId11"/>
    <p:sldId id="302" r:id="rId12"/>
    <p:sldId id="262" r:id="rId13"/>
    <p:sldId id="298" r:id="rId14"/>
    <p:sldId id="263" r:id="rId15"/>
    <p:sldId id="264" r:id="rId16"/>
    <p:sldId id="299" r:id="rId17"/>
    <p:sldId id="265" r:id="rId18"/>
    <p:sldId id="266" r:id="rId19"/>
    <p:sldId id="268" r:id="rId20"/>
    <p:sldId id="269" r:id="rId21"/>
    <p:sldId id="270" r:id="rId22"/>
    <p:sldId id="290" r:id="rId23"/>
    <p:sldId id="271" r:id="rId24"/>
    <p:sldId id="272" r:id="rId25"/>
    <p:sldId id="273" r:id="rId26"/>
    <p:sldId id="274" r:id="rId27"/>
    <p:sldId id="275" r:id="rId28"/>
    <p:sldId id="286" r:id="rId29"/>
    <p:sldId id="287" r:id="rId30"/>
    <p:sldId id="278" r:id="rId31"/>
    <p:sldId id="279" r:id="rId32"/>
    <p:sldId id="284" r:id="rId33"/>
    <p:sldId id="291" r:id="rId34"/>
    <p:sldId id="292" r:id="rId35"/>
    <p:sldId id="280" r:id="rId36"/>
    <p:sldId id="283" r:id="rId37"/>
    <p:sldId id="300" r:id="rId38"/>
    <p:sldId id="301" r:id="rId39"/>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CCFF"/>
    <a:srgbClr val="99FF99"/>
    <a:srgbClr val="FF66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106" autoAdjust="0"/>
    <p:restoredTop sz="94660"/>
  </p:normalViewPr>
  <p:slideViewPr>
    <p:cSldViewPr>
      <p:cViewPr varScale="1">
        <p:scale>
          <a:sx n="64" d="100"/>
          <a:sy n="64" d="100"/>
        </p:scale>
        <p:origin x="17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4970B2-0AA5-4B98-9BEC-9BA2963D0FFF}" type="datetimeFigureOut">
              <a:rPr lang="ar-EG" smtClean="0"/>
              <a:pPr/>
              <a:t>26/01/1442</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8A51ECA-1F40-452C-B1A9-A8C228452189}" type="slidenum">
              <a:rPr lang="ar-EG" smtClean="0"/>
              <a:pPr/>
              <a:t>‹#›</a:t>
            </a:fld>
            <a:endParaRPr lang="ar-EG"/>
          </a:p>
        </p:txBody>
      </p:sp>
    </p:spTree>
    <p:extLst>
      <p:ext uri="{BB962C8B-B14F-4D97-AF65-F5344CB8AC3E}">
        <p14:creationId xmlns:p14="http://schemas.microsoft.com/office/powerpoint/2010/main" val="6672932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18A51ECA-1F40-452C-B1A9-A8C228452189}" type="slidenum">
              <a:rPr lang="ar-EG" smtClean="0"/>
              <a:pPr/>
              <a:t>32</a:t>
            </a:fld>
            <a:endParaRPr lang="ar-EG"/>
          </a:p>
        </p:txBody>
      </p:sp>
    </p:spTree>
    <p:extLst>
      <p:ext uri="{BB962C8B-B14F-4D97-AF65-F5344CB8AC3E}">
        <p14:creationId xmlns:p14="http://schemas.microsoft.com/office/powerpoint/2010/main" val="399617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18A51ECA-1F40-452C-B1A9-A8C228452189}" type="slidenum">
              <a:rPr lang="ar-EG" smtClean="0"/>
              <a:pPr/>
              <a:t>33</a:t>
            </a:fld>
            <a:endParaRPr lang="ar-EG"/>
          </a:p>
        </p:txBody>
      </p:sp>
    </p:spTree>
    <p:extLst>
      <p:ext uri="{BB962C8B-B14F-4D97-AF65-F5344CB8AC3E}">
        <p14:creationId xmlns:p14="http://schemas.microsoft.com/office/powerpoint/2010/main" val="84983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18A51ECA-1F40-452C-B1A9-A8C228452189}" type="slidenum">
              <a:rPr lang="ar-EG" smtClean="0"/>
              <a:pPr/>
              <a:t>34</a:t>
            </a:fld>
            <a:endParaRPr lang="ar-EG"/>
          </a:p>
        </p:txBody>
      </p:sp>
    </p:spTree>
    <p:extLst>
      <p:ext uri="{BB962C8B-B14F-4D97-AF65-F5344CB8AC3E}">
        <p14:creationId xmlns:p14="http://schemas.microsoft.com/office/powerpoint/2010/main" val="1576546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lvl1pPr>
              <a:defRPr/>
            </a:lvl1pPr>
          </a:lstStyle>
          <a:p>
            <a:pPr>
              <a:defRPr/>
            </a:pPr>
            <a:fld id="{958840D7-2201-44F4-9BD7-5F255A29164C}" type="datetimeFigureOut">
              <a:rPr lang="ar-SA"/>
              <a:pPr>
                <a:defRPr/>
              </a:pPr>
              <a:t>26/01/1442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39024C2A-1325-4250-B396-DE960E67406E}" type="slidenum">
              <a:rPr lang="ar-SA"/>
              <a:pPr>
                <a:defRPr/>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629A0D93-D525-447E-B1A8-0EF305850CF9}" type="datetimeFigureOut">
              <a:rPr lang="ar-SA"/>
              <a:pPr>
                <a:defRPr/>
              </a:pPr>
              <a:t>26/01/1442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2FA22F19-C3DA-4563-847C-2AEFE97530C7}" type="slidenum">
              <a:rPr lang="ar-SA"/>
              <a:pPr>
                <a:defRPr/>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957E42F4-37F2-40CF-ABE9-301239A96617}" type="datetimeFigureOut">
              <a:rPr lang="ar-SA"/>
              <a:pPr>
                <a:defRPr/>
              </a:pPr>
              <a:t>26/01/1442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544DB707-A8C0-434C-A4FC-1962F8B2CC12}" type="slidenum">
              <a:rPr lang="ar-SA"/>
              <a:pPr>
                <a:defRPr/>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96E72C21-93D1-4723-932E-575268F4F1BD}" type="datetimeFigureOut">
              <a:rPr lang="ar-SA"/>
              <a:pPr>
                <a:defRPr/>
              </a:pPr>
              <a:t>26/01/1442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6B0046EC-DC87-42CF-9F0F-3A0CC858B0ED}" type="slidenum">
              <a:rPr lang="ar-SA"/>
              <a:pPr>
                <a:defRPr/>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C59C9FEE-4AAC-4073-89FA-FC833DD71041}" type="datetimeFigureOut">
              <a:rPr lang="ar-SA"/>
              <a:pPr>
                <a:defRPr/>
              </a:pPr>
              <a:t>26/01/1442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FF40410F-2525-44B1-BE1B-F02580AA7B43}" type="slidenum">
              <a:rPr lang="ar-SA"/>
              <a:pPr>
                <a:defRPr/>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3"/>
          <p:cNvSpPr>
            <a:spLocks noGrp="1"/>
          </p:cNvSpPr>
          <p:nvPr>
            <p:ph type="dt" sz="half" idx="10"/>
          </p:nvPr>
        </p:nvSpPr>
        <p:spPr/>
        <p:txBody>
          <a:bodyPr/>
          <a:lstStyle>
            <a:lvl1pPr>
              <a:defRPr/>
            </a:lvl1pPr>
          </a:lstStyle>
          <a:p>
            <a:pPr>
              <a:defRPr/>
            </a:pPr>
            <a:fld id="{DF16F031-ED81-46B9-8A8C-3597D52A9FEC}" type="datetimeFigureOut">
              <a:rPr lang="ar-SA"/>
              <a:pPr>
                <a:defRPr/>
              </a:pPr>
              <a:t>26/01/1442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6C82E733-14FA-4DF0-BB7F-E9D6D601DEDD}" type="slidenum">
              <a:rPr lang="ar-SA"/>
              <a:pPr>
                <a:defRPr/>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3"/>
          <p:cNvSpPr>
            <a:spLocks noGrp="1"/>
          </p:cNvSpPr>
          <p:nvPr>
            <p:ph type="dt" sz="half" idx="10"/>
          </p:nvPr>
        </p:nvSpPr>
        <p:spPr/>
        <p:txBody>
          <a:bodyPr/>
          <a:lstStyle>
            <a:lvl1pPr>
              <a:defRPr/>
            </a:lvl1pPr>
          </a:lstStyle>
          <a:p>
            <a:pPr>
              <a:defRPr/>
            </a:pPr>
            <a:fld id="{625B1C53-56BE-4B4E-9181-E19D2CD083F6}" type="datetimeFigureOut">
              <a:rPr lang="ar-SA"/>
              <a:pPr>
                <a:defRPr/>
              </a:pPr>
              <a:t>26/01/1442</a:t>
            </a:fld>
            <a:endParaRPr lang="ar-SA"/>
          </a:p>
        </p:txBody>
      </p:sp>
      <p:sp>
        <p:nvSpPr>
          <p:cNvPr id="8" name="عنصر نائب للتذييل 4"/>
          <p:cNvSpPr>
            <a:spLocks noGrp="1"/>
          </p:cNvSpPr>
          <p:nvPr>
            <p:ph type="ftr" sz="quarter" idx="11"/>
          </p:nvPr>
        </p:nvSpPr>
        <p:spPr/>
        <p:txBody>
          <a:bodyPr/>
          <a:lstStyle>
            <a:lvl1pPr>
              <a:defRPr/>
            </a:lvl1pPr>
          </a:lstStyle>
          <a:p>
            <a:pPr>
              <a:defRPr/>
            </a:pPr>
            <a:endParaRPr lang="ar-SA"/>
          </a:p>
        </p:txBody>
      </p:sp>
      <p:sp>
        <p:nvSpPr>
          <p:cNvPr id="9" name="عنصر نائب لرقم الشريحة 5"/>
          <p:cNvSpPr>
            <a:spLocks noGrp="1"/>
          </p:cNvSpPr>
          <p:nvPr>
            <p:ph type="sldNum" sz="quarter" idx="12"/>
          </p:nvPr>
        </p:nvSpPr>
        <p:spPr/>
        <p:txBody>
          <a:bodyPr/>
          <a:lstStyle>
            <a:lvl1pPr>
              <a:defRPr/>
            </a:lvl1pPr>
          </a:lstStyle>
          <a:p>
            <a:pPr>
              <a:defRPr/>
            </a:pPr>
            <a:fld id="{9C0FFB4F-FCB0-471C-B269-8C73B8D1C151}" type="slidenum">
              <a:rPr lang="ar-SA"/>
              <a:pPr>
                <a:defRPr/>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3"/>
          <p:cNvSpPr>
            <a:spLocks noGrp="1"/>
          </p:cNvSpPr>
          <p:nvPr>
            <p:ph type="dt" sz="half" idx="10"/>
          </p:nvPr>
        </p:nvSpPr>
        <p:spPr/>
        <p:txBody>
          <a:bodyPr/>
          <a:lstStyle>
            <a:lvl1pPr>
              <a:defRPr/>
            </a:lvl1pPr>
          </a:lstStyle>
          <a:p>
            <a:pPr>
              <a:defRPr/>
            </a:pPr>
            <a:fld id="{A0C50107-6AB9-47D4-B00A-7517F915BD4F}" type="datetimeFigureOut">
              <a:rPr lang="ar-SA"/>
              <a:pPr>
                <a:defRPr/>
              </a:pPr>
              <a:t>26/01/1442</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F8637812-B4F6-4D08-9EFF-749A94973936}" type="slidenum">
              <a:rPr lang="ar-SA"/>
              <a:pPr>
                <a:defRPr/>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8C913D4A-61BC-4C7C-83F9-9C0E5392A07D}" type="datetimeFigureOut">
              <a:rPr lang="ar-SA"/>
              <a:pPr>
                <a:defRPr/>
              </a:pPr>
              <a:t>26/01/1442</a:t>
            </a:fld>
            <a:endParaRPr lang="ar-SA"/>
          </a:p>
        </p:txBody>
      </p:sp>
      <p:sp>
        <p:nvSpPr>
          <p:cNvPr id="3" name="عنصر نائب للتذييل 4"/>
          <p:cNvSpPr>
            <a:spLocks noGrp="1"/>
          </p:cNvSpPr>
          <p:nvPr>
            <p:ph type="ftr" sz="quarter" idx="11"/>
          </p:nvPr>
        </p:nvSpPr>
        <p:spPr/>
        <p:txBody>
          <a:bodyPr/>
          <a:lstStyle>
            <a:lvl1pPr>
              <a:defRPr/>
            </a:lvl1pPr>
          </a:lstStyle>
          <a:p>
            <a:pPr>
              <a:defRPr/>
            </a:pPr>
            <a:endParaRPr lang="ar-SA"/>
          </a:p>
        </p:txBody>
      </p:sp>
      <p:sp>
        <p:nvSpPr>
          <p:cNvPr id="4" name="عنصر نائب لرقم الشريحة 5"/>
          <p:cNvSpPr>
            <a:spLocks noGrp="1"/>
          </p:cNvSpPr>
          <p:nvPr>
            <p:ph type="sldNum" sz="quarter" idx="12"/>
          </p:nvPr>
        </p:nvSpPr>
        <p:spPr/>
        <p:txBody>
          <a:bodyPr/>
          <a:lstStyle>
            <a:lvl1pPr>
              <a:defRPr/>
            </a:lvl1pPr>
          </a:lstStyle>
          <a:p>
            <a:pPr>
              <a:defRPr/>
            </a:pPr>
            <a:fld id="{3536B9B2-5E1D-4E0B-A6AD-7FE663C63459}" type="slidenum">
              <a:rPr lang="ar-SA"/>
              <a:pPr>
                <a:defRPr/>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1A393F99-5D16-40F1-9BE4-AD3FE50FE47B}" type="datetimeFigureOut">
              <a:rPr lang="ar-SA"/>
              <a:pPr>
                <a:defRPr/>
              </a:pPr>
              <a:t>26/01/1442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A63BBCED-8C96-4327-8689-562E43DCC089}" type="slidenum">
              <a:rPr lang="ar-SA"/>
              <a:pPr>
                <a:defRPr/>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A121A560-04F9-43F3-AFF8-BDEC03BB8132}" type="datetimeFigureOut">
              <a:rPr lang="ar-SA"/>
              <a:pPr>
                <a:defRPr/>
              </a:pPr>
              <a:t>26/01/1442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FF36EF07-CB14-4570-A5D1-478AFC641360}" type="slidenum">
              <a:rPr lang="ar-SA"/>
              <a:pPr>
                <a:defRPr/>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p>
        </p:txBody>
      </p:sp>
      <p:sp>
        <p:nvSpPr>
          <p:cNvPr id="1027" name="عنصر نائب للنص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1243B3A8-4AD4-4085-8BCA-E25EFD283636}" type="datetimeFigureOut">
              <a:rPr lang="ar-SA"/>
              <a:pPr>
                <a:defRPr/>
              </a:pPr>
              <a:t>26/01/1442</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8476B3B1-D52C-4C4C-82E1-AC4AEA6E0B15}"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1.xml" /><Relationship Id="rId5" Type="http://schemas.openxmlformats.org/officeDocument/2006/relationships/image" Target="../media/image2.png" /><Relationship Id="rId4" Type="http://schemas.openxmlformats.org/officeDocument/2006/relationships/image" Target="../media/image1.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audio" Target="../media/audio22.wav"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audio" Target="../media/audio24.wav" /><Relationship Id="rId2" Type="http://schemas.openxmlformats.org/officeDocument/2006/relationships/audio" Target="../media/audio23.wav"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audio" Target="../media/audio25.wav"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audio" Target="../media/audio26.wav"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audio" Target="../media/audio28.wav" /><Relationship Id="rId2" Type="http://schemas.openxmlformats.org/officeDocument/2006/relationships/audio" Target="../media/audio27.wav" /><Relationship Id="rId1" Type="http://schemas.openxmlformats.org/officeDocument/2006/relationships/slideLayout" Target="../slideLayouts/slideLayout1.xml" /><Relationship Id="rId6" Type="http://schemas.openxmlformats.org/officeDocument/2006/relationships/image" Target="../media/image11.png" /><Relationship Id="rId5" Type="http://schemas.openxmlformats.org/officeDocument/2006/relationships/audio" Target="../media/audio30.wav" /><Relationship Id="rId4" Type="http://schemas.openxmlformats.org/officeDocument/2006/relationships/audio" Target="../media/audio29.wav" /></Relationships>
</file>

<file path=ppt/slides/_rels/slide2.xml.rels><?xml version="1.0" encoding="UTF-8" standalone="yes"?>
<Relationships xmlns="http://schemas.openxmlformats.org/package/2006/relationships"><Relationship Id="rId3" Type="http://schemas.openxmlformats.org/officeDocument/2006/relationships/audio" Target="../media/audio4.wav" /><Relationship Id="rId2" Type="http://schemas.openxmlformats.org/officeDocument/2006/relationships/audio" Target="../media/audio3.wav" /><Relationship Id="rId1" Type="http://schemas.openxmlformats.org/officeDocument/2006/relationships/slideLayout" Target="../slideLayouts/slideLayout1.xml" /><Relationship Id="rId4" Type="http://schemas.openxmlformats.org/officeDocument/2006/relationships/image" Target="../media/image3.jpeg" /></Relationships>
</file>

<file path=ppt/slides/_rels/slide20.xml.rels><?xml version="1.0" encoding="UTF-8" standalone="yes"?>
<Relationships xmlns="http://schemas.openxmlformats.org/package/2006/relationships"><Relationship Id="rId3" Type="http://schemas.openxmlformats.org/officeDocument/2006/relationships/audio" Target="../media/audio32.wav" /><Relationship Id="rId2" Type="http://schemas.openxmlformats.org/officeDocument/2006/relationships/audio" Target="../media/audio31.wav" /><Relationship Id="rId1" Type="http://schemas.openxmlformats.org/officeDocument/2006/relationships/slideLayout" Target="../slideLayouts/slideLayout1.xml" /><Relationship Id="rId6" Type="http://schemas.openxmlformats.org/officeDocument/2006/relationships/image" Target="../media/image14.jpg" /><Relationship Id="rId5" Type="http://schemas.openxmlformats.org/officeDocument/2006/relationships/image" Target="../media/image13.png" /><Relationship Id="rId4" Type="http://schemas.openxmlformats.org/officeDocument/2006/relationships/image" Target="../media/image12.png" /></Relationships>
</file>

<file path=ppt/slides/_rels/slide2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audio" Target="../media/audio33.wav" /><Relationship Id="rId1" Type="http://schemas.openxmlformats.org/officeDocument/2006/relationships/slideLayout" Target="../slideLayouts/slideLayout1.xml" /><Relationship Id="rId5" Type="http://schemas.openxmlformats.org/officeDocument/2006/relationships/image" Target="../media/image16.jpg" /><Relationship Id="rId4" Type="http://schemas.openxmlformats.org/officeDocument/2006/relationships/image" Target="../media/image5.jpeg" /></Relationships>
</file>

<file path=ppt/slides/_rels/slide2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audio" Target="../media/audio34.wav"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audio" Target="../media/audio36.wav" /><Relationship Id="rId2" Type="http://schemas.openxmlformats.org/officeDocument/2006/relationships/audio" Target="../media/audio35.wav" /><Relationship Id="rId1" Type="http://schemas.openxmlformats.org/officeDocument/2006/relationships/slideLayout" Target="../slideLayouts/slideLayout1.xml" /><Relationship Id="rId4" Type="http://schemas.openxmlformats.org/officeDocument/2006/relationships/audio" Target="../media/audio37.wav" /></Relationships>
</file>

<file path=ppt/slides/_rels/slide2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audio" Target="../media/audio39.wav" /><Relationship Id="rId7" Type="http://schemas.openxmlformats.org/officeDocument/2006/relationships/image" Target="../media/image21.png" /><Relationship Id="rId2" Type="http://schemas.openxmlformats.org/officeDocument/2006/relationships/audio" Target="../media/audio38.wav" /><Relationship Id="rId1" Type="http://schemas.openxmlformats.org/officeDocument/2006/relationships/slideLayout" Target="../slideLayouts/slideLayout1.xml" /><Relationship Id="rId6" Type="http://schemas.openxmlformats.org/officeDocument/2006/relationships/image" Target="../media/image5.jpeg" /><Relationship Id="rId5" Type="http://schemas.openxmlformats.org/officeDocument/2006/relationships/image" Target="../media/image20.png" /><Relationship Id="rId4" Type="http://schemas.openxmlformats.org/officeDocument/2006/relationships/image" Target="../media/image19.png" /></Relationships>
</file>

<file path=ppt/slides/_rels/slide26.xml.rels><?xml version="1.0" encoding="UTF-8" standalone="yes"?>
<Relationships xmlns="http://schemas.openxmlformats.org/package/2006/relationships"><Relationship Id="rId3" Type="http://schemas.openxmlformats.org/officeDocument/2006/relationships/audio" Target="../media/audio41.wav" /><Relationship Id="rId2" Type="http://schemas.openxmlformats.org/officeDocument/2006/relationships/audio" Target="../media/audio40.wav" /><Relationship Id="rId1" Type="http://schemas.openxmlformats.org/officeDocument/2006/relationships/slideLayout" Target="../slideLayouts/slideLayout1.xml" /><Relationship Id="rId4" Type="http://schemas.openxmlformats.org/officeDocument/2006/relationships/image" Target="../media/image21.png" /></Relationships>
</file>

<file path=ppt/slides/_rels/slide27.xml.rels><?xml version="1.0" encoding="UTF-8" standalone="yes"?>
<Relationships xmlns="http://schemas.openxmlformats.org/package/2006/relationships"><Relationship Id="rId3" Type="http://schemas.openxmlformats.org/officeDocument/2006/relationships/audio" Target="../media/audio43.wav" /><Relationship Id="rId7" Type="http://schemas.openxmlformats.org/officeDocument/2006/relationships/image" Target="../media/image5.jpeg" /><Relationship Id="rId2" Type="http://schemas.openxmlformats.org/officeDocument/2006/relationships/audio" Target="../media/audio42.wav" /><Relationship Id="rId1" Type="http://schemas.openxmlformats.org/officeDocument/2006/relationships/slideLayout" Target="../slideLayouts/slideLayout1.xml" /><Relationship Id="rId6" Type="http://schemas.openxmlformats.org/officeDocument/2006/relationships/image" Target="../media/image22.png" /><Relationship Id="rId5" Type="http://schemas.openxmlformats.org/officeDocument/2006/relationships/audio" Target="../media/audio45.wav" /><Relationship Id="rId4" Type="http://schemas.openxmlformats.org/officeDocument/2006/relationships/audio" Target="../media/audio44.wav" /></Relationships>
</file>

<file path=ppt/slides/_rels/slide28.xml.rels><?xml version="1.0" encoding="UTF-8" standalone="yes"?>
<Relationships xmlns="http://schemas.openxmlformats.org/package/2006/relationships"><Relationship Id="rId3" Type="http://schemas.openxmlformats.org/officeDocument/2006/relationships/audio" Target="../media/audio47.wav" /><Relationship Id="rId2" Type="http://schemas.openxmlformats.org/officeDocument/2006/relationships/audio" Target="../media/audio46.wav" /><Relationship Id="rId1" Type="http://schemas.openxmlformats.org/officeDocument/2006/relationships/slideLayout" Target="../slideLayouts/slideLayout1.xml" /><Relationship Id="rId5" Type="http://schemas.openxmlformats.org/officeDocument/2006/relationships/image" Target="../media/image22.png" /><Relationship Id="rId4" Type="http://schemas.openxmlformats.org/officeDocument/2006/relationships/audio" Target="../media/audio44.wav" /></Relationships>
</file>

<file path=ppt/slides/_rels/slide29.xml.rels><?xml version="1.0" encoding="UTF-8" standalone="yes"?>
<Relationships xmlns="http://schemas.openxmlformats.org/package/2006/relationships"><Relationship Id="rId3" Type="http://schemas.openxmlformats.org/officeDocument/2006/relationships/audio" Target="../media/audio44.wav" /><Relationship Id="rId2" Type="http://schemas.openxmlformats.org/officeDocument/2006/relationships/audio" Target="../media/audio47.wav" /><Relationship Id="rId1" Type="http://schemas.openxmlformats.org/officeDocument/2006/relationships/slideLayout" Target="../slideLayouts/slideLayout1.xml" /><Relationship Id="rId4" Type="http://schemas.openxmlformats.org/officeDocument/2006/relationships/image" Target="../media/image22.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0.xml.rels><?xml version="1.0" encoding="UTF-8" standalone="yes"?>
<Relationships xmlns="http://schemas.openxmlformats.org/package/2006/relationships"><Relationship Id="rId8" Type="http://schemas.openxmlformats.org/officeDocument/2006/relationships/audio" Target="../media/audio54.wav" /><Relationship Id="rId3" Type="http://schemas.openxmlformats.org/officeDocument/2006/relationships/audio" Target="../media/audio49.wav" /><Relationship Id="rId7" Type="http://schemas.openxmlformats.org/officeDocument/2006/relationships/audio" Target="../media/audio53.wav" /><Relationship Id="rId2" Type="http://schemas.openxmlformats.org/officeDocument/2006/relationships/audio" Target="../media/audio48.wav" /><Relationship Id="rId1" Type="http://schemas.openxmlformats.org/officeDocument/2006/relationships/slideLayout" Target="../slideLayouts/slideLayout1.xml" /><Relationship Id="rId6" Type="http://schemas.openxmlformats.org/officeDocument/2006/relationships/audio" Target="../media/audio52.wav" /><Relationship Id="rId5" Type="http://schemas.openxmlformats.org/officeDocument/2006/relationships/audio" Target="../media/audio51.wav" /><Relationship Id="rId4" Type="http://schemas.openxmlformats.org/officeDocument/2006/relationships/audio" Target="../media/audio50.wav" /><Relationship Id="rId9" Type="http://schemas.openxmlformats.org/officeDocument/2006/relationships/image" Target="../media/image9.png" /></Relationships>
</file>

<file path=ppt/slides/_rels/slide3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audio" Target="../media/audio55.wav" /><Relationship Id="rId1" Type="http://schemas.openxmlformats.org/officeDocument/2006/relationships/slideLayout" Target="../slideLayouts/slideLayout1.xml" /><Relationship Id="rId4" Type="http://schemas.openxmlformats.org/officeDocument/2006/relationships/image" Target="../media/image5.jpeg" /></Relationships>
</file>

<file path=ppt/slides/_rels/slide32.xml.rels><?xml version="1.0" encoding="UTF-8" standalone="yes"?>
<Relationships xmlns="http://schemas.openxmlformats.org/package/2006/relationships"><Relationship Id="rId3" Type="http://schemas.openxmlformats.org/officeDocument/2006/relationships/audio" Target="../media/audio56.wav"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audio" Target="../media/audio57.wav" /></Relationships>
</file>

<file path=ppt/slides/_rels/slide33.xml.rels><?xml version="1.0" encoding="UTF-8" standalone="yes"?>
<Relationships xmlns="http://schemas.openxmlformats.org/package/2006/relationships"><Relationship Id="rId3" Type="http://schemas.openxmlformats.org/officeDocument/2006/relationships/audio" Target="../media/audio58.wav" /><Relationship Id="rId2" Type="http://schemas.openxmlformats.org/officeDocument/2006/relationships/notesSlide" Target="../notesSlides/notesSlide2.xml" /><Relationship Id="rId1" Type="http://schemas.openxmlformats.org/officeDocument/2006/relationships/slideLayout" Target="../slideLayouts/slideLayout7.xml" /><Relationship Id="rId4" Type="http://schemas.openxmlformats.org/officeDocument/2006/relationships/audio" Target="../media/audio59.wav" /></Relationships>
</file>

<file path=ppt/slides/_rels/slide34.xml.rels><?xml version="1.0" encoding="UTF-8" standalone="yes"?>
<Relationships xmlns="http://schemas.openxmlformats.org/package/2006/relationships"><Relationship Id="rId3" Type="http://schemas.openxmlformats.org/officeDocument/2006/relationships/audio" Target="../media/audio60.wav"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audio" Target="../media/audio62.wav" /><Relationship Id="rId7" Type="http://schemas.openxmlformats.org/officeDocument/2006/relationships/image" Target="../media/image5.jpeg" /><Relationship Id="rId2" Type="http://schemas.openxmlformats.org/officeDocument/2006/relationships/audio" Target="../media/audio61.wav" /><Relationship Id="rId1" Type="http://schemas.openxmlformats.org/officeDocument/2006/relationships/slideLayout" Target="../slideLayouts/slideLayout1.xml" /><Relationship Id="rId6" Type="http://schemas.openxmlformats.org/officeDocument/2006/relationships/image" Target="../media/image9.png" /><Relationship Id="rId5" Type="http://schemas.openxmlformats.org/officeDocument/2006/relationships/image" Target="../media/image24.png" /><Relationship Id="rId4" Type="http://schemas.openxmlformats.org/officeDocument/2006/relationships/audio" Target="../media/audio63.wav" /></Relationships>
</file>

<file path=ppt/slides/_rels/slide36.xml.rels><?xml version="1.0" encoding="UTF-8" standalone="yes"?>
<Relationships xmlns="http://schemas.openxmlformats.org/package/2006/relationships"><Relationship Id="rId2" Type="http://schemas.openxmlformats.org/officeDocument/2006/relationships/audio" Target="../media/audio64.wav"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audio" Target="../media/audio5.wav"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audio" Target="../media/audio7.wav" /><Relationship Id="rId2" Type="http://schemas.openxmlformats.org/officeDocument/2006/relationships/audio" Target="../media/audio6.wav" /><Relationship Id="rId1" Type="http://schemas.openxmlformats.org/officeDocument/2006/relationships/slideLayout" Target="../slideLayouts/slideLayout1.xml" /><Relationship Id="rId4" Type="http://schemas.openxmlformats.org/officeDocument/2006/relationships/audio" Target="../media/audio8.wav" /></Relationships>
</file>

<file path=ppt/slides/_rels/slide8.xml.rels><?xml version="1.0" encoding="UTF-8" standalone="yes"?>
<Relationships xmlns="http://schemas.openxmlformats.org/package/2006/relationships"><Relationship Id="rId8" Type="http://schemas.openxmlformats.org/officeDocument/2006/relationships/audio" Target="../media/audio15.wav" /><Relationship Id="rId3" Type="http://schemas.openxmlformats.org/officeDocument/2006/relationships/audio" Target="../media/audio10.wav" /><Relationship Id="rId7" Type="http://schemas.openxmlformats.org/officeDocument/2006/relationships/audio" Target="../media/audio14.wav" /><Relationship Id="rId2" Type="http://schemas.openxmlformats.org/officeDocument/2006/relationships/audio" Target="../media/audio9.wav" /><Relationship Id="rId1" Type="http://schemas.openxmlformats.org/officeDocument/2006/relationships/slideLayout" Target="../slideLayouts/slideLayout1.xml" /><Relationship Id="rId6" Type="http://schemas.openxmlformats.org/officeDocument/2006/relationships/audio" Target="../media/audio13.wav" /><Relationship Id="rId5" Type="http://schemas.openxmlformats.org/officeDocument/2006/relationships/audio" Target="../media/audio12.wav" /><Relationship Id="rId10" Type="http://schemas.openxmlformats.org/officeDocument/2006/relationships/image" Target="../media/image5.jpeg" /><Relationship Id="rId4" Type="http://schemas.openxmlformats.org/officeDocument/2006/relationships/audio" Target="../media/audio11.wav" /><Relationship Id="rId9" Type="http://schemas.openxmlformats.org/officeDocument/2006/relationships/audio" Target="../media/audio16.wav" /></Relationships>
</file>

<file path=ppt/slides/_rels/slide9.xml.rels><?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audio" Target="../media/audio18.wav" /><Relationship Id="rId7" Type="http://schemas.openxmlformats.org/officeDocument/2006/relationships/audio" Target="../media/audio13.wav" /><Relationship Id="rId2" Type="http://schemas.openxmlformats.org/officeDocument/2006/relationships/audio" Target="../media/audio17.wav" /><Relationship Id="rId1" Type="http://schemas.openxmlformats.org/officeDocument/2006/relationships/slideLayout" Target="../slideLayouts/slideLayout1.xml" /><Relationship Id="rId6" Type="http://schemas.openxmlformats.org/officeDocument/2006/relationships/audio" Target="../media/audio21.wav" /><Relationship Id="rId5" Type="http://schemas.openxmlformats.org/officeDocument/2006/relationships/audio" Target="../media/audio20.wav" /><Relationship Id="rId4" Type="http://schemas.openxmlformats.org/officeDocument/2006/relationships/audio" Target="../media/audio19.wav" /><Relationship Id="rId9" Type="http://schemas.openxmlformats.org/officeDocument/2006/relationships/image" Target="../media/image5.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23"/>
          <p:cNvGrpSpPr/>
          <p:nvPr/>
        </p:nvGrpSpPr>
        <p:grpSpPr>
          <a:xfrm>
            <a:off x="2780925" y="123833"/>
            <a:ext cx="3862777" cy="2519349"/>
            <a:chOff x="2780925" y="123833"/>
            <a:chExt cx="3862777" cy="2519349"/>
          </a:xfrm>
        </p:grpSpPr>
        <p:sp>
          <p:nvSpPr>
            <p:cNvPr id="3" name="TextBox 8"/>
            <p:cNvSpPr txBox="1">
              <a:spLocks noChangeArrowheads="1"/>
            </p:cNvSpPr>
            <p:nvPr/>
          </p:nvSpPr>
          <p:spPr bwMode="auto">
            <a:xfrm>
              <a:off x="3279650" y="1580733"/>
              <a:ext cx="3071834" cy="830263"/>
            </a:xfrm>
            <a:prstGeom prst="rect">
              <a:avLst/>
            </a:prstGeom>
            <a:noFill/>
            <a:ln w="9525">
              <a:noFill/>
              <a:miter lim="800000"/>
              <a:headEnd/>
              <a:tailEnd/>
            </a:ln>
          </p:spPr>
          <p:txBody>
            <a:bodyPr wrap="square">
              <a:spAutoFit/>
            </a:bodyPr>
            <a:lstStyle/>
            <a:p>
              <a:pPr algn="ctr"/>
              <a:r>
                <a:rPr lang="ar-EG" sz="4800" b="1" dirty="0">
                  <a:latin typeface="Calibri" pitchFamily="34" charset="0"/>
                </a:rPr>
                <a:t>الوحدة الأولى</a:t>
              </a:r>
              <a:endParaRPr lang="ar-EG" sz="3200" b="1" dirty="0">
                <a:latin typeface="Calibri" pitchFamily="34" charset="0"/>
              </a:endParaRPr>
            </a:p>
          </p:txBody>
        </p:sp>
        <p:grpSp>
          <p:nvGrpSpPr>
            <p:cNvPr id="4" name="مجموعة 20"/>
            <p:cNvGrpSpPr/>
            <p:nvPr/>
          </p:nvGrpSpPr>
          <p:grpSpPr>
            <a:xfrm>
              <a:off x="2780925" y="1430798"/>
              <a:ext cx="3862777" cy="1212384"/>
              <a:chOff x="2874765" y="694613"/>
              <a:chExt cx="3666326" cy="1212384"/>
            </a:xfrm>
          </p:grpSpPr>
          <p:sp>
            <p:nvSpPr>
              <p:cNvPr id="15" name="مستطيل 14"/>
              <p:cNvSpPr/>
              <p:nvPr/>
            </p:nvSpPr>
            <p:spPr>
              <a:xfrm rot="357286">
                <a:off x="3133601" y="724917"/>
                <a:ext cx="3407490" cy="10715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مستطيل 15"/>
              <p:cNvSpPr/>
              <p:nvPr/>
            </p:nvSpPr>
            <p:spPr>
              <a:xfrm>
                <a:off x="3071349" y="785794"/>
                <a:ext cx="3429477" cy="10715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ستطيل 17"/>
              <p:cNvSpPr/>
              <p:nvPr/>
            </p:nvSpPr>
            <p:spPr>
              <a:xfrm rot="21346360">
                <a:off x="3001404" y="694613"/>
                <a:ext cx="3393105" cy="10715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مستطيل 18"/>
              <p:cNvSpPr/>
              <p:nvPr/>
            </p:nvSpPr>
            <p:spPr>
              <a:xfrm rot="21437892">
                <a:off x="2874765" y="723107"/>
                <a:ext cx="3434942" cy="10715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مستطيل 19"/>
              <p:cNvSpPr/>
              <p:nvPr/>
            </p:nvSpPr>
            <p:spPr>
              <a:xfrm rot="357286">
                <a:off x="3328777" y="835427"/>
                <a:ext cx="3194878" cy="10715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a:lum bright="-2000" contrast="14000"/>
            </a:blip>
            <a:srcRect/>
            <a:stretch>
              <a:fillRect/>
            </a:stretch>
          </p:blipFill>
          <p:spPr bwMode="auto">
            <a:xfrm>
              <a:off x="4357686" y="123833"/>
              <a:ext cx="1428760" cy="1233465"/>
            </a:xfrm>
            <a:prstGeom prst="rect">
              <a:avLst/>
            </a:prstGeom>
            <a:noFill/>
            <a:ln w="9525">
              <a:noFill/>
              <a:miter lim="800000"/>
              <a:headEnd/>
              <a:tailEnd/>
            </a:ln>
            <a:effectLst/>
          </p:spPr>
        </p:pic>
      </p:grpSp>
      <p:grpSp>
        <p:nvGrpSpPr>
          <p:cNvPr id="6" name="مجموعة 24"/>
          <p:cNvGrpSpPr/>
          <p:nvPr/>
        </p:nvGrpSpPr>
        <p:grpSpPr>
          <a:xfrm>
            <a:off x="3214678" y="2428868"/>
            <a:ext cx="3214710" cy="3929090"/>
            <a:chOff x="3214678" y="2428868"/>
            <a:chExt cx="3214710" cy="3929090"/>
          </a:xfrm>
        </p:grpSpPr>
        <p:sp>
          <p:nvSpPr>
            <p:cNvPr id="23" name="مستطيل مستدير الزوايا 22"/>
            <p:cNvSpPr/>
            <p:nvPr/>
          </p:nvSpPr>
          <p:spPr>
            <a:xfrm>
              <a:off x="3214678" y="2428868"/>
              <a:ext cx="3214710" cy="392909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9525">
              <a:solidFill>
                <a:srgbClr val="00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ستطيل 4"/>
            <p:cNvSpPr/>
            <p:nvPr/>
          </p:nvSpPr>
          <p:spPr>
            <a:xfrm>
              <a:off x="3214678" y="3714752"/>
              <a:ext cx="3169457" cy="923330"/>
            </a:xfrm>
            <a:prstGeom prst="rect">
              <a:avLst/>
            </a:prstGeom>
            <a:noFill/>
          </p:spPr>
          <p:txBody>
            <a:bodyPr wrap="none">
              <a:spAutoFit/>
            </a:bodyPr>
            <a:lstStyle/>
            <a:p>
              <a:pPr algn="ctr" fontAlgn="auto">
                <a:spcBef>
                  <a:spcPts val="0"/>
                </a:spcBef>
                <a:spcAft>
                  <a:spcPts val="0"/>
                </a:spcAft>
                <a:defRPr/>
              </a:pPr>
              <a:r>
                <a:rPr lang="ar-EG" sz="5400" b="1" spc="300" dirty="0">
                  <a:ln w="11430" cmpd="sng">
                    <a:solidFill>
                      <a:schemeClr val="accent1">
                        <a:tint val="10000"/>
                      </a:schemeClr>
                    </a:solidFill>
                    <a:prstDash val="solid"/>
                    <a:miter lim="800000"/>
                  </a:ln>
                  <a:solidFill>
                    <a:srgbClr val="0000FF"/>
                  </a:solidFill>
                  <a:effectLst>
                    <a:glow rad="45500">
                      <a:schemeClr val="accent1">
                        <a:satMod val="220000"/>
                        <a:alpha val="35000"/>
                      </a:schemeClr>
                    </a:glow>
                  </a:effectLst>
                  <a:latin typeface="+mn-lt"/>
                  <a:cs typeface="+mn-cs"/>
                </a:rPr>
                <a:t>مجال الرسم</a:t>
              </a:r>
              <a:endParaRPr lang="ar-SA" sz="5400" b="1" spc="300" dirty="0">
                <a:ln w="11430" cmpd="sng">
                  <a:solidFill>
                    <a:schemeClr val="accent1">
                      <a:tint val="10000"/>
                    </a:schemeClr>
                  </a:solidFill>
                  <a:prstDash val="solid"/>
                  <a:miter lim="800000"/>
                </a:ln>
                <a:solidFill>
                  <a:srgbClr val="0000FF"/>
                </a:solidFill>
                <a:effectLst>
                  <a:glow rad="45500">
                    <a:schemeClr val="accent1">
                      <a:satMod val="220000"/>
                      <a:alpha val="35000"/>
                    </a:schemeClr>
                  </a:glow>
                </a:effectLst>
                <a:latin typeface="+mn-lt"/>
                <a:cs typeface="+mn-cs"/>
              </a:endParaRPr>
            </a:p>
          </p:txBody>
        </p:sp>
      </p:grpSp>
      <p:grpSp>
        <p:nvGrpSpPr>
          <p:cNvPr id="7" name="مجموعة 21"/>
          <p:cNvGrpSpPr/>
          <p:nvPr/>
        </p:nvGrpSpPr>
        <p:grpSpPr>
          <a:xfrm>
            <a:off x="3857620" y="5857892"/>
            <a:ext cx="1946939" cy="720439"/>
            <a:chOff x="3857620" y="5857892"/>
            <a:chExt cx="1946939" cy="720439"/>
          </a:xfrm>
        </p:grpSpPr>
        <p:pic>
          <p:nvPicPr>
            <p:cNvPr id="14" name="Picture 2"/>
            <p:cNvPicPr>
              <a:picLocks noChangeAspect="1" noChangeArrowheads="1"/>
            </p:cNvPicPr>
            <p:nvPr/>
          </p:nvPicPr>
          <p:blipFill>
            <a:blip r:embed="rId5">
              <a:lum bright="-20000" contrast="41000"/>
            </a:blip>
            <a:srcRect/>
            <a:stretch>
              <a:fillRect/>
            </a:stretch>
          </p:blipFill>
          <p:spPr bwMode="auto">
            <a:xfrm>
              <a:off x="3857620" y="5857892"/>
              <a:ext cx="1946939" cy="720439"/>
            </a:xfrm>
            <a:prstGeom prst="rect">
              <a:avLst/>
            </a:prstGeom>
            <a:noFill/>
            <a:ln w="9525">
              <a:noFill/>
              <a:miter lim="800000"/>
              <a:headEnd/>
              <a:tailEnd/>
            </a:ln>
            <a:effectLst/>
          </p:spPr>
        </p:pic>
        <p:sp>
          <p:nvSpPr>
            <p:cNvPr id="17" name="مستطيل 16"/>
            <p:cNvSpPr/>
            <p:nvPr/>
          </p:nvSpPr>
          <p:spPr>
            <a:xfrm>
              <a:off x="4067172" y="5857892"/>
              <a:ext cx="171927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الوحدة الأولى.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مجال الرسم.wav"/>
                                        </p:tgtEl>
                                      </p:cMediaNode>
                                    </p:audio>
                                  </p:sub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z="6000" dirty="0">
                <a:solidFill>
                  <a:srgbClr val="0070C0"/>
                </a:solidFill>
                <a:cs typeface="Diwani Outline Shaded" panose="02010400000000000000" pitchFamily="2" charset="-78"/>
              </a:rPr>
              <a:t>إستراتيجية الحوار والمناقشـــــة</a:t>
            </a:r>
          </a:p>
        </p:txBody>
      </p:sp>
      <p:sp>
        <p:nvSpPr>
          <p:cNvPr id="3" name="عنصر نائب للمحتوى 2"/>
          <p:cNvSpPr>
            <a:spLocks noGrp="1"/>
          </p:cNvSpPr>
          <p:nvPr>
            <p:ph idx="1"/>
          </p:nvPr>
        </p:nvSpPr>
        <p:spPr>
          <a:xfrm>
            <a:off x="683568" y="1916832"/>
            <a:ext cx="8229600" cy="4525963"/>
          </a:xfrm>
        </p:spPr>
        <p:txBody>
          <a:bodyPr/>
          <a:lstStyle/>
          <a:p>
            <a:pPr marL="0" indent="0" algn="ctr">
              <a:buNone/>
            </a:pPr>
            <a:r>
              <a:rPr lang="ar-SA" sz="11500" b="1" dirty="0">
                <a:latin typeface="Andalus" panose="02020603050405020304" pitchFamily="18" charset="-78"/>
                <a:cs typeface="Andalus" panose="02020603050405020304" pitchFamily="18" charset="-78"/>
              </a:rPr>
              <a:t>عددي الشكال الهندسية؟</a:t>
            </a:r>
          </a:p>
        </p:txBody>
      </p:sp>
    </p:spTree>
    <p:extLst>
      <p:ext uri="{BB962C8B-B14F-4D97-AF65-F5344CB8AC3E}">
        <p14:creationId xmlns:p14="http://schemas.microsoft.com/office/powerpoint/2010/main" val="427248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9552" y="980728"/>
            <a:ext cx="8229600" cy="4525963"/>
          </a:xfrm>
        </p:spPr>
        <p:txBody>
          <a:bodyPr/>
          <a:lstStyle/>
          <a:p>
            <a:pPr marL="0" indent="0" algn="ctr">
              <a:buNone/>
            </a:pPr>
            <a:r>
              <a:rPr lang="ar-SA" sz="13800" b="1" dirty="0">
                <a:latin typeface="+mj-lt"/>
                <a:cs typeface="+mj-cs"/>
              </a:rPr>
              <a:t>الجســـم الكـروي</a:t>
            </a:r>
          </a:p>
        </p:txBody>
      </p:sp>
    </p:spTree>
    <p:extLst>
      <p:ext uri="{BB962C8B-B14F-4D97-AF65-F5344CB8AC3E}">
        <p14:creationId xmlns:p14="http://schemas.microsoft.com/office/powerpoint/2010/main" val="117590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755576" y="1916832"/>
            <a:ext cx="7920880" cy="2571768"/>
          </a:xfrm>
          <a:prstGeom prst="rect">
            <a:avLst/>
          </a:prstGeom>
          <a:noFill/>
          <a:ln w="9525">
            <a:noFill/>
            <a:miter lim="800000"/>
            <a:headEnd/>
            <a:tailEnd/>
          </a:ln>
        </p:spPr>
        <p:txBody>
          <a:bodyPr anchor="ctr"/>
          <a:lstStyle/>
          <a:p>
            <a:pPr algn="ctr">
              <a:spcBef>
                <a:spcPct val="20000"/>
              </a:spcBef>
              <a:buFont typeface="Arial" pitchFamily="34" charset="0"/>
              <a:buNone/>
            </a:pPr>
            <a:r>
              <a:rPr lang="ar-EG" sz="8800" b="1" dirty="0">
                <a:latin typeface="Calibri" pitchFamily="34" charset="0"/>
              </a:rPr>
              <a:t>من أبسط الأشكال الهندسية، ويتكرر وجوده في الطبيعة في عناصر متنوعة، </a:t>
            </a:r>
            <a:endParaRPr lang="en-US" sz="8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من أبسط الأشكال الهندسية، ويتكرر وجوده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z="9600" b="1" dirty="0">
                <a:solidFill>
                  <a:srgbClr val="FF0000"/>
                </a:solidFill>
                <a:cs typeface="Akhbar MT" pitchFamily="2" charset="-78"/>
              </a:rPr>
              <a:t>استراتيجية التخيّل</a:t>
            </a:r>
          </a:p>
        </p:txBody>
      </p:sp>
      <p:sp>
        <p:nvSpPr>
          <p:cNvPr id="3" name="عنصر نائب للمحتوى 2"/>
          <p:cNvSpPr>
            <a:spLocks noGrp="1"/>
          </p:cNvSpPr>
          <p:nvPr>
            <p:ph idx="1"/>
          </p:nvPr>
        </p:nvSpPr>
        <p:spPr/>
        <p:txBody>
          <a:bodyPr/>
          <a:lstStyle/>
          <a:p>
            <a:pPr marL="0" indent="0" algn="ctr">
              <a:buNone/>
            </a:pPr>
            <a:r>
              <a:rPr lang="ar-SA" sz="8800" b="1" i="1" dirty="0"/>
              <a:t>أذكـــري أماكن وجــــود الشكـــــل الكـــروي من حولنـا ؟</a:t>
            </a:r>
          </a:p>
        </p:txBody>
      </p:sp>
    </p:spTree>
    <p:extLst>
      <p:ext uri="{BB962C8B-B14F-4D97-AF65-F5344CB8AC3E}">
        <p14:creationId xmlns:p14="http://schemas.microsoft.com/office/powerpoint/2010/main" val="153041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10000" contrast="30000"/>
          </a:blip>
          <a:srcRect t="3489"/>
          <a:stretch>
            <a:fillRect/>
          </a:stretch>
        </p:blipFill>
        <p:spPr bwMode="auto">
          <a:xfrm>
            <a:off x="32923" y="2428868"/>
            <a:ext cx="9036496" cy="384718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lum bright="-10000" contrast="30000"/>
          </a:blip>
          <a:srcRect/>
          <a:stretch>
            <a:fillRect/>
          </a:stretch>
        </p:blipFill>
        <p:spPr bwMode="auto">
          <a:xfrm>
            <a:off x="32923" y="36316"/>
            <a:ext cx="9036496" cy="2407472"/>
          </a:xfrm>
          <a:prstGeom prst="rect">
            <a:avLst/>
          </a:prstGeom>
          <a:noFill/>
          <a:ln w="9525">
            <a:noFill/>
            <a:miter lim="800000"/>
            <a:headEnd/>
            <a:tailEnd/>
          </a:ln>
          <a:effectLst/>
        </p:spPr>
      </p:pic>
      <p:sp>
        <p:nvSpPr>
          <p:cNvPr id="10" name="مربع نص 9"/>
          <p:cNvSpPr txBox="1">
            <a:spLocks noChangeArrowheads="1"/>
          </p:cNvSpPr>
          <p:nvPr/>
        </p:nvSpPr>
        <p:spPr bwMode="auto">
          <a:xfrm>
            <a:off x="3477578" y="6276050"/>
            <a:ext cx="2063750" cy="584775"/>
          </a:xfrm>
          <a:prstGeom prst="rect">
            <a:avLst/>
          </a:prstGeom>
          <a:noFill/>
          <a:ln w="9525">
            <a:noFill/>
            <a:miter lim="800000"/>
            <a:headEnd/>
            <a:tailEnd/>
          </a:ln>
        </p:spPr>
        <p:txBody>
          <a:bodyPr>
            <a:spAutoFit/>
          </a:bodyPr>
          <a:lstStyle/>
          <a:p>
            <a:pPr algn="ctr"/>
            <a:r>
              <a:rPr lang="ar-EG" sz="3200" b="1" dirty="0">
                <a:latin typeface="Calibri" pitchFamily="34" charset="0"/>
              </a:rPr>
              <a:t>الشكل (14)</a:t>
            </a:r>
            <a:endParaRPr lang="en-US" sz="32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checkerboard(across)">
                                      <p:cBhvr>
                                        <p:cTn id="1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مخطط انسيابي: معالجة متعاقبة 18"/>
          <p:cNvSpPr/>
          <p:nvPr/>
        </p:nvSpPr>
        <p:spPr>
          <a:xfrm>
            <a:off x="958956" y="355290"/>
            <a:ext cx="7429552" cy="2643206"/>
          </a:xfrm>
          <a:prstGeom prst="flowChartAlternateProcess">
            <a:avLst/>
          </a:prstGeom>
          <a:solidFill>
            <a:schemeClr val="accent5">
              <a:lumMod val="20000"/>
              <a:lumOff val="80000"/>
            </a:schemeClr>
          </a:solidFill>
          <a:ln>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
          <p:cNvSpPr txBox="1">
            <a:spLocks noChangeArrowheads="1"/>
          </p:cNvSpPr>
          <p:nvPr/>
        </p:nvSpPr>
        <p:spPr bwMode="auto">
          <a:xfrm>
            <a:off x="1357290" y="1214422"/>
            <a:ext cx="7010400" cy="1384995"/>
          </a:xfrm>
          <a:prstGeom prst="rect">
            <a:avLst/>
          </a:prstGeom>
          <a:noFill/>
          <a:ln w="9525">
            <a:noFill/>
            <a:miter lim="800000"/>
            <a:headEnd/>
            <a:tailEnd/>
          </a:ln>
        </p:spPr>
        <p:txBody>
          <a:bodyPr wrap="square">
            <a:spAutoFit/>
          </a:bodyPr>
          <a:lstStyle/>
          <a:p>
            <a:pPr indent="-3175" fontAlgn="auto">
              <a:spcBef>
                <a:spcPts val="0"/>
              </a:spcBef>
              <a:spcAft>
                <a:spcPts val="0"/>
              </a:spcAft>
              <a:defRPr/>
            </a:pPr>
            <a:r>
              <a:rPr lang="ar-EG" sz="2800" b="1" dirty="0">
                <a:solidFill>
                  <a:schemeClr val="accent2">
                    <a:lumMod val="75000"/>
                  </a:schemeClr>
                </a:solidFill>
                <a:latin typeface="+mn-lt"/>
                <a:cs typeface="+mn-cs"/>
              </a:rPr>
              <a:t>لنحاول رسم الشكل الدائري دون تردد وإعادة رسم الخطوط الدائرية مرة بعد أخرى، نجد أننا مع التدريب المستمر نكون قد تمكنا من رسم الدائرة بشكل صحيح.</a:t>
            </a:r>
            <a:endParaRPr lang="en-US" sz="2800" b="1" dirty="0">
              <a:solidFill>
                <a:schemeClr val="accent2">
                  <a:lumMod val="75000"/>
                </a:schemeClr>
              </a:solidFill>
              <a:latin typeface="+mn-lt"/>
              <a:cs typeface="+mn-cs"/>
            </a:endParaRPr>
          </a:p>
        </p:txBody>
      </p:sp>
      <p:sp>
        <p:nvSpPr>
          <p:cNvPr id="9" name="مستطيل مستدير الزوايا 8"/>
          <p:cNvSpPr/>
          <p:nvPr/>
        </p:nvSpPr>
        <p:spPr>
          <a:xfrm>
            <a:off x="107504" y="3268318"/>
            <a:ext cx="8856984" cy="3401042"/>
          </a:xfrm>
          <a:prstGeom prst="round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مخطط انسيابي: رابط 9"/>
          <p:cNvSpPr/>
          <p:nvPr/>
        </p:nvSpPr>
        <p:spPr>
          <a:xfrm>
            <a:off x="7524328" y="4468776"/>
            <a:ext cx="1000125" cy="1000125"/>
          </a:xfrm>
          <a:prstGeom prst="flowChartConnector">
            <a:avLst/>
          </a:prstGeom>
          <a:solidFill>
            <a:srgbClr val="99FF99"/>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مخطط انسيابي: رابط 10"/>
          <p:cNvSpPr/>
          <p:nvPr/>
        </p:nvSpPr>
        <p:spPr>
          <a:xfrm>
            <a:off x="5207004" y="4433057"/>
            <a:ext cx="1214437" cy="1071562"/>
          </a:xfrm>
          <a:prstGeom prst="flowChartConnector">
            <a:avLst/>
          </a:prstGeom>
          <a:solidFill>
            <a:srgbClr val="99FF99"/>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مخطط انسيابي: رابط 11"/>
          <p:cNvSpPr/>
          <p:nvPr/>
        </p:nvSpPr>
        <p:spPr>
          <a:xfrm>
            <a:off x="2689486" y="4445889"/>
            <a:ext cx="1428750" cy="1214437"/>
          </a:xfrm>
          <a:prstGeom prst="flowChartConnector">
            <a:avLst/>
          </a:prstGeom>
          <a:solidFill>
            <a:srgbClr val="99FF99"/>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مخطط انسيابي: رابط 12"/>
          <p:cNvSpPr/>
          <p:nvPr/>
        </p:nvSpPr>
        <p:spPr>
          <a:xfrm>
            <a:off x="853258" y="4540213"/>
            <a:ext cx="1008063" cy="857250"/>
          </a:xfrm>
          <a:prstGeom prst="flowChartConnector">
            <a:avLst/>
          </a:prstGeom>
          <a:solidFill>
            <a:srgbClr val="99FF99"/>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 name="مجموعة 13"/>
          <p:cNvGrpSpPr/>
          <p:nvPr/>
        </p:nvGrpSpPr>
        <p:grpSpPr>
          <a:xfrm>
            <a:off x="2794004" y="-280035"/>
            <a:ext cx="3267119" cy="1079574"/>
            <a:chOff x="5786446" y="-14522"/>
            <a:chExt cx="3267119" cy="1079574"/>
          </a:xfrm>
        </p:grpSpPr>
        <p:grpSp>
          <p:nvGrpSpPr>
            <p:cNvPr id="15" name="مجموعة 13"/>
            <p:cNvGrpSpPr/>
            <p:nvPr/>
          </p:nvGrpSpPr>
          <p:grpSpPr>
            <a:xfrm>
              <a:off x="5786446" y="357166"/>
              <a:ext cx="3000396" cy="707886"/>
              <a:chOff x="5786446" y="357166"/>
              <a:chExt cx="3000396" cy="707886"/>
            </a:xfrm>
          </p:grpSpPr>
          <p:sp>
            <p:nvSpPr>
              <p:cNvPr id="17" name="مستطيل 16"/>
              <p:cNvSpPr/>
              <p:nvPr/>
            </p:nvSpPr>
            <p:spPr>
              <a:xfrm>
                <a:off x="5929322" y="357166"/>
                <a:ext cx="2857520" cy="642942"/>
              </a:xfrm>
              <a:prstGeom prst="rect">
                <a:avLst/>
              </a:prstGeom>
              <a:gradFill flip="none" rotWithShape="1">
                <a:gsLst>
                  <a:gs pos="19000">
                    <a:schemeClr val="bg1"/>
                  </a:gs>
                  <a:gs pos="50000">
                    <a:srgbClr val="C00000">
                      <a:shade val="67500"/>
                      <a:satMod val="115000"/>
                    </a:srgbClr>
                  </a:gs>
                  <a:gs pos="100000">
                    <a:srgbClr val="C00000">
                      <a:shade val="100000"/>
                      <a:satMod val="115000"/>
                    </a:srgbClr>
                  </a:gs>
                </a:gsLst>
                <a:lin ang="5400000" scaled="1"/>
                <a:tileRect/>
              </a:gra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ربع نص 17"/>
              <p:cNvSpPr txBox="1"/>
              <p:nvPr/>
            </p:nvSpPr>
            <p:spPr>
              <a:xfrm>
                <a:off x="5786446" y="357166"/>
                <a:ext cx="2071702" cy="707886"/>
              </a:xfrm>
              <a:prstGeom prst="rect">
                <a:avLst/>
              </a:prstGeom>
              <a:noFill/>
            </p:spPr>
            <p:txBody>
              <a:bodyPr wrap="square" rtlCol="0">
                <a:spAutoFit/>
              </a:bodyPr>
              <a:lstStyle/>
              <a:p>
                <a:r>
                  <a:rPr lang="ar-EG" sz="4000" b="1" dirty="0">
                    <a:solidFill>
                      <a:schemeClr val="bg1"/>
                    </a:solidFill>
                  </a:rPr>
                  <a:t>نشاط (1):</a:t>
                </a:r>
                <a:endParaRPr lang="en-US" sz="4000" b="1" dirty="0">
                  <a:solidFill>
                    <a:schemeClr val="bg1"/>
                  </a:solidFill>
                </a:endParaRPr>
              </a:p>
            </p:txBody>
          </p:sp>
        </p:grpSp>
        <p:pic>
          <p:nvPicPr>
            <p:cNvPr id="16" name="صورة 15" descr="clipart-color-tube-yellow-7431 (1).png"/>
            <p:cNvPicPr>
              <a:picLocks noChangeAspect="1"/>
            </p:cNvPicPr>
            <p:nvPr/>
          </p:nvPicPr>
          <p:blipFill>
            <a:blip r:embed="rId5"/>
            <a:stretch>
              <a:fillRect/>
            </a:stretch>
          </p:blipFill>
          <p:spPr>
            <a:xfrm rot="19182716">
              <a:off x="7834365" y="-14522"/>
              <a:ext cx="1219200" cy="103653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2" name="نشاط 1.wav"/>
                                        </p:tgtEl>
                                      </p:cMediaNode>
                                    </p:audio>
                                  </p:sub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لنحاول رسم الشكل الدائري دون تردد وإعادة.wav"/>
                                        </p:tgtEl>
                                      </p:cMediaNode>
                                    </p:audio>
                                  </p:sub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4)">
                                      <p:cBhvr>
                                        <p:cTn id="20" dur="10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21" presetID="21"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4)">
                                      <p:cBhvr>
                                        <p:cTn id="23" dur="1000"/>
                                        <p:tgtEl>
                                          <p:spTgt spid="10"/>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4)">
                                      <p:cBhvr>
                                        <p:cTn id="26" dur="1000"/>
                                        <p:tgtEl>
                                          <p:spTgt spid="11"/>
                                        </p:tgtEl>
                                      </p:cBhvr>
                                    </p:animEffect>
                                  </p:childTnLst>
                                </p:cTn>
                              </p:par>
                              <p:par>
                                <p:cTn id="27" presetID="21"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4)">
                                      <p:cBhvr>
                                        <p:cTn id="29" dur="1000"/>
                                        <p:tgtEl>
                                          <p:spTgt spid="12"/>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4)">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A" sz="6000" b="1" i="1" dirty="0"/>
              <a:t>إستراتيجية قراءة النــــــص</a:t>
            </a:r>
          </a:p>
        </p:txBody>
      </p:sp>
      <p:sp>
        <p:nvSpPr>
          <p:cNvPr id="6" name="عنصر نائب للمحتوى 5"/>
          <p:cNvSpPr>
            <a:spLocks noGrp="1"/>
          </p:cNvSpPr>
          <p:nvPr>
            <p:ph idx="1"/>
          </p:nvPr>
        </p:nvSpPr>
        <p:spPr>
          <a:xfrm>
            <a:off x="457200" y="1600200"/>
            <a:ext cx="8229600" cy="4997152"/>
          </a:xfrm>
        </p:spPr>
        <p:txBody>
          <a:bodyPr/>
          <a:lstStyle/>
          <a:p>
            <a:pPr marL="0" indent="0" algn="ctr">
              <a:buNone/>
            </a:pPr>
            <a:r>
              <a:rPr lang="ar-SA" sz="7200" dirty="0">
                <a:solidFill>
                  <a:schemeClr val="accent2">
                    <a:lumMod val="75000"/>
                  </a:schemeClr>
                </a:solidFill>
              </a:rPr>
              <a:t>صغيرتي /</a:t>
            </a:r>
          </a:p>
          <a:p>
            <a:pPr marL="0" indent="0" algn="ctr">
              <a:buNone/>
            </a:pPr>
            <a:r>
              <a:rPr lang="ar-SA" sz="7200" dirty="0"/>
              <a:t>أفتحي الكتاب صـــــ23 وأقرئي معنى الإيهام بالتجسيم؟</a:t>
            </a:r>
          </a:p>
        </p:txBody>
      </p:sp>
    </p:spTree>
    <p:extLst>
      <p:ext uri="{BB962C8B-B14F-4D97-AF65-F5344CB8AC3E}">
        <p14:creationId xmlns:p14="http://schemas.microsoft.com/office/powerpoint/2010/main" val="286651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a:spLocks noChangeArrowheads="1"/>
          </p:cNvSpPr>
          <p:nvPr/>
        </p:nvSpPr>
        <p:spPr bwMode="auto">
          <a:xfrm>
            <a:off x="335845" y="2492896"/>
            <a:ext cx="8496944" cy="3785652"/>
          </a:xfrm>
          <a:prstGeom prst="rect">
            <a:avLst/>
          </a:prstGeom>
          <a:noFill/>
          <a:ln w="9525">
            <a:solidFill>
              <a:srgbClr val="FFFF00"/>
            </a:solidFill>
            <a:miter lim="800000"/>
            <a:headEnd/>
            <a:tailEnd/>
          </a:ln>
        </p:spPr>
        <p:txBody>
          <a:bodyPr wrap="square">
            <a:spAutoFit/>
          </a:bodyPr>
          <a:lstStyle/>
          <a:p>
            <a:pPr algn="ctr"/>
            <a:r>
              <a:rPr lang="ar-EG" sz="6000" b="1" dirty="0">
                <a:solidFill>
                  <a:srgbClr val="002060"/>
                </a:solidFill>
                <a:latin typeface="Calibri" pitchFamily="34" charset="0"/>
              </a:rPr>
              <a:t>إبراز الأبعاد الثلاثة على مسطح ذي بعدين، </a:t>
            </a:r>
            <a:r>
              <a:rPr lang="ar-SA" sz="6000" b="1" dirty="0">
                <a:solidFill>
                  <a:srgbClr val="002060"/>
                </a:solidFill>
                <a:latin typeface="Calibri" pitchFamily="34" charset="0"/>
              </a:rPr>
              <a:t>لا</a:t>
            </a:r>
            <a:r>
              <a:rPr lang="ar-EG" sz="6000" b="1" dirty="0">
                <a:solidFill>
                  <a:srgbClr val="002060"/>
                </a:solidFill>
                <a:latin typeface="Calibri" pitchFamily="34" charset="0"/>
              </a:rPr>
              <a:t>ن توزيع الظل والنور </a:t>
            </a:r>
            <a:r>
              <a:rPr lang="ar-SA" sz="6000" b="1" dirty="0">
                <a:solidFill>
                  <a:srgbClr val="002060"/>
                </a:solidFill>
                <a:latin typeface="Calibri" pitchFamily="34" charset="0"/>
              </a:rPr>
              <a:t>على</a:t>
            </a:r>
            <a:r>
              <a:rPr lang="ar-EG" sz="6000" b="1" dirty="0">
                <a:solidFill>
                  <a:srgbClr val="002060"/>
                </a:solidFill>
                <a:latin typeface="Calibri" pitchFamily="34" charset="0"/>
              </a:rPr>
              <a:t> الدائر</a:t>
            </a:r>
            <a:r>
              <a:rPr lang="ar-SA" sz="6000" b="1" dirty="0">
                <a:solidFill>
                  <a:srgbClr val="002060"/>
                </a:solidFill>
                <a:latin typeface="Calibri" pitchFamily="34" charset="0"/>
              </a:rPr>
              <a:t>ة</a:t>
            </a:r>
            <a:r>
              <a:rPr lang="ar-EG" sz="6000" b="1" dirty="0">
                <a:solidFill>
                  <a:srgbClr val="002060"/>
                </a:solidFill>
                <a:latin typeface="Calibri" pitchFamily="34" charset="0"/>
              </a:rPr>
              <a:t> يعطينا إحساسًا بالتجسيم في الجسم الكروي،</a:t>
            </a:r>
            <a:endParaRPr lang="en-US" sz="4400" dirty="0">
              <a:solidFill>
                <a:srgbClr val="002060"/>
              </a:solidFill>
              <a:latin typeface="Calibri" pitchFamily="34" charset="0"/>
            </a:endParaRPr>
          </a:p>
        </p:txBody>
      </p:sp>
      <p:sp>
        <p:nvSpPr>
          <p:cNvPr id="7" name="مستطيل 6"/>
          <p:cNvSpPr/>
          <p:nvPr/>
        </p:nvSpPr>
        <p:spPr>
          <a:xfrm>
            <a:off x="1475656" y="404664"/>
            <a:ext cx="6217323" cy="1368152"/>
          </a:xfrm>
          <a:prstGeom prst="rect">
            <a:avLst/>
          </a:prstGeom>
          <a:gradFill flip="none" rotWithShape="1">
            <a:gsLst>
              <a:gs pos="31000">
                <a:schemeClr val="bg1">
                  <a:alpha val="68000"/>
                </a:schemeClr>
              </a:gs>
              <a:gs pos="50000">
                <a:srgbClr val="00B050">
                  <a:shade val="67500"/>
                  <a:satMod val="115000"/>
                </a:srgbClr>
              </a:gs>
              <a:gs pos="100000">
                <a:srgbClr val="00B050">
                  <a:shade val="100000"/>
                  <a:satMod val="115000"/>
                </a:srgbClr>
              </a:gs>
            </a:gsLst>
            <a:lin ang="5400000" scaled="1"/>
            <a:tileRect/>
          </a:gra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7200" b="1" dirty="0">
                <a:solidFill>
                  <a:srgbClr val="002060"/>
                </a:solidFill>
              </a:rPr>
              <a:t>الإيهـــــام بالتجسيم</a:t>
            </a:r>
            <a:endParaRPr lang="en-US" sz="72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إبراز الأبعاد الثلاثة على مسطح ذي بعد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23000" contrast="50000"/>
          </a:blip>
          <a:srcRect/>
          <a:stretch>
            <a:fillRect/>
          </a:stretch>
        </p:blipFill>
        <p:spPr bwMode="auto">
          <a:xfrm>
            <a:off x="179512" y="332656"/>
            <a:ext cx="8784976" cy="62646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611560" y="462628"/>
            <a:ext cx="8136904" cy="1200329"/>
          </a:xfrm>
          <a:prstGeom prst="rect">
            <a:avLst/>
          </a:prstGeom>
          <a:noFill/>
        </p:spPr>
        <p:txBody>
          <a:bodyPr wrap="square">
            <a:spAutoFit/>
          </a:bodyPr>
          <a:lstStyle/>
          <a:p>
            <a:pPr algn="ctr" fontAlgn="auto">
              <a:spcBef>
                <a:spcPts val="0"/>
              </a:spcBef>
              <a:spcAft>
                <a:spcPts val="0"/>
              </a:spcAft>
              <a:defRPr/>
            </a:pPr>
            <a:r>
              <a:rPr lang="ar-EG" sz="3600" b="1" i="1" dirty="0">
                <a:solidFill>
                  <a:schemeClr val="accent2">
                    <a:lumMod val="75000"/>
                  </a:schemeClr>
                </a:solidFill>
                <a:latin typeface="Segoe UI Semilight" panose="020B0402040204020203" pitchFamily="34" charset="0"/>
                <a:cs typeface="Segoe UI Semilight" panose="020B0402040204020203" pitchFamily="34" charset="0"/>
              </a:rPr>
              <a:t>أساليب توزيع الضوء والظل على الأجسام الكروية، </a:t>
            </a:r>
            <a:endParaRPr lang="en-US" sz="3600" i="1" dirty="0">
              <a:solidFill>
                <a:schemeClr val="accent2">
                  <a:lumMod val="75000"/>
                </a:schemeClr>
              </a:solidFill>
              <a:latin typeface="Segoe UI Semilight" panose="020B0402040204020203" pitchFamily="34" charset="0"/>
              <a:cs typeface="Segoe UI Semilight" panose="020B0402040204020203" pitchFamily="34" charset="0"/>
            </a:endParaRPr>
          </a:p>
        </p:txBody>
      </p:sp>
      <p:pic>
        <p:nvPicPr>
          <p:cNvPr id="25602" name="Picture 2"/>
          <p:cNvPicPr>
            <a:picLocks noChangeAspect="1" noChangeArrowheads="1"/>
          </p:cNvPicPr>
          <p:nvPr/>
        </p:nvPicPr>
        <p:blipFill>
          <a:blip r:embed="rId6">
            <a:lum bright="-12000" contrast="31000"/>
          </a:blip>
          <a:srcRect l="69136" t="1"/>
          <a:stretch>
            <a:fillRect/>
          </a:stretch>
        </p:blipFill>
        <p:spPr bwMode="auto">
          <a:xfrm>
            <a:off x="6072198" y="1988840"/>
            <a:ext cx="2964298" cy="4032448"/>
          </a:xfrm>
          <a:prstGeom prst="rect">
            <a:avLst/>
          </a:prstGeom>
          <a:noFill/>
          <a:ln w="57150">
            <a:noFill/>
            <a:miter lim="800000"/>
            <a:headEnd/>
            <a:tailEnd/>
          </a:ln>
        </p:spPr>
      </p:pic>
      <p:sp>
        <p:nvSpPr>
          <p:cNvPr id="5" name="مربع نص 4"/>
          <p:cNvSpPr txBox="1"/>
          <p:nvPr/>
        </p:nvSpPr>
        <p:spPr>
          <a:xfrm>
            <a:off x="7033964" y="6237312"/>
            <a:ext cx="1714500" cy="46196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ar-EG" sz="2400" b="1" dirty="0"/>
              <a:t>أسلوب التخطيط</a:t>
            </a:r>
            <a:endParaRPr lang="en-US" sz="2400" b="1" dirty="0"/>
          </a:p>
        </p:txBody>
      </p:sp>
      <p:sp>
        <p:nvSpPr>
          <p:cNvPr id="6" name="مربع نص 5"/>
          <p:cNvSpPr txBox="1"/>
          <p:nvPr/>
        </p:nvSpPr>
        <p:spPr>
          <a:xfrm>
            <a:off x="3822762" y="6264705"/>
            <a:ext cx="1714500" cy="46196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defRPr/>
            </a:pPr>
            <a:r>
              <a:rPr lang="ar-EG" sz="2400" b="1" dirty="0"/>
              <a:t>أسلوب الدعك</a:t>
            </a:r>
            <a:endParaRPr lang="en-US" sz="2400" b="1" dirty="0"/>
          </a:p>
        </p:txBody>
      </p:sp>
      <p:sp>
        <p:nvSpPr>
          <p:cNvPr id="7" name="مربع نص 6"/>
          <p:cNvSpPr txBox="1"/>
          <p:nvPr/>
        </p:nvSpPr>
        <p:spPr>
          <a:xfrm>
            <a:off x="486014" y="6274109"/>
            <a:ext cx="1714500" cy="46196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defRPr/>
            </a:pPr>
            <a:r>
              <a:rPr lang="ar-EG" sz="2400" b="1" dirty="0"/>
              <a:t>أسلوب التنقيط</a:t>
            </a:r>
            <a:endParaRPr lang="en-US" sz="2400" b="1" dirty="0"/>
          </a:p>
        </p:txBody>
      </p:sp>
      <p:pic>
        <p:nvPicPr>
          <p:cNvPr id="16" name="Picture 2"/>
          <p:cNvPicPr>
            <a:picLocks noChangeAspect="1" noChangeArrowheads="1"/>
          </p:cNvPicPr>
          <p:nvPr/>
        </p:nvPicPr>
        <p:blipFill>
          <a:blip r:embed="rId6">
            <a:lum bright="-12000" contrast="31000"/>
          </a:blip>
          <a:srcRect l="35637" t="-639" r="33498"/>
          <a:stretch>
            <a:fillRect/>
          </a:stretch>
        </p:blipFill>
        <p:spPr bwMode="auto">
          <a:xfrm>
            <a:off x="3203848" y="1988840"/>
            <a:ext cx="2654036" cy="4032448"/>
          </a:xfrm>
          <a:prstGeom prst="rect">
            <a:avLst/>
          </a:prstGeom>
          <a:noFill/>
          <a:ln w="57150">
            <a:noFill/>
            <a:miter lim="800000"/>
            <a:headEnd/>
            <a:tailEnd/>
          </a:ln>
        </p:spPr>
      </p:pic>
      <p:pic>
        <p:nvPicPr>
          <p:cNvPr id="17" name="Picture 2"/>
          <p:cNvPicPr>
            <a:picLocks noChangeAspect="1" noChangeArrowheads="1"/>
          </p:cNvPicPr>
          <p:nvPr/>
        </p:nvPicPr>
        <p:blipFill>
          <a:blip r:embed="rId6">
            <a:lum bright="-12000" contrast="31000"/>
          </a:blip>
          <a:srcRect t="-640" r="66666"/>
          <a:stretch>
            <a:fillRect/>
          </a:stretch>
        </p:blipFill>
        <p:spPr bwMode="auto">
          <a:xfrm>
            <a:off x="251520" y="1988840"/>
            <a:ext cx="2713125" cy="4032448"/>
          </a:xfrm>
          <a:prstGeom prst="rect">
            <a:avLst/>
          </a:prstGeom>
          <a:noFill/>
          <a:ln w="5715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أساليب توزيع الضوء والظل على    13.wav"/>
                                        </p:tgtEl>
                                      </p:cMediaNode>
                                    </p:audio>
                                  </p:sub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5602"/>
                                        </p:tgtEl>
                                        <p:attrNameLst>
                                          <p:attrName>style.visibility</p:attrName>
                                        </p:attrNameLst>
                                      </p:cBhvr>
                                      <p:to>
                                        <p:strVal val="visible"/>
                                      </p:to>
                                    </p:set>
                                    <p:animEffect transition="in" filter="box(in)">
                                      <p:cBhvr>
                                        <p:cTn id="14" dur="500"/>
                                        <p:tgtEl>
                                          <p:spTgt spid="25602"/>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أسلوب التخطيط    13.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أسلوب الدعك       13.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ox(in)">
                                      <p:cBhvr>
                                        <p:cTn id="30" dur="500"/>
                                        <p:tgtEl>
                                          <p:spTgt spid="17"/>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ox(in)">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5" name="أسلوب التنقيط     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مخطط انسيابي: عملية يدوية 24"/>
          <p:cNvSpPr/>
          <p:nvPr/>
        </p:nvSpPr>
        <p:spPr>
          <a:xfrm rot="5400000">
            <a:off x="1880844" y="-1023643"/>
            <a:ext cx="1643075" cy="4118943"/>
          </a:xfrm>
          <a:prstGeom prst="flowChartManualOperation">
            <a:avLst/>
          </a:prstGeom>
          <a:gradFill flip="none" rotWithShape="1">
            <a:gsLst>
              <a:gs pos="0">
                <a:srgbClr val="FFCC00"/>
              </a:gs>
              <a:gs pos="47000">
                <a:srgbClr val="FF0000">
                  <a:shade val="67500"/>
                  <a:satMod val="115000"/>
                </a:srgbClr>
              </a:gs>
              <a:gs pos="50000">
                <a:srgbClr val="FF0000">
                  <a:shade val="67500"/>
                  <a:satMod val="115000"/>
                </a:srgbClr>
              </a:gs>
              <a:gs pos="100000">
                <a:srgbClr val="FF0000">
                  <a:shade val="100000"/>
                  <a:satMod val="115000"/>
                </a:srgbClr>
              </a:gs>
            </a:gsLst>
            <a:lin ang="3000000" scaled="0"/>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grpSp>
        <p:nvGrpSpPr>
          <p:cNvPr id="7" name="مجموعة 6"/>
          <p:cNvGrpSpPr/>
          <p:nvPr/>
        </p:nvGrpSpPr>
        <p:grpSpPr>
          <a:xfrm>
            <a:off x="4786314" y="421418"/>
            <a:ext cx="3971065" cy="1301205"/>
            <a:chOff x="4786314" y="421418"/>
            <a:chExt cx="3971065" cy="1301205"/>
          </a:xfrm>
        </p:grpSpPr>
        <p:sp>
          <p:nvSpPr>
            <p:cNvPr id="24" name="مخطط انسيابي: عملية يدوية 23"/>
            <p:cNvSpPr/>
            <p:nvPr/>
          </p:nvSpPr>
          <p:spPr>
            <a:xfrm rot="16395604">
              <a:off x="6154462" y="-880293"/>
              <a:ext cx="1301205" cy="3904628"/>
            </a:xfrm>
            <a:prstGeom prst="flowChartManualOperation">
              <a:avLst/>
            </a:prstGeom>
            <a:gradFill flip="none" rotWithShape="1">
              <a:gsLst>
                <a:gs pos="12000">
                  <a:srgbClr val="FFCC00"/>
                </a:gs>
                <a:gs pos="50000">
                  <a:srgbClr val="FFC000">
                    <a:shade val="67500"/>
                    <a:satMod val="115000"/>
                  </a:srgbClr>
                </a:gs>
                <a:gs pos="100000">
                  <a:srgbClr val="FFC000">
                    <a:shade val="100000"/>
                    <a:satMod val="115000"/>
                  </a:srgbClr>
                </a:gs>
              </a:gsLst>
              <a:path path="circle">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 name="TextBox 8"/>
            <p:cNvSpPr txBox="1">
              <a:spLocks noChangeArrowheads="1"/>
            </p:cNvSpPr>
            <p:nvPr/>
          </p:nvSpPr>
          <p:spPr bwMode="auto">
            <a:xfrm>
              <a:off x="4786314" y="642918"/>
              <a:ext cx="3286148" cy="769441"/>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ar-EG" sz="4400" b="1" dirty="0">
                  <a:ln w="18415" cmpd="sng">
                    <a:solidFill>
                      <a:schemeClr val="tx1"/>
                    </a:solidFill>
                    <a:prstDash val="solid"/>
                  </a:ln>
                  <a:solidFill>
                    <a:srgbClr val="FF0000"/>
                  </a:solidFill>
                  <a:effectLst>
                    <a:outerShdw blurRad="63500" dir="3600000" algn="tl" rotWithShape="0">
                      <a:srgbClr val="000000">
                        <a:alpha val="70000"/>
                      </a:srgbClr>
                    </a:outerShdw>
                  </a:effectLst>
                </a:rPr>
                <a:t>الموضوع الثاني:</a:t>
              </a:r>
            </a:p>
          </p:txBody>
        </p:sp>
      </p:grpSp>
      <p:sp>
        <p:nvSpPr>
          <p:cNvPr id="5" name="مستطيل 4"/>
          <p:cNvSpPr/>
          <p:nvPr/>
        </p:nvSpPr>
        <p:spPr>
          <a:xfrm>
            <a:off x="642910" y="571480"/>
            <a:ext cx="4043093" cy="769441"/>
          </a:xfrm>
          <a:prstGeom prst="rect">
            <a:avLst/>
          </a:prstGeom>
          <a:noFill/>
          <a:ln>
            <a:noFill/>
          </a:ln>
        </p:spPr>
        <p:txBody>
          <a:bodyPr wrap="none">
            <a:spAutoFit/>
          </a:bodyPr>
          <a:lstStyle/>
          <a:p>
            <a:pPr algn="ctr" fontAlgn="auto">
              <a:spcBef>
                <a:spcPts val="0"/>
              </a:spcBef>
              <a:spcAft>
                <a:spcPts val="0"/>
              </a:spcAft>
              <a:defRPr/>
            </a:pPr>
            <a:r>
              <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الضوء والظل والثمار</a:t>
            </a:r>
          </a:p>
        </p:txBody>
      </p:sp>
      <p:pic>
        <p:nvPicPr>
          <p:cNvPr id="26" name="صورة 25" descr="07e78ca94ef955b5b5e5dabbc0b4724b_art-palette-icon-clipart-panda-art-palette-clip-art_334-334.jpeg"/>
          <p:cNvPicPr>
            <a:picLocks noChangeAspect="1"/>
          </p:cNvPicPr>
          <p:nvPr/>
        </p:nvPicPr>
        <p:blipFill>
          <a:blip r:embed="rId4">
            <a:clrChange>
              <a:clrFrom>
                <a:srgbClr val="FFFFFF"/>
              </a:clrFrom>
              <a:clrTo>
                <a:srgbClr val="FFFFFF">
                  <a:alpha val="0"/>
                </a:srgbClr>
              </a:clrTo>
            </a:clrChange>
          </a:blip>
          <a:stretch>
            <a:fillRect/>
          </a:stretch>
        </p:blipFill>
        <p:spPr>
          <a:xfrm>
            <a:off x="7929586" y="0"/>
            <a:ext cx="857224" cy="24288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الموضوع الثاني.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heckerboard(across)">
                                      <p:cBhvr>
                                        <p:cTn id="14" dur="500"/>
                                        <p:tgtEl>
                                          <p:spTgt spid="25"/>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ضوء والظل والثم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bwMode="auto">
          <a:xfrm>
            <a:off x="1116013" y="2357437"/>
            <a:ext cx="6777037" cy="523876"/>
          </a:xfrm>
          <a:prstGeom prst="rect">
            <a:avLst/>
          </a:prstGeom>
          <a:noFill/>
        </p:spPr>
        <p:txBody>
          <a:bodyPr rtlCol="1">
            <a:spAutoFit/>
          </a:bodyPr>
          <a:lstStyle/>
          <a:p>
            <a:pPr algn="ctr" fontAlgn="auto">
              <a:spcBef>
                <a:spcPts val="0"/>
              </a:spcBef>
              <a:spcAft>
                <a:spcPts val="0"/>
              </a:spcAft>
              <a:defRPr/>
            </a:pPr>
            <a:endParaRPr lang="ar-EG" sz="2800" b="1" dirty="0">
              <a:ln w="18415" cmpd="sng">
                <a:solidFill>
                  <a:srgbClr val="0000FF"/>
                </a:solidFill>
                <a:prstDash val="solid"/>
              </a:ln>
              <a:solidFill>
                <a:srgbClr val="FF0000"/>
              </a:solidFill>
              <a:effectLst>
                <a:outerShdw blurRad="63500" dir="3600000" algn="tl" rotWithShape="0">
                  <a:srgbClr val="000000">
                    <a:alpha val="70000"/>
                  </a:srgbClr>
                </a:outerShdw>
              </a:effectLst>
              <a:latin typeface="Segoe UI" pitchFamily="34" charset="0"/>
              <a:cs typeface="Segoe UI" pitchFamily="34" charset="0"/>
            </a:endParaRPr>
          </a:p>
        </p:txBody>
      </p:sp>
      <p:sp>
        <p:nvSpPr>
          <p:cNvPr id="7" name="مربع نص 6"/>
          <p:cNvSpPr txBox="1"/>
          <p:nvPr/>
        </p:nvSpPr>
        <p:spPr>
          <a:xfrm>
            <a:off x="3563888" y="1777798"/>
            <a:ext cx="5286412" cy="4524315"/>
          </a:xfrm>
          <a:prstGeom prst="rect">
            <a:avLst/>
          </a:prstGeom>
          <a:noFill/>
        </p:spPr>
        <p:txBody>
          <a:bodyPr wrap="square">
            <a:spAutoFit/>
          </a:bodyPr>
          <a:lstStyle/>
          <a:p>
            <a:pPr fontAlgn="auto">
              <a:spcBef>
                <a:spcPts val="0"/>
              </a:spcBef>
              <a:spcAft>
                <a:spcPts val="0"/>
              </a:spcAft>
              <a:defRPr/>
            </a:pPr>
            <a:r>
              <a:rPr lang="ar-EG" sz="3200" b="1" dirty="0">
                <a:solidFill>
                  <a:schemeClr val="tx1">
                    <a:lumMod val="95000"/>
                    <a:lumOff val="5000"/>
                  </a:schemeClr>
                </a:solidFill>
                <a:latin typeface="+mn-lt"/>
                <a:cs typeface="+mn-cs"/>
              </a:rPr>
              <a:t>وقد تناول العديد من الفنانين العالميين والمحليين موضوع رسم الأجسام الكروية، التي تمثلت في رسم ثمار الفاكهة، وبرزت في لوحاتهم. وقد برز في هذا المجال الفنان العالمي"بول سيزان" كأحد أبرز الفنانين الذين أبرزوا دور الضوء والظل في  إبراز جمال اللون وقوته، الأشكال (19،18،17).</a:t>
            </a:r>
            <a:endParaRPr lang="en-US" sz="3200" b="1" dirty="0">
              <a:solidFill>
                <a:schemeClr val="tx1">
                  <a:lumMod val="95000"/>
                  <a:lumOff val="5000"/>
                </a:schemeClr>
              </a:solidFill>
              <a:latin typeface="+mn-lt"/>
              <a:cs typeface="+mn-cs"/>
            </a:endParaRPr>
          </a:p>
        </p:txBody>
      </p:sp>
      <p:grpSp>
        <p:nvGrpSpPr>
          <p:cNvPr id="12" name="مجموعة 11"/>
          <p:cNvGrpSpPr/>
          <p:nvPr/>
        </p:nvGrpSpPr>
        <p:grpSpPr>
          <a:xfrm>
            <a:off x="4121079" y="581434"/>
            <a:ext cx="4094259" cy="785818"/>
            <a:chOff x="4121079" y="581434"/>
            <a:chExt cx="4094259" cy="785818"/>
          </a:xfrm>
        </p:grpSpPr>
        <p:grpSp>
          <p:nvGrpSpPr>
            <p:cNvPr id="8" name="مجموعة 7"/>
            <p:cNvGrpSpPr/>
            <p:nvPr/>
          </p:nvGrpSpPr>
          <p:grpSpPr>
            <a:xfrm>
              <a:off x="4121079" y="581434"/>
              <a:ext cx="4094259" cy="785818"/>
              <a:chOff x="4045759" y="462516"/>
              <a:chExt cx="4094259" cy="785818"/>
            </a:xfrm>
          </p:grpSpPr>
          <p:sp>
            <p:nvSpPr>
              <p:cNvPr id="9" name="مستطيل 8"/>
              <p:cNvSpPr/>
              <p:nvPr/>
            </p:nvSpPr>
            <p:spPr>
              <a:xfrm>
                <a:off x="4045759" y="462516"/>
                <a:ext cx="3571900" cy="785818"/>
              </a:xfrm>
              <a:prstGeom prst="rect">
                <a:avLst/>
              </a:prstGeom>
              <a:gradFill flip="none" rotWithShape="1">
                <a:gsLst>
                  <a:gs pos="31000">
                    <a:schemeClr val="bg1">
                      <a:alpha val="68000"/>
                    </a:schemeClr>
                  </a:gs>
                  <a:gs pos="50000">
                    <a:srgbClr val="00B050">
                      <a:shade val="67500"/>
                      <a:satMod val="115000"/>
                    </a:srgbClr>
                  </a:gs>
                  <a:gs pos="100000">
                    <a:srgbClr val="00B050">
                      <a:shade val="100000"/>
                      <a:satMod val="115000"/>
                    </a:srgbClr>
                  </a:gs>
                </a:gsLst>
                <a:lin ang="5400000" scaled="1"/>
                <a:tileRect/>
              </a:gra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صورة 9" descr="clipart-color-tube-pink-512x512-5492.png"/>
              <p:cNvPicPr>
                <a:picLocks noChangeAspect="1"/>
              </p:cNvPicPr>
              <p:nvPr/>
            </p:nvPicPr>
            <p:blipFill>
              <a:blip r:embed="rId4" cstate="print"/>
              <a:stretch>
                <a:fillRect/>
              </a:stretch>
            </p:blipFill>
            <p:spPr>
              <a:xfrm rot="12921437">
                <a:off x="6659597" y="560996"/>
                <a:ext cx="1480421" cy="370352"/>
              </a:xfrm>
              <a:prstGeom prst="rect">
                <a:avLst/>
              </a:prstGeom>
            </p:spPr>
          </p:pic>
        </p:grpSp>
        <p:sp>
          <p:nvSpPr>
            <p:cNvPr id="11" name="Title 1"/>
            <p:cNvSpPr txBox="1">
              <a:spLocks/>
            </p:cNvSpPr>
            <p:nvPr/>
          </p:nvSpPr>
          <p:spPr>
            <a:xfrm>
              <a:off x="4143372" y="785794"/>
              <a:ext cx="3335305" cy="571504"/>
            </a:xfrm>
            <a:prstGeom prst="rect">
              <a:avLst/>
            </a:prstGeom>
          </p:spPr>
          <p:txBody>
            <a:bodyPr rtlCol="1" anchor="ctr">
              <a:normAutofit fontScale="90000" lnSpcReduction="10000"/>
            </a:bodyPr>
            <a:lstStyle/>
            <a:p>
              <a:r>
                <a:rPr lang="ar-EG" sz="3600" b="1" dirty="0">
                  <a:solidFill>
                    <a:srgbClr val="FFFF00"/>
                  </a:solidFill>
                  <a:latin typeface="Calibri" pitchFamily="34" charset="0"/>
                </a:rPr>
                <a:t>رسم الأجسام الكروية:</a:t>
              </a:r>
            </a:p>
          </p:txBody>
        </p:sp>
      </p:grpSp>
      <p:pic>
        <p:nvPicPr>
          <p:cNvPr id="3074" name="Picture 2"/>
          <p:cNvPicPr>
            <a:picLocks noChangeAspect="1" noChangeArrowheads="1"/>
          </p:cNvPicPr>
          <p:nvPr/>
        </p:nvPicPr>
        <p:blipFill>
          <a:blip r:embed="rId5"/>
          <a:srcRect/>
          <a:stretch>
            <a:fillRect/>
          </a:stretch>
        </p:blipFill>
        <p:spPr bwMode="auto">
          <a:xfrm>
            <a:off x="0" y="298049"/>
            <a:ext cx="3628088" cy="2705719"/>
          </a:xfrm>
          <a:prstGeom prst="rect">
            <a:avLst/>
          </a:prstGeom>
          <a:noFill/>
          <a:ln w="9525">
            <a:noFill/>
            <a:miter lim="800000"/>
            <a:headEnd/>
            <a:tailEnd/>
          </a:ln>
          <a:effectLst/>
        </p:spPr>
      </p:pic>
      <p:pic>
        <p:nvPicPr>
          <p:cNvPr id="2" name="صورة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3" y="3211631"/>
            <a:ext cx="3557425" cy="3458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رسم الأجسام الكروية.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وقد تناول العديد من الفنانين العالميين.wav"/>
                                        </p:tgtEl>
                                      </p:cMediaNode>
                                    </p:audio>
                                  </p:subTnLst>
                                </p:cTn>
                              </p:par>
                              <p:par>
                                <p:cTn id="13" presetID="9"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dissolv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323528" y="285728"/>
            <a:ext cx="8640960" cy="2999256"/>
            <a:chOff x="-1105200" y="3500438"/>
            <a:chExt cx="8640960" cy="2999256"/>
          </a:xfrm>
        </p:grpSpPr>
        <p:pic>
          <p:nvPicPr>
            <p:cNvPr id="26626" name="Picture 2"/>
            <p:cNvPicPr>
              <a:picLocks noChangeAspect="1" noChangeArrowheads="1"/>
            </p:cNvPicPr>
            <p:nvPr/>
          </p:nvPicPr>
          <p:blipFill>
            <a:blip r:embed="rId3">
              <a:lum bright="-11000" contrast="44000"/>
            </a:blip>
            <a:srcRect/>
            <a:stretch>
              <a:fillRect/>
            </a:stretch>
          </p:blipFill>
          <p:spPr bwMode="auto">
            <a:xfrm>
              <a:off x="-1105200" y="3500438"/>
              <a:ext cx="8640960" cy="2999256"/>
            </a:xfrm>
            <a:prstGeom prst="rect">
              <a:avLst/>
            </a:prstGeom>
            <a:noFill/>
            <a:ln w="57150">
              <a:noFill/>
              <a:miter lim="800000"/>
              <a:headEnd/>
              <a:tailEnd/>
            </a:ln>
          </p:spPr>
        </p:pic>
        <p:pic>
          <p:nvPicPr>
            <p:cNvPr id="11" name="Picture 2"/>
            <p:cNvPicPr>
              <a:picLocks noChangeAspect="1" noChangeArrowheads="1"/>
            </p:cNvPicPr>
            <p:nvPr/>
          </p:nvPicPr>
          <p:blipFill>
            <a:blip r:embed="rId4"/>
            <a:srcRect/>
            <a:stretch>
              <a:fillRect/>
            </a:stretch>
          </p:blipFill>
          <p:spPr bwMode="auto">
            <a:xfrm>
              <a:off x="5429288" y="5715016"/>
              <a:ext cx="391386" cy="604836"/>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a:stretch>
              <a:fillRect/>
            </a:stretch>
          </p:blipFill>
          <p:spPr bwMode="auto">
            <a:xfrm rot="10800000">
              <a:off x="3571900" y="5753121"/>
              <a:ext cx="391386" cy="604836"/>
            </a:xfrm>
            <a:prstGeom prst="rect">
              <a:avLst/>
            </a:prstGeom>
            <a:noFill/>
            <a:ln w="9525">
              <a:noFill/>
              <a:miter lim="800000"/>
              <a:headEnd/>
              <a:tailEnd/>
            </a:ln>
            <a:effectLst/>
          </p:spPr>
        </p:pic>
      </p:grpSp>
      <p:pic>
        <p:nvPicPr>
          <p:cNvPr id="15" name="صورة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5" y="3500438"/>
            <a:ext cx="9061145" cy="3357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شكل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07505" y="0"/>
            <a:ext cx="9036495" cy="7215595"/>
            <a:chOff x="2246352" y="928670"/>
            <a:chExt cx="4973590" cy="4674095"/>
          </a:xfrm>
        </p:grpSpPr>
        <p:pic>
          <p:nvPicPr>
            <p:cNvPr id="26628" name="Picture 4"/>
            <p:cNvPicPr>
              <a:picLocks noChangeAspect="1" noChangeArrowheads="1"/>
            </p:cNvPicPr>
            <p:nvPr/>
          </p:nvPicPr>
          <p:blipFill>
            <a:blip r:embed="rId3">
              <a:lum bright="1000" contrast="50000"/>
            </a:blip>
            <a:srcRect/>
            <a:stretch>
              <a:fillRect/>
            </a:stretch>
          </p:blipFill>
          <p:spPr bwMode="auto">
            <a:xfrm>
              <a:off x="2246352" y="928670"/>
              <a:ext cx="4973590" cy="3719988"/>
            </a:xfrm>
            <a:prstGeom prst="rect">
              <a:avLst/>
            </a:prstGeom>
            <a:noFill/>
            <a:ln w="57150">
              <a:noFill/>
              <a:miter lim="800000"/>
              <a:headEnd/>
              <a:tailEnd/>
            </a:ln>
            <a:effectLst/>
          </p:spPr>
        </p:pic>
        <p:sp>
          <p:nvSpPr>
            <p:cNvPr id="9" name="مربع نص 8"/>
            <p:cNvSpPr txBox="1"/>
            <p:nvPr/>
          </p:nvSpPr>
          <p:spPr>
            <a:xfrm>
              <a:off x="2645541" y="4648658"/>
              <a:ext cx="4214843" cy="954107"/>
            </a:xfrm>
            <a:prstGeom prst="rect">
              <a:avLst/>
            </a:prstGeom>
            <a:noFill/>
            <a:ln>
              <a:noFill/>
            </a:ln>
            <a:effectLst/>
          </p:spPr>
          <p:style>
            <a:lnRef idx="3">
              <a:schemeClr val="lt1"/>
            </a:lnRef>
            <a:fillRef idx="1">
              <a:schemeClr val="accent3"/>
            </a:fillRef>
            <a:effectRef idx="1">
              <a:schemeClr val="accent3"/>
            </a:effectRef>
            <a:fontRef idx="minor">
              <a:schemeClr val="lt1"/>
            </a:fontRef>
          </p:style>
          <p:txBody>
            <a:bodyPr wrap="square">
              <a:spAutoFit/>
            </a:bodyPr>
            <a:lstStyle/>
            <a:p>
              <a:pPr algn="ctr" fontAlgn="auto">
                <a:spcBef>
                  <a:spcPts val="0"/>
                </a:spcBef>
                <a:spcAft>
                  <a:spcPts val="0"/>
                </a:spcAft>
                <a:defRPr/>
              </a:pPr>
              <a:r>
                <a:rPr lang="ar-EG" sz="2800" dirty="0">
                  <a:solidFill>
                    <a:schemeClr val="tx1"/>
                  </a:solidFill>
                </a:rPr>
                <a:t>الشكل (19)</a:t>
              </a:r>
            </a:p>
            <a:p>
              <a:pPr algn="ctr" fontAlgn="auto">
                <a:spcBef>
                  <a:spcPts val="0"/>
                </a:spcBef>
                <a:spcAft>
                  <a:spcPts val="0"/>
                </a:spcAft>
                <a:defRPr/>
              </a:pPr>
              <a:r>
                <a:rPr lang="ar-EG" sz="2800" dirty="0">
                  <a:solidFill>
                    <a:schemeClr val="tx1"/>
                  </a:solidFill>
                </a:rPr>
                <a:t>الفنانة السعودية "زهرة الضامن".</a:t>
              </a:r>
              <a:endParaRPr lang="en-US" sz="2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شكل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1250133" y="4271431"/>
            <a:ext cx="7286676" cy="2554545"/>
          </a:xfrm>
          <a:prstGeom prst="rect">
            <a:avLst/>
          </a:prstGeom>
          <a:noFill/>
          <a:ln w="9525">
            <a:noFill/>
            <a:miter lim="800000"/>
            <a:headEnd/>
            <a:tailEnd/>
          </a:ln>
        </p:spPr>
        <p:txBody>
          <a:bodyPr wrap="square">
            <a:spAutoFit/>
          </a:bodyPr>
          <a:lstStyle/>
          <a:p>
            <a:r>
              <a:rPr lang="ar-EG" sz="4000" b="1" dirty="0">
                <a:latin typeface="Calibri" pitchFamily="34" charset="0"/>
              </a:rPr>
              <a:t>توجد ألوان الباستيل على شكل قضبان أو أقلام، وتتميز الأقلام بالصلابة، أما القضبان فهي طرية وسهلة الكسر وهي متنوعة الأشكال، </a:t>
            </a:r>
            <a:endParaRPr lang="en-US" sz="4000" b="1" dirty="0">
              <a:latin typeface="Calibri" pitchFamily="34" charset="0"/>
            </a:endParaRPr>
          </a:p>
        </p:txBody>
      </p:sp>
      <p:sp>
        <p:nvSpPr>
          <p:cNvPr id="7" name="مستطيل 6"/>
          <p:cNvSpPr/>
          <p:nvPr/>
        </p:nvSpPr>
        <p:spPr>
          <a:xfrm>
            <a:off x="1464447" y="1311651"/>
            <a:ext cx="7072362" cy="2800767"/>
          </a:xfrm>
          <a:prstGeom prst="rect">
            <a:avLst/>
          </a:prstGeom>
        </p:spPr>
        <p:txBody>
          <a:bodyPr wrap="square">
            <a:spAutoFit/>
          </a:bodyPr>
          <a:lstStyle/>
          <a:p>
            <a:r>
              <a:rPr lang="ar-EG" sz="4400" b="1" dirty="0">
                <a:latin typeface="Calibri" pitchFamily="34" charset="0"/>
              </a:rPr>
              <a:t>ويعتبر الرسم بألوان الباستيل من أكثر التقنيات استخدامًا، فهو يساعد في الحصول على ألوان مظللة أو ممتزجة الواحدة في الأخرى.</a:t>
            </a:r>
          </a:p>
        </p:txBody>
      </p:sp>
      <p:grpSp>
        <p:nvGrpSpPr>
          <p:cNvPr id="8" name="مجموعة 7"/>
          <p:cNvGrpSpPr/>
          <p:nvPr/>
        </p:nvGrpSpPr>
        <p:grpSpPr>
          <a:xfrm>
            <a:off x="755576" y="206524"/>
            <a:ext cx="7959828" cy="1015663"/>
            <a:chOff x="5000628" y="206524"/>
            <a:chExt cx="3714776" cy="1015663"/>
          </a:xfrm>
        </p:grpSpPr>
        <p:sp>
          <p:nvSpPr>
            <p:cNvPr id="9" name="مستطيل 8"/>
            <p:cNvSpPr/>
            <p:nvPr/>
          </p:nvSpPr>
          <p:spPr>
            <a:xfrm>
              <a:off x="5000628" y="357166"/>
              <a:ext cx="3714776" cy="714380"/>
            </a:xfrm>
            <a:prstGeom prst="rect">
              <a:avLst/>
            </a:prstGeom>
            <a:gradFill flip="none" rotWithShape="1">
              <a:gsLst>
                <a:gs pos="100000">
                  <a:schemeClr val="bg1"/>
                </a:gs>
                <a:gs pos="50000">
                  <a:srgbClr val="0070C0">
                    <a:shade val="67500"/>
                    <a:satMod val="115000"/>
                  </a:srgbClr>
                </a:gs>
                <a:gs pos="100000">
                  <a:srgbClr val="0070C0">
                    <a:shade val="100000"/>
                    <a:satMod val="115000"/>
                  </a:srgbClr>
                </a:gs>
              </a:gsLst>
              <a:lin ang="5400000" scaled="1"/>
              <a:tileRect/>
            </a:gra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
            <p:cNvSpPr txBox="1"/>
            <p:nvPr/>
          </p:nvSpPr>
          <p:spPr bwMode="auto">
            <a:xfrm>
              <a:off x="5231433" y="206524"/>
              <a:ext cx="3381469" cy="1015663"/>
            </a:xfrm>
            <a:prstGeom prst="rect">
              <a:avLst/>
            </a:prstGeom>
            <a:noFill/>
          </p:spPr>
          <p:txBody>
            <a:bodyPr wrap="square" rtlCol="1">
              <a:spAutoFit/>
            </a:bodyPr>
            <a:lstStyle/>
            <a:p>
              <a:pPr algn="ctr" fontAlgn="auto">
                <a:spcBef>
                  <a:spcPts val="0"/>
                </a:spcBef>
                <a:spcAft>
                  <a:spcPts val="0"/>
                </a:spcAft>
                <a:defRPr/>
              </a:pPr>
              <a:r>
                <a:rPr lang="ar-EG" sz="6000" b="1" dirty="0">
                  <a:solidFill>
                    <a:schemeClr val="accent2">
                      <a:lumMod val="75000"/>
                    </a:schemeClr>
                  </a:solidFill>
                  <a:latin typeface="+mn-lt"/>
                  <a:cs typeface="+mn-cs"/>
                </a:rPr>
                <a:t>ألوان الباستيل</a:t>
              </a:r>
              <a:r>
                <a:rPr lang="ar-EG" sz="6000" b="1" dirty="0">
                  <a:solidFill>
                    <a:srgbClr val="FFFF00"/>
                  </a:solidFill>
                  <a:latin typeface="+mn-lt"/>
                  <a:cs typeface="+mn-cs"/>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ألوان الباستيل    17.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ويعتبر الرسم بألوان الباستيل من أكثر التقنيات.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توجد ألوان الباستيل على شكل قضبان أو أقل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lum bright="-10000" contrast="30000"/>
          </a:blip>
          <a:srcRect l="2679" t="127"/>
          <a:stretch>
            <a:fillRect/>
          </a:stretch>
        </p:blipFill>
        <p:spPr bwMode="auto">
          <a:xfrm>
            <a:off x="179512" y="116632"/>
            <a:ext cx="8784976" cy="6048672"/>
          </a:xfrm>
          <a:prstGeom prst="rect">
            <a:avLst/>
          </a:prstGeom>
          <a:ln>
            <a:noFill/>
          </a:ln>
          <a:effectLst>
            <a:softEdge rad="112500"/>
          </a:effectLst>
        </p:spPr>
      </p:pic>
      <p:sp>
        <p:nvSpPr>
          <p:cNvPr id="3" name="مربع نص 2"/>
          <p:cNvSpPr txBox="1"/>
          <p:nvPr/>
        </p:nvSpPr>
        <p:spPr>
          <a:xfrm>
            <a:off x="3347864" y="6334780"/>
            <a:ext cx="1857388" cy="523220"/>
          </a:xfrm>
          <a:prstGeom prst="rect">
            <a:avLst/>
          </a:prstGeom>
          <a:noFill/>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a:spAutoFit/>
          </a:bodyPr>
          <a:lstStyle/>
          <a:p>
            <a:pPr algn="ctr" fontAlgn="auto">
              <a:spcBef>
                <a:spcPts val="0"/>
              </a:spcBef>
              <a:spcAft>
                <a:spcPts val="0"/>
              </a:spcAft>
              <a:defRPr/>
            </a:pPr>
            <a:r>
              <a:rPr lang="ar-EG" sz="2800" b="1" dirty="0">
                <a:solidFill>
                  <a:schemeClr val="tx1"/>
                </a:solidFill>
              </a:rPr>
              <a:t>الشكل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a:srcRect/>
          <a:stretch>
            <a:fillRect/>
          </a:stretch>
        </p:blipFill>
        <p:spPr bwMode="auto">
          <a:xfrm>
            <a:off x="4143375" y="2266950"/>
            <a:ext cx="4505325" cy="2305050"/>
          </a:xfrm>
          <a:prstGeom prst="rect">
            <a:avLst/>
          </a:prstGeom>
          <a:noFill/>
          <a:ln w="9525">
            <a:solidFill>
              <a:srgbClr val="FF0000"/>
            </a:solidFill>
            <a:miter lim="800000"/>
            <a:headEnd/>
            <a:tailEnd/>
          </a:ln>
        </p:spPr>
      </p:pic>
      <p:pic>
        <p:nvPicPr>
          <p:cNvPr id="28675" name="Picture 3"/>
          <p:cNvPicPr>
            <a:picLocks noChangeAspect="1" noChangeArrowheads="1"/>
          </p:cNvPicPr>
          <p:nvPr/>
        </p:nvPicPr>
        <p:blipFill>
          <a:blip r:embed="rId5"/>
          <a:srcRect/>
          <a:stretch>
            <a:fillRect/>
          </a:stretch>
        </p:blipFill>
        <p:spPr bwMode="auto">
          <a:xfrm>
            <a:off x="571472" y="2285992"/>
            <a:ext cx="2928938" cy="2286016"/>
          </a:xfrm>
          <a:prstGeom prst="rect">
            <a:avLst/>
          </a:prstGeom>
          <a:noFill/>
          <a:ln w="9525">
            <a:solidFill>
              <a:srgbClr val="FF0000"/>
            </a:solidFill>
            <a:miter lim="800000"/>
            <a:headEnd/>
            <a:tailEnd/>
          </a:ln>
        </p:spPr>
      </p:pic>
      <p:cxnSp>
        <p:nvCxnSpPr>
          <p:cNvPr id="17" name="رابط كسهم مستقيم 16"/>
          <p:cNvCxnSpPr>
            <a:endCxn id="28675" idx="3"/>
          </p:cNvCxnSpPr>
          <p:nvPr/>
        </p:nvCxnSpPr>
        <p:spPr>
          <a:xfrm rot="10800000">
            <a:off x="3500410" y="3429000"/>
            <a:ext cx="857276" cy="500066"/>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grpSp>
        <p:nvGrpSpPr>
          <p:cNvPr id="26" name="مجموعة 25"/>
          <p:cNvGrpSpPr/>
          <p:nvPr/>
        </p:nvGrpSpPr>
        <p:grpSpPr>
          <a:xfrm>
            <a:off x="3786182" y="5000636"/>
            <a:ext cx="2534526" cy="642941"/>
            <a:chOff x="4143372" y="5072074"/>
            <a:chExt cx="2534526" cy="642941"/>
          </a:xfrm>
        </p:grpSpPr>
        <p:sp>
          <p:nvSpPr>
            <p:cNvPr id="13" name="Rectangle 10"/>
            <p:cNvSpPr>
              <a:spLocks noChangeArrowheads="1"/>
            </p:cNvSpPr>
            <p:nvPr/>
          </p:nvSpPr>
          <p:spPr bwMode="auto">
            <a:xfrm>
              <a:off x="4143372" y="5072074"/>
              <a:ext cx="2143140" cy="523220"/>
            </a:xfrm>
            <a:prstGeom prst="rect">
              <a:avLst/>
            </a:prstGeom>
            <a:noFill/>
            <a:ln w="9525">
              <a:noFill/>
              <a:miter lim="800000"/>
              <a:headEnd/>
              <a:tailEnd/>
            </a:ln>
          </p:spPr>
          <p:txBody>
            <a:bodyPr wrap="square">
              <a:spAutoFit/>
            </a:bodyPr>
            <a:lstStyle/>
            <a:p>
              <a:r>
                <a:rPr lang="ar-EG" sz="2800" b="1" dirty="0">
                  <a:latin typeface="Calibri" pitchFamily="34" charset="0"/>
                </a:rPr>
                <a:t>الشكل (21)</a:t>
              </a:r>
              <a:endParaRPr lang="ar-EG" sz="2800" dirty="0">
                <a:latin typeface="Calibri" pitchFamily="34" charset="0"/>
              </a:endParaRPr>
            </a:p>
          </p:txBody>
        </p:sp>
        <p:pic>
          <p:nvPicPr>
            <p:cNvPr id="24" name="Picture 2"/>
            <p:cNvPicPr>
              <a:picLocks noChangeAspect="1" noChangeArrowheads="1"/>
            </p:cNvPicPr>
            <p:nvPr/>
          </p:nvPicPr>
          <p:blipFill>
            <a:blip r:embed="rId6"/>
            <a:srcRect/>
            <a:stretch>
              <a:fillRect/>
            </a:stretch>
          </p:blipFill>
          <p:spPr bwMode="auto">
            <a:xfrm>
              <a:off x="6286512" y="5072074"/>
              <a:ext cx="391386" cy="604836"/>
            </a:xfrm>
            <a:prstGeom prst="rect">
              <a:avLst/>
            </a:prstGeom>
            <a:noFill/>
            <a:ln w="9525">
              <a:noFill/>
              <a:miter lim="800000"/>
              <a:headEnd/>
              <a:tailEnd/>
            </a:ln>
            <a:effectLst/>
          </p:spPr>
        </p:pic>
        <p:pic>
          <p:nvPicPr>
            <p:cNvPr id="25" name="Picture 2"/>
            <p:cNvPicPr>
              <a:picLocks noChangeAspect="1" noChangeArrowheads="1"/>
            </p:cNvPicPr>
            <p:nvPr/>
          </p:nvPicPr>
          <p:blipFill>
            <a:blip r:embed="rId6"/>
            <a:srcRect/>
            <a:stretch>
              <a:fillRect/>
            </a:stretch>
          </p:blipFill>
          <p:spPr bwMode="auto">
            <a:xfrm rot="10800000">
              <a:off x="4357687" y="5110179"/>
              <a:ext cx="391386" cy="604836"/>
            </a:xfrm>
            <a:prstGeom prst="rect">
              <a:avLst/>
            </a:prstGeom>
            <a:noFill/>
            <a:ln w="9525">
              <a:noFill/>
              <a:miter lim="800000"/>
              <a:headEnd/>
              <a:tailEnd/>
            </a:ln>
            <a:effectLst/>
          </p:spPr>
        </p:pic>
      </p:grpSp>
      <p:grpSp>
        <p:nvGrpSpPr>
          <p:cNvPr id="28" name="مجموعة 27"/>
          <p:cNvGrpSpPr/>
          <p:nvPr/>
        </p:nvGrpSpPr>
        <p:grpSpPr>
          <a:xfrm>
            <a:off x="3500430" y="357166"/>
            <a:ext cx="5354569" cy="714380"/>
            <a:chOff x="3500430" y="357166"/>
            <a:chExt cx="5354569" cy="714380"/>
          </a:xfrm>
        </p:grpSpPr>
        <p:grpSp>
          <p:nvGrpSpPr>
            <p:cNvPr id="27" name="مجموعة 26"/>
            <p:cNvGrpSpPr/>
            <p:nvPr/>
          </p:nvGrpSpPr>
          <p:grpSpPr>
            <a:xfrm>
              <a:off x="3500430" y="357166"/>
              <a:ext cx="5214974" cy="714380"/>
              <a:chOff x="3500430" y="357166"/>
              <a:chExt cx="5214974" cy="714380"/>
            </a:xfrm>
          </p:grpSpPr>
          <p:sp>
            <p:nvSpPr>
              <p:cNvPr id="14" name="مستطيل 13"/>
              <p:cNvSpPr/>
              <p:nvPr/>
            </p:nvSpPr>
            <p:spPr>
              <a:xfrm>
                <a:off x="3571868" y="357166"/>
                <a:ext cx="5143536" cy="714380"/>
              </a:xfrm>
              <a:prstGeom prst="rect">
                <a:avLst/>
              </a:prstGeom>
              <a:gradFill flip="none" rotWithShape="1">
                <a:gsLst>
                  <a:gs pos="100000">
                    <a:schemeClr val="bg1"/>
                  </a:gs>
                  <a:gs pos="50000">
                    <a:srgbClr val="0070C0">
                      <a:shade val="67500"/>
                      <a:satMod val="115000"/>
                    </a:srgbClr>
                  </a:gs>
                  <a:gs pos="100000">
                    <a:srgbClr val="0070C0">
                      <a:shade val="100000"/>
                      <a:satMod val="115000"/>
                    </a:srgbClr>
                  </a:gs>
                </a:gsLst>
                <a:lin ang="5400000" scaled="1"/>
                <a:tileRect/>
              </a:gra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p:cNvSpPr txBox="1"/>
              <p:nvPr/>
            </p:nvSpPr>
            <p:spPr bwMode="auto">
              <a:xfrm>
                <a:off x="3500430" y="357166"/>
                <a:ext cx="4352623" cy="646334"/>
              </a:xfrm>
              <a:prstGeom prst="rect">
                <a:avLst/>
              </a:prstGeom>
              <a:noFill/>
            </p:spPr>
            <p:txBody>
              <a:bodyPr rtlCol="1">
                <a:spAutoFit/>
              </a:bodyPr>
              <a:lstStyle/>
              <a:p>
                <a:pPr fontAlgn="auto">
                  <a:spcBef>
                    <a:spcPts val="0"/>
                  </a:spcBef>
                  <a:spcAft>
                    <a:spcPts val="0"/>
                  </a:spcAft>
                  <a:defRPr/>
                </a:pPr>
                <a:r>
                  <a:rPr lang="ar-EG" sz="3600" b="1" dirty="0">
                    <a:solidFill>
                      <a:srgbClr val="FFFF00"/>
                    </a:solidFill>
                    <a:latin typeface="+mn-lt"/>
                    <a:cs typeface="+mn-cs"/>
                  </a:rPr>
                  <a:t>تطبيق على ألوان الباستيل:</a:t>
                </a:r>
              </a:p>
            </p:txBody>
          </p:sp>
        </p:grpSp>
        <p:pic>
          <p:nvPicPr>
            <p:cNvPr id="16" name="صورة 15" descr="clipart-color-tube-red-orange-pink-256x256-5646.png"/>
            <p:cNvPicPr>
              <a:picLocks noChangeAspect="1"/>
            </p:cNvPicPr>
            <p:nvPr/>
          </p:nvPicPr>
          <p:blipFill>
            <a:blip r:embed="rId7">
              <a:clrChange>
                <a:clrFrom>
                  <a:srgbClr val="FFFFFF"/>
                </a:clrFrom>
                <a:clrTo>
                  <a:srgbClr val="FFFFFF">
                    <a:alpha val="0"/>
                  </a:srgbClr>
                </a:clrTo>
              </a:clrChange>
            </a:blip>
            <a:stretch>
              <a:fillRect/>
            </a:stretch>
          </p:blipFill>
          <p:spPr>
            <a:xfrm rot="13056446">
              <a:off x="7354801" y="405792"/>
              <a:ext cx="1500198" cy="50006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تطبيق على ألوان الباستيل.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wedge">
                                      <p:cBhvr>
                                        <p:cTn id="12" dur="500"/>
                                        <p:tgtEl>
                                          <p:spTgt spid="28674"/>
                                        </p:tgtEl>
                                      </p:cBhvr>
                                    </p:animEffect>
                                  </p:childTnLst>
                                </p:cTn>
                              </p:par>
                              <p:par>
                                <p:cTn id="13" presetID="20" presetClass="entr" presetSubtype="0" fill="hold" nodeType="withEffect">
                                  <p:stCondLst>
                                    <p:cond delay="0"/>
                                  </p:stCondLst>
                                  <p:childTnLst>
                                    <p:set>
                                      <p:cBhvr>
                                        <p:cTn id="14" dur="1" fill="hold">
                                          <p:stCondLst>
                                            <p:cond delay="0"/>
                                          </p:stCondLst>
                                        </p:cTn>
                                        <p:tgtEl>
                                          <p:spTgt spid="28675"/>
                                        </p:tgtEl>
                                        <p:attrNameLst>
                                          <p:attrName>style.visibility</p:attrName>
                                        </p:attrNameLst>
                                      </p:cBhvr>
                                      <p:to>
                                        <p:strVal val="visible"/>
                                      </p:to>
                                    </p:set>
                                    <p:animEffect transition="in" filter="wedge">
                                      <p:cBhvr>
                                        <p:cTn id="15" dur="500"/>
                                        <p:tgtEl>
                                          <p:spTgt spid="28675"/>
                                        </p:tgtEl>
                                      </p:cBhvr>
                                    </p:animEffect>
                                  </p:childTnLst>
                                </p:cTn>
                              </p:par>
                              <p:par>
                                <p:cTn id="16" presetID="2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500"/>
                                        <p:tgtEl>
                                          <p:spTgt spid="17"/>
                                        </p:tgtEl>
                                      </p:cBhvr>
                                    </p:animEffect>
                                  </p:childTnLst>
                                </p:cTn>
                              </p:par>
                              <p:par>
                                <p:cTn id="19" presetID="2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edge">
                                      <p:cBhvr>
                                        <p:cTn id="21" dur="5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3" name="شكل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مستدير الزوايا 12"/>
          <p:cNvSpPr/>
          <p:nvPr/>
        </p:nvSpPr>
        <p:spPr>
          <a:xfrm>
            <a:off x="1357290" y="2714620"/>
            <a:ext cx="7429552" cy="1643074"/>
          </a:xfrm>
          <a:prstGeom prst="roundRect">
            <a:avLst/>
          </a:prstGeom>
          <a:solidFill>
            <a:srgbClr val="FF66CC">
              <a:alpha val="37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p:cNvSpPr txBox="1">
            <a:spLocks noChangeArrowheads="1"/>
          </p:cNvSpPr>
          <p:nvPr/>
        </p:nvSpPr>
        <p:spPr bwMode="auto">
          <a:xfrm>
            <a:off x="1500166" y="2857496"/>
            <a:ext cx="7143800" cy="1200329"/>
          </a:xfrm>
          <a:prstGeom prst="rect">
            <a:avLst/>
          </a:prstGeom>
          <a:noFill/>
          <a:ln w="9525">
            <a:noFill/>
            <a:miter lim="800000"/>
            <a:headEnd/>
            <a:tailEnd/>
          </a:ln>
        </p:spPr>
        <p:txBody>
          <a:bodyPr wrap="square">
            <a:spAutoFit/>
          </a:bodyPr>
          <a:lstStyle/>
          <a:p>
            <a:r>
              <a:rPr lang="ar-EG" sz="3600" b="1" dirty="0">
                <a:latin typeface="Calibri" pitchFamily="34" charset="0"/>
              </a:rPr>
              <a:t>سنقوم برسم ثمرة وتلوينها بألوان الباستيل، مع التأكيد على الضوء والظل فيها </a:t>
            </a:r>
            <a:r>
              <a:rPr lang="ar-EG" sz="3600" b="1" dirty="0" err="1">
                <a:latin typeface="Calibri" pitchFamily="34" charset="0"/>
              </a:rPr>
              <a:t>باتباع</a:t>
            </a:r>
            <a:r>
              <a:rPr lang="ar-EG" sz="3600" b="1" dirty="0">
                <a:latin typeface="Calibri" pitchFamily="34" charset="0"/>
              </a:rPr>
              <a:t> </a:t>
            </a:r>
            <a:r>
              <a:rPr lang="ar-EG" sz="3600" b="1" dirty="0" err="1">
                <a:latin typeface="Calibri" pitchFamily="34" charset="0"/>
              </a:rPr>
              <a:t>مايلي</a:t>
            </a:r>
            <a:r>
              <a:rPr lang="ar-EG" sz="3600" b="1" dirty="0">
                <a:latin typeface="Calibri" pitchFamily="34" charset="0"/>
              </a:rPr>
              <a:t>:</a:t>
            </a:r>
          </a:p>
        </p:txBody>
      </p:sp>
      <p:grpSp>
        <p:nvGrpSpPr>
          <p:cNvPr id="9" name="مجموعة 8"/>
          <p:cNvGrpSpPr/>
          <p:nvPr/>
        </p:nvGrpSpPr>
        <p:grpSpPr>
          <a:xfrm>
            <a:off x="3428992" y="357166"/>
            <a:ext cx="5426007" cy="717769"/>
            <a:chOff x="3428992" y="357166"/>
            <a:chExt cx="5426007" cy="717769"/>
          </a:xfrm>
        </p:grpSpPr>
        <p:grpSp>
          <p:nvGrpSpPr>
            <p:cNvPr id="8" name="مجموعة 7"/>
            <p:cNvGrpSpPr/>
            <p:nvPr/>
          </p:nvGrpSpPr>
          <p:grpSpPr>
            <a:xfrm>
              <a:off x="3571868" y="357166"/>
              <a:ext cx="5283131" cy="714380"/>
              <a:chOff x="3571868" y="357166"/>
              <a:chExt cx="5283131" cy="714380"/>
            </a:xfrm>
          </p:grpSpPr>
          <p:sp>
            <p:nvSpPr>
              <p:cNvPr id="11" name="مستطيل 10"/>
              <p:cNvSpPr/>
              <p:nvPr/>
            </p:nvSpPr>
            <p:spPr>
              <a:xfrm>
                <a:off x="3571868" y="357166"/>
                <a:ext cx="5143536" cy="714380"/>
              </a:xfrm>
              <a:prstGeom prst="rect">
                <a:avLst/>
              </a:prstGeom>
              <a:gradFill flip="none" rotWithShape="1">
                <a:gsLst>
                  <a:gs pos="100000">
                    <a:schemeClr val="bg1"/>
                  </a:gs>
                  <a:gs pos="50000">
                    <a:srgbClr val="0070C0">
                      <a:shade val="67500"/>
                      <a:satMod val="115000"/>
                    </a:srgbClr>
                  </a:gs>
                  <a:gs pos="100000">
                    <a:srgbClr val="0070C0">
                      <a:shade val="100000"/>
                      <a:satMod val="115000"/>
                    </a:srgbClr>
                  </a:gs>
                </a:gsLst>
                <a:lin ang="5400000" scaled="1"/>
                <a:tileRect/>
              </a:gra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صورة 9" descr="clipart-color-tube-red-orange-pink-256x256-5646.png"/>
              <p:cNvPicPr>
                <a:picLocks noChangeAspect="1"/>
              </p:cNvPicPr>
              <p:nvPr/>
            </p:nvPicPr>
            <p:blipFill>
              <a:blip r:embed="rId4">
                <a:clrChange>
                  <a:clrFrom>
                    <a:srgbClr val="FFFFFF"/>
                  </a:clrFrom>
                  <a:clrTo>
                    <a:srgbClr val="FFFFFF">
                      <a:alpha val="0"/>
                    </a:srgbClr>
                  </a:clrTo>
                </a:clrChange>
              </a:blip>
              <a:stretch>
                <a:fillRect/>
              </a:stretch>
            </p:blipFill>
            <p:spPr>
              <a:xfrm rot="13056446">
                <a:off x="7354801" y="405792"/>
                <a:ext cx="1500198" cy="500066"/>
              </a:xfrm>
              <a:prstGeom prst="rect">
                <a:avLst/>
              </a:prstGeom>
            </p:spPr>
          </p:pic>
        </p:grpSp>
        <p:sp>
          <p:nvSpPr>
            <p:cNvPr id="7" name="مربع نص 6"/>
            <p:cNvSpPr txBox="1">
              <a:spLocks noChangeArrowheads="1"/>
            </p:cNvSpPr>
            <p:nvPr/>
          </p:nvSpPr>
          <p:spPr bwMode="auto">
            <a:xfrm>
              <a:off x="3428992" y="428604"/>
              <a:ext cx="4643470" cy="646331"/>
            </a:xfrm>
            <a:prstGeom prst="rect">
              <a:avLst/>
            </a:prstGeom>
            <a:noFill/>
            <a:ln w="9525">
              <a:noFill/>
              <a:miter lim="800000"/>
              <a:headEnd/>
              <a:tailEnd/>
            </a:ln>
          </p:spPr>
          <p:txBody>
            <a:bodyPr wrap="square">
              <a:spAutoFit/>
            </a:bodyPr>
            <a:lstStyle/>
            <a:p>
              <a:pPr algn="ctr">
                <a:defRPr/>
              </a:pPr>
              <a:r>
                <a:rPr lang="ar-EG" sz="3600" b="1" dirty="0">
                  <a:solidFill>
                    <a:srgbClr val="FFFF00"/>
                  </a:solidFill>
                  <a:latin typeface="Calibri" pitchFamily="34" charset="0"/>
                  <a:cs typeface="+mn-cs"/>
                </a:rPr>
                <a:t>خطوات رسم الثمرة وتلوينها:</a:t>
              </a:r>
              <a:endParaRPr lang="en-US" sz="3600" b="1" dirty="0">
                <a:solidFill>
                  <a:srgbClr val="FFFF00"/>
                </a:solidFill>
                <a:latin typeface="Calibri" pitchFamily="34"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خطوات رسم الثمرة وتلوينها.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500"/>
                                        <p:tgtEl>
                                          <p:spTgt spid="13"/>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edg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سنقوم برسم ثمرة وتلوينها بألوان الباستيل، م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a:lum bright="-10000" contrast="30000"/>
          </a:blip>
          <a:srcRect l="5882" b="76750"/>
          <a:stretch>
            <a:fillRect/>
          </a:stretch>
        </p:blipFill>
        <p:spPr bwMode="auto">
          <a:xfrm>
            <a:off x="1000101" y="500042"/>
            <a:ext cx="7429552" cy="1785950"/>
          </a:xfrm>
          <a:prstGeom prst="rect">
            <a:avLst/>
          </a:prstGeom>
          <a:noFill/>
          <a:ln w="9525">
            <a:noFill/>
            <a:miter lim="800000"/>
            <a:headEnd/>
            <a:tailEnd/>
          </a:ln>
          <a:effectLst/>
        </p:spPr>
      </p:pic>
      <p:sp>
        <p:nvSpPr>
          <p:cNvPr id="13" name="مستطيل 227"/>
          <p:cNvSpPr>
            <a:spLocks noChangeArrowheads="1"/>
          </p:cNvSpPr>
          <p:nvPr/>
        </p:nvSpPr>
        <p:spPr bwMode="auto">
          <a:xfrm>
            <a:off x="6215074" y="2500306"/>
            <a:ext cx="2286000" cy="584775"/>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دائرة واحدة</a:t>
            </a:r>
            <a:endParaRPr lang="ar-SA" sz="3200" b="1" dirty="0">
              <a:solidFill>
                <a:schemeClr val="tx1"/>
              </a:solidFill>
              <a:latin typeface="Calibri" pitchFamily="34" charset="0"/>
            </a:endParaRPr>
          </a:p>
        </p:txBody>
      </p:sp>
      <p:sp>
        <p:nvSpPr>
          <p:cNvPr id="14" name="مستطيل 227"/>
          <p:cNvSpPr>
            <a:spLocks noChangeArrowheads="1"/>
          </p:cNvSpPr>
          <p:nvPr/>
        </p:nvSpPr>
        <p:spPr bwMode="auto">
          <a:xfrm>
            <a:off x="3643306" y="2428868"/>
            <a:ext cx="2286000" cy="1077218"/>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تحديد الخطوط الرئيسة للثمرة</a:t>
            </a:r>
            <a:endParaRPr lang="ar-SA" sz="3200" b="1" dirty="0">
              <a:solidFill>
                <a:schemeClr val="tx1"/>
              </a:solidFill>
              <a:latin typeface="Calibri" pitchFamily="34" charset="0"/>
            </a:endParaRPr>
          </a:p>
        </p:txBody>
      </p:sp>
      <p:sp>
        <p:nvSpPr>
          <p:cNvPr id="15" name="مستطيل 227"/>
          <p:cNvSpPr>
            <a:spLocks noChangeArrowheads="1"/>
          </p:cNvSpPr>
          <p:nvPr/>
        </p:nvSpPr>
        <p:spPr bwMode="auto">
          <a:xfrm>
            <a:off x="1142976" y="2571744"/>
            <a:ext cx="2286000" cy="1077218"/>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شكل الثمرة بالألوان</a:t>
            </a:r>
            <a:endParaRPr lang="ar-SA" sz="3200" b="1" dirty="0">
              <a:solidFill>
                <a:schemeClr val="tx1"/>
              </a:solidFill>
              <a:latin typeface="Calibri" pitchFamily="34" charset="0"/>
            </a:endParaRPr>
          </a:p>
        </p:txBody>
      </p:sp>
      <p:grpSp>
        <p:nvGrpSpPr>
          <p:cNvPr id="16" name="مجموعة 15"/>
          <p:cNvGrpSpPr/>
          <p:nvPr/>
        </p:nvGrpSpPr>
        <p:grpSpPr>
          <a:xfrm>
            <a:off x="3786182" y="4643447"/>
            <a:ext cx="2534526" cy="642941"/>
            <a:chOff x="4143372" y="5072074"/>
            <a:chExt cx="2534526" cy="642941"/>
          </a:xfrm>
        </p:grpSpPr>
        <p:sp>
          <p:nvSpPr>
            <p:cNvPr id="17" name="Rectangle 10"/>
            <p:cNvSpPr>
              <a:spLocks noChangeArrowheads="1"/>
            </p:cNvSpPr>
            <p:nvPr/>
          </p:nvSpPr>
          <p:spPr bwMode="auto">
            <a:xfrm>
              <a:off x="4143372" y="5072074"/>
              <a:ext cx="2143140" cy="523220"/>
            </a:xfrm>
            <a:prstGeom prst="rect">
              <a:avLst/>
            </a:prstGeom>
            <a:noFill/>
            <a:ln w="9525">
              <a:noFill/>
              <a:miter lim="800000"/>
              <a:headEnd/>
              <a:tailEnd/>
            </a:ln>
          </p:spPr>
          <p:txBody>
            <a:bodyPr wrap="square">
              <a:spAutoFit/>
            </a:bodyPr>
            <a:lstStyle/>
            <a:p>
              <a:r>
                <a:rPr lang="ar-EG" sz="2800" b="1" dirty="0">
                  <a:latin typeface="Calibri" pitchFamily="34" charset="0"/>
                </a:rPr>
                <a:t>الشكل (22)</a:t>
              </a:r>
              <a:endParaRPr lang="ar-EG" sz="2800" dirty="0">
                <a:latin typeface="Calibri" pitchFamily="34" charset="0"/>
              </a:endParaRPr>
            </a:p>
          </p:txBody>
        </p:sp>
        <p:pic>
          <p:nvPicPr>
            <p:cNvPr id="18" name="Picture 2"/>
            <p:cNvPicPr>
              <a:picLocks noChangeAspect="1" noChangeArrowheads="1"/>
            </p:cNvPicPr>
            <p:nvPr/>
          </p:nvPicPr>
          <p:blipFill>
            <a:blip r:embed="rId7"/>
            <a:srcRect/>
            <a:stretch>
              <a:fillRect/>
            </a:stretch>
          </p:blipFill>
          <p:spPr bwMode="auto">
            <a:xfrm>
              <a:off x="6286512" y="5072074"/>
              <a:ext cx="391386" cy="604836"/>
            </a:xfrm>
            <a:prstGeom prst="rect">
              <a:avLst/>
            </a:prstGeom>
            <a:noFill/>
            <a:ln w="9525">
              <a:noFill/>
              <a:miter lim="800000"/>
              <a:headEnd/>
              <a:tailEnd/>
            </a:ln>
            <a:effectLst/>
          </p:spPr>
        </p:pic>
        <p:pic>
          <p:nvPicPr>
            <p:cNvPr id="19" name="Picture 2"/>
            <p:cNvPicPr>
              <a:picLocks noChangeAspect="1" noChangeArrowheads="1"/>
            </p:cNvPicPr>
            <p:nvPr/>
          </p:nvPicPr>
          <p:blipFill>
            <a:blip r:embed="rId7"/>
            <a:srcRect/>
            <a:stretch>
              <a:fillRect/>
            </a:stretch>
          </p:blipFill>
          <p:spPr bwMode="auto">
            <a:xfrm rot="10800000">
              <a:off x="4357687" y="5110179"/>
              <a:ext cx="391386" cy="60483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دائرة واحدة     21   صح.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تحديد الخطوط الرئيسة للثمرة.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4" name="شكل الثمرة بالألوان.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شكل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227"/>
          <p:cNvSpPr>
            <a:spLocks noChangeArrowheads="1"/>
          </p:cNvSpPr>
          <p:nvPr/>
        </p:nvSpPr>
        <p:spPr bwMode="auto">
          <a:xfrm>
            <a:off x="6858000" y="5361062"/>
            <a:ext cx="2286000" cy="1077218"/>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تقاطع دائرتين </a:t>
            </a:r>
          </a:p>
          <a:p>
            <a:pPr algn="ctr"/>
            <a:r>
              <a:rPr lang="ar-EG" sz="3200" b="1" dirty="0">
                <a:solidFill>
                  <a:schemeClr val="tx1"/>
                </a:solidFill>
                <a:latin typeface="Calibri" pitchFamily="34" charset="0"/>
              </a:rPr>
              <a:t>كبيرة وصغيرة</a:t>
            </a:r>
            <a:endParaRPr lang="ar-SA" sz="3200" b="1" dirty="0">
              <a:solidFill>
                <a:schemeClr val="tx1"/>
              </a:solidFill>
              <a:latin typeface="Calibri" pitchFamily="34" charset="0"/>
            </a:endParaRPr>
          </a:p>
        </p:txBody>
      </p:sp>
      <p:sp>
        <p:nvSpPr>
          <p:cNvPr id="14" name="مستطيل 227"/>
          <p:cNvSpPr>
            <a:spLocks noChangeArrowheads="1"/>
          </p:cNvSpPr>
          <p:nvPr/>
        </p:nvSpPr>
        <p:spPr bwMode="auto">
          <a:xfrm>
            <a:off x="3923928" y="5780782"/>
            <a:ext cx="2286000" cy="1077218"/>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تحديد الخطوط الرئيسة للثمرة</a:t>
            </a:r>
            <a:endParaRPr lang="ar-SA" sz="3200" b="1" dirty="0">
              <a:solidFill>
                <a:schemeClr val="tx1"/>
              </a:solidFill>
              <a:latin typeface="Calibri" pitchFamily="34" charset="0"/>
            </a:endParaRPr>
          </a:p>
        </p:txBody>
      </p:sp>
      <p:sp>
        <p:nvSpPr>
          <p:cNvPr id="15" name="مستطيل 227"/>
          <p:cNvSpPr>
            <a:spLocks noChangeArrowheads="1"/>
          </p:cNvSpPr>
          <p:nvPr/>
        </p:nvSpPr>
        <p:spPr bwMode="auto">
          <a:xfrm>
            <a:off x="0" y="5752388"/>
            <a:ext cx="2286000" cy="1077218"/>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3200" b="1" dirty="0">
                <a:solidFill>
                  <a:schemeClr val="tx1"/>
                </a:solidFill>
                <a:latin typeface="Calibri" pitchFamily="34" charset="0"/>
              </a:rPr>
              <a:t>شكل الثمرة بالألوان</a:t>
            </a:r>
            <a:endParaRPr lang="ar-SA" sz="3200" b="1" dirty="0">
              <a:solidFill>
                <a:schemeClr val="tx1"/>
              </a:solidFill>
              <a:latin typeface="Calibri" pitchFamily="34" charset="0"/>
            </a:endParaRPr>
          </a:p>
        </p:txBody>
      </p:sp>
      <p:pic>
        <p:nvPicPr>
          <p:cNvPr id="17" name="Picture 2"/>
          <p:cNvPicPr>
            <a:picLocks noChangeAspect="1" noChangeArrowheads="1"/>
          </p:cNvPicPr>
          <p:nvPr/>
        </p:nvPicPr>
        <p:blipFill>
          <a:blip r:embed="rId5">
            <a:lum bright="-10000" contrast="30000"/>
          </a:blip>
          <a:srcRect t="28417" b="43166"/>
          <a:stretch>
            <a:fillRect/>
          </a:stretch>
        </p:blipFill>
        <p:spPr bwMode="auto">
          <a:xfrm>
            <a:off x="107504" y="116632"/>
            <a:ext cx="8856984" cy="511256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تقاطع دائرتين.wav"/>
                                        </p:tgtEl>
                                      </p:cMediaNode>
                                    </p:audio>
                                  </p:sub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تحديد الخطوط الرئيسة للثمرة    22.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شكل الثمرة بال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227"/>
          <p:cNvSpPr>
            <a:spLocks noChangeArrowheads="1"/>
          </p:cNvSpPr>
          <p:nvPr/>
        </p:nvSpPr>
        <p:spPr bwMode="auto">
          <a:xfrm>
            <a:off x="3607595" y="6027003"/>
            <a:ext cx="2286000" cy="830997"/>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2400" b="1" dirty="0">
                <a:latin typeface="Calibri" pitchFamily="34" charset="0"/>
              </a:rPr>
              <a:t>تحديد الخطوط الرئيسة للثمرة</a:t>
            </a:r>
            <a:endParaRPr lang="ar-SA" sz="2400" b="1" dirty="0">
              <a:latin typeface="Calibri" pitchFamily="34" charset="0"/>
            </a:endParaRPr>
          </a:p>
        </p:txBody>
      </p:sp>
      <p:sp>
        <p:nvSpPr>
          <p:cNvPr id="15" name="مستطيل 227"/>
          <p:cNvSpPr>
            <a:spLocks noChangeArrowheads="1"/>
          </p:cNvSpPr>
          <p:nvPr/>
        </p:nvSpPr>
        <p:spPr bwMode="auto">
          <a:xfrm>
            <a:off x="502954" y="6388657"/>
            <a:ext cx="2286000" cy="461665"/>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ar-EG" sz="2400" b="1" dirty="0">
                <a:latin typeface="Calibri" pitchFamily="34" charset="0"/>
              </a:rPr>
              <a:t>شكل الثمرة بالألوان</a:t>
            </a:r>
            <a:endParaRPr lang="ar-SA" sz="2400" b="1" dirty="0">
              <a:latin typeface="Calibri" pitchFamily="34" charset="0"/>
            </a:endParaRPr>
          </a:p>
        </p:txBody>
      </p:sp>
      <p:pic>
        <p:nvPicPr>
          <p:cNvPr id="16" name="Picture 2"/>
          <p:cNvPicPr>
            <a:picLocks noChangeAspect="1" noChangeArrowheads="1"/>
          </p:cNvPicPr>
          <p:nvPr/>
        </p:nvPicPr>
        <p:blipFill>
          <a:blip r:embed="rId4">
            <a:lum bright="-10000" contrast="30000"/>
          </a:blip>
          <a:srcRect t="64584" b="9583"/>
          <a:stretch>
            <a:fillRect/>
          </a:stretch>
        </p:blipFill>
        <p:spPr bwMode="auto">
          <a:xfrm>
            <a:off x="107504" y="500042"/>
            <a:ext cx="8928992" cy="5161206"/>
          </a:xfrm>
          <a:prstGeom prst="rect">
            <a:avLst/>
          </a:prstGeom>
          <a:noFill/>
          <a:ln w="9525">
            <a:noFill/>
            <a:miter lim="800000"/>
            <a:headEnd/>
            <a:tailEnd/>
          </a:ln>
          <a:effectLst/>
        </p:spPr>
      </p:pic>
      <p:sp>
        <p:nvSpPr>
          <p:cNvPr id="2" name="مستطيل 1"/>
          <p:cNvSpPr/>
          <p:nvPr/>
        </p:nvSpPr>
        <p:spPr>
          <a:xfrm>
            <a:off x="7632934" y="5928349"/>
            <a:ext cx="1511066" cy="923330"/>
          </a:xfrm>
          <a:prstGeom prst="rect">
            <a:avLst/>
          </a:prstGeom>
        </p:spPr>
        <p:txBody>
          <a:bodyPr wrap="square">
            <a:spAutoFit/>
          </a:bodyPr>
          <a:lstStyle/>
          <a:p>
            <a:pPr algn="ctr"/>
            <a:r>
              <a:rPr lang="ar-EG" b="1" dirty="0">
                <a:latin typeface="Calibri" pitchFamily="34" charset="0"/>
              </a:rPr>
              <a:t>تقاطع ثلاث دوائر اثنتين صغيرتان وواحدة كبيرة</a:t>
            </a:r>
            <a:endParaRPr lang="ar-SA"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تحديد الخطوط الرئيسة للثمرة    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شكل الثمرة بال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467544" y="404664"/>
            <a:ext cx="8229600" cy="5976664"/>
          </a:xfrm>
        </p:spPr>
        <p:txBody>
          <a:bodyPr/>
          <a:lstStyle/>
          <a:p>
            <a:pPr fontAlgn="auto">
              <a:spcAft>
                <a:spcPts val="0"/>
              </a:spcAft>
              <a:defRPr/>
            </a:pPr>
            <a:r>
              <a:rPr lang="ar-EG" sz="6600" b="1" dirty="0">
                <a:solidFill>
                  <a:schemeClr val="tx1">
                    <a:lumMod val="95000"/>
                    <a:lumOff val="5000"/>
                  </a:schemeClr>
                </a:solidFill>
              </a:rPr>
              <a:t>تعتمد الرؤية البصرية على حساسية </a:t>
            </a:r>
            <a:br>
              <a:rPr lang="ar-EG" sz="6600" b="1" dirty="0">
                <a:solidFill>
                  <a:schemeClr val="tx1">
                    <a:lumMod val="95000"/>
                    <a:lumOff val="5000"/>
                  </a:schemeClr>
                </a:solidFill>
              </a:rPr>
            </a:br>
            <a:r>
              <a:rPr lang="ar-EG" sz="6600" b="1" dirty="0">
                <a:solidFill>
                  <a:schemeClr val="tx1">
                    <a:lumMod val="95000"/>
                    <a:lumOff val="5000"/>
                  </a:schemeClr>
                </a:solidFill>
              </a:rPr>
              <a:t>شبكة العين للضوء المنبعث من الأجسام المضيئة، أو المنعكس عن الأجسام المضاءة،</a:t>
            </a:r>
            <a:endParaRPr lang="ar-SA" sz="6600" dirty="0"/>
          </a:p>
        </p:txBody>
      </p:sp>
    </p:spTree>
    <p:extLst>
      <p:ext uri="{BB962C8B-B14F-4D97-AF65-F5344CB8AC3E}">
        <p14:creationId xmlns:p14="http://schemas.microsoft.com/office/powerpoint/2010/main" val="1386186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251520" y="1571613"/>
            <a:ext cx="8330481" cy="504753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ar-EG" sz="4000" b="1" dirty="0">
                <a:solidFill>
                  <a:schemeClr val="tx1"/>
                </a:solidFill>
              </a:rPr>
              <a:t>لنتأمل معًا الشكل (23)، ونسجل ملاحظاتنا على التالي:</a:t>
            </a:r>
          </a:p>
          <a:p>
            <a:pPr fontAlgn="auto">
              <a:spcBef>
                <a:spcPts val="0"/>
              </a:spcBef>
              <a:spcAft>
                <a:spcPts val="0"/>
              </a:spcAft>
              <a:buFont typeface="Arial" pitchFamily="34" charset="0"/>
              <a:buChar char="•"/>
              <a:defRPr/>
            </a:pPr>
            <a:endParaRPr lang="ar-EG" b="1" dirty="0">
              <a:solidFill>
                <a:srgbClr val="FFFF00"/>
              </a:solidFill>
            </a:endParaRPr>
          </a:p>
          <a:p>
            <a:pPr fontAlgn="auto">
              <a:spcBef>
                <a:spcPts val="0"/>
              </a:spcBef>
              <a:spcAft>
                <a:spcPts val="0"/>
              </a:spcAft>
              <a:buFont typeface="Arial" pitchFamily="34" charset="0"/>
              <a:buChar char="•"/>
              <a:defRPr/>
            </a:pPr>
            <a:r>
              <a:rPr lang="ar-EG" sz="3200" b="1" dirty="0">
                <a:solidFill>
                  <a:srgbClr val="002060"/>
                </a:solidFill>
              </a:rPr>
              <a:t>التنوع في أشكال الثمار يدل على إبداع الخالق العظيم سبحانه وتعالى.</a:t>
            </a:r>
          </a:p>
          <a:p>
            <a:pPr fontAlgn="auto">
              <a:spcBef>
                <a:spcPts val="0"/>
              </a:spcBef>
              <a:spcAft>
                <a:spcPts val="0"/>
              </a:spcAft>
              <a:buFont typeface="Arial" pitchFamily="34" charset="0"/>
              <a:buChar char="•"/>
              <a:defRPr/>
            </a:pPr>
            <a:r>
              <a:rPr lang="ar-EG" sz="3200" b="1" dirty="0">
                <a:solidFill>
                  <a:srgbClr val="002060"/>
                </a:solidFill>
                <a:sym typeface="Wingdings 2"/>
              </a:rPr>
              <a:t>مهارة الفنان في التنويع في أوضاع أوراق الشجر في اللوحات.</a:t>
            </a:r>
          </a:p>
          <a:p>
            <a:pPr fontAlgn="auto">
              <a:spcBef>
                <a:spcPts val="0"/>
              </a:spcBef>
              <a:spcAft>
                <a:spcPts val="0"/>
              </a:spcAft>
              <a:buFont typeface="Arial" pitchFamily="34" charset="0"/>
              <a:buChar char="•"/>
              <a:defRPr/>
            </a:pPr>
            <a:r>
              <a:rPr lang="ar-EG" sz="3200" b="1" dirty="0">
                <a:solidFill>
                  <a:srgbClr val="002060"/>
                </a:solidFill>
                <a:sym typeface="Wingdings 2"/>
              </a:rPr>
              <a:t>جماليات الدمج بين الثمرة وأوراق الشجر.</a:t>
            </a:r>
          </a:p>
          <a:p>
            <a:pPr fontAlgn="auto">
              <a:spcBef>
                <a:spcPts val="0"/>
              </a:spcBef>
              <a:spcAft>
                <a:spcPts val="0"/>
              </a:spcAft>
              <a:buFont typeface="Arial" pitchFamily="34" charset="0"/>
              <a:buChar char="•"/>
              <a:defRPr/>
            </a:pPr>
            <a:r>
              <a:rPr lang="ar-EG" sz="3200" b="1" dirty="0">
                <a:solidFill>
                  <a:srgbClr val="002060"/>
                </a:solidFill>
                <a:sym typeface="Wingdings 2"/>
              </a:rPr>
              <a:t>توزيع الضوء والظل على الثمار.</a:t>
            </a:r>
          </a:p>
          <a:p>
            <a:pPr fontAlgn="auto">
              <a:spcBef>
                <a:spcPts val="0"/>
              </a:spcBef>
              <a:spcAft>
                <a:spcPts val="0"/>
              </a:spcAft>
              <a:buFont typeface="Arial" pitchFamily="34" charset="0"/>
              <a:buChar char="•"/>
              <a:defRPr/>
            </a:pPr>
            <a:r>
              <a:rPr lang="ar-EG" sz="3200" b="1" dirty="0">
                <a:solidFill>
                  <a:srgbClr val="002060"/>
                </a:solidFill>
                <a:sym typeface="Wingdings 2"/>
              </a:rPr>
              <a:t>الظلال على الخلفيات والأرضيات.</a:t>
            </a:r>
          </a:p>
        </p:txBody>
      </p:sp>
      <p:grpSp>
        <p:nvGrpSpPr>
          <p:cNvPr id="11" name="مجموعة 10"/>
          <p:cNvGrpSpPr/>
          <p:nvPr/>
        </p:nvGrpSpPr>
        <p:grpSpPr>
          <a:xfrm>
            <a:off x="5072066" y="-24"/>
            <a:ext cx="3326178" cy="1219200"/>
            <a:chOff x="5786446" y="-36186"/>
            <a:chExt cx="3326178" cy="1219200"/>
          </a:xfrm>
        </p:grpSpPr>
        <p:grpSp>
          <p:nvGrpSpPr>
            <p:cNvPr id="12" name="مجموعة 13"/>
            <p:cNvGrpSpPr/>
            <p:nvPr/>
          </p:nvGrpSpPr>
          <p:grpSpPr>
            <a:xfrm>
              <a:off x="5786446" y="357166"/>
              <a:ext cx="3000396" cy="707886"/>
              <a:chOff x="5786446" y="357166"/>
              <a:chExt cx="3000396" cy="707886"/>
            </a:xfrm>
          </p:grpSpPr>
          <p:sp>
            <p:nvSpPr>
              <p:cNvPr id="14" name="مستطيل 13"/>
              <p:cNvSpPr/>
              <p:nvPr/>
            </p:nvSpPr>
            <p:spPr>
              <a:xfrm>
                <a:off x="5929322" y="357166"/>
                <a:ext cx="2857520" cy="642942"/>
              </a:xfrm>
              <a:prstGeom prst="rect">
                <a:avLst/>
              </a:prstGeom>
              <a:gradFill flip="none" rotWithShape="1">
                <a:gsLst>
                  <a:gs pos="19000">
                    <a:schemeClr val="bg1"/>
                  </a:gs>
                  <a:gs pos="50000">
                    <a:srgbClr val="C00000">
                      <a:shade val="67500"/>
                      <a:satMod val="115000"/>
                    </a:srgbClr>
                  </a:gs>
                  <a:gs pos="100000">
                    <a:srgbClr val="C00000">
                      <a:shade val="100000"/>
                      <a:satMod val="115000"/>
                    </a:srgbClr>
                  </a:gs>
                </a:gsLst>
                <a:lin ang="5400000" scaled="1"/>
                <a:tileRect/>
              </a:gra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مربع نص 14"/>
              <p:cNvSpPr txBox="1"/>
              <p:nvPr/>
            </p:nvSpPr>
            <p:spPr>
              <a:xfrm>
                <a:off x="5786446" y="357166"/>
                <a:ext cx="2071702" cy="707886"/>
              </a:xfrm>
              <a:prstGeom prst="rect">
                <a:avLst/>
              </a:prstGeom>
              <a:noFill/>
            </p:spPr>
            <p:txBody>
              <a:bodyPr wrap="square" rtlCol="0">
                <a:spAutoFit/>
              </a:bodyPr>
              <a:lstStyle/>
              <a:p>
                <a:r>
                  <a:rPr lang="ar-EG" sz="4000" b="1" dirty="0">
                    <a:solidFill>
                      <a:schemeClr val="bg1"/>
                    </a:solidFill>
                  </a:rPr>
                  <a:t>نشاط (2):</a:t>
                </a:r>
                <a:endParaRPr lang="en-US" sz="4000" b="1" dirty="0">
                  <a:solidFill>
                    <a:schemeClr val="bg1"/>
                  </a:solidFill>
                </a:endParaRPr>
              </a:p>
            </p:txBody>
          </p:sp>
        </p:grpSp>
        <p:pic>
          <p:nvPicPr>
            <p:cNvPr id="13" name="صورة 12" descr="clipart-color-tube-yellow-7431 (1).png"/>
            <p:cNvPicPr>
              <a:picLocks noChangeAspect="1"/>
            </p:cNvPicPr>
            <p:nvPr/>
          </p:nvPicPr>
          <p:blipFill>
            <a:blip r:embed="rId9"/>
            <a:stretch>
              <a:fillRect/>
            </a:stretch>
          </p:blipFill>
          <p:spPr>
            <a:xfrm rot="19182716">
              <a:off x="7893424" y="-36186"/>
              <a:ext cx="1219200" cy="12192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نشاط 2.wav"/>
                                        </p:tgtEl>
                                      </p:cMediaNode>
                                    </p:audio>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dissolve">
                                      <p:cBhvr>
                                        <p:cTn id="14" dur="500"/>
                                        <p:tgtEl>
                                          <p:spTgt spid="8">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لنتأمل معًا الشكل.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checkerboard(across)">
                                      <p:cBhvr>
                                        <p:cTn id="19" dur="500"/>
                                        <p:tgtEl>
                                          <p:spTgt spid="8">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التنوع في أشكال الثمار يدل على إبداع الخالق.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checkerboard(across)">
                                      <p:cBhvr>
                                        <p:cTn id="24" dur="500"/>
                                        <p:tgtEl>
                                          <p:spTgt spid="8">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مهارة الفنان في التنويع في أوضاع أوراق الشجر.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checkerboard(across)">
                                      <p:cBhvr>
                                        <p:cTn id="29" dur="500"/>
                                        <p:tgtEl>
                                          <p:spTgt spid="8">
                                            <p:txEl>
                                              <p:pRg st="4" end="4"/>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6" name="جماليات الدمج بين الثمرة وأوراق الشجر.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checkerboard(across)">
                                      <p:cBhvr>
                                        <p:cTn id="34" dur="500"/>
                                        <p:tgtEl>
                                          <p:spTgt spid="8">
                                            <p:txEl>
                                              <p:pRg st="5" end="5"/>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7" name="توزيع الضوء والظل على الثمار.wav"/>
                                        </p:tgtEl>
                                      </p:cMediaNode>
                                    </p:audio>
                                  </p:sub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checkerboard(across)">
                                      <p:cBhvr>
                                        <p:cTn id="39" dur="500"/>
                                        <p:tgtEl>
                                          <p:spTgt spid="8">
                                            <p:txEl>
                                              <p:pRg st="6" end="6"/>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8" name="الظلال على الخلفيات والأرض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lum/>
          </a:blip>
          <a:srcRect/>
          <a:stretch>
            <a:fillRect/>
          </a:stretch>
        </p:blipFill>
        <p:spPr bwMode="auto">
          <a:xfrm>
            <a:off x="785786" y="214290"/>
            <a:ext cx="7715304" cy="5429288"/>
          </a:xfrm>
          <a:prstGeom prst="rect">
            <a:avLst/>
          </a:prstGeom>
          <a:noFill/>
          <a:ln w="9525">
            <a:noFill/>
            <a:miter lim="800000"/>
            <a:headEnd/>
            <a:tailEnd/>
          </a:ln>
          <a:effectLst/>
        </p:spPr>
      </p:pic>
      <p:grpSp>
        <p:nvGrpSpPr>
          <p:cNvPr id="11" name="مجموعة 10"/>
          <p:cNvGrpSpPr/>
          <p:nvPr/>
        </p:nvGrpSpPr>
        <p:grpSpPr>
          <a:xfrm>
            <a:off x="3214678" y="5786454"/>
            <a:ext cx="2534526" cy="642942"/>
            <a:chOff x="4143372" y="5072073"/>
            <a:chExt cx="2534526" cy="642942"/>
          </a:xfrm>
        </p:grpSpPr>
        <p:sp>
          <p:nvSpPr>
            <p:cNvPr id="12" name="Rectangle 10"/>
            <p:cNvSpPr>
              <a:spLocks noChangeArrowheads="1"/>
            </p:cNvSpPr>
            <p:nvPr/>
          </p:nvSpPr>
          <p:spPr bwMode="auto">
            <a:xfrm>
              <a:off x="4143372" y="5072073"/>
              <a:ext cx="2143140" cy="523220"/>
            </a:xfrm>
            <a:prstGeom prst="rect">
              <a:avLst/>
            </a:prstGeom>
            <a:noFill/>
            <a:ln w="9525">
              <a:noFill/>
              <a:miter lim="800000"/>
              <a:headEnd/>
              <a:tailEnd/>
            </a:ln>
          </p:spPr>
          <p:txBody>
            <a:bodyPr wrap="square">
              <a:spAutoFit/>
            </a:bodyPr>
            <a:lstStyle/>
            <a:p>
              <a:r>
                <a:rPr lang="ar-EG" sz="2800" b="1" dirty="0">
                  <a:latin typeface="Calibri" pitchFamily="34" charset="0"/>
                </a:rPr>
                <a:t>الشكل (23)</a:t>
              </a:r>
              <a:endParaRPr lang="ar-EG" sz="2800" dirty="0">
                <a:latin typeface="Calibri" pitchFamily="34" charset="0"/>
              </a:endParaRPr>
            </a:p>
          </p:txBody>
        </p:sp>
        <p:pic>
          <p:nvPicPr>
            <p:cNvPr id="13" name="Picture 2"/>
            <p:cNvPicPr>
              <a:picLocks noChangeAspect="1" noChangeArrowheads="1"/>
            </p:cNvPicPr>
            <p:nvPr/>
          </p:nvPicPr>
          <p:blipFill>
            <a:blip r:embed="rId4"/>
            <a:srcRect/>
            <a:stretch>
              <a:fillRect/>
            </a:stretch>
          </p:blipFill>
          <p:spPr bwMode="auto">
            <a:xfrm>
              <a:off x="6286512" y="5072074"/>
              <a:ext cx="391386" cy="604836"/>
            </a:xfrm>
            <a:prstGeom prst="rect">
              <a:avLst/>
            </a:prstGeom>
            <a:noFill/>
            <a:ln w="9525">
              <a:noFill/>
              <a:miter lim="800000"/>
              <a:headEnd/>
              <a:tailEnd/>
            </a:ln>
            <a:effectLst/>
          </p:spPr>
        </p:pic>
        <p:pic>
          <p:nvPicPr>
            <p:cNvPr id="14" name="Picture 2"/>
            <p:cNvPicPr>
              <a:picLocks noChangeAspect="1" noChangeArrowheads="1"/>
            </p:cNvPicPr>
            <p:nvPr/>
          </p:nvPicPr>
          <p:blipFill>
            <a:blip r:embed="rId4"/>
            <a:srcRect/>
            <a:stretch>
              <a:fillRect/>
            </a:stretch>
          </p:blipFill>
          <p:spPr bwMode="auto">
            <a:xfrm rot="10800000">
              <a:off x="4357687" y="5110179"/>
              <a:ext cx="391386" cy="60483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4)">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شكل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p:cNvGrpSpPr/>
          <p:nvPr/>
        </p:nvGrpSpPr>
        <p:grpSpPr>
          <a:xfrm>
            <a:off x="857224" y="3571876"/>
            <a:ext cx="7929618" cy="1928826"/>
            <a:chOff x="857224" y="3571876"/>
            <a:chExt cx="7929618" cy="1928826"/>
          </a:xfrm>
        </p:grpSpPr>
        <p:sp>
          <p:nvSpPr>
            <p:cNvPr id="7" name="مخطط انسيابي: تحضير 6"/>
            <p:cNvSpPr/>
            <p:nvPr/>
          </p:nvSpPr>
          <p:spPr>
            <a:xfrm>
              <a:off x="857224" y="3571876"/>
              <a:ext cx="7929618" cy="1928826"/>
            </a:xfrm>
            <a:prstGeom prst="flowChartPreparation">
              <a:avLst/>
            </a:prstGeom>
            <a:solidFill>
              <a:srgbClr val="800080"/>
            </a:solidFill>
            <a:ln w="38100">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43042" y="3643314"/>
              <a:ext cx="6237278" cy="1754326"/>
            </a:xfrm>
            <a:prstGeom prst="rect">
              <a:avLst/>
            </a:prstGeom>
          </p:spPr>
          <p:txBody>
            <a:bodyPr wrap="square">
              <a:spAutoFit/>
            </a:bodyPr>
            <a:lstStyle/>
            <a:p>
              <a:pPr algn="ctr">
                <a:defRPr/>
              </a:pPr>
              <a:r>
                <a:rPr lang="ar-EG" sz="3600" b="1" dirty="0">
                  <a:solidFill>
                    <a:schemeClr val="bg1"/>
                  </a:solidFill>
                </a:rPr>
                <a:t>بعض الأوراق تحيط بالثمرة والبعض الآخر يكون تحتها وبعضها يكون في وسطها.</a:t>
              </a:r>
              <a:endParaRPr lang="en-US" sz="3600" dirty="0">
                <a:solidFill>
                  <a:schemeClr val="bg1"/>
                </a:solidFill>
              </a:endParaRPr>
            </a:p>
          </p:txBody>
        </p:sp>
      </p:grpSp>
      <p:grpSp>
        <p:nvGrpSpPr>
          <p:cNvPr id="8" name="مجموعة 7"/>
          <p:cNvGrpSpPr/>
          <p:nvPr/>
        </p:nvGrpSpPr>
        <p:grpSpPr>
          <a:xfrm>
            <a:off x="785786" y="357166"/>
            <a:ext cx="7929618" cy="1928826"/>
            <a:chOff x="785786" y="357166"/>
            <a:chExt cx="7929618" cy="1928826"/>
          </a:xfrm>
        </p:grpSpPr>
        <p:sp>
          <p:nvSpPr>
            <p:cNvPr id="6" name="مخطط انسيابي: تحضير 5"/>
            <p:cNvSpPr/>
            <p:nvPr/>
          </p:nvSpPr>
          <p:spPr>
            <a:xfrm>
              <a:off x="785786" y="357166"/>
              <a:ext cx="7929618" cy="1928826"/>
            </a:xfrm>
            <a:prstGeom prst="flowChartPreparation">
              <a:avLst/>
            </a:prstGeom>
            <a:solidFill>
              <a:srgbClr val="800080"/>
            </a:solidFill>
            <a:ln w="38100">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3"/>
            <p:cNvSpPr/>
            <p:nvPr/>
          </p:nvSpPr>
          <p:spPr>
            <a:xfrm>
              <a:off x="1571604" y="714356"/>
              <a:ext cx="6072230" cy="1200329"/>
            </a:xfrm>
            <a:prstGeom prst="rect">
              <a:avLst/>
            </a:prstGeom>
          </p:spPr>
          <p:txBody>
            <a:bodyPr wrap="square">
              <a:spAutoFit/>
            </a:bodyPr>
            <a:lstStyle/>
            <a:p>
              <a:pPr>
                <a:defRPr/>
              </a:pPr>
              <a:r>
                <a:rPr lang="ar-EG" sz="3600" b="1" dirty="0">
                  <a:solidFill>
                    <a:schemeClr val="bg1"/>
                  </a:solidFill>
                </a:rPr>
                <a:t>تنوعت الثمار في أشكالها من حيث كونها دائرية أو بيضاوية أو غير ذلك.</a:t>
              </a:r>
              <a:endParaRPr lang="en-US" sz="3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تنوعت الثمار في أشكالها من حيث.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بعض الأوراق تحيط بالثمرة والبع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p:cNvGrpSpPr/>
          <p:nvPr/>
        </p:nvGrpSpPr>
        <p:grpSpPr>
          <a:xfrm>
            <a:off x="857224" y="3571876"/>
            <a:ext cx="7929618" cy="1928826"/>
            <a:chOff x="857224" y="3571876"/>
            <a:chExt cx="7929618" cy="1928826"/>
          </a:xfrm>
        </p:grpSpPr>
        <p:sp>
          <p:nvSpPr>
            <p:cNvPr id="7" name="مخطط انسيابي: تحضير 6"/>
            <p:cNvSpPr/>
            <p:nvPr/>
          </p:nvSpPr>
          <p:spPr>
            <a:xfrm>
              <a:off x="857224" y="3571876"/>
              <a:ext cx="7929618" cy="1928826"/>
            </a:xfrm>
            <a:prstGeom prst="flowChartPreparation">
              <a:avLst/>
            </a:prstGeom>
            <a:solidFill>
              <a:srgbClr val="800080"/>
            </a:solidFill>
            <a:ln w="38100">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85852" y="3714752"/>
              <a:ext cx="6237278" cy="1754326"/>
            </a:xfrm>
            <a:prstGeom prst="rect">
              <a:avLst/>
            </a:prstGeom>
          </p:spPr>
          <p:txBody>
            <a:bodyPr wrap="square">
              <a:spAutoFit/>
            </a:bodyPr>
            <a:lstStyle/>
            <a:p>
              <a:pPr lvl="0"/>
              <a:r>
                <a:rPr lang="ar-EG" sz="3600" b="1" dirty="0">
                  <a:solidFill>
                    <a:schemeClr val="bg1"/>
                  </a:solidFill>
                </a:rPr>
                <a:t>الضوء والظل موزعان بطريقة تعطي جمالًا وتجسيمًا، وتبعث على المشهدِ الحيويةَ.</a:t>
              </a:r>
              <a:endParaRPr lang="en-US" sz="3600" dirty="0">
                <a:solidFill>
                  <a:schemeClr val="bg1"/>
                </a:solidFill>
              </a:endParaRPr>
            </a:p>
          </p:txBody>
        </p:sp>
      </p:grpSp>
      <p:grpSp>
        <p:nvGrpSpPr>
          <p:cNvPr id="8" name="مجموعة 7"/>
          <p:cNvGrpSpPr/>
          <p:nvPr/>
        </p:nvGrpSpPr>
        <p:grpSpPr>
          <a:xfrm>
            <a:off x="785786" y="357166"/>
            <a:ext cx="7929618" cy="1968640"/>
            <a:chOff x="785786" y="357166"/>
            <a:chExt cx="7929618" cy="1968640"/>
          </a:xfrm>
        </p:grpSpPr>
        <p:sp>
          <p:nvSpPr>
            <p:cNvPr id="6" name="مخطط انسيابي: تحضير 5"/>
            <p:cNvSpPr/>
            <p:nvPr/>
          </p:nvSpPr>
          <p:spPr>
            <a:xfrm>
              <a:off x="785786" y="357166"/>
              <a:ext cx="7929618" cy="1928826"/>
            </a:xfrm>
            <a:prstGeom prst="flowChartPreparation">
              <a:avLst/>
            </a:prstGeom>
            <a:solidFill>
              <a:srgbClr val="800080"/>
            </a:solidFill>
            <a:ln w="38100">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3"/>
            <p:cNvSpPr/>
            <p:nvPr/>
          </p:nvSpPr>
          <p:spPr>
            <a:xfrm>
              <a:off x="1643042" y="571480"/>
              <a:ext cx="6072230" cy="1754326"/>
            </a:xfrm>
            <a:prstGeom prst="rect">
              <a:avLst/>
            </a:prstGeom>
          </p:spPr>
          <p:txBody>
            <a:bodyPr wrap="square">
              <a:spAutoFit/>
            </a:bodyPr>
            <a:lstStyle/>
            <a:p>
              <a:pPr algn="ctr">
                <a:defRPr/>
              </a:pPr>
              <a:r>
                <a:rPr lang="ar-EG" sz="3600" b="1" dirty="0">
                  <a:solidFill>
                    <a:schemeClr val="bg1"/>
                  </a:solidFill>
                </a:rPr>
                <a:t>التنوع في الدمج بين الثمرة وأوراق الشجر أدى إلى انعدام الشعور بالملل عند التكرار.</a:t>
              </a:r>
              <a:endParaRPr lang="en-US" sz="3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نوع في الدمج بين الثمرة وأوراق    27.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ضوء والظل موزعان بطريقة تعطي     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785786" y="2357430"/>
            <a:ext cx="7929618" cy="1968640"/>
            <a:chOff x="785786" y="2357430"/>
            <a:chExt cx="7929618" cy="1968640"/>
          </a:xfrm>
        </p:grpSpPr>
        <p:sp>
          <p:nvSpPr>
            <p:cNvPr id="6" name="مخطط انسيابي: تحضير 5"/>
            <p:cNvSpPr/>
            <p:nvPr/>
          </p:nvSpPr>
          <p:spPr>
            <a:xfrm>
              <a:off x="785786" y="2357430"/>
              <a:ext cx="7929618" cy="1928826"/>
            </a:xfrm>
            <a:prstGeom prst="flowChartPreparation">
              <a:avLst/>
            </a:prstGeom>
            <a:solidFill>
              <a:srgbClr val="800080"/>
            </a:solidFill>
            <a:ln w="38100">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3"/>
            <p:cNvSpPr/>
            <p:nvPr/>
          </p:nvSpPr>
          <p:spPr>
            <a:xfrm>
              <a:off x="1643042" y="2571744"/>
              <a:ext cx="6072230" cy="1754326"/>
            </a:xfrm>
            <a:prstGeom prst="rect">
              <a:avLst/>
            </a:prstGeom>
          </p:spPr>
          <p:txBody>
            <a:bodyPr wrap="square">
              <a:spAutoFit/>
            </a:bodyPr>
            <a:lstStyle/>
            <a:p>
              <a:pPr algn="ctr">
                <a:defRPr/>
              </a:pPr>
              <a:r>
                <a:rPr lang="ar-EG" sz="3600" b="1" dirty="0">
                  <a:solidFill>
                    <a:schemeClr val="bg1"/>
                  </a:solidFill>
                </a:rPr>
                <a:t>بعض الأجزاء مضاءة، وبعضها يظهر على شكل ظلٍ ساقطٍ مما يؤكد الشعور بالواقعية.</a:t>
              </a:r>
              <a:endParaRPr lang="en-US" sz="3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بعض الأجزاء مضاءة، وبعضها يظهر    2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785786" y="285728"/>
            <a:ext cx="7925952" cy="2071702"/>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n-US" b="1"/>
          </a:p>
        </p:txBody>
      </p:sp>
      <p:sp>
        <p:nvSpPr>
          <p:cNvPr id="8" name="مربع نص 7"/>
          <p:cNvSpPr txBox="1">
            <a:spLocks noChangeArrowheads="1"/>
          </p:cNvSpPr>
          <p:nvPr/>
        </p:nvSpPr>
        <p:spPr bwMode="auto">
          <a:xfrm>
            <a:off x="1285852" y="1285860"/>
            <a:ext cx="7286625" cy="1077218"/>
          </a:xfrm>
          <a:prstGeom prst="rect">
            <a:avLst/>
          </a:prstGeom>
          <a:noFill/>
          <a:ln w="9525">
            <a:noFill/>
            <a:miter lim="800000"/>
            <a:headEnd/>
            <a:tailEnd/>
          </a:ln>
        </p:spPr>
        <p:txBody>
          <a:bodyPr>
            <a:spAutoFit/>
          </a:bodyPr>
          <a:lstStyle/>
          <a:p>
            <a:r>
              <a:rPr lang="ar-EG" sz="3200" b="1" dirty="0">
                <a:latin typeface="Calibri" pitchFamily="34" charset="0"/>
              </a:rPr>
              <a:t>لنعدد أوجهًا أخرى يمكن أن يستفاد منها لتصميمات نفعية من أوراق الشجر.</a:t>
            </a:r>
            <a:endParaRPr lang="en-US" sz="3200" b="1" dirty="0">
              <a:latin typeface="Calibri" pitchFamily="34" charset="0"/>
            </a:endParaRPr>
          </a:p>
        </p:txBody>
      </p:sp>
      <p:pic>
        <p:nvPicPr>
          <p:cNvPr id="2050" name="Picture 2"/>
          <p:cNvPicPr>
            <a:picLocks noChangeAspect="1" noChangeArrowheads="1"/>
          </p:cNvPicPr>
          <p:nvPr/>
        </p:nvPicPr>
        <p:blipFill>
          <a:blip r:embed="rId5" cstate="print">
            <a:lum bright="-10000" contrast="48000"/>
          </a:blip>
          <a:srcRect/>
          <a:stretch>
            <a:fillRect/>
          </a:stretch>
        </p:blipFill>
        <p:spPr bwMode="auto">
          <a:xfrm>
            <a:off x="2714612" y="2643182"/>
            <a:ext cx="4857784" cy="2857520"/>
          </a:xfrm>
          <a:prstGeom prst="rect">
            <a:avLst/>
          </a:prstGeom>
          <a:ln>
            <a:noFill/>
          </a:ln>
          <a:effectLst>
            <a:outerShdw blurRad="292100" dist="139700" dir="2700000" algn="tl" rotWithShape="0">
              <a:srgbClr val="333333">
                <a:alpha val="65000"/>
              </a:srgbClr>
            </a:outerShdw>
          </a:effectLst>
        </p:spPr>
      </p:pic>
      <p:grpSp>
        <p:nvGrpSpPr>
          <p:cNvPr id="13" name="مجموعة 12"/>
          <p:cNvGrpSpPr/>
          <p:nvPr/>
        </p:nvGrpSpPr>
        <p:grpSpPr>
          <a:xfrm>
            <a:off x="5072066" y="0"/>
            <a:ext cx="3326178" cy="1219200"/>
            <a:chOff x="5786446" y="-36186"/>
            <a:chExt cx="3326178" cy="1219200"/>
          </a:xfrm>
        </p:grpSpPr>
        <p:grpSp>
          <p:nvGrpSpPr>
            <p:cNvPr id="14" name="مجموعة 13"/>
            <p:cNvGrpSpPr/>
            <p:nvPr/>
          </p:nvGrpSpPr>
          <p:grpSpPr>
            <a:xfrm>
              <a:off x="5786446" y="357166"/>
              <a:ext cx="3000396" cy="707886"/>
              <a:chOff x="5786446" y="357166"/>
              <a:chExt cx="3000396" cy="707886"/>
            </a:xfrm>
          </p:grpSpPr>
          <p:sp>
            <p:nvSpPr>
              <p:cNvPr id="16" name="مستطيل 15"/>
              <p:cNvSpPr/>
              <p:nvPr/>
            </p:nvSpPr>
            <p:spPr>
              <a:xfrm>
                <a:off x="5929322" y="357166"/>
                <a:ext cx="2857520" cy="642942"/>
              </a:xfrm>
              <a:prstGeom prst="rect">
                <a:avLst/>
              </a:prstGeom>
              <a:gradFill flip="none" rotWithShape="1">
                <a:gsLst>
                  <a:gs pos="19000">
                    <a:schemeClr val="bg1"/>
                  </a:gs>
                  <a:gs pos="50000">
                    <a:srgbClr val="C00000">
                      <a:shade val="67500"/>
                      <a:satMod val="115000"/>
                    </a:srgbClr>
                  </a:gs>
                  <a:gs pos="100000">
                    <a:srgbClr val="C00000">
                      <a:shade val="100000"/>
                      <a:satMod val="115000"/>
                    </a:srgbClr>
                  </a:gs>
                </a:gsLst>
                <a:lin ang="5400000" scaled="1"/>
                <a:tileRect/>
              </a:gra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مربع نص 16"/>
              <p:cNvSpPr txBox="1"/>
              <p:nvPr/>
            </p:nvSpPr>
            <p:spPr>
              <a:xfrm>
                <a:off x="5786446" y="357166"/>
                <a:ext cx="2071702" cy="707886"/>
              </a:xfrm>
              <a:prstGeom prst="rect">
                <a:avLst/>
              </a:prstGeom>
              <a:noFill/>
            </p:spPr>
            <p:txBody>
              <a:bodyPr wrap="square" rtlCol="0">
                <a:spAutoFit/>
              </a:bodyPr>
              <a:lstStyle/>
              <a:p>
                <a:r>
                  <a:rPr lang="ar-EG" sz="4000" b="1" dirty="0">
                    <a:solidFill>
                      <a:schemeClr val="bg1"/>
                    </a:solidFill>
                  </a:rPr>
                  <a:t>نشاط (3):</a:t>
                </a:r>
                <a:endParaRPr lang="en-US" sz="4000" b="1" dirty="0">
                  <a:solidFill>
                    <a:schemeClr val="bg1"/>
                  </a:solidFill>
                </a:endParaRPr>
              </a:p>
            </p:txBody>
          </p:sp>
        </p:grpSp>
        <p:pic>
          <p:nvPicPr>
            <p:cNvPr id="15" name="صورة 14" descr="clipart-color-tube-yellow-7431 (1).png"/>
            <p:cNvPicPr>
              <a:picLocks noChangeAspect="1"/>
            </p:cNvPicPr>
            <p:nvPr/>
          </p:nvPicPr>
          <p:blipFill>
            <a:blip r:embed="rId6"/>
            <a:stretch>
              <a:fillRect/>
            </a:stretch>
          </p:blipFill>
          <p:spPr>
            <a:xfrm rot="19182716">
              <a:off x="7893424" y="-36186"/>
              <a:ext cx="1219200" cy="1219200"/>
            </a:xfrm>
            <a:prstGeom prst="rect">
              <a:avLst/>
            </a:prstGeom>
          </p:spPr>
        </p:pic>
      </p:grpSp>
      <p:grpSp>
        <p:nvGrpSpPr>
          <p:cNvPr id="18" name="مجموعة 17"/>
          <p:cNvGrpSpPr/>
          <p:nvPr/>
        </p:nvGrpSpPr>
        <p:grpSpPr>
          <a:xfrm>
            <a:off x="3786182" y="5715017"/>
            <a:ext cx="2534526" cy="642941"/>
            <a:chOff x="4143372" y="5072074"/>
            <a:chExt cx="2534526" cy="642941"/>
          </a:xfrm>
        </p:grpSpPr>
        <p:sp>
          <p:nvSpPr>
            <p:cNvPr id="19" name="Rectangle 10"/>
            <p:cNvSpPr>
              <a:spLocks noChangeArrowheads="1"/>
            </p:cNvSpPr>
            <p:nvPr/>
          </p:nvSpPr>
          <p:spPr bwMode="auto">
            <a:xfrm>
              <a:off x="4143372" y="5072074"/>
              <a:ext cx="2143140" cy="523220"/>
            </a:xfrm>
            <a:prstGeom prst="rect">
              <a:avLst/>
            </a:prstGeom>
            <a:noFill/>
            <a:ln w="9525">
              <a:noFill/>
              <a:miter lim="800000"/>
              <a:headEnd/>
              <a:tailEnd/>
            </a:ln>
          </p:spPr>
          <p:txBody>
            <a:bodyPr wrap="square">
              <a:spAutoFit/>
            </a:bodyPr>
            <a:lstStyle/>
            <a:p>
              <a:r>
                <a:rPr lang="ar-EG" sz="2800" b="1" dirty="0">
                  <a:latin typeface="Calibri" pitchFamily="34" charset="0"/>
                </a:rPr>
                <a:t>الشكل (24)</a:t>
              </a:r>
              <a:endParaRPr lang="ar-EG" sz="2800" dirty="0">
                <a:latin typeface="Calibri" pitchFamily="34" charset="0"/>
              </a:endParaRPr>
            </a:p>
          </p:txBody>
        </p:sp>
        <p:pic>
          <p:nvPicPr>
            <p:cNvPr id="20" name="Picture 2"/>
            <p:cNvPicPr>
              <a:picLocks noChangeAspect="1" noChangeArrowheads="1"/>
            </p:cNvPicPr>
            <p:nvPr/>
          </p:nvPicPr>
          <p:blipFill>
            <a:blip r:embed="rId7"/>
            <a:srcRect/>
            <a:stretch>
              <a:fillRect/>
            </a:stretch>
          </p:blipFill>
          <p:spPr bwMode="auto">
            <a:xfrm>
              <a:off x="6286512" y="5072074"/>
              <a:ext cx="391386" cy="604836"/>
            </a:xfrm>
            <a:prstGeom prst="rect">
              <a:avLst/>
            </a:prstGeom>
            <a:noFill/>
            <a:ln w="9525">
              <a:noFill/>
              <a:miter lim="800000"/>
              <a:headEnd/>
              <a:tailEnd/>
            </a:ln>
            <a:effectLst/>
          </p:spPr>
        </p:pic>
        <p:pic>
          <p:nvPicPr>
            <p:cNvPr id="21" name="Picture 2"/>
            <p:cNvPicPr>
              <a:picLocks noChangeAspect="1" noChangeArrowheads="1"/>
            </p:cNvPicPr>
            <p:nvPr/>
          </p:nvPicPr>
          <p:blipFill>
            <a:blip r:embed="rId7"/>
            <a:srcRect/>
            <a:stretch>
              <a:fillRect/>
            </a:stretch>
          </p:blipFill>
          <p:spPr bwMode="auto">
            <a:xfrm rot="10800000">
              <a:off x="4357687" y="5110179"/>
              <a:ext cx="391386" cy="60483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نشاط 3.wav"/>
                                        </p:tgtEl>
                                      </p:cMediaNode>
                                    </p:audio>
                                  </p:sub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لنعدد أوجهًا أخرى يمكن أن يستفاد منها لتصميمات.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0-#ppt_w/2"/>
                                          </p:val>
                                        </p:tav>
                                        <p:tav tm="100000">
                                          <p:val>
                                            <p:strVal val="#ppt_x"/>
                                          </p:val>
                                        </p:tav>
                                      </p:tavLst>
                                    </p:anim>
                                    <p:anim calcmode="lin" valueType="num">
                                      <p:cBhvr additive="base">
                                        <p:cTn id="21" dur="500" fill="hold"/>
                                        <p:tgtEl>
                                          <p:spTgt spid="2050"/>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شكل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857224" y="1571612"/>
            <a:ext cx="8001056" cy="2786082"/>
            <a:chOff x="857224" y="1571612"/>
            <a:chExt cx="8001056" cy="2786082"/>
          </a:xfrm>
        </p:grpSpPr>
        <p:sp>
          <p:nvSpPr>
            <p:cNvPr id="4" name="موجة 3"/>
            <p:cNvSpPr/>
            <p:nvPr/>
          </p:nvSpPr>
          <p:spPr>
            <a:xfrm>
              <a:off x="857224" y="1571612"/>
              <a:ext cx="8001056" cy="2786082"/>
            </a:xfrm>
            <a:prstGeom prst="wave">
              <a:avLst>
                <a:gd name="adj1" fmla="val 9856"/>
                <a:gd name="adj2" fmla="val 8263"/>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a:spLocks noChangeArrowheads="1"/>
            </p:cNvSpPr>
            <p:nvPr/>
          </p:nvSpPr>
          <p:spPr bwMode="auto">
            <a:xfrm>
              <a:off x="1428728" y="2428868"/>
              <a:ext cx="6191251" cy="1446550"/>
            </a:xfrm>
            <a:prstGeom prst="rect">
              <a:avLst/>
            </a:prstGeom>
            <a:noFill/>
            <a:ln w="9525">
              <a:noFill/>
              <a:miter lim="800000"/>
              <a:headEnd/>
              <a:tailEnd/>
            </a:ln>
          </p:spPr>
          <p:txBody>
            <a:bodyPr wrap="square">
              <a:spAutoFit/>
            </a:bodyPr>
            <a:lstStyle/>
            <a:p>
              <a:pPr algn="ctr"/>
              <a:r>
                <a:rPr lang="ar-EG" sz="4400" b="1" dirty="0">
                  <a:solidFill>
                    <a:srgbClr val="0070C0"/>
                  </a:solidFill>
                </a:rPr>
                <a:t>تزيين المناشف وأغطيةِ الأباريق، وزخرفةُ الأطباق.</a:t>
              </a:r>
              <a:endParaRPr lang="en-US" sz="4400" dirty="0">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تزيين المناشف وأغطيةِ الأبار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518" y="471392"/>
            <a:ext cx="3090604" cy="6096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9"/>
            <a:ext cx="4656122" cy="6484902"/>
          </a:xfrm>
          <a:prstGeom prst="rect">
            <a:avLst/>
          </a:prstGeom>
        </p:spPr>
      </p:pic>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82" y="300073"/>
            <a:ext cx="4417500" cy="6096000"/>
          </a:xfrm>
          <a:prstGeom prst="rect">
            <a:avLst/>
          </a:prstGeom>
        </p:spPr>
      </p:pic>
    </p:spTree>
    <p:extLst>
      <p:ext uri="{BB962C8B-B14F-4D97-AF65-F5344CB8AC3E}">
        <p14:creationId xmlns:p14="http://schemas.microsoft.com/office/powerpoint/2010/main" val="3506237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00200"/>
            <a:ext cx="8964488" cy="5141168"/>
          </a:xfrm>
          <a:prstGeom prst="rect">
            <a:avLst/>
          </a:prstGeom>
        </p:spPr>
      </p:pic>
      <p:sp>
        <p:nvSpPr>
          <p:cNvPr id="3" name="عنوان 2"/>
          <p:cNvSpPr>
            <a:spLocks noGrp="1"/>
          </p:cNvSpPr>
          <p:nvPr>
            <p:ph type="title"/>
          </p:nvPr>
        </p:nvSpPr>
        <p:spPr/>
        <p:txBody>
          <a:bodyPr/>
          <a:lstStyle/>
          <a:p>
            <a:r>
              <a:rPr lang="ar-SA" sz="8000" b="1" i="1" dirty="0">
                <a:cs typeface="DecoType Naskh Extensions" panose="02010400000000000000" pitchFamily="2" charset="-78"/>
              </a:rPr>
              <a:t>قيــــــــــــم وطنيـــــــــــة</a:t>
            </a:r>
          </a:p>
        </p:txBody>
      </p:sp>
      <p:sp>
        <p:nvSpPr>
          <p:cNvPr id="4" name="عنصر نائب للمحتوى 3"/>
          <p:cNvSpPr>
            <a:spLocks noGrp="1"/>
          </p:cNvSpPr>
          <p:nvPr>
            <p:ph idx="1"/>
          </p:nvPr>
        </p:nvSpPr>
        <p:spPr>
          <a:xfrm>
            <a:off x="0" y="1600200"/>
            <a:ext cx="9144000" cy="5257800"/>
          </a:xfrm>
        </p:spPr>
        <p:txBody>
          <a:bodyPr/>
          <a:lstStyle/>
          <a:p>
            <a:endParaRPr lang="ar-SA" dirty="0"/>
          </a:p>
        </p:txBody>
      </p:sp>
    </p:spTree>
    <p:extLst>
      <p:ext uri="{BB962C8B-B14F-4D97-AF65-F5344CB8AC3E}">
        <p14:creationId xmlns:p14="http://schemas.microsoft.com/office/powerpoint/2010/main" val="1945770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z="7200" i="1" dirty="0">
                <a:solidFill>
                  <a:srgbClr val="FF0000"/>
                </a:solidFill>
                <a:latin typeface="Andalus" panose="02020603050405020304" pitchFamily="18" charset="-78"/>
                <a:cs typeface="Andalus" panose="02020603050405020304" pitchFamily="18" charset="-78"/>
              </a:rPr>
              <a:t>إستراتيجية العصف الذهني</a:t>
            </a:r>
          </a:p>
        </p:txBody>
      </p:sp>
      <p:sp>
        <p:nvSpPr>
          <p:cNvPr id="3" name="عنصر نائب للمحتوى 2"/>
          <p:cNvSpPr>
            <a:spLocks noGrp="1"/>
          </p:cNvSpPr>
          <p:nvPr>
            <p:ph idx="1"/>
          </p:nvPr>
        </p:nvSpPr>
        <p:spPr>
          <a:xfrm>
            <a:off x="457200" y="1988840"/>
            <a:ext cx="8229600" cy="4525963"/>
          </a:xfrm>
        </p:spPr>
        <p:txBody>
          <a:bodyPr/>
          <a:lstStyle/>
          <a:p>
            <a:pPr marL="0" indent="0" algn="ctr">
              <a:buNone/>
            </a:pPr>
            <a:r>
              <a:rPr lang="ar-SA" sz="11500" b="1" i="1" dirty="0">
                <a:cs typeface="Akhbar MT" pitchFamily="2" charset="-78"/>
              </a:rPr>
              <a:t>عــــددي مصـــادر الضــــــوء ؟</a:t>
            </a:r>
          </a:p>
        </p:txBody>
      </p:sp>
    </p:spTree>
    <p:extLst>
      <p:ext uri="{BB962C8B-B14F-4D97-AF65-F5344CB8AC3E}">
        <p14:creationId xmlns:p14="http://schemas.microsoft.com/office/powerpoint/2010/main" val="57326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3528" y="332656"/>
            <a:ext cx="8568952" cy="5976664"/>
          </a:xfrm>
          <a:prstGeom prst="rect">
            <a:avLst/>
          </a:prstGeom>
        </p:spPr>
        <p:txBody>
          <a:bodyPr rtlCol="1" anchor="ctr"/>
          <a:lstStyle/>
          <a:p>
            <a:pPr algn="ctr" fontAlgn="auto">
              <a:spcAft>
                <a:spcPts val="0"/>
              </a:spcAft>
              <a:defRPr/>
            </a:pPr>
            <a:r>
              <a:rPr lang="ar-SA" sz="6600" b="1" dirty="0">
                <a:solidFill>
                  <a:schemeClr val="accent1"/>
                </a:solidFill>
                <a:latin typeface="+mj-lt"/>
                <a:ea typeface="+mj-ea"/>
                <a:cs typeface="Bold Italic Art" panose="02010400000000000000" pitchFamily="2" charset="-78"/>
              </a:rPr>
              <a:t>مصــــادر الضـــــوء</a:t>
            </a:r>
          </a:p>
          <a:p>
            <a:pPr algn="ctr" fontAlgn="auto">
              <a:spcAft>
                <a:spcPts val="0"/>
              </a:spcAft>
              <a:defRPr/>
            </a:pPr>
            <a:r>
              <a:rPr lang="ar-SA" sz="6600" b="1" dirty="0">
                <a:solidFill>
                  <a:schemeClr val="accent1"/>
                </a:solidFill>
                <a:latin typeface="+mj-lt"/>
                <a:ea typeface="+mj-ea"/>
                <a:cs typeface="Bold Italic Art" panose="02010400000000000000" pitchFamily="2" charset="-78"/>
              </a:rPr>
              <a:t> </a:t>
            </a:r>
          </a:p>
          <a:p>
            <a:pPr algn="ctr" fontAlgn="auto">
              <a:spcAft>
                <a:spcPts val="0"/>
              </a:spcAft>
              <a:defRPr/>
            </a:pPr>
            <a:r>
              <a:rPr lang="ar-EG" sz="4800" b="1" dirty="0">
                <a:solidFill>
                  <a:schemeClr val="tx1">
                    <a:lumMod val="95000"/>
                    <a:lumOff val="5000"/>
                  </a:schemeClr>
                </a:solidFill>
                <a:latin typeface="+mj-lt"/>
                <a:ea typeface="+mj-ea"/>
                <a:cs typeface="+mj-cs"/>
              </a:rPr>
              <a:t>فالضوء إما أن يكون من مصدر طبيعي كالشمس والنجوم، أو من مصدر صناعي كالمصابيح والشموع. </a:t>
            </a:r>
            <a:br>
              <a:rPr lang="ar-EG" sz="4800" b="1" dirty="0">
                <a:solidFill>
                  <a:schemeClr val="tx1">
                    <a:lumMod val="95000"/>
                    <a:lumOff val="5000"/>
                  </a:schemeClr>
                </a:solidFill>
                <a:latin typeface="+mj-lt"/>
                <a:ea typeface="+mj-ea"/>
                <a:cs typeface="+mj-cs"/>
              </a:rPr>
            </a:br>
            <a:r>
              <a:rPr lang="ar-EG" sz="4800" b="1" dirty="0">
                <a:solidFill>
                  <a:srgbClr val="0070C0"/>
                </a:solidFill>
                <a:latin typeface="+mj-lt"/>
                <a:ea typeface="+mj-ea"/>
                <a:cs typeface="+mj-cs"/>
              </a:rPr>
              <a:t>الشكل (12).</a:t>
            </a:r>
            <a:endParaRPr lang="en-US" sz="4800" b="1" dirty="0">
              <a:solidFill>
                <a:srgbClr val="0070C0"/>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تعتمد الرؤية البصرية على حساس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9000" contrast="47000"/>
          </a:blip>
          <a:srcRect/>
          <a:stretch>
            <a:fillRect/>
          </a:stretch>
        </p:blipFill>
        <p:spPr bwMode="auto">
          <a:xfrm>
            <a:off x="179512" y="116632"/>
            <a:ext cx="8856984" cy="66247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0" y="332656"/>
            <a:ext cx="8820472" cy="4809146"/>
          </a:xfrm>
          <a:prstGeom prst="rect">
            <a:avLst/>
          </a:prstGeom>
          <a:noFill/>
          <a:ln w="9525">
            <a:noFill/>
            <a:miter lim="800000"/>
            <a:headEnd/>
            <a:tailEnd/>
          </a:ln>
        </p:spPr>
        <p:txBody>
          <a:bodyPr/>
          <a:lstStyle/>
          <a:p>
            <a:pPr indent="-3175">
              <a:spcBef>
                <a:spcPct val="20000"/>
              </a:spcBef>
              <a:buFont typeface="Arial" pitchFamily="34" charset="0"/>
              <a:buNone/>
            </a:pPr>
            <a:r>
              <a:rPr lang="ar-EG" sz="4000" b="1" dirty="0">
                <a:latin typeface="Calibri" pitchFamily="34" charset="0"/>
              </a:rPr>
              <a:t>وينتشر الضوء الطبيعي والصناعي على شكل أشعة متوازية ومنفرجة، وعندما يقع على جسم </a:t>
            </a:r>
            <a:r>
              <a:rPr lang="ar-SA" sz="4000" b="1" dirty="0">
                <a:latin typeface="Calibri" pitchFamily="34" charset="0"/>
              </a:rPr>
              <a:t>معتم أو</a:t>
            </a:r>
            <a:r>
              <a:rPr lang="ar-EG" sz="4000" b="1" dirty="0">
                <a:latin typeface="Calibri" pitchFamily="34" charset="0"/>
              </a:rPr>
              <a:t>غير شفاف في مسار هذه الأشعة تنشأ ثلاث مناطق:</a:t>
            </a:r>
            <a:endParaRPr lang="en-US" sz="4000" b="1" dirty="0">
              <a:latin typeface="Calibri" pitchFamily="34" charset="0"/>
            </a:endParaRPr>
          </a:p>
          <a:p>
            <a:pPr indent="-3175">
              <a:spcBef>
                <a:spcPct val="20000"/>
              </a:spcBef>
              <a:buFont typeface="Arial" pitchFamily="34" charset="0"/>
              <a:buNone/>
            </a:pPr>
            <a:r>
              <a:rPr lang="ar-EG" sz="4000" b="1" dirty="0">
                <a:latin typeface="Calibri" pitchFamily="34" charset="0"/>
              </a:rPr>
              <a:t> </a:t>
            </a:r>
            <a:r>
              <a:rPr lang="ar-EG" sz="4000" b="1" dirty="0">
                <a:solidFill>
                  <a:srgbClr val="FF0000"/>
                </a:solidFill>
                <a:latin typeface="Calibri" pitchFamily="34" charset="0"/>
              </a:rPr>
              <a:t>الأول</a:t>
            </a:r>
            <a:r>
              <a:rPr lang="ar-SA" sz="4000" b="1" dirty="0">
                <a:solidFill>
                  <a:srgbClr val="FF0000"/>
                </a:solidFill>
                <a:latin typeface="Calibri" pitchFamily="34" charset="0"/>
              </a:rPr>
              <a:t>ــــ</a:t>
            </a:r>
            <a:r>
              <a:rPr lang="ar-EG" sz="4000" b="1" dirty="0">
                <a:solidFill>
                  <a:srgbClr val="FF0000"/>
                </a:solidFill>
                <a:latin typeface="Calibri" pitchFamily="34" charset="0"/>
              </a:rPr>
              <a:t>ى</a:t>
            </a:r>
            <a:r>
              <a:rPr lang="ar-EG" sz="4000" b="1" dirty="0">
                <a:latin typeface="Calibri" pitchFamily="34" charset="0"/>
              </a:rPr>
              <a:t> </a:t>
            </a:r>
            <a:r>
              <a:rPr lang="ar-SA" sz="4000" b="1" dirty="0">
                <a:solidFill>
                  <a:srgbClr val="FF0000"/>
                </a:solidFill>
                <a:latin typeface="Calibri" pitchFamily="34" charset="0"/>
              </a:rPr>
              <a:t>/</a:t>
            </a:r>
            <a:r>
              <a:rPr lang="ar-SA" sz="4000" b="1" dirty="0">
                <a:latin typeface="Calibri" pitchFamily="34" charset="0"/>
              </a:rPr>
              <a:t> </a:t>
            </a:r>
            <a:r>
              <a:rPr lang="ar-EG" sz="4000" b="1" dirty="0">
                <a:latin typeface="Calibri" pitchFamily="34" charset="0"/>
              </a:rPr>
              <a:t>مضاءة تقابل الضوء،</a:t>
            </a:r>
            <a:endParaRPr lang="en-US" sz="4000" b="1" dirty="0">
              <a:latin typeface="Calibri" pitchFamily="34" charset="0"/>
            </a:endParaRPr>
          </a:p>
          <a:p>
            <a:pPr indent="-3175">
              <a:spcBef>
                <a:spcPct val="20000"/>
              </a:spcBef>
              <a:buFont typeface="Arial" pitchFamily="34" charset="0"/>
              <a:buNone/>
            </a:pPr>
            <a:r>
              <a:rPr lang="ar-EG" sz="4000" b="1" dirty="0">
                <a:latin typeface="Calibri" pitchFamily="34" charset="0"/>
              </a:rPr>
              <a:t> </a:t>
            </a:r>
            <a:r>
              <a:rPr lang="ar-EG" sz="4000" b="1" dirty="0">
                <a:solidFill>
                  <a:srgbClr val="FF0000"/>
                </a:solidFill>
                <a:latin typeface="Calibri" pitchFamily="34" charset="0"/>
              </a:rPr>
              <a:t>والثاني</a:t>
            </a:r>
            <a:r>
              <a:rPr lang="ar-SA" sz="4000" b="1" dirty="0">
                <a:solidFill>
                  <a:srgbClr val="FF0000"/>
                </a:solidFill>
                <a:latin typeface="Calibri" pitchFamily="34" charset="0"/>
              </a:rPr>
              <a:t>ـــ</a:t>
            </a:r>
            <a:r>
              <a:rPr lang="ar-EG" sz="4000" b="1" dirty="0">
                <a:solidFill>
                  <a:srgbClr val="FF0000"/>
                </a:solidFill>
                <a:latin typeface="Calibri" pitchFamily="34" charset="0"/>
              </a:rPr>
              <a:t>ة </a:t>
            </a:r>
            <a:r>
              <a:rPr lang="ar-SA" sz="4000" b="1" dirty="0">
                <a:solidFill>
                  <a:srgbClr val="FF0000"/>
                </a:solidFill>
                <a:latin typeface="Calibri" pitchFamily="34" charset="0"/>
              </a:rPr>
              <a:t>/ </a:t>
            </a:r>
            <a:r>
              <a:rPr lang="ar-EG" sz="4000" b="1" dirty="0">
                <a:latin typeface="Calibri" pitchFamily="34" charset="0"/>
              </a:rPr>
              <a:t>في الجهة الأخرى وهي غير مضاءة تسمى الظل الحقيقي، </a:t>
            </a:r>
            <a:endParaRPr lang="ar-SA" sz="4000" b="1" dirty="0">
              <a:latin typeface="Calibri" pitchFamily="34" charset="0"/>
            </a:endParaRPr>
          </a:p>
          <a:p>
            <a:pPr indent="-3175">
              <a:spcBef>
                <a:spcPct val="20000"/>
              </a:spcBef>
              <a:buFont typeface="Arial" pitchFamily="34" charset="0"/>
              <a:buNone/>
            </a:pPr>
            <a:r>
              <a:rPr lang="ar-EG" sz="4000" b="1" dirty="0">
                <a:solidFill>
                  <a:srgbClr val="FF0000"/>
                </a:solidFill>
                <a:latin typeface="Calibri" pitchFamily="34" charset="0"/>
              </a:rPr>
              <a:t>الثالث</a:t>
            </a:r>
            <a:r>
              <a:rPr lang="ar-SA" sz="4000" b="1" dirty="0">
                <a:solidFill>
                  <a:srgbClr val="FF0000"/>
                </a:solidFill>
                <a:latin typeface="Calibri" pitchFamily="34" charset="0"/>
              </a:rPr>
              <a:t>ـــ</a:t>
            </a:r>
            <a:r>
              <a:rPr lang="ar-EG" sz="4000" b="1" dirty="0">
                <a:solidFill>
                  <a:srgbClr val="FF0000"/>
                </a:solidFill>
                <a:latin typeface="Calibri" pitchFamily="34" charset="0"/>
              </a:rPr>
              <a:t>ة </a:t>
            </a:r>
            <a:r>
              <a:rPr lang="ar-SA" sz="4000" b="1" dirty="0">
                <a:solidFill>
                  <a:srgbClr val="FF0000"/>
                </a:solidFill>
                <a:latin typeface="Calibri" pitchFamily="34" charset="0"/>
              </a:rPr>
              <a:t>/ </a:t>
            </a:r>
            <a:r>
              <a:rPr lang="ar-EG" sz="4000" b="1" dirty="0">
                <a:latin typeface="Calibri" pitchFamily="34" charset="0"/>
              </a:rPr>
              <a:t>فتظهر على السطح الموجود عليه الجسم على شكل خيال يسمى الظل الساقط، </a:t>
            </a:r>
            <a:endParaRPr lang="en-US" sz="32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وينتشر الضوء الطبيعي والصناعي على شكل أشعة.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أولى مضاءة تقابل الضوء.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والثانية في الجهة الأخرى وهي غير مضاءة تسمى.wav"/>
                                        </p:tgtEl>
                                      </p:cMediaNode>
                                    </p:audio>
                                  </p:sub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trips(downLeft)">
                                      <p:cBhvr>
                                        <p:cTn id="22" dur="500"/>
                                        <p:tgtEl>
                                          <p:spTgt spid="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والثانية في الجهة الأخرى وهي غير مضاءة تسم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4"/>
          <p:cNvGrpSpPr/>
          <p:nvPr/>
        </p:nvGrpSpPr>
        <p:grpSpPr>
          <a:xfrm>
            <a:off x="1357290" y="857232"/>
            <a:ext cx="3605083" cy="3071834"/>
            <a:chOff x="3571868" y="1428736"/>
            <a:chExt cx="3605083" cy="3071834"/>
          </a:xfrm>
          <a:effectLst>
            <a:outerShdw blurRad="76200" dir="18900000" sy="23000" kx="-1200000" algn="bl" rotWithShape="0">
              <a:prstClr val="black">
                <a:alpha val="32000"/>
              </a:prstClr>
            </a:outerShdw>
          </a:effectLst>
        </p:grpSpPr>
        <p:sp>
          <p:nvSpPr>
            <p:cNvPr id="3" name="شكل بيضاوي 2"/>
            <p:cNvSpPr/>
            <p:nvPr/>
          </p:nvSpPr>
          <p:spPr>
            <a:xfrm>
              <a:off x="3571868" y="1428736"/>
              <a:ext cx="3214710" cy="30718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4" name="قمر 3"/>
            <p:cNvSpPr/>
            <p:nvPr/>
          </p:nvSpPr>
          <p:spPr>
            <a:xfrm rot="3327652" flipH="1">
              <a:off x="4647774" y="1950169"/>
              <a:ext cx="1879264" cy="3179091"/>
            </a:xfrm>
            <a:prstGeom prst="moon">
              <a:avLst>
                <a:gd name="adj" fmla="val 4336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sp>
        <p:nvSpPr>
          <p:cNvPr id="6180" name="مربع نص 6"/>
          <p:cNvSpPr txBox="1">
            <a:spLocks noChangeArrowheads="1"/>
          </p:cNvSpPr>
          <p:nvPr/>
        </p:nvSpPr>
        <p:spPr bwMode="auto">
          <a:xfrm>
            <a:off x="4714876" y="857232"/>
            <a:ext cx="857252" cy="584775"/>
          </a:xfrm>
          <a:prstGeom prst="rect">
            <a:avLst/>
          </a:prstGeom>
          <a:noFill/>
          <a:ln w="9525">
            <a:noFill/>
            <a:miter lim="800000"/>
            <a:headEnd/>
            <a:tailEnd/>
          </a:ln>
        </p:spPr>
        <p:txBody>
          <a:bodyPr wrap="square">
            <a:spAutoFit/>
          </a:bodyPr>
          <a:lstStyle/>
          <a:p>
            <a:r>
              <a:rPr lang="ar-EG" sz="3200" b="1" dirty="0">
                <a:latin typeface="Calibri" pitchFamily="34" charset="0"/>
              </a:rPr>
              <a:t>(1)</a:t>
            </a:r>
            <a:endParaRPr lang="en-US" sz="3200" b="1" dirty="0">
              <a:latin typeface="Calibri" pitchFamily="34" charset="0"/>
            </a:endParaRPr>
          </a:p>
        </p:txBody>
      </p:sp>
      <p:sp>
        <p:nvSpPr>
          <p:cNvPr id="6176" name="مربع نص 8"/>
          <p:cNvSpPr txBox="1">
            <a:spLocks noChangeArrowheads="1"/>
          </p:cNvSpPr>
          <p:nvPr/>
        </p:nvSpPr>
        <p:spPr bwMode="auto">
          <a:xfrm>
            <a:off x="6500826" y="1643050"/>
            <a:ext cx="714380" cy="584775"/>
          </a:xfrm>
          <a:prstGeom prst="rect">
            <a:avLst/>
          </a:prstGeom>
          <a:noFill/>
          <a:ln w="9525">
            <a:noFill/>
            <a:miter lim="800000"/>
            <a:headEnd/>
            <a:tailEnd/>
          </a:ln>
        </p:spPr>
        <p:txBody>
          <a:bodyPr wrap="square">
            <a:spAutoFit/>
          </a:bodyPr>
          <a:lstStyle/>
          <a:p>
            <a:r>
              <a:rPr lang="ar-EG" sz="3200" b="1" dirty="0">
                <a:latin typeface="Calibri" pitchFamily="34" charset="0"/>
              </a:rPr>
              <a:t>(2)</a:t>
            </a:r>
            <a:endParaRPr lang="en-US" sz="3200" b="1" dirty="0">
              <a:latin typeface="Calibri" pitchFamily="34" charset="0"/>
            </a:endParaRPr>
          </a:p>
        </p:txBody>
      </p:sp>
      <p:sp>
        <p:nvSpPr>
          <p:cNvPr id="6172" name="مربع نص 10"/>
          <p:cNvSpPr txBox="1">
            <a:spLocks noChangeArrowheads="1"/>
          </p:cNvSpPr>
          <p:nvPr/>
        </p:nvSpPr>
        <p:spPr bwMode="auto">
          <a:xfrm>
            <a:off x="6357950" y="3714752"/>
            <a:ext cx="857256" cy="584775"/>
          </a:xfrm>
          <a:prstGeom prst="rect">
            <a:avLst/>
          </a:prstGeom>
          <a:noFill/>
          <a:ln w="9525">
            <a:noFill/>
            <a:miter lim="800000"/>
            <a:headEnd/>
            <a:tailEnd/>
          </a:ln>
        </p:spPr>
        <p:txBody>
          <a:bodyPr wrap="square">
            <a:spAutoFit/>
          </a:bodyPr>
          <a:lstStyle/>
          <a:p>
            <a:r>
              <a:rPr lang="ar-EG" sz="3200" b="1" dirty="0">
                <a:latin typeface="Calibri" pitchFamily="34" charset="0"/>
              </a:rPr>
              <a:t>(3)</a:t>
            </a:r>
            <a:endParaRPr lang="en-US" sz="3200" b="1" dirty="0">
              <a:latin typeface="Calibri" pitchFamily="34" charset="0"/>
            </a:endParaRPr>
          </a:p>
        </p:txBody>
      </p:sp>
      <p:grpSp>
        <p:nvGrpSpPr>
          <p:cNvPr id="11" name="مجموعة 13"/>
          <p:cNvGrpSpPr/>
          <p:nvPr/>
        </p:nvGrpSpPr>
        <p:grpSpPr>
          <a:xfrm>
            <a:off x="5643570" y="285728"/>
            <a:ext cx="785818" cy="3643338"/>
            <a:chOff x="2643174" y="928670"/>
            <a:chExt cx="1000132" cy="3643338"/>
          </a:xfrm>
          <a:effectLst>
            <a:outerShdw blurRad="76200" dir="18900000" sy="23000" kx="-1200000" algn="bl" rotWithShape="0">
              <a:prstClr val="black">
                <a:alpha val="48000"/>
              </a:prstClr>
            </a:outerShdw>
          </a:effectLst>
        </p:grpSpPr>
        <p:sp>
          <p:nvSpPr>
            <p:cNvPr id="12" name="مستطيل مستدير الزوايا 11"/>
            <p:cNvSpPr/>
            <p:nvPr/>
          </p:nvSpPr>
          <p:spPr>
            <a:xfrm>
              <a:off x="2643174" y="928670"/>
              <a:ext cx="1000132" cy="36433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 name="مستطيل مستدير الزوايا 12"/>
            <p:cNvSpPr/>
            <p:nvPr/>
          </p:nvSpPr>
          <p:spPr>
            <a:xfrm>
              <a:off x="2643174" y="928670"/>
              <a:ext cx="357190" cy="3643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sp>
        <p:nvSpPr>
          <p:cNvPr id="27" name="مربع نص 26"/>
          <p:cNvSpPr txBox="1"/>
          <p:nvPr/>
        </p:nvSpPr>
        <p:spPr>
          <a:xfrm>
            <a:off x="4572000" y="4786322"/>
            <a:ext cx="3786191" cy="1754188"/>
          </a:xfrm>
          <a:prstGeom prst="rect">
            <a:avLst/>
          </a:prstGeom>
          <a:noFill/>
        </p:spPr>
        <p:style>
          <a:lnRef idx="3">
            <a:schemeClr val="lt1"/>
          </a:lnRef>
          <a:fillRef idx="1">
            <a:schemeClr val="accent3"/>
          </a:fillRef>
          <a:effectRef idx="1">
            <a:schemeClr val="accent3"/>
          </a:effectRef>
          <a:fontRef idx="minor">
            <a:schemeClr val="lt1"/>
          </a:fontRef>
        </p:style>
        <p:txBody>
          <a:bodyPr wrap="square">
            <a:spAutoFit/>
          </a:bodyPr>
          <a:lstStyle/>
          <a:p>
            <a:pPr fontAlgn="auto">
              <a:spcBef>
                <a:spcPts val="0"/>
              </a:spcBef>
              <a:spcAft>
                <a:spcPts val="0"/>
              </a:spcAft>
              <a:defRPr/>
            </a:pPr>
            <a:r>
              <a:rPr lang="ar-EG" sz="3600" b="1" dirty="0">
                <a:solidFill>
                  <a:schemeClr val="tx1"/>
                </a:solidFill>
              </a:rPr>
              <a:t>1-</a:t>
            </a:r>
            <a:r>
              <a:rPr lang="en-US" sz="3600" b="1" dirty="0">
                <a:solidFill>
                  <a:schemeClr val="tx1"/>
                </a:solidFill>
              </a:rPr>
              <a:t> </a:t>
            </a:r>
            <a:r>
              <a:rPr lang="ar-EG" sz="3600" b="1" dirty="0">
                <a:solidFill>
                  <a:schemeClr val="tx1"/>
                </a:solidFill>
              </a:rPr>
              <a:t>منطقة الضوء </a:t>
            </a:r>
          </a:p>
          <a:p>
            <a:pPr fontAlgn="auto">
              <a:spcBef>
                <a:spcPts val="0"/>
              </a:spcBef>
              <a:spcAft>
                <a:spcPts val="0"/>
              </a:spcAft>
              <a:defRPr/>
            </a:pPr>
            <a:r>
              <a:rPr lang="ar-EG" sz="3600" b="1" dirty="0">
                <a:solidFill>
                  <a:schemeClr val="tx1"/>
                </a:solidFill>
              </a:rPr>
              <a:t>2- الظل الحقيقي</a:t>
            </a:r>
          </a:p>
          <a:p>
            <a:pPr fontAlgn="auto">
              <a:spcBef>
                <a:spcPts val="0"/>
              </a:spcBef>
              <a:spcAft>
                <a:spcPts val="0"/>
              </a:spcAft>
              <a:defRPr/>
            </a:pPr>
            <a:r>
              <a:rPr lang="ar-EG" sz="3600" b="1" dirty="0">
                <a:solidFill>
                  <a:schemeClr val="tx1"/>
                </a:solidFill>
              </a:rPr>
              <a:t>3- الظل الساقط</a:t>
            </a:r>
            <a:endParaRPr lang="en-US" sz="3600" b="1" dirty="0">
              <a:solidFill>
                <a:schemeClr val="tx1"/>
              </a:solidFill>
            </a:endParaRPr>
          </a:p>
        </p:txBody>
      </p:sp>
      <p:grpSp>
        <p:nvGrpSpPr>
          <p:cNvPr id="18" name="مجموعة 17"/>
          <p:cNvGrpSpPr/>
          <p:nvPr/>
        </p:nvGrpSpPr>
        <p:grpSpPr>
          <a:xfrm>
            <a:off x="2071671" y="5072098"/>
            <a:ext cx="2105898" cy="642918"/>
            <a:chOff x="2071671" y="5072098"/>
            <a:chExt cx="2105898" cy="642918"/>
          </a:xfrm>
        </p:grpSpPr>
        <p:sp>
          <p:nvSpPr>
            <p:cNvPr id="35" name="Title 1"/>
            <p:cNvSpPr txBox="1">
              <a:spLocks/>
            </p:cNvSpPr>
            <p:nvPr/>
          </p:nvSpPr>
          <p:spPr>
            <a:xfrm>
              <a:off x="2357423" y="5072098"/>
              <a:ext cx="1428760" cy="642918"/>
            </a:xfrm>
            <a:prstGeom prst="rect">
              <a:avLst/>
            </a:prstGeom>
          </p:spPr>
          <p:txBody>
            <a:bodyPr rtlCol="1" anchor="ctr">
              <a:normAutofit fontScale="85000" lnSpcReduction="10000"/>
            </a:bodyPr>
            <a:lstStyle/>
            <a:p>
              <a:pPr fontAlgn="auto">
                <a:spcAft>
                  <a:spcPts val="0"/>
                </a:spcAft>
                <a:defRPr/>
              </a:pPr>
              <a:r>
                <a:rPr lang="ar-EG" sz="2800" b="1" dirty="0">
                  <a:solidFill>
                    <a:srgbClr val="C93FAB"/>
                  </a:solidFill>
                  <a:latin typeface="+mj-lt"/>
                  <a:ea typeface="+mj-ea"/>
                  <a:cs typeface="+mj-cs"/>
                </a:rPr>
                <a:t>الشكل (13)</a:t>
              </a:r>
              <a:endParaRPr lang="en-US" sz="2800" dirty="0">
                <a:solidFill>
                  <a:srgbClr val="C93FAB"/>
                </a:solidFill>
                <a:latin typeface="+mj-lt"/>
                <a:ea typeface="+mj-ea"/>
                <a:cs typeface="+mj-cs"/>
              </a:endParaRPr>
            </a:p>
          </p:txBody>
        </p:sp>
        <p:pic>
          <p:nvPicPr>
            <p:cNvPr id="36" name="Picture 2"/>
            <p:cNvPicPr>
              <a:picLocks noChangeAspect="1" noChangeArrowheads="1"/>
            </p:cNvPicPr>
            <p:nvPr/>
          </p:nvPicPr>
          <p:blipFill>
            <a:blip r:embed="rId10"/>
            <a:srcRect/>
            <a:stretch>
              <a:fillRect/>
            </a:stretch>
          </p:blipFill>
          <p:spPr bwMode="auto">
            <a:xfrm>
              <a:off x="3786183" y="5072098"/>
              <a:ext cx="391386" cy="604836"/>
            </a:xfrm>
            <a:prstGeom prst="rect">
              <a:avLst/>
            </a:prstGeom>
            <a:noFill/>
            <a:ln w="9525">
              <a:noFill/>
              <a:miter lim="800000"/>
              <a:headEnd/>
              <a:tailEnd/>
            </a:ln>
            <a:effectLst/>
          </p:spPr>
        </p:pic>
        <p:pic>
          <p:nvPicPr>
            <p:cNvPr id="37" name="Picture 2"/>
            <p:cNvPicPr>
              <a:picLocks noChangeAspect="1" noChangeArrowheads="1"/>
            </p:cNvPicPr>
            <p:nvPr/>
          </p:nvPicPr>
          <p:blipFill>
            <a:blip r:embed="rId10"/>
            <a:srcRect/>
            <a:stretch>
              <a:fillRect/>
            </a:stretch>
          </p:blipFill>
          <p:spPr bwMode="auto">
            <a:xfrm rot="10800000">
              <a:off x="2071671" y="5072098"/>
              <a:ext cx="391386" cy="604836"/>
            </a:xfrm>
            <a:prstGeom prst="rect">
              <a:avLst/>
            </a:prstGeom>
            <a:noFill/>
            <a:ln w="9525">
              <a:noFill/>
              <a:miter lim="800000"/>
              <a:headEnd/>
              <a:tailEnd/>
            </a:ln>
            <a:effectLst/>
          </p:spPr>
        </p:pic>
      </p:grpSp>
      <p:sp>
        <p:nvSpPr>
          <p:cNvPr id="38" name="مربع نص 6"/>
          <p:cNvSpPr txBox="1">
            <a:spLocks noChangeArrowheads="1"/>
          </p:cNvSpPr>
          <p:nvPr/>
        </p:nvSpPr>
        <p:spPr bwMode="auto">
          <a:xfrm>
            <a:off x="428596" y="1571612"/>
            <a:ext cx="857252" cy="584775"/>
          </a:xfrm>
          <a:prstGeom prst="rect">
            <a:avLst/>
          </a:prstGeom>
          <a:noFill/>
          <a:ln w="9525">
            <a:noFill/>
            <a:miter lim="800000"/>
            <a:headEnd/>
            <a:tailEnd/>
          </a:ln>
        </p:spPr>
        <p:txBody>
          <a:bodyPr wrap="square">
            <a:spAutoFit/>
          </a:bodyPr>
          <a:lstStyle/>
          <a:p>
            <a:r>
              <a:rPr lang="ar-EG" sz="3200" b="1" dirty="0">
                <a:latin typeface="Calibri" pitchFamily="34" charset="0"/>
              </a:rPr>
              <a:t>(1)</a:t>
            </a:r>
            <a:endParaRPr lang="en-US" sz="3200" b="1" dirty="0">
              <a:latin typeface="Calibri" pitchFamily="34" charset="0"/>
            </a:endParaRPr>
          </a:p>
        </p:txBody>
      </p:sp>
      <p:sp>
        <p:nvSpPr>
          <p:cNvPr id="39" name="مربع نص 8"/>
          <p:cNvSpPr txBox="1">
            <a:spLocks noChangeArrowheads="1"/>
          </p:cNvSpPr>
          <p:nvPr/>
        </p:nvSpPr>
        <p:spPr bwMode="auto">
          <a:xfrm>
            <a:off x="857224" y="3357562"/>
            <a:ext cx="714380" cy="584775"/>
          </a:xfrm>
          <a:prstGeom prst="rect">
            <a:avLst/>
          </a:prstGeom>
          <a:noFill/>
          <a:ln w="9525">
            <a:noFill/>
            <a:miter lim="800000"/>
            <a:headEnd/>
            <a:tailEnd/>
          </a:ln>
        </p:spPr>
        <p:txBody>
          <a:bodyPr wrap="square">
            <a:spAutoFit/>
          </a:bodyPr>
          <a:lstStyle/>
          <a:p>
            <a:r>
              <a:rPr lang="ar-EG" sz="3200" b="1" dirty="0">
                <a:latin typeface="Calibri" pitchFamily="34" charset="0"/>
              </a:rPr>
              <a:t>(2)</a:t>
            </a:r>
            <a:endParaRPr lang="en-US" sz="3200" b="1" dirty="0">
              <a:latin typeface="Calibri" pitchFamily="34" charset="0"/>
            </a:endParaRPr>
          </a:p>
        </p:txBody>
      </p:sp>
      <p:sp>
        <p:nvSpPr>
          <p:cNvPr id="40" name="مربع نص 10"/>
          <p:cNvSpPr txBox="1">
            <a:spLocks noChangeArrowheads="1"/>
          </p:cNvSpPr>
          <p:nvPr/>
        </p:nvSpPr>
        <p:spPr bwMode="auto">
          <a:xfrm>
            <a:off x="2571736" y="4143380"/>
            <a:ext cx="857256" cy="584775"/>
          </a:xfrm>
          <a:prstGeom prst="rect">
            <a:avLst/>
          </a:prstGeom>
          <a:noFill/>
          <a:ln w="9525">
            <a:noFill/>
            <a:miter lim="800000"/>
            <a:headEnd/>
            <a:tailEnd/>
          </a:ln>
        </p:spPr>
        <p:txBody>
          <a:bodyPr wrap="square">
            <a:spAutoFit/>
          </a:bodyPr>
          <a:lstStyle/>
          <a:p>
            <a:r>
              <a:rPr lang="ar-EG" sz="3200" b="1" dirty="0">
                <a:latin typeface="Calibri" pitchFamily="34" charset="0"/>
              </a:rPr>
              <a:t>(3)</a:t>
            </a:r>
            <a:endParaRPr lang="en-US" sz="32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80"/>
                                        </p:tgtEl>
                                        <p:attrNameLst>
                                          <p:attrName>style.visibility</p:attrName>
                                        </p:attrNameLst>
                                      </p:cBhvr>
                                      <p:to>
                                        <p:strVal val="visible"/>
                                      </p:to>
                                    </p:set>
                                    <p:animEffect transition="in" filter="dissolve">
                                      <p:cBhvr>
                                        <p:cTn id="12" dur="500"/>
                                        <p:tgtEl>
                                          <p:spTgt spid="6180"/>
                                        </p:tgtEl>
                                      </p:cBhvr>
                                    </p:animEffect>
                                  </p:childTnLst>
                                  <p:subTnLst>
                                    <p:audio>
                                      <p:cMediaNode>
                                        <p:cTn display="0" masterRel="sameClick">
                                          <p:stCondLst>
                                            <p:cond evt="begin" delay="0">
                                              <p:tn val="10"/>
                                            </p:cond>
                                          </p:stCondLst>
                                          <p:endCondLst>
                                            <p:cond evt="onStopAudio" delay="0">
                                              <p:tgtEl>
                                                <p:sldTgt/>
                                              </p:tgtEl>
                                            </p:cond>
                                          </p:endCondLst>
                                        </p:cTn>
                                        <p:tgtEl>
                                          <p:sndTgt r:embed="rId3" name="1.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76"/>
                                        </p:tgtEl>
                                        <p:attrNameLst>
                                          <p:attrName>style.visibility</p:attrName>
                                        </p:attrNameLst>
                                      </p:cBhvr>
                                      <p:to>
                                        <p:strVal val="visible"/>
                                      </p:to>
                                    </p:set>
                                    <p:animEffect transition="in" filter="dissolve">
                                      <p:cBhvr>
                                        <p:cTn id="17" dur="500"/>
                                        <p:tgtEl>
                                          <p:spTgt spid="6176"/>
                                        </p:tgtEl>
                                      </p:cBhvr>
                                    </p:animEffect>
                                  </p:childTnLst>
                                  <p:subTnLst>
                                    <p:audio>
                                      <p:cMediaNode>
                                        <p:cTn display="0" masterRel="sameClick">
                                          <p:stCondLst>
                                            <p:cond evt="begin" delay="0">
                                              <p:tn val="15"/>
                                            </p:cond>
                                          </p:stCondLst>
                                          <p:endCondLst>
                                            <p:cond evt="onStopAudio" delay="0">
                                              <p:tgtEl>
                                                <p:sldTgt/>
                                              </p:tgtEl>
                                            </p:cond>
                                          </p:endCondLst>
                                        </p:cTn>
                                        <p:tgtEl>
                                          <p:sndTgt r:embed="rId4" name="2.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72"/>
                                        </p:tgtEl>
                                        <p:attrNameLst>
                                          <p:attrName>style.visibility</p:attrName>
                                        </p:attrNameLst>
                                      </p:cBhvr>
                                      <p:to>
                                        <p:strVal val="visible"/>
                                      </p:to>
                                    </p:set>
                                    <p:animEffect transition="in" filter="dissolve">
                                      <p:cBhvr>
                                        <p:cTn id="22" dur="500"/>
                                        <p:tgtEl>
                                          <p:spTgt spid="6172"/>
                                        </p:tgtEl>
                                      </p:cBhvr>
                                    </p:animEffect>
                                  </p:childTnLst>
                                  <p:subTnLst>
                                    <p:audio>
                                      <p:cMediaNode>
                                        <p:cTn display="0" masterRel="sameClick">
                                          <p:stCondLst>
                                            <p:cond evt="begin" delay="0">
                                              <p:tn val="20"/>
                                            </p:cond>
                                          </p:stCondLst>
                                          <p:endCondLst>
                                            <p:cond evt="onStopAudio" delay="0">
                                              <p:tgtEl>
                                                <p:sldTgt/>
                                              </p:tgtEl>
                                            </p:cond>
                                          </p:endCondLst>
                                        </p:cTn>
                                        <p:tgtEl>
                                          <p:sndTgt r:embed="rId5" name="3.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3" name="1.wav"/>
                                        </p:tgtEl>
                                      </p:cMediaNode>
                                    </p:audio>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dissolve">
                                      <p:cBhvr>
                                        <p:cTn id="37" dur="500"/>
                                        <p:tgtEl>
                                          <p:spTgt spid="39"/>
                                        </p:tgtEl>
                                      </p:cBhvr>
                                    </p:animEffect>
                                  </p:childTnLst>
                                  <p:subTnLst>
                                    <p:audio>
                                      <p:cMediaNode>
                                        <p:cTn display="0" masterRel="sameClick">
                                          <p:stCondLst>
                                            <p:cond evt="begin" delay="0">
                                              <p:tn val="35"/>
                                            </p:cond>
                                          </p:stCondLst>
                                          <p:endCondLst>
                                            <p:cond evt="onStopAudio" delay="0">
                                              <p:tgtEl>
                                                <p:sldTgt/>
                                              </p:tgtEl>
                                            </p:cond>
                                          </p:endCondLst>
                                        </p:cTn>
                                        <p:tgtEl>
                                          <p:sndTgt r:embed="rId4" name="2.wav"/>
                                        </p:tgtEl>
                                      </p:cMediaNode>
                                    </p:audio>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dissolve">
                                      <p:cBhvr>
                                        <p:cTn id="42" dur="500"/>
                                        <p:tgtEl>
                                          <p:spTgt spid="40"/>
                                        </p:tgtEl>
                                      </p:cBhvr>
                                    </p:animEffect>
                                  </p:childTnLst>
                                  <p:subTnLst>
                                    <p:audio>
                                      <p:cMediaNode>
                                        <p:cTn display="0" masterRel="sameClick">
                                          <p:stCondLst>
                                            <p:cond evt="begin" delay="0">
                                              <p:tn val="40"/>
                                            </p:cond>
                                          </p:stCondLst>
                                          <p:endCondLst>
                                            <p:cond evt="onStopAudio" delay="0">
                                              <p:tgtEl>
                                                <p:sldTgt/>
                                              </p:tgtEl>
                                            </p:cond>
                                          </p:endCondLst>
                                        </p:cTn>
                                        <p:tgtEl>
                                          <p:sndTgt r:embed="rId5" name="3.wav"/>
                                        </p:tgtEl>
                                      </p:cMediaNode>
                                    </p:audio>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6" name="شكل13.wav"/>
                                        </p:tgtEl>
                                      </p:cMediaNode>
                                    </p:audio>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7">
                                            <p:bg/>
                                          </p:spTgt>
                                        </p:tgtEl>
                                        <p:attrNameLst>
                                          <p:attrName>style.visibility</p:attrName>
                                        </p:attrNameLst>
                                      </p:cBhvr>
                                      <p:to>
                                        <p:strVal val="visible"/>
                                      </p:to>
                                    </p:set>
                                    <p:animEffect transition="in" filter="dissolve">
                                      <p:cBhvr>
                                        <p:cTn id="52" dur="500"/>
                                        <p:tgtEl>
                                          <p:spTgt spid="27">
                                            <p:bg/>
                                          </p:spTgt>
                                        </p:tgtEl>
                                      </p:cBhvr>
                                    </p:animEffect>
                                  </p:childTnLst>
                                </p:cTn>
                              </p:par>
                              <p:par>
                                <p:cTn id="53" presetID="53" presetClass="entr" presetSubtype="0" fill="hold" nodeType="with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anim calcmode="lin" valueType="num">
                                      <p:cBhvr>
                                        <p:cTn id="55"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7">
                                            <p:txEl>
                                              <p:pRg st="0" end="0"/>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7" name="منطقة الضوء     5.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7">
                                            <p:txEl>
                                              <p:pRg st="1" end="1"/>
                                            </p:txEl>
                                          </p:spTgt>
                                        </p:tgtEl>
                                        <p:attrNameLst>
                                          <p:attrName>style.visibility</p:attrName>
                                        </p:attrNameLst>
                                      </p:cBhvr>
                                      <p:to>
                                        <p:strVal val="visible"/>
                                      </p:to>
                                    </p:set>
                                    <p:anim calcmode="lin" valueType="num">
                                      <p:cBhvr>
                                        <p:cTn id="62"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3"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4" dur="500"/>
                                        <p:tgtEl>
                                          <p:spTgt spid="27">
                                            <p:txEl>
                                              <p:pRg st="1" end="1"/>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8" name="الظل الحقيقي   5.wav"/>
                                        </p:tgtEl>
                                      </p:cMediaNode>
                                    </p:audio>
                                  </p:sub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27">
                                            <p:txEl>
                                              <p:pRg st="2" end="2"/>
                                            </p:txEl>
                                          </p:spTgt>
                                        </p:tgtEl>
                                        <p:attrNameLst>
                                          <p:attrName>style.visibility</p:attrName>
                                        </p:attrNameLst>
                                      </p:cBhvr>
                                      <p:to>
                                        <p:strVal val="visible"/>
                                      </p:to>
                                    </p:set>
                                    <p:anim calcmode="lin" valueType="num">
                                      <p:cBhvr>
                                        <p:cTn id="69"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70"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71" dur="500"/>
                                        <p:tgtEl>
                                          <p:spTgt spid="27">
                                            <p:txEl>
                                              <p:pRg st="2" end="2"/>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9" name="الظل الساقط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 grpId="0"/>
      <p:bldP spid="6176" grpId="0"/>
      <p:bldP spid="6172" grpId="0"/>
      <p:bldP spid="27" grpId="0" uiExpand="1" build="allAtOnce" animBg="1"/>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8">
            <a:lum bright="-10000" contrast="30000"/>
          </a:blip>
          <a:srcRect l="11103" t="5906" r="62651" b="49803"/>
          <a:stretch>
            <a:fillRect/>
          </a:stretch>
        </p:blipFill>
        <p:spPr bwMode="auto">
          <a:xfrm>
            <a:off x="723824" y="142852"/>
            <a:ext cx="2043127" cy="2357454"/>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8">
            <a:lum bright="-10000" contrast="30000"/>
          </a:blip>
          <a:srcRect l="37349" r="37415" b="51279"/>
          <a:stretch>
            <a:fillRect/>
          </a:stretch>
        </p:blipFill>
        <p:spPr bwMode="auto">
          <a:xfrm>
            <a:off x="3009840" y="71414"/>
            <a:ext cx="1785950" cy="2357454"/>
          </a:xfrm>
          <a:prstGeom prst="rect">
            <a:avLst/>
          </a:prstGeom>
          <a:ln>
            <a:noFill/>
          </a:ln>
          <a:effectLst>
            <a:outerShdw blurRad="292100" dist="139700" dir="2700000" algn="tl" rotWithShape="0">
              <a:srgbClr val="333333">
                <a:alpha val="65000"/>
              </a:srgbClr>
            </a:outerShdw>
          </a:effectLst>
        </p:spPr>
      </p:pic>
      <p:pic>
        <p:nvPicPr>
          <p:cNvPr id="17" name="Picture 2"/>
          <p:cNvPicPr>
            <a:picLocks noChangeAspect="1" noChangeArrowheads="1"/>
          </p:cNvPicPr>
          <p:nvPr/>
        </p:nvPicPr>
        <p:blipFill>
          <a:blip r:embed="rId8">
            <a:lum bright="-10000" contrast="30000"/>
          </a:blip>
          <a:srcRect l="62585" r="6123" b="51279"/>
          <a:stretch>
            <a:fillRect/>
          </a:stretch>
        </p:blipFill>
        <p:spPr bwMode="auto">
          <a:xfrm>
            <a:off x="5081542" y="71414"/>
            <a:ext cx="2214578" cy="2357454"/>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8">
            <a:lum bright="-10000" contrast="30000"/>
          </a:blip>
          <a:srcRect t="62008" r="9151"/>
          <a:stretch>
            <a:fillRect/>
          </a:stretch>
        </p:blipFill>
        <p:spPr bwMode="auto">
          <a:xfrm>
            <a:off x="785786" y="3786190"/>
            <a:ext cx="6429420" cy="1838304"/>
          </a:xfrm>
          <a:prstGeom prst="rect">
            <a:avLst/>
          </a:prstGeom>
          <a:noFill/>
          <a:ln w="9525">
            <a:noFill/>
            <a:miter lim="800000"/>
            <a:headEnd/>
            <a:tailEnd/>
          </a:ln>
          <a:effectLst/>
        </p:spPr>
      </p:pic>
      <p:sp>
        <p:nvSpPr>
          <p:cNvPr id="19" name="Content Placeholder 2"/>
          <p:cNvSpPr txBox="1">
            <a:spLocks/>
          </p:cNvSpPr>
          <p:nvPr/>
        </p:nvSpPr>
        <p:spPr bwMode="auto">
          <a:xfrm>
            <a:off x="714348" y="2571744"/>
            <a:ext cx="6581772" cy="107157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buFont typeface="Arial" pitchFamily="34" charset="0"/>
              <a:buNone/>
            </a:pPr>
            <a:r>
              <a:rPr lang="ar-EG" sz="2400" b="1" dirty="0">
                <a:solidFill>
                  <a:srgbClr val="C00000"/>
                </a:solidFill>
                <a:latin typeface="Calibri" pitchFamily="34" charset="0"/>
              </a:rPr>
              <a:t>بواسطة الضوء نتعرف إلى ألوان الأشياء وأشكالها وظلالها. وكلما كان الضوء ساطعًا كلما ظهر ظل الشيء أكثر قوة. وكلما كان الضوء خفيفًا كلما كانت درجة الظل أخف وأقل.</a:t>
            </a:r>
            <a:endParaRPr lang="en-US" sz="2400" b="1" dirty="0">
              <a:solidFill>
                <a:srgbClr val="C00000"/>
              </a:solidFill>
              <a:latin typeface="Calibri" pitchFamily="34" charset="0"/>
            </a:endParaRPr>
          </a:p>
        </p:txBody>
      </p:sp>
      <p:grpSp>
        <p:nvGrpSpPr>
          <p:cNvPr id="10" name="مجموعة 9"/>
          <p:cNvGrpSpPr/>
          <p:nvPr/>
        </p:nvGrpSpPr>
        <p:grpSpPr>
          <a:xfrm>
            <a:off x="3609110" y="5786454"/>
            <a:ext cx="2105898" cy="642918"/>
            <a:chOff x="3609110" y="5786454"/>
            <a:chExt cx="2105898" cy="642918"/>
          </a:xfrm>
        </p:grpSpPr>
        <p:sp>
          <p:nvSpPr>
            <p:cNvPr id="20" name="Title 1"/>
            <p:cNvSpPr txBox="1">
              <a:spLocks/>
            </p:cNvSpPr>
            <p:nvPr/>
          </p:nvSpPr>
          <p:spPr>
            <a:xfrm>
              <a:off x="3894862" y="5786454"/>
              <a:ext cx="1428760" cy="642918"/>
            </a:xfrm>
            <a:prstGeom prst="rect">
              <a:avLst/>
            </a:prstGeom>
          </p:spPr>
          <p:txBody>
            <a:bodyPr rtlCol="1" anchor="ctr">
              <a:normAutofit fontScale="85000" lnSpcReduction="10000"/>
            </a:bodyPr>
            <a:lstStyle/>
            <a:p>
              <a:pPr fontAlgn="auto">
                <a:spcAft>
                  <a:spcPts val="0"/>
                </a:spcAft>
                <a:defRPr/>
              </a:pPr>
              <a:r>
                <a:rPr lang="ar-EG" sz="2800" b="1" dirty="0">
                  <a:solidFill>
                    <a:srgbClr val="C93FAB"/>
                  </a:solidFill>
                  <a:latin typeface="+mj-lt"/>
                  <a:ea typeface="+mj-ea"/>
                  <a:cs typeface="+mj-cs"/>
                </a:rPr>
                <a:t>الشكل (13)</a:t>
              </a:r>
              <a:endParaRPr lang="en-US" sz="2800" dirty="0">
                <a:solidFill>
                  <a:srgbClr val="C93FAB"/>
                </a:solidFill>
                <a:latin typeface="+mj-lt"/>
                <a:ea typeface="+mj-ea"/>
                <a:cs typeface="+mj-cs"/>
              </a:endParaRPr>
            </a:p>
          </p:txBody>
        </p:sp>
        <p:pic>
          <p:nvPicPr>
            <p:cNvPr id="21" name="Picture 2"/>
            <p:cNvPicPr>
              <a:picLocks noChangeAspect="1" noChangeArrowheads="1"/>
            </p:cNvPicPr>
            <p:nvPr/>
          </p:nvPicPr>
          <p:blipFill>
            <a:blip r:embed="rId9"/>
            <a:srcRect/>
            <a:stretch>
              <a:fillRect/>
            </a:stretch>
          </p:blipFill>
          <p:spPr bwMode="auto">
            <a:xfrm>
              <a:off x="5323622" y="5786454"/>
              <a:ext cx="391386" cy="604836"/>
            </a:xfrm>
            <a:prstGeom prst="rect">
              <a:avLst/>
            </a:prstGeom>
            <a:noFill/>
            <a:ln w="9525">
              <a:noFill/>
              <a:miter lim="800000"/>
              <a:headEnd/>
              <a:tailEnd/>
            </a:ln>
            <a:effectLst/>
          </p:spPr>
        </p:pic>
        <p:pic>
          <p:nvPicPr>
            <p:cNvPr id="22" name="Picture 2"/>
            <p:cNvPicPr>
              <a:picLocks noChangeAspect="1" noChangeArrowheads="1"/>
            </p:cNvPicPr>
            <p:nvPr/>
          </p:nvPicPr>
          <p:blipFill>
            <a:blip r:embed="rId9"/>
            <a:srcRect/>
            <a:stretch>
              <a:fillRect/>
            </a:stretch>
          </p:blipFill>
          <p:spPr bwMode="auto">
            <a:xfrm rot="10800000">
              <a:off x="3609110" y="5786454"/>
              <a:ext cx="391386" cy="60483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ضوء الشمس.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منبع ضوئي ساطع.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منبع ضوئي ضعيف.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5" name="ضوء قريب.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6" name="بواسطة الضوء نتعرف إلى ألوان الأشياء وأشكالها.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4)">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7" name="شكل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5853</TotalTime>
  <Words>663</Words>
  <Application>Microsoft Office PowerPoint</Application>
  <PresentationFormat>عرض على الشاشة (4:3)</PresentationFormat>
  <Paragraphs>89</Paragraphs>
  <Slides>38</Slides>
  <Notes>3</Notes>
  <HiddenSlides>0</HiddenSlides>
  <MMClips>0</MMClips>
  <ScaleCrop>false</ScaleCrop>
  <HeadingPairs>
    <vt:vector size="4" baseType="variant">
      <vt:variant>
        <vt:lpstr>نسق</vt:lpstr>
      </vt:variant>
      <vt:variant>
        <vt:i4>1</vt:i4>
      </vt:variant>
      <vt:variant>
        <vt:lpstr>عناوين الشرائح</vt:lpstr>
      </vt:variant>
      <vt:variant>
        <vt:i4>38</vt:i4>
      </vt:variant>
    </vt:vector>
  </HeadingPairs>
  <TitlesOfParts>
    <vt:vector size="39" baseType="lpstr">
      <vt:lpstr>سمة Office</vt:lpstr>
      <vt:lpstr>عرض تقديمي في PowerPoint</vt:lpstr>
      <vt:lpstr>عرض تقديمي في PowerPoint</vt:lpstr>
      <vt:lpstr>تعتمد الرؤية البصرية على حساسية  شبكة العين للضوء المنبعث من الأجسام المضيئة، أو المنعكس عن الأجسام المضاءة،</vt:lpstr>
      <vt:lpstr>إستراتيجية العصف الذهني</vt:lpstr>
      <vt:lpstr>عرض تقديمي في PowerPoint</vt:lpstr>
      <vt:lpstr>عرض تقديمي في PowerPoint</vt:lpstr>
      <vt:lpstr>عرض تقديمي في PowerPoint</vt:lpstr>
      <vt:lpstr>عرض تقديمي في PowerPoint</vt:lpstr>
      <vt:lpstr>عرض تقديمي في PowerPoint</vt:lpstr>
      <vt:lpstr>إستراتيجية الحوار والمناقشـــــة</vt:lpstr>
      <vt:lpstr>عرض تقديمي في PowerPoint</vt:lpstr>
      <vt:lpstr>عرض تقديمي في PowerPoint</vt:lpstr>
      <vt:lpstr>استراتيجية التخيّل</vt:lpstr>
      <vt:lpstr>عرض تقديمي في PowerPoint</vt:lpstr>
      <vt:lpstr>عرض تقديمي في PowerPoint</vt:lpstr>
      <vt:lpstr>إستراتيجية قراءة النــــــص</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قيــــــــــــم وطنيـــــــــــة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تربية فنية - الصف الرابع الابتدائي - الفصل الدراسي الأول</dc:title>
  <dc:subject>2- الضوء والظل والثمار</dc:subject>
  <dc:creator>أ/ بندر الحازمي</dc:creator>
  <cp:keywords>حقيبة إنجاز المعلم والمعلمة</cp:keywords>
  <cp:lastModifiedBy>مستخدم غير معروف</cp:lastModifiedBy>
  <cp:revision>320</cp:revision>
  <dcterms:modified xsi:type="dcterms:W3CDTF">2020-09-13T13:32:52Z</dcterms:modified>
</cp:coreProperties>
</file>