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99" r:id="rId1"/>
  </p:sldMasterIdLst>
  <p:sldIdLst>
    <p:sldId id="273" r:id="rId2"/>
    <p:sldId id="284" r:id="rId3"/>
    <p:sldId id="287" r:id="rId4"/>
    <p:sldId id="281" r:id="rId5"/>
    <p:sldId id="256" r:id="rId6"/>
    <p:sldId id="278" r:id="rId7"/>
    <p:sldId id="283" r:id="rId8"/>
    <p:sldId id="274" r:id="rId9"/>
    <p:sldId id="275" r:id="rId10"/>
    <p:sldId id="257" r:id="rId11"/>
    <p:sldId id="285" r:id="rId12"/>
    <p:sldId id="286" r:id="rId13"/>
    <p:sldId id="259" r:id="rId14"/>
    <p:sldId id="258" r:id="rId15"/>
    <p:sldId id="265" r:id="rId16"/>
    <p:sldId id="288" r:id="rId17"/>
    <p:sldId id="260" r:id="rId18"/>
    <p:sldId id="267" r:id="rId19"/>
    <p:sldId id="277" r:id="rId20"/>
    <p:sldId id="266" r:id="rId21"/>
    <p:sldId id="272" r:id="rId22"/>
    <p:sldId id="289" r:id="rId23"/>
    <p:sldId id="282" r:id="rId2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1631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C89EF96-8CEA-46FF-86C4-4CE0E7609802}" styleName="نمط فاتح 3 - تمييز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C2FFA5D-87B4-456A-9821-1D502468CF0F}" styleName="نمط ذو نسُق 1 - تمييز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بلا نمط، بلا شبكة">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1E4AEA4-8DFA-4A89-87EB-49C32662AFE0}" styleName="نمط متوسط 2 - تمييز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86" d="100"/>
          <a:sy n="86" d="100"/>
        </p:scale>
        <p:origin x="96"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46409F9-E13D-44B7-9B76-C62BEDB41538}"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ar-SA"/>
        </a:p>
      </dgm:t>
    </dgm:pt>
    <dgm:pt modelId="{0C97CB54-A2BE-42CF-A0AD-DC33037F5485}">
      <dgm:prSet phldrT="[نص]" custT="1"/>
      <dgm:spPr/>
      <dgm:t>
        <a:bodyPr/>
        <a:lstStyle/>
        <a:p>
          <a:pPr rtl="1"/>
          <a:r>
            <a:rPr lang="ar-SA" sz="2000" dirty="0" smtClean="0">
              <a:latin typeface="Calibri" panose="020F0502020204030204" pitchFamily="34" charset="0"/>
              <a:cs typeface="Calibri" panose="020F0502020204030204" pitchFamily="34" charset="0"/>
            </a:rPr>
            <a:t>متى يكون العمل صالحاً ومقبولاً؟ </a:t>
          </a:r>
          <a:endParaRPr lang="ar-SA" sz="2000" dirty="0">
            <a:latin typeface="Calibri" panose="020F0502020204030204" pitchFamily="34" charset="0"/>
            <a:cs typeface="Calibri" panose="020F0502020204030204" pitchFamily="34" charset="0"/>
          </a:endParaRPr>
        </a:p>
      </dgm:t>
    </dgm:pt>
    <dgm:pt modelId="{67527E26-FD7D-48F4-BDEA-84AA720BB1F3}" type="parTrans" cxnId="{10B10ABE-AF73-45A9-8450-C24E864E4AC7}">
      <dgm:prSet/>
      <dgm:spPr/>
      <dgm:t>
        <a:bodyPr/>
        <a:lstStyle/>
        <a:p>
          <a:pPr rtl="1"/>
          <a:endParaRPr lang="ar-SA"/>
        </a:p>
      </dgm:t>
    </dgm:pt>
    <dgm:pt modelId="{BAC30D4A-6BEB-4CEB-8FD9-1B82A3EB6DDB}" type="sibTrans" cxnId="{10B10ABE-AF73-45A9-8450-C24E864E4AC7}">
      <dgm:prSet/>
      <dgm:spPr/>
      <dgm:t>
        <a:bodyPr/>
        <a:lstStyle/>
        <a:p>
          <a:pPr rtl="1"/>
          <a:endParaRPr lang="ar-SA"/>
        </a:p>
      </dgm:t>
    </dgm:pt>
    <dgm:pt modelId="{43666507-EE8B-439D-910B-A6EB44AACA42}">
      <dgm:prSet phldrT="[نص]" custT="1"/>
      <dgm:spPr/>
      <dgm:t>
        <a:bodyPr/>
        <a:lstStyle/>
        <a:p>
          <a:pPr rtl="1"/>
          <a:r>
            <a:rPr lang="ar-SA" sz="2000" dirty="0" smtClean="0">
              <a:latin typeface="Calibri" panose="020F0502020204030204" pitchFamily="34" charset="0"/>
              <a:cs typeface="Calibri" panose="020F0502020204030204" pitchFamily="34" charset="0"/>
            </a:rPr>
            <a:t>أذكري اسم الوحدتين السابقة التي قمنا بدراستها في منهجك؟</a:t>
          </a:r>
          <a:endParaRPr lang="ar-SA" sz="2000" dirty="0">
            <a:latin typeface="Calibri" panose="020F0502020204030204" pitchFamily="34" charset="0"/>
            <a:cs typeface="Calibri" panose="020F0502020204030204" pitchFamily="34" charset="0"/>
          </a:endParaRPr>
        </a:p>
      </dgm:t>
    </dgm:pt>
    <dgm:pt modelId="{ECA66FD6-4C59-4A77-AC66-7F8FE7FB06AB}" type="parTrans" cxnId="{F5DA6F0A-A056-481E-84C5-742D8F6D713F}">
      <dgm:prSet/>
      <dgm:spPr/>
      <dgm:t>
        <a:bodyPr/>
        <a:lstStyle/>
        <a:p>
          <a:pPr rtl="1"/>
          <a:endParaRPr lang="ar-SA"/>
        </a:p>
      </dgm:t>
    </dgm:pt>
    <dgm:pt modelId="{6AC1C169-7F81-45E6-95F7-E325A535F52D}" type="sibTrans" cxnId="{F5DA6F0A-A056-481E-84C5-742D8F6D713F}">
      <dgm:prSet/>
      <dgm:spPr/>
      <dgm:t>
        <a:bodyPr/>
        <a:lstStyle/>
        <a:p>
          <a:pPr rtl="1"/>
          <a:endParaRPr lang="ar-SA"/>
        </a:p>
      </dgm:t>
    </dgm:pt>
    <dgm:pt modelId="{9B067A36-F639-4B92-8807-BB700A7C84F4}">
      <dgm:prSet phldrT="[نص]" custT="1"/>
      <dgm:spPr/>
      <dgm:t>
        <a:bodyPr/>
        <a:lstStyle/>
        <a:p>
          <a:pPr rtl="1"/>
          <a:r>
            <a:rPr lang="ar-SA" sz="2000" dirty="0" smtClean="0">
              <a:latin typeface="Calibri" panose="020F0502020204030204" pitchFamily="34" charset="0"/>
              <a:cs typeface="Calibri" panose="020F0502020204030204" pitchFamily="34" charset="0"/>
            </a:rPr>
            <a:t>مثلي لكلمة أدخلت صاحبها النار وكلمة أدخلت صاحبها </a:t>
          </a:r>
          <a:r>
            <a:rPr lang="ar-SA" sz="2000" dirty="0" err="1" smtClean="0">
              <a:latin typeface="Calibri" panose="020F0502020204030204" pitchFamily="34" charset="0"/>
              <a:cs typeface="Calibri" panose="020F0502020204030204" pitchFamily="34" charset="0"/>
            </a:rPr>
            <a:t>الجنه</a:t>
          </a:r>
          <a:r>
            <a:rPr lang="ar-SA" sz="2000" dirty="0" smtClean="0">
              <a:latin typeface="Calibri" panose="020F0502020204030204" pitchFamily="34" charset="0"/>
              <a:cs typeface="Calibri" panose="020F0502020204030204" pitchFamily="34" charset="0"/>
            </a:rPr>
            <a:t> ؟ </a:t>
          </a:r>
          <a:endParaRPr lang="ar-SA" sz="2000" dirty="0">
            <a:latin typeface="Calibri" panose="020F0502020204030204" pitchFamily="34" charset="0"/>
            <a:cs typeface="Calibri" panose="020F0502020204030204" pitchFamily="34" charset="0"/>
          </a:endParaRPr>
        </a:p>
      </dgm:t>
    </dgm:pt>
    <dgm:pt modelId="{FA554532-8E5B-41F5-9AD0-5B4D6F29BFCB}" type="parTrans" cxnId="{10072CDB-447B-4719-BDF9-9F81C5693CF9}">
      <dgm:prSet/>
      <dgm:spPr/>
      <dgm:t>
        <a:bodyPr/>
        <a:lstStyle/>
        <a:p>
          <a:pPr rtl="1"/>
          <a:endParaRPr lang="ar-SA"/>
        </a:p>
      </dgm:t>
    </dgm:pt>
    <dgm:pt modelId="{723961F8-7A9A-46BB-B29E-749D15FA4815}" type="sibTrans" cxnId="{10072CDB-447B-4719-BDF9-9F81C5693CF9}">
      <dgm:prSet/>
      <dgm:spPr/>
      <dgm:t>
        <a:bodyPr/>
        <a:lstStyle/>
        <a:p>
          <a:pPr rtl="1"/>
          <a:endParaRPr lang="ar-SA"/>
        </a:p>
      </dgm:t>
    </dgm:pt>
    <dgm:pt modelId="{399420DA-6196-4BFC-95BA-A1FB1F1CABAA}" type="pres">
      <dgm:prSet presAssocID="{546409F9-E13D-44B7-9B76-C62BEDB41538}" presName="diagram" presStyleCnt="0">
        <dgm:presLayoutVars>
          <dgm:dir/>
          <dgm:resizeHandles val="exact"/>
        </dgm:presLayoutVars>
      </dgm:prSet>
      <dgm:spPr/>
      <dgm:t>
        <a:bodyPr/>
        <a:lstStyle/>
        <a:p>
          <a:pPr rtl="1"/>
          <a:endParaRPr lang="ar-SA"/>
        </a:p>
      </dgm:t>
    </dgm:pt>
    <dgm:pt modelId="{48AFDFED-B3FB-4E54-83D2-7C725ECAB69D}" type="pres">
      <dgm:prSet presAssocID="{0C97CB54-A2BE-42CF-A0AD-DC33037F5485}" presName="node" presStyleLbl="node1" presStyleIdx="0" presStyleCnt="3" custLinFactNeighborX="47576" custLinFactNeighborY="63619">
        <dgm:presLayoutVars>
          <dgm:bulletEnabled val="1"/>
        </dgm:presLayoutVars>
      </dgm:prSet>
      <dgm:spPr/>
      <dgm:t>
        <a:bodyPr/>
        <a:lstStyle/>
        <a:p>
          <a:pPr rtl="1"/>
          <a:endParaRPr lang="ar-SA"/>
        </a:p>
      </dgm:t>
    </dgm:pt>
    <dgm:pt modelId="{A80C906D-5E75-4A14-8276-58B47CF36922}" type="pres">
      <dgm:prSet presAssocID="{BAC30D4A-6BEB-4CEB-8FD9-1B82A3EB6DDB}" presName="sibTrans" presStyleCnt="0"/>
      <dgm:spPr/>
    </dgm:pt>
    <dgm:pt modelId="{1ABE1ECB-C88E-491C-84D3-243FBB9D531F}" type="pres">
      <dgm:prSet presAssocID="{43666507-EE8B-439D-910B-A6EB44AACA42}" presName="node" presStyleLbl="node1" presStyleIdx="1" presStyleCnt="3" custLinFactNeighborX="-1106" custLinFactNeighborY="-41166">
        <dgm:presLayoutVars>
          <dgm:bulletEnabled val="1"/>
        </dgm:presLayoutVars>
      </dgm:prSet>
      <dgm:spPr/>
      <dgm:t>
        <a:bodyPr/>
        <a:lstStyle/>
        <a:p>
          <a:pPr rtl="1"/>
          <a:endParaRPr lang="ar-SA"/>
        </a:p>
      </dgm:t>
    </dgm:pt>
    <dgm:pt modelId="{2BC7A49E-8B14-4054-A9D5-3D0439EED8B2}" type="pres">
      <dgm:prSet presAssocID="{6AC1C169-7F81-45E6-95F7-E325A535F52D}" presName="sibTrans" presStyleCnt="0"/>
      <dgm:spPr/>
    </dgm:pt>
    <dgm:pt modelId="{C15866A2-F033-4F2F-9D02-B104E57AF4FB}" type="pres">
      <dgm:prSet presAssocID="{9B067A36-F639-4B92-8807-BB700A7C84F4}" presName="node" presStyleLbl="node1" presStyleIdx="2" presStyleCnt="3" custScaleX="116592" custLinFactNeighborX="-47023" custLinFactNeighborY="53477">
        <dgm:presLayoutVars>
          <dgm:bulletEnabled val="1"/>
        </dgm:presLayoutVars>
      </dgm:prSet>
      <dgm:spPr/>
      <dgm:t>
        <a:bodyPr/>
        <a:lstStyle/>
        <a:p>
          <a:pPr rtl="1"/>
          <a:endParaRPr lang="ar-SA"/>
        </a:p>
      </dgm:t>
    </dgm:pt>
  </dgm:ptLst>
  <dgm:cxnLst>
    <dgm:cxn modelId="{8FB1C3EB-77CB-4EFF-9F22-B147C249BE1F}" type="presOf" srcId="{0C97CB54-A2BE-42CF-A0AD-DC33037F5485}" destId="{48AFDFED-B3FB-4E54-83D2-7C725ECAB69D}" srcOrd="0" destOrd="0" presId="urn:microsoft.com/office/officeart/2005/8/layout/default"/>
    <dgm:cxn modelId="{EC87A788-0E8F-4E61-BDD4-86F41971934F}" type="presOf" srcId="{546409F9-E13D-44B7-9B76-C62BEDB41538}" destId="{399420DA-6196-4BFC-95BA-A1FB1F1CABAA}" srcOrd="0" destOrd="0" presId="urn:microsoft.com/office/officeart/2005/8/layout/default"/>
    <dgm:cxn modelId="{F5DA6F0A-A056-481E-84C5-742D8F6D713F}" srcId="{546409F9-E13D-44B7-9B76-C62BEDB41538}" destId="{43666507-EE8B-439D-910B-A6EB44AACA42}" srcOrd="1" destOrd="0" parTransId="{ECA66FD6-4C59-4A77-AC66-7F8FE7FB06AB}" sibTransId="{6AC1C169-7F81-45E6-95F7-E325A535F52D}"/>
    <dgm:cxn modelId="{756B1F57-BE8A-41E0-937A-4BBFA1EA3ED8}" type="presOf" srcId="{43666507-EE8B-439D-910B-A6EB44AACA42}" destId="{1ABE1ECB-C88E-491C-84D3-243FBB9D531F}" srcOrd="0" destOrd="0" presId="urn:microsoft.com/office/officeart/2005/8/layout/default"/>
    <dgm:cxn modelId="{10B10ABE-AF73-45A9-8450-C24E864E4AC7}" srcId="{546409F9-E13D-44B7-9B76-C62BEDB41538}" destId="{0C97CB54-A2BE-42CF-A0AD-DC33037F5485}" srcOrd="0" destOrd="0" parTransId="{67527E26-FD7D-48F4-BDEA-84AA720BB1F3}" sibTransId="{BAC30D4A-6BEB-4CEB-8FD9-1B82A3EB6DDB}"/>
    <dgm:cxn modelId="{10072CDB-447B-4719-BDF9-9F81C5693CF9}" srcId="{546409F9-E13D-44B7-9B76-C62BEDB41538}" destId="{9B067A36-F639-4B92-8807-BB700A7C84F4}" srcOrd="2" destOrd="0" parTransId="{FA554532-8E5B-41F5-9AD0-5B4D6F29BFCB}" sibTransId="{723961F8-7A9A-46BB-B29E-749D15FA4815}"/>
    <dgm:cxn modelId="{D8C109AC-5DE6-4117-8E93-76C778E0B3B6}" type="presOf" srcId="{9B067A36-F639-4B92-8807-BB700A7C84F4}" destId="{C15866A2-F033-4F2F-9D02-B104E57AF4FB}" srcOrd="0" destOrd="0" presId="urn:microsoft.com/office/officeart/2005/8/layout/default"/>
    <dgm:cxn modelId="{912F76AD-E550-4AAA-B991-49D586D3CFFF}" type="presParOf" srcId="{399420DA-6196-4BFC-95BA-A1FB1F1CABAA}" destId="{48AFDFED-B3FB-4E54-83D2-7C725ECAB69D}" srcOrd="0" destOrd="0" presId="urn:microsoft.com/office/officeart/2005/8/layout/default"/>
    <dgm:cxn modelId="{DEC3BB27-E703-40C8-988F-D7CCB25B93D1}" type="presParOf" srcId="{399420DA-6196-4BFC-95BA-A1FB1F1CABAA}" destId="{A80C906D-5E75-4A14-8276-58B47CF36922}" srcOrd="1" destOrd="0" presId="urn:microsoft.com/office/officeart/2005/8/layout/default"/>
    <dgm:cxn modelId="{6EF52D14-056C-4A10-9545-E9705F509C0D}" type="presParOf" srcId="{399420DA-6196-4BFC-95BA-A1FB1F1CABAA}" destId="{1ABE1ECB-C88E-491C-84D3-243FBB9D531F}" srcOrd="2" destOrd="0" presId="urn:microsoft.com/office/officeart/2005/8/layout/default"/>
    <dgm:cxn modelId="{18487B9C-7CF2-4295-BEF5-55AA0FBAFD19}" type="presParOf" srcId="{399420DA-6196-4BFC-95BA-A1FB1F1CABAA}" destId="{2BC7A49E-8B14-4054-A9D5-3D0439EED8B2}" srcOrd="3" destOrd="0" presId="urn:microsoft.com/office/officeart/2005/8/layout/default"/>
    <dgm:cxn modelId="{36393D42-09FB-4068-A7B5-C88C059AEBA3}" type="presParOf" srcId="{399420DA-6196-4BFC-95BA-A1FB1F1CABAA}" destId="{C15866A2-F033-4F2F-9D02-B104E57AF4FB}"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9426DED-CB31-441C-941E-8DE004D906B1}" type="doc">
      <dgm:prSet loTypeId="urn:microsoft.com/office/officeart/2005/8/layout/pyramid2" loCatId="list" qsTypeId="urn:microsoft.com/office/officeart/2005/8/quickstyle/3d2" qsCatId="3D" csTypeId="urn:microsoft.com/office/officeart/2005/8/colors/accent1_2" csCatId="accent1" phldr="1"/>
      <dgm:spPr/>
    </dgm:pt>
    <dgm:pt modelId="{DC6B759F-C046-486D-B6B5-77D513ABEE06}">
      <dgm:prSet phldrT="[نص]"/>
      <dgm:spPr/>
      <dgm:t>
        <a:bodyPr/>
        <a:lstStyle/>
        <a:p>
          <a:pPr rtl="1"/>
          <a:r>
            <a:rPr lang="ar-SA" b="1" dirty="0" smtClean="0">
              <a:latin typeface="Calibri" panose="020F0502020204030204" pitchFamily="34" charset="0"/>
              <a:cs typeface="Calibri" panose="020F0502020204030204" pitchFamily="34" charset="0"/>
            </a:rPr>
            <a:t>الابتعاد عن </a:t>
          </a:r>
          <a:r>
            <a:rPr lang="ar-SA" b="1" dirty="0" err="1" smtClean="0">
              <a:latin typeface="Calibri" panose="020F0502020204030204" pitchFamily="34" charset="0"/>
              <a:cs typeface="Calibri" panose="020F0502020204030204" pitchFamily="34" charset="0"/>
            </a:rPr>
            <a:t>الأثام</a:t>
          </a:r>
          <a:r>
            <a:rPr lang="ar-SA" b="1" dirty="0" smtClean="0">
              <a:latin typeface="Calibri" panose="020F0502020204030204" pitchFamily="34" charset="0"/>
              <a:cs typeface="Calibri" panose="020F0502020204030204" pitchFamily="34" charset="0"/>
            </a:rPr>
            <a:t> </a:t>
          </a:r>
          <a:endParaRPr lang="ar-SA" b="1" dirty="0">
            <a:latin typeface="Calibri" panose="020F0502020204030204" pitchFamily="34" charset="0"/>
            <a:cs typeface="Calibri" panose="020F0502020204030204" pitchFamily="34" charset="0"/>
          </a:endParaRPr>
        </a:p>
      </dgm:t>
    </dgm:pt>
    <dgm:pt modelId="{4723CEA9-C7DD-460A-B5DB-19244E5BD370}" type="parTrans" cxnId="{B9E0A61B-DF6F-4545-847B-C32E14899F6C}">
      <dgm:prSet/>
      <dgm:spPr/>
      <dgm:t>
        <a:bodyPr/>
        <a:lstStyle/>
        <a:p>
          <a:pPr rtl="1"/>
          <a:endParaRPr lang="ar-SA"/>
        </a:p>
      </dgm:t>
    </dgm:pt>
    <dgm:pt modelId="{CA1A7E77-3EB4-48C2-924A-1230537DE102}" type="sibTrans" cxnId="{B9E0A61B-DF6F-4545-847B-C32E14899F6C}">
      <dgm:prSet/>
      <dgm:spPr/>
      <dgm:t>
        <a:bodyPr/>
        <a:lstStyle/>
        <a:p>
          <a:pPr rtl="1"/>
          <a:endParaRPr lang="ar-SA"/>
        </a:p>
      </dgm:t>
    </dgm:pt>
    <dgm:pt modelId="{DCEC96BF-4502-45D7-946F-7F6E320B14C0}">
      <dgm:prSet phldrT="[نص]" custT="1"/>
      <dgm:spPr/>
      <dgm:t>
        <a:bodyPr/>
        <a:lstStyle/>
        <a:p>
          <a:pPr rtl="1"/>
          <a:r>
            <a:rPr lang="ar-SA" sz="2800" b="1" dirty="0" smtClean="0">
              <a:solidFill>
                <a:schemeClr val="tx1"/>
              </a:solidFill>
              <a:latin typeface="Calibri" panose="020F0502020204030204" pitchFamily="34" charset="0"/>
              <a:cs typeface="Calibri" panose="020F0502020204030204" pitchFamily="34" charset="0"/>
            </a:rPr>
            <a:t>اليسر والسماحة </a:t>
          </a:r>
          <a:endParaRPr lang="ar-SA" sz="2800" b="1" dirty="0">
            <a:solidFill>
              <a:schemeClr val="tx1"/>
            </a:solidFill>
            <a:latin typeface="Calibri" panose="020F0502020204030204" pitchFamily="34" charset="0"/>
            <a:cs typeface="Calibri" panose="020F0502020204030204" pitchFamily="34" charset="0"/>
          </a:endParaRPr>
        </a:p>
      </dgm:t>
    </dgm:pt>
    <dgm:pt modelId="{ED8CC39D-5219-410F-B0FF-3A0D11735442}" type="parTrans" cxnId="{87B3806D-B23C-4EAD-BB71-1855D90BA737}">
      <dgm:prSet/>
      <dgm:spPr/>
      <dgm:t>
        <a:bodyPr/>
        <a:lstStyle/>
        <a:p>
          <a:pPr rtl="1"/>
          <a:endParaRPr lang="ar-SA"/>
        </a:p>
      </dgm:t>
    </dgm:pt>
    <dgm:pt modelId="{E2692BF2-01A9-49F8-957E-B409A44A4974}" type="sibTrans" cxnId="{87B3806D-B23C-4EAD-BB71-1855D90BA737}">
      <dgm:prSet/>
      <dgm:spPr/>
      <dgm:t>
        <a:bodyPr/>
        <a:lstStyle/>
        <a:p>
          <a:pPr rtl="1"/>
          <a:endParaRPr lang="ar-SA"/>
        </a:p>
      </dgm:t>
    </dgm:pt>
    <dgm:pt modelId="{AD5B1BF0-A02A-4CBF-B4E3-3806EFB7C740}">
      <dgm:prSet phldrT="[نص]" custT="1"/>
      <dgm:spPr/>
      <dgm:t>
        <a:bodyPr/>
        <a:lstStyle/>
        <a:p>
          <a:pPr rtl="1"/>
          <a:r>
            <a:rPr lang="ar-SA" sz="2400" b="1" dirty="0" smtClean="0">
              <a:latin typeface="Calibri" panose="020F0502020204030204" pitchFamily="34" charset="0"/>
              <a:cs typeface="Calibri" panose="020F0502020204030204" pitchFamily="34" charset="0"/>
            </a:rPr>
            <a:t>الانتقام لحرمات الله </a:t>
          </a:r>
          <a:endParaRPr lang="ar-SA" sz="2400" b="1" dirty="0">
            <a:latin typeface="Calibri" panose="020F0502020204030204" pitchFamily="34" charset="0"/>
            <a:cs typeface="Calibri" panose="020F0502020204030204" pitchFamily="34" charset="0"/>
          </a:endParaRPr>
        </a:p>
      </dgm:t>
    </dgm:pt>
    <dgm:pt modelId="{50340039-C44D-4A5E-B32E-B2C2D1D6D98E}" type="parTrans" cxnId="{6B583299-3B07-4805-85D4-2F623C670FC2}">
      <dgm:prSet/>
      <dgm:spPr/>
      <dgm:t>
        <a:bodyPr/>
        <a:lstStyle/>
        <a:p>
          <a:pPr rtl="1"/>
          <a:endParaRPr lang="ar-SA"/>
        </a:p>
      </dgm:t>
    </dgm:pt>
    <dgm:pt modelId="{3A78D432-2222-413E-A103-61C823C4E011}" type="sibTrans" cxnId="{6B583299-3B07-4805-85D4-2F623C670FC2}">
      <dgm:prSet/>
      <dgm:spPr/>
      <dgm:t>
        <a:bodyPr/>
        <a:lstStyle/>
        <a:p>
          <a:pPr rtl="1"/>
          <a:endParaRPr lang="ar-SA"/>
        </a:p>
      </dgm:t>
    </dgm:pt>
    <dgm:pt modelId="{CF0B552C-39C0-41A5-A477-448AFEED7DBD}" type="pres">
      <dgm:prSet presAssocID="{69426DED-CB31-441C-941E-8DE004D906B1}" presName="compositeShape" presStyleCnt="0">
        <dgm:presLayoutVars>
          <dgm:dir/>
          <dgm:resizeHandles/>
        </dgm:presLayoutVars>
      </dgm:prSet>
      <dgm:spPr/>
    </dgm:pt>
    <dgm:pt modelId="{46216E58-9EB8-4F59-8709-23EA4DB0F345}" type="pres">
      <dgm:prSet presAssocID="{69426DED-CB31-441C-941E-8DE004D906B1}" presName="pyramid" presStyleLbl="node1" presStyleIdx="0" presStyleCnt="1" custLinFactNeighborX="305" custLinFactNeighborY="-16058"/>
      <dgm:spPr/>
    </dgm:pt>
    <dgm:pt modelId="{BB768E78-D1F8-4F43-9EC9-B6ADA3D91047}" type="pres">
      <dgm:prSet presAssocID="{69426DED-CB31-441C-941E-8DE004D906B1}" presName="theList" presStyleCnt="0"/>
      <dgm:spPr/>
    </dgm:pt>
    <dgm:pt modelId="{5D501DE6-19FE-4577-A864-295974540D5C}" type="pres">
      <dgm:prSet presAssocID="{DC6B759F-C046-486D-B6B5-77D513ABEE06}" presName="aNode" presStyleLbl="fgAcc1" presStyleIdx="0" presStyleCnt="3">
        <dgm:presLayoutVars>
          <dgm:bulletEnabled val="1"/>
        </dgm:presLayoutVars>
      </dgm:prSet>
      <dgm:spPr/>
      <dgm:t>
        <a:bodyPr/>
        <a:lstStyle/>
        <a:p>
          <a:pPr rtl="1"/>
          <a:endParaRPr lang="ar-SA"/>
        </a:p>
      </dgm:t>
    </dgm:pt>
    <dgm:pt modelId="{4CB9D55F-FFF5-4355-9A0D-02255516FE03}" type="pres">
      <dgm:prSet presAssocID="{DC6B759F-C046-486D-B6B5-77D513ABEE06}" presName="aSpace" presStyleCnt="0"/>
      <dgm:spPr/>
    </dgm:pt>
    <dgm:pt modelId="{67E670CF-B742-48AF-835A-7BA3646150DF}" type="pres">
      <dgm:prSet presAssocID="{DCEC96BF-4502-45D7-946F-7F6E320B14C0}" presName="aNode" presStyleLbl="fgAcc1" presStyleIdx="1" presStyleCnt="3" custLinFactNeighborY="12334">
        <dgm:presLayoutVars>
          <dgm:bulletEnabled val="1"/>
        </dgm:presLayoutVars>
      </dgm:prSet>
      <dgm:spPr/>
      <dgm:t>
        <a:bodyPr/>
        <a:lstStyle/>
        <a:p>
          <a:pPr rtl="1"/>
          <a:endParaRPr lang="ar-SA"/>
        </a:p>
      </dgm:t>
    </dgm:pt>
    <dgm:pt modelId="{8DECC870-08DC-472C-9579-374B669B11EB}" type="pres">
      <dgm:prSet presAssocID="{DCEC96BF-4502-45D7-946F-7F6E320B14C0}" presName="aSpace" presStyleCnt="0"/>
      <dgm:spPr/>
    </dgm:pt>
    <dgm:pt modelId="{13617194-C741-4D4A-8A1E-D211B17F5776}" type="pres">
      <dgm:prSet presAssocID="{AD5B1BF0-A02A-4CBF-B4E3-3806EFB7C740}" presName="aNode" presStyleLbl="fgAcc1" presStyleIdx="2" presStyleCnt="3">
        <dgm:presLayoutVars>
          <dgm:bulletEnabled val="1"/>
        </dgm:presLayoutVars>
      </dgm:prSet>
      <dgm:spPr/>
      <dgm:t>
        <a:bodyPr/>
        <a:lstStyle/>
        <a:p>
          <a:pPr rtl="1"/>
          <a:endParaRPr lang="ar-SA"/>
        </a:p>
      </dgm:t>
    </dgm:pt>
    <dgm:pt modelId="{BBE51CC0-DC15-45ED-8ADB-E848DFE8A4FF}" type="pres">
      <dgm:prSet presAssocID="{AD5B1BF0-A02A-4CBF-B4E3-3806EFB7C740}" presName="aSpace" presStyleCnt="0"/>
      <dgm:spPr/>
    </dgm:pt>
  </dgm:ptLst>
  <dgm:cxnLst>
    <dgm:cxn modelId="{B9E0A61B-DF6F-4545-847B-C32E14899F6C}" srcId="{69426DED-CB31-441C-941E-8DE004D906B1}" destId="{DC6B759F-C046-486D-B6B5-77D513ABEE06}" srcOrd="0" destOrd="0" parTransId="{4723CEA9-C7DD-460A-B5DB-19244E5BD370}" sibTransId="{CA1A7E77-3EB4-48C2-924A-1230537DE102}"/>
    <dgm:cxn modelId="{87B3806D-B23C-4EAD-BB71-1855D90BA737}" srcId="{69426DED-CB31-441C-941E-8DE004D906B1}" destId="{DCEC96BF-4502-45D7-946F-7F6E320B14C0}" srcOrd="1" destOrd="0" parTransId="{ED8CC39D-5219-410F-B0FF-3A0D11735442}" sibTransId="{E2692BF2-01A9-49F8-957E-B409A44A4974}"/>
    <dgm:cxn modelId="{CC909B93-57F9-463F-8C93-BEED144D5BAC}" type="presOf" srcId="{69426DED-CB31-441C-941E-8DE004D906B1}" destId="{CF0B552C-39C0-41A5-A477-448AFEED7DBD}" srcOrd="0" destOrd="0" presId="urn:microsoft.com/office/officeart/2005/8/layout/pyramid2"/>
    <dgm:cxn modelId="{6B583299-3B07-4805-85D4-2F623C670FC2}" srcId="{69426DED-CB31-441C-941E-8DE004D906B1}" destId="{AD5B1BF0-A02A-4CBF-B4E3-3806EFB7C740}" srcOrd="2" destOrd="0" parTransId="{50340039-C44D-4A5E-B32E-B2C2D1D6D98E}" sibTransId="{3A78D432-2222-413E-A103-61C823C4E011}"/>
    <dgm:cxn modelId="{96D1D499-D2DD-435F-AE4C-74CFE6A55D3D}" type="presOf" srcId="{AD5B1BF0-A02A-4CBF-B4E3-3806EFB7C740}" destId="{13617194-C741-4D4A-8A1E-D211B17F5776}" srcOrd="0" destOrd="0" presId="urn:microsoft.com/office/officeart/2005/8/layout/pyramid2"/>
    <dgm:cxn modelId="{93420A00-39EE-4CAC-A121-892B4B8A3D83}" type="presOf" srcId="{DC6B759F-C046-486D-B6B5-77D513ABEE06}" destId="{5D501DE6-19FE-4577-A864-295974540D5C}" srcOrd="0" destOrd="0" presId="urn:microsoft.com/office/officeart/2005/8/layout/pyramid2"/>
    <dgm:cxn modelId="{25C64132-F7FA-4EC8-A584-B09B1835B10E}" type="presOf" srcId="{DCEC96BF-4502-45D7-946F-7F6E320B14C0}" destId="{67E670CF-B742-48AF-835A-7BA3646150DF}" srcOrd="0" destOrd="0" presId="urn:microsoft.com/office/officeart/2005/8/layout/pyramid2"/>
    <dgm:cxn modelId="{F2749EC2-9DBD-4F5C-AE4E-340A84A4988D}" type="presParOf" srcId="{CF0B552C-39C0-41A5-A477-448AFEED7DBD}" destId="{46216E58-9EB8-4F59-8709-23EA4DB0F345}" srcOrd="0" destOrd="0" presId="urn:microsoft.com/office/officeart/2005/8/layout/pyramid2"/>
    <dgm:cxn modelId="{D99E24AF-0D70-47A7-9FD8-89F3727A0DBD}" type="presParOf" srcId="{CF0B552C-39C0-41A5-A477-448AFEED7DBD}" destId="{BB768E78-D1F8-4F43-9EC9-B6ADA3D91047}" srcOrd="1" destOrd="0" presId="urn:microsoft.com/office/officeart/2005/8/layout/pyramid2"/>
    <dgm:cxn modelId="{B861D213-64D5-4E10-A782-382ECEC4F015}" type="presParOf" srcId="{BB768E78-D1F8-4F43-9EC9-B6ADA3D91047}" destId="{5D501DE6-19FE-4577-A864-295974540D5C}" srcOrd="0" destOrd="0" presId="urn:microsoft.com/office/officeart/2005/8/layout/pyramid2"/>
    <dgm:cxn modelId="{80CA8E07-5995-4DC1-A4A6-E2D8011B9EFA}" type="presParOf" srcId="{BB768E78-D1F8-4F43-9EC9-B6ADA3D91047}" destId="{4CB9D55F-FFF5-4355-9A0D-02255516FE03}" srcOrd="1" destOrd="0" presId="urn:microsoft.com/office/officeart/2005/8/layout/pyramid2"/>
    <dgm:cxn modelId="{F01CADB1-6956-48AE-B677-5318AB6CD1C5}" type="presParOf" srcId="{BB768E78-D1F8-4F43-9EC9-B6ADA3D91047}" destId="{67E670CF-B742-48AF-835A-7BA3646150DF}" srcOrd="2" destOrd="0" presId="urn:microsoft.com/office/officeart/2005/8/layout/pyramid2"/>
    <dgm:cxn modelId="{D5E13E73-FB79-4325-8C71-810DE7771A16}" type="presParOf" srcId="{BB768E78-D1F8-4F43-9EC9-B6ADA3D91047}" destId="{8DECC870-08DC-472C-9579-374B669B11EB}" srcOrd="3" destOrd="0" presId="urn:microsoft.com/office/officeart/2005/8/layout/pyramid2"/>
    <dgm:cxn modelId="{893EECCF-3DF9-4CCC-B2F0-33B8DC9C3009}" type="presParOf" srcId="{BB768E78-D1F8-4F43-9EC9-B6ADA3D91047}" destId="{13617194-C741-4D4A-8A1E-D211B17F5776}" srcOrd="4" destOrd="0" presId="urn:microsoft.com/office/officeart/2005/8/layout/pyramid2"/>
    <dgm:cxn modelId="{31E9A2F7-4A5F-415E-9F61-F945FEAF5845}" type="presParOf" srcId="{BB768E78-D1F8-4F43-9EC9-B6ADA3D91047}" destId="{BBE51CC0-DC15-45ED-8ADB-E848DFE8A4FF}" srcOrd="5"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AFDFED-B3FB-4E54-83D2-7C725ECAB69D}">
      <dsp:nvSpPr>
        <dsp:cNvPr id="0" name=""/>
        <dsp:cNvSpPr/>
      </dsp:nvSpPr>
      <dsp:spPr>
        <a:xfrm>
          <a:off x="947961" y="1406440"/>
          <a:ext cx="1991447" cy="119486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SA" sz="2000" kern="1200" dirty="0" smtClean="0">
              <a:latin typeface="Calibri" panose="020F0502020204030204" pitchFamily="34" charset="0"/>
              <a:cs typeface="Calibri" panose="020F0502020204030204" pitchFamily="34" charset="0"/>
            </a:rPr>
            <a:t>متى يكون العمل صالحاً ومقبولاً؟ </a:t>
          </a:r>
          <a:endParaRPr lang="ar-SA" sz="2000" kern="1200" dirty="0">
            <a:latin typeface="Calibri" panose="020F0502020204030204" pitchFamily="34" charset="0"/>
            <a:cs typeface="Calibri" panose="020F0502020204030204" pitchFamily="34" charset="0"/>
          </a:endParaRPr>
        </a:p>
      </dsp:txBody>
      <dsp:txXfrm>
        <a:off x="947961" y="1406440"/>
        <a:ext cx="1991447" cy="1194868"/>
      </dsp:txXfrm>
    </dsp:sp>
    <dsp:sp modelId="{1ABE1ECB-C88E-491C-84D3-243FBB9D531F}">
      <dsp:nvSpPr>
        <dsp:cNvPr id="0" name=""/>
        <dsp:cNvSpPr/>
      </dsp:nvSpPr>
      <dsp:spPr>
        <a:xfrm>
          <a:off x="2169077" y="154397"/>
          <a:ext cx="1991447" cy="119486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SA" sz="2000" kern="1200" dirty="0" smtClean="0">
              <a:latin typeface="Calibri" panose="020F0502020204030204" pitchFamily="34" charset="0"/>
              <a:cs typeface="Calibri" panose="020F0502020204030204" pitchFamily="34" charset="0"/>
            </a:rPr>
            <a:t>أذكري اسم الوحدتين السابقة التي قمنا بدراستها في منهجك؟</a:t>
          </a:r>
          <a:endParaRPr lang="ar-SA" sz="2000" kern="1200" dirty="0">
            <a:latin typeface="Calibri" panose="020F0502020204030204" pitchFamily="34" charset="0"/>
            <a:cs typeface="Calibri" panose="020F0502020204030204" pitchFamily="34" charset="0"/>
          </a:endParaRPr>
        </a:p>
      </dsp:txBody>
      <dsp:txXfrm>
        <a:off x="2169077" y="154397"/>
        <a:ext cx="1991447" cy="1194868"/>
      </dsp:txXfrm>
    </dsp:sp>
    <dsp:sp modelId="{C15866A2-F033-4F2F-9D02-B104E57AF4FB}">
      <dsp:nvSpPr>
        <dsp:cNvPr id="0" name=""/>
        <dsp:cNvSpPr/>
      </dsp:nvSpPr>
      <dsp:spPr>
        <a:xfrm>
          <a:off x="0" y="2679270"/>
          <a:ext cx="2321869" cy="1194868"/>
        </a:xfrm>
        <a:prstGeom prst="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1">
            <a:lnSpc>
              <a:spcPct val="90000"/>
            </a:lnSpc>
            <a:spcBef>
              <a:spcPct val="0"/>
            </a:spcBef>
            <a:spcAft>
              <a:spcPct val="35000"/>
            </a:spcAft>
          </a:pPr>
          <a:r>
            <a:rPr lang="ar-SA" sz="2000" kern="1200" dirty="0" smtClean="0">
              <a:latin typeface="Calibri" panose="020F0502020204030204" pitchFamily="34" charset="0"/>
              <a:cs typeface="Calibri" panose="020F0502020204030204" pitchFamily="34" charset="0"/>
            </a:rPr>
            <a:t>مثلي لكلمة أدخلت صاحبها النار وكلمة أدخلت صاحبها </a:t>
          </a:r>
          <a:r>
            <a:rPr lang="ar-SA" sz="2000" kern="1200" dirty="0" err="1" smtClean="0">
              <a:latin typeface="Calibri" panose="020F0502020204030204" pitchFamily="34" charset="0"/>
              <a:cs typeface="Calibri" panose="020F0502020204030204" pitchFamily="34" charset="0"/>
            </a:rPr>
            <a:t>الجنه</a:t>
          </a:r>
          <a:r>
            <a:rPr lang="ar-SA" sz="2000" kern="1200" dirty="0" smtClean="0">
              <a:latin typeface="Calibri" panose="020F0502020204030204" pitchFamily="34" charset="0"/>
              <a:cs typeface="Calibri" panose="020F0502020204030204" pitchFamily="34" charset="0"/>
            </a:rPr>
            <a:t> ؟ </a:t>
          </a:r>
          <a:endParaRPr lang="ar-SA" sz="2000" kern="1200" dirty="0">
            <a:latin typeface="Calibri" panose="020F0502020204030204" pitchFamily="34" charset="0"/>
            <a:cs typeface="Calibri" panose="020F0502020204030204" pitchFamily="34" charset="0"/>
          </a:endParaRPr>
        </a:p>
      </dsp:txBody>
      <dsp:txXfrm>
        <a:off x="0" y="2679270"/>
        <a:ext cx="2321869" cy="119486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216E58-9EB8-4F59-8709-23EA4DB0F345}">
      <dsp:nvSpPr>
        <dsp:cNvPr id="0" name=""/>
        <dsp:cNvSpPr/>
      </dsp:nvSpPr>
      <dsp:spPr>
        <a:xfrm>
          <a:off x="530678" y="0"/>
          <a:ext cx="3479800" cy="3479800"/>
        </a:xfrm>
        <a:prstGeom prst="triangle">
          <a:avLst/>
        </a:prstGeom>
        <a:gradFill rotWithShape="0">
          <a:gsLst>
            <a:gs pos="0">
              <a:schemeClr val="accent1">
                <a:hueOff val="0"/>
                <a:satOff val="0"/>
                <a:lumOff val="0"/>
                <a:alphaOff val="0"/>
                <a:tint val="96000"/>
                <a:lumMod val="100000"/>
              </a:schemeClr>
            </a:gs>
            <a:gs pos="78000">
              <a:schemeClr val="accent1">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5D501DE6-19FE-4577-A864-295974540D5C}">
      <dsp:nvSpPr>
        <dsp:cNvPr id="0" name=""/>
        <dsp:cNvSpPr/>
      </dsp:nvSpPr>
      <dsp:spPr>
        <a:xfrm>
          <a:off x="2259964" y="349849"/>
          <a:ext cx="2261870" cy="823733"/>
        </a:xfrm>
        <a:prstGeom prst="roundRect">
          <a:avLst/>
        </a:prstGeom>
        <a:solidFill>
          <a:schemeClr val="lt1">
            <a:alpha val="90000"/>
            <a:hueOff val="0"/>
            <a:satOff val="0"/>
            <a:lumOff val="0"/>
            <a:alphaOff val="0"/>
          </a:schemeClr>
        </a:solidFill>
        <a:ln w="12700" cap="rnd" cmpd="sng" algn="ctr">
          <a:solidFill>
            <a:schemeClr val="accent1">
              <a:hueOff val="0"/>
              <a:satOff val="0"/>
              <a:lumOff val="0"/>
              <a:alphaOff val="0"/>
            </a:schemeClr>
          </a:solidFill>
          <a:prstDash val="solid"/>
        </a:ln>
        <a:effectLst>
          <a:outerShdw blurRad="38100" dist="25400" dir="5400000" rotWithShape="0">
            <a:srgbClr val="000000">
              <a:alpha val="3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02870" tIns="102870" rIns="102870" bIns="102870" numCol="1" spcCol="1270" anchor="ctr" anchorCtr="0">
          <a:noAutofit/>
        </a:bodyPr>
        <a:lstStyle/>
        <a:p>
          <a:pPr lvl="0" algn="ctr" defTabSz="1200150" rtl="1">
            <a:lnSpc>
              <a:spcPct val="90000"/>
            </a:lnSpc>
            <a:spcBef>
              <a:spcPct val="0"/>
            </a:spcBef>
            <a:spcAft>
              <a:spcPct val="35000"/>
            </a:spcAft>
          </a:pPr>
          <a:r>
            <a:rPr lang="ar-SA" sz="2700" b="1" kern="1200" dirty="0" smtClean="0">
              <a:latin typeface="Calibri" panose="020F0502020204030204" pitchFamily="34" charset="0"/>
              <a:cs typeface="Calibri" panose="020F0502020204030204" pitchFamily="34" charset="0"/>
            </a:rPr>
            <a:t>الابتعاد عن </a:t>
          </a:r>
          <a:r>
            <a:rPr lang="ar-SA" sz="2700" b="1" kern="1200" dirty="0" err="1" smtClean="0">
              <a:latin typeface="Calibri" panose="020F0502020204030204" pitchFamily="34" charset="0"/>
              <a:cs typeface="Calibri" panose="020F0502020204030204" pitchFamily="34" charset="0"/>
            </a:rPr>
            <a:t>الأثام</a:t>
          </a:r>
          <a:r>
            <a:rPr lang="ar-SA" sz="2700" b="1" kern="1200" dirty="0" smtClean="0">
              <a:latin typeface="Calibri" panose="020F0502020204030204" pitchFamily="34" charset="0"/>
              <a:cs typeface="Calibri" panose="020F0502020204030204" pitchFamily="34" charset="0"/>
            </a:rPr>
            <a:t> </a:t>
          </a:r>
          <a:endParaRPr lang="ar-SA" sz="2700" b="1" kern="1200" dirty="0">
            <a:latin typeface="Calibri" panose="020F0502020204030204" pitchFamily="34" charset="0"/>
            <a:cs typeface="Calibri" panose="020F0502020204030204" pitchFamily="34" charset="0"/>
          </a:endParaRPr>
        </a:p>
      </dsp:txBody>
      <dsp:txXfrm>
        <a:off x="2300175" y="390060"/>
        <a:ext cx="2181448" cy="743311"/>
      </dsp:txXfrm>
    </dsp:sp>
    <dsp:sp modelId="{67E670CF-B742-48AF-835A-7BA3646150DF}">
      <dsp:nvSpPr>
        <dsp:cNvPr id="0" name=""/>
        <dsp:cNvSpPr/>
      </dsp:nvSpPr>
      <dsp:spPr>
        <a:xfrm>
          <a:off x="2259964" y="1289249"/>
          <a:ext cx="2261870" cy="823733"/>
        </a:xfrm>
        <a:prstGeom prst="roundRect">
          <a:avLst/>
        </a:prstGeom>
        <a:solidFill>
          <a:schemeClr val="lt1">
            <a:alpha val="90000"/>
            <a:hueOff val="0"/>
            <a:satOff val="0"/>
            <a:lumOff val="0"/>
            <a:alphaOff val="0"/>
          </a:schemeClr>
        </a:solidFill>
        <a:ln w="12700" cap="rnd" cmpd="sng" algn="ctr">
          <a:solidFill>
            <a:schemeClr val="accent1">
              <a:hueOff val="0"/>
              <a:satOff val="0"/>
              <a:lumOff val="0"/>
              <a:alphaOff val="0"/>
            </a:schemeClr>
          </a:solidFill>
          <a:prstDash val="solid"/>
        </a:ln>
        <a:effectLst>
          <a:outerShdw blurRad="38100" dist="25400" dir="5400000" rotWithShape="0">
            <a:srgbClr val="000000">
              <a:alpha val="3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06680" tIns="106680" rIns="106680" bIns="106680" numCol="1" spcCol="1270" anchor="ctr" anchorCtr="0">
          <a:noAutofit/>
        </a:bodyPr>
        <a:lstStyle/>
        <a:p>
          <a:pPr lvl="0" algn="ctr" defTabSz="1244600" rtl="1">
            <a:lnSpc>
              <a:spcPct val="90000"/>
            </a:lnSpc>
            <a:spcBef>
              <a:spcPct val="0"/>
            </a:spcBef>
            <a:spcAft>
              <a:spcPct val="35000"/>
            </a:spcAft>
          </a:pPr>
          <a:r>
            <a:rPr lang="ar-SA" sz="2800" b="1" kern="1200" dirty="0" smtClean="0">
              <a:solidFill>
                <a:schemeClr val="tx1"/>
              </a:solidFill>
              <a:latin typeface="Calibri" panose="020F0502020204030204" pitchFamily="34" charset="0"/>
              <a:cs typeface="Calibri" panose="020F0502020204030204" pitchFamily="34" charset="0"/>
            </a:rPr>
            <a:t>اليسر والسماحة </a:t>
          </a:r>
          <a:endParaRPr lang="ar-SA" sz="2800" b="1" kern="1200" dirty="0">
            <a:solidFill>
              <a:schemeClr val="tx1"/>
            </a:solidFill>
            <a:latin typeface="Calibri" panose="020F0502020204030204" pitchFamily="34" charset="0"/>
            <a:cs typeface="Calibri" panose="020F0502020204030204" pitchFamily="34" charset="0"/>
          </a:endParaRPr>
        </a:p>
      </dsp:txBody>
      <dsp:txXfrm>
        <a:off x="2300175" y="1329460"/>
        <a:ext cx="2181448" cy="743311"/>
      </dsp:txXfrm>
    </dsp:sp>
    <dsp:sp modelId="{13617194-C741-4D4A-8A1E-D211B17F5776}">
      <dsp:nvSpPr>
        <dsp:cNvPr id="0" name=""/>
        <dsp:cNvSpPr/>
      </dsp:nvSpPr>
      <dsp:spPr>
        <a:xfrm>
          <a:off x="2259964" y="2203250"/>
          <a:ext cx="2261870" cy="823733"/>
        </a:xfrm>
        <a:prstGeom prst="roundRect">
          <a:avLst/>
        </a:prstGeom>
        <a:solidFill>
          <a:schemeClr val="lt1">
            <a:alpha val="90000"/>
            <a:hueOff val="0"/>
            <a:satOff val="0"/>
            <a:lumOff val="0"/>
            <a:alphaOff val="0"/>
          </a:schemeClr>
        </a:solidFill>
        <a:ln w="12700" cap="rnd" cmpd="sng" algn="ctr">
          <a:solidFill>
            <a:schemeClr val="accent1">
              <a:hueOff val="0"/>
              <a:satOff val="0"/>
              <a:lumOff val="0"/>
              <a:alphaOff val="0"/>
            </a:schemeClr>
          </a:solidFill>
          <a:prstDash val="solid"/>
        </a:ln>
        <a:effectLst>
          <a:outerShdw blurRad="38100" dist="25400" dir="5400000" rotWithShape="0">
            <a:srgbClr val="000000">
              <a:alpha val="35000"/>
            </a:srgbClr>
          </a:outerShdw>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91440" tIns="91440" rIns="91440" bIns="91440" numCol="1" spcCol="1270" anchor="ctr" anchorCtr="0">
          <a:noAutofit/>
        </a:bodyPr>
        <a:lstStyle/>
        <a:p>
          <a:pPr lvl="0" algn="ctr" defTabSz="1066800" rtl="1">
            <a:lnSpc>
              <a:spcPct val="90000"/>
            </a:lnSpc>
            <a:spcBef>
              <a:spcPct val="0"/>
            </a:spcBef>
            <a:spcAft>
              <a:spcPct val="35000"/>
            </a:spcAft>
          </a:pPr>
          <a:r>
            <a:rPr lang="ar-SA" sz="2400" b="1" kern="1200" dirty="0" smtClean="0">
              <a:latin typeface="Calibri" panose="020F0502020204030204" pitchFamily="34" charset="0"/>
              <a:cs typeface="Calibri" panose="020F0502020204030204" pitchFamily="34" charset="0"/>
            </a:rPr>
            <a:t>الانتقام لحرمات الله </a:t>
          </a:r>
          <a:endParaRPr lang="ar-SA" sz="2400" b="1" kern="1200" dirty="0">
            <a:latin typeface="Calibri" panose="020F0502020204030204" pitchFamily="34" charset="0"/>
            <a:cs typeface="Calibri" panose="020F0502020204030204" pitchFamily="34" charset="0"/>
          </a:endParaRPr>
        </a:p>
      </dsp:txBody>
      <dsp:txXfrm>
        <a:off x="2300175" y="2243461"/>
        <a:ext cx="2181448" cy="743311"/>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94961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ar-SA" smtClean="0"/>
              <a:t>انقر لتحرير نمط العنوان الرئيسي</a:t>
            </a:r>
            <a:endParaRPr lang="en-US" dirty="0"/>
          </a:p>
        </p:txBody>
      </p:sp>
      <p:sp>
        <p:nvSpPr>
          <p:cNvPr id="3" name="Content Placeholder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05032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B61BEF0D-F0BB-DE4B-95CE-6DB70DBA9567}" type="datetimeFigureOut">
              <a:rPr lang="en-US" smtClean="0"/>
              <a:pPr/>
              <a:t>10/3/2020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543995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smtClean="0"/>
              <a:t>10/3/2020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a:t>
            </a:fld>
            <a:endParaRPr lang="en-US" dirty="0"/>
          </a:p>
        </p:txBody>
      </p:sp>
    </p:spTree>
    <p:extLst>
      <p:ext uri="{BB962C8B-B14F-4D97-AF65-F5344CB8AC3E}">
        <p14:creationId xmlns:p14="http://schemas.microsoft.com/office/powerpoint/2010/main" val="40216119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10/3/2020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710933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ar-SA" smtClean="0"/>
              <a:t>انقر لتحرير نمط العنوان الرئيسي</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10/3/2020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619555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10/3/2020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954501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ar-SA" smtClean="0"/>
              <a:t>انقر لتحرير نمط العنوان الرئيسي</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42A54C80-263E-416B-A8E0-580EDEADCBDC}" type="datetimeFigureOut">
              <a:rPr lang="en-US" smtClean="0"/>
              <a:t>10/3/2020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18182358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ar-SA" smtClean="0"/>
              <a:t>انقر لتحرير نمط العنوان الرئيسي</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ar-SA" smtClean="0"/>
              <a:t>انقر فوق الأيقونة لإضافة صورة</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B61BEF0D-F0BB-DE4B-95CE-6DB70DBA9567}" type="datetimeFigureOut">
              <a:rPr lang="en-US" smtClean="0"/>
              <a:pPr/>
              <a:t>10/3/2020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759903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العنوان والتسمية ال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B61BEF0D-F0BB-DE4B-95CE-6DB70DBA9567}" type="datetimeFigureOut">
              <a:rPr lang="en-US" smtClean="0"/>
              <a:pPr/>
              <a:t>10/3/2020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904970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اقتباس مع تسمية توضيحية">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ar-SA" smtClean="0"/>
              <a:t>انقر لتحرير نمط العنوان الرئيسي</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smtClean="0"/>
              <a:t>انقر لتحرير أنماط النص الرئيسي</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B61BEF0D-F0BB-DE4B-95CE-6DB70DBA9567}" type="datetimeFigureOut">
              <a:rPr lang="en-US" smtClean="0"/>
              <a:pPr/>
              <a:t>10/3/2020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8452296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بطاقة اسم">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B61BEF0D-F0BB-DE4B-95CE-6DB70DBA9567}" type="datetimeFigureOut">
              <a:rPr lang="en-US" smtClean="0"/>
              <a:pPr/>
              <a:t>10/3/2020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369198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بطاقة اسم ذات اقتباس">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ar-SA" smtClean="0"/>
              <a:t>انقر لتحرير نمط العنوان الرئيسي</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smtClean="0"/>
              <a:t>انقر لتحرير أنماط النص الرئيسي</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B61BEF0D-F0BB-DE4B-95CE-6DB70DBA9567}" type="datetimeFigureOut">
              <a:rPr lang="en-US" smtClean="0"/>
              <a:pPr/>
              <a:t>10/3/2020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9983652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صواب أو خطأ">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ar-SA" smtClean="0"/>
              <a:t>انقر لتحرير نمط العنوان الرئيسي</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ar-SA" smtClean="0"/>
              <a:t>انقر لتحرير أنماط النص الرئيسي</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B61BEF0D-F0BB-DE4B-95CE-6DB70DBA9567}" type="datetimeFigureOut">
              <a:rPr lang="en-US" smtClean="0"/>
              <a:pPr/>
              <a:t>10/3/2020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345701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t>10/3/2020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37097150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ar-SA" smtClean="0"/>
              <a:t>انقر لتحرير نمط العنوان الرئيسي</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362752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10/3/2020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72971392"/>
      </p:ext>
    </p:extLst>
  </p:cSld>
  <p:clrMap bg1="lt1" tx1="dk1" bg2="lt2" tx2="dk2" accent1="accent1" accent2="accent2" accent3="accent3" accent4="accent4" accent5="accent5" accent6="accent6" hlink="hlink" folHlink="folHlink"/>
  <p:sldLayoutIdLst>
    <p:sldLayoutId id="2147483900" r:id="rId1"/>
    <p:sldLayoutId id="2147483901" r:id="rId2"/>
    <p:sldLayoutId id="2147483902" r:id="rId3"/>
    <p:sldLayoutId id="2147483903" r:id="rId4"/>
    <p:sldLayoutId id="2147483904" r:id="rId5"/>
    <p:sldLayoutId id="2147483905" r:id="rId6"/>
    <p:sldLayoutId id="2147483906" r:id="rId7"/>
    <p:sldLayoutId id="2147483907" r:id="rId8"/>
    <p:sldLayoutId id="2147483908" r:id="rId9"/>
    <p:sldLayoutId id="2147483909" r:id="rId10"/>
    <p:sldLayoutId id="2147483910" r:id="rId11"/>
    <p:sldLayoutId id="2147483911" r:id="rId12"/>
    <p:sldLayoutId id="2147483912" r:id="rId13"/>
    <p:sldLayoutId id="2147483913" r:id="rId14"/>
    <p:sldLayoutId id="2147483914" r:id="rId15"/>
    <p:sldLayoutId id="2147483915" r:id="rId16"/>
  </p:sldLayoutIdLst>
  <p:txStyles>
    <p:titleStyle>
      <a:lvl1pPr algn="l" defTabSz="457200" rtl="1" eaLnBrk="1" latinLnBrk="0" hangingPunct="1">
        <a:spcBef>
          <a:spcPct val="0"/>
        </a:spcBef>
        <a:buNone/>
        <a:defRPr sz="3600" kern="1200">
          <a:solidFill>
            <a:schemeClr val="accent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6.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1.jpg"/><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5.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6.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9" Type="http://schemas.openxmlformats.org/officeDocument/2006/relationships/image" Target="../media/image29.png"/></Relationships>
</file>

<file path=ppt/slides/_rels/slide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3.png"/></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1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27000" y="127000"/>
            <a:ext cx="11163300" cy="762000"/>
          </a:xfrm>
        </p:spPr>
        <p:txBody>
          <a:bodyPr>
            <a:noAutofit/>
          </a:bodyPr>
          <a:lstStyle/>
          <a:p>
            <a:pPr algn="ctr"/>
            <a:r>
              <a:rPr lang="ar-SA" sz="6000" dirty="0" smtClean="0">
                <a:solidFill>
                  <a:srgbClr val="92D050"/>
                </a:solidFill>
                <a:cs typeface="PT Bold Dusky" panose="02010400000000000000" pitchFamily="2" charset="-78"/>
              </a:rPr>
              <a:t>بسم الله الرحمن الرحيم </a:t>
            </a:r>
            <a:endParaRPr lang="ar-SA" sz="6000" dirty="0">
              <a:solidFill>
                <a:srgbClr val="92D050"/>
              </a:solidFill>
              <a:cs typeface="PT Bold Dusky" panose="02010400000000000000" pitchFamily="2" charset="-78"/>
            </a:endParaRPr>
          </a:p>
        </p:txBody>
      </p:sp>
      <p:pic>
        <p:nvPicPr>
          <p:cNvPr id="4" name="صورة 3"/>
          <p:cNvPicPr>
            <a:picLocks noChangeAspect="1"/>
          </p:cNvPicPr>
          <p:nvPr/>
        </p:nvPicPr>
        <p:blipFill>
          <a:blip r:embed="rId2"/>
          <a:stretch>
            <a:fillRect/>
          </a:stretch>
        </p:blipFill>
        <p:spPr>
          <a:xfrm>
            <a:off x="292582" y="1181100"/>
            <a:ext cx="9421358" cy="5549690"/>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5" name="صورة 4"/>
          <p:cNvPicPr>
            <a:picLocks noChangeAspect="1"/>
          </p:cNvPicPr>
          <p:nvPr/>
        </p:nvPicPr>
        <p:blipFill>
          <a:blip r:embed="rId3"/>
          <a:stretch>
            <a:fillRect/>
          </a:stretch>
        </p:blipFill>
        <p:spPr>
          <a:xfrm>
            <a:off x="7022507" y="3089095"/>
            <a:ext cx="1956986" cy="1213209"/>
          </a:xfrm>
          <a:prstGeom prst="rect">
            <a:avLst/>
          </a:prstGeom>
        </p:spPr>
      </p:pic>
      <p:pic>
        <p:nvPicPr>
          <p:cNvPr id="6" name="صورة 5"/>
          <p:cNvPicPr>
            <a:picLocks noChangeAspect="1"/>
          </p:cNvPicPr>
          <p:nvPr/>
        </p:nvPicPr>
        <p:blipFill>
          <a:blip r:embed="rId4"/>
          <a:stretch>
            <a:fillRect/>
          </a:stretch>
        </p:blipFill>
        <p:spPr>
          <a:xfrm>
            <a:off x="7476698" y="2298578"/>
            <a:ext cx="1048603" cy="1054699"/>
          </a:xfrm>
          <a:prstGeom prst="rect">
            <a:avLst/>
          </a:prstGeom>
        </p:spPr>
      </p:pic>
      <p:sp>
        <p:nvSpPr>
          <p:cNvPr id="7" name="عنوان 1"/>
          <p:cNvSpPr txBox="1">
            <a:spLocks/>
          </p:cNvSpPr>
          <p:nvPr/>
        </p:nvSpPr>
        <p:spPr>
          <a:xfrm>
            <a:off x="6126878" y="4676237"/>
            <a:ext cx="1954560" cy="1143000"/>
          </a:xfrm>
          <a:prstGeom prst="rect">
            <a:avLst/>
          </a:prstGeom>
        </p:spPr>
        <p:txBody>
          <a:bodyPr vert="horz" lIns="91440" tIns="45720" rIns="91440" bIns="45720" rtlCol="1" anchor="ctr">
            <a:noAutofit/>
          </a:bodyPr>
          <a:lstStyle>
            <a:lvl1pPr algn="ctr" defTabSz="914400" rtl="1" eaLnBrk="1" latinLnBrk="0" hangingPunct="1">
              <a:spcBef>
                <a:spcPct val="0"/>
              </a:spcBef>
              <a:buNone/>
              <a:defRPr sz="4400" kern="1200">
                <a:solidFill>
                  <a:schemeClr val="tx1"/>
                </a:solidFill>
                <a:latin typeface="+mj-lt"/>
                <a:ea typeface="+mj-ea"/>
                <a:cs typeface="+mj-cs"/>
              </a:defRPr>
            </a:lvl1pPr>
          </a:lstStyle>
          <a:p>
            <a:r>
              <a:rPr lang="ar-SA" sz="1800" b="1" dirty="0" smtClean="0">
                <a:solidFill>
                  <a:prstClr val="black"/>
                </a:solidFill>
                <a:latin typeface="Calibri"/>
                <a:cs typeface="Arial" panose="020B0604020202020204" pitchFamily="34" charset="0"/>
              </a:rPr>
              <a:t>اغلاق الميكروفون</a:t>
            </a:r>
          </a:p>
          <a:p>
            <a:r>
              <a:rPr lang="ar-SA" sz="1800" b="1" dirty="0" smtClean="0">
                <a:solidFill>
                  <a:prstClr val="black"/>
                </a:solidFill>
                <a:latin typeface="Calibri"/>
                <a:cs typeface="Arial" panose="020B0604020202020204" pitchFamily="34" charset="0"/>
              </a:rPr>
              <a:t> الا بعد ان تسمع المعلمة </a:t>
            </a:r>
          </a:p>
        </p:txBody>
      </p:sp>
      <p:pic>
        <p:nvPicPr>
          <p:cNvPr id="9" name="صورة 8"/>
          <p:cNvPicPr>
            <a:picLocks noChangeAspect="1"/>
          </p:cNvPicPr>
          <p:nvPr/>
        </p:nvPicPr>
        <p:blipFill>
          <a:blip r:embed="rId5"/>
          <a:stretch>
            <a:fillRect/>
          </a:stretch>
        </p:blipFill>
        <p:spPr>
          <a:xfrm>
            <a:off x="6454485" y="3905145"/>
            <a:ext cx="975445" cy="957155"/>
          </a:xfrm>
          <a:prstGeom prst="rect">
            <a:avLst/>
          </a:prstGeom>
        </p:spPr>
      </p:pic>
      <p:pic>
        <p:nvPicPr>
          <p:cNvPr id="10" name="صورة 9"/>
          <p:cNvPicPr>
            <a:picLocks noChangeAspect="1"/>
          </p:cNvPicPr>
          <p:nvPr/>
        </p:nvPicPr>
        <p:blipFill>
          <a:blip r:embed="rId6"/>
          <a:stretch>
            <a:fillRect/>
          </a:stretch>
        </p:blipFill>
        <p:spPr>
          <a:xfrm>
            <a:off x="4027817" y="4915963"/>
            <a:ext cx="1950889" cy="1146147"/>
          </a:xfrm>
          <a:prstGeom prst="rect">
            <a:avLst/>
          </a:prstGeom>
        </p:spPr>
      </p:pic>
      <p:pic>
        <p:nvPicPr>
          <p:cNvPr id="11" name="صورة 10"/>
          <p:cNvPicPr>
            <a:picLocks noChangeAspect="1"/>
          </p:cNvPicPr>
          <p:nvPr/>
        </p:nvPicPr>
        <p:blipFill>
          <a:blip r:embed="rId7"/>
          <a:stretch>
            <a:fillRect/>
          </a:stretch>
        </p:blipFill>
        <p:spPr>
          <a:xfrm>
            <a:off x="4570409" y="4382030"/>
            <a:ext cx="865707" cy="865707"/>
          </a:xfrm>
          <a:prstGeom prst="rect">
            <a:avLst/>
          </a:prstGeom>
        </p:spPr>
      </p:pic>
      <p:pic>
        <p:nvPicPr>
          <p:cNvPr id="12" name="صورة 11"/>
          <p:cNvPicPr>
            <a:picLocks noChangeAspect="1"/>
          </p:cNvPicPr>
          <p:nvPr/>
        </p:nvPicPr>
        <p:blipFill>
          <a:blip r:embed="rId8"/>
          <a:stretch>
            <a:fillRect/>
          </a:stretch>
        </p:blipFill>
        <p:spPr>
          <a:xfrm>
            <a:off x="1929661" y="4592800"/>
            <a:ext cx="1956986" cy="1188823"/>
          </a:xfrm>
          <a:prstGeom prst="rect">
            <a:avLst/>
          </a:prstGeom>
        </p:spPr>
      </p:pic>
      <p:pic>
        <p:nvPicPr>
          <p:cNvPr id="13" name="صورة 12"/>
          <p:cNvPicPr>
            <a:picLocks noChangeAspect="1"/>
          </p:cNvPicPr>
          <p:nvPr/>
        </p:nvPicPr>
        <p:blipFill>
          <a:blip r:embed="rId9"/>
          <a:stretch>
            <a:fillRect/>
          </a:stretch>
        </p:blipFill>
        <p:spPr>
          <a:xfrm>
            <a:off x="2553637" y="3753054"/>
            <a:ext cx="1018120" cy="1018120"/>
          </a:xfrm>
          <a:prstGeom prst="rect">
            <a:avLst/>
          </a:prstGeom>
        </p:spPr>
      </p:pic>
      <p:pic>
        <p:nvPicPr>
          <p:cNvPr id="14" name="صورة 13"/>
          <p:cNvPicPr>
            <a:picLocks noChangeAspect="1"/>
          </p:cNvPicPr>
          <p:nvPr/>
        </p:nvPicPr>
        <p:blipFill>
          <a:blip r:embed="rId10"/>
          <a:stretch>
            <a:fillRect/>
          </a:stretch>
        </p:blipFill>
        <p:spPr>
          <a:xfrm>
            <a:off x="1091389" y="3162677"/>
            <a:ext cx="1816765" cy="1188823"/>
          </a:xfrm>
          <a:prstGeom prst="rect">
            <a:avLst/>
          </a:prstGeom>
        </p:spPr>
      </p:pic>
      <p:pic>
        <p:nvPicPr>
          <p:cNvPr id="15" name="صورة 14"/>
          <p:cNvPicPr>
            <a:picLocks noChangeAspect="1"/>
          </p:cNvPicPr>
          <p:nvPr/>
        </p:nvPicPr>
        <p:blipFill>
          <a:blip r:embed="rId11"/>
          <a:stretch>
            <a:fillRect/>
          </a:stretch>
        </p:blipFill>
        <p:spPr>
          <a:xfrm>
            <a:off x="1659537" y="2095925"/>
            <a:ext cx="792549" cy="1231499"/>
          </a:xfrm>
          <a:prstGeom prst="rect">
            <a:avLst/>
          </a:prstGeom>
        </p:spPr>
      </p:pic>
      <p:sp>
        <p:nvSpPr>
          <p:cNvPr id="17" name="مربع نص 16"/>
          <p:cNvSpPr txBox="1"/>
          <p:nvPr/>
        </p:nvSpPr>
        <p:spPr>
          <a:xfrm>
            <a:off x="3500912" y="2536511"/>
            <a:ext cx="2787147" cy="830997"/>
          </a:xfrm>
          <a:prstGeom prst="rect">
            <a:avLst/>
          </a:prstGeom>
          <a:noFill/>
        </p:spPr>
        <p:txBody>
          <a:bodyPr wrap="square" rtlCol="1">
            <a:spAutoFit/>
          </a:bodyPr>
          <a:lstStyle/>
          <a:p>
            <a:pPr algn="ctr"/>
            <a:r>
              <a:rPr lang="ar-SA" sz="2400" b="1" dirty="0" smtClean="0">
                <a:solidFill>
                  <a:srgbClr val="FF0000"/>
                </a:solidFill>
                <a:latin typeface="Calibri" panose="020F0502020204030204" pitchFamily="34" charset="0"/>
                <a:cs typeface="Calibri" panose="020F0502020204030204" pitchFamily="34" charset="0"/>
              </a:rPr>
              <a:t>تعليمات الحصه الافتراضية </a:t>
            </a:r>
            <a:endParaRPr lang="ar-SA" sz="2400" b="1" dirty="0">
              <a:solidFill>
                <a:srgbClr val="FF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055586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68861" y="697735"/>
            <a:ext cx="8905313" cy="921745"/>
          </a:xfrm>
        </p:spPr>
        <p:txBody>
          <a:bodyPr>
            <a:normAutofit fontScale="90000"/>
          </a:bodyPr>
          <a:lstStyle/>
          <a:p>
            <a:pPr algn="ctr"/>
            <a:r>
              <a:rPr lang="ar-SA" sz="4000" dirty="0" err="1" smtClean="0">
                <a:solidFill>
                  <a:srgbClr val="FF0000"/>
                </a:solidFill>
                <a:latin typeface="Calibri" panose="020F0502020204030204" pitchFamily="34" charset="0"/>
                <a:cs typeface="PT Bold Broken" panose="02010400000000000000" pitchFamily="2" charset="-78"/>
              </a:rPr>
              <a:t>أجيبي</a:t>
            </a:r>
            <a:r>
              <a:rPr lang="ar-SA" sz="4000" dirty="0" smtClean="0">
                <a:solidFill>
                  <a:srgbClr val="FF0000"/>
                </a:solidFill>
                <a:latin typeface="Calibri" panose="020F0502020204030204" pitchFamily="34" charset="0"/>
                <a:cs typeface="PT Bold Broken" panose="02010400000000000000" pitchFamily="2" charset="-78"/>
              </a:rPr>
              <a:t> عن الأسئلة التالية </a:t>
            </a:r>
            <a:r>
              <a:rPr lang="ar-SA" sz="4000" dirty="0">
                <a:solidFill>
                  <a:srgbClr val="FF0000"/>
                </a:solidFill>
                <a:latin typeface="Calibri" panose="020F0502020204030204" pitchFamily="34" charset="0"/>
                <a:cs typeface="PT Bold Broken" panose="02010400000000000000" pitchFamily="2" charset="-78"/>
              </a:rPr>
              <a:t>باستخدام شريط الذكريات </a:t>
            </a:r>
            <a:br>
              <a:rPr lang="ar-SA" sz="4000" dirty="0">
                <a:solidFill>
                  <a:srgbClr val="FF0000"/>
                </a:solidFill>
                <a:latin typeface="Calibri" panose="020F0502020204030204" pitchFamily="34" charset="0"/>
                <a:cs typeface="PT Bold Broken" panose="02010400000000000000" pitchFamily="2" charset="-78"/>
              </a:rPr>
            </a:br>
            <a:endParaRPr lang="ar-SA" sz="4000" dirty="0">
              <a:solidFill>
                <a:srgbClr val="FF0000"/>
              </a:solidFill>
              <a:latin typeface="Calibri" panose="020F0502020204030204" pitchFamily="34" charset="0"/>
              <a:cs typeface="PT Bold Broken" panose="02010400000000000000" pitchFamily="2" charset="-78"/>
            </a:endParaRPr>
          </a:p>
        </p:txBody>
      </p:sp>
      <p:graphicFrame>
        <p:nvGraphicFramePr>
          <p:cNvPr id="5" name="عنصر نائب للمحتوى 4"/>
          <p:cNvGraphicFramePr>
            <a:graphicFrameLocks noGrp="1"/>
          </p:cNvGraphicFramePr>
          <p:nvPr>
            <p:ph sz="half" idx="1"/>
            <p:extLst>
              <p:ext uri="{D42A27DB-BD31-4B8C-83A1-F6EECF244321}">
                <p14:modId xmlns:p14="http://schemas.microsoft.com/office/powerpoint/2010/main" val="1012830571"/>
              </p:ext>
            </p:extLst>
          </p:nvPr>
        </p:nvGraphicFramePr>
        <p:xfrm>
          <a:off x="677863" y="2160588"/>
          <a:ext cx="4183062" cy="3881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عنصر نائب للمحتوى 5"/>
          <p:cNvPicPr>
            <a:picLocks noGrp="1" noChangeAspect="1"/>
          </p:cNvPicPr>
          <p:nvPr>
            <p:ph sz="half" idx="2"/>
          </p:nvPr>
        </p:nvPicPr>
        <p:blipFill>
          <a:blip r:embed="rId7">
            <a:extLst>
              <a:ext uri="{28A0092B-C50C-407E-A947-70E740481C1C}">
                <a14:useLocalDpi xmlns:a14="http://schemas.microsoft.com/office/drawing/2010/main" val="0"/>
              </a:ext>
            </a:extLst>
          </a:blip>
          <a:stretch>
            <a:fillRect/>
          </a:stretch>
        </p:blipFill>
        <p:spPr>
          <a:xfrm>
            <a:off x="5089525" y="2314984"/>
            <a:ext cx="4184650" cy="3572644"/>
          </a:xfrm>
        </p:spPr>
      </p:pic>
    </p:spTree>
    <p:extLst>
      <p:ext uri="{BB962C8B-B14F-4D97-AF65-F5344CB8AC3E}">
        <p14:creationId xmlns:p14="http://schemas.microsoft.com/office/powerpoint/2010/main" val="2150158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صورة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2566" y="960781"/>
            <a:ext cx="4831571" cy="5552501"/>
          </a:xfrm>
          <a:prstGeom prst="rect">
            <a:avLst/>
          </a:prstGeom>
        </p:spPr>
      </p:pic>
      <p:sp>
        <p:nvSpPr>
          <p:cNvPr id="5" name="وسيلة شرح على شكل سحابة 4"/>
          <p:cNvSpPr/>
          <p:nvPr/>
        </p:nvSpPr>
        <p:spPr>
          <a:xfrm>
            <a:off x="6305463" y="2137270"/>
            <a:ext cx="2336571" cy="2085996"/>
          </a:xfrm>
          <a:prstGeom prst="cloudCallout">
            <a:avLst/>
          </a:prstGeom>
          <a:effectLst>
            <a:glow rad="330200">
              <a:schemeClr val="accent4">
                <a:satMod val="175000"/>
                <a:alpha val="5000"/>
              </a:schemeClr>
            </a:glow>
          </a:effectLst>
        </p:spPr>
        <p:style>
          <a:lnRef idx="1">
            <a:schemeClr val="accent1"/>
          </a:lnRef>
          <a:fillRef idx="2">
            <a:schemeClr val="accent1"/>
          </a:fillRef>
          <a:effectRef idx="1">
            <a:schemeClr val="accent1"/>
          </a:effectRef>
          <a:fontRef idx="minor">
            <a:schemeClr val="dk1"/>
          </a:fontRef>
        </p:style>
        <p:txBody>
          <a:bodyPr rtlCol="1" anchor="ctr"/>
          <a:lstStyle/>
          <a:p>
            <a:pPr algn="ctr"/>
            <a:endParaRPr lang="ar-SA" b="1">
              <a:ln w="22225">
                <a:solidFill>
                  <a:schemeClr val="accent2"/>
                </a:solidFill>
                <a:prstDash val="solid"/>
              </a:ln>
              <a:solidFill>
                <a:schemeClr val="accent2">
                  <a:lumMod val="40000"/>
                  <a:lumOff val="60000"/>
                </a:schemeClr>
              </a:solidFill>
            </a:endParaRPr>
          </a:p>
        </p:txBody>
      </p:sp>
      <p:sp>
        <p:nvSpPr>
          <p:cNvPr id="6" name="مربع نص 5"/>
          <p:cNvSpPr txBox="1"/>
          <p:nvPr/>
        </p:nvSpPr>
        <p:spPr>
          <a:xfrm>
            <a:off x="6741126" y="2536702"/>
            <a:ext cx="1465243" cy="1200329"/>
          </a:xfrm>
          <a:prstGeom prst="rect">
            <a:avLst/>
          </a:prstGeom>
          <a:noFill/>
        </p:spPr>
        <p:txBody>
          <a:bodyPr wrap="square" rtlCol="1">
            <a:spAutoFit/>
          </a:bodyPr>
          <a:lstStyle/>
          <a:p>
            <a:pPr algn="ctr"/>
            <a:r>
              <a:rPr lang="ar-SA" sz="2400" dirty="0" smtClean="0">
                <a:latin typeface="Calibri" panose="020F0502020204030204" pitchFamily="34" charset="0"/>
                <a:cs typeface="Calibri" panose="020F0502020204030204" pitchFamily="34" charset="0"/>
              </a:rPr>
              <a:t>ما سنتعلمه في هذه الوحدة:</a:t>
            </a:r>
            <a:endParaRPr lang="ar-SA"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4283436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نص 2"/>
          <p:cNvSpPr>
            <a:spLocks noGrp="1"/>
          </p:cNvSpPr>
          <p:nvPr>
            <p:ph type="body" idx="1"/>
          </p:nvPr>
        </p:nvSpPr>
        <p:spPr>
          <a:xfrm>
            <a:off x="233390" y="290660"/>
            <a:ext cx="4185623" cy="576262"/>
          </a:xfrm>
        </p:spPr>
        <p:txBody>
          <a:bodyPr>
            <a:normAutofit fontScale="77500" lnSpcReduction="20000"/>
          </a:bodyPr>
          <a:lstStyle/>
          <a:p>
            <a:r>
              <a:rPr lang="ar-SA" dirty="0" smtClean="0">
                <a:latin typeface="Calibri" panose="020F0502020204030204" pitchFamily="34" charset="0"/>
                <a:cs typeface="Calibri" panose="020F0502020204030204" pitchFamily="34" charset="0"/>
              </a:rPr>
              <a:t>أردت إقناع زميلك بفكره ومبدأ، أمامك طريقان لتصل إلى مقصدك</a:t>
            </a:r>
            <a:endParaRPr lang="ar-SA" dirty="0">
              <a:latin typeface="Calibri" panose="020F0502020204030204" pitchFamily="34" charset="0"/>
              <a:cs typeface="Calibri" panose="020F0502020204030204" pitchFamily="34" charset="0"/>
            </a:endParaRPr>
          </a:p>
        </p:txBody>
      </p:sp>
      <p:pic>
        <p:nvPicPr>
          <p:cNvPr id="14" name="عنصر نائب للمحتوى 13"/>
          <p:cNvPicPr>
            <a:picLocks noGrp="1" noChangeAspect="1"/>
          </p:cNvPicPr>
          <p:nvPr>
            <p:ph sz="half" idx="2"/>
          </p:nvPr>
        </p:nvPicPr>
        <p:blipFill>
          <a:blip r:embed="rId2"/>
          <a:stretch>
            <a:fillRect/>
          </a:stretch>
        </p:blipFill>
        <p:spPr>
          <a:xfrm>
            <a:off x="2455803" y="1115147"/>
            <a:ext cx="1963210" cy="1340118"/>
          </a:xfrm>
          <a:prstGeom prst="rect">
            <a:avLst/>
          </a:prstGeom>
        </p:spPr>
      </p:pic>
      <p:sp>
        <p:nvSpPr>
          <p:cNvPr id="9" name="عنصر نائب للنص 8"/>
          <p:cNvSpPr>
            <a:spLocks noGrp="1"/>
          </p:cNvSpPr>
          <p:nvPr>
            <p:ph type="body" sz="quarter" idx="3"/>
          </p:nvPr>
        </p:nvSpPr>
        <p:spPr>
          <a:xfrm>
            <a:off x="5133268" y="155384"/>
            <a:ext cx="4185618" cy="824487"/>
          </a:xfrm>
        </p:spPr>
        <p:txBody>
          <a:bodyPr/>
          <a:lstStyle/>
          <a:p>
            <a:r>
              <a:rPr lang="ar-SA" dirty="0" smtClean="0">
                <a:latin typeface="Calibri" panose="020F0502020204030204" pitchFamily="34" charset="0"/>
                <a:cs typeface="Calibri" panose="020F0502020204030204" pitchFamily="34" charset="0"/>
              </a:rPr>
              <a:t>أثناء سفرك أمامك طريقان لتصل إلى مقصدك </a:t>
            </a:r>
            <a:endParaRPr lang="ar-SA" dirty="0">
              <a:latin typeface="Calibri" panose="020F0502020204030204" pitchFamily="34" charset="0"/>
              <a:cs typeface="Calibri" panose="020F0502020204030204" pitchFamily="34" charset="0"/>
            </a:endParaRPr>
          </a:p>
        </p:txBody>
      </p:sp>
      <p:pic>
        <p:nvPicPr>
          <p:cNvPr id="7" name="عنصر نائب للمحتوى 6"/>
          <p:cNvPicPr>
            <a:picLocks noGrp="1" noChangeAspect="1"/>
          </p:cNvPicPr>
          <p:nvPr>
            <p:ph sz="quarter" idx="4"/>
          </p:nvPr>
        </p:nvPicPr>
        <p:blipFill>
          <a:blip r:embed="rId3"/>
          <a:stretch>
            <a:fillRect/>
          </a:stretch>
        </p:blipFill>
        <p:spPr>
          <a:xfrm>
            <a:off x="7410483" y="1006686"/>
            <a:ext cx="1914310" cy="1390008"/>
          </a:xfrm>
          <a:prstGeom prst="rect">
            <a:avLst/>
          </a:prstGeom>
        </p:spPr>
      </p:pic>
      <p:pic>
        <p:nvPicPr>
          <p:cNvPr id="8" name="صورة 7"/>
          <p:cNvPicPr>
            <a:picLocks noChangeAspect="1"/>
          </p:cNvPicPr>
          <p:nvPr/>
        </p:nvPicPr>
        <p:blipFill>
          <a:blip r:embed="rId4"/>
          <a:stretch>
            <a:fillRect/>
          </a:stretch>
        </p:blipFill>
        <p:spPr>
          <a:xfrm>
            <a:off x="5318603" y="973155"/>
            <a:ext cx="2005758" cy="1457070"/>
          </a:xfrm>
          <a:prstGeom prst="rect">
            <a:avLst/>
          </a:prstGeom>
        </p:spPr>
      </p:pic>
      <p:sp>
        <p:nvSpPr>
          <p:cNvPr id="11" name="مستطيل 10"/>
          <p:cNvSpPr/>
          <p:nvPr/>
        </p:nvSpPr>
        <p:spPr>
          <a:xfrm>
            <a:off x="7587424" y="2397313"/>
            <a:ext cx="1643399" cy="523220"/>
          </a:xfrm>
          <a:prstGeom prst="rect">
            <a:avLst/>
          </a:prstGeom>
        </p:spPr>
        <p:txBody>
          <a:bodyPr wrap="none">
            <a:spAutoFit/>
          </a:bodyPr>
          <a:lstStyle/>
          <a:p>
            <a:r>
              <a:rPr lang="ar-SA" sz="2800" b="1" dirty="0">
                <a:latin typeface="Calibri" panose="020F0502020204030204" pitchFamily="34" charset="0"/>
                <a:cs typeface="Calibri" panose="020F0502020204030204" pitchFamily="34" charset="0"/>
              </a:rPr>
              <a:t>شاق وطويل</a:t>
            </a:r>
          </a:p>
        </p:txBody>
      </p:sp>
      <p:sp>
        <p:nvSpPr>
          <p:cNvPr id="12" name="مستطيل 11"/>
          <p:cNvSpPr/>
          <p:nvPr/>
        </p:nvSpPr>
        <p:spPr>
          <a:xfrm>
            <a:off x="5206241" y="2396694"/>
            <a:ext cx="2127505" cy="584775"/>
          </a:xfrm>
          <a:prstGeom prst="rect">
            <a:avLst/>
          </a:prstGeom>
        </p:spPr>
        <p:txBody>
          <a:bodyPr wrap="none">
            <a:spAutoFit/>
          </a:bodyPr>
          <a:lstStyle/>
          <a:p>
            <a:pPr lvl="0" rtl="1"/>
            <a:r>
              <a:rPr lang="ar-SA" sz="3200" dirty="0">
                <a:latin typeface="Calibri" panose="020F0502020204030204" pitchFamily="34" charset="0"/>
                <a:cs typeface="Calibri" panose="020F0502020204030204" pitchFamily="34" charset="0"/>
              </a:rPr>
              <a:t>سهل ومختصر</a:t>
            </a:r>
          </a:p>
        </p:txBody>
      </p:sp>
      <p:sp>
        <p:nvSpPr>
          <p:cNvPr id="13" name="شكل بيضاوي 12"/>
          <p:cNvSpPr/>
          <p:nvPr/>
        </p:nvSpPr>
        <p:spPr>
          <a:xfrm>
            <a:off x="5777674" y="2940165"/>
            <a:ext cx="3619500" cy="965200"/>
          </a:xfrm>
          <a:prstGeom prst="ellipse">
            <a:avLst/>
          </a:prstGeom>
          <a:scene3d>
            <a:camera prst="orthographicFront"/>
            <a:lightRig rig="threePt" dir="t"/>
          </a:scene3d>
          <a:sp3d>
            <a:bevelT w="114300" prst="hardEdge"/>
          </a:sp3d>
        </p:spPr>
        <p:style>
          <a:lnRef idx="1">
            <a:schemeClr val="accent1"/>
          </a:lnRef>
          <a:fillRef idx="3">
            <a:schemeClr val="accent1"/>
          </a:fillRef>
          <a:effectRef idx="2">
            <a:schemeClr val="accent1"/>
          </a:effectRef>
          <a:fontRef idx="minor">
            <a:schemeClr val="lt1"/>
          </a:fontRef>
        </p:style>
        <p:txBody>
          <a:bodyPr rtlCol="1" anchor="ctr"/>
          <a:lstStyle/>
          <a:p>
            <a:pPr algn="ctr"/>
            <a:r>
              <a:rPr lang="ar-SA" sz="3600" dirty="0" smtClean="0">
                <a:latin typeface="Calibri" panose="020F0502020204030204" pitchFamily="34" charset="0"/>
                <a:cs typeface="Calibri" panose="020F0502020204030204" pitchFamily="34" charset="0"/>
              </a:rPr>
              <a:t>أيهما تسلك</a:t>
            </a:r>
            <a:endParaRPr lang="ar-SA" sz="3600" dirty="0">
              <a:latin typeface="Calibri" panose="020F0502020204030204" pitchFamily="34" charset="0"/>
              <a:cs typeface="Calibri" panose="020F0502020204030204" pitchFamily="34" charset="0"/>
            </a:endParaRPr>
          </a:p>
        </p:txBody>
      </p:sp>
      <p:pic>
        <p:nvPicPr>
          <p:cNvPr id="15" name="صورة 14"/>
          <p:cNvPicPr>
            <a:picLocks noChangeAspect="1"/>
          </p:cNvPicPr>
          <p:nvPr/>
        </p:nvPicPr>
        <p:blipFill>
          <a:blip r:embed="rId5"/>
          <a:stretch>
            <a:fillRect/>
          </a:stretch>
        </p:blipFill>
        <p:spPr>
          <a:xfrm>
            <a:off x="273576" y="1137103"/>
            <a:ext cx="2003728" cy="1367776"/>
          </a:xfrm>
          <a:prstGeom prst="rect">
            <a:avLst/>
          </a:prstGeom>
        </p:spPr>
      </p:pic>
      <p:sp>
        <p:nvSpPr>
          <p:cNvPr id="19" name="مستطيل 18"/>
          <p:cNvSpPr/>
          <p:nvPr/>
        </p:nvSpPr>
        <p:spPr>
          <a:xfrm>
            <a:off x="2311138" y="2365587"/>
            <a:ext cx="2252540" cy="461665"/>
          </a:xfrm>
          <a:prstGeom prst="rect">
            <a:avLst/>
          </a:prstGeom>
        </p:spPr>
        <p:txBody>
          <a:bodyPr wrap="none">
            <a:spAutoFit/>
          </a:bodyPr>
          <a:lstStyle/>
          <a:p>
            <a:r>
              <a:rPr lang="ar-SA" sz="2400" dirty="0">
                <a:latin typeface="Calibri" panose="020F0502020204030204" pitchFamily="34" charset="0"/>
                <a:cs typeface="Calibri" panose="020F0502020204030204" pitchFamily="34" charset="0"/>
              </a:rPr>
              <a:t>بالعنف </a:t>
            </a:r>
            <a:r>
              <a:rPr lang="ar-SA" sz="2400" dirty="0" smtClean="0">
                <a:latin typeface="Calibri" panose="020F0502020204030204" pitchFamily="34" charset="0"/>
                <a:cs typeface="Calibri" panose="020F0502020204030204" pitchFamily="34" charset="0"/>
              </a:rPr>
              <a:t>ورفع </a:t>
            </a:r>
            <a:r>
              <a:rPr lang="ar-SA" sz="2400" dirty="0">
                <a:latin typeface="Calibri" panose="020F0502020204030204" pitchFamily="34" charset="0"/>
                <a:cs typeface="Calibri" panose="020F0502020204030204" pitchFamily="34" charset="0"/>
              </a:rPr>
              <a:t>الصوت</a:t>
            </a:r>
          </a:p>
        </p:txBody>
      </p:sp>
      <p:sp>
        <p:nvSpPr>
          <p:cNvPr id="20" name="مستطيل 19"/>
          <p:cNvSpPr/>
          <p:nvPr/>
        </p:nvSpPr>
        <p:spPr>
          <a:xfrm>
            <a:off x="481212" y="2396694"/>
            <a:ext cx="1359668" cy="461665"/>
          </a:xfrm>
          <a:prstGeom prst="rect">
            <a:avLst/>
          </a:prstGeom>
        </p:spPr>
        <p:txBody>
          <a:bodyPr wrap="none">
            <a:spAutoFit/>
          </a:bodyPr>
          <a:lstStyle/>
          <a:p>
            <a:r>
              <a:rPr lang="ar-SA" sz="2400" dirty="0" smtClean="0">
                <a:latin typeface="Calibri" panose="020F0502020204030204" pitchFamily="34" charset="0"/>
                <a:cs typeface="Calibri" panose="020F0502020204030204" pitchFamily="34" charset="0"/>
              </a:rPr>
              <a:t>بالين والرفق</a:t>
            </a:r>
            <a:endParaRPr lang="ar-SA" sz="2400" dirty="0">
              <a:latin typeface="Calibri" panose="020F0502020204030204" pitchFamily="34" charset="0"/>
              <a:cs typeface="Calibri" panose="020F0502020204030204" pitchFamily="34" charset="0"/>
            </a:endParaRPr>
          </a:p>
        </p:txBody>
      </p:sp>
      <p:pic>
        <p:nvPicPr>
          <p:cNvPr id="21" name="صورة 20"/>
          <p:cNvPicPr>
            <a:picLocks noChangeAspect="1"/>
          </p:cNvPicPr>
          <p:nvPr/>
        </p:nvPicPr>
        <p:blipFill>
          <a:blip r:embed="rId6"/>
          <a:stretch>
            <a:fillRect/>
          </a:stretch>
        </p:blipFill>
        <p:spPr>
          <a:xfrm>
            <a:off x="577033" y="2876866"/>
            <a:ext cx="3743268" cy="1146147"/>
          </a:xfrm>
          <a:prstGeom prst="rect">
            <a:avLst/>
          </a:prstGeom>
        </p:spPr>
      </p:pic>
      <p:sp>
        <p:nvSpPr>
          <p:cNvPr id="22" name="مستطيل 21"/>
          <p:cNvSpPr/>
          <p:nvPr/>
        </p:nvSpPr>
        <p:spPr>
          <a:xfrm>
            <a:off x="787400" y="4167425"/>
            <a:ext cx="8239386" cy="1815882"/>
          </a:xfrm>
          <a:prstGeom prst="rect">
            <a:avLst/>
          </a:prstGeom>
        </p:spPr>
        <p:txBody>
          <a:bodyPr wrap="square">
            <a:spAutoFit/>
          </a:bodyPr>
          <a:lstStyle/>
          <a:p>
            <a:pPr algn="r"/>
            <a:r>
              <a:rPr lang="ar-SA" sz="2800" dirty="0">
                <a:latin typeface="Calibri" panose="020F0502020204030204" pitchFamily="34" charset="0"/>
                <a:cs typeface="Calibri" panose="020F0502020204030204" pitchFamily="34" charset="0"/>
              </a:rPr>
              <a:t>إن مسلك العنف والغلظة قد تفضله بعض الطباع البشرية، ولكن ماذا كان يفضل نبينا </a:t>
            </a:r>
            <a:r>
              <a:rPr lang="ar-SA" sz="2800" dirty="0" smtClean="0">
                <a:latin typeface="Calibri" panose="020F0502020204030204" pitchFamily="34" charset="0"/>
                <a:cs typeface="Calibri" panose="020F0502020204030204" pitchFamily="34" charset="0"/>
              </a:rPr>
              <a:t>محمد صلى الله عليه وسلم .</a:t>
            </a:r>
            <a:endParaRPr lang="ar-SA" sz="2800" dirty="0">
              <a:latin typeface="Calibri" panose="020F0502020204030204" pitchFamily="34" charset="0"/>
              <a:cs typeface="Calibri" panose="020F0502020204030204" pitchFamily="34" charset="0"/>
            </a:endParaRPr>
          </a:p>
          <a:p>
            <a:pPr algn="r"/>
            <a:endParaRPr lang="ar-SA" sz="2400" dirty="0">
              <a:latin typeface="Calibri" panose="020F0502020204030204" pitchFamily="34" charset="0"/>
              <a:cs typeface="Calibri" panose="020F0502020204030204" pitchFamily="34" charset="0"/>
            </a:endParaRPr>
          </a:p>
          <a:p>
            <a:pPr algn="ctr"/>
            <a:r>
              <a:rPr lang="ar-SA" sz="3200" b="1" dirty="0" err="1" smtClean="0">
                <a:solidFill>
                  <a:srgbClr val="FF0000"/>
                </a:solidFill>
                <a:latin typeface="Calibri" panose="020F0502020204030204" pitchFamily="34" charset="0"/>
                <a:cs typeface="Calibri" panose="020F0502020204030204" pitchFamily="34" charset="0"/>
              </a:rPr>
              <a:t>إقرئي</a:t>
            </a:r>
            <a:r>
              <a:rPr lang="ar-SA" sz="3200" b="1" dirty="0" smtClean="0">
                <a:solidFill>
                  <a:srgbClr val="FF0000"/>
                </a:solidFill>
                <a:latin typeface="Calibri" panose="020F0502020204030204" pitchFamily="34" charset="0"/>
                <a:cs typeface="Calibri" panose="020F0502020204030204" pitchFamily="34" charset="0"/>
              </a:rPr>
              <a:t> الحديث الآتي لتتعرفي على ذلك :       </a:t>
            </a:r>
            <a:endParaRPr lang="ar-SA" sz="3200" b="1" dirty="0">
              <a:solidFill>
                <a:srgbClr val="FF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504599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ctrTitle"/>
          </p:nvPr>
        </p:nvSpPr>
        <p:spPr>
          <a:xfrm>
            <a:off x="1507067" y="270934"/>
            <a:ext cx="7766936" cy="808566"/>
          </a:xfrm>
        </p:spPr>
        <p:txBody>
          <a:bodyPr/>
          <a:lstStyle/>
          <a:p>
            <a:r>
              <a:rPr lang="ar-SA" sz="3200" b="1" dirty="0" smtClean="0">
                <a:latin typeface="Calibri" panose="020F0502020204030204" pitchFamily="34" charset="0"/>
                <a:cs typeface="Calibri" panose="020F0502020204030204" pitchFamily="34" charset="0"/>
              </a:rPr>
              <a:t>طالبتي النجيبة / </a:t>
            </a:r>
            <a:r>
              <a:rPr lang="ar-SA" sz="3200" b="1" dirty="0" err="1" smtClean="0">
                <a:latin typeface="Calibri" panose="020F0502020204030204" pitchFamily="34" charset="0"/>
                <a:cs typeface="Calibri" panose="020F0502020204030204" pitchFamily="34" charset="0"/>
              </a:rPr>
              <a:t>إقرئي</a:t>
            </a:r>
            <a:r>
              <a:rPr lang="ar-SA" sz="3200" b="1" dirty="0" smtClean="0">
                <a:latin typeface="Calibri" panose="020F0502020204030204" pitchFamily="34" charset="0"/>
                <a:cs typeface="Calibri" panose="020F0502020204030204" pitchFamily="34" charset="0"/>
              </a:rPr>
              <a:t> الحديث قراءة صحيحة </a:t>
            </a:r>
            <a:endParaRPr lang="ar-SA" sz="3200" b="1" dirty="0">
              <a:latin typeface="Calibri" panose="020F0502020204030204" pitchFamily="34" charset="0"/>
              <a:cs typeface="Calibri" panose="020F0502020204030204" pitchFamily="34" charset="0"/>
            </a:endParaRPr>
          </a:p>
        </p:txBody>
      </p:sp>
      <p:sp>
        <p:nvSpPr>
          <p:cNvPr id="3" name="عنوان فرعي 2"/>
          <p:cNvSpPr>
            <a:spLocks noGrp="1"/>
          </p:cNvSpPr>
          <p:nvPr>
            <p:ph type="subTitle" idx="1"/>
          </p:nvPr>
        </p:nvSpPr>
        <p:spPr>
          <a:xfrm>
            <a:off x="609600" y="1981199"/>
            <a:ext cx="9118599" cy="3733801"/>
          </a:xfrm>
        </p:spPr>
        <p:txBody>
          <a:bodyPr>
            <a:noAutofit/>
          </a:bodyPr>
          <a:lstStyle/>
          <a:p>
            <a:r>
              <a:rPr lang="ar-SA" sz="4000" dirty="0" smtClean="0">
                <a:solidFill>
                  <a:schemeClr val="tx1"/>
                </a:solidFill>
                <a:latin typeface="Calibri" panose="020F0502020204030204" pitchFamily="34" charset="0"/>
                <a:cs typeface="Calibri" panose="020F0502020204030204" pitchFamily="34" charset="0"/>
              </a:rPr>
              <a:t>عن </a:t>
            </a:r>
            <a:r>
              <a:rPr lang="ar-SA" sz="4000" dirty="0">
                <a:solidFill>
                  <a:schemeClr val="tx1"/>
                </a:solidFill>
                <a:latin typeface="Calibri" panose="020F0502020204030204" pitchFamily="34" charset="0"/>
                <a:cs typeface="Calibri" panose="020F0502020204030204" pitchFamily="34" charset="0"/>
              </a:rPr>
              <a:t>عائشة رضي الله عنها أنَّها قالت: ((ما خُيِّر رسول الله صلى الله عليه وسلم بين أمرين إلَّا أخذ أيسرهما، ما لم يكن إثمًا، فإن كان إثمًا كان أبعد النَّاس منه، وما انتقم رسول الله صلى الله عليه وسلم لنفسه، إلا أن تُنتَهك حُرْمَة الله فينتقم </a:t>
            </a:r>
            <a:r>
              <a:rPr lang="ar-SA" sz="4000" dirty="0" smtClean="0">
                <a:solidFill>
                  <a:schemeClr val="tx1"/>
                </a:solidFill>
                <a:latin typeface="Calibri" panose="020F0502020204030204" pitchFamily="34" charset="0"/>
                <a:cs typeface="Calibri" panose="020F0502020204030204" pitchFamily="34" charset="0"/>
              </a:rPr>
              <a:t>لله </a:t>
            </a:r>
            <a:r>
              <a:rPr lang="ar-SA" sz="4000" dirty="0">
                <a:solidFill>
                  <a:schemeClr val="tx1"/>
                </a:solidFill>
                <a:latin typeface="Calibri" panose="020F0502020204030204" pitchFamily="34" charset="0"/>
                <a:cs typeface="Calibri" panose="020F0502020204030204" pitchFamily="34" charset="0"/>
              </a:rPr>
              <a:t>بها)) </a:t>
            </a:r>
            <a:endParaRPr lang="ar-SA" sz="4000" dirty="0" smtClean="0">
              <a:solidFill>
                <a:schemeClr val="tx1"/>
              </a:solidFill>
              <a:latin typeface="Calibri" panose="020F0502020204030204" pitchFamily="34" charset="0"/>
              <a:cs typeface="Calibri" panose="020F0502020204030204" pitchFamily="34" charset="0"/>
            </a:endParaRPr>
          </a:p>
          <a:p>
            <a:r>
              <a:rPr lang="ar-SA" sz="4000" dirty="0" smtClean="0">
                <a:solidFill>
                  <a:schemeClr val="tx1"/>
                </a:solidFill>
                <a:latin typeface="Calibri" panose="020F0502020204030204" pitchFamily="34" charset="0"/>
                <a:cs typeface="Calibri" panose="020F0502020204030204" pitchFamily="34" charset="0"/>
              </a:rPr>
              <a:t>                                                             </a:t>
            </a:r>
            <a:r>
              <a:rPr lang="ar-SA" sz="4000" dirty="0" smtClean="0">
                <a:solidFill>
                  <a:srgbClr val="FF0000"/>
                </a:solidFill>
                <a:latin typeface="Aldhabi" panose="01000000000000000000" pitchFamily="2" charset="-78"/>
                <a:cs typeface="Aldhabi" panose="01000000000000000000" pitchFamily="2" charset="-78"/>
              </a:rPr>
              <a:t>متفق عليه </a:t>
            </a:r>
            <a:endParaRPr lang="ar-SA" sz="4000" dirty="0">
              <a:solidFill>
                <a:srgbClr val="FF0000"/>
              </a:solidFill>
              <a:latin typeface="Aldhabi" panose="01000000000000000000" pitchFamily="2" charset="-78"/>
              <a:cs typeface="Aldhabi" panose="01000000000000000000" pitchFamily="2" charset="-78"/>
            </a:endParaRPr>
          </a:p>
        </p:txBody>
      </p:sp>
      <p:pic>
        <p:nvPicPr>
          <p:cNvPr id="5" name="صورة 4"/>
          <p:cNvPicPr>
            <a:picLocks noChangeAspect="1"/>
          </p:cNvPicPr>
          <p:nvPr/>
        </p:nvPicPr>
        <p:blipFill>
          <a:blip r:embed="rId2"/>
          <a:stretch>
            <a:fillRect/>
          </a:stretch>
        </p:blipFill>
        <p:spPr>
          <a:xfrm>
            <a:off x="894292" y="304799"/>
            <a:ext cx="1328208" cy="1303520"/>
          </a:xfrm>
          <a:prstGeom prst="rect">
            <a:avLst/>
          </a:prstGeom>
        </p:spPr>
      </p:pic>
    </p:spTree>
    <p:extLst>
      <p:ext uri="{BB962C8B-B14F-4D97-AF65-F5344CB8AC3E}">
        <p14:creationId xmlns:p14="http://schemas.microsoft.com/office/powerpoint/2010/main" val="28756141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90034" y="101600"/>
            <a:ext cx="8596668" cy="1320800"/>
          </a:xfrm>
        </p:spPr>
        <p:txBody>
          <a:bodyPr>
            <a:normAutofit/>
          </a:bodyPr>
          <a:lstStyle/>
          <a:p>
            <a:pPr algn="r"/>
            <a:r>
              <a:rPr lang="ar-SA" sz="3200" b="1" dirty="0">
                <a:latin typeface="Calibri" panose="020F0502020204030204" pitchFamily="34" charset="0"/>
                <a:cs typeface="Calibri" panose="020F0502020204030204" pitchFamily="34" charset="0"/>
              </a:rPr>
              <a:t>اختاري من العبارات أقرَبَها للموضوع واجعليه عنواناً للدرس</a:t>
            </a:r>
            <a:br>
              <a:rPr lang="ar-SA" sz="3200" b="1" dirty="0">
                <a:latin typeface="Calibri" panose="020F0502020204030204" pitchFamily="34" charset="0"/>
                <a:cs typeface="Calibri" panose="020F0502020204030204" pitchFamily="34" charset="0"/>
              </a:rPr>
            </a:br>
            <a:endParaRPr lang="ar-SA" sz="3200" b="1" dirty="0">
              <a:latin typeface="Calibri" panose="020F0502020204030204" pitchFamily="34" charset="0"/>
              <a:cs typeface="Calibri" panose="020F0502020204030204" pitchFamily="34" charset="0"/>
            </a:endParaRPr>
          </a:p>
        </p:txBody>
      </p:sp>
      <p:graphicFrame>
        <p:nvGraphicFramePr>
          <p:cNvPr id="5" name="رسم تخطيطي 4"/>
          <p:cNvGraphicFramePr/>
          <p:nvPr>
            <p:extLst>
              <p:ext uri="{D42A27DB-BD31-4B8C-83A1-F6EECF244321}">
                <p14:modId xmlns:p14="http://schemas.microsoft.com/office/powerpoint/2010/main" val="3888259567"/>
              </p:ext>
            </p:extLst>
          </p:nvPr>
        </p:nvGraphicFramePr>
        <p:xfrm>
          <a:off x="2590800" y="762000"/>
          <a:ext cx="5041900" cy="3479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مربع نص 2"/>
          <p:cNvSpPr txBox="1"/>
          <p:nvPr/>
        </p:nvSpPr>
        <p:spPr>
          <a:xfrm>
            <a:off x="1854200" y="4597400"/>
            <a:ext cx="7023100" cy="1754326"/>
          </a:xfrm>
          <a:prstGeom prst="rect">
            <a:avLst/>
          </a:prstGeom>
          <a:noFill/>
        </p:spPr>
        <p:txBody>
          <a:bodyPr wrap="square" rtlCol="1">
            <a:spAutoFit/>
          </a:bodyPr>
          <a:lstStyle/>
          <a:p>
            <a:pPr algn="ctr"/>
            <a:r>
              <a:rPr lang="ar-SA" sz="3600" dirty="0" smtClean="0">
                <a:latin typeface="Calibri" panose="020F0502020204030204" pitchFamily="34" charset="0"/>
                <a:cs typeface="Calibri" panose="020F0502020204030204" pitchFamily="34" charset="0"/>
              </a:rPr>
              <a:t>عنوان الدرس : </a:t>
            </a:r>
            <a:r>
              <a:rPr lang="ar-SA" sz="3600" b="1" dirty="0" smtClean="0">
                <a:solidFill>
                  <a:srgbClr val="92D050"/>
                </a:solidFill>
                <a:latin typeface="Calibri" panose="020F0502020204030204" pitchFamily="34" charset="0"/>
                <a:cs typeface="Calibri" panose="020F0502020204030204" pitchFamily="34" charset="0"/>
              </a:rPr>
              <a:t>اليسر والسماحة </a:t>
            </a:r>
          </a:p>
          <a:p>
            <a:pPr algn="ctr"/>
            <a:r>
              <a:rPr lang="ar-SA" sz="3600" dirty="0" smtClean="0">
                <a:latin typeface="Calibri" panose="020F0502020204030204" pitchFamily="34" charset="0"/>
                <a:cs typeface="Calibri" panose="020F0502020204030204" pitchFamily="34" charset="0"/>
              </a:rPr>
              <a:t>اليوم </a:t>
            </a:r>
            <a:r>
              <a:rPr lang="ar-SA" sz="3600" dirty="0">
                <a:latin typeface="Calibri" panose="020F0502020204030204" pitchFamily="34" charset="0"/>
                <a:cs typeface="Calibri" panose="020F0502020204030204" pitchFamily="34" charset="0"/>
              </a:rPr>
              <a:t>:</a:t>
            </a:r>
            <a:r>
              <a:rPr lang="ar-SA" sz="3600" dirty="0" smtClean="0">
                <a:solidFill>
                  <a:srgbClr val="92D050"/>
                </a:solidFill>
                <a:latin typeface="Calibri" panose="020F0502020204030204" pitchFamily="34" charset="0"/>
                <a:cs typeface="Calibri" panose="020F0502020204030204" pitchFamily="34" charset="0"/>
              </a:rPr>
              <a:t> الأحد </a:t>
            </a:r>
          </a:p>
          <a:p>
            <a:pPr algn="ctr"/>
            <a:r>
              <a:rPr lang="ar-SA" sz="3600" dirty="0" smtClean="0">
                <a:latin typeface="Calibri" panose="020F0502020204030204" pitchFamily="34" charset="0"/>
                <a:cs typeface="Calibri" panose="020F0502020204030204" pitchFamily="34" charset="0"/>
              </a:rPr>
              <a:t>التاريخ :</a:t>
            </a:r>
            <a:r>
              <a:rPr lang="ar-SA" sz="3600" dirty="0" smtClean="0">
                <a:solidFill>
                  <a:srgbClr val="92D050"/>
                </a:solidFill>
                <a:latin typeface="Calibri" panose="020F0502020204030204" pitchFamily="34" charset="0"/>
                <a:cs typeface="Calibri" panose="020F0502020204030204" pitchFamily="34" charset="0"/>
              </a:rPr>
              <a:t>1442/2/17هـ</a:t>
            </a:r>
            <a:r>
              <a:rPr lang="ar-SA" sz="3600" dirty="0" smtClean="0">
                <a:latin typeface="Calibri" panose="020F0502020204030204" pitchFamily="34" charset="0"/>
                <a:cs typeface="Calibri" panose="020F0502020204030204" pitchFamily="34" charset="0"/>
              </a:rPr>
              <a:t>   </a:t>
            </a:r>
            <a:endParaRPr lang="ar-SA" sz="36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653164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5"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2000"/>
                                        <p:tgtEl>
                                          <p:spTgt spid="3">
                                            <p:txEl>
                                              <p:pRg st="0" end="0"/>
                                            </p:txEl>
                                          </p:spTgt>
                                        </p:tgtEl>
                                      </p:cBhvr>
                                    </p:animEffect>
                                    <p:anim calcmode="lin" valueType="num">
                                      <p:cBhvr>
                                        <p:cTn id="13" dur="2000" fill="hold"/>
                                        <p:tgtEl>
                                          <p:spTgt spid="3">
                                            <p:txEl>
                                              <p:pRg st="0" end="0"/>
                                            </p:txEl>
                                          </p:spTgt>
                                        </p:tgtEl>
                                        <p:attrNameLst>
                                          <p:attrName>ppt_w</p:attrName>
                                        </p:attrNameLst>
                                      </p:cBhvr>
                                      <p:tavLst>
                                        <p:tav tm="0" fmla="#ppt_w*sin(2.5*pi*$)">
                                          <p:val>
                                            <p:fltVal val="0"/>
                                          </p:val>
                                        </p:tav>
                                        <p:tav tm="100000">
                                          <p:val>
                                            <p:fltVal val="1"/>
                                          </p:val>
                                        </p:tav>
                                      </p:tavLst>
                                    </p:anim>
                                    <p:anim calcmode="lin" valueType="num">
                                      <p:cBhvr>
                                        <p:cTn id="14" dur="2000" fill="hold"/>
                                        <p:tgtEl>
                                          <p:spTgt spid="3">
                                            <p:txEl>
                                              <p:pRg st="0" end="0"/>
                                            </p:txEl>
                                          </p:spTgt>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2000"/>
                                        <p:tgtEl>
                                          <p:spTgt spid="3">
                                            <p:txEl>
                                              <p:pRg st="1" end="1"/>
                                            </p:txEl>
                                          </p:spTgt>
                                        </p:tgtEl>
                                      </p:cBhvr>
                                    </p:animEffect>
                                    <p:anim calcmode="lin" valueType="num">
                                      <p:cBhvr>
                                        <p:cTn id="18"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19" dur="2000" fill="hold"/>
                                        <p:tgtEl>
                                          <p:spTgt spid="3">
                                            <p:txEl>
                                              <p:pRg st="1" end="1"/>
                                            </p:txEl>
                                          </p:spTgt>
                                        </p:tgtEl>
                                        <p:attrNameLst>
                                          <p:attrName>ppt_h</p:attrName>
                                        </p:attrNameLst>
                                      </p:cBhvr>
                                      <p:tavLst>
                                        <p:tav tm="0">
                                          <p:val>
                                            <p:strVal val="#ppt_h"/>
                                          </p:val>
                                        </p:tav>
                                        <p:tav tm="100000">
                                          <p:val>
                                            <p:strVal val="#ppt_h"/>
                                          </p:val>
                                        </p:tav>
                                      </p:tavLst>
                                    </p:anim>
                                  </p:childTnLst>
                                </p:cTn>
                              </p:par>
                              <p:par>
                                <p:cTn id="20" presetID="45" presetClass="entr" presetSubtype="0" fill="hold" nodeType="with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fade">
                                      <p:cBhvr>
                                        <p:cTn id="22" dur="2000"/>
                                        <p:tgtEl>
                                          <p:spTgt spid="3">
                                            <p:txEl>
                                              <p:pRg st="2" end="2"/>
                                            </p:txEl>
                                          </p:spTgt>
                                        </p:tgtEl>
                                      </p:cBhvr>
                                    </p:animEffect>
                                    <p:anim calcmode="lin" valueType="num">
                                      <p:cBhvr>
                                        <p:cTn id="23"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24"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عنصر نائب للمحتوى 8"/>
          <p:cNvGraphicFramePr>
            <a:graphicFrameLocks/>
          </p:cNvGraphicFramePr>
          <p:nvPr>
            <p:extLst>
              <p:ext uri="{D42A27DB-BD31-4B8C-83A1-F6EECF244321}">
                <p14:modId xmlns:p14="http://schemas.microsoft.com/office/powerpoint/2010/main" val="685039569"/>
              </p:ext>
            </p:extLst>
          </p:nvPr>
        </p:nvGraphicFramePr>
        <p:xfrm>
          <a:off x="965200" y="1635196"/>
          <a:ext cx="7835900" cy="4605313"/>
        </p:xfrm>
        <a:graphic>
          <a:graphicData uri="http://schemas.openxmlformats.org/drawingml/2006/table">
            <a:tbl>
              <a:tblPr firstRow="1" firstCol="1" bandRow="1">
                <a:tableStyleId>{21E4AEA4-8DFA-4A89-87EB-49C32662AFE0}</a:tableStyleId>
              </a:tblPr>
              <a:tblGrid>
                <a:gridCol w="1958589"/>
                <a:gridCol w="1958589"/>
                <a:gridCol w="1959361"/>
                <a:gridCol w="1959361"/>
              </a:tblGrid>
              <a:tr h="954776">
                <a:tc>
                  <a:txBody>
                    <a:bodyPr/>
                    <a:lstStyle>
                      <a:lvl1pPr marL="0" algn="r" defTabSz="457200" rtl="1" eaLnBrk="1" latinLnBrk="0" hangingPunct="1">
                        <a:defRPr sz="1800" b="1" kern="1200">
                          <a:solidFill>
                            <a:schemeClr val="lt1"/>
                          </a:solidFill>
                          <a:latin typeface="Century Gothic"/>
                          <a:ea typeface=""/>
                          <a:cs typeface=""/>
                        </a:defRPr>
                      </a:lvl1pPr>
                      <a:lvl2pPr marL="457200" algn="r" defTabSz="457200" rtl="1" eaLnBrk="1" latinLnBrk="0" hangingPunct="1">
                        <a:defRPr sz="1800" b="1" kern="1200">
                          <a:solidFill>
                            <a:schemeClr val="lt1"/>
                          </a:solidFill>
                          <a:latin typeface="Century Gothic"/>
                          <a:ea typeface=""/>
                          <a:cs typeface=""/>
                        </a:defRPr>
                      </a:lvl2pPr>
                      <a:lvl3pPr marL="914400" algn="r" defTabSz="457200" rtl="1" eaLnBrk="1" latinLnBrk="0" hangingPunct="1">
                        <a:defRPr sz="1800" b="1" kern="1200">
                          <a:solidFill>
                            <a:schemeClr val="lt1"/>
                          </a:solidFill>
                          <a:latin typeface="Century Gothic"/>
                          <a:ea typeface=""/>
                          <a:cs typeface=""/>
                        </a:defRPr>
                      </a:lvl3pPr>
                      <a:lvl4pPr marL="1371600" algn="r" defTabSz="457200" rtl="1" eaLnBrk="1" latinLnBrk="0" hangingPunct="1">
                        <a:defRPr sz="1800" b="1" kern="1200">
                          <a:solidFill>
                            <a:schemeClr val="lt1"/>
                          </a:solidFill>
                          <a:latin typeface="Century Gothic"/>
                          <a:ea typeface=""/>
                          <a:cs typeface=""/>
                        </a:defRPr>
                      </a:lvl4pPr>
                      <a:lvl5pPr marL="1828800" algn="r" defTabSz="457200" rtl="1" eaLnBrk="1" latinLnBrk="0" hangingPunct="1">
                        <a:defRPr sz="1800" b="1" kern="1200">
                          <a:solidFill>
                            <a:schemeClr val="lt1"/>
                          </a:solidFill>
                          <a:latin typeface="Century Gothic"/>
                          <a:ea typeface=""/>
                          <a:cs typeface=""/>
                        </a:defRPr>
                      </a:lvl5pPr>
                      <a:lvl6pPr marL="2286000" algn="r" defTabSz="457200" rtl="1" eaLnBrk="1" latinLnBrk="0" hangingPunct="1">
                        <a:defRPr sz="1800" b="1" kern="1200">
                          <a:solidFill>
                            <a:schemeClr val="lt1"/>
                          </a:solidFill>
                          <a:latin typeface="Century Gothic"/>
                          <a:ea typeface=""/>
                          <a:cs typeface=""/>
                        </a:defRPr>
                      </a:lvl6pPr>
                      <a:lvl7pPr marL="2743200" algn="r" defTabSz="457200" rtl="1" eaLnBrk="1" latinLnBrk="0" hangingPunct="1">
                        <a:defRPr sz="1800" b="1" kern="1200">
                          <a:solidFill>
                            <a:schemeClr val="lt1"/>
                          </a:solidFill>
                          <a:latin typeface="Century Gothic"/>
                          <a:ea typeface=""/>
                          <a:cs typeface=""/>
                        </a:defRPr>
                      </a:lvl7pPr>
                      <a:lvl8pPr marL="3200400" algn="r" defTabSz="457200" rtl="1" eaLnBrk="1" latinLnBrk="0" hangingPunct="1">
                        <a:defRPr sz="1800" b="1" kern="1200">
                          <a:solidFill>
                            <a:schemeClr val="lt1"/>
                          </a:solidFill>
                          <a:latin typeface="Century Gothic"/>
                          <a:ea typeface=""/>
                          <a:cs typeface=""/>
                        </a:defRPr>
                      </a:lvl8pPr>
                      <a:lvl9pPr marL="3657600" algn="r" defTabSz="457200" rtl="1" eaLnBrk="1" latinLnBrk="0" hangingPunct="1">
                        <a:defRPr sz="1800" b="1" kern="1200">
                          <a:solidFill>
                            <a:schemeClr val="lt1"/>
                          </a:solidFill>
                          <a:latin typeface="Century Gothic"/>
                          <a:ea typeface=""/>
                          <a:cs typeface=""/>
                        </a:defRPr>
                      </a:lvl9pPr>
                    </a:lstStyle>
                    <a:p>
                      <a:pPr algn="ctr" rtl="0">
                        <a:lnSpc>
                          <a:spcPct val="115000"/>
                        </a:lnSpc>
                        <a:spcAft>
                          <a:spcPts val="0"/>
                        </a:spcAft>
                      </a:pPr>
                      <a:r>
                        <a:rPr lang="ar-SA" sz="1300" dirty="0">
                          <a:effectLst/>
                        </a:rPr>
                        <a:t>ماذا أريد أن أتعلم أكثر</a:t>
                      </a:r>
                      <a:endParaRPr lang="en-US" sz="800" dirty="0">
                        <a:effectLst/>
                        <a:latin typeface="Calibri"/>
                        <a:ea typeface="Calibri"/>
                        <a:cs typeface="Arial"/>
                      </a:endParaRPr>
                    </a:p>
                  </a:txBody>
                  <a:tcPr marL="49185" marR="49185" marT="0" marB="0" anchor="ctr"/>
                </a:tc>
                <a:tc>
                  <a:txBody>
                    <a:bodyPr/>
                    <a:lstStyle>
                      <a:lvl1pPr marL="0" algn="r" defTabSz="457200" rtl="1" eaLnBrk="1" latinLnBrk="0" hangingPunct="1">
                        <a:defRPr sz="1800" b="1" kern="1200">
                          <a:solidFill>
                            <a:schemeClr val="lt1"/>
                          </a:solidFill>
                          <a:latin typeface="Century Gothic"/>
                          <a:ea typeface=""/>
                          <a:cs typeface=""/>
                        </a:defRPr>
                      </a:lvl1pPr>
                      <a:lvl2pPr marL="457200" algn="r" defTabSz="457200" rtl="1" eaLnBrk="1" latinLnBrk="0" hangingPunct="1">
                        <a:defRPr sz="1800" b="1" kern="1200">
                          <a:solidFill>
                            <a:schemeClr val="lt1"/>
                          </a:solidFill>
                          <a:latin typeface="Century Gothic"/>
                          <a:ea typeface=""/>
                          <a:cs typeface=""/>
                        </a:defRPr>
                      </a:lvl2pPr>
                      <a:lvl3pPr marL="914400" algn="r" defTabSz="457200" rtl="1" eaLnBrk="1" latinLnBrk="0" hangingPunct="1">
                        <a:defRPr sz="1800" b="1" kern="1200">
                          <a:solidFill>
                            <a:schemeClr val="lt1"/>
                          </a:solidFill>
                          <a:latin typeface="Century Gothic"/>
                          <a:ea typeface=""/>
                          <a:cs typeface=""/>
                        </a:defRPr>
                      </a:lvl3pPr>
                      <a:lvl4pPr marL="1371600" algn="r" defTabSz="457200" rtl="1" eaLnBrk="1" latinLnBrk="0" hangingPunct="1">
                        <a:defRPr sz="1800" b="1" kern="1200">
                          <a:solidFill>
                            <a:schemeClr val="lt1"/>
                          </a:solidFill>
                          <a:latin typeface="Century Gothic"/>
                          <a:ea typeface=""/>
                          <a:cs typeface=""/>
                        </a:defRPr>
                      </a:lvl4pPr>
                      <a:lvl5pPr marL="1828800" algn="r" defTabSz="457200" rtl="1" eaLnBrk="1" latinLnBrk="0" hangingPunct="1">
                        <a:defRPr sz="1800" b="1" kern="1200">
                          <a:solidFill>
                            <a:schemeClr val="lt1"/>
                          </a:solidFill>
                          <a:latin typeface="Century Gothic"/>
                          <a:ea typeface=""/>
                          <a:cs typeface=""/>
                        </a:defRPr>
                      </a:lvl5pPr>
                      <a:lvl6pPr marL="2286000" algn="r" defTabSz="457200" rtl="1" eaLnBrk="1" latinLnBrk="0" hangingPunct="1">
                        <a:defRPr sz="1800" b="1" kern="1200">
                          <a:solidFill>
                            <a:schemeClr val="lt1"/>
                          </a:solidFill>
                          <a:latin typeface="Century Gothic"/>
                          <a:ea typeface=""/>
                          <a:cs typeface=""/>
                        </a:defRPr>
                      </a:lvl6pPr>
                      <a:lvl7pPr marL="2743200" algn="r" defTabSz="457200" rtl="1" eaLnBrk="1" latinLnBrk="0" hangingPunct="1">
                        <a:defRPr sz="1800" b="1" kern="1200">
                          <a:solidFill>
                            <a:schemeClr val="lt1"/>
                          </a:solidFill>
                          <a:latin typeface="Century Gothic"/>
                          <a:ea typeface=""/>
                          <a:cs typeface=""/>
                        </a:defRPr>
                      </a:lvl7pPr>
                      <a:lvl8pPr marL="3200400" algn="r" defTabSz="457200" rtl="1" eaLnBrk="1" latinLnBrk="0" hangingPunct="1">
                        <a:defRPr sz="1800" b="1" kern="1200">
                          <a:solidFill>
                            <a:schemeClr val="lt1"/>
                          </a:solidFill>
                          <a:latin typeface="Century Gothic"/>
                          <a:ea typeface=""/>
                          <a:cs typeface=""/>
                        </a:defRPr>
                      </a:lvl8pPr>
                      <a:lvl9pPr marL="3657600" algn="r" defTabSz="457200" rtl="1" eaLnBrk="1" latinLnBrk="0" hangingPunct="1">
                        <a:defRPr sz="1800" b="1" kern="1200">
                          <a:solidFill>
                            <a:schemeClr val="lt1"/>
                          </a:solidFill>
                          <a:latin typeface="Century Gothic"/>
                          <a:ea typeface=""/>
                          <a:cs typeface=""/>
                        </a:defRPr>
                      </a:lvl9pPr>
                    </a:lstStyle>
                    <a:p>
                      <a:pPr algn="ctr" rtl="0">
                        <a:lnSpc>
                          <a:spcPct val="115000"/>
                        </a:lnSpc>
                        <a:spcAft>
                          <a:spcPts val="0"/>
                        </a:spcAft>
                      </a:pPr>
                      <a:r>
                        <a:rPr lang="ar-SA" sz="1300" dirty="0">
                          <a:effectLst/>
                        </a:rPr>
                        <a:t>ماذا تعلمت</a:t>
                      </a:r>
                      <a:endParaRPr lang="en-US" sz="800" dirty="0">
                        <a:effectLst/>
                        <a:latin typeface="Calibri"/>
                        <a:ea typeface="Calibri"/>
                        <a:cs typeface="Arial"/>
                      </a:endParaRPr>
                    </a:p>
                  </a:txBody>
                  <a:tcPr marL="49185" marR="49185" marT="0" marB="0" anchor="ctr"/>
                </a:tc>
                <a:tc>
                  <a:txBody>
                    <a:bodyPr/>
                    <a:lstStyle>
                      <a:lvl1pPr marL="0" algn="r" defTabSz="457200" rtl="1" eaLnBrk="1" latinLnBrk="0" hangingPunct="1">
                        <a:defRPr sz="1800" b="1" kern="1200">
                          <a:solidFill>
                            <a:schemeClr val="lt1"/>
                          </a:solidFill>
                          <a:latin typeface="Century Gothic"/>
                          <a:ea typeface=""/>
                          <a:cs typeface=""/>
                        </a:defRPr>
                      </a:lvl1pPr>
                      <a:lvl2pPr marL="457200" algn="r" defTabSz="457200" rtl="1" eaLnBrk="1" latinLnBrk="0" hangingPunct="1">
                        <a:defRPr sz="1800" b="1" kern="1200">
                          <a:solidFill>
                            <a:schemeClr val="lt1"/>
                          </a:solidFill>
                          <a:latin typeface="Century Gothic"/>
                          <a:ea typeface=""/>
                          <a:cs typeface=""/>
                        </a:defRPr>
                      </a:lvl2pPr>
                      <a:lvl3pPr marL="914400" algn="r" defTabSz="457200" rtl="1" eaLnBrk="1" latinLnBrk="0" hangingPunct="1">
                        <a:defRPr sz="1800" b="1" kern="1200">
                          <a:solidFill>
                            <a:schemeClr val="lt1"/>
                          </a:solidFill>
                          <a:latin typeface="Century Gothic"/>
                          <a:ea typeface=""/>
                          <a:cs typeface=""/>
                        </a:defRPr>
                      </a:lvl3pPr>
                      <a:lvl4pPr marL="1371600" algn="r" defTabSz="457200" rtl="1" eaLnBrk="1" latinLnBrk="0" hangingPunct="1">
                        <a:defRPr sz="1800" b="1" kern="1200">
                          <a:solidFill>
                            <a:schemeClr val="lt1"/>
                          </a:solidFill>
                          <a:latin typeface="Century Gothic"/>
                          <a:ea typeface=""/>
                          <a:cs typeface=""/>
                        </a:defRPr>
                      </a:lvl4pPr>
                      <a:lvl5pPr marL="1828800" algn="r" defTabSz="457200" rtl="1" eaLnBrk="1" latinLnBrk="0" hangingPunct="1">
                        <a:defRPr sz="1800" b="1" kern="1200">
                          <a:solidFill>
                            <a:schemeClr val="lt1"/>
                          </a:solidFill>
                          <a:latin typeface="Century Gothic"/>
                          <a:ea typeface=""/>
                          <a:cs typeface=""/>
                        </a:defRPr>
                      </a:lvl5pPr>
                      <a:lvl6pPr marL="2286000" algn="r" defTabSz="457200" rtl="1" eaLnBrk="1" latinLnBrk="0" hangingPunct="1">
                        <a:defRPr sz="1800" b="1" kern="1200">
                          <a:solidFill>
                            <a:schemeClr val="lt1"/>
                          </a:solidFill>
                          <a:latin typeface="Century Gothic"/>
                          <a:ea typeface=""/>
                          <a:cs typeface=""/>
                        </a:defRPr>
                      </a:lvl6pPr>
                      <a:lvl7pPr marL="2743200" algn="r" defTabSz="457200" rtl="1" eaLnBrk="1" latinLnBrk="0" hangingPunct="1">
                        <a:defRPr sz="1800" b="1" kern="1200">
                          <a:solidFill>
                            <a:schemeClr val="lt1"/>
                          </a:solidFill>
                          <a:latin typeface="Century Gothic"/>
                          <a:ea typeface=""/>
                          <a:cs typeface=""/>
                        </a:defRPr>
                      </a:lvl7pPr>
                      <a:lvl8pPr marL="3200400" algn="r" defTabSz="457200" rtl="1" eaLnBrk="1" latinLnBrk="0" hangingPunct="1">
                        <a:defRPr sz="1800" b="1" kern="1200">
                          <a:solidFill>
                            <a:schemeClr val="lt1"/>
                          </a:solidFill>
                          <a:latin typeface="Century Gothic"/>
                          <a:ea typeface=""/>
                          <a:cs typeface=""/>
                        </a:defRPr>
                      </a:lvl8pPr>
                      <a:lvl9pPr marL="3657600" algn="r" defTabSz="457200" rtl="1" eaLnBrk="1" latinLnBrk="0" hangingPunct="1">
                        <a:defRPr sz="1800" b="1" kern="1200">
                          <a:solidFill>
                            <a:schemeClr val="lt1"/>
                          </a:solidFill>
                          <a:latin typeface="Century Gothic"/>
                          <a:ea typeface=""/>
                          <a:cs typeface=""/>
                        </a:defRPr>
                      </a:lvl9pPr>
                    </a:lstStyle>
                    <a:p>
                      <a:pPr algn="ctr" rtl="0">
                        <a:lnSpc>
                          <a:spcPct val="115000"/>
                        </a:lnSpc>
                        <a:spcAft>
                          <a:spcPts val="0"/>
                        </a:spcAft>
                      </a:pPr>
                      <a:r>
                        <a:rPr lang="ar-SA" sz="1300" dirty="0">
                          <a:effectLst/>
                        </a:rPr>
                        <a:t>ماذا أريد أن أتعلم</a:t>
                      </a:r>
                      <a:endParaRPr lang="en-US" sz="800" dirty="0">
                        <a:effectLst/>
                        <a:latin typeface="Calibri"/>
                        <a:ea typeface="Calibri"/>
                        <a:cs typeface="Arial"/>
                      </a:endParaRPr>
                    </a:p>
                  </a:txBody>
                  <a:tcPr marL="49185" marR="49185" marT="0" marB="0" anchor="ctr"/>
                </a:tc>
                <a:tc>
                  <a:txBody>
                    <a:bodyPr/>
                    <a:lstStyle>
                      <a:lvl1pPr marL="0" algn="r" defTabSz="457200" rtl="1" eaLnBrk="1" latinLnBrk="0" hangingPunct="1">
                        <a:defRPr sz="1800" b="1" kern="1200">
                          <a:solidFill>
                            <a:schemeClr val="lt1"/>
                          </a:solidFill>
                          <a:latin typeface="Century Gothic"/>
                          <a:ea typeface=""/>
                          <a:cs typeface=""/>
                        </a:defRPr>
                      </a:lvl1pPr>
                      <a:lvl2pPr marL="457200" algn="r" defTabSz="457200" rtl="1" eaLnBrk="1" latinLnBrk="0" hangingPunct="1">
                        <a:defRPr sz="1800" b="1" kern="1200">
                          <a:solidFill>
                            <a:schemeClr val="lt1"/>
                          </a:solidFill>
                          <a:latin typeface="Century Gothic"/>
                          <a:ea typeface=""/>
                          <a:cs typeface=""/>
                        </a:defRPr>
                      </a:lvl2pPr>
                      <a:lvl3pPr marL="914400" algn="r" defTabSz="457200" rtl="1" eaLnBrk="1" latinLnBrk="0" hangingPunct="1">
                        <a:defRPr sz="1800" b="1" kern="1200">
                          <a:solidFill>
                            <a:schemeClr val="lt1"/>
                          </a:solidFill>
                          <a:latin typeface="Century Gothic"/>
                          <a:ea typeface=""/>
                          <a:cs typeface=""/>
                        </a:defRPr>
                      </a:lvl3pPr>
                      <a:lvl4pPr marL="1371600" algn="r" defTabSz="457200" rtl="1" eaLnBrk="1" latinLnBrk="0" hangingPunct="1">
                        <a:defRPr sz="1800" b="1" kern="1200">
                          <a:solidFill>
                            <a:schemeClr val="lt1"/>
                          </a:solidFill>
                          <a:latin typeface="Century Gothic"/>
                          <a:ea typeface=""/>
                          <a:cs typeface=""/>
                        </a:defRPr>
                      </a:lvl4pPr>
                      <a:lvl5pPr marL="1828800" algn="r" defTabSz="457200" rtl="1" eaLnBrk="1" latinLnBrk="0" hangingPunct="1">
                        <a:defRPr sz="1800" b="1" kern="1200">
                          <a:solidFill>
                            <a:schemeClr val="lt1"/>
                          </a:solidFill>
                          <a:latin typeface="Century Gothic"/>
                          <a:ea typeface=""/>
                          <a:cs typeface=""/>
                        </a:defRPr>
                      </a:lvl5pPr>
                      <a:lvl6pPr marL="2286000" algn="r" defTabSz="457200" rtl="1" eaLnBrk="1" latinLnBrk="0" hangingPunct="1">
                        <a:defRPr sz="1800" b="1" kern="1200">
                          <a:solidFill>
                            <a:schemeClr val="lt1"/>
                          </a:solidFill>
                          <a:latin typeface="Century Gothic"/>
                          <a:ea typeface=""/>
                          <a:cs typeface=""/>
                        </a:defRPr>
                      </a:lvl6pPr>
                      <a:lvl7pPr marL="2743200" algn="r" defTabSz="457200" rtl="1" eaLnBrk="1" latinLnBrk="0" hangingPunct="1">
                        <a:defRPr sz="1800" b="1" kern="1200">
                          <a:solidFill>
                            <a:schemeClr val="lt1"/>
                          </a:solidFill>
                          <a:latin typeface="Century Gothic"/>
                          <a:ea typeface=""/>
                          <a:cs typeface=""/>
                        </a:defRPr>
                      </a:lvl7pPr>
                      <a:lvl8pPr marL="3200400" algn="r" defTabSz="457200" rtl="1" eaLnBrk="1" latinLnBrk="0" hangingPunct="1">
                        <a:defRPr sz="1800" b="1" kern="1200">
                          <a:solidFill>
                            <a:schemeClr val="lt1"/>
                          </a:solidFill>
                          <a:latin typeface="Century Gothic"/>
                          <a:ea typeface=""/>
                          <a:cs typeface=""/>
                        </a:defRPr>
                      </a:lvl8pPr>
                      <a:lvl9pPr marL="3657600" algn="r" defTabSz="457200" rtl="1" eaLnBrk="1" latinLnBrk="0" hangingPunct="1">
                        <a:defRPr sz="1800" b="1" kern="1200">
                          <a:solidFill>
                            <a:schemeClr val="lt1"/>
                          </a:solidFill>
                          <a:latin typeface="Century Gothic"/>
                          <a:ea typeface=""/>
                          <a:cs typeface=""/>
                        </a:defRPr>
                      </a:lvl9pPr>
                    </a:lstStyle>
                    <a:p>
                      <a:pPr algn="ctr" rtl="0">
                        <a:lnSpc>
                          <a:spcPct val="115000"/>
                        </a:lnSpc>
                        <a:spcAft>
                          <a:spcPts val="0"/>
                        </a:spcAft>
                      </a:pPr>
                      <a:r>
                        <a:rPr lang="ar-SA" sz="1300">
                          <a:effectLst/>
                        </a:rPr>
                        <a:t>ماذا</a:t>
                      </a:r>
                      <a:endParaRPr lang="en-US" sz="800">
                        <a:effectLst/>
                      </a:endParaRPr>
                    </a:p>
                    <a:p>
                      <a:pPr algn="ctr" rtl="0">
                        <a:lnSpc>
                          <a:spcPct val="115000"/>
                        </a:lnSpc>
                        <a:spcAft>
                          <a:spcPts val="0"/>
                        </a:spcAft>
                      </a:pPr>
                      <a:r>
                        <a:rPr lang="ar-SA" sz="1300">
                          <a:effectLst/>
                        </a:rPr>
                        <a:t>أعرف</a:t>
                      </a:r>
                      <a:endParaRPr lang="en-US" sz="800">
                        <a:effectLst/>
                        <a:latin typeface="Calibri"/>
                        <a:ea typeface="Calibri"/>
                        <a:cs typeface="Arial"/>
                      </a:endParaRPr>
                    </a:p>
                  </a:txBody>
                  <a:tcPr marL="49185" marR="49185" marT="0" marB="0" anchor="ctr"/>
                </a:tc>
              </a:tr>
              <a:tr h="3466593">
                <a:tc>
                  <a:txBody>
                    <a:bodyPr/>
                    <a:lstStyle>
                      <a:lvl1pPr marL="0" algn="r" defTabSz="457200" rtl="1" eaLnBrk="1" latinLnBrk="0" hangingPunct="1">
                        <a:defRPr sz="1800" b="1" kern="1200">
                          <a:solidFill>
                            <a:schemeClr val="lt1"/>
                          </a:solidFill>
                          <a:latin typeface="Century Gothic"/>
                          <a:ea typeface=""/>
                          <a:cs typeface=""/>
                        </a:defRPr>
                      </a:lvl1pPr>
                      <a:lvl2pPr marL="457200" algn="r" defTabSz="457200" rtl="1" eaLnBrk="1" latinLnBrk="0" hangingPunct="1">
                        <a:defRPr sz="1800" b="1" kern="1200">
                          <a:solidFill>
                            <a:schemeClr val="lt1"/>
                          </a:solidFill>
                          <a:latin typeface="Century Gothic"/>
                          <a:ea typeface=""/>
                          <a:cs typeface=""/>
                        </a:defRPr>
                      </a:lvl2pPr>
                      <a:lvl3pPr marL="914400" algn="r" defTabSz="457200" rtl="1" eaLnBrk="1" latinLnBrk="0" hangingPunct="1">
                        <a:defRPr sz="1800" b="1" kern="1200">
                          <a:solidFill>
                            <a:schemeClr val="lt1"/>
                          </a:solidFill>
                          <a:latin typeface="Century Gothic"/>
                          <a:ea typeface=""/>
                          <a:cs typeface=""/>
                        </a:defRPr>
                      </a:lvl3pPr>
                      <a:lvl4pPr marL="1371600" algn="r" defTabSz="457200" rtl="1" eaLnBrk="1" latinLnBrk="0" hangingPunct="1">
                        <a:defRPr sz="1800" b="1" kern="1200">
                          <a:solidFill>
                            <a:schemeClr val="lt1"/>
                          </a:solidFill>
                          <a:latin typeface="Century Gothic"/>
                          <a:ea typeface=""/>
                          <a:cs typeface=""/>
                        </a:defRPr>
                      </a:lvl4pPr>
                      <a:lvl5pPr marL="1828800" algn="r" defTabSz="457200" rtl="1" eaLnBrk="1" latinLnBrk="0" hangingPunct="1">
                        <a:defRPr sz="1800" b="1" kern="1200">
                          <a:solidFill>
                            <a:schemeClr val="lt1"/>
                          </a:solidFill>
                          <a:latin typeface="Century Gothic"/>
                          <a:ea typeface=""/>
                          <a:cs typeface=""/>
                        </a:defRPr>
                      </a:lvl5pPr>
                      <a:lvl6pPr marL="2286000" algn="r" defTabSz="457200" rtl="1" eaLnBrk="1" latinLnBrk="0" hangingPunct="1">
                        <a:defRPr sz="1800" b="1" kern="1200">
                          <a:solidFill>
                            <a:schemeClr val="lt1"/>
                          </a:solidFill>
                          <a:latin typeface="Century Gothic"/>
                          <a:ea typeface=""/>
                          <a:cs typeface=""/>
                        </a:defRPr>
                      </a:lvl6pPr>
                      <a:lvl7pPr marL="2743200" algn="r" defTabSz="457200" rtl="1" eaLnBrk="1" latinLnBrk="0" hangingPunct="1">
                        <a:defRPr sz="1800" b="1" kern="1200">
                          <a:solidFill>
                            <a:schemeClr val="lt1"/>
                          </a:solidFill>
                          <a:latin typeface="Century Gothic"/>
                          <a:ea typeface=""/>
                          <a:cs typeface=""/>
                        </a:defRPr>
                      </a:lvl7pPr>
                      <a:lvl8pPr marL="3200400" algn="r" defTabSz="457200" rtl="1" eaLnBrk="1" latinLnBrk="0" hangingPunct="1">
                        <a:defRPr sz="1800" b="1" kern="1200">
                          <a:solidFill>
                            <a:schemeClr val="lt1"/>
                          </a:solidFill>
                          <a:latin typeface="Century Gothic"/>
                          <a:ea typeface=""/>
                          <a:cs typeface=""/>
                        </a:defRPr>
                      </a:lvl8pPr>
                      <a:lvl9pPr marL="3657600" algn="r" defTabSz="457200" rtl="1" eaLnBrk="1" latinLnBrk="0" hangingPunct="1">
                        <a:defRPr sz="1800" b="1" kern="1200">
                          <a:solidFill>
                            <a:schemeClr val="lt1"/>
                          </a:solidFill>
                          <a:latin typeface="Century Gothic"/>
                          <a:ea typeface=""/>
                          <a:cs typeface=""/>
                        </a:defRPr>
                      </a:lvl9pPr>
                    </a:lstStyle>
                    <a:p>
                      <a:pPr algn="l" rtl="0">
                        <a:lnSpc>
                          <a:spcPct val="115000"/>
                        </a:lnSpc>
                        <a:spcAft>
                          <a:spcPts val="0"/>
                        </a:spcAft>
                      </a:pPr>
                      <a:r>
                        <a:rPr lang="en-US" sz="800" dirty="0">
                          <a:effectLst/>
                        </a:rPr>
                        <a:t> </a:t>
                      </a:r>
                      <a:endParaRPr lang="en-US" sz="800" dirty="0">
                        <a:effectLst/>
                        <a:latin typeface="Calibri"/>
                        <a:ea typeface="Calibri"/>
                        <a:cs typeface="Arial"/>
                      </a:endParaRPr>
                    </a:p>
                  </a:txBody>
                  <a:tcPr marL="49185" marR="49185" marT="0" marB="0"/>
                </a:tc>
                <a:tc>
                  <a:txBody>
                    <a:bodyPr/>
                    <a:lstStyle>
                      <a:lvl1pPr marL="0" algn="r" defTabSz="457200" rtl="1" eaLnBrk="1" latinLnBrk="0" hangingPunct="1">
                        <a:defRPr sz="1800" kern="1200">
                          <a:solidFill>
                            <a:schemeClr val="dk1"/>
                          </a:solidFill>
                          <a:latin typeface="Century Gothic"/>
                          <a:ea typeface=""/>
                          <a:cs typeface=""/>
                        </a:defRPr>
                      </a:lvl1pPr>
                      <a:lvl2pPr marL="457200" algn="r" defTabSz="457200" rtl="1" eaLnBrk="1" latinLnBrk="0" hangingPunct="1">
                        <a:defRPr sz="1800" kern="1200">
                          <a:solidFill>
                            <a:schemeClr val="dk1"/>
                          </a:solidFill>
                          <a:latin typeface="Century Gothic"/>
                          <a:ea typeface=""/>
                          <a:cs typeface=""/>
                        </a:defRPr>
                      </a:lvl2pPr>
                      <a:lvl3pPr marL="914400" algn="r" defTabSz="457200" rtl="1" eaLnBrk="1" latinLnBrk="0" hangingPunct="1">
                        <a:defRPr sz="1800" kern="1200">
                          <a:solidFill>
                            <a:schemeClr val="dk1"/>
                          </a:solidFill>
                          <a:latin typeface="Century Gothic"/>
                          <a:ea typeface=""/>
                          <a:cs typeface=""/>
                        </a:defRPr>
                      </a:lvl3pPr>
                      <a:lvl4pPr marL="1371600" algn="r" defTabSz="457200" rtl="1" eaLnBrk="1" latinLnBrk="0" hangingPunct="1">
                        <a:defRPr sz="1800" kern="1200">
                          <a:solidFill>
                            <a:schemeClr val="dk1"/>
                          </a:solidFill>
                          <a:latin typeface="Century Gothic"/>
                          <a:ea typeface=""/>
                          <a:cs typeface=""/>
                        </a:defRPr>
                      </a:lvl4pPr>
                      <a:lvl5pPr marL="1828800" algn="r" defTabSz="457200" rtl="1" eaLnBrk="1" latinLnBrk="0" hangingPunct="1">
                        <a:defRPr sz="1800" kern="1200">
                          <a:solidFill>
                            <a:schemeClr val="dk1"/>
                          </a:solidFill>
                          <a:latin typeface="Century Gothic"/>
                          <a:ea typeface=""/>
                          <a:cs typeface=""/>
                        </a:defRPr>
                      </a:lvl5pPr>
                      <a:lvl6pPr marL="2286000" algn="r" defTabSz="457200" rtl="1" eaLnBrk="1" latinLnBrk="0" hangingPunct="1">
                        <a:defRPr sz="1800" kern="1200">
                          <a:solidFill>
                            <a:schemeClr val="dk1"/>
                          </a:solidFill>
                          <a:latin typeface="Century Gothic"/>
                          <a:ea typeface=""/>
                          <a:cs typeface=""/>
                        </a:defRPr>
                      </a:lvl6pPr>
                      <a:lvl7pPr marL="2743200" algn="r" defTabSz="457200" rtl="1" eaLnBrk="1" latinLnBrk="0" hangingPunct="1">
                        <a:defRPr sz="1800" kern="1200">
                          <a:solidFill>
                            <a:schemeClr val="dk1"/>
                          </a:solidFill>
                          <a:latin typeface="Century Gothic"/>
                          <a:ea typeface=""/>
                          <a:cs typeface=""/>
                        </a:defRPr>
                      </a:lvl7pPr>
                      <a:lvl8pPr marL="3200400" algn="r" defTabSz="457200" rtl="1" eaLnBrk="1" latinLnBrk="0" hangingPunct="1">
                        <a:defRPr sz="1800" kern="1200">
                          <a:solidFill>
                            <a:schemeClr val="dk1"/>
                          </a:solidFill>
                          <a:latin typeface="Century Gothic"/>
                          <a:ea typeface=""/>
                          <a:cs typeface=""/>
                        </a:defRPr>
                      </a:lvl8pPr>
                      <a:lvl9pPr marL="3657600" algn="r" defTabSz="457200" rtl="1" eaLnBrk="1" latinLnBrk="0" hangingPunct="1">
                        <a:defRPr sz="1800" kern="1200">
                          <a:solidFill>
                            <a:schemeClr val="dk1"/>
                          </a:solidFill>
                          <a:latin typeface="Century Gothic"/>
                          <a:ea typeface=""/>
                          <a:cs typeface=""/>
                        </a:defRPr>
                      </a:lvl9pPr>
                    </a:lstStyle>
                    <a:p>
                      <a:pPr algn="l" rtl="0">
                        <a:lnSpc>
                          <a:spcPct val="115000"/>
                        </a:lnSpc>
                        <a:spcAft>
                          <a:spcPts val="0"/>
                        </a:spcAft>
                      </a:pPr>
                      <a:r>
                        <a:rPr lang="en-US" sz="800" dirty="0">
                          <a:effectLst/>
                        </a:rPr>
                        <a:t> </a:t>
                      </a:r>
                      <a:endParaRPr lang="en-US" sz="800" dirty="0">
                        <a:effectLst/>
                        <a:latin typeface="Calibri"/>
                        <a:ea typeface="Calibri"/>
                        <a:cs typeface="Arial"/>
                      </a:endParaRPr>
                    </a:p>
                  </a:txBody>
                  <a:tcPr marL="49185" marR="49185" marT="0" marB="0"/>
                </a:tc>
                <a:tc>
                  <a:txBody>
                    <a:bodyPr/>
                    <a:lstStyle>
                      <a:lvl1pPr marL="0" algn="r" defTabSz="457200" rtl="1" eaLnBrk="1" latinLnBrk="0" hangingPunct="1">
                        <a:defRPr sz="1800" kern="1200">
                          <a:solidFill>
                            <a:schemeClr val="dk1"/>
                          </a:solidFill>
                          <a:latin typeface="Century Gothic"/>
                          <a:ea typeface=""/>
                          <a:cs typeface=""/>
                        </a:defRPr>
                      </a:lvl1pPr>
                      <a:lvl2pPr marL="457200" algn="r" defTabSz="457200" rtl="1" eaLnBrk="1" latinLnBrk="0" hangingPunct="1">
                        <a:defRPr sz="1800" kern="1200">
                          <a:solidFill>
                            <a:schemeClr val="dk1"/>
                          </a:solidFill>
                          <a:latin typeface="Century Gothic"/>
                          <a:ea typeface=""/>
                          <a:cs typeface=""/>
                        </a:defRPr>
                      </a:lvl2pPr>
                      <a:lvl3pPr marL="914400" algn="r" defTabSz="457200" rtl="1" eaLnBrk="1" latinLnBrk="0" hangingPunct="1">
                        <a:defRPr sz="1800" kern="1200">
                          <a:solidFill>
                            <a:schemeClr val="dk1"/>
                          </a:solidFill>
                          <a:latin typeface="Century Gothic"/>
                          <a:ea typeface=""/>
                          <a:cs typeface=""/>
                        </a:defRPr>
                      </a:lvl3pPr>
                      <a:lvl4pPr marL="1371600" algn="r" defTabSz="457200" rtl="1" eaLnBrk="1" latinLnBrk="0" hangingPunct="1">
                        <a:defRPr sz="1800" kern="1200">
                          <a:solidFill>
                            <a:schemeClr val="dk1"/>
                          </a:solidFill>
                          <a:latin typeface="Century Gothic"/>
                          <a:ea typeface=""/>
                          <a:cs typeface=""/>
                        </a:defRPr>
                      </a:lvl4pPr>
                      <a:lvl5pPr marL="1828800" algn="r" defTabSz="457200" rtl="1" eaLnBrk="1" latinLnBrk="0" hangingPunct="1">
                        <a:defRPr sz="1800" kern="1200">
                          <a:solidFill>
                            <a:schemeClr val="dk1"/>
                          </a:solidFill>
                          <a:latin typeface="Century Gothic"/>
                          <a:ea typeface=""/>
                          <a:cs typeface=""/>
                        </a:defRPr>
                      </a:lvl5pPr>
                      <a:lvl6pPr marL="2286000" algn="r" defTabSz="457200" rtl="1" eaLnBrk="1" latinLnBrk="0" hangingPunct="1">
                        <a:defRPr sz="1800" kern="1200">
                          <a:solidFill>
                            <a:schemeClr val="dk1"/>
                          </a:solidFill>
                          <a:latin typeface="Century Gothic"/>
                          <a:ea typeface=""/>
                          <a:cs typeface=""/>
                        </a:defRPr>
                      </a:lvl6pPr>
                      <a:lvl7pPr marL="2743200" algn="r" defTabSz="457200" rtl="1" eaLnBrk="1" latinLnBrk="0" hangingPunct="1">
                        <a:defRPr sz="1800" kern="1200">
                          <a:solidFill>
                            <a:schemeClr val="dk1"/>
                          </a:solidFill>
                          <a:latin typeface="Century Gothic"/>
                          <a:ea typeface=""/>
                          <a:cs typeface=""/>
                        </a:defRPr>
                      </a:lvl7pPr>
                      <a:lvl8pPr marL="3200400" algn="r" defTabSz="457200" rtl="1" eaLnBrk="1" latinLnBrk="0" hangingPunct="1">
                        <a:defRPr sz="1800" kern="1200">
                          <a:solidFill>
                            <a:schemeClr val="dk1"/>
                          </a:solidFill>
                          <a:latin typeface="Century Gothic"/>
                          <a:ea typeface=""/>
                          <a:cs typeface=""/>
                        </a:defRPr>
                      </a:lvl8pPr>
                      <a:lvl9pPr marL="3657600" algn="r" defTabSz="457200" rtl="1" eaLnBrk="1" latinLnBrk="0" hangingPunct="1">
                        <a:defRPr sz="1800" kern="1200">
                          <a:solidFill>
                            <a:schemeClr val="dk1"/>
                          </a:solidFill>
                          <a:latin typeface="Century Gothic"/>
                          <a:ea typeface=""/>
                          <a:cs typeface=""/>
                        </a:defRPr>
                      </a:lvl9pPr>
                    </a:lstStyle>
                    <a:p>
                      <a:pPr algn="l" rtl="0">
                        <a:lnSpc>
                          <a:spcPct val="115000"/>
                        </a:lnSpc>
                        <a:spcAft>
                          <a:spcPts val="0"/>
                        </a:spcAft>
                      </a:pPr>
                      <a:r>
                        <a:rPr lang="en-US" sz="800" dirty="0">
                          <a:effectLst/>
                        </a:rPr>
                        <a:t> </a:t>
                      </a:r>
                      <a:endParaRPr lang="en-US" sz="800" dirty="0">
                        <a:effectLst/>
                        <a:latin typeface="Calibri"/>
                        <a:ea typeface="Calibri"/>
                        <a:cs typeface="Arial"/>
                      </a:endParaRPr>
                    </a:p>
                  </a:txBody>
                  <a:tcPr marL="49185" marR="49185" marT="0" marB="0"/>
                </a:tc>
                <a:tc>
                  <a:txBody>
                    <a:bodyPr/>
                    <a:lstStyle>
                      <a:lvl1pPr marL="0" algn="r" defTabSz="457200" rtl="1" eaLnBrk="1" latinLnBrk="0" hangingPunct="1">
                        <a:defRPr sz="1800" kern="1200">
                          <a:solidFill>
                            <a:schemeClr val="dk1"/>
                          </a:solidFill>
                          <a:latin typeface="Century Gothic"/>
                          <a:ea typeface=""/>
                          <a:cs typeface=""/>
                        </a:defRPr>
                      </a:lvl1pPr>
                      <a:lvl2pPr marL="457200" algn="r" defTabSz="457200" rtl="1" eaLnBrk="1" latinLnBrk="0" hangingPunct="1">
                        <a:defRPr sz="1800" kern="1200">
                          <a:solidFill>
                            <a:schemeClr val="dk1"/>
                          </a:solidFill>
                          <a:latin typeface="Century Gothic"/>
                          <a:ea typeface=""/>
                          <a:cs typeface=""/>
                        </a:defRPr>
                      </a:lvl2pPr>
                      <a:lvl3pPr marL="914400" algn="r" defTabSz="457200" rtl="1" eaLnBrk="1" latinLnBrk="0" hangingPunct="1">
                        <a:defRPr sz="1800" kern="1200">
                          <a:solidFill>
                            <a:schemeClr val="dk1"/>
                          </a:solidFill>
                          <a:latin typeface="Century Gothic"/>
                          <a:ea typeface=""/>
                          <a:cs typeface=""/>
                        </a:defRPr>
                      </a:lvl3pPr>
                      <a:lvl4pPr marL="1371600" algn="r" defTabSz="457200" rtl="1" eaLnBrk="1" latinLnBrk="0" hangingPunct="1">
                        <a:defRPr sz="1800" kern="1200">
                          <a:solidFill>
                            <a:schemeClr val="dk1"/>
                          </a:solidFill>
                          <a:latin typeface="Century Gothic"/>
                          <a:ea typeface=""/>
                          <a:cs typeface=""/>
                        </a:defRPr>
                      </a:lvl4pPr>
                      <a:lvl5pPr marL="1828800" algn="r" defTabSz="457200" rtl="1" eaLnBrk="1" latinLnBrk="0" hangingPunct="1">
                        <a:defRPr sz="1800" kern="1200">
                          <a:solidFill>
                            <a:schemeClr val="dk1"/>
                          </a:solidFill>
                          <a:latin typeface="Century Gothic"/>
                          <a:ea typeface=""/>
                          <a:cs typeface=""/>
                        </a:defRPr>
                      </a:lvl5pPr>
                      <a:lvl6pPr marL="2286000" algn="r" defTabSz="457200" rtl="1" eaLnBrk="1" latinLnBrk="0" hangingPunct="1">
                        <a:defRPr sz="1800" kern="1200">
                          <a:solidFill>
                            <a:schemeClr val="dk1"/>
                          </a:solidFill>
                          <a:latin typeface="Century Gothic"/>
                          <a:ea typeface=""/>
                          <a:cs typeface=""/>
                        </a:defRPr>
                      </a:lvl6pPr>
                      <a:lvl7pPr marL="2743200" algn="r" defTabSz="457200" rtl="1" eaLnBrk="1" latinLnBrk="0" hangingPunct="1">
                        <a:defRPr sz="1800" kern="1200">
                          <a:solidFill>
                            <a:schemeClr val="dk1"/>
                          </a:solidFill>
                          <a:latin typeface="Century Gothic"/>
                          <a:ea typeface=""/>
                          <a:cs typeface=""/>
                        </a:defRPr>
                      </a:lvl7pPr>
                      <a:lvl8pPr marL="3200400" algn="r" defTabSz="457200" rtl="1" eaLnBrk="1" latinLnBrk="0" hangingPunct="1">
                        <a:defRPr sz="1800" kern="1200">
                          <a:solidFill>
                            <a:schemeClr val="dk1"/>
                          </a:solidFill>
                          <a:latin typeface="Century Gothic"/>
                          <a:ea typeface=""/>
                          <a:cs typeface=""/>
                        </a:defRPr>
                      </a:lvl8pPr>
                      <a:lvl9pPr marL="3657600" algn="r" defTabSz="457200" rtl="1" eaLnBrk="1" latinLnBrk="0" hangingPunct="1">
                        <a:defRPr sz="1800" kern="1200">
                          <a:solidFill>
                            <a:schemeClr val="dk1"/>
                          </a:solidFill>
                          <a:latin typeface="Century Gothic"/>
                          <a:ea typeface=""/>
                          <a:cs typeface=""/>
                        </a:defRPr>
                      </a:lvl9pPr>
                    </a:lstStyle>
                    <a:p>
                      <a:pPr algn="l" rtl="0">
                        <a:lnSpc>
                          <a:spcPct val="115000"/>
                        </a:lnSpc>
                        <a:spcAft>
                          <a:spcPts val="0"/>
                        </a:spcAft>
                      </a:pPr>
                      <a:r>
                        <a:rPr lang="en-US" sz="800" dirty="0">
                          <a:effectLst/>
                        </a:rPr>
                        <a:t> </a:t>
                      </a:r>
                      <a:endParaRPr lang="en-US" sz="800" dirty="0">
                        <a:effectLst/>
                        <a:latin typeface="Calibri"/>
                        <a:ea typeface="Calibri"/>
                        <a:cs typeface="Arial"/>
                      </a:endParaRPr>
                    </a:p>
                  </a:txBody>
                  <a:tcPr marL="49185" marR="49185" marT="0" marB="0"/>
                </a:tc>
              </a:tr>
              <a:tr h="183944">
                <a:tc gridSpan="4">
                  <a:txBody>
                    <a:bodyPr/>
                    <a:lstStyle>
                      <a:lvl1pPr marL="0" algn="r" defTabSz="457200" rtl="1" eaLnBrk="1" latinLnBrk="0" hangingPunct="1">
                        <a:defRPr sz="1800" b="1" kern="1200">
                          <a:solidFill>
                            <a:schemeClr val="lt1"/>
                          </a:solidFill>
                          <a:latin typeface="Century Gothic"/>
                          <a:ea typeface=""/>
                          <a:cs typeface=""/>
                        </a:defRPr>
                      </a:lvl1pPr>
                      <a:lvl2pPr marL="457200" algn="r" defTabSz="457200" rtl="1" eaLnBrk="1" latinLnBrk="0" hangingPunct="1">
                        <a:defRPr sz="1800" b="1" kern="1200">
                          <a:solidFill>
                            <a:schemeClr val="lt1"/>
                          </a:solidFill>
                          <a:latin typeface="Century Gothic"/>
                          <a:ea typeface=""/>
                          <a:cs typeface=""/>
                        </a:defRPr>
                      </a:lvl2pPr>
                      <a:lvl3pPr marL="914400" algn="r" defTabSz="457200" rtl="1" eaLnBrk="1" latinLnBrk="0" hangingPunct="1">
                        <a:defRPr sz="1800" b="1" kern="1200">
                          <a:solidFill>
                            <a:schemeClr val="lt1"/>
                          </a:solidFill>
                          <a:latin typeface="Century Gothic"/>
                          <a:ea typeface=""/>
                          <a:cs typeface=""/>
                        </a:defRPr>
                      </a:lvl3pPr>
                      <a:lvl4pPr marL="1371600" algn="r" defTabSz="457200" rtl="1" eaLnBrk="1" latinLnBrk="0" hangingPunct="1">
                        <a:defRPr sz="1800" b="1" kern="1200">
                          <a:solidFill>
                            <a:schemeClr val="lt1"/>
                          </a:solidFill>
                          <a:latin typeface="Century Gothic"/>
                          <a:ea typeface=""/>
                          <a:cs typeface=""/>
                        </a:defRPr>
                      </a:lvl4pPr>
                      <a:lvl5pPr marL="1828800" algn="r" defTabSz="457200" rtl="1" eaLnBrk="1" latinLnBrk="0" hangingPunct="1">
                        <a:defRPr sz="1800" b="1" kern="1200">
                          <a:solidFill>
                            <a:schemeClr val="lt1"/>
                          </a:solidFill>
                          <a:latin typeface="Century Gothic"/>
                          <a:ea typeface=""/>
                          <a:cs typeface=""/>
                        </a:defRPr>
                      </a:lvl5pPr>
                      <a:lvl6pPr marL="2286000" algn="r" defTabSz="457200" rtl="1" eaLnBrk="1" latinLnBrk="0" hangingPunct="1">
                        <a:defRPr sz="1800" b="1" kern="1200">
                          <a:solidFill>
                            <a:schemeClr val="lt1"/>
                          </a:solidFill>
                          <a:latin typeface="Century Gothic"/>
                          <a:ea typeface=""/>
                          <a:cs typeface=""/>
                        </a:defRPr>
                      </a:lvl6pPr>
                      <a:lvl7pPr marL="2743200" algn="r" defTabSz="457200" rtl="1" eaLnBrk="1" latinLnBrk="0" hangingPunct="1">
                        <a:defRPr sz="1800" b="1" kern="1200">
                          <a:solidFill>
                            <a:schemeClr val="lt1"/>
                          </a:solidFill>
                          <a:latin typeface="Century Gothic"/>
                          <a:ea typeface=""/>
                          <a:cs typeface=""/>
                        </a:defRPr>
                      </a:lvl7pPr>
                      <a:lvl8pPr marL="3200400" algn="r" defTabSz="457200" rtl="1" eaLnBrk="1" latinLnBrk="0" hangingPunct="1">
                        <a:defRPr sz="1800" b="1" kern="1200">
                          <a:solidFill>
                            <a:schemeClr val="lt1"/>
                          </a:solidFill>
                          <a:latin typeface="Century Gothic"/>
                          <a:ea typeface=""/>
                          <a:cs typeface=""/>
                        </a:defRPr>
                      </a:lvl8pPr>
                      <a:lvl9pPr marL="3657600" algn="r" defTabSz="457200" rtl="1" eaLnBrk="1" latinLnBrk="0" hangingPunct="1">
                        <a:defRPr sz="1800" b="1" kern="1200">
                          <a:solidFill>
                            <a:schemeClr val="lt1"/>
                          </a:solidFill>
                          <a:latin typeface="Century Gothic"/>
                          <a:ea typeface=""/>
                          <a:cs typeface=""/>
                        </a:defRPr>
                      </a:lvl9pPr>
                    </a:lstStyle>
                    <a:p>
                      <a:pPr algn="l" rtl="0">
                        <a:lnSpc>
                          <a:spcPct val="115000"/>
                        </a:lnSpc>
                        <a:spcAft>
                          <a:spcPts val="0"/>
                        </a:spcAft>
                      </a:pPr>
                      <a:r>
                        <a:rPr lang="en-US" sz="800" dirty="0">
                          <a:effectLst/>
                        </a:rPr>
                        <a:t> </a:t>
                      </a:r>
                      <a:endParaRPr lang="en-US" sz="800" dirty="0">
                        <a:effectLst/>
                        <a:latin typeface="Calibri"/>
                        <a:ea typeface="Calibri"/>
                        <a:cs typeface="Arial"/>
                      </a:endParaRPr>
                    </a:p>
                  </a:txBody>
                  <a:tcPr marL="49185" marR="49185" marT="0" marB="0"/>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r>
            </a:tbl>
          </a:graphicData>
        </a:graphic>
      </p:graphicFrame>
      <p:sp>
        <p:nvSpPr>
          <p:cNvPr id="3" name="مستطيل 2"/>
          <p:cNvSpPr/>
          <p:nvPr/>
        </p:nvSpPr>
        <p:spPr>
          <a:xfrm>
            <a:off x="2952512" y="123280"/>
            <a:ext cx="4940776" cy="769441"/>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ar-SA" sz="4400" b="1" i="0" u="none" strike="noStrike" kern="0" cap="none" spc="0" normalizeH="0" baseline="0" noProof="0" dirty="0" smtClean="0">
                <a:ln>
                  <a:noFill/>
                </a:ln>
                <a:solidFill>
                  <a:srgbClr val="FF0000"/>
                </a:solidFill>
                <a:effectLst/>
                <a:uLnTx/>
                <a:uFillTx/>
                <a:latin typeface="Calibri" pitchFamily="34" charset="0"/>
                <a:cs typeface="Calibri" pitchFamily="34" charset="0"/>
              </a:rPr>
              <a:t>استراتيجية جدول التعلم </a:t>
            </a:r>
            <a:endParaRPr kumimoji="0" lang="ar-SA" sz="1800" b="0" i="0" u="none" strike="noStrike" kern="0" cap="none" spc="0" normalizeH="0" baseline="0" noProof="0" dirty="0" smtClean="0">
              <a:ln>
                <a:noFill/>
              </a:ln>
              <a:solidFill>
                <a:sysClr val="windowText" lastClr="000000"/>
              </a:solidFill>
              <a:effectLst/>
              <a:uLnTx/>
              <a:uFillTx/>
            </a:endParaRPr>
          </a:p>
        </p:txBody>
      </p:sp>
      <p:pic>
        <p:nvPicPr>
          <p:cNvPr id="4" name="صورة 3"/>
          <p:cNvPicPr/>
          <p:nvPr/>
        </p:nvPicPr>
        <p:blipFill>
          <a:blip r:embed="rId2">
            <a:extLst>
              <a:ext uri="{28A0092B-C50C-407E-A947-70E740481C1C}">
                <a14:useLocalDpi xmlns:a14="http://schemas.microsoft.com/office/drawing/2010/main" val="0"/>
              </a:ext>
            </a:extLst>
          </a:blip>
          <a:srcRect/>
          <a:stretch>
            <a:fillRect/>
          </a:stretch>
        </p:blipFill>
        <p:spPr bwMode="auto">
          <a:xfrm>
            <a:off x="7274163" y="1023962"/>
            <a:ext cx="1238250" cy="504825"/>
          </a:xfrm>
          <a:prstGeom prst="rect">
            <a:avLst/>
          </a:prstGeom>
          <a:noFill/>
        </p:spPr>
      </p:pic>
      <p:pic>
        <p:nvPicPr>
          <p:cNvPr id="5" name="صورة 4" descr="ØµÙØ±Ø© Ø°Ø§Øª ØµÙØ©"/>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48135" y="966811"/>
            <a:ext cx="667385" cy="619125"/>
          </a:xfrm>
          <a:prstGeom prst="rect">
            <a:avLst/>
          </a:prstGeom>
          <a:noFill/>
          <a:ln>
            <a:noFill/>
          </a:ln>
        </p:spPr>
      </p:pic>
      <p:pic>
        <p:nvPicPr>
          <p:cNvPr id="6" name="صورة 5" descr="ÙØªÙØ¬Ø© Ø¨Ø­Ø« Ø§ÙØµÙØ± Ø¹Ù ÙØ§Ø°Ø§ ØªØ¹ÙÙØª"/>
          <p:cNvPicPr/>
          <p:nvPr/>
        </p:nvPicPr>
        <p:blipFill>
          <a:blip r:embed="rId4">
            <a:extLst>
              <a:ext uri="{28A0092B-C50C-407E-A947-70E740481C1C}">
                <a14:useLocalDpi xmlns:a14="http://schemas.microsoft.com/office/drawing/2010/main" val="0"/>
              </a:ext>
            </a:extLst>
          </a:blip>
          <a:srcRect/>
          <a:stretch>
            <a:fillRect/>
          </a:stretch>
        </p:blipFill>
        <p:spPr bwMode="auto">
          <a:xfrm>
            <a:off x="3175568" y="928734"/>
            <a:ext cx="1143000" cy="676275"/>
          </a:xfrm>
          <a:prstGeom prst="rect">
            <a:avLst/>
          </a:prstGeom>
          <a:noFill/>
          <a:ln>
            <a:noFill/>
          </a:ln>
        </p:spPr>
      </p:pic>
    </p:spTree>
    <p:extLst>
      <p:ext uri="{BB962C8B-B14F-4D97-AF65-F5344CB8AC3E}">
        <p14:creationId xmlns:p14="http://schemas.microsoft.com/office/powerpoint/2010/main" val="3265868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096434" y="292100"/>
            <a:ext cx="8596668" cy="1320800"/>
          </a:xfrm>
        </p:spPr>
        <p:txBody>
          <a:bodyPr>
            <a:normAutofit fontScale="90000"/>
          </a:bodyPr>
          <a:lstStyle/>
          <a:p>
            <a:pPr algn="r"/>
            <a:r>
              <a:rPr lang="ar-SA" dirty="0" smtClean="0">
                <a:latin typeface="Calibri" panose="020F0502020204030204" pitchFamily="34" charset="0"/>
                <a:cs typeface="Calibri" panose="020F0502020204030204" pitchFamily="34" charset="0"/>
              </a:rPr>
              <a:t>  تلميذتي </a:t>
            </a:r>
            <a:r>
              <a:rPr lang="ar-SA" dirty="0">
                <a:latin typeface="Calibri" panose="020F0502020204030204" pitchFamily="34" charset="0"/>
                <a:cs typeface="Calibri" panose="020F0502020204030204" pitchFamily="34" charset="0"/>
              </a:rPr>
              <a:t>ذات النظر الثاقب ...من خلال قراءة الصور أمامك </a:t>
            </a:r>
            <a:r>
              <a:rPr lang="ar-SA">
                <a:latin typeface="Calibri" panose="020F0502020204030204" pitchFamily="34" charset="0"/>
                <a:cs typeface="Calibri" panose="020F0502020204030204" pitchFamily="34" charset="0"/>
              </a:rPr>
              <a:t>دوني </a:t>
            </a:r>
            <a:r>
              <a:rPr lang="ar-SA" smtClean="0">
                <a:latin typeface="Calibri" panose="020F0502020204030204" pitchFamily="34" charset="0"/>
                <a:cs typeface="Calibri" panose="020F0502020204030204" pitchFamily="34" charset="0"/>
              </a:rPr>
              <a:t>ما تريدين </a:t>
            </a:r>
            <a:r>
              <a:rPr lang="ar-SA" dirty="0">
                <a:latin typeface="Calibri" panose="020F0502020204030204" pitchFamily="34" charset="0"/>
                <a:cs typeface="Calibri" panose="020F0502020204030204" pitchFamily="34" charset="0"/>
              </a:rPr>
              <a:t>تحقيقه وتعلمه في درسنا اليوم .</a:t>
            </a:r>
            <a:br>
              <a:rPr lang="ar-SA" dirty="0">
                <a:latin typeface="Calibri" panose="020F0502020204030204" pitchFamily="34" charset="0"/>
                <a:cs typeface="Calibri" panose="020F0502020204030204" pitchFamily="34" charset="0"/>
              </a:rPr>
            </a:br>
            <a:endParaRPr lang="ar-SA" dirty="0">
              <a:latin typeface="Calibri" panose="020F0502020204030204" pitchFamily="34" charset="0"/>
              <a:cs typeface="Calibri" panose="020F0502020204030204" pitchFamily="34" charset="0"/>
            </a:endParaRPr>
          </a:p>
        </p:txBody>
      </p:sp>
      <p:pic>
        <p:nvPicPr>
          <p:cNvPr id="3" name="صورة 2"/>
          <p:cNvPicPr>
            <a:picLocks noChangeAspect="1"/>
          </p:cNvPicPr>
          <p:nvPr/>
        </p:nvPicPr>
        <p:blipFill>
          <a:blip r:embed="rId2"/>
          <a:stretch>
            <a:fillRect/>
          </a:stretch>
        </p:blipFill>
        <p:spPr>
          <a:xfrm>
            <a:off x="5771035" y="1989175"/>
            <a:ext cx="1859405" cy="1714500"/>
          </a:xfrm>
          <a:prstGeom prst="rect">
            <a:avLst/>
          </a:prstGeom>
        </p:spPr>
      </p:pic>
      <p:pic>
        <p:nvPicPr>
          <p:cNvPr id="4" name="صورة 3"/>
          <p:cNvPicPr>
            <a:picLocks noChangeAspect="1"/>
          </p:cNvPicPr>
          <p:nvPr/>
        </p:nvPicPr>
        <p:blipFill>
          <a:blip r:embed="rId3"/>
          <a:stretch>
            <a:fillRect/>
          </a:stretch>
        </p:blipFill>
        <p:spPr>
          <a:xfrm>
            <a:off x="7693441" y="1820089"/>
            <a:ext cx="1999661" cy="1719221"/>
          </a:xfrm>
          <a:prstGeom prst="rect">
            <a:avLst/>
          </a:prstGeom>
        </p:spPr>
      </p:pic>
      <p:pic>
        <p:nvPicPr>
          <p:cNvPr id="5" name="صورة 4"/>
          <p:cNvPicPr>
            <a:picLocks noChangeAspect="1"/>
          </p:cNvPicPr>
          <p:nvPr/>
        </p:nvPicPr>
        <p:blipFill>
          <a:blip r:embed="rId4"/>
          <a:stretch>
            <a:fillRect/>
          </a:stretch>
        </p:blipFill>
        <p:spPr>
          <a:xfrm rot="20661565">
            <a:off x="8388444" y="2891206"/>
            <a:ext cx="609653" cy="432854"/>
          </a:xfrm>
          <a:prstGeom prst="rect">
            <a:avLst/>
          </a:prstGeom>
        </p:spPr>
      </p:pic>
      <p:pic>
        <p:nvPicPr>
          <p:cNvPr id="6" name="صورة 5"/>
          <p:cNvPicPr>
            <a:picLocks noChangeAspect="1"/>
          </p:cNvPicPr>
          <p:nvPr/>
        </p:nvPicPr>
        <p:blipFill>
          <a:blip r:embed="rId5"/>
          <a:stretch>
            <a:fillRect/>
          </a:stretch>
        </p:blipFill>
        <p:spPr>
          <a:xfrm>
            <a:off x="3175747" y="2057612"/>
            <a:ext cx="2213040" cy="1646063"/>
          </a:xfrm>
          <a:prstGeom prst="rect">
            <a:avLst/>
          </a:prstGeom>
        </p:spPr>
      </p:pic>
      <p:pic>
        <p:nvPicPr>
          <p:cNvPr id="7" name="صورة 6"/>
          <p:cNvPicPr>
            <a:picLocks noChangeAspect="1"/>
          </p:cNvPicPr>
          <p:nvPr/>
        </p:nvPicPr>
        <p:blipFill>
          <a:blip r:embed="rId6"/>
          <a:stretch>
            <a:fillRect/>
          </a:stretch>
        </p:blipFill>
        <p:spPr>
          <a:xfrm>
            <a:off x="4487698" y="2265302"/>
            <a:ext cx="976646" cy="1103472"/>
          </a:xfrm>
          <a:prstGeom prst="rect">
            <a:avLst/>
          </a:prstGeom>
        </p:spPr>
      </p:pic>
      <p:pic>
        <p:nvPicPr>
          <p:cNvPr id="10" name="صورة 9"/>
          <p:cNvPicPr>
            <a:picLocks noChangeAspect="1"/>
          </p:cNvPicPr>
          <p:nvPr/>
        </p:nvPicPr>
        <p:blipFill>
          <a:blip r:embed="rId7"/>
          <a:stretch>
            <a:fillRect/>
          </a:stretch>
        </p:blipFill>
        <p:spPr>
          <a:xfrm>
            <a:off x="5600599" y="4200691"/>
            <a:ext cx="2200275" cy="1698126"/>
          </a:xfrm>
          <a:prstGeom prst="rect">
            <a:avLst/>
          </a:prstGeom>
        </p:spPr>
      </p:pic>
      <p:sp>
        <p:nvSpPr>
          <p:cNvPr id="11" name="مربع نص 10"/>
          <p:cNvSpPr txBox="1"/>
          <p:nvPr/>
        </p:nvSpPr>
        <p:spPr>
          <a:xfrm>
            <a:off x="6575841" y="5560263"/>
            <a:ext cx="2235200" cy="338554"/>
          </a:xfrm>
          <a:prstGeom prst="rect">
            <a:avLst/>
          </a:prstGeom>
          <a:noFill/>
        </p:spPr>
        <p:txBody>
          <a:bodyPr wrap="square" rtlCol="1">
            <a:spAutoFit/>
          </a:bodyPr>
          <a:lstStyle/>
          <a:p>
            <a:pPr algn="r"/>
            <a:r>
              <a:rPr lang="ar-SA" sz="1600" b="1" dirty="0" smtClean="0">
                <a:solidFill>
                  <a:schemeClr val="accent2">
                    <a:lumMod val="50000"/>
                  </a:schemeClr>
                </a:solidFill>
                <a:latin typeface="Calibri" panose="020F0502020204030204" pitchFamily="34" charset="0"/>
                <a:cs typeface="Calibri" panose="020F0502020204030204" pitchFamily="34" charset="0"/>
              </a:rPr>
              <a:t>إدراك يسر الإسلام وسماحته </a:t>
            </a:r>
            <a:endParaRPr lang="ar-SA" sz="1600" b="1" dirty="0">
              <a:solidFill>
                <a:schemeClr val="accent2">
                  <a:lumMod val="50000"/>
                </a:schemeClr>
              </a:solidFill>
              <a:latin typeface="Calibri" panose="020F0502020204030204" pitchFamily="34" charset="0"/>
              <a:cs typeface="Calibri" panose="020F0502020204030204" pitchFamily="34" charset="0"/>
            </a:endParaRPr>
          </a:p>
        </p:txBody>
      </p:sp>
      <p:pic>
        <p:nvPicPr>
          <p:cNvPr id="9" name="صورة 8"/>
          <p:cNvPicPr>
            <a:picLocks noChangeAspect="1"/>
          </p:cNvPicPr>
          <p:nvPr/>
        </p:nvPicPr>
        <p:blipFill>
          <a:blip r:embed="rId8"/>
          <a:stretch>
            <a:fillRect/>
          </a:stretch>
        </p:blipFill>
        <p:spPr>
          <a:xfrm>
            <a:off x="1083608" y="1987217"/>
            <a:ext cx="2053413" cy="1786852"/>
          </a:xfrm>
          <a:prstGeom prst="rect">
            <a:avLst/>
          </a:prstGeom>
        </p:spPr>
      </p:pic>
      <p:sp>
        <p:nvSpPr>
          <p:cNvPr id="12" name="مربع نص 11"/>
          <p:cNvSpPr txBox="1"/>
          <p:nvPr/>
        </p:nvSpPr>
        <p:spPr>
          <a:xfrm>
            <a:off x="1231900" y="2425700"/>
            <a:ext cx="1498600" cy="1077218"/>
          </a:xfrm>
          <a:prstGeom prst="rect">
            <a:avLst/>
          </a:prstGeom>
          <a:noFill/>
        </p:spPr>
        <p:txBody>
          <a:bodyPr wrap="square" rtlCol="1">
            <a:spAutoFit/>
          </a:bodyPr>
          <a:lstStyle/>
          <a:p>
            <a:pPr algn="ctr"/>
            <a:r>
              <a:rPr lang="ar-SA" sz="1600" dirty="0" smtClean="0">
                <a:latin typeface="Calibri" panose="020F0502020204030204" pitchFamily="34" charset="0"/>
                <a:cs typeface="Calibri" panose="020F0502020204030204" pitchFamily="34" charset="0"/>
              </a:rPr>
              <a:t>أمثله على الاخذ بالأيسر وأمثله على التشديد على النفس </a:t>
            </a:r>
            <a:endParaRPr lang="ar-SA" sz="1600" dirty="0">
              <a:latin typeface="Calibri" panose="020F0502020204030204" pitchFamily="34" charset="0"/>
              <a:cs typeface="Calibri" panose="020F0502020204030204" pitchFamily="34" charset="0"/>
            </a:endParaRPr>
          </a:p>
        </p:txBody>
      </p:sp>
      <p:pic>
        <p:nvPicPr>
          <p:cNvPr id="13" name="صورة 12"/>
          <p:cNvPicPr>
            <a:picLocks noChangeAspect="1"/>
          </p:cNvPicPr>
          <p:nvPr/>
        </p:nvPicPr>
        <p:blipFill>
          <a:blip r:embed="rId9"/>
          <a:stretch>
            <a:fillRect/>
          </a:stretch>
        </p:blipFill>
        <p:spPr>
          <a:xfrm>
            <a:off x="2474632" y="4460060"/>
            <a:ext cx="2115800" cy="1269480"/>
          </a:xfrm>
          <a:prstGeom prst="rect">
            <a:avLst/>
          </a:prstGeom>
        </p:spPr>
      </p:pic>
      <p:sp>
        <p:nvSpPr>
          <p:cNvPr id="14" name="مربع نص 13"/>
          <p:cNvSpPr txBox="1"/>
          <p:nvPr/>
        </p:nvSpPr>
        <p:spPr>
          <a:xfrm>
            <a:off x="2511051" y="5140754"/>
            <a:ext cx="1329392" cy="738664"/>
          </a:xfrm>
          <a:prstGeom prst="rect">
            <a:avLst/>
          </a:prstGeom>
          <a:noFill/>
        </p:spPr>
        <p:txBody>
          <a:bodyPr wrap="square" rtlCol="1">
            <a:spAutoFit/>
          </a:bodyPr>
          <a:lstStyle/>
          <a:p>
            <a:pPr algn="r"/>
            <a:r>
              <a:rPr lang="ar-SA" sz="1400" dirty="0" smtClean="0">
                <a:latin typeface="Calibri" panose="020F0502020204030204" pitchFamily="34" charset="0"/>
                <a:cs typeface="Calibri" panose="020F0502020204030204" pitchFamily="34" charset="0"/>
              </a:rPr>
              <a:t>دور المملكة في إقامة الحدود وأثرها على </a:t>
            </a:r>
            <a:r>
              <a:rPr lang="ar-SA" sz="1400" dirty="0">
                <a:latin typeface="Calibri" panose="020F0502020204030204" pitchFamily="34" charset="0"/>
                <a:cs typeface="Calibri" panose="020F0502020204030204" pitchFamily="34" charset="0"/>
              </a:rPr>
              <a:t>ا</a:t>
            </a:r>
            <a:r>
              <a:rPr lang="ar-SA" sz="1400" dirty="0" smtClean="0">
                <a:latin typeface="Calibri" panose="020F0502020204030204" pitchFamily="34" charset="0"/>
                <a:cs typeface="Calibri" panose="020F0502020204030204" pitchFamily="34" charset="0"/>
              </a:rPr>
              <a:t>ستتباب الامن </a:t>
            </a:r>
            <a:endParaRPr lang="ar-SA"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560391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1507067" y="156634"/>
            <a:ext cx="7766936" cy="821266"/>
          </a:xfrm>
        </p:spPr>
        <p:txBody>
          <a:bodyPr>
            <a:normAutofit fontScale="90000"/>
          </a:bodyPr>
          <a:lstStyle/>
          <a:p>
            <a:pPr algn="ctr"/>
            <a:r>
              <a:rPr lang="ar-SA" dirty="0" smtClean="0">
                <a:latin typeface="Calibri" panose="020F0502020204030204" pitchFamily="34" charset="0"/>
                <a:cs typeface="Calibri" panose="020F0502020204030204" pitchFamily="34" charset="0"/>
              </a:rPr>
              <a:t>الأهداف السلوكية </a:t>
            </a:r>
            <a:endParaRPr lang="ar-SA" dirty="0">
              <a:latin typeface="Calibri" panose="020F0502020204030204" pitchFamily="34" charset="0"/>
              <a:cs typeface="Calibri" panose="020F0502020204030204" pitchFamily="34" charset="0"/>
            </a:endParaRPr>
          </a:p>
        </p:txBody>
      </p:sp>
      <p:sp>
        <p:nvSpPr>
          <p:cNvPr id="3" name="عنوان فرعي 2"/>
          <p:cNvSpPr>
            <a:spLocks noGrp="1"/>
          </p:cNvSpPr>
          <p:nvPr>
            <p:ph type="subTitle" idx="1"/>
          </p:nvPr>
        </p:nvSpPr>
        <p:spPr>
          <a:xfrm>
            <a:off x="609599" y="1243314"/>
            <a:ext cx="9108890" cy="5353050"/>
          </a:xfrm>
        </p:spPr>
        <p:txBody>
          <a:bodyPr/>
          <a:lstStyle/>
          <a:p>
            <a:r>
              <a:rPr lang="ar-SA" dirty="0" smtClean="0"/>
              <a:t>     </a:t>
            </a:r>
            <a:r>
              <a:rPr lang="ar-SA" sz="2800" dirty="0" smtClean="0">
                <a:latin typeface="Calibri" panose="020F0502020204030204" pitchFamily="34" charset="0"/>
                <a:cs typeface="Calibri" panose="020F0502020204030204" pitchFamily="34" charset="0"/>
              </a:rPr>
              <a:t>أن تقرأ الطالبة الحديث الشريف قراءه صحيحه مضبوطة بالشكل .</a:t>
            </a:r>
          </a:p>
          <a:p>
            <a:r>
              <a:rPr lang="ar-SA" sz="2800" dirty="0" smtClean="0">
                <a:latin typeface="Calibri" panose="020F0502020204030204" pitchFamily="34" charset="0"/>
                <a:cs typeface="Calibri" panose="020F0502020204030204" pitchFamily="34" charset="0"/>
              </a:rPr>
              <a:t>      أ ن تترجم الطالبة لراوي الحديث.</a:t>
            </a:r>
          </a:p>
          <a:p>
            <a:r>
              <a:rPr lang="ar-SA" sz="2800" dirty="0" smtClean="0">
                <a:latin typeface="Calibri" panose="020F0502020204030204" pitchFamily="34" charset="0"/>
                <a:cs typeface="Calibri" panose="020F0502020204030204" pitchFamily="34" charset="0"/>
              </a:rPr>
              <a:t>      أن تبين الطالبة معاني الكلمات الصعبة التي وردت في الحديث .</a:t>
            </a:r>
          </a:p>
          <a:p>
            <a:r>
              <a:rPr lang="ar-SA" sz="2800" dirty="0">
                <a:latin typeface="Calibri" panose="020F0502020204030204" pitchFamily="34" charset="0"/>
                <a:cs typeface="Calibri" panose="020F0502020204030204" pitchFamily="34" charset="0"/>
              </a:rPr>
              <a:t> </a:t>
            </a:r>
            <a:r>
              <a:rPr lang="ar-SA" sz="2800" dirty="0" smtClean="0">
                <a:latin typeface="Calibri" panose="020F0502020204030204" pitchFamily="34" charset="0"/>
                <a:cs typeface="Calibri" panose="020F0502020204030204" pitchFamily="34" charset="0"/>
              </a:rPr>
              <a:t>      أن تعدد الطالبة صوراً للأخذ بالأيسر في الأمور الدينية والدنيوية </a:t>
            </a:r>
          </a:p>
          <a:p>
            <a:r>
              <a:rPr lang="ar-SA" sz="2800" dirty="0" smtClean="0">
                <a:latin typeface="Calibri" panose="020F0502020204030204" pitchFamily="34" charset="0"/>
                <a:cs typeface="Calibri" panose="020F0502020204030204" pitchFamily="34" charset="0"/>
              </a:rPr>
              <a:t>      أن تعطي الطالبة أمثله للتشديد على النفس في الأمور الدينية والدنيوية . </a:t>
            </a:r>
          </a:p>
          <a:p>
            <a:r>
              <a:rPr lang="ar-SA" sz="2800" dirty="0">
                <a:latin typeface="Calibri" panose="020F0502020204030204" pitchFamily="34" charset="0"/>
                <a:cs typeface="Calibri" panose="020F0502020204030204" pitchFamily="34" charset="0"/>
              </a:rPr>
              <a:t> </a:t>
            </a:r>
            <a:r>
              <a:rPr lang="ar-SA" sz="2800" dirty="0" smtClean="0">
                <a:latin typeface="Calibri" panose="020F0502020204030204" pitchFamily="34" charset="0"/>
                <a:cs typeface="Calibri" panose="020F0502020204030204" pitchFamily="34" charset="0"/>
              </a:rPr>
              <a:t>    أن تعلل الطالبة ((لا يصح وصف الإسلام بالتشدد))</a:t>
            </a:r>
          </a:p>
          <a:p>
            <a:r>
              <a:rPr lang="ar-SA" sz="2800" dirty="0" smtClean="0">
                <a:latin typeface="Calibri" panose="020F0502020204030204" pitchFamily="34" charset="0"/>
                <a:cs typeface="Calibri" panose="020F0502020204030204" pitchFamily="34" charset="0"/>
              </a:rPr>
              <a:t>       أن تدرك الطالبة يسر الإسلام وسماحته . </a:t>
            </a:r>
          </a:p>
          <a:p>
            <a:r>
              <a:rPr lang="ar-SA" sz="2800" dirty="0">
                <a:latin typeface="Calibri" panose="020F0502020204030204" pitchFamily="34" charset="0"/>
                <a:cs typeface="Calibri" panose="020F0502020204030204" pitchFamily="34" charset="0"/>
              </a:rPr>
              <a:t> </a:t>
            </a:r>
            <a:r>
              <a:rPr lang="ar-SA" sz="2800" dirty="0" smtClean="0">
                <a:latin typeface="Calibri" panose="020F0502020204030204" pitchFamily="34" charset="0"/>
                <a:cs typeface="Calibri" panose="020F0502020204030204" pitchFamily="34" charset="0"/>
              </a:rPr>
              <a:t>     أن تستشعر الطالبة دور المملكة العربية السعودية في إقامة الحدود وأثر ذلك في استتباب الأمن . </a:t>
            </a:r>
            <a:endParaRPr lang="ar-SA" sz="2800" dirty="0">
              <a:latin typeface="Calibri" panose="020F0502020204030204" pitchFamily="34" charset="0"/>
              <a:cs typeface="Calibri" panose="020F0502020204030204" pitchFamily="34" charset="0"/>
            </a:endParaRPr>
          </a:p>
        </p:txBody>
      </p:sp>
      <p:sp>
        <p:nvSpPr>
          <p:cNvPr id="6" name="وسيلة شرح مع سهم رباعي 5"/>
          <p:cNvSpPr/>
          <p:nvPr/>
        </p:nvSpPr>
        <p:spPr>
          <a:xfrm>
            <a:off x="9353192" y="1395148"/>
            <a:ext cx="330200" cy="368300"/>
          </a:xfrm>
          <a:prstGeom prst="quadArrowCallou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5" name="صورة 4"/>
          <p:cNvPicPr>
            <a:picLocks noChangeAspect="1"/>
          </p:cNvPicPr>
          <p:nvPr/>
        </p:nvPicPr>
        <p:blipFill>
          <a:blip r:embed="rId2"/>
          <a:stretch>
            <a:fillRect/>
          </a:stretch>
        </p:blipFill>
        <p:spPr>
          <a:xfrm>
            <a:off x="9274001" y="4623932"/>
            <a:ext cx="359695" cy="396274"/>
          </a:xfrm>
          <a:prstGeom prst="rect">
            <a:avLst/>
          </a:prstGeom>
        </p:spPr>
      </p:pic>
      <p:pic>
        <p:nvPicPr>
          <p:cNvPr id="9" name="صورة 8"/>
          <p:cNvPicPr>
            <a:picLocks noChangeAspect="1"/>
          </p:cNvPicPr>
          <p:nvPr/>
        </p:nvPicPr>
        <p:blipFill>
          <a:blip r:embed="rId2"/>
          <a:stretch>
            <a:fillRect/>
          </a:stretch>
        </p:blipFill>
        <p:spPr>
          <a:xfrm>
            <a:off x="9274003" y="3523565"/>
            <a:ext cx="359695" cy="396274"/>
          </a:xfrm>
          <a:prstGeom prst="rect">
            <a:avLst/>
          </a:prstGeom>
        </p:spPr>
      </p:pic>
      <p:pic>
        <p:nvPicPr>
          <p:cNvPr id="13" name="صورة 12"/>
          <p:cNvPicPr>
            <a:picLocks noChangeAspect="1"/>
          </p:cNvPicPr>
          <p:nvPr/>
        </p:nvPicPr>
        <p:blipFill>
          <a:blip r:embed="rId2"/>
          <a:stretch>
            <a:fillRect/>
          </a:stretch>
        </p:blipFill>
        <p:spPr>
          <a:xfrm>
            <a:off x="9277947" y="3028201"/>
            <a:ext cx="359695" cy="396274"/>
          </a:xfrm>
          <a:prstGeom prst="rect">
            <a:avLst/>
          </a:prstGeom>
        </p:spPr>
      </p:pic>
      <p:pic>
        <p:nvPicPr>
          <p:cNvPr id="14" name="صورة 13"/>
          <p:cNvPicPr>
            <a:picLocks noChangeAspect="1"/>
          </p:cNvPicPr>
          <p:nvPr/>
        </p:nvPicPr>
        <p:blipFill>
          <a:blip r:embed="rId2"/>
          <a:stretch>
            <a:fillRect/>
          </a:stretch>
        </p:blipFill>
        <p:spPr>
          <a:xfrm>
            <a:off x="9279994" y="2464748"/>
            <a:ext cx="359695" cy="396274"/>
          </a:xfrm>
          <a:prstGeom prst="rect">
            <a:avLst/>
          </a:prstGeom>
        </p:spPr>
      </p:pic>
      <p:pic>
        <p:nvPicPr>
          <p:cNvPr id="15" name="صورة 14"/>
          <p:cNvPicPr>
            <a:picLocks noChangeAspect="1"/>
          </p:cNvPicPr>
          <p:nvPr/>
        </p:nvPicPr>
        <p:blipFill>
          <a:blip r:embed="rId2"/>
          <a:stretch>
            <a:fillRect/>
          </a:stretch>
        </p:blipFill>
        <p:spPr>
          <a:xfrm>
            <a:off x="9286701" y="1925803"/>
            <a:ext cx="359695" cy="396274"/>
          </a:xfrm>
          <a:prstGeom prst="rect">
            <a:avLst/>
          </a:prstGeom>
        </p:spPr>
      </p:pic>
      <p:pic>
        <p:nvPicPr>
          <p:cNvPr id="16" name="صورة 15"/>
          <p:cNvPicPr>
            <a:picLocks noChangeAspect="1"/>
          </p:cNvPicPr>
          <p:nvPr/>
        </p:nvPicPr>
        <p:blipFill>
          <a:blip r:embed="rId3"/>
          <a:stretch>
            <a:fillRect/>
          </a:stretch>
        </p:blipFill>
        <p:spPr>
          <a:xfrm>
            <a:off x="9274002" y="5137775"/>
            <a:ext cx="359695" cy="396274"/>
          </a:xfrm>
          <a:prstGeom prst="rect">
            <a:avLst/>
          </a:prstGeom>
        </p:spPr>
      </p:pic>
      <p:pic>
        <p:nvPicPr>
          <p:cNvPr id="4" name="صورة 3"/>
          <p:cNvPicPr>
            <a:picLocks noChangeAspect="1"/>
          </p:cNvPicPr>
          <p:nvPr/>
        </p:nvPicPr>
        <p:blipFill>
          <a:blip r:embed="rId3"/>
          <a:stretch>
            <a:fillRect/>
          </a:stretch>
        </p:blipFill>
        <p:spPr>
          <a:xfrm>
            <a:off x="9274001" y="4080742"/>
            <a:ext cx="359695" cy="396274"/>
          </a:xfrm>
          <a:prstGeom prst="rect">
            <a:avLst/>
          </a:prstGeom>
        </p:spPr>
      </p:pic>
    </p:spTree>
    <p:extLst>
      <p:ext uri="{BB962C8B-B14F-4D97-AF65-F5344CB8AC3E}">
        <p14:creationId xmlns:p14="http://schemas.microsoft.com/office/powerpoint/2010/main" val="60415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 calcmode="lin" valueType="num">
                                      <p:cBhvr additive="base">
                                        <p:cTn id="3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369748" y="304800"/>
            <a:ext cx="8596668" cy="1320800"/>
          </a:xfrm>
        </p:spPr>
        <p:txBody>
          <a:bodyPr>
            <a:normAutofit/>
          </a:bodyPr>
          <a:lstStyle/>
          <a:p>
            <a:pPr algn="ctr"/>
            <a:r>
              <a:rPr lang="ar-SA" sz="3200" dirty="0">
                <a:solidFill>
                  <a:srgbClr val="FF0000"/>
                </a:solidFill>
                <a:latin typeface="Calibri" panose="020F0502020204030204" pitchFamily="34" charset="0"/>
                <a:cs typeface="Calibri" panose="020F0502020204030204" pitchFamily="34" charset="0"/>
              </a:rPr>
              <a:t>من خلال استراتيجية من أنا </a:t>
            </a:r>
            <a:r>
              <a:rPr lang="ar-SA" sz="3200" dirty="0" smtClean="0">
                <a:solidFill>
                  <a:srgbClr val="FF0000"/>
                </a:solidFill>
                <a:latin typeface="Calibri" panose="020F0502020204030204" pitchFamily="34" charset="0"/>
                <a:cs typeface="Calibri" panose="020F0502020204030204" pitchFamily="34" charset="0"/>
              </a:rPr>
              <a:t/>
            </a:r>
            <a:br>
              <a:rPr lang="ar-SA" sz="3200" dirty="0" smtClean="0">
                <a:solidFill>
                  <a:srgbClr val="FF0000"/>
                </a:solidFill>
                <a:latin typeface="Calibri" panose="020F0502020204030204" pitchFamily="34" charset="0"/>
                <a:cs typeface="Calibri" panose="020F0502020204030204" pitchFamily="34" charset="0"/>
              </a:rPr>
            </a:br>
            <a:r>
              <a:rPr lang="ar-SA" sz="3200" dirty="0" smtClean="0">
                <a:solidFill>
                  <a:schemeClr val="accent2">
                    <a:lumMod val="75000"/>
                  </a:schemeClr>
                </a:solidFill>
                <a:latin typeface="Calibri" panose="020F0502020204030204" pitchFamily="34" charset="0"/>
                <a:cs typeface="Calibri" panose="020F0502020204030204" pitchFamily="34" charset="0"/>
              </a:rPr>
              <a:t>أكملي منظم الرواة الذي أمامك ؟ </a:t>
            </a:r>
            <a:endParaRPr lang="ar-SA" sz="3200" dirty="0">
              <a:solidFill>
                <a:schemeClr val="accent2">
                  <a:lumMod val="75000"/>
                </a:schemeClr>
              </a:solidFill>
              <a:latin typeface="Calibri" panose="020F0502020204030204" pitchFamily="34" charset="0"/>
              <a:cs typeface="Calibri" panose="020F0502020204030204" pitchFamily="34" charset="0"/>
            </a:endParaRPr>
          </a:p>
        </p:txBody>
      </p:sp>
      <p:graphicFrame>
        <p:nvGraphicFramePr>
          <p:cNvPr id="5" name="عنصر نائب للمحتوى 4"/>
          <p:cNvGraphicFramePr>
            <a:graphicFrameLocks noGrp="1"/>
          </p:cNvGraphicFramePr>
          <p:nvPr>
            <p:ph idx="1"/>
            <p:extLst>
              <p:ext uri="{D42A27DB-BD31-4B8C-83A1-F6EECF244321}">
                <p14:modId xmlns:p14="http://schemas.microsoft.com/office/powerpoint/2010/main" val="3898620685"/>
              </p:ext>
            </p:extLst>
          </p:nvPr>
        </p:nvGraphicFramePr>
        <p:xfrm>
          <a:off x="393700" y="1448328"/>
          <a:ext cx="9323177" cy="5348383"/>
        </p:xfrm>
        <a:graphic>
          <a:graphicData uri="http://schemas.openxmlformats.org/drawingml/2006/table">
            <a:tbl>
              <a:tblPr rtl="1" firstRow="1" bandRow="1">
                <a:tableStyleId>{BC89EF96-8CEA-46FF-86C4-4CE0E7609802}</a:tableStyleId>
              </a:tblPr>
              <a:tblGrid>
                <a:gridCol w="1200838"/>
                <a:gridCol w="5739788"/>
                <a:gridCol w="1244906"/>
                <a:gridCol w="1137645"/>
              </a:tblGrid>
              <a:tr h="806053">
                <a:tc>
                  <a:txBody>
                    <a:bodyPr/>
                    <a:lstStyle/>
                    <a:p>
                      <a:pPr algn="ctr" rtl="1"/>
                      <a:endParaRPr lang="ar-SA" sz="2000" dirty="0" smtClean="0">
                        <a:latin typeface="Calibri" panose="020F0502020204030204" pitchFamily="34" charset="0"/>
                        <a:cs typeface="Calibri" panose="020F0502020204030204" pitchFamily="34" charset="0"/>
                      </a:endParaRPr>
                    </a:p>
                    <a:p>
                      <a:pPr algn="ctr" rtl="1"/>
                      <a:r>
                        <a:rPr lang="ar-SA" sz="2000" dirty="0" smtClean="0">
                          <a:latin typeface="Calibri" panose="020F0502020204030204" pitchFamily="34" charset="0"/>
                          <a:cs typeface="Calibri" panose="020F0502020204030204" pitchFamily="34" charset="0"/>
                        </a:rPr>
                        <a:t>اسم </a:t>
                      </a:r>
                      <a:r>
                        <a:rPr lang="ar-SA" sz="2000" dirty="0" err="1" smtClean="0">
                          <a:latin typeface="Calibri" panose="020F0502020204030204" pitchFamily="34" charset="0"/>
                          <a:cs typeface="Calibri" panose="020F0502020204030204" pitchFamily="34" charset="0"/>
                        </a:rPr>
                        <a:t>الراويه</a:t>
                      </a:r>
                      <a:r>
                        <a:rPr lang="ar-SA" sz="2000" dirty="0" smtClean="0">
                          <a:latin typeface="Calibri" panose="020F0502020204030204" pitchFamily="34" charset="0"/>
                          <a:cs typeface="Calibri" panose="020F0502020204030204" pitchFamily="34" charset="0"/>
                        </a:rPr>
                        <a:t> </a:t>
                      </a:r>
                      <a:endParaRPr lang="ar-SA" sz="2000" dirty="0">
                        <a:latin typeface="Calibri" panose="020F0502020204030204" pitchFamily="34" charset="0"/>
                        <a:cs typeface="Calibri" panose="020F0502020204030204" pitchFamily="34" charset="0"/>
                      </a:endParaRPr>
                    </a:p>
                  </a:txBody>
                  <a:tcPr/>
                </a:tc>
                <a:tc>
                  <a:txBody>
                    <a:bodyPr/>
                    <a:lstStyle/>
                    <a:p>
                      <a:pPr algn="ctr" rtl="1"/>
                      <a:endParaRPr lang="ar-SA" sz="2000" dirty="0" smtClean="0">
                        <a:latin typeface="Calibri" panose="020F0502020204030204" pitchFamily="34" charset="0"/>
                        <a:cs typeface="Calibri" panose="020F0502020204030204" pitchFamily="34" charset="0"/>
                      </a:endParaRPr>
                    </a:p>
                    <a:p>
                      <a:pPr algn="ctr" rtl="1"/>
                      <a:r>
                        <a:rPr lang="ar-SA" sz="2000" dirty="0" err="1" smtClean="0">
                          <a:latin typeface="Calibri" panose="020F0502020204030204" pitchFamily="34" charset="0"/>
                          <a:cs typeface="Calibri" panose="020F0502020204030204" pitchFamily="34" charset="0"/>
                        </a:rPr>
                        <a:t>الترجمه</a:t>
                      </a:r>
                      <a:r>
                        <a:rPr lang="ar-SA" sz="2000" baseline="0" dirty="0" smtClean="0">
                          <a:latin typeface="Calibri" panose="020F0502020204030204" pitchFamily="34" charset="0"/>
                          <a:cs typeface="Calibri" panose="020F0502020204030204" pitchFamily="34" charset="0"/>
                        </a:rPr>
                        <a:t> </a:t>
                      </a:r>
                      <a:endParaRPr lang="ar-SA" sz="2000" dirty="0">
                        <a:latin typeface="Calibri" panose="020F0502020204030204" pitchFamily="34" charset="0"/>
                        <a:cs typeface="Calibri" panose="020F0502020204030204" pitchFamily="34" charset="0"/>
                      </a:endParaRPr>
                    </a:p>
                  </a:txBody>
                  <a:tcPr/>
                </a:tc>
                <a:tc>
                  <a:txBody>
                    <a:bodyPr/>
                    <a:lstStyle/>
                    <a:p>
                      <a:pPr algn="ctr" rtl="1"/>
                      <a:endParaRPr lang="ar-SA" dirty="0" smtClean="0">
                        <a:latin typeface="Calibri" panose="020F0502020204030204" pitchFamily="34" charset="0"/>
                        <a:cs typeface="Calibri" panose="020F0502020204030204" pitchFamily="34" charset="0"/>
                      </a:endParaRPr>
                    </a:p>
                    <a:p>
                      <a:pPr algn="ctr" rtl="1"/>
                      <a:r>
                        <a:rPr lang="ar-SA" dirty="0" smtClean="0">
                          <a:latin typeface="Calibri" panose="020F0502020204030204" pitchFamily="34" charset="0"/>
                          <a:cs typeface="Calibri" panose="020F0502020204030204" pitchFamily="34" charset="0"/>
                        </a:rPr>
                        <a:t>مواطن </a:t>
                      </a:r>
                      <a:r>
                        <a:rPr lang="ar-SA" dirty="0" err="1" smtClean="0">
                          <a:latin typeface="Calibri" panose="020F0502020204030204" pitchFamily="34" charset="0"/>
                          <a:cs typeface="Calibri" panose="020F0502020204030204" pitchFamily="34" charset="0"/>
                        </a:rPr>
                        <a:t>القدوه</a:t>
                      </a:r>
                      <a:endParaRPr lang="ar-SA" dirty="0">
                        <a:latin typeface="Calibri" panose="020F0502020204030204" pitchFamily="34" charset="0"/>
                        <a:cs typeface="Calibri" panose="020F0502020204030204" pitchFamily="34" charset="0"/>
                      </a:endParaRPr>
                    </a:p>
                  </a:txBody>
                  <a:tcPr/>
                </a:tc>
                <a:tc>
                  <a:txBody>
                    <a:bodyPr/>
                    <a:lstStyle/>
                    <a:p>
                      <a:pPr rtl="1"/>
                      <a:r>
                        <a:rPr lang="ar-SA" dirty="0" smtClean="0">
                          <a:latin typeface="Calibri" panose="020F0502020204030204" pitchFamily="34" charset="0"/>
                          <a:cs typeface="Calibri" panose="020F0502020204030204" pitchFamily="34" charset="0"/>
                        </a:rPr>
                        <a:t>كيفية الاقتداء</a:t>
                      </a:r>
                      <a:r>
                        <a:rPr lang="ar-SA" baseline="0" dirty="0" smtClean="0">
                          <a:latin typeface="Calibri" panose="020F0502020204030204" pitchFamily="34" charset="0"/>
                          <a:cs typeface="Calibri" panose="020F0502020204030204" pitchFamily="34" charset="0"/>
                        </a:rPr>
                        <a:t> بها </a:t>
                      </a:r>
                      <a:endParaRPr lang="ar-SA" dirty="0">
                        <a:latin typeface="Calibri" panose="020F0502020204030204" pitchFamily="34" charset="0"/>
                        <a:cs typeface="Calibri" panose="020F0502020204030204" pitchFamily="34" charset="0"/>
                      </a:endParaRPr>
                    </a:p>
                  </a:txBody>
                  <a:tcPr/>
                </a:tc>
              </a:tr>
              <a:tr h="543207">
                <a:tc rowSpan="3">
                  <a:txBody>
                    <a:bodyPr/>
                    <a:lstStyle/>
                    <a:p>
                      <a:pPr rtl="1"/>
                      <a:endParaRPr lang="ar-SA" sz="2400" dirty="0"/>
                    </a:p>
                  </a:txBody>
                  <a:tcPr/>
                </a:tc>
                <a:tc>
                  <a:txBody>
                    <a:bodyPr/>
                    <a:lstStyle/>
                    <a:p>
                      <a:pPr rtl="1"/>
                      <a:r>
                        <a:rPr lang="ar-SA" dirty="0" smtClean="0">
                          <a:solidFill>
                            <a:srgbClr val="FF0000"/>
                          </a:solidFill>
                          <a:latin typeface="Calibri" panose="020F0502020204030204" pitchFamily="34" charset="0"/>
                          <a:cs typeface="Calibri" panose="020F0502020204030204" pitchFamily="34" charset="0"/>
                        </a:rPr>
                        <a:t>ولادتها</a:t>
                      </a:r>
                      <a:r>
                        <a:rPr lang="ar-SA" dirty="0" smtClean="0">
                          <a:solidFill>
                            <a:srgbClr val="FF0000"/>
                          </a:solidFill>
                        </a:rPr>
                        <a:t> </a:t>
                      </a:r>
                      <a:r>
                        <a:rPr lang="ar-SA" dirty="0" smtClean="0"/>
                        <a:t> /</a:t>
                      </a:r>
                      <a:endParaRPr lang="ar-SA" dirty="0"/>
                    </a:p>
                  </a:txBody>
                  <a:tcPr/>
                </a:tc>
                <a:tc rowSpan="3">
                  <a:txBody>
                    <a:bodyPr/>
                    <a:lstStyle/>
                    <a:p>
                      <a:pPr rtl="1"/>
                      <a:endParaRPr lang="ar-SA" dirty="0"/>
                    </a:p>
                  </a:txBody>
                  <a:tcPr/>
                </a:tc>
                <a:tc rowSpan="3">
                  <a:txBody>
                    <a:bodyPr/>
                    <a:lstStyle/>
                    <a:p>
                      <a:pPr rtl="1"/>
                      <a:endParaRPr lang="ar-SA" dirty="0"/>
                    </a:p>
                  </a:txBody>
                  <a:tcPr/>
                </a:tc>
              </a:tr>
              <a:tr h="3084723">
                <a:tc vMerge="1">
                  <a:txBody>
                    <a:bodyPr/>
                    <a:lstStyle/>
                    <a:p>
                      <a:pPr rtl="1"/>
                      <a:endParaRPr lang="ar-SA" dirty="0"/>
                    </a:p>
                  </a:txBody>
                  <a:tcPr/>
                </a:tc>
                <a:tc>
                  <a:txBody>
                    <a:bodyPr/>
                    <a:lstStyle/>
                    <a:p>
                      <a:pPr rtl="1"/>
                      <a:r>
                        <a:rPr lang="ar-SA" dirty="0" smtClean="0">
                          <a:solidFill>
                            <a:srgbClr val="FF0000"/>
                          </a:solidFill>
                          <a:latin typeface="Calibri" panose="020F0502020204030204" pitchFamily="34" charset="0"/>
                          <a:cs typeface="Calibri" panose="020F0502020204030204" pitchFamily="34" charset="0"/>
                        </a:rPr>
                        <a:t>فضائلها</a:t>
                      </a:r>
                      <a:r>
                        <a:rPr lang="ar-SA" dirty="0" smtClean="0">
                          <a:latin typeface="Calibri" panose="020F0502020204030204" pitchFamily="34" charset="0"/>
                          <a:cs typeface="Calibri" panose="020F0502020204030204" pitchFamily="34" charset="0"/>
                        </a:rPr>
                        <a:t> /</a:t>
                      </a:r>
                    </a:p>
                    <a:p>
                      <a:pPr rtl="1"/>
                      <a:endParaRPr lang="ar-SA" dirty="0" smtClean="0">
                        <a:latin typeface="Calibri" panose="020F0502020204030204" pitchFamily="34" charset="0"/>
                        <a:cs typeface="Calibri" panose="020F0502020204030204" pitchFamily="34" charset="0"/>
                      </a:endParaRPr>
                    </a:p>
                    <a:p>
                      <a:pPr rtl="1"/>
                      <a:endParaRPr lang="ar-SA" dirty="0" smtClean="0">
                        <a:latin typeface="Calibri" panose="020F0502020204030204" pitchFamily="34" charset="0"/>
                        <a:cs typeface="Calibri" panose="020F0502020204030204" pitchFamily="34" charset="0"/>
                      </a:endParaRPr>
                    </a:p>
                    <a:p>
                      <a:pPr rtl="1"/>
                      <a:endParaRPr lang="ar-SA" dirty="0" smtClean="0">
                        <a:latin typeface="Calibri" panose="020F0502020204030204" pitchFamily="34" charset="0"/>
                        <a:cs typeface="Calibri" panose="020F0502020204030204" pitchFamily="34" charset="0"/>
                      </a:endParaRPr>
                    </a:p>
                    <a:p>
                      <a:pPr rtl="1"/>
                      <a:endParaRPr lang="ar-SA" dirty="0" smtClean="0">
                        <a:latin typeface="Calibri" panose="020F0502020204030204" pitchFamily="34" charset="0"/>
                        <a:cs typeface="Calibri" panose="020F0502020204030204" pitchFamily="34" charset="0"/>
                      </a:endParaRPr>
                    </a:p>
                    <a:p>
                      <a:pPr rtl="1"/>
                      <a:endParaRPr lang="ar-SA" dirty="0" smtClean="0">
                        <a:latin typeface="Calibri" panose="020F0502020204030204" pitchFamily="34" charset="0"/>
                        <a:cs typeface="Calibri" panose="020F0502020204030204" pitchFamily="34" charset="0"/>
                      </a:endParaRPr>
                    </a:p>
                    <a:p>
                      <a:pPr rtl="1"/>
                      <a:endParaRPr lang="ar-SA" dirty="0" smtClean="0">
                        <a:latin typeface="Calibri" panose="020F0502020204030204" pitchFamily="34" charset="0"/>
                        <a:cs typeface="Calibri" panose="020F0502020204030204" pitchFamily="34" charset="0"/>
                      </a:endParaRPr>
                    </a:p>
                    <a:p>
                      <a:pPr rtl="1"/>
                      <a:endParaRPr lang="ar-SA" dirty="0">
                        <a:latin typeface="Calibri" panose="020F0502020204030204" pitchFamily="34" charset="0"/>
                        <a:cs typeface="Calibri" panose="020F0502020204030204" pitchFamily="34" charset="0"/>
                      </a:endParaRPr>
                    </a:p>
                  </a:txBody>
                  <a:tcPr/>
                </a:tc>
                <a:tc vMerge="1">
                  <a:txBody>
                    <a:bodyPr/>
                    <a:lstStyle/>
                    <a:p>
                      <a:pPr rtl="1"/>
                      <a:endParaRPr lang="ar-SA" dirty="0"/>
                    </a:p>
                  </a:txBody>
                  <a:tcPr/>
                </a:tc>
                <a:tc vMerge="1">
                  <a:txBody>
                    <a:bodyPr/>
                    <a:lstStyle/>
                    <a:p>
                      <a:pPr rtl="1"/>
                      <a:endParaRPr lang="ar-SA" dirty="0"/>
                    </a:p>
                  </a:txBody>
                  <a:tcPr/>
                </a:tc>
              </a:tr>
              <a:tr h="806053">
                <a:tc vMerge="1">
                  <a:txBody>
                    <a:bodyPr/>
                    <a:lstStyle/>
                    <a:p>
                      <a:pPr rtl="1"/>
                      <a:endParaRPr lang="ar-SA" dirty="0"/>
                    </a:p>
                  </a:txBody>
                  <a:tcPr/>
                </a:tc>
                <a:tc>
                  <a:txBody>
                    <a:bodyPr/>
                    <a:lstStyle/>
                    <a:p>
                      <a:pPr rtl="1"/>
                      <a:r>
                        <a:rPr lang="ar-SA" dirty="0" smtClean="0">
                          <a:solidFill>
                            <a:srgbClr val="FF0000"/>
                          </a:solidFill>
                          <a:latin typeface="Calibri" panose="020F0502020204030204" pitchFamily="34" charset="0"/>
                          <a:cs typeface="Calibri" panose="020F0502020204030204" pitchFamily="34" charset="0"/>
                        </a:rPr>
                        <a:t>وفاتها</a:t>
                      </a:r>
                      <a:r>
                        <a:rPr lang="ar-SA" dirty="0" smtClean="0">
                          <a:latin typeface="Calibri" panose="020F0502020204030204" pitchFamily="34" charset="0"/>
                          <a:cs typeface="Calibri" panose="020F0502020204030204" pitchFamily="34" charset="0"/>
                        </a:rPr>
                        <a:t>/</a:t>
                      </a:r>
                    </a:p>
                    <a:p>
                      <a:pPr rtl="1"/>
                      <a:endParaRPr lang="ar-SA" dirty="0">
                        <a:latin typeface="Calibri" panose="020F0502020204030204" pitchFamily="34" charset="0"/>
                        <a:cs typeface="Calibri" panose="020F0502020204030204" pitchFamily="34" charset="0"/>
                      </a:endParaRPr>
                    </a:p>
                  </a:txBody>
                  <a:tcPr/>
                </a:tc>
                <a:tc vMerge="1">
                  <a:txBody>
                    <a:bodyPr/>
                    <a:lstStyle/>
                    <a:p>
                      <a:pPr rtl="1"/>
                      <a:endParaRPr lang="ar-SA" dirty="0"/>
                    </a:p>
                  </a:txBody>
                  <a:tcPr/>
                </a:tc>
                <a:tc vMerge="1">
                  <a:txBody>
                    <a:bodyPr/>
                    <a:lstStyle/>
                    <a:p>
                      <a:pPr rtl="1"/>
                      <a:endParaRPr lang="ar-SA" dirty="0"/>
                    </a:p>
                  </a:txBody>
                  <a:tcPr/>
                </a:tc>
              </a:tr>
            </a:tbl>
          </a:graphicData>
        </a:graphic>
      </p:graphicFrame>
      <p:pic>
        <p:nvPicPr>
          <p:cNvPr id="3" name="صورة 2"/>
          <p:cNvPicPr>
            <a:picLocks noChangeAspect="1"/>
          </p:cNvPicPr>
          <p:nvPr/>
        </p:nvPicPr>
        <p:blipFill>
          <a:blip r:embed="rId2"/>
          <a:stretch>
            <a:fillRect/>
          </a:stretch>
        </p:blipFill>
        <p:spPr>
          <a:xfrm>
            <a:off x="1369748" y="88900"/>
            <a:ext cx="1359428" cy="1359428"/>
          </a:xfrm>
          <a:prstGeom prst="rect">
            <a:avLst/>
          </a:prstGeom>
        </p:spPr>
      </p:pic>
      <p:sp>
        <p:nvSpPr>
          <p:cNvPr id="7" name="مربع نص 6"/>
          <p:cNvSpPr txBox="1"/>
          <p:nvPr/>
        </p:nvSpPr>
        <p:spPr>
          <a:xfrm>
            <a:off x="8494307" y="2230153"/>
            <a:ext cx="1197110" cy="2831544"/>
          </a:xfrm>
          <a:prstGeom prst="rect">
            <a:avLst/>
          </a:prstGeom>
          <a:noFill/>
        </p:spPr>
        <p:txBody>
          <a:bodyPr wrap="square" rtlCol="1">
            <a:spAutoFit/>
          </a:bodyPr>
          <a:lstStyle/>
          <a:p>
            <a:pPr lvl="0" algn="r" rtl="1"/>
            <a:endParaRPr lang="ar-SA" dirty="0">
              <a:solidFill>
                <a:prstClr val="black"/>
              </a:solidFill>
              <a:latin typeface="Calibri" panose="020F0502020204030204" pitchFamily="34" charset="0"/>
              <a:cs typeface="Calibri" panose="020F0502020204030204" pitchFamily="34" charset="0"/>
            </a:endParaRPr>
          </a:p>
          <a:p>
            <a:pPr lvl="0" algn="r" rtl="1"/>
            <a:r>
              <a:rPr lang="ar-SA" sz="2000" dirty="0">
                <a:solidFill>
                  <a:srgbClr val="FF0000"/>
                </a:solidFill>
                <a:latin typeface="Calibri" panose="020F0502020204030204" pitchFamily="34" charset="0"/>
                <a:cs typeface="Calibri" panose="020F0502020204030204" pitchFamily="34" charset="0"/>
              </a:rPr>
              <a:t>أم  المؤمنين </a:t>
            </a:r>
          </a:p>
          <a:p>
            <a:pPr lvl="0" algn="r" rtl="1"/>
            <a:r>
              <a:rPr lang="ar-SA" sz="2400" dirty="0" err="1">
                <a:solidFill>
                  <a:prstClr val="black"/>
                </a:solidFill>
                <a:latin typeface="Calibri" panose="020F0502020204030204" pitchFamily="34" charset="0"/>
                <a:cs typeface="Calibri" panose="020F0502020204030204" pitchFamily="34" charset="0"/>
              </a:rPr>
              <a:t>عائشه</a:t>
            </a:r>
            <a:r>
              <a:rPr lang="ar-SA" sz="2400" dirty="0">
                <a:solidFill>
                  <a:prstClr val="black"/>
                </a:solidFill>
                <a:latin typeface="Calibri" panose="020F0502020204030204" pitchFamily="34" charset="0"/>
                <a:cs typeface="Calibri" panose="020F0502020204030204" pitchFamily="34" charset="0"/>
              </a:rPr>
              <a:t> بنت ابي بكر </a:t>
            </a:r>
            <a:r>
              <a:rPr lang="ar-SA" sz="2000" dirty="0">
                <a:solidFill>
                  <a:prstClr val="black"/>
                </a:solidFill>
                <a:latin typeface="Calibri" panose="020F0502020204030204" pitchFamily="34" charset="0"/>
                <a:cs typeface="Calibri" panose="020F0502020204030204" pitchFamily="34" charset="0"/>
              </a:rPr>
              <a:t>الصديق ر</a:t>
            </a:r>
            <a:r>
              <a:rPr lang="ar-SA" sz="2400" dirty="0">
                <a:solidFill>
                  <a:prstClr val="black"/>
                </a:solidFill>
                <a:latin typeface="Calibri" panose="020F0502020204030204" pitchFamily="34" charset="0"/>
                <a:cs typeface="Calibri" panose="020F0502020204030204" pitchFamily="34" charset="0"/>
              </a:rPr>
              <a:t>ضي الله عنهما </a:t>
            </a:r>
            <a:endParaRPr lang="ar-SA" sz="2400" dirty="0">
              <a:solidFill>
                <a:prstClr val="black"/>
              </a:solidFill>
            </a:endParaRPr>
          </a:p>
        </p:txBody>
      </p:sp>
      <p:sp>
        <p:nvSpPr>
          <p:cNvPr id="8" name="مربع نص 7"/>
          <p:cNvSpPr txBox="1"/>
          <p:nvPr/>
        </p:nvSpPr>
        <p:spPr>
          <a:xfrm>
            <a:off x="4353876" y="2406424"/>
            <a:ext cx="3314700" cy="400110"/>
          </a:xfrm>
          <a:prstGeom prst="rect">
            <a:avLst/>
          </a:prstGeom>
          <a:noFill/>
        </p:spPr>
        <p:txBody>
          <a:bodyPr wrap="square" rtlCol="1">
            <a:spAutoFit/>
          </a:bodyPr>
          <a:lstStyle/>
          <a:p>
            <a:pPr lvl="0" algn="r" rtl="1"/>
            <a:r>
              <a:rPr lang="ar-SA" sz="2000" dirty="0">
                <a:solidFill>
                  <a:prstClr val="black"/>
                </a:solidFill>
                <a:latin typeface="Calibri" panose="020F0502020204030204" pitchFamily="34" charset="0"/>
                <a:cs typeface="Calibri" panose="020F0502020204030204" pitchFamily="34" charset="0"/>
              </a:rPr>
              <a:t>ولدت بعد البعثة في بيت مسلم </a:t>
            </a:r>
          </a:p>
        </p:txBody>
      </p:sp>
      <p:sp>
        <p:nvSpPr>
          <p:cNvPr id="10" name="مربع نص 9"/>
          <p:cNvSpPr txBox="1"/>
          <p:nvPr/>
        </p:nvSpPr>
        <p:spPr>
          <a:xfrm>
            <a:off x="3305060" y="2705789"/>
            <a:ext cx="4406745" cy="3139321"/>
          </a:xfrm>
          <a:prstGeom prst="rect">
            <a:avLst/>
          </a:prstGeom>
          <a:noFill/>
        </p:spPr>
        <p:txBody>
          <a:bodyPr wrap="square" rtlCol="1">
            <a:spAutoFit/>
          </a:bodyPr>
          <a:lstStyle/>
          <a:p>
            <a:pPr lvl="0" algn="r" rtl="1"/>
            <a:endParaRPr lang="ar-SA" dirty="0" smtClean="0">
              <a:solidFill>
                <a:prstClr val="black"/>
              </a:solidFill>
              <a:latin typeface="Calibri" panose="020F0502020204030204" pitchFamily="34" charset="0"/>
              <a:cs typeface="Calibri" panose="020F0502020204030204" pitchFamily="34" charset="0"/>
            </a:endParaRPr>
          </a:p>
          <a:p>
            <a:pPr lvl="0" algn="r" rtl="1"/>
            <a:r>
              <a:rPr lang="ar-SA" dirty="0" smtClean="0">
                <a:solidFill>
                  <a:prstClr val="black"/>
                </a:solidFill>
                <a:latin typeface="Calibri" panose="020F0502020204030204" pitchFamily="34" charset="0"/>
                <a:cs typeface="Calibri" panose="020F0502020204030204" pitchFamily="34" charset="0"/>
              </a:rPr>
              <a:t>1- </a:t>
            </a:r>
            <a:r>
              <a:rPr lang="ar-SA" dirty="0">
                <a:solidFill>
                  <a:prstClr val="black"/>
                </a:solidFill>
                <a:latin typeface="Calibri" panose="020F0502020204030204" pitchFamily="34" charset="0"/>
                <a:cs typeface="Calibri" panose="020F0502020204030204" pitchFamily="34" charset="0"/>
              </a:rPr>
              <a:t>كانت من أحب النساء إلى النبي صلى الله عليه وسلم </a:t>
            </a:r>
          </a:p>
          <a:p>
            <a:pPr lvl="0" algn="r" rtl="1"/>
            <a:r>
              <a:rPr lang="ar-SA" dirty="0" smtClean="0">
                <a:solidFill>
                  <a:prstClr val="black"/>
                </a:solidFill>
                <a:latin typeface="Calibri" panose="020F0502020204030204" pitchFamily="34" charset="0"/>
                <a:cs typeface="Calibri" panose="020F0502020204030204" pitchFamily="34" charset="0"/>
              </a:rPr>
              <a:t>2- </a:t>
            </a:r>
            <a:r>
              <a:rPr lang="ar-SA" dirty="0">
                <a:solidFill>
                  <a:prstClr val="black"/>
                </a:solidFill>
                <a:latin typeface="Calibri" panose="020F0502020204030204" pitchFamily="34" charset="0"/>
                <a:cs typeface="Calibri" panose="020F0502020204030204" pitchFamily="34" charset="0"/>
              </a:rPr>
              <a:t>تميزت بالعلم والذكاء وقوة الحفظ </a:t>
            </a:r>
          </a:p>
          <a:p>
            <a:pPr lvl="0" algn="r" rtl="1"/>
            <a:r>
              <a:rPr lang="ar-SA" dirty="0" smtClean="0">
                <a:solidFill>
                  <a:prstClr val="black"/>
                </a:solidFill>
                <a:latin typeface="Calibri" panose="020F0502020204030204" pitchFamily="34" charset="0"/>
                <a:cs typeface="Calibri" panose="020F0502020204030204" pitchFamily="34" charset="0"/>
              </a:rPr>
              <a:t>3- وكانت من أفقه الناس وأعلمهم ، حتى كان كبار </a:t>
            </a:r>
            <a:r>
              <a:rPr lang="ar-SA" dirty="0" err="1" smtClean="0">
                <a:solidFill>
                  <a:prstClr val="black"/>
                </a:solidFill>
                <a:latin typeface="Calibri" panose="020F0502020204030204" pitchFamily="34" charset="0"/>
                <a:cs typeface="Calibri" panose="020F0502020204030204" pitchFamily="34" charset="0"/>
              </a:rPr>
              <a:t>الصحابه</a:t>
            </a:r>
            <a:r>
              <a:rPr lang="ar-SA" dirty="0" smtClean="0">
                <a:solidFill>
                  <a:prstClr val="black"/>
                </a:solidFill>
                <a:latin typeface="Calibri" panose="020F0502020204030204" pitchFamily="34" charset="0"/>
                <a:cs typeface="Calibri" panose="020F0502020204030204" pitchFamily="34" charset="0"/>
              </a:rPr>
              <a:t> رضي الله عنهم يسألونها عن العلم .</a:t>
            </a:r>
            <a:endParaRPr lang="ar-SA" dirty="0">
              <a:solidFill>
                <a:prstClr val="black"/>
              </a:solidFill>
              <a:latin typeface="Calibri" panose="020F0502020204030204" pitchFamily="34" charset="0"/>
              <a:cs typeface="Calibri" panose="020F0502020204030204" pitchFamily="34" charset="0"/>
            </a:endParaRPr>
          </a:p>
          <a:p>
            <a:pPr lvl="0" algn="r" rtl="1"/>
            <a:r>
              <a:rPr lang="ar-SA" dirty="0">
                <a:solidFill>
                  <a:prstClr val="black"/>
                </a:solidFill>
                <a:latin typeface="Calibri" panose="020F0502020204030204" pitchFamily="34" charset="0"/>
                <a:cs typeface="Calibri" panose="020F0502020204030204" pitchFamily="34" charset="0"/>
              </a:rPr>
              <a:t> </a:t>
            </a:r>
            <a:r>
              <a:rPr lang="ar-SA" dirty="0" smtClean="0">
                <a:solidFill>
                  <a:prstClr val="black"/>
                </a:solidFill>
                <a:latin typeface="Calibri" panose="020F0502020204030204" pitchFamily="34" charset="0"/>
                <a:cs typeface="Calibri" panose="020F0502020204030204" pitchFamily="34" charset="0"/>
              </a:rPr>
              <a:t>4- </a:t>
            </a:r>
            <a:r>
              <a:rPr lang="ar-SA" dirty="0">
                <a:solidFill>
                  <a:prstClr val="black"/>
                </a:solidFill>
                <a:latin typeface="Calibri" panose="020F0502020204030204" pitchFamily="34" charset="0"/>
                <a:cs typeface="Calibri" panose="020F0502020204030204" pitchFamily="34" charset="0"/>
              </a:rPr>
              <a:t>أكثر الصحابيات رواية للحديث بلغ عدد أحاديثها عن النبي صلى الله عليه وسلم ( 2210) حديثا </a:t>
            </a:r>
            <a:endParaRPr lang="ar-SA" dirty="0" smtClean="0">
              <a:solidFill>
                <a:prstClr val="black"/>
              </a:solidFill>
              <a:latin typeface="Calibri" panose="020F0502020204030204" pitchFamily="34" charset="0"/>
              <a:cs typeface="Calibri" panose="020F0502020204030204" pitchFamily="34" charset="0"/>
            </a:endParaRPr>
          </a:p>
          <a:p>
            <a:pPr lvl="0" algn="r" rtl="1"/>
            <a:r>
              <a:rPr lang="ar-SA" dirty="0" smtClean="0">
                <a:solidFill>
                  <a:prstClr val="black"/>
                </a:solidFill>
                <a:latin typeface="Calibri" panose="020F0502020204030204" pitchFamily="34" charset="0"/>
                <a:cs typeface="Calibri" panose="020F0502020204030204" pitchFamily="34" charset="0"/>
              </a:rPr>
              <a:t>5- توفي </a:t>
            </a:r>
            <a:r>
              <a:rPr lang="ar-SA" dirty="0">
                <a:solidFill>
                  <a:prstClr val="black"/>
                </a:solidFill>
                <a:latin typeface="Calibri" panose="020F0502020204030204" pitchFamily="34" charset="0"/>
                <a:cs typeface="Calibri" panose="020F0502020204030204" pitchFamily="34" charset="0"/>
              </a:rPr>
              <a:t>النبي صلى الله عليه وسلم في حجرتها ودفن </a:t>
            </a:r>
            <a:r>
              <a:rPr lang="ar-SA" dirty="0" smtClean="0">
                <a:solidFill>
                  <a:prstClr val="black"/>
                </a:solidFill>
                <a:latin typeface="Calibri" panose="020F0502020204030204" pitchFamily="34" charset="0"/>
                <a:cs typeface="Calibri" panose="020F0502020204030204" pitchFamily="34" charset="0"/>
              </a:rPr>
              <a:t>فيها</a:t>
            </a:r>
          </a:p>
          <a:p>
            <a:pPr lvl="0" algn="r" rtl="1"/>
            <a:r>
              <a:rPr lang="ar-SA" dirty="0" smtClean="0">
                <a:solidFill>
                  <a:prstClr val="black"/>
                </a:solidFill>
                <a:latin typeface="Calibri" panose="020F0502020204030204" pitchFamily="34" charset="0"/>
                <a:cs typeface="Calibri" panose="020F0502020204030204" pitchFamily="34" charset="0"/>
              </a:rPr>
              <a:t>   5- </a:t>
            </a:r>
            <a:r>
              <a:rPr lang="ar-SA" dirty="0">
                <a:solidFill>
                  <a:prstClr val="black"/>
                </a:solidFill>
                <a:latin typeface="Calibri" panose="020F0502020204030204" pitchFamily="34" charset="0"/>
                <a:cs typeface="Calibri" panose="020F0502020204030204" pitchFamily="34" charset="0"/>
              </a:rPr>
              <a:t>كانت محبه للإنفاق في سبيل </a:t>
            </a:r>
            <a:r>
              <a:rPr lang="ar-SA" dirty="0" err="1" smtClean="0">
                <a:solidFill>
                  <a:prstClr val="black"/>
                </a:solidFill>
                <a:latin typeface="Calibri" panose="020F0502020204030204" pitchFamily="34" charset="0"/>
                <a:cs typeface="Calibri" panose="020F0502020204030204" pitchFamily="34" charset="0"/>
              </a:rPr>
              <a:t>االله</a:t>
            </a:r>
            <a:r>
              <a:rPr lang="ar-SA" dirty="0" smtClean="0">
                <a:solidFill>
                  <a:prstClr val="black"/>
                </a:solidFill>
                <a:latin typeface="Calibri" panose="020F0502020204030204" pitchFamily="34" charset="0"/>
                <a:cs typeface="Calibri" panose="020F0502020204030204" pitchFamily="34" charset="0"/>
              </a:rPr>
              <a:t> بعث لها معاوية رضي الله عنه مرة ( 100,000 )درهم فما أمست إلا وقد تصدقت بها . </a:t>
            </a:r>
            <a:endParaRPr lang="ar-SA" dirty="0"/>
          </a:p>
        </p:txBody>
      </p:sp>
      <p:sp>
        <p:nvSpPr>
          <p:cNvPr id="11" name="مربع نص 10"/>
          <p:cNvSpPr txBox="1"/>
          <p:nvPr/>
        </p:nvSpPr>
        <p:spPr>
          <a:xfrm>
            <a:off x="3175000" y="5982176"/>
            <a:ext cx="3797300" cy="646331"/>
          </a:xfrm>
          <a:prstGeom prst="rect">
            <a:avLst/>
          </a:prstGeom>
          <a:noFill/>
        </p:spPr>
        <p:txBody>
          <a:bodyPr wrap="square" rtlCol="1">
            <a:spAutoFit/>
          </a:bodyPr>
          <a:lstStyle/>
          <a:p>
            <a:pPr algn="r"/>
            <a:r>
              <a:rPr lang="ar-SA" dirty="0" smtClean="0">
                <a:solidFill>
                  <a:prstClr val="black"/>
                </a:solidFill>
                <a:latin typeface="Calibri" panose="020F0502020204030204" pitchFamily="34" charset="0"/>
                <a:cs typeface="Calibri" panose="020F0502020204030204" pitchFamily="34" charset="0"/>
              </a:rPr>
              <a:t>توفيت </a:t>
            </a:r>
            <a:r>
              <a:rPr lang="ar-SA" dirty="0">
                <a:solidFill>
                  <a:prstClr val="black"/>
                </a:solidFill>
                <a:latin typeface="Calibri" panose="020F0502020204030204" pitchFamily="34" charset="0"/>
                <a:cs typeface="Calibri" panose="020F0502020204030204" pitchFamily="34" charset="0"/>
              </a:rPr>
              <a:t>بالمدينة المنورة سنة (57) من الهجرة النبوية </a:t>
            </a:r>
            <a:endParaRPr lang="ar-SA" dirty="0"/>
          </a:p>
        </p:txBody>
      </p:sp>
      <p:sp>
        <p:nvSpPr>
          <p:cNvPr id="4" name="مربع نص 3"/>
          <p:cNvSpPr txBox="1"/>
          <p:nvPr/>
        </p:nvSpPr>
        <p:spPr>
          <a:xfrm>
            <a:off x="1716777" y="2368653"/>
            <a:ext cx="971550" cy="3293209"/>
          </a:xfrm>
          <a:prstGeom prst="rect">
            <a:avLst/>
          </a:prstGeom>
          <a:noFill/>
        </p:spPr>
        <p:txBody>
          <a:bodyPr wrap="square" rtlCol="1">
            <a:spAutoFit/>
          </a:bodyPr>
          <a:lstStyle/>
          <a:p>
            <a:pPr algn="ctr"/>
            <a:r>
              <a:rPr lang="ar-SA" sz="2000" dirty="0" smtClean="0">
                <a:latin typeface="Calibri" panose="020F0502020204030204" pitchFamily="34" charset="0"/>
                <a:cs typeface="Calibri" panose="020F0502020204030204" pitchFamily="34" charset="0"/>
              </a:rPr>
              <a:t> </a:t>
            </a:r>
            <a:r>
              <a:rPr lang="ar-SA" sz="1600" b="1" dirty="0" smtClean="0">
                <a:latin typeface="Calibri" panose="020F0502020204030204" pitchFamily="34" charset="0"/>
                <a:cs typeface="Calibri" panose="020F0502020204030204" pitchFamily="34" charset="0"/>
              </a:rPr>
              <a:t>الاقتداء بحيائها وحشمتها</a:t>
            </a:r>
          </a:p>
          <a:p>
            <a:pPr algn="ctr"/>
            <a:r>
              <a:rPr lang="ar-SA" sz="1600" b="1" dirty="0" smtClean="0">
                <a:latin typeface="Calibri" panose="020F0502020204030204" pitchFamily="34" charset="0"/>
                <a:cs typeface="Calibri" panose="020F0502020204030204" pitchFamily="34" charset="0"/>
              </a:rPr>
              <a:t>وحبها للدين والتففه فيه وكذلك حب الانفاق في سبيل الله وحسن تبعلها لزوجها </a:t>
            </a:r>
            <a:endParaRPr lang="ar-SA" sz="1600" b="1" dirty="0">
              <a:latin typeface="Calibri" panose="020F0502020204030204" pitchFamily="34" charset="0"/>
              <a:cs typeface="Calibri" panose="020F0502020204030204" pitchFamily="34" charset="0"/>
            </a:endParaRPr>
          </a:p>
        </p:txBody>
      </p:sp>
      <p:sp>
        <p:nvSpPr>
          <p:cNvPr id="6" name="مربع نص 5"/>
          <p:cNvSpPr txBox="1"/>
          <p:nvPr/>
        </p:nvSpPr>
        <p:spPr>
          <a:xfrm>
            <a:off x="520565" y="2368653"/>
            <a:ext cx="1066800" cy="3170099"/>
          </a:xfrm>
          <a:prstGeom prst="rect">
            <a:avLst/>
          </a:prstGeom>
          <a:noFill/>
        </p:spPr>
        <p:txBody>
          <a:bodyPr wrap="square" rtlCol="1">
            <a:spAutoFit/>
          </a:bodyPr>
          <a:lstStyle/>
          <a:p>
            <a:pPr algn="ctr"/>
            <a:r>
              <a:rPr lang="ar-SA" sz="2000" dirty="0">
                <a:latin typeface="Calibri" panose="020F0502020204030204" pitchFamily="34" charset="0"/>
                <a:cs typeface="Calibri" panose="020F0502020204030204" pitchFamily="34" charset="0"/>
              </a:rPr>
              <a:t>قراءة </a:t>
            </a:r>
            <a:r>
              <a:rPr lang="ar-SA" sz="2000" dirty="0" smtClean="0">
                <a:latin typeface="Calibri" panose="020F0502020204030204" pitchFamily="34" charset="0"/>
                <a:cs typeface="Calibri" panose="020F0502020204030204" pitchFamily="34" charset="0"/>
              </a:rPr>
              <a:t>سيرتها ومحبتها </a:t>
            </a:r>
            <a:r>
              <a:rPr lang="ar-SA" sz="2000" dirty="0">
                <a:latin typeface="Calibri" panose="020F0502020204030204" pitchFamily="34" charset="0"/>
                <a:cs typeface="Calibri" panose="020F0502020204030204" pitchFamily="34" charset="0"/>
              </a:rPr>
              <a:t>رضي الله </a:t>
            </a:r>
            <a:r>
              <a:rPr lang="ar-SA" sz="2000" dirty="0" smtClean="0">
                <a:latin typeface="Calibri" panose="020F0502020204030204" pitchFamily="34" charset="0"/>
                <a:cs typeface="Calibri" panose="020F0502020204030204" pitchFamily="34" charset="0"/>
              </a:rPr>
              <a:t>عنها ومحاكاتها </a:t>
            </a:r>
            <a:r>
              <a:rPr lang="ar-SA" sz="2000" dirty="0">
                <a:latin typeface="Calibri" panose="020F0502020204030204" pitchFamily="34" charset="0"/>
                <a:cs typeface="Calibri" panose="020F0502020204030204" pitchFamily="34" charset="0"/>
              </a:rPr>
              <a:t>والاقتداء </a:t>
            </a:r>
            <a:r>
              <a:rPr lang="ar-SA" sz="2000" dirty="0" smtClean="0">
                <a:latin typeface="Calibri" panose="020F0502020204030204" pitchFamily="34" charset="0"/>
                <a:cs typeface="Calibri" panose="020F0502020204030204" pitchFamily="34" charset="0"/>
              </a:rPr>
              <a:t>بها </a:t>
            </a:r>
            <a:r>
              <a:rPr lang="ar-SA" sz="2000" dirty="0">
                <a:latin typeface="Calibri" panose="020F0502020204030204" pitchFamily="34" charset="0"/>
                <a:cs typeface="Calibri" panose="020F0502020204030204" pitchFamily="34" charset="0"/>
              </a:rPr>
              <a:t>في </a:t>
            </a:r>
            <a:r>
              <a:rPr lang="ar-SA" sz="2000" dirty="0" smtClean="0">
                <a:latin typeface="Calibri" panose="020F0502020204030204" pitchFamily="34" charset="0"/>
                <a:cs typeface="Calibri" panose="020F0502020204030204" pitchFamily="34" charset="0"/>
              </a:rPr>
              <a:t>أفعالها  وأقوالها </a:t>
            </a:r>
            <a:endParaRPr lang="ar-SA" sz="20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07084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
                                            <p:txEl>
                                              <p:pRg st="0" end="0"/>
                                            </p:txEl>
                                          </p:spTgt>
                                        </p:tgtEl>
                                        <p:attrNameLst>
                                          <p:attrName>style.visibility</p:attrName>
                                        </p:attrNameLst>
                                      </p:cBhvr>
                                      <p:to>
                                        <p:strVal val="visible"/>
                                      </p:to>
                                    </p:set>
                                    <p:animEffect transition="in" filter="fade">
                                      <p:cBhvr>
                                        <p:cTn id="21" dur="1000"/>
                                        <p:tgtEl>
                                          <p:spTgt spid="8">
                                            <p:txEl>
                                              <p:pRg st="0" end="0"/>
                                            </p:txEl>
                                          </p:spTgt>
                                        </p:tgtEl>
                                      </p:cBhvr>
                                    </p:animEffect>
                                    <p:anim calcmode="lin" valueType="num">
                                      <p:cBhvr>
                                        <p:cTn id="22"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23"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10">
                                            <p:txEl>
                                              <p:pRg st="1" end="1"/>
                                            </p:txEl>
                                          </p:spTgt>
                                        </p:tgtEl>
                                        <p:attrNameLst>
                                          <p:attrName>style.visibility</p:attrName>
                                        </p:attrNameLst>
                                      </p:cBhvr>
                                      <p:to>
                                        <p:strVal val="visible"/>
                                      </p:to>
                                    </p:set>
                                    <p:animEffect transition="in" filter="fade">
                                      <p:cBhvr>
                                        <p:cTn id="28" dur="1000"/>
                                        <p:tgtEl>
                                          <p:spTgt spid="10">
                                            <p:txEl>
                                              <p:pRg st="1" end="1"/>
                                            </p:txEl>
                                          </p:spTgt>
                                        </p:tgtEl>
                                      </p:cBhvr>
                                    </p:animEffect>
                                    <p:anim calcmode="lin" valueType="num">
                                      <p:cBhvr>
                                        <p:cTn id="29" dur="1000" fill="hold"/>
                                        <p:tgtEl>
                                          <p:spTgt spid="10">
                                            <p:txEl>
                                              <p:pRg st="1" end="1"/>
                                            </p:txEl>
                                          </p:spTgt>
                                        </p:tgtEl>
                                        <p:attrNameLst>
                                          <p:attrName>ppt_x</p:attrName>
                                        </p:attrNameLst>
                                      </p:cBhvr>
                                      <p:tavLst>
                                        <p:tav tm="0">
                                          <p:val>
                                            <p:strVal val="#ppt_x"/>
                                          </p:val>
                                        </p:tav>
                                        <p:tav tm="100000">
                                          <p:val>
                                            <p:strVal val="#ppt_x"/>
                                          </p:val>
                                        </p:tav>
                                      </p:tavLst>
                                    </p:anim>
                                    <p:anim calcmode="lin" valueType="num">
                                      <p:cBhvr>
                                        <p:cTn id="30" dur="1000" fill="hold"/>
                                        <p:tgtEl>
                                          <p:spTgt spid="10">
                                            <p:txEl>
                                              <p:pRg st="1" end="1"/>
                                            </p:txEl>
                                          </p:spTgt>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10">
                                            <p:txEl>
                                              <p:pRg st="2" end="2"/>
                                            </p:txEl>
                                          </p:spTgt>
                                        </p:tgtEl>
                                        <p:attrNameLst>
                                          <p:attrName>style.visibility</p:attrName>
                                        </p:attrNameLst>
                                      </p:cBhvr>
                                      <p:to>
                                        <p:strVal val="visible"/>
                                      </p:to>
                                    </p:set>
                                    <p:animEffect transition="in" filter="fade">
                                      <p:cBhvr>
                                        <p:cTn id="33" dur="1000"/>
                                        <p:tgtEl>
                                          <p:spTgt spid="10">
                                            <p:txEl>
                                              <p:pRg st="2" end="2"/>
                                            </p:txEl>
                                          </p:spTgt>
                                        </p:tgtEl>
                                      </p:cBhvr>
                                    </p:animEffect>
                                    <p:anim calcmode="lin" valueType="num">
                                      <p:cBhvr>
                                        <p:cTn id="34" dur="1000" fill="hold"/>
                                        <p:tgtEl>
                                          <p:spTgt spid="10">
                                            <p:txEl>
                                              <p:pRg st="2" end="2"/>
                                            </p:txEl>
                                          </p:spTgt>
                                        </p:tgtEl>
                                        <p:attrNameLst>
                                          <p:attrName>ppt_x</p:attrName>
                                        </p:attrNameLst>
                                      </p:cBhvr>
                                      <p:tavLst>
                                        <p:tav tm="0">
                                          <p:val>
                                            <p:strVal val="#ppt_x"/>
                                          </p:val>
                                        </p:tav>
                                        <p:tav tm="100000">
                                          <p:val>
                                            <p:strVal val="#ppt_x"/>
                                          </p:val>
                                        </p:tav>
                                      </p:tavLst>
                                    </p:anim>
                                    <p:anim calcmode="lin" valueType="num">
                                      <p:cBhvr>
                                        <p:cTn id="35" dur="1000" fill="hold"/>
                                        <p:tgtEl>
                                          <p:spTgt spid="10">
                                            <p:txEl>
                                              <p:pRg st="2" end="2"/>
                                            </p:txEl>
                                          </p:spTgt>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10">
                                            <p:txEl>
                                              <p:pRg st="3" end="3"/>
                                            </p:txEl>
                                          </p:spTgt>
                                        </p:tgtEl>
                                        <p:attrNameLst>
                                          <p:attrName>style.visibility</p:attrName>
                                        </p:attrNameLst>
                                      </p:cBhvr>
                                      <p:to>
                                        <p:strVal val="visible"/>
                                      </p:to>
                                    </p:set>
                                    <p:animEffect transition="in" filter="fade">
                                      <p:cBhvr>
                                        <p:cTn id="38" dur="1000"/>
                                        <p:tgtEl>
                                          <p:spTgt spid="10">
                                            <p:txEl>
                                              <p:pRg st="3" end="3"/>
                                            </p:txEl>
                                          </p:spTgt>
                                        </p:tgtEl>
                                      </p:cBhvr>
                                    </p:animEffect>
                                    <p:anim calcmode="lin" valueType="num">
                                      <p:cBhvr>
                                        <p:cTn id="39" dur="1000" fill="hold"/>
                                        <p:tgtEl>
                                          <p:spTgt spid="10">
                                            <p:txEl>
                                              <p:pRg st="3" end="3"/>
                                            </p:txEl>
                                          </p:spTgt>
                                        </p:tgtEl>
                                        <p:attrNameLst>
                                          <p:attrName>ppt_x</p:attrName>
                                        </p:attrNameLst>
                                      </p:cBhvr>
                                      <p:tavLst>
                                        <p:tav tm="0">
                                          <p:val>
                                            <p:strVal val="#ppt_x"/>
                                          </p:val>
                                        </p:tav>
                                        <p:tav tm="100000">
                                          <p:val>
                                            <p:strVal val="#ppt_x"/>
                                          </p:val>
                                        </p:tav>
                                      </p:tavLst>
                                    </p:anim>
                                    <p:anim calcmode="lin" valueType="num">
                                      <p:cBhvr>
                                        <p:cTn id="40" dur="1000" fill="hold"/>
                                        <p:tgtEl>
                                          <p:spTgt spid="10">
                                            <p:txEl>
                                              <p:pRg st="3" end="3"/>
                                            </p:txEl>
                                          </p:spTgt>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10">
                                            <p:txEl>
                                              <p:pRg st="4" end="4"/>
                                            </p:txEl>
                                          </p:spTgt>
                                        </p:tgtEl>
                                        <p:attrNameLst>
                                          <p:attrName>style.visibility</p:attrName>
                                        </p:attrNameLst>
                                      </p:cBhvr>
                                      <p:to>
                                        <p:strVal val="visible"/>
                                      </p:to>
                                    </p:set>
                                    <p:animEffect transition="in" filter="fade">
                                      <p:cBhvr>
                                        <p:cTn id="43" dur="1000"/>
                                        <p:tgtEl>
                                          <p:spTgt spid="10">
                                            <p:txEl>
                                              <p:pRg st="4" end="4"/>
                                            </p:txEl>
                                          </p:spTgt>
                                        </p:tgtEl>
                                      </p:cBhvr>
                                    </p:animEffect>
                                    <p:anim calcmode="lin" valueType="num">
                                      <p:cBhvr>
                                        <p:cTn id="44" dur="1000" fill="hold"/>
                                        <p:tgtEl>
                                          <p:spTgt spid="10">
                                            <p:txEl>
                                              <p:pRg st="4" end="4"/>
                                            </p:txEl>
                                          </p:spTgt>
                                        </p:tgtEl>
                                        <p:attrNameLst>
                                          <p:attrName>ppt_x</p:attrName>
                                        </p:attrNameLst>
                                      </p:cBhvr>
                                      <p:tavLst>
                                        <p:tav tm="0">
                                          <p:val>
                                            <p:strVal val="#ppt_x"/>
                                          </p:val>
                                        </p:tav>
                                        <p:tav tm="100000">
                                          <p:val>
                                            <p:strVal val="#ppt_x"/>
                                          </p:val>
                                        </p:tav>
                                      </p:tavLst>
                                    </p:anim>
                                    <p:anim calcmode="lin" valueType="num">
                                      <p:cBhvr>
                                        <p:cTn id="45" dur="1000" fill="hold"/>
                                        <p:tgtEl>
                                          <p:spTgt spid="10">
                                            <p:txEl>
                                              <p:pRg st="4" end="4"/>
                                            </p:txEl>
                                          </p:spTgt>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10">
                                            <p:txEl>
                                              <p:pRg st="5" end="5"/>
                                            </p:txEl>
                                          </p:spTgt>
                                        </p:tgtEl>
                                        <p:attrNameLst>
                                          <p:attrName>style.visibility</p:attrName>
                                        </p:attrNameLst>
                                      </p:cBhvr>
                                      <p:to>
                                        <p:strVal val="visible"/>
                                      </p:to>
                                    </p:set>
                                    <p:animEffect transition="in" filter="fade">
                                      <p:cBhvr>
                                        <p:cTn id="48" dur="1000"/>
                                        <p:tgtEl>
                                          <p:spTgt spid="10">
                                            <p:txEl>
                                              <p:pRg st="5" end="5"/>
                                            </p:txEl>
                                          </p:spTgt>
                                        </p:tgtEl>
                                      </p:cBhvr>
                                    </p:animEffect>
                                    <p:anim calcmode="lin" valueType="num">
                                      <p:cBhvr>
                                        <p:cTn id="49" dur="1000" fill="hold"/>
                                        <p:tgtEl>
                                          <p:spTgt spid="10">
                                            <p:txEl>
                                              <p:pRg st="5" end="5"/>
                                            </p:txEl>
                                          </p:spTgt>
                                        </p:tgtEl>
                                        <p:attrNameLst>
                                          <p:attrName>ppt_x</p:attrName>
                                        </p:attrNameLst>
                                      </p:cBhvr>
                                      <p:tavLst>
                                        <p:tav tm="0">
                                          <p:val>
                                            <p:strVal val="#ppt_x"/>
                                          </p:val>
                                        </p:tav>
                                        <p:tav tm="100000">
                                          <p:val>
                                            <p:strVal val="#ppt_x"/>
                                          </p:val>
                                        </p:tav>
                                      </p:tavLst>
                                    </p:anim>
                                    <p:anim calcmode="lin" valueType="num">
                                      <p:cBhvr>
                                        <p:cTn id="50" dur="1000" fill="hold"/>
                                        <p:tgtEl>
                                          <p:spTgt spid="10">
                                            <p:txEl>
                                              <p:pRg st="5" end="5"/>
                                            </p:txEl>
                                          </p:spTgt>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10">
                                            <p:txEl>
                                              <p:pRg st="6" end="6"/>
                                            </p:txEl>
                                          </p:spTgt>
                                        </p:tgtEl>
                                        <p:attrNameLst>
                                          <p:attrName>style.visibility</p:attrName>
                                        </p:attrNameLst>
                                      </p:cBhvr>
                                      <p:to>
                                        <p:strVal val="visible"/>
                                      </p:to>
                                    </p:set>
                                    <p:animEffect transition="in" filter="fade">
                                      <p:cBhvr>
                                        <p:cTn id="53" dur="1000"/>
                                        <p:tgtEl>
                                          <p:spTgt spid="10">
                                            <p:txEl>
                                              <p:pRg st="6" end="6"/>
                                            </p:txEl>
                                          </p:spTgt>
                                        </p:tgtEl>
                                      </p:cBhvr>
                                    </p:animEffect>
                                    <p:anim calcmode="lin" valueType="num">
                                      <p:cBhvr>
                                        <p:cTn id="54" dur="1000" fill="hold"/>
                                        <p:tgtEl>
                                          <p:spTgt spid="10">
                                            <p:txEl>
                                              <p:pRg st="6" end="6"/>
                                            </p:txEl>
                                          </p:spTgt>
                                        </p:tgtEl>
                                        <p:attrNameLst>
                                          <p:attrName>ppt_x</p:attrName>
                                        </p:attrNameLst>
                                      </p:cBhvr>
                                      <p:tavLst>
                                        <p:tav tm="0">
                                          <p:val>
                                            <p:strVal val="#ppt_x"/>
                                          </p:val>
                                        </p:tav>
                                        <p:tav tm="100000">
                                          <p:val>
                                            <p:strVal val="#ppt_x"/>
                                          </p:val>
                                        </p:tav>
                                      </p:tavLst>
                                    </p:anim>
                                    <p:anim calcmode="lin" valueType="num">
                                      <p:cBhvr>
                                        <p:cTn id="55" dur="1000" fill="hold"/>
                                        <p:tgtEl>
                                          <p:spTgt spid="10">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nodeType="clickEffect">
                                  <p:stCondLst>
                                    <p:cond delay="0"/>
                                  </p:stCondLst>
                                  <p:childTnLst>
                                    <p:set>
                                      <p:cBhvr>
                                        <p:cTn id="59" dur="1" fill="hold">
                                          <p:stCondLst>
                                            <p:cond delay="0"/>
                                          </p:stCondLst>
                                        </p:cTn>
                                        <p:tgtEl>
                                          <p:spTgt spid="11">
                                            <p:txEl>
                                              <p:pRg st="0" end="0"/>
                                            </p:txEl>
                                          </p:spTgt>
                                        </p:tgtEl>
                                        <p:attrNameLst>
                                          <p:attrName>style.visibility</p:attrName>
                                        </p:attrNameLst>
                                      </p:cBhvr>
                                      <p:to>
                                        <p:strVal val="visible"/>
                                      </p:to>
                                    </p:set>
                                    <p:animEffect transition="in" filter="fade">
                                      <p:cBhvr>
                                        <p:cTn id="60" dur="1000"/>
                                        <p:tgtEl>
                                          <p:spTgt spid="11">
                                            <p:txEl>
                                              <p:pRg st="0" end="0"/>
                                            </p:txEl>
                                          </p:spTgt>
                                        </p:tgtEl>
                                      </p:cBhvr>
                                    </p:animEffect>
                                    <p:anim calcmode="lin" valueType="num">
                                      <p:cBhvr>
                                        <p:cTn id="61"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62" dur="10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nodeType="clickEffect">
                                  <p:stCondLst>
                                    <p:cond delay="0"/>
                                  </p:stCondLst>
                                  <p:childTnLst>
                                    <p:set>
                                      <p:cBhvr>
                                        <p:cTn id="66" dur="1" fill="hold">
                                          <p:stCondLst>
                                            <p:cond delay="0"/>
                                          </p:stCondLst>
                                        </p:cTn>
                                        <p:tgtEl>
                                          <p:spTgt spid="4">
                                            <p:txEl>
                                              <p:pRg st="0" end="0"/>
                                            </p:txEl>
                                          </p:spTgt>
                                        </p:tgtEl>
                                        <p:attrNameLst>
                                          <p:attrName>style.visibility</p:attrName>
                                        </p:attrNameLst>
                                      </p:cBhvr>
                                      <p:to>
                                        <p:strVal val="visible"/>
                                      </p:to>
                                    </p:set>
                                    <p:animEffect transition="in" filter="fade">
                                      <p:cBhvr>
                                        <p:cTn id="67" dur="1000"/>
                                        <p:tgtEl>
                                          <p:spTgt spid="4">
                                            <p:txEl>
                                              <p:pRg st="0" end="0"/>
                                            </p:txEl>
                                          </p:spTgt>
                                        </p:tgtEl>
                                      </p:cBhvr>
                                    </p:animEffect>
                                    <p:anim calcmode="lin" valueType="num">
                                      <p:cBhvr>
                                        <p:cTn id="6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69" dur="1000" fill="hold"/>
                                        <p:tgtEl>
                                          <p:spTgt spid="4">
                                            <p:txEl>
                                              <p:pRg st="0" end="0"/>
                                            </p:txEl>
                                          </p:spTgt>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4">
                                            <p:txEl>
                                              <p:pRg st="1" end="1"/>
                                            </p:txEl>
                                          </p:spTgt>
                                        </p:tgtEl>
                                        <p:attrNameLst>
                                          <p:attrName>style.visibility</p:attrName>
                                        </p:attrNameLst>
                                      </p:cBhvr>
                                      <p:to>
                                        <p:strVal val="visible"/>
                                      </p:to>
                                    </p:set>
                                    <p:animEffect transition="in" filter="fade">
                                      <p:cBhvr>
                                        <p:cTn id="72" dur="1000"/>
                                        <p:tgtEl>
                                          <p:spTgt spid="4">
                                            <p:txEl>
                                              <p:pRg st="1" end="1"/>
                                            </p:txEl>
                                          </p:spTgt>
                                        </p:tgtEl>
                                      </p:cBhvr>
                                    </p:animEffect>
                                    <p:anim calcmode="lin" valueType="num">
                                      <p:cBhvr>
                                        <p:cTn id="73"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74"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42" presetClass="entr" presetSubtype="0" fill="hold" nodeType="clickEffect">
                                  <p:stCondLst>
                                    <p:cond delay="0"/>
                                  </p:stCondLst>
                                  <p:childTnLst>
                                    <p:set>
                                      <p:cBhvr>
                                        <p:cTn id="78" dur="1" fill="hold">
                                          <p:stCondLst>
                                            <p:cond delay="0"/>
                                          </p:stCondLst>
                                        </p:cTn>
                                        <p:tgtEl>
                                          <p:spTgt spid="6">
                                            <p:txEl>
                                              <p:pRg st="0" end="0"/>
                                            </p:txEl>
                                          </p:spTgt>
                                        </p:tgtEl>
                                        <p:attrNameLst>
                                          <p:attrName>style.visibility</p:attrName>
                                        </p:attrNameLst>
                                      </p:cBhvr>
                                      <p:to>
                                        <p:strVal val="visible"/>
                                      </p:to>
                                    </p:set>
                                    <p:animEffect transition="in" filter="fade">
                                      <p:cBhvr>
                                        <p:cTn id="79" dur="1000"/>
                                        <p:tgtEl>
                                          <p:spTgt spid="6">
                                            <p:txEl>
                                              <p:pRg st="0" end="0"/>
                                            </p:txEl>
                                          </p:spTgt>
                                        </p:tgtEl>
                                      </p:cBhvr>
                                    </p:animEffect>
                                    <p:anim calcmode="lin" valueType="num">
                                      <p:cBhvr>
                                        <p:cTn id="80"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81"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677334" y="572878"/>
            <a:ext cx="8596668" cy="914400"/>
          </a:xfrm>
        </p:spPr>
        <p:txBody>
          <a:bodyPr>
            <a:normAutofit/>
          </a:bodyPr>
          <a:lstStyle/>
          <a:p>
            <a:pPr algn="ctr"/>
            <a:r>
              <a:rPr lang="ar-SA" dirty="0">
                <a:cs typeface="PT Bold Dusky" panose="02010400000000000000" pitchFamily="2" charset="-78"/>
              </a:rPr>
              <a:t> </a:t>
            </a:r>
            <a:r>
              <a:rPr lang="ar-SA" sz="3200" b="1" u="sng" dirty="0" smtClean="0">
                <a:solidFill>
                  <a:srgbClr val="92D050"/>
                </a:solidFill>
                <a:cs typeface="PT Bold Dusky" panose="02010400000000000000" pitchFamily="2" charset="-78"/>
              </a:rPr>
              <a:t>التيسير ورفع الحرج من أهم سمات الشريعة الإسلامية </a:t>
            </a:r>
            <a:endParaRPr lang="ar-SA" sz="3200" b="1" u="sng" dirty="0">
              <a:solidFill>
                <a:srgbClr val="92D050"/>
              </a:solidFill>
              <a:cs typeface="PT Bold Dusky" panose="02010400000000000000" pitchFamily="2" charset="-78"/>
            </a:endParaRPr>
          </a:p>
        </p:txBody>
      </p:sp>
      <p:pic>
        <p:nvPicPr>
          <p:cNvPr id="5" name="VID-1601674381959">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957450" y="1589489"/>
            <a:ext cx="8036436" cy="4205383"/>
          </a:xfrm>
          <a:prstGeom prst="rect">
            <a:avLst/>
          </a:prstGeom>
          <a:ln>
            <a:noFill/>
          </a:ln>
          <a:effectLst>
            <a:outerShdw blurRad="127000" dist="190500" dir="8100000" algn="tr" rotWithShape="0">
              <a:srgbClr val="000000">
                <a:alpha val="40000"/>
              </a:srgbClr>
            </a:outerShdw>
          </a:effectLst>
          <a:scene3d>
            <a:camera prst="orthographicFront"/>
            <a:lightRig rig="flood" dir="t">
              <a:rot lat="0" lon="0" rev="8100000"/>
            </a:lightRig>
          </a:scene3d>
          <a:sp3d prstMaterial="plastic">
            <a:bevelT w="508000" h="50800" prst="cross"/>
            <a:contourClr>
              <a:srgbClr val="969696"/>
            </a:contourClr>
          </a:sp3d>
        </p:spPr>
      </p:pic>
    </p:spTree>
    <p:extLst>
      <p:ext uri="{BB962C8B-B14F-4D97-AF65-F5344CB8AC3E}">
        <p14:creationId xmlns:p14="http://schemas.microsoft.com/office/powerpoint/2010/main" val="3483865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4" presetClass="emph" presetSubtype="0" fill="hold" nodeType="clickEffect">
                                  <p:stCondLst>
                                    <p:cond delay="0"/>
                                  </p:stCondLst>
                                  <p:childTnLst>
                                    <p:animClr clrSpc="hsl" dir="cw">
                                      <p:cBhvr override="childStyle">
                                        <p:cTn id="6" dur="500" fill="hold"/>
                                        <p:tgtEl>
                                          <p:spTgt spid="2"/>
                                        </p:tgtEl>
                                        <p:attrNameLst>
                                          <p:attrName>style.color</p:attrName>
                                        </p:attrNameLst>
                                      </p:cBhvr>
                                      <p:by>
                                        <p:hsl h="0" s="-12549" l="-25098"/>
                                      </p:by>
                                    </p:animClr>
                                    <p:animClr clrSpc="hsl" dir="cw">
                                      <p:cBhvr>
                                        <p:cTn id="7" dur="500" fill="hold"/>
                                        <p:tgtEl>
                                          <p:spTgt spid="2"/>
                                        </p:tgtEl>
                                        <p:attrNameLst>
                                          <p:attrName>fillcolor</p:attrName>
                                        </p:attrNameLst>
                                      </p:cBhvr>
                                      <p:by>
                                        <p:hsl h="0" s="-12549" l="-25098"/>
                                      </p:by>
                                    </p:animClr>
                                    <p:animClr clrSpc="hsl" dir="cw">
                                      <p:cBhvr>
                                        <p:cTn id="8" dur="500" fill="hold"/>
                                        <p:tgtEl>
                                          <p:spTgt spid="2"/>
                                        </p:tgtEl>
                                        <p:attrNameLst>
                                          <p:attrName>stroke.color</p:attrName>
                                        </p:attrNameLst>
                                      </p:cBhvr>
                                      <p:by>
                                        <p:hsl h="0" s="-12549" l="-25098"/>
                                      </p:by>
                                    </p:animClr>
                                    <p:set>
                                      <p:cBhvr>
                                        <p:cTn id="9" dur="5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5"/>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5"/>
                                        </p:tgtEl>
                                      </p:cBhvr>
                                    </p:cmd>
                                  </p:childTnLst>
                                </p:cTn>
                              </p:par>
                            </p:childTnLst>
                          </p:cTn>
                        </p:par>
                      </p:childTnLst>
                    </p:cTn>
                  </p:par>
                </p:childTnLst>
              </p:cTn>
              <p:nextCondLst>
                <p:cond evt="onClick" delay="0">
                  <p:tgtEl>
                    <p:spTgt spid="5"/>
                  </p:tgtEl>
                </p:cond>
              </p:nextCondLst>
            </p:seq>
            <p:video>
              <p:cMediaNode vol="80000">
                <p:cTn id="15" fill="hold" display="0">
                  <p:stCondLst>
                    <p:cond delay="indefinite"/>
                  </p:stCondLst>
                </p:cTn>
                <p:tgtEl>
                  <p:spTgt spid="5"/>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عنوان 3"/>
          <p:cNvSpPr>
            <a:spLocks noGrp="1"/>
          </p:cNvSpPr>
          <p:nvPr>
            <p:ph type="ctrTitle"/>
          </p:nvPr>
        </p:nvSpPr>
        <p:spPr>
          <a:xfrm>
            <a:off x="1507067" y="270934"/>
            <a:ext cx="7766936" cy="808566"/>
          </a:xfrm>
        </p:spPr>
        <p:txBody>
          <a:bodyPr/>
          <a:lstStyle/>
          <a:p>
            <a:r>
              <a:rPr lang="ar-SA" sz="3200" b="1" dirty="0" smtClean="0">
                <a:latin typeface="Calibri" panose="020F0502020204030204" pitchFamily="34" charset="0"/>
                <a:cs typeface="Calibri" panose="020F0502020204030204" pitchFamily="34" charset="0"/>
              </a:rPr>
              <a:t>طالبتي النجيبة / </a:t>
            </a:r>
            <a:r>
              <a:rPr lang="ar-SA" sz="3200" b="1" dirty="0" err="1" smtClean="0">
                <a:latin typeface="Calibri" panose="020F0502020204030204" pitchFamily="34" charset="0"/>
                <a:cs typeface="Calibri" panose="020F0502020204030204" pitchFamily="34" charset="0"/>
              </a:rPr>
              <a:t>إقرئي</a:t>
            </a:r>
            <a:r>
              <a:rPr lang="ar-SA" sz="3200" b="1" dirty="0" smtClean="0">
                <a:latin typeface="Calibri" panose="020F0502020204030204" pitchFamily="34" charset="0"/>
                <a:cs typeface="Calibri" panose="020F0502020204030204" pitchFamily="34" charset="0"/>
              </a:rPr>
              <a:t> الحديث قراءة صحيحة </a:t>
            </a:r>
            <a:endParaRPr lang="ar-SA" sz="3200" b="1" dirty="0">
              <a:latin typeface="Calibri" panose="020F0502020204030204" pitchFamily="34" charset="0"/>
              <a:cs typeface="Calibri" panose="020F0502020204030204" pitchFamily="34" charset="0"/>
            </a:endParaRPr>
          </a:p>
        </p:txBody>
      </p:sp>
      <p:sp>
        <p:nvSpPr>
          <p:cNvPr id="3" name="عنوان فرعي 2"/>
          <p:cNvSpPr>
            <a:spLocks noGrp="1"/>
          </p:cNvSpPr>
          <p:nvPr>
            <p:ph type="subTitle" idx="1"/>
          </p:nvPr>
        </p:nvSpPr>
        <p:spPr>
          <a:xfrm>
            <a:off x="609600" y="1981199"/>
            <a:ext cx="9118599" cy="3733801"/>
          </a:xfrm>
        </p:spPr>
        <p:txBody>
          <a:bodyPr>
            <a:noAutofit/>
          </a:bodyPr>
          <a:lstStyle/>
          <a:p>
            <a:r>
              <a:rPr lang="ar-SA" sz="4000" dirty="0" smtClean="0">
                <a:solidFill>
                  <a:schemeClr val="tx1"/>
                </a:solidFill>
                <a:latin typeface="Calibri" panose="020F0502020204030204" pitchFamily="34" charset="0"/>
                <a:cs typeface="Calibri" panose="020F0502020204030204" pitchFamily="34" charset="0"/>
              </a:rPr>
              <a:t>عن </a:t>
            </a:r>
            <a:r>
              <a:rPr lang="ar-SA" sz="4000" dirty="0">
                <a:solidFill>
                  <a:schemeClr val="tx1"/>
                </a:solidFill>
                <a:latin typeface="Calibri" panose="020F0502020204030204" pitchFamily="34" charset="0"/>
                <a:cs typeface="Calibri" panose="020F0502020204030204" pitchFamily="34" charset="0"/>
              </a:rPr>
              <a:t>عائشة رضي الله عنها أنَّها قالت: ((ما خُيِّر رسول الله صلى الله عليه وسلم بين أمرين إلَّا أخذ أيسرهما، ما لم يكن إثمًا، فإن كان إثمًا كان أبعد النَّاس منه، وما انتقم رسول الله صلى الله عليه وسلم لنفسه، إلا أن تُنتَهك حُرْمَة الله فينتقم </a:t>
            </a:r>
            <a:r>
              <a:rPr lang="ar-SA" sz="4000" dirty="0" smtClean="0">
                <a:solidFill>
                  <a:schemeClr val="tx1"/>
                </a:solidFill>
                <a:latin typeface="Calibri" panose="020F0502020204030204" pitchFamily="34" charset="0"/>
                <a:cs typeface="Calibri" panose="020F0502020204030204" pitchFamily="34" charset="0"/>
              </a:rPr>
              <a:t>لله </a:t>
            </a:r>
            <a:r>
              <a:rPr lang="ar-SA" sz="4000" dirty="0">
                <a:solidFill>
                  <a:schemeClr val="tx1"/>
                </a:solidFill>
                <a:latin typeface="Calibri" panose="020F0502020204030204" pitchFamily="34" charset="0"/>
                <a:cs typeface="Calibri" panose="020F0502020204030204" pitchFamily="34" charset="0"/>
              </a:rPr>
              <a:t>بها)) </a:t>
            </a:r>
            <a:endParaRPr lang="ar-SA" sz="4000" dirty="0" smtClean="0">
              <a:solidFill>
                <a:schemeClr val="tx1"/>
              </a:solidFill>
              <a:latin typeface="Calibri" panose="020F0502020204030204" pitchFamily="34" charset="0"/>
              <a:cs typeface="Calibri" panose="020F0502020204030204" pitchFamily="34" charset="0"/>
            </a:endParaRPr>
          </a:p>
          <a:p>
            <a:r>
              <a:rPr lang="ar-SA" sz="4000" dirty="0" smtClean="0">
                <a:solidFill>
                  <a:schemeClr val="tx1"/>
                </a:solidFill>
                <a:latin typeface="Calibri" panose="020F0502020204030204" pitchFamily="34" charset="0"/>
                <a:cs typeface="Calibri" panose="020F0502020204030204" pitchFamily="34" charset="0"/>
              </a:rPr>
              <a:t>                                                             </a:t>
            </a:r>
            <a:r>
              <a:rPr lang="ar-SA" sz="4000" dirty="0" smtClean="0">
                <a:solidFill>
                  <a:srgbClr val="FF0000"/>
                </a:solidFill>
                <a:latin typeface="Aldhabi" panose="01000000000000000000" pitchFamily="2" charset="-78"/>
                <a:cs typeface="Aldhabi" panose="01000000000000000000" pitchFamily="2" charset="-78"/>
              </a:rPr>
              <a:t>متفق عليه </a:t>
            </a:r>
            <a:endParaRPr lang="ar-SA" sz="4000" dirty="0">
              <a:solidFill>
                <a:srgbClr val="FF0000"/>
              </a:solidFill>
              <a:latin typeface="Aldhabi" panose="01000000000000000000" pitchFamily="2" charset="-78"/>
              <a:cs typeface="Aldhabi" panose="01000000000000000000" pitchFamily="2" charset="-78"/>
            </a:endParaRPr>
          </a:p>
        </p:txBody>
      </p:sp>
      <p:pic>
        <p:nvPicPr>
          <p:cNvPr id="5" name="صورة 4"/>
          <p:cNvPicPr>
            <a:picLocks noChangeAspect="1"/>
          </p:cNvPicPr>
          <p:nvPr/>
        </p:nvPicPr>
        <p:blipFill>
          <a:blip r:embed="rId2"/>
          <a:stretch>
            <a:fillRect/>
          </a:stretch>
        </p:blipFill>
        <p:spPr>
          <a:xfrm>
            <a:off x="894292" y="304799"/>
            <a:ext cx="1328208" cy="1303520"/>
          </a:xfrm>
          <a:prstGeom prst="rect">
            <a:avLst/>
          </a:prstGeom>
        </p:spPr>
      </p:pic>
    </p:spTree>
    <p:extLst>
      <p:ext uri="{BB962C8B-B14F-4D97-AF65-F5344CB8AC3E}">
        <p14:creationId xmlns:p14="http://schemas.microsoft.com/office/powerpoint/2010/main" val="13127863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مستدير الزوايا 1"/>
          <p:cNvSpPr/>
          <p:nvPr/>
        </p:nvSpPr>
        <p:spPr>
          <a:xfrm>
            <a:off x="1295400" y="304800"/>
            <a:ext cx="7658100" cy="1181100"/>
          </a:xfrm>
          <a:prstGeom prst="roundRect">
            <a:avLst/>
          </a:prstGeom>
        </p:spPr>
        <p:style>
          <a:lnRef idx="2">
            <a:schemeClr val="accent1"/>
          </a:lnRef>
          <a:fillRef idx="1">
            <a:schemeClr val="lt1"/>
          </a:fillRef>
          <a:effectRef idx="0">
            <a:schemeClr val="accent1"/>
          </a:effectRef>
          <a:fontRef idx="minor">
            <a:schemeClr val="dk1"/>
          </a:fontRef>
        </p:style>
        <p:txBody>
          <a:bodyPr rtlCol="1" anchor="ctr"/>
          <a:lstStyle/>
          <a:p>
            <a:pPr algn="ctr"/>
            <a:r>
              <a:rPr lang="ar-SA" sz="2800" b="1" dirty="0" smtClean="0">
                <a:solidFill>
                  <a:srgbClr val="92D050"/>
                </a:solidFill>
                <a:latin typeface="Calibri" panose="020F0502020204030204" pitchFamily="34" charset="0"/>
                <a:cs typeface="Calibri" panose="020F0502020204030204" pitchFamily="34" charset="0"/>
              </a:rPr>
              <a:t>ابحثي عن معنى كل كلمة فيما يلي </a:t>
            </a:r>
          </a:p>
          <a:p>
            <a:pPr algn="ctr"/>
            <a:r>
              <a:rPr lang="ar-SA" sz="2800" b="1" dirty="0" smtClean="0">
                <a:solidFill>
                  <a:srgbClr val="FF0000"/>
                </a:solidFill>
                <a:latin typeface="Calibri" panose="020F0502020204030204" pitchFamily="34" charset="0"/>
                <a:cs typeface="Calibri" panose="020F0502020204030204" pitchFamily="34" charset="0"/>
              </a:rPr>
              <a:t>من خلال استراتيجية فرز المفاهيم </a:t>
            </a:r>
            <a:endParaRPr lang="ar-SA" sz="2800" b="1" dirty="0">
              <a:solidFill>
                <a:srgbClr val="FF0000"/>
              </a:solidFill>
              <a:latin typeface="Calibri" panose="020F0502020204030204" pitchFamily="34" charset="0"/>
              <a:cs typeface="Calibri" panose="020F0502020204030204" pitchFamily="34" charset="0"/>
            </a:endParaRPr>
          </a:p>
        </p:txBody>
      </p:sp>
      <p:pic>
        <p:nvPicPr>
          <p:cNvPr id="4" name="صورة 3"/>
          <p:cNvPicPr>
            <a:picLocks noChangeAspect="1"/>
          </p:cNvPicPr>
          <p:nvPr/>
        </p:nvPicPr>
        <p:blipFill>
          <a:blip r:embed="rId2"/>
          <a:stretch>
            <a:fillRect/>
          </a:stretch>
        </p:blipFill>
        <p:spPr>
          <a:xfrm>
            <a:off x="6110602" y="1786120"/>
            <a:ext cx="2993395" cy="1030313"/>
          </a:xfrm>
          <a:prstGeom prst="rect">
            <a:avLst/>
          </a:prstGeom>
          <a:ln>
            <a:noFill/>
          </a:ln>
          <a:effectLst>
            <a:outerShdw blurRad="292100" dist="139700" dir="2700000" algn="tl" rotWithShape="0">
              <a:srgbClr val="333333">
                <a:alpha val="65000"/>
              </a:srgbClr>
            </a:outerShdw>
          </a:effectLst>
        </p:spPr>
      </p:pic>
      <p:pic>
        <p:nvPicPr>
          <p:cNvPr id="5" name="صورة 4"/>
          <p:cNvPicPr>
            <a:picLocks noChangeAspect="1"/>
          </p:cNvPicPr>
          <p:nvPr/>
        </p:nvPicPr>
        <p:blipFill>
          <a:blip r:embed="rId3"/>
          <a:stretch>
            <a:fillRect/>
          </a:stretch>
        </p:blipFill>
        <p:spPr>
          <a:xfrm>
            <a:off x="6042058" y="5342617"/>
            <a:ext cx="3584759" cy="1621677"/>
          </a:xfrm>
          <a:prstGeom prst="rect">
            <a:avLst/>
          </a:prstGeom>
        </p:spPr>
      </p:pic>
      <p:pic>
        <p:nvPicPr>
          <p:cNvPr id="6" name="صورة 5"/>
          <p:cNvPicPr>
            <a:picLocks noChangeAspect="1"/>
          </p:cNvPicPr>
          <p:nvPr/>
        </p:nvPicPr>
        <p:blipFill>
          <a:blip r:embed="rId3"/>
          <a:stretch>
            <a:fillRect/>
          </a:stretch>
        </p:blipFill>
        <p:spPr>
          <a:xfrm>
            <a:off x="5968834" y="4041566"/>
            <a:ext cx="3584759" cy="1621677"/>
          </a:xfrm>
          <a:prstGeom prst="rect">
            <a:avLst/>
          </a:prstGeom>
        </p:spPr>
      </p:pic>
      <p:pic>
        <p:nvPicPr>
          <p:cNvPr id="7" name="صورة 6"/>
          <p:cNvPicPr>
            <a:picLocks noChangeAspect="1"/>
          </p:cNvPicPr>
          <p:nvPr/>
        </p:nvPicPr>
        <p:blipFill>
          <a:blip r:embed="rId3"/>
          <a:stretch>
            <a:fillRect/>
          </a:stretch>
        </p:blipFill>
        <p:spPr>
          <a:xfrm>
            <a:off x="6013847" y="2794329"/>
            <a:ext cx="3584759" cy="1621677"/>
          </a:xfrm>
          <a:prstGeom prst="rect">
            <a:avLst/>
          </a:prstGeom>
        </p:spPr>
      </p:pic>
      <p:pic>
        <p:nvPicPr>
          <p:cNvPr id="8" name="صورة 7"/>
          <p:cNvPicPr>
            <a:picLocks noChangeAspect="1"/>
          </p:cNvPicPr>
          <p:nvPr/>
        </p:nvPicPr>
        <p:blipFill>
          <a:blip r:embed="rId3"/>
          <a:stretch>
            <a:fillRect/>
          </a:stretch>
        </p:blipFill>
        <p:spPr>
          <a:xfrm>
            <a:off x="775282" y="5372099"/>
            <a:ext cx="3584759" cy="1621677"/>
          </a:xfrm>
          <a:prstGeom prst="rect">
            <a:avLst/>
          </a:prstGeom>
        </p:spPr>
      </p:pic>
      <p:pic>
        <p:nvPicPr>
          <p:cNvPr id="9" name="صورة 8"/>
          <p:cNvPicPr>
            <a:picLocks noChangeAspect="1"/>
          </p:cNvPicPr>
          <p:nvPr/>
        </p:nvPicPr>
        <p:blipFill>
          <a:blip r:embed="rId3"/>
          <a:stretch>
            <a:fillRect/>
          </a:stretch>
        </p:blipFill>
        <p:spPr>
          <a:xfrm>
            <a:off x="747071" y="4105682"/>
            <a:ext cx="3584759" cy="1621677"/>
          </a:xfrm>
          <a:prstGeom prst="rect">
            <a:avLst/>
          </a:prstGeom>
        </p:spPr>
      </p:pic>
      <p:pic>
        <p:nvPicPr>
          <p:cNvPr id="10" name="صورة 9"/>
          <p:cNvPicPr>
            <a:picLocks noChangeAspect="1"/>
          </p:cNvPicPr>
          <p:nvPr/>
        </p:nvPicPr>
        <p:blipFill>
          <a:blip r:embed="rId3"/>
          <a:stretch>
            <a:fillRect/>
          </a:stretch>
        </p:blipFill>
        <p:spPr>
          <a:xfrm>
            <a:off x="718861" y="2839265"/>
            <a:ext cx="3584759" cy="1621677"/>
          </a:xfrm>
          <a:prstGeom prst="rect">
            <a:avLst/>
          </a:prstGeom>
        </p:spPr>
      </p:pic>
      <p:pic>
        <p:nvPicPr>
          <p:cNvPr id="11" name="صورة 10"/>
          <p:cNvPicPr>
            <a:picLocks noChangeAspect="1"/>
          </p:cNvPicPr>
          <p:nvPr/>
        </p:nvPicPr>
        <p:blipFill>
          <a:blip r:embed="rId3"/>
          <a:stretch>
            <a:fillRect/>
          </a:stretch>
        </p:blipFill>
        <p:spPr>
          <a:xfrm>
            <a:off x="718861" y="1586218"/>
            <a:ext cx="3584759" cy="1621677"/>
          </a:xfrm>
          <a:prstGeom prst="rect">
            <a:avLst/>
          </a:prstGeom>
        </p:spPr>
      </p:pic>
      <p:pic>
        <p:nvPicPr>
          <p:cNvPr id="12" name="صورة 11"/>
          <p:cNvPicPr>
            <a:picLocks noChangeAspect="1"/>
          </p:cNvPicPr>
          <p:nvPr/>
        </p:nvPicPr>
        <p:blipFill>
          <a:blip r:embed="rId4"/>
          <a:stretch>
            <a:fillRect/>
          </a:stretch>
        </p:blipFill>
        <p:spPr>
          <a:xfrm>
            <a:off x="5111410" y="3236959"/>
            <a:ext cx="1969179" cy="384081"/>
          </a:xfrm>
          <a:prstGeom prst="rect">
            <a:avLst/>
          </a:prstGeom>
        </p:spPr>
      </p:pic>
      <p:pic>
        <p:nvPicPr>
          <p:cNvPr id="13" name="صورة 12"/>
          <p:cNvPicPr>
            <a:picLocks noChangeAspect="1"/>
          </p:cNvPicPr>
          <p:nvPr/>
        </p:nvPicPr>
        <p:blipFill>
          <a:blip r:embed="rId4"/>
          <a:stretch>
            <a:fillRect/>
          </a:stretch>
        </p:blipFill>
        <p:spPr>
          <a:xfrm>
            <a:off x="6178035" y="3172037"/>
            <a:ext cx="1969179" cy="384081"/>
          </a:xfrm>
          <a:prstGeom prst="rect">
            <a:avLst/>
          </a:prstGeom>
        </p:spPr>
      </p:pic>
      <p:sp>
        <p:nvSpPr>
          <p:cNvPr id="14" name="مربع نص 13"/>
          <p:cNvSpPr txBox="1"/>
          <p:nvPr/>
        </p:nvSpPr>
        <p:spPr>
          <a:xfrm>
            <a:off x="6623049" y="2110776"/>
            <a:ext cx="1968500" cy="381000"/>
          </a:xfrm>
          <a:prstGeom prst="rect">
            <a:avLst/>
          </a:prstGeom>
          <a:noFill/>
        </p:spPr>
        <p:txBody>
          <a:bodyPr wrap="square" rtlCol="1">
            <a:spAutoFit/>
          </a:bodyPr>
          <a:lstStyle/>
          <a:p>
            <a:endParaRPr lang="ar-SA" dirty="0"/>
          </a:p>
        </p:txBody>
      </p:sp>
      <p:sp>
        <p:nvSpPr>
          <p:cNvPr id="15" name="مربع نص 14"/>
          <p:cNvSpPr txBox="1"/>
          <p:nvPr/>
        </p:nvSpPr>
        <p:spPr>
          <a:xfrm>
            <a:off x="6736398" y="1968556"/>
            <a:ext cx="1968500" cy="523220"/>
          </a:xfrm>
          <a:prstGeom prst="rect">
            <a:avLst/>
          </a:prstGeom>
          <a:noFill/>
        </p:spPr>
        <p:txBody>
          <a:bodyPr wrap="square" rtlCol="1">
            <a:spAutoFit/>
          </a:bodyPr>
          <a:lstStyle/>
          <a:p>
            <a:pPr algn="ctr"/>
            <a:r>
              <a:rPr lang="ar-SA" sz="2800" dirty="0" smtClean="0">
                <a:latin typeface="Calibri" panose="020F0502020204030204" pitchFamily="34" charset="0"/>
                <a:cs typeface="Calibri" panose="020F0502020204030204" pitchFamily="34" charset="0"/>
              </a:rPr>
              <a:t>بين أمرين </a:t>
            </a:r>
            <a:endParaRPr lang="ar-SA" sz="2800" dirty="0">
              <a:latin typeface="Calibri" panose="020F0502020204030204" pitchFamily="34" charset="0"/>
              <a:cs typeface="Calibri" panose="020F0502020204030204" pitchFamily="34" charset="0"/>
            </a:endParaRPr>
          </a:p>
        </p:txBody>
      </p:sp>
      <p:sp>
        <p:nvSpPr>
          <p:cNvPr id="16" name="مربع نص 15"/>
          <p:cNvSpPr txBox="1"/>
          <p:nvPr/>
        </p:nvSpPr>
        <p:spPr>
          <a:xfrm>
            <a:off x="6927849" y="2415576"/>
            <a:ext cx="1968500" cy="381000"/>
          </a:xfrm>
          <a:prstGeom prst="rect">
            <a:avLst/>
          </a:prstGeom>
          <a:noFill/>
        </p:spPr>
        <p:txBody>
          <a:bodyPr wrap="square" rtlCol="1">
            <a:spAutoFit/>
          </a:bodyPr>
          <a:lstStyle/>
          <a:p>
            <a:endParaRPr lang="ar-SA" dirty="0"/>
          </a:p>
        </p:txBody>
      </p:sp>
      <p:sp>
        <p:nvSpPr>
          <p:cNvPr id="17" name="مربع نص 16"/>
          <p:cNvSpPr txBox="1"/>
          <p:nvPr/>
        </p:nvSpPr>
        <p:spPr>
          <a:xfrm>
            <a:off x="1473200" y="2110776"/>
            <a:ext cx="1769631" cy="523220"/>
          </a:xfrm>
          <a:prstGeom prst="rect">
            <a:avLst/>
          </a:prstGeom>
          <a:noFill/>
        </p:spPr>
        <p:txBody>
          <a:bodyPr wrap="square" rtlCol="1">
            <a:spAutoFit/>
          </a:bodyPr>
          <a:lstStyle/>
          <a:p>
            <a:pPr algn="ctr"/>
            <a:r>
              <a:rPr lang="ar-SA" sz="2800" dirty="0" smtClean="0">
                <a:latin typeface="Calibri" panose="020F0502020204030204" pitchFamily="34" charset="0"/>
                <a:cs typeface="Calibri" panose="020F0502020204030204" pitchFamily="34" charset="0"/>
              </a:rPr>
              <a:t>أخفَهما </a:t>
            </a:r>
            <a:endParaRPr lang="ar-SA" sz="2800" dirty="0">
              <a:latin typeface="Calibri" panose="020F0502020204030204" pitchFamily="34" charset="0"/>
              <a:cs typeface="Calibri" panose="020F0502020204030204" pitchFamily="34" charset="0"/>
            </a:endParaRPr>
          </a:p>
        </p:txBody>
      </p:sp>
      <p:sp>
        <p:nvSpPr>
          <p:cNvPr id="18" name="مربع نص 17"/>
          <p:cNvSpPr txBox="1"/>
          <p:nvPr/>
        </p:nvSpPr>
        <p:spPr>
          <a:xfrm>
            <a:off x="6537520" y="3301881"/>
            <a:ext cx="2139557" cy="523220"/>
          </a:xfrm>
          <a:prstGeom prst="rect">
            <a:avLst/>
          </a:prstGeom>
          <a:noFill/>
        </p:spPr>
        <p:txBody>
          <a:bodyPr wrap="square" rtlCol="1">
            <a:spAutoFit/>
          </a:bodyPr>
          <a:lstStyle/>
          <a:p>
            <a:pPr algn="ctr"/>
            <a:r>
              <a:rPr lang="ar-SA" sz="2800" dirty="0" smtClean="0">
                <a:latin typeface="Calibri" panose="020F0502020204030204" pitchFamily="34" charset="0"/>
                <a:cs typeface="Calibri" panose="020F0502020204030204" pitchFamily="34" charset="0"/>
              </a:rPr>
              <a:t>أيسرهما </a:t>
            </a:r>
            <a:endParaRPr lang="ar-SA" sz="2800" dirty="0">
              <a:latin typeface="Calibri" panose="020F0502020204030204" pitchFamily="34" charset="0"/>
              <a:cs typeface="Calibri" panose="020F0502020204030204" pitchFamily="34" charset="0"/>
            </a:endParaRPr>
          </a:p>
        </p:txBody>
      </p:sp>
      <p:sp>
        <p:nvSpPr>
          <p:cNvPr id="19" name="مربع نص 18"/>
          <p:cNvSpPr txBox="1"/>
          <p:nvPr/>
        </p:nvSpPr>
        <p:spPr>
          <a:xfrm>
            <a:off x="1473200" y="4606381"/>
            <a:ext cx="1955800" cy="461665"/>
          </a:xfrm>
          <a:prstGeom prst="rect">
            <a:avLst/>
          </a:prstGeom>
          <a:noFill/>
        </p:spPr>
        <p:txBody>
          <a:bodyPr wrap="square" rtlCol="1">
            <a:spAutoFit/>
          </a:bodyPr>
          <a:lstStyle/>
          <a:p>
            <a:pPr algn="ctr"/>
            <a:r>
              <a:rPr lang="ar-SA" sz="2400" dirty="0" smtClean="0">
                <a:latin typeface="Calibri" panose="020F0502020204030204" pitchFamily="34" charset="0"/>
                <a:cs typeface="Calibri" panose="020F0502020204030204" pitchFamily="34" charset="0"/>
              </a:rPr>
              <a:t>ما حرم الله فعله </a:t>
            </a:r>
            <a:endParaRPr lang="ar-SA" sz="2400" dirty="0">
              <a:latin typeface="Calibri" panose="020F0502020204030204" pitchFamily="34" charset="0"/>
              <a:cs typeface="Calibri" panose="020F0502020204030204" pitchFamily="34" charset="0"/>
            </a:endParaRPr>
          </a:p>
        </p:txBody>
      </p:sp>
      <p:sp>
        <p:nvSpPr>
          <p:cNvPr id="20" name="مربع نص 19"/>
          <p:cNvSpPr txBox="1"/>
          <p:nvPr/>
        </p:nvSpPr>
        <p:spPr>
          <a:xfrm>
            <a:off x="1341647" y="3236959"/>
            <a:ext cx="2044700" cy="707886"/>
          </a:xfrm>
          <a:prstGeom prst="rect">
            <a:avLst/>
          </a:prstGeom>
          <a:noFill/>
        </p:spPr>
        <p:txBody>
          <a:bodyPr wrap="square" rtlCol="1">
            <a:spAutoFit/>
          </a:bodyPr>
          <a:lstStyle/>
          <a:p>
            <a:pPr algn="ctr"/>
            <a:r>
              <a:rPr lang="ar-SA" sz="2000" dirty="0" smtClean="0">
                <a:latin typeface="Calibri" panose="020F0502020204030204" pitchFamily="34" charset="0"/>
                <a:cs typeface="Calibri" panose="020F0502020204030204" pitchFamily="34" charset="0"/>
              </a:rPr>
              <a:t>بين أمرين من أمور الدنيا </a:t>
            </a:r>
            <a:endParaRPr lang="ar-SA" sz="2000" dirty="0">
              <a:latin typeface="Calibri" panose="020F0502020204030204" pitchFamily="34" charset="0"/>
              <a:cs typeface="Calibri" panose="020F0502020204030204" pitchFamily="34" charset="0"/>
            </a:endParaRPr>
          </a:p>
        </p:txBody>
      </p:sp>
      <p:sp>
        <p:nvSpPr>
          <p:cNvPr id="21" name="مربع نص 20"/>
          <p:cNvSpPr txBox="1"/>
          <p:nvPr/>
        </p:nvSpPr>
        <p:spPr>
          <a:xfrm>
            <a:off x="6537520" y="4480928"/>
            <a:ext cx="2238180" cy="523220"/>
          </a:xfrm>
          <a:prstGeom prst="rect">
            <a:avLst/>
          </a:prstGeom>
          <a:noFill/>
        </p:spPr>
        <p:txBody>
          <a:bodyPr wrap="square" rtlCol="1">
            <a:spAutoFit/>
          </a:bodyPr>
          <a:lstStyle/>
          <a:p>
            <a:pPr algn="ctr"/>
            <a:r>
              <a:rPr lang="ar-SA" sz="2800" dirty="0" smtClean="0">
                <a:latin typeface="Calibri" panose="020F0502020204030204" pitchFamily="34" charset="0"/>
                <a:cs typeface="Calibri" panose="020F0502020204030204" pitchFamily="34" charset="0"/>
              </a:rPr>
              <a:t>وما انتقم لنفسه  </a:t>
            </a:r>
            <a:endParaRPr lang="ar-SA" sz="2800" dirty="0">
              <a:latin typeface="Calibri" panose="020F0502020204030204" pitchFamily="34" charset="0"/>
              <a:cs typeface="Calibri" panose="020F0502020204030204" pitchFamily="34" charset="0"/>
            </a:endParaRPr>
          </a:p>
        </p:txBody>
      </p:sp>
      <p:sp>
        <p:nvSpPr>
          <p:cNvPr id="22" name="مربع نص 21"/>
          <p:cNvSpPr txBox="1"/>
          <p:nvPr/>
        </p:nvSpPr>
        <p:spPr>
          <a:xfrm>
            <a:off x="1230834" y="5744707"/>
            <a:ext cx="2254362" cy="830997"/>
          </a:xfrm>
          <a:prstGeom prst="rect">
            <a:avLst/>
          </a:prstGeom>
          <a:noFill/>
        </p:spPr>
        <p:txBody>
          <a:bodyPr wrap="square" rtlCol="1">
            <a:spAutoFit/>
          </a:bodyPr>
          <a:lstStyle/>
          <a:p>
            <a:pPr algn="ctr"/>
            <a:r>
              <a:rPr lang="ar-SA" sz="2400" dirty="0" smtClean="0">
                <a:latin typeface="Calibri" panose="020F0502020204030204" pitchFamily="34" charset="0"/>
                <a:cs typeface="Calibri" panose="020F0502020204030204" pitchFamily="34" charset="0"/>
              </a:rPr>
              <a:t>ما عاقب أحداً انتصاراً لنفسه</a:t>
            </a:r>
            <a:r>
              <a:rPr lang="ar-SA" dirty="0" smtClean="0"/>
              <a:t> </a:t>
            </a:r>
            <a:endParaRPr lang="ar-SA" dirty="0"/>
          </a:p>
        </p:txBody>
      </p:sp>
      <p:sp>
        <p:nvSpPr>
          <p:cNvPr id="23" name="مربع نص 22"/>
          <p:cNvSpPr txBox="1"/>
          <p:nvPr/>
        </p:nvSpPr>
        <p:spPr>
          <a:xfrm>
            <a:off x="6819900" y="5770879"/>
            <a:ext cx="1771649" cy="523220"/>
          </a:xfrm>
          <a:prstGeom prst="rect">
            <a:avLst/>
          </a:prstGeom>
          <a:noFill/>
        </p:spPr>
        <p:txBody>
          <a:bodyPr wrap="square" rtlCol="1">
            <a:spAutoFit/>
          </a:bodyPr>
          <a:lstStyle/>
          <a:p>
            <a:pPr algn="ctr"/>
            <a:r>
              <a:rPr lang="ar-SA" sz="2800" dirty="0" smtClean="0">
                <a:latin typeface="Calibri" panose="020F0502020204030204" pitchFamily="34" charset="0"/>
                <a:cs typeface="Calibri" panose="020F0502020204030204" pitchFamily="34" charset="0"/>
              </a:rPr>
              <a:t>حرمة الله </a:t>
            </a:r>
            <a:endParaRPr lang="ar-SA" sz="2800" dirty="0">
              <a:latin typeface="Calibri" panose="020F0502020204030204" pitchFamily="34" charset="0"/>
              <a:cs typeface="Calibri" panose="020F0502020204030204" pitchFamily="34" charset="0"/>
            </a:endParaRPr>
          </a:p>
        </p:txBody>
      </p:sp>
      <p:cxnSp>
        <p:nvCxnSpPr>
          <p:cNvPr id="25" name="رابط كسهم مستقيم 24"/>
          <p:cNvCxnSpPr>
            <a:stCxn id="4" idx="1"/>
          </p:cNvCxnSpPr>
          <p:nvPr/>
        </p:nvCxnSpPr>
        <p:spPr>
          <a:xfrm flipH="1">
            <a:off x="3657600" y="2301277"/>
            <a:ext cx="2453002" cy="108808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7" name="رابط كسهم مستقيم 26"/>
          <p:cNvCxnSpPr/>
          <p:nvPr/>
        </p:nvCxnSpPr>
        <p:spPr>
          <a:xfrm flipH="1" flipV="1">
            <a:off x="3485196" y="2415576"/>
            <a:ext cx="2852104" cy="1140542"/>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9" name="رابط كسهم مستقيم 28"/>
          <p:cNvCxnSpPr/>
          <p:nvPr/>
        </p:nvCxnSpPr>
        <p:spPr>
          <a:xfrm flipH="1">
            <a:off x="3386347" y="4793154"/>
            <a:ext cx="2931902" cy="1208558"/>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1" name="رابط كسهم مستقيم 30"/>
          <p:cNvCxnSpPr/>
          <p:nvPr/>
        </p:nvCxnSpPr>
        <p:spPr>
          <a:xfrm flipH="1" flipV="1">
            <a:off x="3558420" y="4881468"/>
            <a:ext cx="2905876" cy="1149944"/>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084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25"/>
                                        </p:tgtEl>
                                        <p:attrNameLst>
                                          <p:attrName>style.visibility</p:attrName>
                                        </p:attrNameLst>
                                      </p:cBhvr>
                                      <p:to>
                                        <p:strVal val="visible"/>
                                      </p:to>
                                    </p:set>
                                    <p:anim calcmode="lin" valueType="num">
                                      <p:cBhvr>
                                        <p:cTn id="39" dur="1000" fill="hold"/>
                                        <p:tgtEl>
                                          <p:spTgt spid="25"/>
                                        </p:tgtEl>
                                        <p:attrNameLst>
                                          <p:attrName>ppt_w</p:attrName>
                                        </p:attrNameLst>
                                      </p:cBhvr>
                                      <p:tavLst>
                                        <p:tav tm="0">
                                          <p:val>
                                            <p:fltVal val="0"/>
                                          </p:val>
                                        </p:tav>
                                        <p:tav tm="100000">
                                          <p:val>
                                            <p:strVal val="#ppt_w"/>
                                          </p:val>
                                        </p:tav>
                                      </p:tavLst>
                                    </p:anim>
                                    <p:anim calcmode="lin" valueType="num">
                                      <p:cBhvr>
                                        <p:cTn id="40" dur="1000" fill="hold"/>
                                        <p:tgtEl>
                                          <p:spTgt spid="25"/>
                                        </p:tgtEl>
                                        <p:attrNameLst>
                                          <p:attrName>ppt_h</p:attrName>
                                        </p:attrNameLst>
                                      </p:cBhvr>
                                      <p:tavLst>
                                        <p:tav tm="0">
                                          <p:val>
                                            <p:fltVal val="0"/>
                                          </p:val>
                                        </p:tav>
                                        <p:tav tm="100000">
                                          <p:val>
                                            <p:strVal val="#ppt_h"/>
                                          </p:val>
                                        </p:tav>
                                      </p:tavLst>
                                    </p:anim>
                                    <p:anim calcmode="lin" valueType="num">
                                      <p:cBhvr>
                                        <p:cTn id="41" dur="1000" fill="hold"/>
                                        <p:tgtEl>
                                          <p:spTgt spid="25"/>
                                        </p:tgtEl>
                                        <p:attrNameLst>
                                          <p:attrName>style.rotation</p:attrName>
                                        </p:attrNameLst>
                                      </p:cBhvr>
                                      <p:tavLst>
                                        <p:tav tm="0">
                                          <p:val>
                                            <p:fltVal val="90"/>
                                          </p:val>
                                        </p:tav>
                                        <p:tav tm="100000">
                                          <p:val>
                                            <p:fltVal val="0"/>
                                          </p:val>
                                        </p:tav>
                                      </p:tavLst>
                                    </p:anim>
                                    <p:animEffect transition="in" filter="fade">
                                      <p:cBhvr>
                                        <p:cTn id="42" dur="1000"/>
                                        <p:tgtEl>
                                          <p:spTgt spid="25"/>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p:cTn id="47" dur="1000" fill="hold"/>
                                        <p:tgtEl>
                                          <p:spTgt spid="27"/>
                                        </p:tgtEl>
                                        <p:attrNameLst>
                                          <p:attrName>ppt_w</p:attrName>
                                        </p:attrNameLst>
                                      </p:cBhvr>
                                      <p:tavLst>
                                        <p:tav tm="0">
                                          <p:val>
                                            <p:fltVal val="0"/>
                                          </p:val>
                                        </p:tav>
                                        <p:tav tm="100000">
                                          <p:val>
                                            <p:strVal val="#ppt_w"/>
                                          </p:val>
                                        </p:tav>
                                      </p:tavLst>
                                    </p:anim>
                                    <p:anim calcmode="lin" valueType="num">
                                      <p:cBhvr>
                                        <p:cTn id="48" dur="1000" fill="hold"/>
                                        <p:tgtEl>
                                          <p:spTgt spid="27"/>
                                        </p:tgtEl>
                                        <p:attrNameLst>
                                          <p:attrName>ppt_h</p:attrName>
                                        </p:attrNameLst>
                                      </p:cBhvr>
                                      <p:tavLst>
                                        <p:tav tm="0">
                                          <p:val>
                                            <p:fltVal val="0"/>
                                          </p:val>
                                        </p:tav>
                                        <p:tav tm="100000">
                                          <p:val>
                                            <p:strVal val="#ppt_h"/>
                                          </p:val>
                                        </p:tav>
                                      </p:tavLst>
                                    </p:anim>
                                    <p:anim calcmode="lin" valueType="num">
                                      <p:cBhvr>
                                        <p:cTn id="49" dur="1000" fill="hold"/>
                                        <p:tgtEl>
                                          <p:spTgt spid="27"/>
                                        </p:tgtEl>
                                        <p:attrNameLst>
                                          <p:attrName>style.rotation</p:attrName>
                                        </p:attrNameLst>
                                      </p:cBhvr>
                                      <p:tavLst>
                                        <p:tav tm="0">
                                          <p:val>
                                            <p:fltVal val="90"/>
                                          </p:val>
                                        </p:tav>
                                        <p:tav tm="100000">
                                          <p:val>
                                            <p:fltVal val="0"/>
                                          </p:val>
                                        </p:tav>
                                      </p:tavLst>
                                    </p:anim>
                                    <p:animEffect transition="in" filter="fade">
                                      <p:cBhvr>
                                        <p:cTn id="50" dur="1000"/>
                                        <p:tgtEl>
                                          <p:spTgt spid="27"/>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nodeType="clickEffect">
                                  <p:stCondLst>
                                    <p:cond delay="0"/>
                                  </p:stCondLst>
                                  <p:childTnLst>
                                    <p:set>
                                      <p:cBhvr>
                                        <p:cTn id="54" dur="1" fill="hold">
                                          <p:stCondLst>
                                            <p:cond delay="0"/>
                                          </p:stCondLst>
                                        </p:cTn>
                                        <p:tgtEl>
                                          <p:spTgt spid="29"/>
                                        </p:tgtEl>
                                        <p:attrNameLst>
                                          <p:attrName>style.visibility</p:attrName>
                                        </p:attrNameLst>
                                      </p:cBhvr>
                                      <p:to>
                                        <p:strVal val="visible"/>
                                      </p:to>
                                    </p:set>
                                    <p:anim calcmode="lin" valueType="num">
                                      <p:cBhvr>
                                        <p:cTn id="55" dur="1000" fill="hold"/>
                                        <p:tgtEl>
                                          <p:spTgt spid="29"/>
                                        </p:tgtEl>
                                        <p:attrNameLst>
                                          <p:attrName>ppt_w</p:attrName>
                                        </p:attrNameLst>
                                      </p:cBhvr>
                                      <p:tavLst>
                                        <p:tav tm="0">
                                          <p:val>
                                            <p:fltVal val="0"/>
                                          </p:val>
                                        </p:tav>
                                        <p:tav tm="100000">
                                          <p:val>
                                            <p:strVal val="#ppt_w"/>
                                          </p:val>
                                        </p:tav>
                                      </p:tavLst>
                                    </p:anim>
                                    <p:anim calcmode="lin" valueType="num">
                                      <p:cBhvr>
                                        <p:cTn id="56" dur="1000" fill="hold"/>
                                        <p:tgtEl>
                                          <p:spTgt spid="29"/>
                                        </p:tgtEl>
                                        <p:attrNameLst>
                                          <p:attrName>ppt_h</p:attrName>
                                        </p:attrNameLst>
                                      </p:cBhvr>
                                      <p:tavLst>
                                        <p:tav tm="0">
                                          <p:val>
                                            <p:fltVal val="0"/>
                                          </p:val>
                                        </p:tav>
                                        <p:tav tm="100000">
                                          <p:val>
                                            <p:strVal val="#ppt_h"/>
                                          </p:val>
                                        </p:tav>
                                      </p:tavLst>
                                    </p:anim>
                                    <p:anim calcmode="lin" valueType="num">
                                      <p:cBhvr>
                                        <p:cTn id="57" dur="1000" fill="hold"/>
                                        <p:tgtEl>
                                          <p:spTgt spid="29"/>
                                        </p:tgtEl>
                                        <p:attrNameLst>
                                          <p:attrName>style.rotation</p:attrName>
                                        </p:attrNameLst>
                                      </p:cBhvr>
                                      <p:tavLst>
                                        <p:tav tm="0">
                                          <p:val>
                                            <p:fltVal val="90"/>
                                          </p:val>
                                        </p:tav>
                                        <p:tav tm="100000">
                                          <p:val>
                                            <p:fltVal val="0"/>
                                          </p:val>
                                        </p:tav>
                                      </p:tavLst>
                                    </p:anim>
                                    <p:animEffect transition="in" filter="fade">
                                      <p:cBhvr>
                                        <p:cTn id="58" dur="1000"/>
                                        <p:tgtEl>
                                          <p:spTgt spid="29"/>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nodeType="clickEffect">
                                  <p:stCondLst>
                                    <p:cond delay="0"/>
                                  </p:stCondLst>
                                  <p:childTnLst>
                                    <p:set>
                                      <p:cBhvr>
                                        <p:cTn id="62" dur="1" fill="hold">
                                          <p:stCondLst>
                                            <p:cond delay="0"/>
                                          </p:stCondLst>
                                        </p:cTn>
                                        <p:tgtEl>
                                          <p:spTgt spid="31"/>
                                        </p:tgtEl>
                                        <p:attrNameLst>
                                          <p:attrName>style.visibility</p:attrName>
                                        </p:attrNameLst>
                                      </p:cBhvr>
                                      <p:to>
                                        <p:strVal val="visible"/>
                                      </p:to>
                                    </p:set>
                                    <p:anim calcmode="lin" valueType="num">
                                      <p:cBhvr>
                                        <p:cTn id="63" dur="1000" fill="hold"/>
                                        <p:tgtEl>
                                          <p:spTgt spid="31"/>
                                        </p:tgtEl>
                                        <p:attrNameLst>
                                          <p:attrName>ppt_w</p:attrName>
                                        </p:attrNameLst>
                                      </p:cBhvr>
                                      <p:tavLst>
                                        <p:tav tm="0">
                                          <p:val>
                                            <p:fltVal val="0"/>
                                          </p:val>
                                        </p:tav>
                                        <p:tav tm="100000">
                                          <p:val>
                                            <p:strVal val="#ppt_w"/>
                                          </p:val>
                                        </p:tav>
                                      </p:tavLst>
                                    </p:anim>
                                    <p:anim calcmode="lin" valueType="num">
                                      <p:cBhvr>
                                        <p:cTn id="64" dur="1000" fill="hold"/>
                                        <p:tgtEl>
                                          <p:spTgt spid="31"/>
                                        </p:tgtEl>
                                        <p:attrNameLst>
                                          <p:attrName>ppt_h</p:attrName>
                                        </p:attrNameLst>
                                      </p:cBhvr>
                                      <p:tavLst>
                                        <p:tav tm="0">
                                          <p:val>
                                            <p:fltVal val="0"/>
                                          </p:val>
                                        </p:tav>
                                        <p:tav tm="100000">
                                          <p:val>
                                            <p:strVal val="#ppt_h"/>
                                          </p:val>
                                        </p:tav>
                                      </p:tavLst>
                                    </p:anim>
                                    <p:anim calcmode="lin" valueType="num">
                                      <p:cBhvr>
                                        <p:cTn id="65" dur="1000" fill="hold"/>
                                        <p:tgtEl>
                                          <p:spTgt spid="31"/>
                                        </p:tgtEl>
                                        <p:attrNameLst>
                                          <p:attrName>style.rotation</p:attrName>
                                        </p:attrNameLst>
                                      </p:cBhvr>
                                      <p:tavLst>
                                        <p:tav tm="0">
                                          <p:val>
                                            <p:fltVal val="90"/>
                                          </p:val>
                                        </p:tav>
                                        <p:tav tm="100000">
                                          <p:val>
                                            <p:fltVal val="0"/>
                                          </p:val>
                                        </p:tav>
                                      </p:tavLst>
                                    </p:anim>
                                    <p:animEffect transition="in" filter="fade">
                                      <p:cBhvr>
                                        <p:cTn id="66"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P spid="18" grpId="0"/>
      <p:bldP spid="19" grpId="0"/>
      <p:bldP spid="20" grpId="0"/>
      <p:bldP spid="21" grpId="0"/>
      <p:bldP spid="22" grpId="0"/>
      <p:bldP spid="2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71500" y="403225"/>
            <a:ext cx="3488266" cy="1149350"/>
          </a:xfrm>
        </p:spPr>
        <p:txBody>
          <a:bodyPr/>
          <a:lstStyle/>
          <a:p>
            <a:endParaRPr lang="ar-SA" dirty="0"/>
          </a:p>
        </p:txBody>
      </p:sp>
      <p:sp>
        <p:nvSpPr>
          <p:cNvPr id="3" name="عنصر نائب للمحتوى 2"/>
          <p:cNvSpPr>
            <a:spLocks noGrp="1"/>
          </p:cNvSpPr>
          <p:nvPr>
            <p:ph idx="1"/>
          </p:nvPr>
        </p:nvSpPr>
        <p:spPr>
          <a:xfrm>
            <a:off x="571500" y="1320800"/>
            <a:ext cx="9393766" cy="5486400"/>
          </a:xfrm>
        </p:spPr>
        <p:txBody>
          <a:bodyPr>
            <a:normAutofit/>
          </a:bodyPr>
          <a:lstStyle/>
          <a:p>
            <a:r>
              <a:rPr lang="ar-SA" sz="2400" dirty="0" smtClean="0">
                <a:latin typeface="Calibri" panose="020F0502020204030204" pitchFamily="34" charset="0"/>
                <a:cs typeface="Calibri" panose="020F0502020204030204" pitchFamily="34" charset="0"/>
              </a:rPr>
              <a:t>1- من صفات نبينا محمد صلى الله عليه وسلم ، السماحة و السهولة في الأمر ، وكراهية التشديد على النفس ، فلك فيه أسوه حسنه ، فأحرصي على انتهاج منهجه في اختيار أسهل الأمرين ما لم يكن أثمًا.</a:t>
            </a:r>
            <a:endParaRPr lang="ar-SA" sz="2400" dirty="0">
              <a:latin typeface="Calibri" panose="020F0502020204030204" pitchFamily="34" charset="0"/>
              <a:cs typeface="Calibri" panose="020F0502020204030204" pitchFamily="34" charset="0"/>
            </a:endParaRPr>
          </a:p>
          <a:p>
            <a:r>
              <a:rPr lang="ar-SA" sz="2800" b="1" dirty="0" smtClean="0">
                <a:solidFill>
                  <a:srgbClr val="0070C0"/>
                </a:solidFill>
                <a:latin typeface="Calibri" panose="020F0502020204030204" pitchFamily="34" charset="0"/>
                <a:cs typeface="Calibri" panose="020F0502020204030204" pitchFamily="34" charset="0"/>
              </a:rPr>
              <a:t>أذكري أمثله للأخذ بالأ</a:t>
            </a:r>
            <a:r>
              <a:rPr lang="ar-SA" sz="2800" b="1" dirty="0">
                <a:solidFill>
                  <a:srgbClr val="0070C0"/>
                </a:solidFill>
                <a:latin typeface="Calibri" panose="020F0502020204030204" pitchFamily="34" charset="0"/>
                <a:cs typeface="Calibri" panose="020F0502020204030204" pitchFamily="34" charset="0"/>
              </a:rPr>
              <a:t>ي</a:t>
            </a:r>
            <a:r>
              <a:rPr lang="ar-SA" sz="2800" b="1" dirty="0" smtClean="0">
                <a:solidFill>
                  <a:srgbClr val="0070C0"/>
                </a:solidFill>
                <a:latin typeface="Calibri" panose="020F0502020204030204" pitchFamily="34" charset="0"/>
                <a:cs typeface="Calibri" panose="020F0502020204030204" pitchFamily="34" charset="0"/>
              </a:rPr>
              <a:t>سر من واقع الحياه ؟</a:t>
            </a:r>
          </a:p>
          <a:p>
            <a:pPr algn="ctr"/>
            <a:r>
              <a:rPr lang="ar-SA" sz="2400" b="1" dirty="0">
                <a:solidFill>
                  <a:srgbClr val="FF0000"/>
                </a:solidFill>
                <a:latin typeface="Calibri" panose="020F0502020204030204" pitchFamily="34" charset="0"/>
                <a:cs typeface="Calibri" panose="020F0502020204030204" pitchFamily="34" charset="0"/>
              </a:rPr>
              <a:t> </a:t>
            </a:r>
            <a:r>
              <a:rPr lang="ar-SA" sz="2400" b="1" dirty="0" smtClean="0">
                <a:solidFill>
                  <a:srgbClr val="FF0000"/>
                </a:solidFill>
                <a:latin typeface="Calibri" panose="020F0502020204030204" pitchFamily="34" charset="0"/>
                <a:cs typeface="Calibri" panose="020F0502020204030204" pitchFamily="34" charset="0"/>
              </a:rPr>
              <a:t>        </a:t>
            </a:r>
            <a:r>
              <a:rPr lang="ar-SA" sz="2400" b="1" dirty="0" err="1" smtClean="0">
                <a:solidFill>
                  <a:srgbClr val="FF0000"/>
                </a:solidFill>
                <a:latin typeface="Calibri" panose="020F0502020204030204" pitchFamily="34" charset="0"/>
                <a:cs typeface="Calibri" panose="020F0502020204030204" pitchFamily="34" charset="0"/>
              </a:rPr>
              <a:t>بأستخدام</a:t>
            </a:r>
            <a:r>
              <a:rPr lang="ar-SA" sz="2400" b="1" dirty="0" smtClean="0">
                <a:solidFill>
                  <a:srgbClr val="FF0000"/>
                </a:solidFill>
                <a:latin typeface="Calibri" panose="020F0502020204030204" pitchFamily="34" charset="0"/>
                <a:cs typeface="Calibri" panose="020F0502020204030204" pitchFamily="34" charset="0"/>
              </a:rPr>
              <a:t> استراتيجية العصف الذهني </a:t>
            </a:r>
            <a:endParaRPr lang="ar-SA" sz="2400" dirty="0" smtClean="0">
              <a:latin typeface="Calibri" panose="020F0502020204030204" pitchFamily="34" charset="0"/>
              <a:cs typeface="Calibri" panose="020F0502020204030204" pitchFamily="34" charset="0"/>
            </a:endParaRPr>
          </a:p>
          <a:p>
            <a:r>
              <a:rPr lang="ar-SA" sz="2800" dirty="0" smtClean="0">
                <a:latin typeface="Calibri" panose="020F0502020204030204" pitchFamily="34" charset="0"/>
                <a:cs typeface="Calibri" panose="020F0502020204030204" pitchFamily="34" charset="0"/>
              </a:rPr>
              <a:t>أ) تحمل أذى الناس </a:t>
            </a:r>
            <a:r>
              <a:rPr lang="ar-SA" sz="2800" smtClean="0">
                <a:latin typeface="Calibri" panose="020F0502020204030204" pitchFamily="34" charset="0"/>
                <a:cs typeface="Calibri" panose="020F0502020204030204" pitchFamily="34" charset="0"/>
              </a:rPr>
              <a:t>وعدم الانتصار </a:t>
            </a:r>
            <a:r>
              <a:rPr lang="ar-SA" sz="2800" dirty="0" smtClean="0">
                <a:latin typeface="Calibri" panose="020F0502020204030204" pitchFamily="34" charset="0"/>
                <a:cs typeface="Calibri" panose="020F0502020204030204" pitchFamily="34" charset="0"/>
              </a:rPr>
              <a:t>للنفس  </a:t>
            </a:r>
          </a:p>
          <a:p>
            <a:r>
              <a:rPr lang="ar-SA" sz="2800" dirty="0" smtClean="0">
                <a:latin typeface="Calibri" panose="020F0502020204030204" pitchFamily="34" charset="0"/>
                <a:cs typeface="Calibri" panose="020F0502020204030204" pitchFamily="34" charset="0"/>
              </a:rPr>
              <a:t>ب) الرضا بالربح القليل عند الشراء والبيع </a:t>
            </a:r>
          </a:p>
          <a:p>
            <a:r>
              <a:rPr lang="ar-SA" sz="2800" dirty="0" smtClean="0">
                <a:latin typeface="Calibri" panose="020F0502020204030204" pitchFamily="34" charset="0"/>
                <a:cs typeface="Calibri" panose="020F0502020204030204" pitchFamily="34" charset="0"/>
              </a:rPr>
              <a:t>ج) الأخذ بالمتيسر في المأكل والمشرب والملبس والمسكن والمركب </a:t>
            </a:r>
            <a:endParaRPr lang="ar-SA" sz="2800" dirty="0">
              <a:latin typeface="Calibri" panose="020F0502020204030204" pitchFamily="34" charset="0"/>
              <a:cs typeface="Calibri" panose="020F0502020204030204" pitchFamily="34" charset="0"/>
            </a:endParaRPr>
          </a:p>
          <a:p>
            <a:endParaRPr lang="ar-SA" sz="2800" dirty="0">
              <a:latin typeface="Calibri" panose="020F0502020204030204" pitchFamily="34" charset="0"/>
              <a:cs typeface="Calibri" panose="020F0502020204030204" pitchFamily="34" charset="0"/>
            </a:endParaRPr>
          </a:p>
        </p:txBody>
      </p:sp>
      <p:sp>
        <p:nvSpPr>
          <p:cNvPr id="4" name="شكل بيضاوي 3"/>
          <p:cNvSpPr/>
          <p:nvPr/>
        </p:nvSpPr>
        <p:spPr>
          <a:xfrm>
            <a:off x="571500" y="177800"/>
            <a:ext cx="3488266" cy="977900"/>
          </a:xfrm>
          <a:prstGeom prst="ellipse">
            <a:avLst/>
          </a:prstGeom>
          <a:solidFill>
            <a:schemeClr val="accent1">
              <a:lumMod val="40000"/>
              <a:lumOff val="60000"/>
            </a:schemeClr>
          </a:solidFill>
        </p:spPr>
        <p:style>
          <a:lnRef idx="1">
            <a:schemeClr val="accent1"/>
          </a:lnRef>
          <a:fillRef idx="2">
            <a:schemeClr val="accent1"/>
          </a:fillRef>
          <a:effectRef idx="1">
            <a:schemeClr val="accent1"/>
          </a:effectRef>
          <a:fontRef idx="minor">
            <a:schemeClr val="dk1"/>
          </a:fontRef>
        </p:style>
        <p:txBody>
          <a:bodyPr rtlCol="1" anchor="ctr"/>
          <a:lstStyle/>
          <a:p>
            <a:pPr algn="ctr"/>
            <a:r>
              <a:rPr lang="ar-SA" dirty="0" smtClean="0">
                <a:latin typeface="Calibri" panose="020F0502020204030204" pitchFamily="34" charset="0"/>
                <a:cs typeface="Calibri" panose="020F0502020204030204" pitchFamily="34" charset="0"/>
              </a:rPr>
              <a:t>من معاني الحديث وإرشاداته </a:t>
            </a:r>
            <a:endParaRPr lang="ar-SA" dirty="0">
              <a:latin typeface="Calibri" panose="020F0502020204030204" pitchFamily="34" charset="0"/>
              <a:cs typeface="Calibri" panose="020F0502020204030204" pitchFamily="34" charset="0"/>
            </a:endParaRPr>
          </a:p>
        </p:txBody>
      </p:sp>
      <p:pic>
        <p:nvPicPr>
          <p:cNvPr id="5" name="صورة 4"/>
          <p:cNvPicPr>
            <a:picLocks noChangeAspect="1"/>
          </p:cNvPicPr>
          <p:nvPr/>
        </p:nvPicPr>
        <p:blipFill>
          <a:blip r:embed="rId2"/>
          <a:stretch>
            <a:fillRect/>
          </a:stretch>
        </p:blipFill>
        <p:spPr>
          <a:xfrm>
            <a:off x="223918" y="5235302"/>
            <a:ext cx="2523963" cy="1896020"/>
          </a:xfrm>
          <a:prstGeom prst="rect">
            <a:avLst/>
          </a:prstGeom>
        </p:spPr>
      </p:pic>
    </p:spTree>
    <p:extLst>
      <p:ext uri="{BB962C8B-B14F-4D97-AF65-F5344CB8AC3E}">
        <p14:creationId xmlns:p14="http://schemas.microsoft.com/office/powerpoint/2010/main" val="4099867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1000"/>
                                        <p:tgtEl>
                                          <p:spTgt spid="3">
                                            <p:txEl>
                                              <p:pRg st="1" end="1"/>
                                            </p:txEl>
                                          </p:spTgt>
                                        </p:tgtEl>
                                      </p:cBhvr>
                                    </p:animEffect>
                                    <p:anim calcmode="lin" valueType="num">
                                      <p:cBhvr>
                                        <p:cTn id="14"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fade">
                                      <p:cBhvr>
                                        <p:cTn id="18" dur="1000"/>
                                        <p:tgtEl>
                                          <p:spTgt spid="3">
                                            <p:txEl>
                                              <p:pRg st="2" end="2"/>
                                            </p:txEl>
                                          </p:spTgt>
                                        </p:tgtEl>
                                      </p:cBhvr>
                                    </p:animEffect>
                                    <p:anim calcmode="lin" valueType="num">
                                      <p:cBhvr>
                                        <p:cTn id="1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barn(inVertical)">
                                      <p:cBhvr>
                                        <p:cTn id="25" dur="500"/>
                                        <p:tgtEl>
                                          <p:spTgt spid="3">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barn(inVertical)">
                                      <p:cBhvr>
                                        <p:cTn id="30" dur="500"/>
                                        <p:tgtEl>
                                          <p:spTgt spid="3">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barn(inVertical)">
                                      <p:cBhvr>
                                        <p:cTn id="35"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p:cNvPicPr>
            <a:picLocks noChangeAspect="1"/>
          </p:cNvPicPr>
          <p:nvPr/>
        </p:nvPicPr>
        <p:blipFill>
          <a:blip r:embed="rId2"/>
          <a:stretch>
            <a:fillRect/>
          </a:stretch>
        </p:blipFill>
        <p:spPr>
          <a:xfrm>
            <a:off x="317500" y="241300"/>
            <a:ext cx="3499407" cy="993734"/>
          </a:xfrm>
          <a:prstGeom prst="rect">
            <a:avLst/>
          </a:prstGeom>
        </p:spPr>
      </p:pic>
      <p:sp>
        <p:nvSpPr>
          <p:cNvPr id="2" name="عنوان 1"/>
          <p:cNvSpPr>
            <a:spLocks noGrp="1"/>
          </p:cNvSpPr>
          <p:nvPr>
            <p:ph type="title"/>
          </p:nvPr>
        </p:nvSpPr>
        <p:spPr>
          <a:xfrm>
            <a:off x="406400" y="190500"/>
            <a:ext cx="8778702" cy="1044534"/>
          </a:xfrm>
        </p:spPr>
        <p:txBody>
          <a:bodyPr/>
          <a:lstStyle/>
          <a:p>
            <a:endParaRPr lang="ar-SA" dirty="0"/>
          </a:p>
        </p:txBody>
      </p:sp>
      <p:sp>
        <p:nvSpPr>
          <p:cNvPr id="3" name="عنصر نائب للمحتوى 2"/>
          <p:cNvSpPr>
            <a:spLocks noGrp="1"/>
          </p:cNvSpPr>
          <p:nvPr>
            <p:ph idx="1"/>
          </p:nvPr>
        </p:nvSpPr>
        <p:spPr>
          <a:xfrm>
            <a:off x="588434" y="1397000"/>
            <a:ext cx="9038166" cy="5461000"/>
          </a:xfrm>
        </p:spPr>
        <p:txBody>
          <a:bodyPr>
            <a:normAutofit fontScale="92500" lnSpcReduction="20000"/>
          </a:bodyPr>
          <a:lstStyle/>
          <a:p>
            <a:r>
              <a:rPr lang="ar-SA" sz="3300" dirty="0" smtClean="0">
                <a:latin typeface="Calibri" panose="020F0502020204030204" pitchFamily="34" charset="0"/>
                <a:cs typeface="Calibri" panose="020F0502020204030204" pitchFamily="34" charset="0"/>
              </a:rPr>
              <a:t>التشديد على النفس ، وقصد المشقة ،ليس من أخلاق الإسلام ،فقد دعا النبي صلى الله عليه وسلم بالهلاك على المتشددين </a:t>
            </a:r>
          </a:p>
          <a:p>
            <a:r>
              <a:rPr lang="ar-SA" sz="2800" dirty="0">
                <a:solidFill>
                  <a:srgbClr val="00B050"/>
                </a:solidFill>
                <a:latin typeface="Calibri" panose="020F0502020204030204" pitchFamily="34" charset="0"/>
                <a:cs typeface="Calibri" panose="020F0502020204030204" pitchFamily="34" charset="0"/>
              </a:rPr>
              <a:t>قال </a:t>
            </a:r>
            <a:r>
              <a:rPr lang="ar-SA" sz="2800" dirty="0">
                <a:solidFill>
                  <a:srgbClr val="00B050"/>
                </a:solidFill>
                <a:latin typeface="Calibri" panose="020F0502020204030204" pitchFamily="34" charset="0"/>
                <a:cs typeface="Calibri" panose="020F0502020204030204" pitchFamily="34" charset="0"/>
                <a:sym typeface="AGA Arabesque" panose="05010101010101010101" pitchFamily="2" charset="2"/>
              </a:rPr>
              <a:t> </a:t>
            </a:r>
            <a:r>
              <a:rPr lang="ar-SA" sz="2800" dirty="0">
                <a:solidFill>
                  <a:srgbClr val="00B050"/>
                </a:solidFill>
                <a:latin typeface="Calibri" panose="020F0502020204030204" pitchFamily="34" charset="0"/>
                <a:cs typeface="Calibri" panose="020F0502020204030204" pitchFamily="34" charset="0"/>
              </a:rPr>
              <a:t>(هلك </a:t>
            </a:r>
            <a:r>
              <a:rPr lang="ar-SA" sz="2800" dirty="0" err="1">
                <a:solidFill>
                  <a:srgbClr val="00B050"/>
                </a:solidFill>
                <a:latin typeface="Calibri" panose="020F0502020204030204" pitchFamily="34" charset="0"/>
                <a:cs typeface="Calibri" panose="020F0502020204030204" pitchFamily="34" charset="0"/>
              </a:rPr>
              <a:t>المتنطِّعون</a:t>
            </a:r>
            <a:r>
              <a:rPr lang="ar-SA" sz="2800" dirty="0">
                <a:solidFill>
                  <a:srgbClr val="00B050"/>
                </a:solidFill>
                <a:latin typeface="Calibri" panose="020F0502020204030204" pitchFamily="34" charset="0"/>
                <a:cs typeface="Calibri" panose="020F0502020204030204" pitchFamily="34" charset="0"/>
              </a:rPr>
              <a:t>، هلك </a:t>
            </a:r>
            <a:r>
              <a:rPr lang="ar-SA" sz="2800" dirty="0" err="1">
                <a:solidFill>
                  <a:srgbClr val="00B050"/>
                </a:solidFill>
                <a:latin typeface="Calibri" panose="020F0502020204030204" pitchFamily="34" charset="0"/>
                <a:cs typeface="Calibri" panose="020F0502020204030204" pitchFamily="34" charset="0"/>
              </a:rPr>
              <a:t>المتنطِّعون</a:t>
            </a:r>
            <a:r>
              <a:rPr lang="ar-SA" sz="2800" dirty="0">
                <a:solidFill>
                  <a:srgbClr val="00B050"/>
                </a:solidFill>
                <a:latin typeface="Calibri" panose="020F0502020204030204" pitchFamily="34" charset="0"/>
                <a:cs typeface="Calibri" panose="020F0502020204030204" pitchFamily="34" charset="0"/>
              </a:rPr>
              <a:t>، هلك </a:t>
            </a:r>
            <a:r>
              <a:rPr lang="ar-SA" sz="2800" dirty="0" err="1">
                <a:solidFill>
                  <a:srgbClr val="00B050"/>
                </a:solidFill>
                <a:latin typeface="Calibri" panose="020F0502020204030204" pitchFamily="34" charset="0"/>
                <a:cs typeface="Calibri" panose="020F0502020204030204" pitchFamily="34" charset="0"/>
              </a:rPr>
              <a:t>المتنطِّعون</a:t>
            </a:r>
            <a:r>
              <a:rPr lang="ar-SA" sz="2800" dirty="0" smtClean="0">
                <a:solidFill>
                  <a:srgbClr val="00B050"/>
                </a:solidFill>
                <a:latin typeface="Calibri" panose="020F0502020204030204" pitchFamily="34" charset="0"/>
                <a:cs typeface="Calibri" panose="020F0502020204030204" pitchFamily="34" charset="0"/>
              </a:rPr>
              <a:t>)</a:t>
            </a:r>
          </a:p>
          <a:p>
            <a:endParaRPr lang="ar-SA" sz="2400" dirty="0" smtClean="0">
              <a:solidFill>
                <a:srgbClr val="00B050"/>
              </a:solidFill>
              <a:latin typeface="Calibri" panose="020F0502020204030204" pitchFamily="34" charset="0"/>
              <a:cs typeface="Calibri" panose="020F0502020204030204" pitchFamily="34" charset="0"/>
            </a:endParaRPr>
          </a:p>
          <a:p>
            <a:pPr algn="ctr"/>
            <a:r>
              <a:rPr lang="ar-SA" sz="2800" b="1" dirty="0" err="1" smtClean="0">
                <a:solidFill>
                  <a:srgbClr val="FF0000"/>
                </a:solidFill>
                <a:latin typeface="Calibri" panose="020F0502020204030204" pitchFamily="34" charset="0"/>
                <a:cs typeface="Calibri" panose="020F0502020204030204" pitchFamily="34" charset="0"/>
              </a:rPr>
              <a:t>بإستخدام</a:t>
            </a:r>
            <a:r>
              <a:rPr lang="ar-SA" sz="2800" b="1" dirty="0" smtClean="0">
                <a:solidFill>
                  <a:srgbClr val="FF0000"/>
                </a:solidFill>
                <a:latin typeface="Calibri" panose="020F0502020204030204" pitchFamily="34" charset="0"/>
                <a:cs typeface="Calibri" panose="020F0502020204030204" pitchFamily="34" charset="0"/>
              </a:rPr>
              <a:t> استراتيجية فجوة المعلومات </a:t>
            </a:r>
            <a:endParaRPr lang="ar-SA" sz="2800" b="1" dirty="0">
              <a:solidFill>
                <a:srgbClr val="FF0000"/>
              </a:solidFill>
              <a:latin typeface="Calibri" panose="020F0502020204030204" pitchFamily="34" charset="0"/>
              <a:cs typeface="Calibri" panose="020F0502020204030204" pitchFamily="34" charset="0"/>
            </a:endParaRPr>
          </a:p>
          <a:p>
            <a:r>
              <a:rPr lang="ar-SA" sz="2800" b="1" dirty="0" err="1" smtClean="0">
                <a:solidFill>
                  <a:srgbClr val="0070C0"/>
                </a:solidFill>
                <a:latin typeface="Calibri" panose="020F0502020204030204" pitchFamily="34" charset="0"/>
                <a:cs typeface="Calibri" panose="020F0502020204030204" pitchFamily="34" charset="0"/>
              </a:rPr>
              <a:t>إذكري</a:t>
            </a:r>
            <a:r>
              <a:rPr lang="ar-SA" sz="2800" b="1" dirty="0" smtClean="0">
                <a:solidFill>
                  <a:srgbClr val="0070C0"/>
                </a:solidFill>
                <a:latin typeface="Calibri" panose="020F0502020204030204" pitchFamily="34" charset="0"/>
                <a:cs typeface="Calibri" panose="020F0502020204030204" pitchFamily="34" charset="0"/>
              </a:rPr>
              <a:t> أمثله للتشدد على النفس وعدم الأخذ بالأيسر </a:t>
            </a:r>
          </a:p>
          <a:p>
            <a:endParaRPr lang="ar-SA" sz="2800" b="1" dirty="0" smtClean="0">
              <a:solidFill>
                <a:srgbClr val="0070C0"/>
              </a:solidFill>
              <a:latin typeface="Calibri" panose="020F0502020204030204" pitchFamily="34" charset="0"/>
              <a:cs typeface="Calibri" panose="020F0502020204030204" pitchFamily="34" charset="0"/>
            </a:endParaRPr>
          </a:p>
          <a:p>
            <a:pPr algn="ctr"/>
            <a:r>
              <a:rPr lang="ar-SA" sz="2800" dirty="0" smtClean="0">
                <a:latin typeface="Calibri" panose="020F0502020204030204" pitchFamily="34" charset="0"/>
                <a:cs typeface="Calibri" panose="020F0502020204030204" pitchFamily="34" charset="0"/>
              </a:rPr>
              <a:t>..............................................و............................................</a:t>
            </a:r>
          </a:p>
          <a:p>
            <a:pPr algn="ctr"/>
            <a:endParaRPr lang="ar-SA" sz="2800" dirty="0" smtClean="0">
              <a:latin typeface="Calibri" panose="020F0502020204030204" pitchFamily="34" charset="0"/>
              <a:cs typeface="Calibri" panose="020F0502020204030204" pitchFamily="34" charset="0"/>
            </a:endParaRPr>
          </a:p>
          <a:p>
            <a:pPr algn="ctr"/>
            <a:r>
              <a:rPr lang="ar-SA" sz="2800" dirty="0" smtClean="0">
                <a:latin typeface="Calibri" panose="020F0502020204030204" pitchFamily="34" charset="0"/>
                <a:cs typeface="Calibri" panose="020F0502020204030204" pitchFamily="34" charset="0"/>
              </a:rPr>
              <a:t>..............................................و.............................................</a:t>
            </a:r>
          </a:p>
          <a:p>
            <a:pPr algn="ctr"/>
            <a:endParaRPr lang="ar-SA" sz="2800" dirty="0" smtClean="0">
              <a:latin typeface="Calibri" panose="020F0502020204030204" pitchFamily="34" charset="0"/>
              <a:cs typeface="Calibri" panose="020F0502020204030204" pitchFamily="34" charset="0"/>
            </a:endParaRPr>
          </a:p>
          <a:p>
            <a:pPr algn="ctr"/>
            <a:r>
              <a:rPr lang="ar-SA" sz="2800" dirty="0" smtClean="0">
                <a:latin typeface="Calibri" panose="020F0502020204030204" pitchFamily="34" charset="0"/>
                <a:cs typeface="Calibri" panose="020F0502020204030204" pitchFamily="34" charset="0"/>
              </a:rPr>
              <a:t>..............................................</a:t>
            </a:r>
          </a:p>
        </p:txBody>
      </p:sp>
      <p:sp>
        <p:nvSpPr>
          <p:cNvPr id="7" name="مستطيل مستدير الزوايا 6"/>
          <p:cNvSpPr/>
          <p:nvPr/>
        </p:nvSpPr>
        <p:spPr>
          <a:xfrm>
            <a:off x="4959800" y="4220801"/>
            <a:ext cx="3441700" cy="444500"/>
          </a:xfrm>
          <a:prstGeom prst="roundRect">
            <a:avLst/>
          </a:prstGeom>
          <a:ln>
            <a:noFill/>
          </a:ln>
        </p:spPr>
        <p:style>
          <a:lnRef idx="2">
            <a:schemeClr val="accent6"/>
          </a:lnRef>
          <a:fillRef idx="1">
            <a:schemeClr val="lt1"/>
          </a:fillRef>
          <a:effectRef idx="0">
            <a:schemeClr val="accent6"/>
          </a:effectRef>
          <a:fontRef idx="minor">
            <a:schemeClr val="dk1"/>
          </a:fontRef>
        </p:style>
        <p:txBody>
          <a:bodyPr rtlCol="1" anchor="ctr"/>
          <a:lstStyle/>
          <a:p>
            <a:pPr algn="ctr"/>
            <a:r>
              <a:rPr lang="ar-SA" sz="2000" b="1" dirty="0">
                <a:latin typeface="Calibri" panose="020F0502020204030204" pitchFamily="34" charset="0"/>
                <a:cs typeface="Calibri" panose="020F0502020204030204" pitchFamily="34" charset="0"/>
              </a:rPr>
              <a:t>تأخير الإفطار في رمضان إلى العشاء.</a:t>
            </a:r>
          </a:p>
        </p:txBody>
      </p:sp>
      <p:sp>
        <p:nvSpPr>
          <p:cNvPr id="8" name="مستطيل مستدير الزوايا 7"/>
          <p:cNvSpPr/>
          <p:nvPr/>
        </p:nvSpPr>
        <p:spPr>
          <a:xfrm>
            <a:off x="1370609" y="4262771"/>
            <a:ext cx="3379192" cy="443914"/>
          </a:xfrm>
          <a:prstGeom prst="roundRect">
            <a:avLst/>
          </a:prstGeom>
          <a:ln>
            <a:noFill/>
          </a:ln>
        </p:spPr>
        <p:style>
          <a:lnRef idx="2">
            <a:schemeClr val="accent6"/>
          </a:lnRef>
          <a:fillRef idx="1">
            <a:schemeClr val="lt1"/>
          </a:fillRef>
          <a:effectRef idx="0">
            <a:schemeClr val="accent6"/>
          </a:effectRef>
          <a:fontRef idx="minor">
            <a:schemeClr val="dk1"/>
          </a:fontRef>
        </p:style>
        <p:txBody>
          <a:bodyPr rtlCol="1" anchor="ctr"/>
          <a:lstStyle/>
          <a:p>
            <a:pPr algn="ctr"/>
            <a:r>
              <a:rPr lang="ar-SA" sz="2400" dirty="0">
                <a:latin typeface="Calibri" panose="020F0502020204030204" pitchFamily="34" charset="0"/>
                <a:cs typeface="Calibri" panose="020F0502020204030204" pitchFamily="34" charset="0"/>
              </a:rPr>
              <a:t>الصوم في السفر رغم المشقة</a:t>
            </a:r>
          </a:p>
        </p:txBody>
      </p:sp>
      <p:sp>
        <p:nvSpPr>
          <p:cNvPr id="9" name="مستطيل مستدير الزوايا 8"/>
          <p:cNvSpPr/>
          <p:nvPr/>
        </p:nvSpPr>
        <p:spPr>
          <a:xfrm>
            <a:off x="5054600" y="5062970"/>
            <a:ext cx="3678345" cy="474799"/>
          </a:xfrm>
          <a:prstGeom prst="roundRect">
            <a:avLst/>
          </a:prstGeom>
          <a:ln>
            <a:noFill/>
          </a:ln>
        </p:spPr>
        <p:style>
          <a:lnRef idx="2">
            <a:schemeClr val="accent6"/>
          </a:lnRef>
          <a:fillRef idx="1">
            <a:schemeClr val="lt1"/>
          </a:fillRef>
          <a:effectRef idx="0">
            <a:schemeClr val="accent6"/>
          </a:effectRef>
          <a:fontRef idx="minor">
            <a:schemeClr val="dk1"/>
          </a:fontRef>
        </p:style>
        <p:txBody>
          <a:bodyPr rtlCol="1" anchor="ctr"/>
          <a:lstStyle/>
          <a:p>
            <a:pPr algn="ctr"/>
            <a:r>
              <a:rPr lang="ar-SA" sz="2400" dirty="0">
                <a:latin typeface="Calibri" panose="020F0502020204030204" pitchFamily="34" charset="0"/>
                <a:cs typeface="Calibri" panose="020F0502020204030204" pitchFamily="34" charset="0"/>
              </a:rPr>
              <a:t>ترك رخصة قصر الصلاة في السفر </a:t>
            </a:r>
          </a:p>
        </p:txBody>
      </p:sp>
      <p:sp>
        <p:nvSpPr>
          <p:cNvPr id="11" name="مستطيل مستدير الزوايا 10"/>
          <p:cNvSpPr/>
          <p:nvPr/>
        </p:nvSpPr>
        <p:spPr>
          <a:xfrm>
            <a:off x="799253" y="4995306"/>
            <a:ext cx="3950547" cy="542464"/>
          </a:xfrm>
          <a:prstGeom prst="roundRect">
            <a:avLst/>
          </a:prstGeom>
          <a:ln>
            <a:noFill/>
          </a:ln>
        </p:spPr>
        <p:style>
          <a:lnRef idx="2">
            <a:schemeClr val="accent6"/>
          </a:lnRef>
          <a:fillRef idx="1">
            <a:schemeClr val="lt1"/>
          </a:fillRef>
          <a:effectRef idx="0">
            <a:schemeClr val="accent6"/>
          </a:effectRef>
          <a:fontRef idx="minor">
            <a:schemeClr val="dk1"/>
          </a:fontRef>
        </p:style>
        <p:txBody>
          <a:bodyPr rtlCol="1" anchor="ctr"/>
          <a:lstStyle/>
          <a:p>
            <a:pPr algn="ctr"/>
            <a:r>
              <a:rPr lang="ar-SA" sz="2400" dirty="0">
                <a:latin typeface="Calibri" panose="020F0502020204030204" pitchFamily="34" charset="0"/>
                <a:cs typeface="Calibri" panose="020F0502020204030204" pitchFamily="34" charset="0"/>
              </a:rPr>
              <a:t>ترك التيمم فيستعمل الماء وهو يضره</a:t>
            </a:r>
          </a:p>
        </p:txBody>
      </p:sp>
      <p:sp>
        <p:nvSpPr>
          <p:cNvPr id="12" name="مستطيل مستدير الزوايا 11"/>
          <p:cNvSpPr/>
          <p:nvPr/>
        </p:nvSpPr>
        <p:spPr>
          <a:xfrm>
            <a:off x="3293232" y="5888608"/>
            <a:ext cx="3333136" cy="492730"/>
          </a:xfrm>
          <a:prstGeom prst="roundRect">
            <a:avLst/>
          </a:prstGeom>
          <a:ln>
            <a:noFill/>
          </a:ln>
        </p:spPr>
        <p:style>
          <a:lnRef idx="2">
            <a:schemeClr val="accent6"/>
          </a:lnRef>
          <a:fillRef idx="1">
            <a:schemeClr val="lt1"/>
          </a:fillRef>
          <a:effectRef idx="0">
            <a:schemeClr val="accent6"/>
          </a:effectRef>
          <a:fontRef idx="minor">
            <a:schemeClr val="dk1"/>
          </a:fontRef>
        </p:style>
        <p:txBody>
          <a:bodyPr rtlCol="1" anchor="ctr"/>
          <a:lstStyle/>
          <a:p>
            <a:pPr algn="ctr"/>
            <a:r>
              <a:rPr lang="ar-SA" sz="2400" dirty="0">
                <a:latin typeface="Calibri" panose="020F0502020204030204" pitchFamily="34" charset="0"/>
                <a:cs typeface="Calibri" panose="020F0502020204030204" pitchFamily="34" charset="0"/>
              </a:rPr>
              <a:t>تأخير الإفطار في رمضان </a:t>
            </a:r>
          </a:p>
        </p:txBody>
      </p:sp>
    </p:spTree>
    <p:extLst>
      <p:ext uri="{BB962C8B-B14F-4D97-AF65-F5344CB8AC3E}">
        <p14:creationId xmlns:p14="http://schemas.microsoft.com/office/powerpoint/2010/main" val="3477890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arn(inVertical)">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1000"/>
                                        <p:tgtEl>
                                          <p:spTgt spid="3">
                                            <p:txEl>
                                              <p:pRg st="3" end="3"/>
                                            </p:txEl>
                                          </p:spTgt>
                                        </p:tgtEl>
                                      </p:cBhvr>
                                    </p:animEffect>
                                    <p:anim calcmode="lin" valueType="num">
                                      <p:cBhvr>
                                        <p:cTn id="1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heel(1)">
                                      <p:cBhvr>
                                        <p:cTn id="22" dur="20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wheel(1)">
                                      <p:cBhvr>
                                        <p:cTn id="27" dur="20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wheel(1)">
                                      <p:cBhvr>
                                        <p:cTn id="32" dur="2000"/>
                                        <p:tgtEl>
                                          <p:spTgt spid="3">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animEffect transition="in" filter="wheel(1)">
                                      <p:cBhvr>
                                        <p:cTn id="37" dur="2000"/>
                                        <p:tgtEl>
                                          <p:spTgt spid="3">
                                            <p:txEl>
                                              <p:pRg st="10" end="10"/>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7"/>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8"/>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11"/>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grpId="0" nodeType="clickEffect">
                                  <p:stCondLst>
                                    <p:cond delay="0"/>
                                  </p:stCondLst>
                                  <p:childTnLst>
                                    <p:set>
                                      <p:cBhvr>
                                        <p:cTn id="57"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1" grpId="0" animBg="1"/>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730789"/>
            <a:ext cx="9699060" cy="1772934"/>
          </a:xfrm>
          <a:prstGeom prst="rect">
            <a:avLst/>
          </a:prstGeom>
        </p:spPr>
      </p:pic>
      <p:sp>
        <p:nvSpPr>
          <p:cNvPr id="6" name="مربع نص 5"/>
          <p:cNvSpPr txBox="1"/>
          <p:nvPr/>
        </p:nvSpPr>
        <p:spPr>
          <a:xfrm>
            <a:off x="749147" y="1626959"/>
            <a:ext cx="8560922" cy="523220"/>
          </a:xfrm>
          <a:prstGeom prst="rect">
            <a:avLst/>
          </a:prstGeom>
        </p:spPr>
        <p:style>
          <a:lnRef idx="1">
            <a:schemeClr val="accent1"/>
          </a:lnRef>
          <a:fillRef idx="2">
            <a:schemeClr val="accent1"/>
          </a:fillRef>
          <a:effectRef idx="1">
            <a:schemeClr val="accent1"/>
          </a:effectRef>
          <a:fontRef idx="minor">
            <a:schemeClr val="dk1"/>
          </a:fontRef>
        </p:style>
        <p:txBody>
          <a:bodyPr wrap="square" rtlCol="1">
            <a:spAutoFit/>
          </a:bodyPr>
          <a:lstStyle/>
          <a:p>
            <a:pPr algn="r"/>
            <a:r>
              <a:rPr lang="ar-SA" sz="2800" b="1" dirty="0" smtClean="0">
                <a:solidFill>
                  <a:schemeClr val="tx1"/>
                </a:solidFill>
                <a:latin typeface="Calibri" panose="020F0502020204030204" pitchFamily="34" charset="0"/>
                <a:cs typeface="Calibri" panose="020F0502020204030204" pitchFamily="34" charset="0"/>
              </a:rPr>
              <a:t>بالروح </a:t>
            </a:r>
            <a:r>
              <a:rPr lang="ar-SA" sz="2800" b="1" dirty="0" err="1" smtClean="0">
                <a:solidFill>
                  <a:schemeClr val="tx1"/>
                </a:solidFill>
                <a:latin typeface="Calibri" panose="020F0502020204030204" pitchFamily="34" charset="0"/>
                <a:cs typeface="Calibri" panose="020F0502020204030204" pitchFamily="34" charset="0"/>
              </a:rPr>
              <a:t>العاليه</a:t>
            </a:r>
            <a:r>
              <a:rPr lang="ar-SA" sz="2800" b="1" dirty="0" smtClean="0">
                <a:solidFill>
                  <a:schemeClr val="tx1"/>
                </a:solidFill>
                <a:latin typeface="Calibri" panose="020F0502020204030204" pitchFamily="34" charset="0"/>
                <a:cs typeface="Calibri" panose="020F0502020204030204" pitchFamily="34" charset="0"/>
              </a:rPr>
              <a:t> والابداع افتحي الكتاب صفحة 42 وقومي بحل التمرين </a:t>
            </a:r>
            <a:endParaRPr lang="ar-SA" sz="2800" b="1" dirty="0">
              <a:solidFill>
                <a:schemeClr val="tx1"/>
              </a:solidFill>
              <a:latin typeface="Calibri" panose="020F0502020204030204" pitchFamily="34" charset="0"/>
              <a:cs typeface="Calibri" panose="020F0502020204030204" pitchFamily="34" charset="0"/>
            </a:endParaRPr>
          </a:p>
        </p:txBody>
      </p:sp>
      <p:pic>
        <p:nvPicPr>
          <p:cNvPr id="7" name="صورة 6"/>
          <p:cNvPicPr>
            <a:picLocks noChangeAspect="1"/>
          </p:cNvPicPr>
          <p:nvPr/>
        </p:nvPicPr>
        <p:blipFill>
          <a:blip r:embed="rId3"/>
          <a:stretch>
            <a:fillRect/>
          </a:stretch>
        </p:blipFill>
        <p:spPr>
          <a:xfrm>
            <a:off x="7160929" y="2730789"/>
            <a:ext cx="1969185" cy="1685191"/>
          </a:xfrm>
          <a:prstGeom prst="ellipse">
            <a:avLst/>
          </a:prstGeom>
          <a:ln>
            <a:noFill/>
          </a:ln>
          <a:effectLst>
            <a:softEdge rad="112500"/>
          </a:effectLst>
        </p:spPr>
      </p:pic>
    </p:spTree>
    <p:extLst>
      <p:ext uri="{BB962C8B-B14F-4D97-AF65-F5344CB8AC3E}">
        <p14:creationId xmlns:p14="http://schemas.microsoft.com/office/powerpoint/2010/main" val="15360239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a:stretch>
            <a:fillRect/>
          </a:stretch>
        </p:blipFill>
        <p:spPr>
          <a:xfrm>
            <a:off x="677334" y="177800"/>
            <a:ext cx="3499407" cy="993734"/>
          </a:xfrm>
          <a:prstGeom prst="rect">
            <a:avLst/>
          </a:prstGeom>
        </p:spPr>
      </p:pic>
      <p:sp>
        <p:nvSpPr>
          <p:cNvPr id="2" name="عنوان 1"/>
          <p:cNvSpPr>
            <a:spLocks noGrp="1"/>
          </p:cNvSpPr>
          <p:nvPr>
            <p:ph type="title"/>
          </p:nvPr>
        </p:nvSpPr>
        <p:spPr>
          <a:xfrm>
            <a:off x="444500" y="139700"/>
            <a:ext cx="8829502" cy="876300"/>
          </a:xfrm>
        </p:spPr>
        <p:txBody>
          <a:bodyPr/>
          <a:lstStyle/>
          <a:p>
            <a:endParaRPr lang="ar-SA" dirty="0"/>
          </a:p>
        </p:txBody>
      </p:sp>
      <p:sp>
        <p:nvSpPr>
          <p:cNvPr id="3" name="عنصر نائب للمحتوى 2"/>
          <p:cNvSpPr>
            <a:spLocks noGrp="1"/>
          </p:cNvSpPr>
          <p:nvPr>
            <p:ph idx="1"/>
          </p:nvPr>
        </p:nvSpPr>
        <p:spPr>
          <a:xfrm>
            <a:off x="342900" y="1054100"/>
            <a:ext cx="9118600" cy="5181600"/>
          </a:xfrm>
        </p:spPr>
        <p:txBody>
          <a:bodyPr/>
          <a:lstStyle/>
          <a:p>
            <a:r>
              <a:rPr lang="ar-SA" sz="3200" dirty="0" smtClean="0">
                <a:solidFill>
                  <a:srgbClr val="7030A0"/>
                </a:solidFill>
                <a:latin typeface="Calibri" panose="020F0502020204030204" pitchFamily="34" charset="0"/>
                <a:cs typeface="PT Bold Arch" panose="02010400000000000000" pitchFamily="2" charset="-78"/>
              </a:rPr>
              <a:t>موهوبات اللغة العربية</a:t>
            </a:r>
          </a:p>
          <a:p>
            <a:pPr algn="ctr"/>
            <a:r>
              <a:rPr lang="ar-SA" sz="2800" b="1" dirty="0" smtClean="0">
                <a:latin typeface="Calibri" panose="020F0502020204030204" pitchFamily="34" charset="0"/>
                <a:cs typeface="Calibri" panose="020F0502020204030204" pitchFamily="34" charset="0"/>
              </a:rPr>
              <a:t>بيني ما يضاد الكلمات التالية؟</a:t>
            </a:r>
            <a:r>
              <a:rPr lang="ar-SA" sz="2800" dirty="0" smtClean="0">
                <a:latin typeface="Calibri" panose="020F0502020204030204" pitchFamily="34" charset="0"/>
                <a:cs typeface="Calibri" panose="020F0502020204030204" pitchFamily="34" charset="0"/>
              </a:rPr>
              <a:t> </a:t>
            </a:r>
          </a:p>
          <a:p>
            <a:pPr algn="ctr"/>
            <a:endParaRPr lang="ar-SA" sz="2800" dirty="0" smtClean="0">
              <a:latin typeface="Calibri" panose="020F0502020204030204" pitchFamily="34" charset="0"/>
              <a:cs typeface="Calibri" panose="020F0502020204030204" pitchFamily="34" charset="0"/>
            </a:endParaRPr>
          </a:p>
          <a:p>
            <a:endParaRPr lang="ar-SA" sz="2000" b="1" dirty="0" smtClean="0">
              <a:latin typeface="Calibri" panose="020F0502020204030204" pitchFamily="34" charset="0"/>
              <a:cs typeface="Calibri" panose="020F0502020204030204" pitchFamily="34" charset="0"/>
            </a:endParaRPr>
          </a:p>
          <a:p>
            <a:pPr marL="0" indent="0">
              <a:buNone/>
            </a:pPr>
            <a:endParaRPr lang="ar-SA" sz="2000" b="1" dirty="0">
              <a:latin typeface="Calibri" panose="020F0502020204030204" pitchFamily="34" charset="0"/>
              <a:cs typeface="Calibri" panose="020F0502020204030204" pitchFamily="34" charset="0"/>
            </a:endParaRPr>
          </a:p>
          <a:p>
            <a:pPr marL="0" indent="0">
              <a:buNone/>
            </a:pPr>
            <a:r>
              <a:rPr lang="ar-SA" sz="2800" b="1" dirty="0" smtClean="0">
                <a:solidFill>
                  <a:srgbClr val="FF0000"/>
                </a:solidFill>
                <a:latin typeface="Calibri" panose="020F0502020204030204" pitchFamily="34" charset="0"/>
                <a:cs typeface="Calibri" panose="020F0502020204030204" pitchFamily="34" charset="0"/>
              </a:rPr>
              <a:t>هل </a:t>
            </a:r>
            <a:r>
              <a:rPr lang="ar-SA" sz="2800" b="1" dirty="0">
                <a:solidFill>
                  <a:srgbClr val="FF0000"/>
                </a:solidFill>
                <a:latin typeface="Calibri" panose="020F0502020204030204" pitchFamily="34" charset="0"/>
                <a:cs typeface="Calibri" panose="020F0502020204030204" pitchFamily="34" charset="0"/>
              </a:rPr>
              <a:t>يصح وصف أحكام الإسلام بالتشدد؟ ولماذا ؟</a:t>
            </a:r>
          </a:p>
          <a:p>
            <a:pPr marL="0" indent="0">
              <a:buNone/>
            </a:pPr>
            <a:r>
              <a:rPr lang="ar-SA" sz="2800" dirty="0" smtClean="0">
                <a:solidFill>
                  <a:schemeClr val="tx1"/>
                </a:solidFill>
                <a:latin typeface="Calibri" panose="020F0502020204030204" pitchFamily="34" charset="0"/>
                <a:cs typeface="Calibri" panose="020F0502020204030204" pitchFamily="34" charset="0"/>
              </a:rPr>
              <a:t>لا يصح  </a:t>
            </a:r>
            <a:endParaRPr lang="ar-SA" sz="2800" dirty="0">
              <a:solidFill>
                <a:schemeClr val="tx1"/>
              </a:solidFill>
              <a:latin typeface="Calibri" panose="020F0502020204030204" pitchFamily="34" charset="0"/>
              <a:cs typeface="Calibri" panose="020F0502020204030204" pitchFamily="34" charset="0"/>
            </a:endParaRPr>
          </a:p>
          <a:p>
            <a:pPr marL="0" indent="0">
              <a:buNone/>
            </a:pPr>
            <a:r>
              <a:rPr lang="ar-SA" sz="2800" dirty="0">
                <a:solidFill>
                  <a:schemeClr val="tx1"/>
                </a:solidFill>
                <a:latin typeface="Calibri" panose="020F0502020204030204" pitchFamily="34" charset="0"/>
                <a:cs typeface="Calibri" panose="020F0502020204030204" pitchFamily="34" charset="0"/>
              </a:rPr>
              <a:t>لأن الإسلام دين يسر وأحكامه فيها تيسير لحاجات الناس ،فالعمل بها وتطبيقها أخذ بالتيسير </a:t>
            </a:r>
          </a:p>
          <a:p>
            <a:endParaRPr lang="ar-SA" sz="2000" b="1" dirty="0" smtClean="0">
              <a:latin typeface="Calibri" panose="020F0502020204030204" pitchFamily="34" charset="0"/>
              <a:cs typeface="Calibri" panose="020F0502020204030204" pitchFamily="34" charset="0"/>
            </a:endParaRPr>
          </a:p>
          <a:p>
            <a:endParaRPr lang="ar-SA" sz="2000" b="1" dirty="0">
              <a:latin typeface="Calibri" panose="020F0502020204030204" pitchFamily="34" charset="0"/>
              <a:cs typeface="Calibri" panose="020F0502020204030204" pitchFamily="34" charset="0"/>
            </a:endParaRPr>
          </a:p>
          <a:p>
            <a:endParaRPr lang="ar-SA" sz="2000" b="1" dirty="0">
              <a:latin typeface="Calibri" panose="020F0502020204030204" pitchFamily="34" charset="0"/>
              <a:cs typeface="Calibri" panose="020F0502020204030204" pitchFamily="34" charset="0"/>
            </a:endParaRPr>
          </a:p>
        </p:txBody>
      </p:sp>
      <p:graphicFrame>
        <p:nvGraphicFramePr>
          <p:cNvPr id="8" name="جدول 7"/>
          <p:cNvGraphicFramePr>
            <a:graphicFrameLocks noGrp="1"/>
          </p:cNvGraphicFramePr>
          <p:nvPr>
            <p:extLst>
              <p:ext uri="{D42A27DB-BD31-4B8C-83A1-F6EECF244321}">
                <p14:modId xmlns:p14="http://schemas.microsoft.com/office/powerpoint/2010/main" val="2784829959"/>
              </p:ext>
            </p:extLst>
          </p:nvPr>
        </p:nvGraphicFramePr>
        <p:xfrm>
          <a:off x="3657600" y="2205566"/>
          <a:ext cx="2933700" cy="1036320"/>
        </p:xfrm>
        <a:graphic>
          <a:graphicData uri="http://schemas.openxmlformats.org/drawingml/2006/table">
            <a:tbl>
              <a:tblPr rtl="1" firstRow="1" bandRow="1">
                <a:tableStyleId>{5C22544A-7EE6-4342-B048-85BDC9FD1C3A}</a:tableStyleId>
              </a:tblPr>
              <a:tblGrid>
                <a:gridCol w="1409700"/>
                <a:gridCol w="1524000"/>
              </a:tblGrid>
              <a:tr h="0">
                <a:tc>
                  <a:txBody>
                    <a:bodyPr/>
                    <a:lstStyle/>
                    <a:p>
                      <a:pPr rtl="1"/>
                      <a:r>
                        <a:rPr lang="ar-SA" sz="2800" dirty="0" smtClean="0">
                          <a:latin typeface="Calibri" panose="020F0502020204030204" pitchFamily="34" charset="0"/>
                          <a:cs typeface="Calibri" panose="020F0502020204030204" pitchFamily="34" charset="0"/>
                        </a:rPr>
                        <a:t>أيسرهما </a:t>
                      </a:r>
                      <a:endParaRPr lang="ar-SA" sz="2800" dirty="0">
                        <a:latin typeface="Calibri" panose="020F0502020204030204" pitchFamily="34" charset="0"/>
                        <a:cs typeface="Calibri" panose="020F0502020204030204" pitchFamily="34" charset="0"/>
                      </a:endParaRPr>
                    </a:p>
                  </a:txBody>
                  <a:tcPr/>
                </a:tc>
                <a:tc>
                  <a:txBody>
                    <a:bodyPr/>
                    <a:lstStyle/>
                    <a:p>
                      <a:pPr rtl="1"/>
                      <a:endParaRPr lang="ar-SA" dirty="0"/>
                    </a:p>
                  </a:txBody>
                  <a:tcPr/>
                </a:tc>
              </a:tr>
              <a:tr h="370840">
                <a:tc>
                  <a:txBody>
                    <a:bodyPr/>
                    <a:lstStyle/>
                    <a:p>
                      <a:pPr rtl="1"/>
                      <a:r>
                        <a:rPr lang="ar-SA" sz="2800" dirty="0" smtClean="0">
                          <a:latin typeface="Calibri" panose="020F0502020204030204" pitchFamily="34" charset="0"/>
                          <a:cs typeface="Calibri" panose="020F0502020204030204" pitchFamily="34" charset="0"/>
                        </a:rPr>
                        <a:t>إثمًا </a:t>
                      </a:r>
                      <a:endParaRPr lang="ar-SA" sz="2800" dirty="0">
                        <a:latin typeface="Calibri" panose="020F0502020204030204" pitchFamily="34" charset="0"/>
                        <a:cs typeface="Calibri" panose="020F0502020204030204" pitchFamily="34" charset="0"/>
                      </a:endParaRPr>
                    </a:p>
                  </a:txBody>
                  <a:tcPr/>
                </a:tc>
                <a:tc>
                  <a:txBody>
                    <a:bodyPr/>
                    <a:lstStyle/>
                    <a:p>
                      <a:pPr rtl="1"/>
                      <a:endParaRPr lang="ar-SA" dirty="0"/>
                    </a:p>
                  </a:txBody>
                  <a:tcPr/>
                </a:tc>
              </a:tr>
            </a:tbl>
          </a:graphicData>
        </a:graphic>
      </p:graphicFrame>
      <p:sp>
        <p:nvSpPr>
          <p:cNvPr id="9" name="مربع نص 8"/>
          <p:cNvSpPr txBox="1"/>
          <p:nvPr/>
        </p:nvSpPr>
        <p:spPr>
          <a:xfrm>
            <a:off x="3911600" y="2235200"/>
            <a:ext cx="1079500" cy="830997"/>
          </a:xfrm>
          <a:prstGeom prst="rect">
            <a:avLst/>
          </a:prstGeom>
          <a:noFill/>
        </p:spPr>
        <p:txBody>
          <a:bodyPr wrap="square" rtlCol="1">
            <a:spAutoFit/>
          </a:bodyPr>
          <a:lstStyle/>
          <a:p>
            <a:r>
              <a:rPr lang="ar-SA" sz="2400" b="1" dirty="0" smtClean="0">
                <a:solidFill>
                  <a:schemeClr val="bg1"/>
                </a:solidFill>
                <a:latin typeface="Calibri" panose="020F0502020204030204" pitchFamily="34" charset="0"/>
                <a:cs typeface="Calibri" panose="020F0502020204030204" pitchFamily="34" charset="0"/>
              </a:rPr>
              <a:t>أصعبهما </a:t>
            </a:r>
            <a:endParaRPr lang="ar-SA" sz="2400" b="1" dirty="0">
              <a:solidFill>
                <a:schemeClr val="bg1"/>
              </a:solidFill>
              <a:latin typeface="Calibri" panose="020F0502020204030204" pitchFamily="34" charset="0"/>
              <a:cs typeface="Calibri" panose="020F0502020204030204" pitchFamily="34" charset="0"/>
            </a:endParaRPr>
          </a:p>
        </p:txBody>
      </p:sp>
      <p:sp>
        <p:nvSpPr>
          <p:cNvPr id="10" name="مربع نص 9"/>
          <p:cNvSpPr txBox="1"/>
          <p:nvPr/>
        </p:nvSpPr>
        <p:spPr>
          <a:xfrm>
            <a:off x="3678151" y="2734965"/>
            <a:ext cx="1181100" cy="523220"/>
          </a:xfrm>
          <a:prstGeom prst="rect">
            <a:avLst/>
          </a:prstGeom>
          <a:noFill/>
        </p:spPr>
        <p:txBody>
          <a:bodyPr wrap="square" rtlCol="1">
            <a:spAutoFit/>
          </a:bodyPr>
          <a:lstStyle/>
          <a:p>
            <a:pPr algn="r"/>
            <a:r>
              <a:rPr lang="ar-SA" sz="2800" dirty="0" smtClean="0">
                <a:latin typeface="Calibri" panose="020F0502020204030204" pitchFamily="34" charset="0"/>
                <a:cs typeface="Calibri" panose="020F0502020204030204" pitchFamily="34" charset="0"/>
              </a:rPr>
              <a:t>أجرًا</a:t>
            </a:r>
            <a:endParaRPr lang="ar-SA" sz="2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04654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0" end="0"/>
                                            </p:txEl>
                                          </p:spTgt>
                                        </p:tgtEl>
                                        <p:attrNameLst>
                                          <p:attrName>style.visibility</p:attrName>
                                        </p:attrNameLst>
                                      </p:cBhvr>
                                      <p:to>
                                        <p:strVal val="visible"/>
                                      </p:to>
                                    </p:set>
                                    <p:animEffect transition="in" filter="fade">
                                      <p:cBhvr>
                                        <p:cTn id="12" dur="500"/>
                                        <p:tgtEl>
                                          <p:spTgt spid="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1000"/>
                                        <p:tgtEl>
                                          <p:spTgt spid="3">
                                            <p:txEl>
                                              <p:pRg st="5" end="5"/>
                                            </p:txEl>
                                          </p:spTgt>
                                        </p:tgtEl>
                                      </p:cBhvr>
                                    </p:animEffect>
                                    <p:anim calcmode="lin" valueType="num">
                                      <p:cBhvr>
                                        <p:cTn id="1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barn(inVertical)">
                                      <p:cBhvr>
                                        <p:cTn id="24" dur="500"/>
                                        <p:tgtEl>
                                          <p:spTgt spid="3">
                                            <p:txEl>
                                              <p:pRg st="6" end="6"/>
                                            </p:txEl>
                                          </p:spTgt>
                                        </p:tgtEl>
                                      </p:cBhvr>
                                    </p:animEffect>
                                  </p:childTnLst>
                                </p:cTn>
                              </p:par>
                              <p:par>
                                <p:cTn id="25" presetID="16" presetClass="entr" presetSubtype="21"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barn(inVertical)">
                                      <p:cBhvr>
                                        <p:cTn id="2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93700" y="203200"/>
            <a:ext cx="8969202" cy="1320800"/>
          </a:xfrm>
        </p:spPr>
        <p:txBody>
          <a:bodyPr>
            <a:normAutofit/>
          </a:bodyPr>
          <a:lstStyle/>
          <a:p>
            <a:pPr algn="ctr"/>
            <a:r>
              <a:rPr lang="ar-SA" b="1" dirty="0" smtClean="0">
                <a:latin typeface="Calibri" panose="020F0502020204030204" pitchFamily="34" charset="0"/>
                <a:cs typeface="Calibri" panose="020F0502020204030204" pitchFamily="34" charset="0"/>
              </a:rPr>
              <a:t>إبدي رأيك في المواقف </a:t>
            </a:r>
            <a:r>
              <a:rPr lang="ar-SA" b="1" dirty="0" err="1" smtClean="0">
                <a:latin typeface="Calibri" panose="020F0502020204030204" pitchFamily="34" charset="0"/>
                <a:cs typeface="Calibri" panose="020F0502020204030204" pitchFamily="34" charset="0"/>
              </a:rPr>
              <a:t>التاليه</a:t>
            </a:r>
            <a:r>
              <a:rPr lang="ar-SA" b="1" dirty="0" smtClean="0">
                <a:latin typeface="Calibri" panose="020F0502020204030204" pitchFamily="34" charset="0"/>
                <a:cs typeface="Calibri" panose="020F0502020204030204" pitchFamily="34" charset="0"/>
              </a:rPr>
              <a:t> مع بيان التصرف المناسب ؟ </a:t>
            </a:r>
            <a:endParaRPr lang="ar-SA" b="1" dirty="0">
              <a:latin typeface="Calibri" panose="020F0502020204030204" pitchFamily="34" charset="0"/>
              <a:cs typeface="Calibri" panose="020F0502020204030204" pitchFamily="34" charset="0"/>
            </a:endParaRPr>
          </a:p>
        </p:txBody>
      </p:sp>
      <p:graphicFrame>
        <p:nvGraphicFramePr>
          <p:cNvPr id="3" name="جدول 2"/>
          <p:cNvGraphicFramePr>
            <a:graphicFrameLocks noGrp="1"/>
          </p:cNvGraphicFramePr>
          <p:nvPr>
            <p:extLst>
              <p:ext uri="{D42A27DB-BD31-4B8C-83A1-F6EECF244321}">
                <p14:modId xmlns:p14="http://schemas.microsoft.com/office/powerpoint/2010/main" val="2096806441"/>
              </p:ext>
            </p:extLst>
          </p:nvPr>
        </p:nvGraphicFramePr>
        <p:xfrm>
          <a:off x="1234903" y="1164166"/>
          <a:ext cx="8127999" cy="4768676"/>
        </p:xfrm>
        <a:graphic>
          <a:graphicData uri="http://schemas.openxmlformats.org/drawingml/2006/table">
            <a:tbl>
              <a:tblPr rtl="1" firstRow="1" bandRow="1">
                <a:tableStyleId>{5C22544A-7EE6-4342-B048-85BDC9FD1C3A}</a:tableStyleId>
              </a:tblPr>
              <a:tblGrid>
                <a:gridCol w="3581400"/>
                <a:gridCol w="1663700"/>
                <a:gridCol w="2882899"/>
              </a:tblGrid>
              <a:tr h="370840">
                <a:tc>
                  <a:txBody>
                    <a:bodyPr/>
                    <a:lstStyle/>
                    <a:p>
                      <a:pPr algn="ctr" rtl="1"/>
                      <a:r>
                        <a:rPr lang="ar-SA" dirty="0" smtClean="0">
                          <a:latin typeface="Calibri" panose="020F0502020204030204" pitchFamily="34" charset="0"/>
                          <a:cs typeface="Calibri" panose="020F0502020204030204" pitchFamily="34" charset="0"/>
                        </a:rPr>
                        <a:t>الموقف </a:t>
                      </a:r>
                      <a:endParaRPr lang="ar-SA" dirty="0">
                        <a:latin typeface="Calibri" panose="020F0502020204030204" pitchFamily="34" charset="0"/>
                        <a:cs typeface="Calibri" panose="020F0502020204030204" pitchFamily="34" charset="0"/>
                      </a:endParaRPr>
                    </a:p>
                  </a:txBody>
                  <a:tcPr/>
                </a:tc>
                <a:tc>
                  <a:txBody>
                    <a:bodyPr/>
                    <a:lstStyle/>
                    <a:p>
                      <a:pPr algn="ctr" rtl="1"/>
                      <a:r>
                        <a:rPr lang="ar-SA" dirty="0" smtClean="0">
                          <a:latin typeface="Calibri" panose="020F0502020204030204" pitchFamily="34" charset="0"/>
                          <a:cs typeface="Calibri" panose="020F0502020204030204" pitchFamily="34" charset="0"/>
                        </a:rPr>
                        <a:t>رأيك</a:t>
                      </a:r>
                      <a:r>
                        <a:rPr lang="ar-SA" baseline="0" dirty="0" smtClean="0">
                          <a:latin typeface="Calibri" panose="020F0502020204030204" pitchFamily="34" charset="0"/>
                          <a:cs typeface="Calibri" panose="020F0502020204030204" pitchFamily="34" charset="0"/>
                        </a:rPr>
                        <a:t> </a:t>
                      </a:r>
                      <a:endParaRPr lang="ar-SA" dirty="0">
                        <a:latin typeface="Calibri" panose="020F0502020204030204" pitchFamily="34" charset="0"/>
                        <a:cs typeface="Calibri" panose="020F0502020204030204" pitchFamily="34" charset="0"/>
                      </a:endParaRPr>
                    </a:p>
                  </a:txBody>
                  <a:tcPr/>
                </a:tc>
                <a:tc>
                  <a:txBody>
                    <a:bodyPr/>
                    <a:lstStyle/>
                    <a:p>
                      <a:pPr algn="ctr" rtl="1"/>
                      <a:r>
                        <a:rPr lang="ar-SA" dirty="0" smtClean="0">
                          <a:latin typeface="Calibri" panose="020F0502020204030204" pitchFamily="34" charset="0"/>
                          <a:cs typeface="Calibri" panose="020F0502020204030204" pitchFamily="34" charset="0"/>
                        </a:rPr>
                        <a:t>التصرف </a:t>
                      </a:r>
                      <a:endParaRPr lang="ar-SA" dirty="0">
                        <a:latin typeface="Calibri" panose="020F0502020204030204" pitchFamily="34" charset="0"/>
                        <a:cs typeface="Calibri" panose="020F0502020204030204" pitchFamily="34" charset="0"/>
                      </a:endParaRPr>
                    </a:p>
                  </a:txBody>
                  <a:tcPr/>
                </a:tc>
              </a:tr>
              <a:tr h="1288876">
                <a:tc>
                  <a:txBody>
                    <a:bodyPr/>
                    <a:lstStyle/>
                    <a:p>
                      <a:pPr rtl="1"/>
                      <a:r>
                        <a:rPr lang="ar-SA" sz="2400" dirty="0" smtClean="0">
                          <a:latin typeface="Calibri" panose="020F0502020204030204" pitchFamily="34" charset="0"/>
                          <a:cs typeface="Calibri" panose="020F0502020204030204" pitchFamily="34" charset="0"/>
                        </a:rPr>
                        <a:t>أخي يجلس أمام التلفاز وقد حان وقت الصلاة، وعند  </a:t>
                      </a:r>
                      <a:r>
                        <a:rPr lang="ar-SA" sz="2400" dirty="0" err="1" smtClean="0">
                          <a:latin typeface="Calibri" panose="020F0502020204030204" pitchFamily="34" charset="0"/>
                          <a:cs typeface="Calibri" panose="020F0502020204030204" pitchFamily="34" charset="0"/>
                        </a:rPr>
                        <a:t>مناصحته</a:t>
                      </a:r>
                      <a:r>
                        <a:rPr lang="ar-SA" sz="2400" dirty="0" smtClean="0">
                          <a:latin typeface="Calibri" panose="020F0502020204030204" pitchFamily="34" charset="0"/>
                          <a:cs typeface="Calibri" panose="020F0502020204030204" pitchFamily="34" charset="0"/>
                        </a:rPr>
                        <a:t> لأداء الصلاة، يقول: الدين يسر.</a:t>
                      </a:r>
                      <a:endParaRPr lang="ar-SA" sz="2400" dirty="0">
                        <a:latin typeface="Calibri" panose="020F0502020204030204" pitchFamily="34" charset="0"/>
                        <a:cs typeface="Calibri" panose="020F0502020204030204" pitchFamily="34" charset="0"/>
                      </a:endParaRPr>
                    </a:p>
                  </a:txBody>
                  <a:tcPr/>
                </a:tc>
                <a:tc>
                  <a:txBody>
                    <a:bodyPr/>
                    <a:lstStyle/>
                    <a:p>
                      <a:pPr rtl="1"/>
                      <a:endParaRPr lang="ar-SA" sz="2400" dirty="0">
                        <a:latin typeface="Calibri" panose="020F0502020204030204" pitchFamily="34" charset="0"/>
                        <a:cs typeface="Calibri" panose="020F0502020204030204" pitchFamily="34" charset="0"/>
                      </a:endParaRPr>
                    </a:p>
                  </a:txBody>
                  <a:tcPr/>
                </a:tc>
                <a:tc>
                  <a:txBody>
                    <a:bodyPr/>
                    <a:lstStyle/>
                    <a:p>
                      <a:pPr rtl="1"/>
                      <a:endParaRPr lang="ar-SA" sz="2400" dirty="0">
                        <a:latin typeface="Calibri" panose="020F0502020204030204" pitchFamily="34" charset="0"/>
                        <a:cs typeface="Calibri" panose="020F0502020204030204" pitchFamily="34" charset="0"/>
                      </a:endParaRPr>
                    </a:p>
                  </a:txBody>
                  <a:tcPr/>
                </a:tc>
              </a:tr>
              <a:tr h="370840">
                <a:tc>
                  <a:txBody>
                    <a:bodyPr/>
                    <a:lstStyle/>
                    <a:p>
                      <a:pPr rtl="1"/>
                      <a:r>
                        <a:rPr lang="ar-SA" sz="2400" dirty="0" smtClean="0">
                          <a:latin typeface="Calibri" panose="020F0502020204030204" pitchFamily="34" charset="0"/>
                          <a:cs typeface="Calibri" panose="020F0502020204030204" pitchFamily="34" charset="0"/>
                        </a:rPr>
                        <a:t>تسافر بعض النساء بلا محرمٍ، وتعتبر أن منعها من ذلك فيه نوع من التشدد وعدم اليسر.</a:t>
                      </a:r>
                    </a:p>
                    <a:p>
                      <a:pPr rtl="1"/>
                      <a:endParaRPr lang="ar-SA" sz="2400" dirty="0">
                        <a:latin typeface="Calibri" panose="020F0502020204030204" pitchFamily="34" charset="0"/>
                        <a:cs typeface="Calibri" panose="020F0502020204030204" pitchFamily="34" charset="0"/>
                      </a:endParaRPr>
                    </a:p>
                  </a:txBody>
                  <a:tcPr/>
                </a:tc>
                <a:tc>
                  <a:txBody>
                    <a:bodyPr/>
                    <a:lstStyle/>
                    <a:p>
                      <a:pPr rtl="1"/>
                      <a:endParaRPr lang="ar-SA" sz="2400" dirty="0">
                        <a:latin typeface="Calibri" panose="020F0502020204030204" pitchFamily="34" charset="0"/>
                        <a:cs typeface="Calibri" panose="020F0502020204030204" pitchFamily="34" charset="0"/>
                      </a:endParaRPr>
                    </a:p>
                  </a:txBody>
                  <a:tcPr/>
                </a:tc>
                <a:tc>
                  <a:txBody>
                    <a:bodyPr/>
                    <a:lstStyle/>
                    <a:p>
                      <a:pPr rtl="1"/>
                      <a:endParaRPr lang="ar-SA" sz="2400" dirty="0">
                        <a:latin typeface="Calibri" panose="020F0502020204030204" pitchFamily="34" charset="0"/>
                        <a:cs typeface="Calibri" panose="020F0502020204030204" pitchFamily="34" charset="0"/>
                      </a:endParaRPr>
                    </a:p>
                  </a:txBody>
                  <a:tcPr/>
                </a:tc>
              </a:tr>
              <a:tr h="370840">
                <a:tc>
                  <a:txBody>
                    <a:bodyPr/>
                    <a:lstStyle/>
                    <a:p>
                      <a:pPr rtl="1"/>
                      <a:r>
                        <a:rPr lang="ar-SA" sz="2400" dirty="0" smtClean="0">
                          <a:latin typeface="Calibri" panose="020F0502020204030204" pitchFamily="34" charset="0"/>
                          <a:cs typeface="Calibri" panose="020F0502020204030204" pitchFamily="34" charset="0"/>
                        </a:rPr>
                        <a:t>خالد يكتفي بلباسٍ رياضيٍّ واحدٍ، ولا يثقل  </a:t>
                      </a:r>
                    </a:p>
                    <a:p>
                      <a:pPr rtl="1"/>
                      <a:r>
                        <a:rPr lang="ar-SA" sz="2400" dirty="0" smtClean="0">
                          <a:latin typeface="Calibri" panose="020F0502020204030204" pitchFamily="34" charset="0"/>
                          <a:cs typeface="Calibri" panose="020F0502020204030204" pitchFamily="34" charset="0"/>
                        </a:rPr>
                        <a:t>  على كاهل والده المحتاج.</a:t>
                      </a:r>
                    </a:p>
                    <a:p>
                      <a:pPr rtl="1"/>
                      <a:endParaRPr lang="ar-SA" sz="2400" dirty="0">
                        <a:latin typeface="Calibri" panose="020F0502020204030204" pitchFamily="34" charset="0"/>
                        <a:cs typeface="Calibri" panose="020F0502020204030204" pitchFamily="34" charset="0"/>
                      </a:endParaRPr>
                    </a:p>
                  </a:txBody>
                  <a:tcPr/>
                </a:tc>
                <a:tc>
                  <a:txBody>
                    <a:bodyPr/>
                    <a:lstStyle/>
                    <a:p>
                      <a:pPr rtl="1"/>
                      <a:endParaRPr lang="ar-SA" sz="2400" dirty="0">
                        <a:latin typeface="Calibri" panose="020F0502020204030204" pitchFamily="34" charset="0"/>
                        <a:cs typeface="Calibri" panose="020F0502020204030204" pitchFamily="34" charset="0"/>
                      </a:endParaRPr>
                    </a:p>
                  </a:txBody>
                  <a:tcPr/>
                </a:tc>
                <a:tc>
                  <a:txBody>
                    <a:bodyPr/>
                    <a:lstStyle/>
                    <a:p>
                      <a:pPr rtl="1"/>
                      <a:endParaRPr lang="ar-SA" sz="2400" dirty="0">
                        <a:latin typeface="Calibri" panose="020F0502020204030204" pitchFamily="34" charset="0"/>
                        <a:cs typeface="Calibri" panose="020F0502020204030204" pitchFamily="34" charset="0"/>
                      </a:endParaRPr>
                    </a:p>
                  </a:txBody>
                  <a:tcPr/>
                </a:tc>
              </a:tr>
            </a:tbl>
          </a:graphicData>
        </a:graphic>
      </p:graphicFrame>
      <p:sp>
        <p:nvSpPr>
          <p:cNvPr id="4" name="مربع نص 3"/>
          <p:cNvSpPr txBox="1"/>
          <p:nvPr/>
        </p:nvSpPr>
        <p:spPr>
          <a:xfrm>
            <a:off x="4208929" y="1775012"/>
            <a:ext cx="1398495" cy="523220"/>
          </a:xfrm>
          <a:prstGeom prst="rect">
            <a:avLst/>
          </a:prstGeom>
          <a:noFill/>
        </p:spPr>
        <p:txBody>
          <a:bodyPr wrap="square" rtlCol="1">
            <a:spAutoFit/>
          </a:bodyPr>
          <a:lstStyle/>
          <a:p>
            <a:r>
              <a:rPr lang="ar-SA" dirty="0">
                <a:latin typeface="Calibri" panose="020F0502020204030204" pitchFamily="34" charset="0"/>
                <a:cs typeface="Calibri" panose="020F0502020204030204" pitchFamily="34" charset="0"/>
              </a:rPr>
              <a:t>أ</a:t>
            </a:r>
            <a:r>
              <a:rPr lang="ar-SA" sz="2800" dirty="0">
                <a:latin typeface="Calibri" panose="020F0502020204030204" pitchFamily="34" charset="0"/>
                <a:cs typeface="Calibri" panose="020F0502020204030204" pitchFamily="34" charset="0"/>
              </a:rPr>
              <a:t>نكر عليه </a:t>
            </a:r>
          </a:p>
        </p:txBody>
      </p:sp>
      <p:sp>
        <p:nvSpPr>
          <p:cNvPr id="5" name="مربع نص 4"/>
          <p:cNvSpPr txBox="1"/>
          <p:nvPr/>
        </p:nvSpPr>
        <p:spPr>
          <a:xfrm>
            <a:off x="1358153" y="1775012"/>
            <a:ext cx="2554941" cy="830997"/>
          </a:xfrm>
          <a:prstGeom prst="rect">
            <a:avLst/>
          </a:prstGeom>
          <a:noFill/>
        </p:spPr>
        <p:txBody>
          <a:bodyPr wrap="square" rtlCol="1">
            <a:spAutoFit/>
          </a:bodyPr>
          <a:lstStyle/>
          <a:p>
            <a:pPr lvl="0" algn="r" rtl="1"/>
            <a:r>
              <a:rPr lang="ar-SA" sz="2400" dirty="0">
                <a:solidFill>
                  <a:prstClr val="black"/>
                </a:solidFill>
                <a:latin typeface="Calibri" panose="020F0502020204030204" pitchFamily="34" charset="0"/>
                <a:cs typeface="Calibri" panose="020F0502020204030204" pitchFamily="34" charset="0"/>
              </a:rPr>
              <a:t>اخبره أن التيسير لا يعني التهاون في الصلاة </a:t>
            </a:r>
          </a:p>
        </p:txBody>
      </p:sp>
      <p:sp>
        <p:nvSpPr>
          <p:cNvPr id="6" name="مربع نص 5"/>
          <p:cNvSpPr txBox="1"/>
          <p:nvPr/>
        </p:nvSpPr>
        <p:spPr>
          <a:xfrm>
            <a:off x="4208929" y="2850776"/>
            <a:ext cx="1492624" cy="1015663"/>
          </a:xfrm>
          <a:prstGeom prst="rect">
            <a:avLst/>
          </a:prstGeom>
          <a:noFill/>
        </p:spPr>
        <p:txBody>
          <a:bodyPr wrap="square" rtlCol="1">
            <a:spAutoFit/>
          </a:bodyPr>
          <a:lstStyle/>
          <a:p>
            <a:pPr lvl="0" algn="r" rtl="1"/>
            <a:r>
              <a:rPr lang="ar-SA" sz="2000" dirty="0">
                <a:solidFill>
                  <a:prstClr val="black"/>
                </a:solidFill>
                <a:latin typeface="Calibri" panose="020F0502020204030204" pitchFamily="34" charset="0"/>
                <a:cs typeface="Calibri" panose="020F0502020204030204" pitchFamily="34" charset="0"/>
              </a:rPr>
              <a:t>لا يحل لهن ذلك، وحجتهن باطلةٌ </a:t>
            </a:r>
          </a:p>
        </p:txBody>
      </p:sp>
      <p:sp>
        <p:nvSpPr>
          <p:cNvPr id="7" name="مربع نص 6"/>
          <p:cNvSpPr txBox="1"/>
          <p:nvPr/>
        </p:nvSpPr>
        <p:spPr>
          <a:xfrm>
            <a:off x="1358153" y="3025588"/>
            <a:ext cx="2554941" cy="830997"/>
          </a:xfrm>
          <a:prstGeom prst="rect">
            <a:avLst/>
          </a:prstGeom>
          <a:noFill/>
        </p:spPr>
        <p:txBody>
          <a:bodyPr wrap="square" rtlCol="1">
            <a:spAutoFit/>
          </a:bodyPr>
          <a:lstStyle/>
          <a:p>
            <a:pPr lvl="0" algn="r" rtl="1"/>
            <a:r>
              <a:rPr lang="ar-SA" sz="2400">
                <a:solidFill>
                  <a:prstClr val="black"/>
                </a:solidFill>
                <a:latin typeface="Calibri" panose="020F0502020204030204" pitchFamily="34" charset="0"/>
                <a:cs typeface="Calibri" panose="020F0502020204030204" pitchFamily="34" charset="0"/>
              </a:rPr>
              <a:t>فالتيسير لا يعني مخالفة الشرع.</a:t>
            </a:r>
            <a:endParaRPr lang="ar-SA" sz="2400" dirty="0">
              <a:solidFill>
                <a:prstClr val="black"/>
              </a:solidFill>
              <a:latin typeface="Calibri" panose="020F0502020204030204" pitchFamily="34" charset="0"/>
              <a:cs typeface="Calibri" panose="020F0502020204030204" pitchFamily="34" charset="0"/>
            </a:endParaRPr>
          </a:p>
        </p:txBody>
      </p:sp>
      <p:sp>
        <p:nvSpPr>
          <p:cNvPr id="8" name="مربع نص 7"/>
          <p:cNvSpPr txBox="1"/>
          <p:nvPr/>
        </p:nvSpPr>
        <p:spPr>
          <a:xfrm>
            <a:off x="4208929" y="4639235"/>
            <a:ext cx="1398495" cy="830997"/>
          </a:xfrm>
          <a:prstGeom prst="rect">
            <a:avLst/>
          </a:prstGeom>
          <a:noFill/>
        </p:spPr>
        <p:txBody>
          <a:bodyPr wrap="square" rtlCol="1">
            <a:spAutoFit/>
          </a:bodyPr>
          <a:lstStyle/>
          <a:p>
            <a:pPr lvl="0" algn="r" rtl="1"/>
            <a:r>
              <a:rPr lang="ar-SA" sz="2400">
                <a:solidFill>
                  <a:prstClr val="black"/>
                </a:solidFill>
                <a:latin typeface="Calibri" panose="020F0502020204030204" pitchFamily="34" charset="0"/>
                <a:cs typeface="Calibri" panose="020F0502020204030204" pitchFamily="34" charset="0"/>
              </a:rPr>
              <a:t>تصرف خالد صائب</a:t>
            </a:r>
            <a:endParaRPr lang="ar-SA" sz="2400" dirty="0">
              <a:solidFill>
                <a:prstClr val="black"/>
              </a:solidFill>
              <a:latin typeface="Calibri" panose="020F0502020204030204" pitchFamily="34" charset="0"/>
              <a:cs typeface="Calibri" panose="020F0502020204030204" pitchFamily="34" charset="0"/>
            </a:endParaRPr>
          </a:p>
        </p:txBody>
      </p:sp>
      <p:sp>
        <p:nvSpPr>
          <p:cNvPr id="9" name="مربع نص 8"/>
          <p:cNvSpPr txBox="1"/>
          <p:nvPr/>
        </p:nvSpPr>
        <p:spPr>
          <a:xfrm>
            <a:off x="1358153" y="4639235"/>
            <a:ext cx="2554941" cy="830997"/>
          </a:xfrm>
          <a:prstGeom prst="rect">
            <a:avLst/>
          </a:prstGeom>
          <a:noFill/>
        </p:spPr>
        <p:txBody>
          <a:bodyPr wrap="square" rtlCol="1">
            <a:spAutoFit/>
          </a:bodyPr>
          <a:lstStyle/>
          <a:p>
            <a:pPr lvl="0" algn="r" rtl="1"/>
            <a:r>
              <a:rPr lang="ar-SA" sz="2400">
                <a:solidFill>
                  <a:prstClr val="black"/>
                </a:solidFill>
                <a:latin typeface="Calibri" panose="020F0502020204030204" pitchFamily="34" charset="0"/>
                <a:cs typeface="Calibri" panose="020F0502020204030204" pitchFamily="34" charset="0"/>
              </a:rPr>
              <a:t>أقتدي به في هذا الخلق الطيب مع والدي</a:t>
            </a:r>
            <a:endParaRPr lang="ar-SA" sz="2400" dirty="0">
              <a:solidFill>
                <a:prstClr val="black"/>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797957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animEffect transition="in" filter="fade">
                                      <p:cBhvr>
                                        <p:cTn id="19" dur="1000"/>
                                        <p:tgtEl>
                                          <p:spTgt spid="4">
                                            <p:txEl>
                                              <p:pRg st="0" end="0"/>
                                            </p:txEl>
                                          </p:spTgt>
                                        </p:tgtEl>
                                      </p:cBhvr>
                                    </p:animEffect>
                                    <p:anim calcmode="lin" valueType="num">
                                      <p:cBhvr>
                                        <p:cTn id="20"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5">
                                            <p:txEl>
                                              <p:pRg st="0" end="0"/>
                                            </p:txEl>
                                          </p:spTgt>
                                        </p:tgtEl>
                                        <p:attrNameLst>
                                          <p:attrName>style.visibility</p:attrName>
                                        </p:attrNameLst>
                                      </p:cBhvr>
                                      <p:to>
                                        <p:strVal val="visible"/>
                                      </p:to>
                                    </p:set>
                                    <p:animEffect transition="in" filter="fade">
                                      <p:cBhvr>
                                        <p:cTn id="26" dur="1000"/>
                                        <p:tgtEl>
                                          <p:spTgt spid="5">
                                            <p:txEl>
                                              <p:pRg st="0" end="0"/>
                                            </p:txEl>
                                          </p:spTgt>
                                        </p:tgtEl>
                                      </p:cBhvr>
                                    </p:animEffect>
                                    <p:anim calcmode="lin" valueType="num">
                                      <p:cBhvr>
                                        <p:cTn id="27"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8"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6">
                                            <p:txEl>
                                              <p:pRg st="0" end="0"/>
                                            </p:txEl>
                                          </p:spTgt>
                                        </p:tgtEl>
                                        <p:attrNameLst>
                                          <p:attrName>style.visibility</p:attrName>
                                        </p:attrNameLst>
                                      </p:cBhvr>
                                      <p:to>
                                        <p:strVal val="visible"/>
                                      </p:to>
                                    </p:set>
                                    <p:animEffect transition="in" filter="fade">
                                      <p:cBhvr>
                                        <p:cTn id="33" dur="1000"/>
                                        <p:tgtEl>
                                          <p:spTgt spid="6">
                                            <p:txEl>
                                              <p:pRg st="0" end="0"/>
                                            </p:txEl>
                                          </p:spTgt>
                                        </p:tgtEl>
                                      </p:cBhvr>
                                    </p:animEffect>
                                    <p:anim calcmode="lin" valueType="num">
                                      <p:cBhvr>
                                        <p:cTn id="34"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35"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7"/>
                                        </p:tgtEl>
                                        <p:attrNameLst>
                                          <p:attrName>style.visibility</p:attrName>
                                        </p:attrNameLst>
                                      </p:cBhvr>
                                      <p:to>
                                        <p:strVal val="visible"/>
                                      </p:to>
                                    </p:set>
                                    <p:anim calcmode="lin" valueType="num">
                                      <p:cBhvr additive="base">
                                        <p:cTn id="40" dur="500" fill="hold"/>
                                        <p:tgtEl>
                                          <p:spTgt spid="7"/>
                                        </p:tgtEl>
                                        <p:attrNameLst>
                                          <p:attrName>ppt_x</p:attrName>
                                        </p:attrNameLst>
                                      </p:cBhvr>
                                      <p:tavLst>
                                        <p:tav tm="0">
                                          <p:val>
                                            <p:strVal val="#ppt_x"/>
                                          </p:val>
                                        </p:tav>
                                        <p:tav tm="100000">
                                          <p:val>
                                            <p:strVal val="#ppt_x"/>
                                          </p:val>
                                        </p:tav>
                                      </p:tavLst>
                                    </p:anim>
                                    <p:anim calcmode="lin" valueType="num">
                                      <p:cBhvr additive="base">
                                        <p:cTn id="41"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additive="base">
                                        <p:cTn id="46" dur="500" fill="hold"/>
                                        <p:tgtEl>
                                          <p:spTgt spid="8"/>
                                        </p:tgtEl>
                                        <p:attrNameLst>
                                          <p:attrName>ppt_x</p:attrName>
                                        </p:attrNameLst>
                                      </p:cBhvr>
                                      <p:tavLst>
                                        <p:tav tm="0">
                                          <p:val>
                                            <p:strVal val="#ppt_x"/>
                                          </p:val>
                                        </p:tav>
                                        <p:tav tm="100000">
                                          <p:val>
                                            <p:strVal val="#ppt_x"/>
                                          </p:val>
                                        </p:tav>
                                      </p:tavLst>
                                    </p:anim>
                                    <p:anim calcmode="lin" valueType="num">
                                      <p:cBhvr additive="base">
                                        <p:cTn id="47"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9"/>
                                        </p:tgtEl>
                                        <p:attrNameLst>
                                          <p:attrName>style.visibility</p:attrName>
                                        </p:attrNameLst>
                                      </p:cBhvr>
                                      <p:to>
                                        <p:strVal val="visible"/>
                                      </p:to>
                                    </p:set>
                                    <p:anim calcmode="lin" valueType="num">
                                      <p:cBhvr additive="base">
                                        <p:cTn id="52" dur="500" fill="hold"/>
                                        <p:tgtEl>
                                          <p:spTgt spid="9"/>
                                        </p:tgtEl>
                                        <p:attrNameLst>
                                          <p:attrName>ppt_x</p:attrName>
                                        </p:attrNameLst>
                                      </p:cBhvr>
                                      <p:tavLst>
                                        <p:tav tm="0">
                                          <p:val>
                                            <p:strVal val="#ppt_x"/>
                                          </p:val>
                                        </p:tav>
                                        <p:tav tm="100000">
                                          <p:val>
                                            <p:strVal val="#ppt_x"/>
                                          </p:val>
                                        </p:tav>
                                      </p:tavLst>
                                    </p:anim>
                                    <p:anim calcmode="lin" valueType="num">
                                      <p:cBhvr additive="base">
                                        <p:cTn id="5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8" grpId="0"/>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575734" y="304800"/>
            <a:ext cx="8596668" cy="1460500"/>
          </a:xfrm>
        </p:spPr>
        <p:txBody>
          <a:bodyPr>
            <a:noAutofit/>
          </a:bodyPr>
          <a:lstStyle/>
          <a:p>
            <a:pPr algn="r"/>
            <a:r>
              <a:rPr lang="ar-SA" sz="5400" dirty="0">
                <a:solidFill>
                  <a:srgbClr val="7030A0"/>
                </a:solidFill>
                <a:cs typeface="PT Bold Arch" panose="02010400000000000000" pitchFamily="2" charset="-78"/>
              </a:rPr>
              <a:t>مبدعات الفقه </a:t>
            </a:r>
            <a:br>
              <a:rPr lang="ar-SA" sz="5400" dirty="0">
                <a:solidFill>
                  <a:srgbClr val="7030A0"/>
                </a:solidFill>
                <a:cs typeface="PT Bold Arch" panose="02010400000000000000" pitchFamily="2" charset="-78"/>
              </a:rPr>
            </a:br>
            <a:r>
              <a:rPr lang="ar-SA" sz="4400" dirty="0">
                <a:solidFill>
                  <a:srgbClr val="90C226"/>
                </a:solidFill>
                <a:latin typeface="Calibri" panose="020F0502020204030204" pitchFamily="34" charset="0"/>
                <a:cs typeface="Calibri" panose="020F0502020204030204" pitchFamily="34" charset="0"/>
              </a:rPr>
              <a:t>استخرجي من الحديث قاعدة فقهيه و حكمًا فقهيًا</a:t>
            </a:r>
            <a:r>
              <a:rPr lang="ar-SA" sz="4400" dirty="0" smtClean="0">
                <a:solidFill>
                  <a:srgbClr val="90C226"/>
                </a:solidFill>
                <a:latin typeface="Calibri" panose="020F0502020204030204" pitchFamily="34" charset="0"/>
                <a:cs typeface="Calibri" panose="020F0502020204030204" pitchFamily="34" charset="0"/>
              </a:rPr>
              <a:t>؟</a:t>
            </a:r>
            <a:r>
              <a:rPr lang="ar-SA" dirty="0">
                <a:solidFill>
                  <a:srgbClr val="90C226"/>
                </a:solidFill>
              </a:rPr>
              <a:t/>
            </a:r>
            <a:br>
              <a:rPr lang="ar-SA" dirty="0">
                <a:solidFill>
                  <a:srgbClr val="90C226"/>
                </a:solidFill>
              </a:rPr>
            </a:br>
            <a:r>
              <a:rPr lang="ar-SA" dirty="0" smtClean="0">
                <a:solidFill>
                  <a:srgbClr val="90C226"/>
                </a:solidFill>
              </a:rPr>
              <a:t>                     </a:t>
            </a:r>
            <a:endParaRPr lang="ar-SA" sz="5400" dirty="0"/>
          </a:p>
        </p:txBody>
      </p:sp>
      <p:sp>
        <p:nvSpPr>
          <p:cNvPr id="4" name="مربع نص 3"/>
          <p:cNvSpPr txBox="1"/>
          <p:nvPr/>
        </p:nvSpPr>
        <p:spPr>
          <a:xfrm>
            <a:off x="332123" y="2138535"/>
            <a:ext cx="10078774" cy="3970318"/>
          </a:xfrm>
          <a:prstGeom prst="rect">
            <a:avLst/>
          </a:prstGeom>
          <a:noFill/>
        </p:spPr>
        <p:txBody>
          <a:bodyPr wrap="square" rtlCol="1">
            <a:spAutoFit/>
          </a:bodyPr>
          <a:lstStyle/>
          <a:p>
            <a:pPr algn="ctr"/>
            <a:r>
              <a:rPr lang="ar-SA" sz="2800" dirty="0" smtClean="0">
                <a:latin typeface="Calibri" panose="020F0502020204030204" pitchFamily="34" charset="0"/>
                <a:cs typeface="Calibri" panose="020F0502020204030204" pitchFamily="34" charset="0"/>
              </a:rPr>
              <a:t>  </a:t>
            </a:r>
            <a:r>
              <a:rPr lang="ar-SA" sz="3600" dirty="0" smtClean="0">
                <a:solidFill>
                  <a:srgbClr val="FF0000"/>
                </a:solidFill>
                <a:latin typeface="Calibri" panose="020F0502020204030204" pitchFamily="34" charset="0"/>
                <a:cs typeface="Calibri" panose="020F0502020204030204" pitchFamily="34" charset="0"/>
              </a:rPr>
              <a:t>القاعدة </a:t>
            </a:r>
            <a:r>
              <a:rPr lang="ar-SA" sz="3600" dirty="0" smtClean="0">
                <a:solidFill>
                  <a:srgbClr val="FF0000"/>
                </a:solidFill>
                <a:latin typeface="Calibri" panose="020F0502020204030204" pitchFamily="34" charset="0"/>
                <a:cs typeface="Calibri" panose="020F0502020204030204" pitchFamily="34" charset="0"/>
              </a:rPr>
              <a:t>الفقهية </a:t>
            </a:r>
            <a:br>
              <a:rPr lang="ar-SA" sz="3600" dirty="0" smtClean="0">
                <a:solidFill>
                  <a:srgbClr val="FF0000"/>
                </a:solidFill>
                <a:latin typeface="Calibri" panose="020F0502020204030204" pitchFamily="34" charset="0"/>
                <a:cs typeface="Calibri" panose="020F0502020204030204" pitchFamily="34" charset="0"/>
              </a:rPr>
            </a:br>
            <a:r>
              <a:rPr lang="ar-SA" sz="3600" dirty="0" smtClean="0">
                <a:latin typeface="Calibri" panose="020F0502020204030204" pitchFamily="34" charset="0"/>
                <a:cs typeface="Calibri" panose="020F0502020204030204" pitchFamily="34" charset="0"/>
              </a:rPr>
              <a:t> </a:t>
            </a:r>
            <a:r>
              <a:rPr lang="ar-SA" sz="3600" dirty="0" smtClean="0">
                <a:solidFill>
                  <a:srgbClr val="0070C0"/>
                </a:solidFill>
                <a:latin typeface="Calibri" panose="020F0502020204030204" pitchFamily="34" charset="0"/>
                <a:cs typeface="Calibri" panose="020F0502020204030204" pitchFamily="34" charset="0"/>
              </a:rPr>
              <a:t>المشقة </a:t>
            </a:r>
            <a:r>
              <a:rPr lang="ar-SA" sz="3600" dirty="0">
                <a:solidFill>
                  <a:srgbClr val="0070C0"/>
                </a:solidFill>
                <a:latin typeface="Calibri" panose="020F0502020204030204" pitchFamily="34" charset="0"/>
                <a:cs typeface="Calibri" panose="020F0502020204030204" pitchFamily="34" charset="0"/>
              </a:rPr>
              <a:t>تجلب </a:t>
            </a:r>
            <a:r>
              <a:rPr lang="ar-SA" sz="3600" dirty="0" smtClean="0">
                <a:solidFill>
                  <a:srgbClr val="0070C0"/>
                </a:solidFill>
                <a:latin typeface="Calibri" panose="020F0502020204030204" pitchFamily="34" charset="0"/>
                <a:cs typeface="Calibri" panose="020F0502020204030204" pitchFamily="34" charset="0"/>
              </a:rPr>
              <a:t>التيسير</a:t>
            </a:r>
          </a:p>
          <a:p>
            <a:pPr algn="ctr"/>
            <a:r>
              <a:rPr lang="ar-SA" sz="3600" dirty="0" smtClean="0">
                <a:solidFill>
                  <a:srgbClr val="0070C0"/>
                </a:solidFill>
                <a:latin typeface="Calibri" panose="020F0502020204030204" pitchFamily="34" charset="0"/>
                <a:cs typeface="Calibri" panose="020F0502020204030204" pitchFamily="34" charset="0"/>
              </a:rPr>
              <a:t>الضرورات تبيح المحظورات </a:t>
            </a:r>
            <a:r>
              <a:rPr lang="ar-SA" sz="3600" dirty="0" smtClean="0">
                <a:solidFill>
                  <a:srgbClr val="0070C0"/>
                </a:solidFill>
                <a:latin typeface="Calibri" panose="020F0502020204030204" pitchFamily="34" charset="0"/>
                <a:cs typeface="Calibri" panose="020F0502020204030204" pitchFamily="34" charset="0"/>
              </a:rPr>
              <a:t> </a:t>
            </a:r>
            <a:r>
              <a:rPr lang="ar-SA" sz="3600" dirty="0">
                <a:solidFill>
                  <a:srgbClr val="0070C0"/>
                </a:solidFill>
                <a:latin typeface="Calibri" panose="020F0502020204030204" pitchFamily="34" charset="0"/>
                <a:cs typeface="Calibri" panose="020F0502020204030204" pitchFamily="34" charset="0"/>
              </a:rPr>
              <a:t/>
            </a:r>
            <a:br>
              <a:rPr lang="ar-SA" sz="3600" dirty="0">
                <a:solidFill>
                  <a:srgbClr val="0070C0"/>
                </a:solidFill>
                <a:latin typeface="Calibri" panose="020F0502020204030204" pitchFamily="34" charset="0"/>
                <a:cs typeface="Calibri" panose="020F0502020204030204" pitchFamily="34" charset="0"/>
              </a:rPr>
            </a:br>
            <a:r>
              <a:rPr lang="ar-SA" sz="3600" dirty="0">
                <a:solidFill>
                  <a:srgbClr val="FF0000"/>
                </a:solidFill>
                <a:latin typeface="Calibri" panose="020F0502020204030204" pitchFamily="34" charset="0"/>
                <a:cs typeface="Calibri" panose="020F0502020204030204" pitchFamily="34" charset="0"/>
              </a:rPr>
              <a:t> </a:t>
            </a:r>
            <a:r>
              <a:rPr lang="ar-SA" sz="3600" dirty="0" smtClean="0">
                <a:solidFill>
                  <a:srgbClr val="FF0000"/>
                </a:solidFill>
                <a:latin typeface="Calibri" panose="020F0502020204030204" pitchFamily="34" charset="0"/>
                <a:cs typeface="Calibri" panose="020F0502020204030204" pitchFamily="34" charset="0"/>
              </a:rPr>
              <a:t>الحكم الفقه</a:t>
            </a:r>
            <a:endParaRPr lang="ar-SA" sz="3600" dirty="0" smtClean="0">
              <a:latin typeface="Calibri" panose="020F0502020204030204" pitchFamily="34" charset="0"/>
              <a:cs typeface="Calibri" panose="020F0502020204030204" pitchFamily="34" charset="0"/>
            </a:endParaRPr>
          </a:p>
          <a:p>
            <a:pPr algn="ctr"/>
            <a:r>
              <a:rPr lang="ar-SA" sz="3600" dirty="0" smtClean="0">
                <a:solidFill>
                  <a:srgbClr val="0070C0"/>
                </a:solidFill>
                <a:latin typeface="Calibri" panose="020F0502020204030204" pitchFamily="34" charset="0"/>
                <a:cs typeface="Calibri" panose="020F0502020204030204" pitchFamily="34" charset="0"/>
              </a:rPr>
              <a:t>كراهية</a:t>
            </a:r>
            <a:r>
              <a:rPr lang="ar-SA" sz="3600" dirty="0" smtClean="0">
                <a:latin typeface="Calibri" panose="020F0502020204030204" pitchFamily="34" charset="0"/>
                <a:cs typeface="Calibri" panose="020F0502020204030204" pitchFamily="34" charset="0"/>
              </a:rPr>
              <a:t> التشديد في ما فيه رخصه</a:t>
            </a:r>
          </a:p>
          <a:p>
            <a:pPr algn="ctr"/>
            <a:r>
              <a:rPr lang="ar-SA" sz="3600" dirty="0" smtClean="0">
                <a:solidFill>
                  <a:srgbClr val="0070C0"/>
                </a:solidFill>
                <a:latin typeface="Calibri" panose="020F0502020204030204" pitchFamily="34" charset="0"/>
                <a:cs typeface="Calibri" panose="020F0502020204030204" pitchFamily="34" charset="0"/>
              </a:rPr>
              <a:t>استحباب</a:t>
            </a:r>
            <a:r>
              <a:rPr lang="ar-SA" sz="3600" dirty="0" smtClean="0">
                <a:latin typeface="Calibri" panose="020F0502020204030204" pitchFamily="34" charset="0"/>
                <a:cs typeface="Calibri" panose="020F0502020204030204" pitchFamily="34" charset="0"/>
              </a:rPr>
              <a:t> العفو إلا في حقوق الله </a:t>
            </a:r>
          </a:p>
          <a:p>
            <a:pPr algn="ctr"/>
            <a:r>
              <a:rPr lang="ar-SA" sz="3600" dirty="0" smtClean="0">
                <a:solidFill>
                  <a:srgbClr val="0070C0"/>
                </a:solidFill>
                <a:latin typeface="Calibri" panose="020F0502020204030204" pitchFamily="34" charset="0"/>
                <a:cs typeface="Calibri" panose="020F0502020204030204" pitchFamily="34" charset="0"/>
              </a:rPr>
              <a:t>استحباب</a:t>
            </a:r>
            <a:r>
              <a:rPr lang="ar-SA" sz="3600" dirty="0" smtClean="0">
                <a:latin typeface="Calibri" panose="020F0502020204030204" pitchFamily="34" charset="0"/>
                <a:cs typeface="Calibri" panose="020F0502020204030204" pitchFamily="34" charset="0"/>
              </a:rPr>
              <a:t> الأخذ بالرخص </a:t>
            </a:r>
            <a:endParaRPr lang="ar-SA" sz="3600" dirty="0">
              <a:latin typeface="Calibri" panose="020F0502020204030204" pitchFamily="34" charset="0"/>
              <a:cs typeface="Calibri" panose="020F0502020204030204" pitchFamily="34" charset="0"/>
            </a:endParaRPr>
          </a:p>
        </p:txBody>
      </p:sp>
      <p:sp>
        <p:nvSpPr>
          <p:cNvPr id="8" name="مربع نص 7"/>
          <p:cNvSpPr txBox="1"/>
          <p:nvPr/>
        </p:nvSpPr>
        <p:spPr>
          <a:xfrm>
            <a:off x="723900" y="2895600"/>
            <a:ext cx="1587500" cy="1739900"/>
          </a:xfrm>
          <a:prstGeom prst="rect">
            <a:avLst/>
          </a:prstGeom>
          <a:noFill/>
        </p:spPr>
        <p:txBody>
          <a:bodyPr wrap="square" rtlCol="1">
            <a:spAutoFit/>
          </a:bodyPr>
          <a:lstStyle/>
          <a:p>
            <a:endParaRPr lang="ar-SA" dirty="0"/>
          </a:p>
        </p:txBody>
      </p:sp>
      <p:pic>
        <p:nvPicPr>
          <p:cNvPr id="10" name="صورة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5734" y="4009038"/>
            <a:ext cx="2281678" cy="1268760"/>
          </a:xfrm>
          <a:prstGeom prst="rect">
            <a:avLst/>
          </a:prstGeom>
        </p:spPr>
      </p:pic>
    </p:spTree>
    <p:extLst>
      <p:ext uri="{BB962C8B-B14F-4D97-AF65-F5344CB8AC3E}">
        <p14:creationId xmlns:p14="http://schemas.microsoft.com/office/powerpoint/2010/main" val="1560465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anim calcmode="lin" valueType="num">
                                      <p:cBhvr>
                                        <p:cTn id="8" dur="2000" fill="hold"/>
                                        <p:tgtEl>
                                          <p:spTgt spid="4">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4">
                                            <p:txEl>
                                              <p:pRg st="0" end="0"/>
                                            </p:txEl>
                                          </p:spTgt>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2000"/>
                                        <p:tgtEl>
                                          <p:spTgt spid="4">
                                            <p:txEl>
                                              <p:pRg st="1" end="1"/>
                                            </p:txEl>
                                          </p:spTgt>
                                        </p:tgtEl>
                                      </p:cBhvr>
                                    </p:animEffect>
                                    <p:anim calcmode="lin" valueType="num">
                                      <p:cBhvr>
                                        <p:cTn id="13" dur="2000" fill="hold"/>
                                        <p:tgtEl>
                                          <p:spTgt spid="4">
                                            <p:txEl>
                                              <p:pRg st="1" end="1"/>
                                            </p:txEl>
                                          </p:spTgt>
                                        </p:tgtEl>
                                        <p:attrNameLst>
                                          <p:attrName>ppt_w</p:attrName>
                                        </p:attrNameLst>
                                      </p:cBhvr>
                                      <p:tavLst>
                                        <p:tav tm="0" fmla="#ppt_w*sin(2.5*pi*$)">
                                          <p:val>
                                            <p:fltVal val="0"/>
                                          </p:val>
                                        </p:tav>
                                        <p:tav tm="100000">
                                          <p:val>
                                            <p:fltVal val="1"/>
                                          </p:val>
                                        </p:tav>
                                      </p:tavLst>
                                    </p:anim>
                                    <p:anim calcmode="lin" valueType="num">
                                      <p:cBhvr>
                                        <p:cTn id="14" dur="2000" fill="hold"/>
                                        <p:tgtEl>
                                          <p:spTgt spid="4">
                                            <p:txEl>
                                              <p:pRg st="1" end="1"/>
                                            </p:txEl>
                                          </p:spTgt>
                                        </p:tgtEl>
                                        <p:attrNameLst>
                                          <p:attrName>ppt_h</p:attrName>
                                        </p:attrNameLst>
                                      </p:cBhvr>
                                      <p:tavLst>
                                        <p:tav tm="0">
                                          <p:val>
                                            <p:strVal val="#ppt_h"/>
                                          </p:val>
                                        </p:tav>
                                        <p:tav tm="100000">
                                          <p:val>
                                            <p:strVal val="#ppt_h"/>
                                          </p:val>
                                        </p:tav>
                                      </p:tavLst>
                                    </p:anim>
                                  </p:childTnLst>
                                </p:cTn>
                              </p:par>
                              <p:par>
                                <p:cTn id="15" presetID="45" presetClass="entr" presetSubtype="0" fill="hold" nodeType="with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2000"/>
                                        <p:tgtEl>
                                          <p:spTgt spid="4">
                                            <p:txEl>
                                              <p:pRg st="2" end="2"/>
                                            </p:txEl>
                                          </p:spTgt>
                                        </p:tgtEl>
                                      </p:cBhvr>
                                    </p:animEffect>
                                    <p:anim calcmode="lin" valueType="num">
                                      <p:cBhvr>
                                        <p:cTn id="18" dur="2000" fill="hold"/>
                                        <p:tgtEl>
                                          <p:spTgt spid="4">
                                            <p:txEl>
                                              <p:pRg st="2" end="2"/>
                                            </p:txEl>
                                          </p:spTgt>
                                        </p:tgtEl>
                                        <p:attrNameLst>
                                          <p:attrName>ppt_w</p:attrName>
                                        </p:attrNameLst>
                                      </p:cBhvr>
                                      <p:tavLst>
                                        <p:tav tm="0" fmla="#ppt_w*sin(2.5*pi*$)">
                                          <p:val>
                                            <p:fltVal val="0"/>
                                          </p:val>
                                        </p:tav>
                                        <p:tav tm="100000">
                                          <p:val>
                                            <p:fltVal val="1"/>
                                          </p:val>
                                        </p:tav>
                                      </p:tavLst>
                                    </p:anim>
                                    <p:anim calcmode="lin" valueType="num">
                                      <p:cBhvr>
                                        <p:cTn id="19" dur="2000" fill="hold"/>
                                        <p:tgtEl>
                                          <p:spTgt spid="4">
                                            <p:txEl>
                                              <p:pRg st="2" end="2"/>
                                            </p:txEl>
                                          </p:spTgt>
                                        </p:tgtEl>
                                        <p:attrNameLst>
                                          <p:attrName>ppt_h</p:attrName>
                                        </p:attrNameLst>
                                      </p:cBhvr>
                                      <p:tavLst>
                                        <p:tav tm="0">
                                          <p:val>
                                            <p:strVal val="#ppt_h"/>
                                          </p:val>
                                        </p:tav>
                                        <p:tav tm="100000">
                                          <p:val>
                                            <p:strVal val="#ppt_h"/>
                                          </p:val>
                                        </p:tav>
                                      </p:tavLst>
                                    </p:anim>
                                  </p:childTnLst>
                                </p:cTn>
                              </p:par>
                              <p:par>
                                <p:cTn id="20" presetID="45" presetClass="entr" presetSubtype="0" fill="hold" nodeType="with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2000"/>
                                        <p:tgtEl>
                                          <p:spTgt spid="4">
                                            <p:txEl>
                                              <p:pRg st="3" end="3"/>
                                            </p:txEl>
                                          </p:spTgt>
                                        </p:tgtEl>
                                      </p:cBhvr>
                                    </p:animEffect>
                                    <p:anim calcmode="lin" valueType="num">
                                      <p:cBhvr>
                                        <p:cTn id="23" dur="2000" fill="hold"/>
                                        <p:tgtEl>
                                          <p:spTgt spid="4">
                                            <p:txEl>
                                              <p:pRg st="3" end="3"/>
                                            </p:txEl>
                                          </p:spTgt>
                                        </p:tgtEl>
                                        <p:attrNameLst>
                                          <p:attrName>ppt_w</p:attrName>
                                        </p:attrNameLst>
                                      </p:cBhvr>
                                      <p:tavLst>
                                        <p:tav tm="0" fmla="#ppt_w*sin(2.5*pi*$)">
                                          <p:val>
                                            <p:fltVal val="0"/>
                                          </p:val>
                                        </p:tav>
                                        <p:tav tm="100000">
                                          <p:val>
                                            <p:fltVal val="1"/>
                                          </p:val>
                                        </p:tav>
                                      </p:tavLst>
                                    </p:anim>
                                    <p:anim calcmode="lin" valueType="num">
                                      <p:cBhvr>
                                        <p:cTn id="24" dur="2000" fill="hold"/>
                                        <p:tgtEl>
                                          <p:spTgt spid="4">
                                            <p:txEl>
                                              <p:pRg st="3" end="3"/>
                                            </p:txEl>
                                          </p:spTgt>
                                        </p:tgtEl>
                                        <p:attrNameLst>
                                          <p:attrName>ppt_h</p:attrName>
                                        </p:attrNameLst>
                                      </p:cBhvr>
                                      <p:tavLst>
                                        <p:tav tm="0">
                                          <p:val>
                                            <p:strVal val="#ppt_h"/>
                                          </p:val>
                                        </p:tav>
                                        <p:tav tm="100000">
                                          <p:val>
                                            <p:strVal val="#ppt_h"/>
                                          </p:val>
                                        </p:tav>
                                      </p:tavLst>
                                    </p:anim>
                                  </p:childTnLst>
                                </p:cTn>
                              </p:par>
                              <p:par>
                                <p:cTn id="25" presetID="45" presetClass="entr" presetSubtype="0" fill="hold" nodeType="with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fade">
                                      <p:cBhvr>
                                        <p:cTn id="27" dur="2000"/>
                                        <p:tgtEl>
                                          <p:spTgt spid="4">
                                            <p:txEl>
                                              <p:pRg st="4" end="4"/>
                                            </p:txEl>
                                          </p:spTgt>
                                        </p:tgtEl>
                                      </p:cBhvr>
                                    </p:animEffect>
                                    <p:anim calcmode="lin" valueType="num">
                                      <p:cBhvr>
                                        <p:cTn id="28" dur="2000" fill="hold"/>
                                        <p:tgtEl>
                                          <p:spTgt spid="4">
                                            <p:txEl>
                                              <p:pRg st="4" end="4"/>
                                            </p:txEl>
                                          </p:spTgt>
                                        </p:tgtEl>
                                        <p:attrNameLst>
                                          <p:attrName>ppt_w</p:attrName>
                                        </p:attrNameLst>
                                      </p:cBhvr>
                                      <p:tavLst>
                                        <p:tav tm="0" fmla="#ppt_w*sin(2.5*pi*$)">
                                          <p:val>
                                            <p:fltVal val="0"/>
                                          </p:val>
                                        </p:tav>
                                        <p:tav tm="100000">
                                          <p:val>
                                            <p:fltVal val="1"/>
                                          </p:val>
                                        </p:tav>
                                      </p:tavLst>
                                    </p:anim>
                                    <p:anim calcmode="lin" valueType="num">
                                      <p:cBhvr>
                                        <p:cTn id="29" dur="2000" fill="hold"/>
                                        <p:tgtEl>
                                          <p:spTgt spid="4">
                                            <p:txEl>
                                              <p:pRg st="4" end="4"/>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صورة 3"/>
          <p:cNvPicPr>
            <a:picLocks noChangeAspect="1"/>
          </p:cNvPicPr>
          <p:nvPr/>
        </p:nvPicPr>
        <p:blipFill>
          <a:blip r:embed="rId2"/>
          <a:stretch>
            <a:fillRect/>
          </a:stretch>
        </p:blipFill>
        <p:spPr>
          <a:xfrm>
            <a:off x="469900" y="165100"/>
            <a:ext cx="3499407" cy="993734"/>
          </a:xfrm>
          <a:prstGeom prst="rect">
            <a:avLst/>
          </a:prstGeom>
        </p:spPr>
      </p:pic>
      <p:sp>
        <p:nvSpPr>
          <p:cNvPr id="2" name="عنوان 1"/>
          <p:cNvSpPr>
            <a:spLocks noGrp="1"/>
          </p:cNvSpPr>
          <p:nvPr>
            <p:ph type="title"/>
          </p:nvPr>
        </p:nvSpPr>
        <p:spPr>
          <a:xfrm>
            <a:off x="677334" y="165100"/>
            <a:ext cx="8596668" cy="929470"/>
          </a:xfrm>
        </p:spPr>
        <p:txBody>
          <a:bodyPr/>
          <a:lstStyle/>
          <a:p>
            <a:endParaRPr lang="ar-SA" dirty="0"/>
          </a:p>
        </p:txBody>
      </p:sp>
      <p:sp>
        <p:nvSpPr>
          <p:cNvPr id="3" name="عنصر نائب للمحتوى 2"/>
          <p:cNvSpPr>
            <a:spLocks noGrp="1"/>
          </p:cNvSpPr>
          <p:nvPr>
            <p:ph idx="1"/>
          </p:nvPr>
        </p:nvSpPr>
        <p:spPr>
          <a:xfrm>
            <a:off x="677334" y="1158834"/>
            <a:ext cx="8847666" cy="5092700"/>
          </a:xfrm>
        </p:spPr>
        <p:txBody>
          <a:bodyPr>
            <a:normAutofit/>
          </a:bodyPr>
          <a:lstStyle/>
          <a:p>
            <a:pPr marL="0" indent="0" algn="ctr">
              <a:buNone/>
            </a:pPr>
            <a:r>
              <a:rPr lang="ar-SA" sz="2400" dirty="0" smtClean="0">
                <a:solidFill>
                  <a:schemeClr val="tx1"/>
                </a:solidFill>
                <a:latin typeface="Calibri" panose="020F0502020204030204" pitchFamily="34" charset="0"/>
                <a:cs typeface="Calibri" panose="020F0502020204030204" pitchFamily="34" charset="0"/>
              </a:rPr>
              <a:t>6- ليس من التيسير عدم معاقبة الجاني بمثل ما فعله ،وعدم الأخذ على يد السفيه ، </a:t>
            </a:r>
          </a:p>
          <a:p>
            <a:pPr marL="0" indent="0" algn="ctr">
              <a:buNone/>
            </a:pPr>
            <a:r>
              <a:rPr lang="ar-SA" sz="2400" dirty="0" smtClean="0">
                <a:solidFill>
                  <a:schemeClr val="tx1"/>
                </a:solidFill>
                <a:latin typeface="Calibri" panose="020F0502020204030204" pitchFamily="34" charset="0"/>
                <a:cs typeface="Calibri" panose="020F0502020204030204" pitchFamily="34" charset="0"/>
              </a:rPr>
              <a:t>و التهاون في إقامة الحدود ، وترك الانتصار لحرمات الله إذا انتهكت ،          </a:t>
            </a:r>
          </a:p>
          <a:p>
            <a:pPr marL="0" indent="0" algn="ctr">
              <a:buNone/>
            </a:pPr>
            <a:r>
              <a:rPr lang="ar-SA" sz="2400" dirty="0" smtClean="0">
                <a:solidFill>
                  <a:schemeClr val="tx1"/>
                </a:solidFill>
                <a:latin typeface="Calibri" panose="020F0502020204030204" pitchFamily="34" charset="0"/>
                <a:cs typeface="Calibri" panose="020F0502020204030204" pitchFamily="34" charset="0"/>
              </a:rPr>
              <a:t> </a:t>
            </a:r>
            <a:r>
              <a:rPr lang="ar-SA" sz="2800" b="1" dirty="0" smtClean="0">
                <a:solidFill>
                  <a:srgbClr val="FF0000"/>
                </a:solidFill>
                <a:latin typeface="Calibri" panose="020F0502020204030204" pitchFamily="34" charset="0"/>
                <a:cs typeface="Calibri" panose="020F0502020204030204" pitchFamily="34" charset="0"/>
              </a:rPr>
              <a:t>لأن ذلك يفضي إلى الوقوع في الإثم وانتشار الفساد</a:t>
            </a:r>
            <a:endParaRPr lang="ar-SA" sz="2800" b="1" dirty="0">
              <a:solidFill>
                <a:srgbClr val="FF0000"/>
              </a:solidFill>
              <a:latin typeface="Calibri" panose="020F0502020204030204" pitchFamily="34" charset="0"/>
              <a:cs typeface="Calibri" panose="020F0502020204030204" pitchFamily="34" charset="0"/>
            </a:endParaRPr>
          </a:p>
        </p:txBody>
      </p:sp>
      <p:pic>
        <p:nvPicPr>
          <p:cNvPr id="6" name="صورة 5"/>
          <p:cNvPicPr>
            <a:picLocks noChangeAspect="1"/>
          </p:cNvPicPr>
          <p:nvPr/>
        </p:nvPicPr>
        <p:blipFill>
          <a:blip r:embed="rId3"/>
          <a:stretch>
            <a:fillRect/>
          </a:stretch>
        </p:blipFill>
        <p:spPr>
          <a:xfrm>
            <a:off x="110169" y="3020854"/>
            <a:ext cx="5673686" cy="3584430"/>
          </a:xfrm>
          <a:prstGeom prst="rect">
            <a:avLst/>
          </a:prstGeom>
        </p:spPr>
      </p:pic>
      <p:sp>
        <p:nvSpPr>
          <p:cNvPr id="9" name="مربع نص 8"/>
          <p:cNvSpPr txBox="1"/>
          <p:nvPr/>
        </p:nvSpPr>
        <p:spPr>
          <a:xfrm>
            <a:off x="198304" y="3109754"/>
            <a:ext cx="5442332" cy="400110"/>
          </a:xfrm>
          <a:prstGeom prst="rect">
            <a:avLst/>
          </a:prstGeom>
          <a:noFill/>
        </p:spPr>
        <p:txBody>
          <a:bodyPr wrap="square" rtlCol="1">
            <a:spAutoFit/>
          </a:bodyPr>
          <a:lstStyle/>
          <a:p>
            <a:pPr algn="r"/>
            <a:r>
              <a:rPr lang="ar-SA" sz="2000" b="1" dirty="0" smtClean="0">
                <a:solidFill>
                  <a:srgbClr val="FF0000"/>
                </a:solidFill>
                <a:latin typeface="Calibri" panose="020F0502020204030204" pitchFamily="34" charset="0"/>
                <a:cs typeface="Calibri" panose="020F0502020204030204" pitchFamily="34" charset="0"/>
              </a:rPr>
              <a:t>دور المملكة العربية السعودية في إقامة الحدود وأثر ذلك </a:t>
            </a:r>
            <a:endParaRPr lang="ar-SA" sz="2000" b="1" dirty="0">
              <a:solidFill>
                <a:srgbClr val="FF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3755770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 xmlns:a16="http://schemas.microsoft.com/office/drawing/2014/main" id="{56252B42-8870-4972-A7E3-492E6E30A4C3}"/>
              </a:ext>
            </a:extLst>
          </p:cNvPr>
          <p:cNvSpPr/>
          <p:nvPr/>
        </p:nvSpPr>
        <p:spPr>
          <a:xfrm>
            <a:off x="2242271" y="1200145"/>
            <a:ext cx="1428017" cy="2317172"/>
          </a:xfrm>
          <a:prstGeom prst="round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ar-SA" dirty="0">
                <a:solidFill>
                  <a:prstClr val="black"/>
                </a:solidFill>
                <a:latin typeface="Calibri" panose="020F0502020204030204" pitchFamily="34" charset="0"/>
                <a:cs typeface="Calibri" panose="020F0502020204030204" pitchFamily="34" charset="0"/>
              </a:rPr>
              <a:t>صفي لي سلوك تعلمتيه من هذا الحيث وسوف </a:t>
            </a:r>
            <a:r>
              <a:rPr lang="ar-SA" dirty="0" smtClean="0">
                <a:solidFill>
                  <a:prstClr val="black"/>
                </a:solidFill>
                <a:latin typeface="Calibri" panose="020F0502020204030204" pitchFamily="34" charset="0"/>
                <a:cs typeface="Calibri" panose="020F0502020204030204" pitchFamily="34" charset="0"/>
              </a:rPr>
              <a:t>تطبقينه </a:t>
            </a:r>
            <a:r>
              <a:rPr lang="ar-SA" dirty="0">
                <a:solidFill>
                  <a:prstClr val="black"/>
                </a:solidFill>
                <a:latin typeface="Calibri" panose="020F0502020204030204" pitchFamily="34" charset="0"/>
                <a:cs typeface="Calibri" panose="020F0502020204030204" pitchFamily="34" charset="0"/>
              </a:rPr>
              <a:t>في حياتك </a:t>
            </a:r>
            <a:r>
              <a:rPr lang="ar-SA" b="1" dirty="0">
                <a:solidFill>
                  <a:prstClr val="black"/>
                </a:solidFill>
                <a:latin typeface="Calibri" panose="020F0502020204030204" pitchFamily="34" charset="0"/>
                <a:cs typeface="Calibri" panose="020F0502020204030204" pitchFamily="34" charset="0"/>
              </a:rPr>
              <a:t>؟</a:t>
            </a:r>
          </a:p>
        </p:txBody>
      </p:sp>
      <p:sp>
        <p:nvSpPr>
          <p:cNvPr id="5" name="Rectangle: Rounded Corners 4">
            <a:extLst>
              <a:ext uri="{FF2B5EF4-FFF2-40B4-BE49-F238E27FC236}">
                <a16:creationId xmlns="" xmlns:a16="http://schemas.microsoft.com/office/drawing/2014/main" id="{ACFFDB7F-C698-4A96-8AB8-B6A704F3B3B7}"/>
              </a:ext>
            </a:extLst>
          </p:cNvPr>
          <p:cNvSpPr/>
          <p:nvPr/>
        </p:nvSpPr>
        <p:spPr>
          <a:xfrm>
            <a:off x="5341763" y="1358614"/>
            <a:ext cx="1249538" cy="2221057"/>
          </a:xfrm>
          <a:prstGeom prst="round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ar-SA" dirty="0">
                <a:solidFill>
                  <a:prstClr val="black"/>
                </a:solidFill>
                <a:latin typeface="Calibri" panose="020F0502020204030204" pitchFamily="34" charset="0"/>
                <a:cs typeface="Calibri" panose="020F0502020204030204" pitchFamily="34" charset="0"/>
              </a:rPr>
              <a:t>استخرجي من الحديث صفات أخلاقية </a:t>
            </a:r>
            <a:r>
              <a:rPr lang="ar-SA" dirty="0" smtClean="0">
                <a:solidFill>
                  <a:prstClr val="black"/>
                </a:solidFill>
                <a:latin typeface="Calibri" panose="020F0502020204030204" pitchFamily="34" charset="0"/>
                <a:cs typeface="Calibri" panose="020F0502020204030204" pitchFamily="34" charset="0"/>
              </a:rPr>
              <a:t>للنبي صلى الله عليه وسلم ؟</a:t>
            </a:r>
            <a:endParaRPr lang="ar-SA" dirty="0">
              <a:solidFill>
                <a:prstClr val="black"/>
              </a:solidFill>
              <a:latin typeface="Calibri" panose="020F0502020204030204" pitchFamily="34" charset="0"/>
              <a:cs typeface="Calibri" panose="020F0502020204030204" pitchFamily="34" charset="0"/>
            </a:endParaRPr>
          </a:p>
        </p:txBody>
      </p:sp>
      <p:sp>
        <p:nvSpPr>
          <p:cNvPr id="6" name="Rectangle: Rounded Corners 5">
            <a:extLst>
              <a:ext uri="{FF2B5EF4-FFF2-40B4-BE49-F238E27FC236}">
                <a16:creationId xmlns="" xmlns:a16="http://schemas.microsoft.com/office/drawing/2014/main" id="{B01F844E-D312-4BE8-98E5-8AB3CA193479}"/>
              </a:ext>
            </a:extLst>
          </p:cNvPr>
          <p:cNvSpPr/>
          <p:nvPr/>
        </p:nvSpPr>
        <p:spPr>
          <a:xfrm>
            <a:off x="5341763" y="4029565"/>
            <a:ext cx="1249538" cy="2221057"/>
          </a:xfrm>
          <a:prstGeom prst="round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ar-SA" sz="1400" b="1" dirty="0" smtClean="0">
                <a:solidFill>
                  <a:prstClr val="black"/>
                </a:solidFill>
                <a:latin typeface="Calibri" panose="020F0502020204030204" pitchFamily="34" charset="0"/>
                <a:cs typeface="Calibri" panose="020F0502020204030204" pitchFamily="34" charset="0"/>
              </a:rPr>
              <a:t>عدلي الجملة الأتية ؟ </a:t>
            </a:r>
          </a:p>
          <a:p>
            <a:pPr algn="ctr" defTabSz="685800">
              <a:defRPr/>
            </a:pPr>
            <a:r>
              <a:rPr lang="ar-SA" sz="1400" b="1" dirty="0" smtClean="0">
                <a:solidFill>
                  <a:prstClr val="black"/>
                </a:solidFill>
                <a:latin typeface="Calibri" panose="020F0502020204030204" pitchFamily="34" charset="0"/>
                <a:cs typeface="Calibri" panose="020F0502020204030204" pitchFamily="34" charset="0"/>
              </a:rPr>
              <a:t>في قول عائشة رضي الله عنها ( ما خير رسول الله صلى الله عليه وسلم بين أمرين ...) المراد من أمور الآخرة </a:t>
            </a:r>
            <a:endParaRPr lang="en-US" sz="1400" b="1" dirty="0">
              <a:solidFill>
                <a:prstClr val="black"/>
              </a:solidFill>
              <a:latin typeface="Calibri" panose="020F0502020204030204" pitchFamily="34" charset="0"/>
              <a:cs typeface="Calibri" panose="020F0502020204030204" pitchFamily="34" charset="0"/>
            </a:endParaRPr>
          </a:p>
        </p:txBody>
      </p:sp>
      <p:sp>
        <p:nvSpPr>
          <p:cNvPr id="7" name="Rectangle: Rounded Corners 6">
            <a:extLst>
              <a:ext uri="{FF2B5EF4-FFF2-40B4-BE49-F238E27FC236}">
                <a16:creationId xmlns="" xmlns:a16="http://schemas.microsoft.com/office/drawing/2014/main" id="{FC4CD2BA-3CD3-4962-912F-BB378EEB2F0F}"/>
              </a:ext>
            </a:extLst>
          </p:cNvPr>
          <p:cNvSpPr/>
          <p:nvPr/>
        </p:nvSpPr>
        <p:spPr>
          <a:xfrm>
            <a:off x="2168910" y="4107497"/>
            <a:ext cx="1352118" cy="2317173"/>
          </a:xfrm>
          <a:prstGeom prst="round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ar-SA" sz="1600" b="1" dirty="0" smtClean="0">
                <a:solidFill>
                  <a:prstClr val="black"/>
                </a:solidFill>
                <a:latin typeface="Calibri" panose="020F0502020204030204"/>
                <a:cs typeface="Arial" panose="020B0604020202020204" pitchFamily="34" charset="0"/>
              </a:rPr>
              <a:t>قومي بتوجيه سؤال لصديقاتك عبر </a:t>
            </a:r>
            <a:r>
              <a:rPr lang="ar-SA" sz="1600" b="1" dirty="0" smtClean="0">
                <a:solidFill>
                  <a:prstClr val="black"/>
                </a:solidFill>
                <a:latin typeface="Calibri" panose="020F0502020204030204"/>
                <a:cs typeface="Arial" panose="020B0604020202020204" pitchFamily="34" charset="0"/>
              </a:rPr>
              <a:t>شات </a:t>
            </a:r>
            <a:r>
              <a:rPr lang="ar-SA" sz="1600" b="1" dirty="0" err="1" smtClean="0">
                <a:solidFill>
                  <a:prstClr val="black"/>
                </a:solidFill>
                <a:latin typeface="Calibri" panose="020F0502020204030204"/>
                <a:cs typeface="Arial" panose="020B0604020202020204" pitchFamily="34" charset="0"/>
              </a:rPr>
              <a:t>الدردشه</a:t>
            </a:r>
            <a:r>
              <a:rPr lang="ar-SA" sz="1600" b="1" dirty="0" smtClean="0">
                <a:solidFill>
                  <a:prstClr val="black"/>
                </a:solidFill>
                <a:latin typeface="Calibri" panose="020F0502020204030204"/>
                <a:cs typeface="Arial" panose="020B0604020202020204" pitchFamily="34" charset="0"/>
              </a:rPr>
              <a:t> </a:t>
            </a:r>
            <a:endParaRPr lang="en-US" sz="1600" b="1" dirty="0">
              <a:solidFill>
                <a:prstClr val="black"/>
              </a:solidFill>
              <a:latin typeface="Calibri" panose="020F0502020204030204"/>
            </a:endParaRPr>
          </a:p>
        </p:txBody>
      </p:sp>
      <p:sp>
        <p:nvSpPr>
          <p:cNvPr id="8" name="Rectangle: Rounded Corners 7">
            <a:extLst>
              <a:ext uri="{FF2B5EF4-FFF2-40B4-BE49-F238E27FC236}">
                <a16:creationId xmlns="" xmlns:a16="http://schemas.microsoft.com/office/drawing/2014/main" id="{B8408BA1-EE27-428B-8B94-F6BDA136607D}"/>
              </a:ext>
            </a:extLst>
          </p:cNvPr>
          <p:cNvSpPr/>
          <p:nvPr/>
        </p:nvSpPr>
        <p:spPr>
          <a:xfrm>
            <a:off x="8262776" y="1324843"/>
            <a:ext cx="1528924" cy="2221057"/>
          </a:xfrm>
          <a:prstGeom prst="round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ar-SA" dirty="0">
                <a:solidFill>
                  <a:prstClr val="black"/>
                </a:solidFill>
                <a:latin typeface="Calibri" panose="020F0502020204030204" pitchFamily="34" charset="0"/>
                <a:cs typeface="Calibri" panose="020F0502020204030204" pitchFamily="34" charset="0"/>
              </a:rPr>
              <a:t>كان النبي صلى الله عليه وسلم لا ينتصر لنفسه ، مثلي بمثال من مواقفه صلى الله عليه وسلم يدل على ذلك </a:t>
            </a:r>
            <a:r>
              <a:rPr lang="ar-SA" dirty="0" smtClean="0">
                <a:solidFill>
                  <a:prstClr val="black"/>
                </a:solidFill>
                <a:latin typeface="Calibri" panose="020F0502020204030204" pitchFamily="34" charset="0"/>
                <a:cs typeface="Calibri" panose="020F0502020204030204" pitchFamily="34" charset="0"/>
              </a:rPr>
              <a:t>؟</a:t>
            </a:r>
            <a:endParaRPr lang="ar-SA" dirty="0">
              <a:solidFill>
                <a:prstClr val="black"/>
              </a:solidFill>
              <a:latin typeface="Calibri" panose="020F0502020204030204" pitchFamily="34" charset="0"/>
              <a:cs typeface="Calibri" panose="020F0502020204030204" pitchFamily="34" charset="0"/>
            </a:endParaRPr>
          </a:p>
        </p:txBody>
      </p:sp>
      <p:sp>
        <p:nvSpPr>
          <p:cNvPr id="9" name="Rectangle: Rounded Corners 8">
            <a:extLst>
              <a:ext uri="{FF2B5EF4-FFF2-40B4-BE49-F238E27FC236}">
                <a16:creationId xmlns="" xmlns:a16="http://schemas.microsoft.com/office/drawing/2014/main" id="{CD8E9E05-ED30-4CC5-AC4A-1B38B2A78663}"/>
              </a:ext>
            </a:extLst>
          </p:cNvPr>
          <p:cNvSpPr/>
          <p:nvPr/>
        </p:nvSpPr>
        <p:spPr>
          <a:xfrm>
            <a:off x="8169425" y="4107497"/>
            <a:ext cx="1400738" cy="2234051"/>
          </a:xfrm>
          <a:prstGeom prst="round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ar-SA" dirty="0" smtClean="0">
                <a:solidFill>
                  <a:prstClr val="black"/>
                </a:solidFill>
                <a:latin typeface="Calibri" panose="020F0502020204030204" pitchFamily="34" charset="0"/>
                <a:cs typeface="Calibri" panose="020F0502020204030204" pitchFamily="34" charset="0"/>
              </a:rPr>
              <a:t>عددي بعض من فضائل السيدة  عائشة بنت أبي بكر رضي الله عنهما ؟</a:t>
            </a:r>
            <a:endParaRPr lang="en-US" dirty="0">
              <a:solidFill>
                <a:prstClr val="black"/>
              </a:solidFill>
              <a:latin typeface="Calibri" panose="020F0502020204030204" pitchFamily="34" charset="0"/>
              <a:cs typeface="Calibri" panose="020F0502020204030204" pitchFamily="34" charset="0"/>
            </a:endParaRPr>
          </a:p>
        </p:txBody>
      </p:sp>
      <p:pic>
        <p:nvPicPr>
          <p:cNvPr id="3" name="Picture 2" descr="A picture containing door, building&#10;&#10;Description automatically generated">
            <a:extLst>
              <a:ext uri="{FF2B5EF4-FFF2-40B4-BE49-F238E27FC236}">
                <a16:creationId xmlns="" xmlns:a16="http://schemas.microsoft.com/office/drawing/2014/main" id="{77208B8D-EC7B-47D6-B933-45C68E96C0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85691" y="1514060"/>
            <a:ext cx="1084471" cy="2143125"/>
          </a:xfrm>
          <a:prstGeom prst="rect">
            <a:avLst/>
          </a:prstGeom>
        </p:spPr>
      </p:pic>
      <p:pic>
        <p:nvPicPr>
          <p:cNvPr id="16" name="Picture 15" descr="A picture containing door, building&#10;&#10;Description automatically generated">
            <a:extLst>
              <a:ext uri="{FF2B5EF4-FFF2-40B4-BE49-F238E27FC236}">
                <a16:creationId xmlns="" xmlns:a16="http://schemas.microsoft.com/office/drawing/2014/main" id="{8781B02C-4C2A-406B-83A9-395B17A675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78955" y="1436546"/>
            <a:ext cx="1085850" cy="2143125"/>
          </a:xfrm>
          <a:prstGeom prst="rect">
            <a:avLst/>
          </a:prstGeom>
        </p:spPr>
      </p:pic>
      <p:pic>
        <p:nvPicPr>
          <p:cNvPr id="17" name="Picture 16" descr="A picture containing door, building&#10;&#10;Description automatically generated">
            <a:extLst>
              <a:ext uri="{FF2B5EF4-FFF2-40B4-BE49-F238E27FC236}">
                <a16:creationId xmlns="" xmlns:a16="http://schemas.microsoft.com/office/drawing/2014/main" id="{A99E3FC9-C429-4258-BEA9-D3A46386A90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24278" y="1430043"/>
            <a:ext cx="1085850" cy="2143125"/>
          </a:xfrm>
          <a:prstGeom prst="rect">
            <a:avLst/>
          </a:prstGeom>
        </p:spPr>
      </p:pic>
      <p:pic>
        <p:nvPicPr>
          <p:cNvPr id="18" name="Picture 17" descr="A picture containing door, building&#10;&#10;Description automatically generated">
            <a:extLst>
              <a:ext uri="{FF2B5EF4-FFF2-40B4-BE49-F238E27FC236}">
                <a16:creationId xmlns="" xmlns:a16="http://schemas.microsoft.com/office/drawing/2014/main" id="{63F035EE-3753-4C1F-B7A4-DA4F8647B0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12036" y="4116187"/>
            <a:ext cx="1085850" cy="2143125"/>
          </a:xfrm>
          <a:prstGeom prst="rect">
            <a:avLst/>
          </a:prstGeom>
        </p:spPr>
      </p:pic>
      <p:pic>
        <p:nvPicPr>
          <p:cNvPr id="19" name="Picture 18" descr="A picture containing door, building&#10;&#10;Description automatically generated">
            <a:extLst>
              <a:ext uri="{FF2B5EF4-FFF2-40B4-BE49-F238E27FC236}">
                <a16:creationId xmlns="" xmlns:a16="http://schemas.microsoft.com/office/drawing/2014/main" id="{840A36A5-F18F-411D-B7B6-E92BE106FA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41763" y="4068530"/>
            <a:ext cx="1142629" cy="2143125"/>
          </a:xfrm>
          <a:prstGeom prst="rect">
            <a:avLst/>
          </a:prstGeom>
        </p:spPr>
      </p:pic>
      <p:pic>
        <p:nvPicPr>
          <p:cNvPr id="20" name="Picture 19" descr="A picture containing door, building&#10;&#10;Description automatically generated">
            <a:extLst>
              <a:ext uri="{FF2B5EF4-FFF2-40B4-BE49-F238E27FC236}">
                <a16:creationId xmlns="" xmlns:a16="http://schemas.microsoft.com/office/drawing/2014/main" id="{F05FB439-5419-47A1-9F56-857C4E8299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02044" y="4068529"/>
            <a:ext cx="1085850" cy="2143125"/>
          </a:xfrm>
          <a:prstGeom prst="rect">
            <a:avLst/>
          </a:prstGeom>
        </p:spPr>
      </p:pic>
      <p:sp>
        <p:nvSpPr>
          <p:cNvPr id="11" name="مستطيل مستدير الزوايا 10"/>
          <p:cNvSpPr/>
          <p:nvPr/>
        </p:nvSpPr>
        <p:spPr>
          <a:xfrm>
            <a:off x="1613648" y="152260"/>
            <a:ext cx="7514624" cy="1110229"/>
          </a:xfrm>
          <a:prstGeom prst="roundRect">
            <a:avLst/>
          </a:prstGeom>
        </p:spPr>
        <p:style>
          <a:lnRef idx="2">
            <a:schemeClr val="accent6"/>
          </a:lnRef>
          <a:fillRef idx="1">
            <a:schemeClr val="lt1"/>
          </a:fillRef>
          <a:effectRef idx="0">
            <a:schemeClr val="accent6"/>
          </a:effectRef>
          <a:fontRef idx="minor">
            <a:schemeClr val="dk1"/>
          </a:fontRef>
        </p:style>
        <p:txBody>
          <a:bodyPr rtlCol="1" anchor="ctr"/>
          <a:lstStyle/>
          <a:p>
            <a:pPr algn="ctr"/>
            <a:r>
              <a:rPr lang="ar-SA" sz="3200" dirty="0" smtClean="0">
                <a:solidFill>
                  <a:srgbClr val="FF0000"/>
                </a:solidFill>
                <a:latin typeface="Calibri" panose="020F0502020204030204" pitchFamily="34" charset="0"/>
                <a:cs typeface="PT Bold Mirror" panose="02010400000000000000" pitchFamily="2" charset="-78"/>
              </a:rPr>
              <a:t>ا</a:t>
            </a:r>
            <a:r>
              <a:rPr lang="ar-SA" sz="3200" b="1" dirty="0" smtClean="0">
                <a:solidFill>
                  <a:srgbClr val="FF0000"/>
                </a:solidFill>
                <a:latin typeface="Calibri" panose="020F0502020204030204" pitchFamily="34" charset="0"/>
                <a:cs typeface="PT Bold Mirror" panose="02010400000000000000" pitchFamily="2" charset="-78"/>
              </a:rPr>
              <a:t>لتقويم / بالروح العالية والإبداع</a:t>
            </a:r>
            <a:endParaRPr lang="en-US" sz="800" b="1" dirty="0" smtClean="0">
              <a:solidFill>
                <a:srgbClr val="FF0000"/>
              </a:solidFill>
              <a:latin typeface="Calibri" panose="020F0502020204030204" pitchFamily="34" charset="0"/>
              <a:cs typeface="PT Bold Mirror" panose="02010400000000000000" pitchFamily="2" charset="-78"/>
            </a:endParaRPr>
          </a:p>
          <a:p>
            <a:pPr algn="ctr"/>
            <a:endParaRPr lang="ar-SA" sz="1050" b="1" dirty="0" smtClean="0">
              <a:solidFill>
                <a:srgbClr val="FF0000"/>
              </a:solidFill>
              <a:latin typeface="Calibri" panose="020F0502020204030204" pitchFamily="34" charset="0"/>
              <a:cs typeface="PT Bold Mirror" panose="02010400000000000000" pitchFamily="2" charset="-78"/>
            </a:endParaRPr>
          </a:p>
          <a:p>
            <a:pPr algn="ctr"/>
            <a:r>
              <a:rPr lang="ar-SA" sz="2800" dirty="0" smtClean="0">
                <a:latin typeface="Calibri" panose="020F0502020204030204" pitchFamily="34" charset="0"/>
                <a:cs typeface="Calibri" panose="020F0502020204030204" pitchFamily="34" charset="0"/>
              </a:rPr>
              <a:t> قومي باختيار الأبواب المرقومة للإجابة على الأسئلة </a:t>
            </a:r>
            <a:endParaRPr lang="ar-SA" sz="2800" dirty="0">
              <a:latin typeface="Calibri" panose="020F0502020204030204" pitchFamily="34" charset="0"/>
              <a:cs typeface="Calibri" panose="020F0502020204030204" pitchFamily="34" charset="0"/>
            </a:endParaRPr>
          </a:p>
        </p:txBody>
      </p:sp>
      <p:sp>
        <p:nvSpPr>
          <p:cNvPr id="12" name="مربع نص 11"/>
          <p:cNvSpPr txBox="1"/>
          <p:nvPr/>
        </p:nvSpPr>
        <p:spPr>
          <a:xfrm>
            <a:off x="8259748" y="3060584"/>
            <a:ext cx="584200" cy="707886"/>
          </a:xfrm>
          <a:prstGeom prst="rect">
            <a:avLst/>
          </a:prstGeom>
          <a:noFill/>
        </p:spPr>
        <p:txBody>
          <a:bodyPr wrap="square" rtlCol="1">
            <a:spAutoFit/>
          </a:bodyPr>
          <a:lstStyle/>
          <a:p>
            <a:pPr algn="r"/>
            <a:r>
              <a:rPr lang="ar-SA" sz="4000" b="1" dirty="0" smtClean="0">
                <a:latin typeface="Calibri" panose="020F0502020204030204" pitchFamily="34" charset="0"/>
                <a:cs typeface="Calibri" panose="020F0502020204030204" pitchFamily="34" charset="0"/>
              </a:rPr>
              <a:t>1</a:t>
            </a:r>
            <a:endParaRPr lang="ar-SA" sz="4000" b="1" dirty="0">
              <a:latin typeface="Calibri" panose="020F0502020204030204" pitchFamily="34" charset="0"/>
              <a:cs typeface="Calibri" panose="020F0502020204030204" pitchFamily="34" charset="0"/>
            </a:endParaRPr>
          </a:p>
        </p:txBody>
      </p:sp>
      <p:sp>
        <p:nvSpPr>
          <p:cNvPr id="13" name="مربع نص 12"/>
          <p:cNvSpPr txBox="1"/>
          <p:nvPr/>
        </p:nvSpPr>
        <p:spPr>
          <a:xfrm>
            <a:off x="5331156" y="2945275"/>
            <a:ext cx="457200" cy="769441"/>
          </a:xfrm>
          <a:prstGeom prst="rect">
            <a:avLst/>
          </a:prstGeom>
          <a:noFill/>
        </p:spPr>
        <p:txBody>
          <a:bodyPr wrap="square" rtlCol="1">
            <a:spAutoFit/>
          </a:bodyPr>
          <a:lstStyle/>
          <a:p>
            <a:pPr algn="r"/>
            <a:r>
              <a:rPr lang="ar-SA" sz="4400" b="1" dirty="0" smtClean="0">
                <a:latin typeface="Calibri" panose="020F0502020204030204" pitchFamily="34" charset="0"/>
                <a:cs typeface="Calibri" panose="020F0502020204030204" pitchFamily="34" charset="0"/>
              </a:rPr>
              <a:t>2</a:t>
            </a:r>
            <a:endParaRPr lang="ar-SA" sz="4400" b="1" dirty="0">
              <a:latin typeface="Calibri" panose="020F0502020204030204" pitchFamily="34" charset="0"/>
              <a:cs typeface="Calibri" panose="020F0502020204030204" pitchFamily="34" charset="0"/>
            </a:endParaRPr>
          </a:p>
        </p:txBody>
      </p:sp>
      <p:sp>
        <p:nvSpPr>
          <p:cNvPr id="14" name="مربع نص 13"/>
          <p:cNvSpPr txBox="1"/>
          <p:nvPr/>
        </p:nvSpPr>
        <p:spPr>
          <a:xfrm>
            <a:off x="2191817" y="3011789"/>
            <a:ext cx="583832" cy="769441"/>
          </a:xfrm>
          <a:prstGeom prst="rect">
            <a:avLst/>
          </a:prstGeom>
          <a:noFill/>
        </p:spPr>
        <p:txBody>
          <a:bodyPr wrap="square" rtlCol="1">
            <a:spAutoFit/>
          </a:bodyPr>
          <a:lstStyle/>
          <a:p>
            <a:pPr algn="r"/>
            <a:r>
              <a:rPr lang="ar-SA" sz="4400" b="1" dirty="0" smtClean="0">
                <a:latin typeface="Calibri" panose="020F0502020204030204" pitchFamily="34" charset="0"/>
                <a:cs typeface="Calibri" panose="020F0502020204030204" pitchFamily="34" charset="0"/>
              </a:rPr>
              <a:t>3</a:t>
            </a:r>
            <a:endParaRPr lang="ar-SA" sz="4400" b="1" dirty="0">
              <a:latin typeface="Calibri" panose="020F0502020204030204" pitchFamily="34" charset="0"/>
              <a:cs typeface="Calibri" panose="020F0502020204030204" pitchFamily="34" charset="0"/>
            </a:endParaRPr>
          </a:p>
        </p:txBody>
      </p:sp>
      <p:sp>
        <p:nvSpPr>
          <p:cNvPr id="15" name="مربع نص 14"/>
          <p:cNvSpPr txBox="1"/>
          <p:nvPr/>
        </p:nvSpPr>
        <p:spPr>
          <a:xfrm>
            <a:off x="8376701" y="5683821"/>
            <a:ext cx="443996" cy="769441"/>
          </a:xfrm>
          <a:prstGeom prst="rect">
            <a:avLst/>
          </a:prstGeom>
          <a:noFill/>
        </p:spPr>
        <p:txBody>
          <a:bodyPr wrap="square" rtlCol="1">
            <a:spAutoFit/>
          </a:bodyPr>
          <a:lstStyle/>
          <a:p>
            <a:pPr algn="r"/>
            <a:r>
              <a:rPr lang="ar-SA" sz="4400" b="1" dirty="0" smtClean="0">
                <a:latin typeface="Calibri" panose="020F0502020204030204" pitchFamily="34" charset="0"/>
                <a:cs typeface="Calibri" panose="020F0502020204030204" pitchFamily="34" charset="0"/>
              </a:rPr>
              <a:t>4</a:t>
            </a:r>
            <a:endParaRPr lang="ar-SA" sz="4400" b="1" dirty="0">
              <a:latin typeface="Calibri" panose="020F0502020204030204" pitchFamily="34" charset="0"/>
              <a:cs typeface="Calibri" panose="020F0502020204030204" pitchFamily="34" charset="0"/>
            </a:endParaRPr>
          </a:p>
        </p:txBody>
      </p:sp>
      <p:sp>
        <p:nvSpPr>
          <p:cNvPr id="21" name="مربع نص 20"/>
          <p:cNvSpPr txBox="1"/>
          <p:nvPr/>
        </p:nvSpPr>
        <p:spPr>
          <a:xfrm>
            <a:off x="5305756" y="5678042"/>
            <a:ext cx="508000" cy="769441"/>
          </a:xfrm>
          <a:prstGeom prst="rect">
            <a:avLst/>
          </a:prstGeom>
          <a:noFill/>
        </p:spPr>
        <p:txBody>
          <a:bodyPr wrap="square" rtlCol="1">
            <a:spAutoFit/>
          </a:bodyPr>
          <a:lstStyle/>
          <a:p>
            <a:pPr algn="r"/>
            <a:r>
              <a:rPr lang="ar-SA" sz="4400" b="1" dirty="0" smtClean="0">
                <a:latin typeface="Calibri" panose="020F0502020204030204" pitchFamily="34" charset="0"/>
                <a:cs typeface="Calibri" panose="020F0502020204030204" pitchFamily="34" charset="0"/>
              </a:rPr>
              <a:t>5</a:t>
            </a:r>
            <a:endParaRPr lang="ar-SA" sz="4400" b="1" dirty="0">
              <a:latin typeface="Calibri" panose="020F0502020204030204" pitchFamily="34" charset="0"/>
              <a:cs typeface="Calibri" panose="020F0502020204030204" pitchFamily="34" charset="0"/>
            </a:endParaRPr>
          </a:p>
        </p:txBody>
      </p:sp>
      <p:sp>
        <p:nvSpPr>
          <p:cNvPr id="22" name="مربع نص 21"/>
          <p:cNvSpPr txBox="1"/>
          <p:nvPr/>
        </p:nvSpPr>
        <p:spPr>
          <a:xfrm>
            <a:off x="2213636" y="5766932"/>
            <a:ext cx="558800" cy="769441"/>
          </a:xfrm>
          <a:prstGeom prst="rect">
            <a:avLst/>
          </a:prstGeom>
          <a:noFill/>
        </p:spPr>
        <p:txBody>
          <a:bodyPr wrap="square" rtlCol="1">
            <a:spAutoFit/>
          </a:bodyPr>
          <a:lstStyle/>
          <a:p>
            <a:pPr algn="r"/>
            <a:r>
              <a:rPr lang="ar-SA" sz="4400" b="1" dirty="0" smtClean="0">
                <a:latin typeface="Calibri" panose="020F0502020204030204" pitchFamily="34" charset="0"/>
                <a:cs typeface="Calibri" panose="020F0502020204030204" pitchFamily="34" charset="0"/>
              </a:rPr>
              <a:t>6</a:t>
            </a:r>
            <a:endParaRPr lang="ar-SA" sz="44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2500028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7" presetClass="exit" presetSubtype="2" fill="hold" nodeType="clickEffect">
                                  <p:stCondLst>
                                    <p:cond delay="0"/>
                                  </p:stCondLst>
                                  <p:childTnLst>
                                    <p:anim calcmode="lin" valueType="num">
                                      <p:cBhvr>
                                        <p:cTn id="6" dur="500"/>
                                        <p:tgtEl>
                                          <p:spTgt spid="3"/>
                                        </p:tgtEl>
                                        <p:attrNameLst>
                                          <p:attrName>ppt_x</p:attrName>
                                        </p:attrNameLst>
                                      </p:cBhvr>
                                      <p:tavLst>
                                        <p:tav tm="0">
                                          <p:val>
                                            <p:strVal val="ppt_x"/>
                                          </p:val>
                                        </p:tav>
                                        <p:tav tm="100000">
                                          <p:val>
                                            <p:strVal val="ppt_x+ppt_w/2"/>
                                          </p:val>
                                        </p:tav>
                                      </p:tavLst>
                                    </p:anim>
                                    <p:anim calcmode="lin" valueType="num">
                                      <p:cBhvr>
                                        <p:cTn id="7" dur="500"/>
                                        <p:tgtEl>
                                          <p:spTgt spid="3"/>
                                        </p:tgtEl>
                                        <p:attrNameLst>
                                          <p:attrName>ppt_y</p:attrName>
                                        </p:attrNameLst>
                                      </p:cBhvr>
                                      <p:tavLst>
                                        <p:tav tm="0">
                                          <p:val>
                                            <p:strVal val="ppt_y"/>
                                          </p:val>
                                        </p:tav>
                                        <p:tav tm="100000">
                                          <p:val>
                                            <p:strVal val="ppt_y"/>
                                          </p:val>
                                        </p:tav>
                                      </p:tavLst>
                                    </p:anim>
                                    <p:anim calcmode="lin" valueType="num">
                                      <p:cBhvr>
                                        <p:cTn id="8" dur="500"/>
                                        <p:tgtEl>
                                          <p:spTgt spid="3"/>
                                        </p:tgtEl>
                                        <p:attrNameLst>
                                          <p:attrName>ppt_w</p:attrName>
                                        </p:attrNameLst>
                                      </p:cBhvr>
                                      <p:tavLst>
                                        <p:tav tm="0">
                                          <p:val>
                                            <p:strVal val="ppt_w"/>
                                          </p:val>
                                        </p:tav>
                                        <p:tav tm="100000">
                                          <p:val>
                                            <p:fltVal val="0"/>
                                          </p:val>
                                        </p:tav>
                                      </p:tavLst>
                                    </p:anim>
                                    <p:anim calcmode="lin" valueType="num">
                                      <p:cBhvr>
                                        <p:cTn id="9" dur="500"/>
                                        <p:tgtEl>
                                          <p:spTgt spid="3"/>
                                        </p:tgtEl>
                                        <p:attrNameLst>
                                          <p:attrName>ppt_h</p:attrName>
                                        </p:attrNameLst>
                                      </p:cBhvr>
                                      <p:tavLst>
                                        <p:tav tm="0">
                                          <p:val>
                                            <p:strVal val="ppt_h"/>
                                          </p:val>
                                        </p:tav>
                                        <p:tav tm="100000">
                                          <p:val>
                                            <p:strVal val="ppt_h"/>
                                          </p:val>
                                        </p:tav>
                                      </p:tavLst>
                                    </p:anim>
                                    <p:set>
                                      <p:cBhvr>
                                        <p:cTn id="10" dur="1" fill="hold">
                                          <p:stCondLst>
                                            <p:cond delay="499"/>
                                          </p:stCondLst>
                                        </p:cTn>
                                        <p:tgtEl>
                                          <p:spTgt spid="3"/>
                                        </p:tgtEl>
                                        <p:attrNameLst>
                                          <p:attrName>style.visibility</p:attrName>
                                        </p:attrNameLst>
                                      </p:cBhvr>
                                      <p:to>
                                        <p:strVal val="hidden"/>
                                      </p:to>
                                    </p:set>
                                  </p:childTnLst>
                                </p:cTn>
                              </p:par>
                            </p:childTnLst>
                          </p:cTn>
                        </p:par>
                      </p:childTnLst>
                    </p:cTn>
                  </p:par>
                </p:childTnLst>
              </p:cTn>
              <p:nextCondLst>
                <p:cond evt="onClick" delay="0">
                  <p:tgtEl>
                    <p:spTgt spid="3"/>
                  </p:tgtEl>
                </p:cond>
              </p:nextCondLst>
            </p:seq>
            <p:seq concurrent="1" nextAc="seek">
              <p:cTn id="11" restart="whenNotActive" fill="hold" evtFilter="cancelBubble" nodeType="interactiveSeq">
                <p:stCondLst>
                  <p:cond evt="onClick" delay="0">
                    <p:tgtEl>
                      <p:spTgt spid="16"/>
                    </p:tgtEl>
                  </p:cond>
                </p:stCondLst>
                <p:endSync evt="end" delay="0">
                  <p:rtn val="all"/>
                </p:endSync>
                <p:childTnLst>
                  <p:par>
                    <p:cTn id="12" fill="hold">
                      <p:stCondLst>
                        <p:cond delay="0"/>
                      </p:stCondLst>
                      <p:childTnLst>
                        <p:par>
                          <p:cTn id="13" fill="hold">
                            <p:stCondLst>
                              <p:cond delay="0"/>
                            </p:stCondLst>
                            <p:childTnLst>
                              <p:par>
                                <p:cTn id="14" presetID="17" presetClass="exit" presetSubtype="2" fill="hold" nodeType="clickEffect">
                                  <p:stCondLst>
                                    <p:cond delay="0"/>
                                  </p:stCondLst>
                                  <p:childTnLst>
                                    <p:anim calcmode="lin" valueType="num">
                                      <p:cBhvr>
                                        <p:cTn id="15" dur="500"/>
                                        <p:tgtEl>
                                          <p:spTgt spid="16"/>
                                        </p:tgtEl>
                                        <p:attrNameLst>
                                          <p:attrName>ppt_x</p:attrName>
                                        </p:attrNameLst>
                                      </p:cBhvr>
                                      <p:tavLst>
                                        <p:tav tm="0">
                                          <p:val>
                                            <p:strVal val="ppt_x"/>
                                          </p:val>
                                        </p:tav>
                                        <p:tav tm="100000">
                                          <p:val>
                                            <p:strVal val="ppt_x+ppt_w/2"/>
                                          </p:val>
                                        </p:tav>
                                      </p:tavLst>
                                    </p:anim>
                                    <p:anim calcmode="lin" valueType="num">
                                      <p:cBhvr>
                                        <p:cTn id="16" dur="500"/>
                                        <p:tgtEl>
                                          <p:spTgt spid="16"/>
                                        </p:tgtEl>
                                        <p:attrNameLst>
                                          <p:attrName>ppt_y</p:attrName>
                                        </p:attrNameLst>
                                      </p:cBhvr>
                                      <p:tavLst>
                                        <p:tav tm="0">
                                          <p:val>
                                            <p:strVal val="ppt_y"/>
                                          </p:val>
                                        </p:tav>
                                        <p:tav tm="100000">
                                          <p:val>
                                            <p:strVal val="ppt_y"/>
                                          </p:val>
                                        </p:tav>
                                      </p:tavLst>
                                    </p:anim>
                                    <p:anim calcmode="lin" valueType="num">
                                      <p:cBhvr>
                                        <p:cTn id="17" dur="500"/>
                                        <p:tgtEl>
                                          <p:spTgt spid="16"/>
                                        </p:tgtEl>
                                        <p:attrNameLst>
                                          <p:attrName>ppt_w</p:attrName>
                                        </p:attrNameLst>
                                      </p:cBhvr>
                                      <p:tavLst>
                                        <p:tav tm="0">
                                          <p:val>
                                            <p:strVal val="ppt_w"/>
                                          </p:val>
                                        </p:tav>
                                        <p:tav tm="100000">
                                          <p:val>
                                            <p:fltVal val="0"/>
                                          </p:val>
                                        </p:tav>
                                      </p:tavLst>
                                    </p:anim>
                                    <p:anim calcmode="lin" valueType="num">
                                      <p:cBhvr>
                                        <p:cTn id="18" dur="500"/>
                                        <p:tgtEl>
                                          <p:spTgt spid="16"/>
                                        </p:tgtEl>
                                        <p:attrNameLst>
                                          <p:attrName>ppt_h</p:attrName>
                                        </p:attrNameLst>
                                      </p:cBhvr>
                                      <p:tavLst>
                                        <p:tav tm="0">
                                          <p:val>
                                            <p:strVal val="ppt_h"/>
                                          </p:val>
                                        </p:tav>
                                        <p:tav tm="100000">
                                          <p:val>
                                            <p:strVal val="ppt_h"/>
                                          </p:val>
                                        </p:tav>
                                      </p:tavLst>
                                    </p:anim>
                                    <p:set>
                                      <p:cBhvr>
                                        <p:cTn id="19" dur="1" fill="hold">
                                          <p:stCondLst>
                                            <p:cond delay="4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20" restart="whenNotActive" fill="hold" evtFilter="cancelBubble" nodeType="interactiveSeq">
                <p:stCondLst>
                  <p:cond evt="onClick" delay="0">
                    <p:tgtEl>
                      <p:spTgt spid="17"/>
                    </p:tgtEl>
                  </p:cond>
                </p:stCondLst>
                <p:endSync evt="end" delay="0">
                  <p:rtn val="all"/>
                </p:endSync>
                <p:childTnLst>
                  <p:par>
                    <p:cTn id="21" fill="hold">
                      <p:stCondLst>
                        <p:cond delay="0"/>
                      </p:stCondLst>
                      <p:childTnLst>
                        <p:par>
                          <p:cTn id="22" fill="hold">
                            <p:stCondLst>
                              <p:cond delay="0"/>
                            </p:stCondLst>
                            <p:childTnLst>
                              <p:par>
                                <p:cTn id="23" presetID="17" presetClass="exit" presetSubtype="2" fill="hold" nodeType="clickEffect">
                                  <p:stCondLst>
                                    <p:cond delay="0"/>
                                  </p:stCondLst>
                                  <p:childTnLst>
                                    <p:anim calcmode="lin" valueType="num">
                                      <p:cBhvr>
                                        <p:cTn id="24" dur="500"/>
                                        <p:tgtEl>
                                          <p:spTgt spid="17"/>
                                        </p:tgtEl>
                                        <p:attrNameLst>
                                          <p:attrName>ppt_x</p:attrName>
                                        </p:attrNameLst>
                                      </p:cBhvr>
                                      <p:tavLst>
                                        <p:tav tm="0">
                                          <p:val>
                                            <p:strVal val="ppt_x"/>
                                          </p:val>
                                        </p:tav>
                                        <p:tav tm="100000">
                                          <p:val>
                                            <p:strVal val="ppt_x+ppt_w/2"/>
                                          </p:val>
                                        </p:tav>
                                      </p:tavLst>
                                    </p:anim>
                                    <p:anim calcmode="lin" valueType="num">
                                      <p:cBhvr>
                                        <p:cTn id="25" dur="500"/>
                                        <p:tgtEl>
                                          <p:spTgt spid="17"/>
                                        </p:tgtEl>
                                        <p:attrNameLst>
                                          <p:attrName>ppt_y</p:attrName>
                                        </p:attrNameLst>
                                      </p:cBhvr>
                                      <p:tavLst>
                                        <p:tav tm="0">
                                          <p:val>
                                            <p:strVal val="ppt_y"/>
                                          </p:val>
                                        </p:tav>
                                        <p:tav tm="100000">
                                          <p:val>
                                            <p:strVal val="ppt_y"/>
                                          </p:val>
                                        </p:tav>
                                      </p:tavLst>
                                    </p:anim>
                                    <p:anim calcmode="lin" valueType="num">
                                      <p:cBhvr>
                                        <p:cTn id="26" dur="500"/>
                                        <p:tgtEl>
                                          <p:spTgt spid="17"/>
                                        </p:tgtEl>
                                        <p:attrNameLst>
                                          <p:attrName>ppt_w</p:attrName>
                                        </p:attrNameLst>
                                      </p:cBhvr>
                                      <p:tavLst>
                                        <p:tav tm="0">
                                          <p:val>
                                            <p:strVal val="ppt_w"/>
                                          </p:val>
                                        </p:tav>
                                        <p:tav tm="100000">
                                          <p:val>
                                            <p:fltVal val="0"/>
                                          </p:val>
                                        </p:tav>
                                      </p:tavLst>
                                    </p:anim>
                                    <p:anim calcmode="lin" valueType="num">
                                      <p:cBhvr>
                                        <p:cTn id="27" dur="500"/>
                                        <p:tgtEl>
                                          <p:spTgt spid="17"/>
                                        </p:tgtEl>
                                        <p:attrNameLst>
                                          <p:attrName>ppt_h</p:attrName>
                                        </p:attrNameLst>
                                      </p:cBhvr>
                                      <p:tavLst>
                                        <p:tav tm="0">
                                          <p:val>
                                            <p:strVal val="ppt_h"/>
                                          </p:val>
                                        </p:tav>
                                        <p:tav tm="100000">
                                          <p:val>
                                            <p:strVal val="ppt_h"/>
                                          </p:val>
                                        </p:tav>
                                      </p:tavLst>
                                    </p:anim>
                                    <p:set>
                                      <p:cBhvr>
                                        <p:cTn id="28" dur="1" fill="hold">
                                          <p:stCondLst>
                                            <p:cond delay="4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29" restart="whenNotActive" fill="hold" evtFilter="cancelBubble" nodeType="interactiveSeq">
                <p:stCondLst>
                  <p:cond evt="onClick" delay="0">
                    <p:tgtEl>
                      <p:spTgt spid="18"/>
                    </p:tgtEl>
                  </p:cond>
                </p:stCondLst>
                <p:endSync evt="end" delay="0">
                  <p:rtn val="all"/>
                </p:endSync>
                <p:childTnLst>
                  <p:par>
                    <p:cTn id="30" fill="hold">
                      <p:stCondLst>
                        <p:cond delay="0"/>
                      </p:stCondLst>
                      <p:childTnLst>
                        <p:par>
                          <p:cTn id="31" fill="hold">
                            <p:stCondLst>
                              <p:cond delay="0"/>
                            </p:stCondLst>
                            <p:childTnLst>
                              <p:par>
                                <p:cTn id="32" presetID="17" presetClass="exit" presetSubtype="2" fill="hold" nodeType="clickEffect">
                                  <p:stCondLst>
                                    <p:cond delay="0"/>
                                  </p:stCondLst>
                                  <p:childTnLst>
                                    <p:anim calcmode="lin" valueType="num">
                                      <p:cBhvr>
                                        <p:cTn id="33" dur="500"/>
                                        <p:tgtEl>
                                          <p:spTgt spid="18"/>
                                        </p:tgtEl>
                                        <p:attrNameLst>
                                          <p:attrName>ppt_x</p:attrName>
                                        </p:attrNameLst>
                                      </p:cBhvr>
                                      <p:tavLst>
                                        <p:tav tm="0">
                                          <p:val>
                                            <p:strVal val="ppt_x"/>
                                          </p:val>
                                        </p:tav>
                                        <p:tav tm="100000">
                                          <p:val>
                                            <p:strVal val="ppt_x+ppt_w/2"/>
                                          </p:val>
                                        </p:tav>
                                      </p:tavLst>
                                    </p:anim>
                                    <p:anim calcmode="lin" valueType="num">
                                      <p:cBhvr>
                                        <p:cTn id="34" dur="500"/>
                                        <p:tgtEl>
                                          <p:spTgt spid="18"/>
                                        </p:tgtEl>
                                        <p:attrNameLst>
                                          <p:attrName>ppt_y</p:attrName>
                                        </p:attrNameLst>
                                      </p:cBhvr>
                                      <p:tavLst>
                                        <p:tav tm="0">
                                          <p:val>
                                            <p:strVal val="ppt_y"/>
                                          </p:val>
                                        </p:tav>
                                        <p:tav tm="100000">
                                          <p:val>
                                            <p:strVal val="ppt_y"/>
                                          </p:val>
                                        </p:tav>
                                      </p:tavLst>
                                    </p:anim>
                                    <p:anim calcmode="lin" valueType="num">
                                      <p:cBhvr>
                                        <p:cTn id="35" dur="500"/>
                                        <p:tgtEl>
                                          <p:spTgt spid="18"/>
                                        </p:tgtEl>
                                        <p:attrNameLst>
                                          <p:attrName>ppt_w</p:attrName>
                                        </p:attrNameLst>
                                      </p:cBhvr>
                                      <p:tavLst>
                                        <p:tav tm="0">
                                          <p:val>
                                            <p:strVal val="ppt_w"/>
                                          </p:val>
                                        </p:tav>
                                        <p:tav tm="100000">
                                          <p:val>
                                            <p:fltVal val="0"/>
                                          </p:val>
                                        </p:tav>
                                      </p:tavLst>
                                    </p:anim>
                                    <p:anim calcmode="lin" valueType="num">
                                      <p:cBhvr>
                                        <p:cTn id="36" dur="500"/>
                                        <p:tgtEl>
                                          <p:spTgt spid="18"/>
                                        </p:tgtEl>
                                        <p:attrNameLst>
                                          <p:attrName>ppt_h</p:attrName>
                                        </p:attrNameLst>
                                      </p:cBhvr>
                                      <p:tavLst>
                                        <p:tav tm="0">
                                          <p:val>
                                            <p:strVal val="ppt_h"/>
                                          </p:val>
                                        </p:tav>
                                        <p:tav tm="100000">
                                          <p:val>
                                            <p:strVal val="ppt_h"/>
                                          </p:val>
                                        </p:tav>
                                      </p:tavLst>
                                    </p:anim>
                                    <p:set>
                                      <p:cBhvr>
                                        <p:cTn id="37" dur="1" fill="hold">
                                          <p:stCondLst>
                                            <p:cond delay="4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38" restart="whenNotActive" fill="hold" evtFilter="cancelBubble" nodeType="interactiveSeq">
                <p:stCondLst>
                  <p:cond evt="onClick" delay="0">
                    <p:tgtEl>
                      <p:spTgt spid="19"/>
                    </p:tgtEl>
                  </p:cond>
                </p:stCondLst>
                <p:endSync evt="end" delay="0">
                  <p:rtn val="all"/>
                </p:endSync>
                <p:childTnLst>
                  <p:par>
                    <p:cTn id="39" fill="hold">
                      <p:stCondLst>
                        <p:cond delay="0"/>
                      </p:stCondLst>
                      <p:childTnLst>
                        <p:par>
                          <p:cTn id="40" fill="hold">
                            <p:stCondLst>
                              <p:cond delay="0"/>
                            </p:stCondLst>
                            <p:childTnLst>
                              <p:par>
                                <p:cTn id="41" presetID="17" presetClass="exit" presetSubtype="2" fill="hold" nodeType="clickEffect">
                                  <p:stCondLst>
                                    <p:cond delay="0"/>
                                  </p:stCondLst>
                                  <p:childTnLst>
                                    <p:anim calcmode="lin" valueType="num">
                                      <p:cBhvr>
                                        <p:cTn id="42" dur="500"/>
                                        <p:tgtEl>
                                          <p:spTgt spid="19"/>
                                        </p:tgtEl>
                                        <p:attrNameLst>
                                          <p:attrName>ppt_x</p:attrName>
                                        </p:attrNameLst>
                                      </p:cBhvr>
                                      <p:tavLst>
                                        <p:tav tm="0">
                                          <p:val>
                                            <p:strVal val="ppt_x"/>
                                          </p:val>
                                        </p:tav>
                                        <p:tav tm="100000">
                                          <p:val>
                                            <p:strVal val="ppt_x+ppt_w/2"/>
                                          </p:val>
                                        </p:tav>
                                      </p:tavLst>
                                    </p:anim>
                                    <p:anim calcmode="lin" valueType="num">
                                      <p:cBhvr>
                                        <p:cTn id="43" dur="500"/>
                                        <p:tgtEl>
                                          <p:spTgt spid="19"/>
                                        </p:tgtEl>
                                        <p:attrNameLst>
                                          <p:attrName>ppt_y</p:attrName>
                                        </p:attrNameLst>
                                      </p:cBhvr>
                                      <p:tavLst>
                                        <p:tav tm="0">
                                          <p:val>
                                            <p:strVal val="ppt_y"/>
                                          </p:val>
                                        </p:tav>
                                        <p:tav tm="100000">
                                          <p:val>
                                            <p:strVal val="ppt_y"/>
                                          </p:val>
                                        </p:tav>
                                      </p:tavLst>
                                    </p:anim>
                                    <p:anim calcmode="lin" valueType="num">
                                      <p:cBhvr>
                                        <p:cTn id="44" dur="500"/>
                                        <p:tgtEl>
                                          <p:spTgt spid="19"/>
                                        </p:tgtEl>
                                        <p:attrNameLst>
                                          <p:attrName>ppt_w</p:attrName>
                                        </p:attrNameLst>
                                      </p:cBhvr>
                                      <p:tavLst>
                                        <p:tav tm="0">
                                          <p:val>
                                            <p:strVal val="ppt_w"/>
                                          </p:val>
                                        </p:tav>
                                        <p:tav tm="100000">
                                          <p:val>
                                            <p:fltVal val="0"/>
                                          </p:val>
                                        </p:tav>
                                      </p:tavLst>
                                    </p:anim>
                                    <p:anim calcmode="lin" valueType="num">
                                      <p:cBhvr>
                                        <p:cTn id="45" dur="500"/>
                                        <p:tgtEl>
                                          <p:spTgt spid="19"/>
                                        </p:tgtEl>
                                        <p:attrNameLst>
                                          <p:attrName>ppt_h</p:attrName>
                                        </p:attrNameLst>
                                      </p:cBhvr>
                                      <p:tavLst>
                                        <p:tav tm="0">
                                          <p:val>
                                            <p:strVal val="ppt_h"/>
                                          </p:val>
                                        </p:tav>
                                        <p:tav tm="100000">
                                          <p:val>
                                            <p:strVal val="ppt_h"/>
                                          </p:val>
                                        </p:tav>
                                      </p:tavLst>
                                    </p:anim>
                                    <p:set>
                                      <p:cBhvr>
                                        <p:cTn id="46" dur="1" fill="hold">
                                          <p:stCondLst>
                                            <p:cond delay="499"/>
                                          </p:stCondLst>
                                        </p:cTn>
                                        <p:tgtEl>
                                          <p:spTgt spid="19"/>
                                        </p:tgtEl>
                                        <p:attrNameLst>
                                          <p:attrName>style.visibility</p:attrName>
                                        </p:attrNameLst>
                                      </p:cBhvr>
                                      <p:to>
                                        <p:strVal val="hidden"/>
                                      </p:to>
                                    </p:set>
                                  </p:childTnLst>
                                </p:cTn>
                              </p:par>
                            </p:childTnLst>
                          </p:cTn>
                        </p:par>
                      </p:childTnLst>
                    </p:cTn>
                  </p:par>
                </p:childTnLst>
              </p:cTn>
              <p:nextCondLst>
                <p:cond evt="onClick" delay="0">
                  <p:tgtEl>
                    <p:spTgt spid="19"/>
                  </p:tgtEl>
                </p:cond>
              </p:nextCondLst>
            </p:seq>
            <p:seq concurrent="1" nextAc="seek">
              <p:cTn id="47" restart="whenNotActive" fill="hold" evtFilter="cancelBubble" nodeType="interactiveSeq">
                <p:stCondLst>
                  <p:cond evt="onClick" delay="0">
                    <p:tgtEl>
                      <p:spTgt spid="20"/>
                    </p:tgtEl>
                  </p:cond>
                </p:stCondLst>
                <p:endSync evt="end" delay="0">
                  <p:rtn val="all"/>
                </p:endSync>
                <p:childTnLst>
                  <p:par>
                    <p:cTn id="48" fill="hold">
                      <p:stCondLst>
                        <p:cond delay="0"/>
                      </p:stCondLst>
                      <p:childTnLst>
                        <p:par>
                          <p:cTn id="49" fill="hold">
                            <p:stCondLst>
                              <p:cond delay="0"/>
                            </p:stCondLst>
                            <p:childTnLst>
                              <p:par>
                                <p:cTn id="50" presetID="17" presetClass="exit" presetSubtype="2" fill="hold" nodeType="clickEffect">
                                  <p:stCondLst>
                                    <p:cond delay="0"/>
                                  </p:stCondLst>
                                  <p:childTnLst>
                                    <p:anim calcmode="lin" valueType="num">
                                      <p:cBhvr>
                                        <p:cTn id="51" dur="500"/>
                                        <p:tgtEl>
                                          <p:spTgt spid="20"/>
                                        </p:tgtEl>
                                        <p:attrNameLst>
                                          <p:attrName>ppt_x</p:attrName>
                                        </p:attrNameLst>
                                      </p:cBhvr>
                                      <p:tavLst>
                                        <p:tav tm="0">
                                          <p:val>
                                            <p:strVal val="ppt_x"/>
                                          </p:val>
                                        </p:tav>
                                        <p:tav tm="100000">
                                          <p:val>
                                            <p:strVal val="ppt_x+ppt_w/2"/>
                                          </p:val>
                                        </p:tav>
                                      </p:tavLst>
                                    </p:anim>
                                    <p:anim calcmode="lin" valueType="num">
                                      <p:cBhvr>
                                        <p:cTn id="52" dur="500"/>
                                        <p:tgtEl>
                                          <p:spTgt spid="20"/>
                                        </p:tgtEl>
                                        <p:attrNameLst>
                                          <p:attrName>ppt_y</p:attrName>
                                        </p:attrNameLst>
                                      </p:cBhvr>
                                      <p:tavLst>
                                        <p:tav tm="0">
                                          <p:val>
                                            <p:strVal val="ppt_y"/>
                                          </p:val>
                                        </p:tav>
                                        <p:tav tm="100000">
                                          <p:val>
                                            <p:strVal val="ppt_y"/>
                                          </p:val>
                                        </p:tav>
                                      </p:tavLst>
                                    </p:anim>
                                    <p:anim calcmode="lin" valueType="num">
                                      <p:cBhvr>
                                        <p:cTn id="53" dur="500"/>
                                        <p:tgtEl>
                                          <p:spTgt spid="20"/>
                                        </p:tgtEl>
                                        <p:attrNameLst>
                                          <p:attrName>ppt_w</p:attrName>
                                        </p:attrNameLst>
                                      </p:cBhvr>
                                      <p:tavLst>
                                        <p:tav tm="0">
                                          <p:val>
                                            <p:strVal val="ppt_w"/>
                                          </p:val>
                                        </p:tav>
                                        <p:tav tm="100000">
                                          <p:val>
                                            <p:fltVal val="0"/>
                                          </p:val>
                                        </p:tav>
                                      </p:tavLst>
                                    </p:anim>
                                    <p:anim calcmode="lin" valueType="num">
                                      <p:cBhvr>
                                        <p:cTn id="54" dur="500"/>
                                        <p:tgtEl>
                                          <p:spTgt spid="20"/>
                                        </p:tgtEl>
                                        <p:attrNameLst>
                                          <p:attrName>ppt_h</p:attrName>
                                        </p:attrNameLst>
                                      </p:cBhvr>
                                      <p:tavLst>
                                        <p:tav tm="0">
                                          <p:val>
                                            <p:strVal val="ppt_h"/>
                                          </p:val>
                                        </p:tav>
                                        <p:tav tm="100000">
                                          <p:val>
                                            <p:strVal val="ppt_h"/>
                                          </p:val>
                                        </p:tav>
                                      </p:tavLst>
                                    </p:anim>
                                    <p:set>
                                      <p:cBhvr>
                                        <p:cTn id="55" dur="1" fill="hold">
                                          <p:stCondLst>
                                            <p:cond delay="499"/>
                                          </p:stCondLst>
                                        </p:cTn>
                                        <p:tgtEl>
                                          <p:spTgt spid="20"/>
                                        </p:tgtEl>
                                        <p:attrNameLst>
                                          <p:attrName>style.visibility</p:attrName>
                                        </p:attrNameLst>
                                      </p:cBhvr>
                                      <p:to>
                                        <p:strVal val="hidden"/>
                                      </p:to>
                                    </p:set>
                                  </p:childTnLst>
                                </p:cTn>
                              </p:par>
                            </p:childTnLst>
                          </p:cTn>
                        </p:par>
                      </p:childTnLst>
                    </p:cTn>
                  </p:par>
                </p:childTnLst>
              </p:cTn>
              <p:nextCondLst>
                <p:cond evt="onClick" delay="0">
                  <p:tgtEl>
                    <p:spTgt spid="20"/>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عنصر نائب للمحتوى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75090" y="2021115"/>
            <a:ext cx="5599515" cy="2804271"/>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4" name="عنصر نائب للنص 3"/>
          <p:cNvSpPr>
            <a:spLocks noGrp="1"/>
          </p:cNvSpPr>
          <p:nvPr>
            <p:ph type="body" sz="half" idx="2"/>
          </p:nvPr>
        </p:nvSpPr>
        <p:spPr/>
        <p:txBody>
          <a:bodyPr>
            <a:normAutofit/>
          </a:bodyPr>
          <a:lstStyle/>
          <a:p>
            <a:r>
              <a:rPr lang="ar-SA" sz="4800" dirty="0">
                <a:solidFill>
                  <a:srgbClr val="FF0000"/>
                </a:solidFill>
                <a:cs typeface="PT Bold Dusky" panose="02010400000000000000" pitchFamily="2" charset="-78"/>
              </a:rPr>
              <a:t>الواجب </a:t>
            </a:r>
            <a:r>
              <a:rPr lang="ar-SA" sz="4800" dirty="0" smtClean="0">
                <a:solidFill>
                  <a:srgbClr val="FF0000"/>
                </a:solidFill>
                <a:cs typeface="PT Bold Dusky" panose="02010400000000000000" pitchFamily="2" charset="-78"/>
              </a:rPr>
              <a:t>: على منصة مدرستي </a:t>
            </a:r>
            <a:endParaRPr lang="ar-SA" sz="4800" dirty="0">
              <a:solidFill>
                <a:srgbClr val="FF0000"/>
              </a:solidFill>
              <a:cs typeface="PT Bold Dusky" panose="02010400000000000000" pitchFamily="2" charset="-78"/>
            </a:endParaRPr>
          </a:p>
        </p:txBody>
      </p:sp>
    </p:spTree>
    <p:extLst>
      <p:ext uri="{BB962C8B-B14F-4D97-AF65-F5344CB8AC3E}">
        <p14:creationId xmlns:p14="http://schemas.microsoft.com/office/powerpoint/2010/main" val="12555015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p:cNvPicPr>
            <a:picLocks noChangeAspect="1"/>
          </p:cNvPicPr>
          <p:nvPr/>
        </p:nvPicPr>
        <p:blipFill>
          <a:blip r:embed="rId2"/>
          <a:stretch>
            <a:fillRect/>
          </a:stretch>
        </p:blipFill>
        <p:spPr>
          <a:xfrm>
            <a:off x="1087702" y="313674"/>
            <a:ext cx="10016596" cy="6230652"/>
          </a:xfrm>
          <a:prstGeom prst="rect">
            <a:avLst/>
          </a:prstGeom>
        </p:spPr>
      </p:pic>
      <p:sp>
        <p:nvSpPr>
          <p:cNvPr id="5" name="مربع نص 4"/>
          <p:cNvSpPr txBox="1"/>
          <p:nvPr/>
        </p:nvSpPr>
        <p:spPr>
          <a:xfrm>
            <a:off x="1623351" y="1981200"/>
            <a:ext cx="3937000" cy="3046988"/>
          </a:xfrm>
          <a:prstGeom prst="rect">
            <a:avLst/>
          </a:prstGeom>
          <a:noFill/>
        </p:spPr>
        <p:txBody>
          <a:bodyPr wrap="square" rtlCol="1">
            <a:spAutoFit/>
          </a:bodyPr>
          <a:lstStyle/>
          <a:p>
            <a:pPr algn="r"/>
            <a:r>
              <a:rPr lang="ar-SA" sz="3200" b="1" dirty="0" smtClean="0">
                <a:solidFill>
                  <a:srgbClr val="41631B"/>
                </a:solidFill>
                <a:latin typeface="Calibri" panose="020F0502020204030204" pitchFamily="34" charset="0"/>
                <a:cs typeface="Calibri" panose="020F0502020204030204" pitchFamily="34" charset="0"/>
              </a:rPr>
              <a:t>للاستزادة ...ابحثي عن أدله من القران الكريم والسنه النبوية تدل على ان الإسلام دين يسر وأحكامه فيها تيسير وتلبيه لحاجات الناس.</a:t>
            </a:r>
            <a:endParaRPr lang="ar-SA" sz="3200" b="1" dirty="0">
              <a:solidFill>
                <a:srgbClr val="41631B"/>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49744197"/>
      </p:ext>
    </p:extLst>
  </p:cSld>
  <p:clrMapOvr>
    <a:masterClrMapping/>
  </p:clrMapOvr>
  <p:timing>
    <p:tnLst>
      <p:par>
        <p:cTn id="1" dur="indefinite" restart="never" nodeType="tmRoot"/>
      </p:par>
    </p:tnLst>
  </p:timing>
</p:sld>
</file>

<file path=ppt/theme/theme1.xml><?xml version="1.0" encoding="utf-8"?>
<a:theme xmlns:a="http://schemas.openxmlformats.org/drawingml/2006/main" name="واجهة">
  <a:themeElements>
    <a:clrScheme name="نص متحرك">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واجهة">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واجهة">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1562</TotalTime>
  <Words>1130</Words>
  <Application>Microsoft Office PowerPoint</Application>
  <PresentationFormat>ملء الشاشة</PresentationFormat>
  <Paragraphs>177</Paragraphs>
  <Slides>23</Slides>
  <Notes>0</Notes>
  <HiddenSlides>0</HiddenSlides>
  <MMClips>1</MMClips>
  <ScaleCrop>false</ScaleCrop>
  <HeadingPairs>
    <vt:vector size="6" baseType="variant">
      <vt:variant>
        <vt:lpstr>الخطوط المستخدمة</vt:lpstr>
      </vt:variant>
      <vt:variant>
        <vt:i4>12</vt:i4>
      </vt:variant>
      <vt:variant>
        <vt:lpstr>نسق</vt:lpstr>
      </vt:variant>
      <vt:variant>
        <vt:i4>1</vt:i4>
      </vt:variant>
      <vt:variant>
        <vt:lpstr>عناوين الشرائح</vt:lpstr>
      </vt:variant>
      <vt:variant>
        <vt:i4>23</vt:i4>
      </vt:variant>
    </vt:vector>
  </HeadingPairs>
  <TitlesOfParts>
    <vt:vector size="36" baseType="lpstr">
      <vt:lpstr>AGA Arabesque</vt:lpstr>
      <vt:lpstr>Aldhabi</vt:lpstr>
      <vt:lpstr>Arial</vt:lpstr>
      <vt:lpstr>Calibri</vt:lpstr>
      <vt:lpstr>Century Gothic</vt:lpstr>
      <vt:lpstr>PT Bold Arch</vt:lpstr>
      <vt:lpstr>PT Bold Broken</vt:lpstr>
      <vt:lpstr>PT Bold Dusky</vt:lpstr>
      <vt:lpstr>PT Bold Mirror</vt:lpstr>
      <vt:lpstr>Tahoma</vt:lpstr>
      <vt:lpstr>Trebuchet MS</vt:lpstr>
      <vt:lpstr>Wingdings 3</vt:lpstr>
      <vt:lpstr>واجهة</vt:lpstr>
      <vt:lpstr>بسم الله الرحمن الرحيم </vt:lpstr>
      <vt:lpstr>أجيبي عن الأسئلة التالية باستخدام شريط الذكريات  </vt:lpstr>
      <vt:lpstr>عرض تقديمي في PowerPoint</vt:lpstr>
      <vt:lpstr>عرض تقديمي في PowerPoint</vt:lpstr>
      <vt:lpstr>طالبتي النجيبة / إقرئي الحديث قراءة صحيحة </vt:lpstr>
      <vt:lpstr>اختاري من العبارات أقرَبَها للموضوع واجعليه عنواناً للدرس </vt:lpstr>
      <vt:lpstr>عرض تقديمي في PowerPoint</vt:lpstr>
      <vt:lpstr>  تلميذتي ذات النظر الثاقب ...من خلال قراءة الصور أمامك دوني ما تريدين تحقيقه وتعلمه في درسنا اليوم . </vt:lpstr>
      <vt:lpstr>الأهداف السلوكية </vt:lpstr>
      <vt:lpstr>من خلال استراتيجية من أنا  أكملي منظم الرواة الذي أمامك ؟ </vt:lpstr>
      <vt:lpstr> التيسير ورفع الحرج من أهم سمات الشريعة الإسلامية </vt:lpstr>
      <vt:lpstr>طالبتي النجيبة / إقرئي الحديث قراءة صحيحة </vt:lpstr>
      <vt:lpstr>عرض تقديمي في PowerPoint</vt:lpstr>
      <vt:lpstr>عرض تقديمي في PowerPoint</vt:lpstr>
      <vt:lpstr>عرض تقديمي في PowerPoint</vt:lpstr>
      <vt:lpstr>عرض تقديمي في PowerPoint</vt:lpstr>
      <vt:lpstr>عرض تقديمي في PowerPoint</vt:lpstr>
      <vt:lpstr>إبدي رأيك في المواقف التاليه مع بيان التصرف المناسب ؟ </vt:lpstr>
      <vt:lpstr>مبدعات الفقه  استخرجي من الحديث قاعدة فقهيه و حكمًا فقهيًا؟                      </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Dell</dc:creator>
  <cp:lastModifiedBy>Dell</cp:lastModifiedBy>
  <cp:revision>122</cp:revision>
  <dcterms:created xsi:type="dcterms:W3CDTF">2020-09-20T17:08:15Z</dcterms:created>
  <dcterms:modified xsi:type="dcterms:W3CDTF">2020-10-03T14:46:59Z</dcterms:modified>
</cp:coreProperties>
</file>