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3" r:id="rId7"/>
    <p:sldId id="292" r:id="rId8"/>
    <p:sldId id="263" r:id="rId9"/>
    <p:sldId id="264" r:id="rId10"/>
    <p:sldId id="261" r:id="rId11"/>
    <p:sldId id="268" r:id="rId12"/>
    <p:sldId id="262" r:id="rId13"/>
    <p:sldId id="265" r:id="rId14"/>
    <p:sldId id="266" r:id="rId15"/>
    <p:sldId id="267" r:id="rId16"/>
    <p:sldId id="269" r:id="rId17"/>
    <p:sldId id="284" r:id="rId18"/>
    <p:sldId id="285" r:id="rId19"/>
    <p:sldId id="286" r:id="rId20"/>
    <p:sldId id="288" r:id="rId21"/>
    <p:sldId id="289" r:id="rId22"/>
    <p:sldId id="290" r:id="rId23"/>
    <p:sldId id="287" r:id="rId24"/>
    <p:sldId id="273" r:id="rId25"/>
    <p:sldId id="275" r:id="rId26"/>
    <p:sldId id="272" r:id="rId27"/>
    <p:sldId id="276" r:id="rId28"/>
    <p:sldId id="274" r:id="rId29"/>
    <p:sldId id="271" r:id="rId30"/>
    <p:sldId id="279" r:id="rId31"/>
    <p:sldId id="280" r:id="rId32"/>
    <p:sldId id="294" r:id="rId33"/>
    <p:sldId id="278" r:id="rId34"/>
    <p:sldId id="277" r:id="rId35"/>
    <p:sldId id="282" r:id="rId36"/>
    <p:sldId id="270" r:id="rId37"/>
    <p:sldId id="291" r:id="rId38"/>
    <p:sldId id="283" r:id="rId39"/>
  </p:sldIdLst>
  <p:sldSz cx="12192000" cy="6858000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6782E0-A888-4649-BD94-3E1FF098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029399-689D-1242-879E-97067E73C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7D0E72-BADE-6D46-AD92-A529A909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08E4CF-0AC5-3C4D-8FC5-35D230F8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F6E756-683B-6641-A9D1-F988FE8D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40225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17DFEF-FF18-C048-A58E-0402883C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AA5B83-A967-C548-8355-C899444B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F03CD3-154B-2646-AFD8-32D4A8E1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CDEAA7-6877-B24E-9384-80016C6D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431633-6B3F-A54B-9E26-6FE1B06F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4047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E1F532A-ACA9-1F44-920F-8556042D5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C33945-68C4-804B-A470-82210113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80B037-2FB5-C942-8734-900F099A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B8EA0D-6774-1947-AE37-1EB3E7D3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A7822-2650-6447-A41D-EE6E2F92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103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4320B5-6DD6-224A-BEB6-AA465297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D33428-04AC-134A-8950-C80BBF46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6F8D30-3536-5742-BA0B-2969CAFB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CC27B0-1978-5A4A-8CFA-DA6E921B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7F7142-98F1-CA4F-928C-81AA8EE5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88016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8DF463-D402-B346-929A-F8E60A4D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E649D1-997F-3B4F-AA92-A3887F3D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0E63E9-005C-4F47-9792-E1BDAF13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60054-C657-C948-B05D-5A01A31A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B17F56-EB7F-A446-AD7F-C678CAEE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79435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6D4D97-4538-824F-BF59-B2C31C39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805170-4CAA-AE42-8D9C-DB1CDDA61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DF0D1E-A3C4-A249-A33F-84449D7D0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803F9D-EDD6-6D4E-8651-DAA32368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4891DC-F7B8-FE4A-86E7-BE4F48AD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3F30F1-1381-0F42-BD7E-E77FF9C3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68949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B13A9D-8B5E-7147-B6F5-41AE34F9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E2E2F1-0989-8D4D-8091-B014E8F9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98BD60-12D4-9945-9102-2BE8EAFF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C52DBA0-EEC1-9042-BCF5-D289697C4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29ACAF2-9D38-D945-81E1-97329CEFD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1862CB-B7C8-0442-A81C-B4D87560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833A17A-80F6-0C40-99E8-8419C65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4E6A7B-E55D-2D4B-8E27-AEA1302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6685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5FC5B-8631-EB45-AFC3-59ACA9CD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B1DBCD0-2C06-5E4B-8BF0-E5ED3893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ECCC04-CF6F-FE42-8EBC-FE969EC1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86F9EC-7388-3641-A487-D8CD378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4910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D194F54-7889-E54D-8E11-A56ADEC4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8B8001C-91B8-C34B-821B-480B8CB6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2A2725-00A6-FE4F-9DB6-BDA35696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86513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0976D5-B717-EB4B-A379-7EF99B78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7C0267-572F-6C4E-A1B6-2B7A9812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E775D2-D33F-504D-89EB-50922A09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FF9B94-61D9-4944-BC04-7F6AD117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F6DAC5-452A-CC4F-A376-ADBEFB04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3C245F-5EDA-CB45-A6EE-24FF1AA5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8019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7CE146-9C1C-484B-8F78-F706F367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9427E0B-6781-1C47-84B7-099894E8D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C67A1E-7AE4-FF45-BB27-5138FAA4B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B0AA62-FC7C-2D45-B853-1D5F0F5C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05EDD7-0034-AF4B-9CA9-F719BE63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91E973-2BAF-4649-92BE-404D7967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1628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320B126-C2E0-0A4C-A2D6-825B5785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Y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4491A1-AF7A-7C4E-8C69-81D5C023C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Y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9841C-0614-C047-A6F9-ADC72921D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F7DA-65A5-524B-9D2E-B77169846CB1}" type="datetimeFigureOut">
              <a:rPr lang="ar-YE"/>
              <a:t>26/02/1443</a:t>
            </a:fld>
            <a:endParaRPr lang="ar-Y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D458EC-4005-D14B-B15E-08A32509A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D52A03-092D-0046-99BE-3EF3FD8B3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4B838-658E-FC48-8630-8F99A08C75B2}" type="slidenum">
              <a:rPr lang="ar-YE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065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7" Type="http://schemas.openxmlformats.org/officeDocument/2006/relationships/image" Target="../media/image37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25.jpeg" /><Relationship Id="rId4" Type="http://schemas.openxmlformats.org/officeDocument/2006/relationships/image" Target="../media/image3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Relationship Id="rId9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0DD449E-B1B6-B841-837E-7AB577A36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ar-SA" b="1"/>
              <a:t>مادة الحديث الشريف </a:t>
            </a:r>
            <a:endParaRPr lang="ar-YE" b="1"/>
          </a:p>
        </p:txBody>
      </p:sp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10D5EB6-15F8-2147-850B-78DDA3476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768752"/>
            <a:ext cx="3217333" cy="1938443"/>
          </a:xfrm>
          <a:prstGeom prst="rect">
            <a:avLst/>
          </a:prstGeom>
        </p:spPr>
      </p:pic>
      <p:sp>
        <p:nvSpPr>
          <p:cNvPr id="6" name="عنوان فرعي 5">
            <a:extLst>
              <a:ext uri="{FF2B5EF4-FFF2-40B4-BE49-F238E27FC236}">
                <a16:creationId xmlns:a16="http://schemas.microsoft.com/office/drawing/2014/main" id="{C87B8BE6-FD56-1745-BCBC-5BD0D86D0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2424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45B033-4DDF-4744-B445-06486611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b="1">
                <a:solidFill>
                  <a:srgbClr val="FF0000"/>
                </a:solidFill>
              </a:rPr>
              <a:t>تمهيد </a:t>
            </a:r>
            <a:endParaRPr lang="ar-YE" sz="9600" b="1">
              <a:solidFill>
                <a:srgbClr val="FF0000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47398F6-D0B8-694A-9955-29012279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7547" r="7432" b="43610"/>
          <a:stretch/>
        </p:blipFill>
        <p:spPr>
          <a:xfrm>
            <a:off x="3059905" y="2103437"/>
            <a:ext cx="5881689" cy="28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3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EB65A51-9F44-A643-AC19-350F6FC6D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9" y="1000126"/>
            <a:ext cx="8465344" cy="4672806"/>
          </a:xfr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B39924AD-C68D-7A45-A373-3987472B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196691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9B54E8C-3882-9A44-BD53-C92F9484D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42875"/>
            <a:ext cx="11953875" cy="6715125"/>
          </a:xfr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A8712F1-8A0E-8240-9A7C-6E713C269D9B}"/>
              </a:ext>
            </a:extLst>
          </p:cNvPr>
          <p:cNvSpPr/>
          <p:nvPr/>
        </p:nvSpPr>
        <p:spPr>
          <a:xfrm>
            <a:off x="2652712" y="726281"/>
            <a:ext cx="6886574" cy="167878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rgbClr val="FF0000"/>
                </a:solidFill>
              </a:rPr>
              <a:t>بعد شرح الحديث.. استنتجي عنوانا له؟! </a:t>
            </a:r>
            <a:endParaRPr lang="ar-YE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33F9D53-518C-2C4A-B526-6068776F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4813"/>
            <a:ext cx="10515599" cy="3706812"/>
          </a:xfrm>
        </p:spPr>
      </p:pic>
    </p:spTree>
    <p:extLst>
      <p:ext uri="{BB962C8B-B14F-4D97-AF65-F5344CB8AC3E}">
        <p14:creationId xmlns:p14="http://schemas.microsoft.com/office/powerpoint/2010/main" val="379621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9281E5-064F-7043-BA15-013795045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43" y="396170"/>
            <a:ext cx="4027114" cy="5876043"/>
          </a:xfrm>
        </p:spPr>
      </p:pic>
    </p:spTree>
    <p:extLst>
      <p:ext uri="{BB962C8B-B14F-4D97-AF65-F5344CB8AC3E}">
        <p14:creationId xmlns:p14="http://schemas.microsoft.com/office/powerpoint/2010/main" val="147394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1640BF7-0009-7147-919E-7F8D1886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5" y="365124"/>
            <a:ext cx="10406062" cy="5838031"/>
          </a:xfrm>
        </p:spPr>
      </p:pic>
    </p:spTree>
    <p:extLst>
      <p:ext uri="{BB962C8B-B14F-4D97-AF65-F5344CB8AC3E}">
        <p14:creationId xmlns:p14="http://schemas.microsoft.com/office/powerpoint/2010/main" val="70863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A055EE4D-083E-474B-B72E-9DE756E3E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65965"/>
              </p:ext>
            </p:extLst>
          </p:nvPr>
        </p:nvGraphicFramePr>
        <p:xfrm>
          <a:off x="1516062" y="2660384"/>
          <a:ext cx="9159875" cy="22807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31975">
                  <a:extLst>
                    <a:ext uri="{9D8B030D-6E8A-4147-A177-3AD203B41FA5}">
                      <a16:colId xmlns:a16="http://schemas.microsoft.com/office/drawing/2014/main" val="1852727002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936648663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801738689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993224251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610430986"/>
                    </a:ext>
                  </a:extLst>
                </a:gridCol>
              </a:tblGrid>
              <a:tr h="2280709">
                <a:tc>
                  <a:txBody>
                    <a:bodyPr/>
                    <a:lstStyle/>
                    <a:p>
                      <a:pPr algn="ctr" rtl="1"/>
                      <a:r>
                        <a:rPr lang="ar-SA" sz="9600" b="1">
                          <a:solidFill>
                            <a:srgbClr val="FF0000"/>
                          </a:solidFill>
                        </a:rPr>
                        <a:t>ص</a:t>
                      </a:r>
                      <a:endParaRPr lang="ar-YE" sz="9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 b="1">
                          <a:solidFill>
                            <a:srgbClr val="FF0000"/>
                          </a:solidFill>
                        </a:rPr>
                        <a:t>ب</a:t>
                      </a:r>
                      <a:endParaRPr lang="ar-YE" sz="9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 b="1">
                          <a:solidFill>
                            <a:srgbClr val="FF0000"/>
                          </a:solidFill>
                        </a:rPr>
                        <a:t>ه</a:t>
                      </a:r>
                      <a:endParaRPr lang="ar-YE" sz="9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 b="1">
                          <a:solidFill>
                            <a:srgbClr val="FF0000"/>
                          </a:solidFill>
                        </a:rPr>
                        <a:t>ي</a:t>
                      </a:r>
                      <a:endParaRPr lang="ar-YE" sz="9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 b="1">
                          <a:solidFill>
                            <a:srgbClr val="FF0000"/>
                          </a:solidFill>
                        </a:rPr>
                        <a:t>ي</a:t>
                      </a:r>
                      <a:endParaRPr lang="ar-YE" sz="9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1252"/>
                  </a:ext>
                </a:extLst>
              </a:tr>
            </a:tbl>
          </a:graphicData>
        </a:graphic>
      </p:graphicFrame>
      <p:pic>
        <p:nvPicPr>
          <p:cNvPr id="6" name="صورة 6">
            <a:extLst>
              <a:ext uri="{FF2B5EF4-FFF2-40B4-BE49-F238E27FC236}">
                <a16:creationId xmlns:a16="http://schemas.microsoft.com/office/drawing/2014/main" id="{4160A500-4064-194F-A32B-B7E3C1C8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416718"/>
            <a:ext cx="1905000" cy="1905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97643B8-4A23-3D42-8709-8BA406EE2DDC}"/>
              </a:ext>
            </a:extLst>
          </p:cNvPr>
          <p:cNvSpPr txBox="1"/>
          <p:nvPr/>
        </p:nvSpPr>
        <p:spPr>
          <a:xfrm>
            <a:off x="2847974" y="416718"/>
            <a:ext cx="495061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>
                <a:solidFill>
                  <a:schemeClr val="accent1"/>
                </a:solidFill>
              </a:rPr>
              <a:t>يشاك </a:t>
            </a:r>
            <a:endParaRPr lang="ar-YE" sz="9600" b="1">
              <a:solidFill>
                <a:schemeClr val="accent1"/>
              </a:solidFill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811C795A-4ADD-1643-84B6-3EA53FC7F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178593"/>
            <a:ext cx="2143125" cy="214312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13A1CC0-8EA9-EA42-B3A6-EAB50D62A1E0}"/>
              </a:ext>
            </a:extLst>
          </p:cNvPr>
          <p:cNvSpPr/>
          <p:nvPr/>
        </p:nvSpPr>
        <p:spPr>
          <a:xfrm>
            <a:off x="3436142" y="5098256"/>
            <a:ext cx="5319713" cy="15696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يصيبه </a:t>
            </a:r>
            <a:endParaRPr lang="ar-YE" sz="9600" b="1"/>
          </a:p>
        </p:txBody>
      </p:sp>
    </p:spTree>
    <p:extLst>
      <p:ext uri="{BB962C8B-B14F-4D97-AF65-F5344CB8AC3E}">
        <p14:creationId xmlns:p14="http://schemas.microsoft.com/office/powerpoint/2010/main" val="23356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CDB0DC7-84F1-8B43-A8A8-C0EC3039F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69" y="551655"/>
            <a:ext cx="3403512" cy="2663031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1D248C0-586A-2E4A-8534-5FA5F54AAEB5}"/>
              </a:ext>
            </a:extLst>
          </p:cNvPr>
          <p:cNvSpPr/>
          <p:nvPr/>
        </p:nvSpPr>
        <p:spPr>
          <a:xfrm>
            <a:off x="1178719" y="966788"/>
            <a:ext cx="5498306" cy="1581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>
                <a:solidFill>
                  <a:schemeClr val="accent1">
                    <a:lumMod val="75000"/>
                  </a:schemeClr>
                </a:solidFill>
              </a:rPr>
              <a:t>فما فوقها.. أي:</a:t>
            </a:r>
            <a:endParaRPr lang="ar-YE" sz="6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31E82D6-40D0-404B-96AF-87458D948964}"/>
              </a:ext>
            </a:extLst>
          </p:cNvPr>
          <p:cNvSpPr/>
          <p:nvPr/>
        </p:nvSpPr>
        <p:spPr>
          <a:xfrm>
            <a:off x="453276" y="2750343"/>
            <a:ext cx="7475449" cy="38893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>
                <a:solidFill>
                  <a:schemeClr val="accent2">
                    <a:lumMod val="50000"/>
                  </a:schemeClr>
                </a:solidFill>
              </a:rPr>
              <a:t>١.يصيبه  أقل من الشوكة. </a:t>
            </a:r>
          </a:p>
          <a:p>
            <a:r>
              <a:rPr lang="ar-SA" sz="4400" b="1">
                <a:solidFill>
                  <a:schemeClr val="accent2">
                    <a:lumMod val="50000"/>
                  </a:schemeClr>
                </a:solidFill>
              </a:rPr>
              <a:t>٢. يصيبه ما يساوي الشوكة. </a:t>
            </a:r>
          </a:p>
          <a:p>
            <a:r>
              <a:rPr lang="ar-SA" sz="4400" b="1">
                <a:solidFill>
                  <a:schemeClr val="accent2">
                    <a:lumMod val="50000"/>
                  </a:schemeClr>
                </a:solidFill>
              </a:rPr>
              <a:t>٣. يصيبه ما أعلى وأكبر من الشوكة. </a:t>
            </a:r>
          </a:p>
          <a:p>
            <a:endParaRPr lang="ar-SA" sz="4400" b="1">
              <a:solidFill>
                <a:schemeClr val="accent2">
                  <a:lumMod val="50000"/>
                </a:schemeClr>
              </a:solidFill>
            </a:endParaRPr>
          </a:p>
          <a:p>
            <a:endParaRPr lang="ar-YE" sz="4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إطار 7">
            <a:extLst>
              <a:ext uri="{FF2B5EF4-FFF2-40B4-BE49-F238E27FC236}">
                <a16:creationId xmlns:a16="http://schemas.microsoft.com/office/drawing/2014/main" id="{2B18E496-4117-4B45-A8F4-F50F49B687BD}"/>
              </a:ext>
            </a:extLst>
          </p:cNvPr>
          <p:cNvSpPr/>
          <p:nvPr/>
        </p:nvSpPr>
        <p:spPr>
          <a:xfrm>
            <a:off x="453276" y="4243784"/>
            <a:ext cx="7475449" cy="90249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>
              <a:solidFill>
                <a:schemeClr val="tx1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320A4D78-3429-134D-9A66-B519367B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36234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E3EEBB7-29A8-9A4F-AC6B-3A6AD56D3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7296" r="4853" b="7333"/>
          <a:stretch/>
        </p:blipFill>
        <p:spPr>
          <a:xfrm>
            <a:off x="7596188" y="726282"/>
            <a:ext cx="3988593" cy="4714874"/>
          </a:xfrm>
        </p:spPr>
      </p:pic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B4CBEB01-86CB-3B42-8059-5ED9B46A014F}"/>
              </a:ext>
            </a:extLst>
          </p:cNvPr>
          <p:cNvSpPr/>
          <p:nvPr/>
        </p:nvSpPr>
        <p:spPr>
          <a:xfrm>
            <a:off x="1273969" y="892968"/>
            <a:ext cx="5355431" cy="159543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>
                <a:solidFill>
                  <a:schemeClr val="accent1">
                    <a:lumMod val="75000"/>
                  </a:schemeClr>
                </a:solidFill>
              </a:rPr>
              <a:t>درجة  </a:t>
            </a:r>
            <a:endParaRPr lang="ar-YE" sz="88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5C31AAAC-64AD-3F43-ACB7-8DF2DA987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31010"/>
              </p:ext>
            </p:extLst>
          </p:nvPr>
        </p:nvGraphicFramePr>
        <p:xfrm>
          <a:off x="686791" y="2934228"/>
          <a:ext cx="6529785" cy="19235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76595">
                  <a:extLst>
                    <a:ext uri="{9D8B030D-6E8A-4147-A177-3AD203B41FA5}">
                      <a16:colId xmlns:a16="http://schemas.microsoft.com/office/drawing/2014/main" val="181704075"/>
                    </a:ext>
                  </a:extLst>
                </a:gridCol>
                <a:gridCol w="2176595">
                  <a:extLst>
                    <a:ext uri="{9D8B030D-6E8A-4147-A177-3AD203B41FA5}">
                      <a16:colId xmlns:a16="http://schemas.microsoft.com/office/drawing/2014/main" val="2893843139"/>
                    </a:ext>
                  </a:extLst>
                </a:gridCol>
                <a:gridCol w="2176595">
                  <a:extLst>
                    <a:ext uri="{9D8B030D-6E8A-4147-A177-3AD203B41FA5}">
                      <a16:colId xmlns:a16="http://schemas.microsoft.com/office/drawing/2014/main" val="2720371929"/>
                    </a:ext>
                  </a:extLst>
                </a:gridCol>
              </a:tblGrid>
              <a:tr h="1923521"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س</a:t>
                      </a:r>
                      <a:endParaRPr lang="ar-YE" sz="96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ن</a:t>
                      </a:r>
                      <a:endParaRPr lang="ar-YE" sz="96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600"/>
                        <a:t>ة</a:t>
                      </a:r>
                      <a:endParaRPr lang="ar-YE" sz="960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16585"/>
                  </a:ext>
                </a:extLst>
              </a:tr>
            </a:tbl>
          </a:graphicData>
        </a:graphic>
      </p:graphicFrame>
      <p:pic>
        <p:nvPicPr>
          <p:cNvPr id="7" name="صورة 7">
            <a:extLst>
              <a:ext uri="{FF2B5EF4-FFF2-40B4-BE49-F238E27FC236}">
                <a16:creationId xmlns:a16="http://schemas.microsoft.com/office/drawing/2014/main" id="{3E3CB02B-2FAC-2149-AF97-9733EF751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45" y="5010682"/>
            <a:ext cx="1752602" cy="1752602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7F5954F-3746-5C44-8533-7B5940D9AE28}"/>
              </a:ext>
            </a:extLst>
          </p:cNvPr>
          <p:cNvSpPr/>
          <p:nvPr/>
        </p:nvSpPr>
        <p:spPr>
          <a:xfrm>
            <a:off x="2715808" y="2781295"/>
            <a:ext cx="2931324" cy="2076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>
                <a:solidFill>
                  <a:schemeClr val="tx1"/>
                </a:solidFill>
              </a:rPr>
              <a:t>حسنة </a:t>
            </a:r>
            <a:endParaRPr lang="ar-YE" sz="6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9D6642E-D0C7-AB4E-B71B-8FEA2D616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93" y="729456"/>
            <a:ext cx="2924175" cy="2924175"/>
          </a:xfr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0219A01C-E4DC-434D-B692-B2BCB82F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0" y="2262980"/>
            <a:ext cx="5133975" cy="3810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2C7E0AC-208E-E246-8961-A5760A6B16EE}"/>
              </a:ext>
            </a:extLst>
          </p:cNvPr>
          <p:cNvSpPr/>
          <p:nvPr/>
        </p:nvSpPr>
        <p:spPr>
          <a:xfrm>
            <a:off x="1754980" y="335757"/>
            <a:ext cx="5438775" cy="17359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>
                <a:solidFill>
                  <a:schemeClr val="accent1"/>
                </a:solidFill>
              </a:rPr>
              <a:t>مُحيت </a:t>
            </a:r>
            <a:endParaRPr lang="ar-YE" sz="9600" b="1">
              <a:solidFill>
                <a:schemeClr val="accent1"/>
              </a:solidFill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CF7ECD96-F713-0145-B2F7-D779FEBF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17" y="4167980"/>
            <a:ext cx="2143125" cy="214312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3D3816F-BF54-F845-908C-2AFA48CDFD6A}"/>
              </a:ext>
            </a:extLst>
          </p:cNvPr>
          <p:cNvSpPr/>
          <p:nvPr/>
        </p:nvSpPr>
        <p:spPr>
          <a:xfrm>
            <a:off x="2544365" y="2262980"/>
            <a:ext cx="3634979" cy="13906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>
                <a:solidFill>
                  <a:schemeClr val="tx1"/>
                </a:solidFill>
              </a:rPr>
              <a:t>أزيلت </a:t>
            </a:r>
            <a:endParaRPr lang="ar-YE" sz="6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0DEAC33-4C9C-8B4C-B3D0-7DF9015B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56" y="261938"/>
            <a:ext cx="7893843" cy="5915025"/>
          </a:xfr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D178A79-9CE0-C24B-AFDE-AC7D31D843DC}"/>
              </a:ext>
            </a:extLst>
          </p:cNvPr>
          <p:cNvSpPr txBox="1"/>
          <p:nvPr/>
        </p:nvSpPr>
        <p:spPr>
          <a:xfrm>
            <a:off x="1335881" y="5074444"/>
            <a:ext cx="59626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/>
              <a:t>مراجعة الدرس السابق </a:t>
            </a:r>
            <a:endParaRPr lang="ar-YE" sz="5400" b="1"/>
          </a:p>
        </p:txBody>
      </p:sp>
    </p:spTree>
    <p:extLst>
      <p:ext uri="{BB962C8B-B14F-4D97-AF65-F5344CB8AC3E}">
        <p14:creationId xmlns:p14="http://schemas.microsoft.com/office/powerpoint/2010/main" val="188660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DBA649EC-C05E-C748-A15A-C71BF6FE1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1"/>
          <a:stretch/>
        </p:blipFill>
        <p:spPr>
          <a:xfrm>
            <a:off x="6849268" y="873125"/>
            <a:ext cx="4351338" cy="3603625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0BD469C-762B-1B48-A0E7-889721AA77F9}"/>
              </a:ext>
            </a:extLst>
          </p:cNvPr>
          <p:cNvSpPr/>
          <p:nvPr/>
        </p:nvSpPr>
        <p:spPr>
          <a:xfrm>
            <a:off x="1454943" y="773907"/>
            <a:ext cx="4533900" cy="1726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>
                <a:solidFill>
                  <a:schemeClr val="accent1"/>
                </a:solidFill>
              </a:rPr>
              <a:t>خطيئة </a:t>
            </a:r>
            <a:endParaRPr lang="ar-YE" sz="8800" b="1">
              <a:solidFill>
                <a:schemeClr val="accent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19F42E1-43DB-BF41-AE98-EE7C1A84A278}"/>
              </a:ext>
            </a:extLst>
          </p:cNvPr>
          <p:cNvSpPr txBox="1"/>
          <p:nvPr/>
        </p:nvSpPr>
        <p:spPr>
          <a:xfrm>
            <a:off x="773906" y="2514600"/>
            <a:ext cx="623649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ما ضد كلمة حسنة؟ </a:t>
            </a:r>
            <a:endParaRPr lang="ar-YE" sz="8000" b="1">
              <a:solidFill>
                <a:srgbClr val="FF0000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E2CC6C68-E1DD-DD48-88FB-0C0EE9751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25" y="4274342"/>
            <a:ext cx="2143125" cy="214312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C815008-B299-2D44-800F-742391DF1AEA}"/>
              </a:ext>
            </a:extLst>
          </p:cNvPr>
          <p:cNvSpPr/>
          <p:nvPr/>
        </p:nvSpPr>
        <p:spPr>
          <a:xfrm>
            <a:off x="2697558" y="4909869"/>
            <a:ext cx="2576911" cy="1364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/>
              <a:t>سيئة </a:t>
            </a:r>
            <a:endParaRPr lang="ar-YE" sz="5400" b="1"/>
          </a:p>
        </p:txBody>
      </p:sp>
    </p:spTree>
    <p:extLst>
      <p:ext uri="{BB962C8B-B14F-4D97-AF65-F5344CB8AC3E}">
        <p14:creationId xmlns:p14="http://schemas.microsoft.com/office/powerpoint/2010/main" val="39512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CDEDD9-F2B0-554E-821C-6402556B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CFB9A13-127E-4F42-81E8-15571CDC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515600" cy="6278563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62B1C96-C0A7-8944-AB7B-FEA2C4552C82}"/>
              </a:ext>
            </a:extLst>
          </p:cNvPr>
          <p:cNvSpPr/>
          <p:nvPr/>
        </p:nvSpPr>
        <p:spPr>
          <a:xfrm>
            <a:off x="3209925" y="1157288"/>
            <a:ext cx="577215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68476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DB975A5-76E8-7344-9219-E42A47FDC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6" y="631824"/>
            <a:ext cx="4500563" cy="5357019"/>
          </a:xfr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386B09A7-71D7-184F-8970-774441408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06263"/>
              </p:ext>
            </p:extLst>
          </p:nvPr>
        </p:nvGraphicFramePr>
        <p:xfrm>
          <a:off x="218278" y="631823"/>
          <a:ext cx="6346035" cy="570230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9207">
                  <a:extLst>
                    <a:ext uri="{9D8B030D-6E8A-4147-A177-3AD203B41FA5}">
                      <a16:colId xmlns:a16="http://schemas.microsoft.com/office/drawing/2014/main" val="2331146197"/>
                    </a:ext>
                  </a:extLst>
                </a:gridCol>
                <a:gridCol w="1269207">
                  <a:extLst>
                    <a:ext uri="{9D8B030D-6E8A-4147-A177-3AD203B41FA5}">
                      <a16:colId xmlns:a16="http://schemas.microsoft.com/office/drawing/2014/main" val="601487247"/>
                    </a:ext>
                  </a:extLst>
                </a:gridCol>
                <a:gridCol w="1269207">
                  <a:extLst>
                    <a:ext uri="{9D8B030D-6E8A-4147-A177-3AD203B41FA5}">
                      <a16:colId xmlns:a16="http://schemas.microsoft.com/office/drawing/2014/main" val="453231076"/>
                    </a:ext>
                  </a:extLst>
                </a:gridCol>
                <a:gridCol w="1269207">
                  <a:extLst>
                    <a:ext uri="{9D8B030D-6E8A-4147-A177-3AD203B41FA5}">
                      <a16:colId xmlns:a16="http://schemas.microsoft.com/office/drawing/2014/main" val="2533910981"/>
                    </a:ext>
                  </a:extLst>
                </a:gridCol>
                <a:gridCol w="1269207">
                  <a:extLst>
                    <a:ext uri="{9D8B030D-6E8A-4147-A177-3AD203B41FA5}">
                      <a16:colId xmlns:a16="http://schemas.microsoft.com/office/drawing/2014/main" val="1343256170"/>
                    </a:ext>
                  </a:extLst>
                </a:gridCol>
              </a:tblGrid>
              <a:tr h="1900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غ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ف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ث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ض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ث 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6767"/>
                  </a:ext>
                </a:extLst>
              </a:tr>
              <a:tr h="1900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ل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غ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ا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ل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ق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72801"/>
                  </a:ext>
                </a:extLst>
              </a:tr>
              <a:tr h="1900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ص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ب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ث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ق 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/>
                        <a:t>ر </a:t>
                      </a:r>
                      <a:endParaRPr lang="ar-YE" sz="72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25049"/>
                  </a:ext>
                </a:extLst>
              </a:tr>
            </a:tbl>
          </a:graphicData>
        </a:graphic>
      </p:graphicFrame>
      <p:pic>
        <p:nvPicPr>
          <p:cNvPr id="7" name="صورة 7">
            <a:extLst>
              <a:ext uri="{FF2B5EF4-FFF2-40B4-BE49-F238E27FC236}">
                <a16:creationId xmlns:a16="http://schemas.microsoft.com/office/drawing/2014/main" id="{BE95A2A4-1363-AB48-805E-B6197D86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95" y="2869406"/>
            <a:ext cx="2527544" cy="2345532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53069D0-0125-B04A-9C12-9AFF1AFD38ED}"/>
              </a:ext>
            </a:extLst>
          </p:cNvPr>
          <p:cNvSpPr/>
          <p:nvPr/>
        </p:nvSpPr>
        <p:spPr>
          <a:xfrm>
            <a:off x="5345906" y="631824"/>
            <a:ext cx="1218407" cy="17137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F38C24B-F9D6-DA4A-A893-B73EBD506DFE}"/>
              </a:ext>
            </a:extLst>
          </p:cNvPr>
          <p:cNvSpPr/>
          <p:nvPr/>
        </p:nvSpPr>
        <p:spPr>
          <a:xfrm flipH="1" flipV="1">
            <a:off x="2857499" y="583406"/>
            <a:ext cx="1321594" cy="1654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84C8222-14F2-2A4A-B2A6-AFE7DD4CD2CC}"/>
              </a:ext>
            </a:extLst>
          </p:cNvPr>
          <p:cNvSpPr/>
          <p:nvPr/>
        </p:nvSpPr>
        <p:spPr>
          <a:xfrm>
            <a:off x="218277" y="583406"/>
            <a:ext cx="1186662" cy="1654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81617F4-F7F9-314B-B50C-9EECC7D5DACC}"/>
              </a:ext>
            </a:extLst>
          </p:cNvPr>
          <p:cNvSpPr/>
          <p:nvPr/>
        </p:nvSpPr>
        <p:spPr>
          <a:xfrm flipH="1">
            <a:off x="4012403" y="2514599"/>
            <a:ext cx="1321592" cy="1654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B6C52C9-27C5-904A-8399-6DF02576F8C3}"/>
              </a:ext>
            </a:extLst>
          </p:cNvPr>
          <p:cNvSpPr/>
          <p:nvPr/>
        </p:nvSpPr>
        <p:spPr>
          <a:xfrm flipH="1">
            <a:off x="350839" y="2596753"/>
            <a:ext cx="940595" cy="17835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3BD2C20-05D0-CB49-90C4-1562A030E308}"/>
              </a:ext>
            </a:extLst>
          </p:cNvPr>
          <p:cNvSpPr/>
          <p:nvPr/>
        </p:nvSpPr>
        <p:spPr>
          <a:xfrm>
            <a:off x="2893217" y="4668839"/>
            <a:ext cx="1119186" cy="15573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B5DB489-4955-234D-BA73-31CDB4D4CFAC}"/>
              </a:ext>
            </a:extLst>
          </p:cNvPr>
          <p:cNvSpPr/>
          <p:nvPr/>
        </p:nvSpPr>
        <p:spPr>
          <a:xfrm flipH="1">
            <a:off x="1464863" y="4476750"/>
            <a:ext cx="1186661" cy="19057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353A027-207A-9F42-9943-B5AD58EF6D5A}"/>
              </a:ext>
            </a:extLst>
          </p:cNvPr>
          <p:cNvSpPr/>
          <p:nvPr/>
        </p:nvSpPr>
        <p:spPr>
          <a:xfrm>
            <a:off x="7371157" y="888602"/>
            <a:ext cx="4188619" cy="1724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>
                <a:solidFill>
                  <a:srgbClr val="FF0000"/>
                </a:solidFill>
              </a:rPr>
              <a:t>فضل الصبر </a:t>
            </a:r>
            <a:endParaRPr lang="ar-YE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4A1DDF2-334D-7E48-836D-E7F81BC3A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06" y="548480"/>
            <a:ext cx="4683919" cy="5237957"/>
          </a:xfr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62CA7688-9EBD-DE48-8A72-A33790E9D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60575"/>
              </p:ext>
            </p:extLst>
          </p:nvPr>
        </p:nvGraphicFramePr>
        <p:xfrm>
          <a:off x="918633" y="1035844"/>
          <a:ext cx="5418666" cy="37808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535322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0180159"/>
                    </a:ext>
                  </a:extLst>
                </a:gridCol>
              </a:tblGrid>
              <a:tr h="1260299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النفس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السخط</a:t>
                      </a:r>
                      <a:endParaRPr lang="ar-YE" sz="6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53030"/>
                  </a:ext>
                </a:extLst>
              </a:tr>
              <a:tr h="1260299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حبس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هو</a:t>
                      </a:r>
                      <a:endParaRPr lang="ar-YE" sz="6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35847"/>
                  </a:ext>
                </a:extLst>
              </a:tr>
              <a:tr h="1260299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عن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/>
                        <a:t>الجزع</a:t>
                      </a:r>
                      <a:endParaRPr lang="ar-YE" sz="6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20729"/>
                  </a:ext>
                </a:extLst>
              </a:tr>
            </a:tbl>
          </a:graphicData>
        </a:graphic>
      </p:graphicFrame>
      <p:pic>
        <p:nvPicPr>
          <p:cNvPr id="6" name="صورة 6">
            <a:extLst>
              <a:ext uri="{FF2B5EF4-FFF2-40B4-BE49-F238E27FC236}">
                <a16:creationId xmlns:a16="http://schemas.microsoft.com/office/drawing/2014/main" id="{F6EC3FA3-38FF-644B-8132-FB0662570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65" y="1071563"/>
            <a:ext cx="3810000" cy="38100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D87161D-05C4-9D47-AE65-A4A6FFEC4E2F}"/>
              </a:ext>
            </a:extLst>
          </p:cNvPr>
          <p:cNvSpPr/>
          <p:nvPr/>
        </p:nvSpPr>
        <p:spPr>
          <a:xfrm>
            <a:off x="441853" y="1457060"/>
            <a:ext cx="6372225" cy="2938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>
                <a:solidFill>
                  <a:schemeClr val="tx1"/>
                </a:solidFill>
              </a:rPr>
              <a:t>حبس النفس عن الجزع والسخط </a:t>
            </a:r>
            <a:endParaRPr lang="ar-YE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A8B58C8-0F38-AA4B-8274-F7FFB52BDB28}"/>
              </a:ext>
            </a:extLst>
          </p:cNvPr>
          <p:cNvSpPr txBox="1"/>
          <p:nvPr/>
        </p:nvSpPr>
        <p:spPr>
          <a:xfrm>
            <a:off x="5276849" y="2275076"/>
            <a:ext cx="581977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b="1">
                <a:solidFill>
                  <a:srgbClr val="FF0000"/>
                </a:solidFill>
              </a:rPr>
              <a:t>نشاط </a:t>
            </a:r>
            <a:endParaRPr lang="ar-YE" sz="9600" b="1">
              <a:solidFill>
                <a:srgbClr val="FF0000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010157D4-1C45-1C46-A9A0-8CBE6E46E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347265"/>
            <a:ext cx="6890104" cy="6163469"/>
          </a:xfrm>
        </p:spPr>
      </p:pic>
    </p:spTree>
    <p:extLst>
      <p:ext uri="{BB962C8B-B14F-4D97-AF65-F5344CB8AC3E}">
        <p14:creationId xmlns:p14="http://schemas.microsoft.com/office/powerpoint/2010/main" val="18618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67AAA1-0771-8847-9282-1F721460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720" y="365125"/>
            <a:ext cx="6365080" cy="5718969"/>
          </a:xfrm>
        </p:spPr>
        <p:txBody>
          <a:bodyPr>
            <a:normAutofit/>
          </a:bodyPr>
          <a:lstStyle/>
          <a:p>
            <a:r>
              <a:rPr lang="ar-SA" sz="6600" b="1">
                <a:solidFill>
                  <a:srgbClr val="FF0000"/>
                </a:solidFill>
              </a:rPr>
              <a:t>عددي أنواع المصائب التي تعرض للمسلم في حياته اختباراً من الله تعالى؟ </a:t>
            </a:r>
            <a:endParaRPr lang="ar-YE" sz="6600" b="1">
              <a:solidFill>
                <a:srgbClr val="FF0000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788597E-6594-ED4A-B828-2AEE03B66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0" y="2001044"/>
            <a:ext cx="3167063" cy="3167063"/>
          </a:xfrm>
        </p:spPr>
      </p:pic>
    </p:spTree>
    <p:extLst>
      <p:ext uri="{BB962C8B-B14F-4D97-AF65-F5344CB8AC3E}">
        <p14:creationId xmlns:p14="http://schemas.microsoft.com/office/powerpoint/2010/main" val="125467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863EBEA-52C0-A34D-BD65-8DF7C044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10" y="580877"/>
            <a:ext cx="4786789" cy="5232072"/>
          </a:xfr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B568D87-CEA6-FF4F-A406-ECB8E5E1989A}"/>
              </a:ext>
            </a:extLst>
          </p:cNvPr>
          <p:cNvSpPr txBox="1"/>
          <p:nvPr/>
        </p:nvSpPr>
        <p:spPr>
          <a:xfrm>
            <a:off x="7262813" y="1247011"/>
            <a:ext cx="317944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b="1">
                <a:solidFill>
                  <a:srgbClr val="92D050"/>
                </a:solidFill>
              </a:rPr>
              <a:t>ماهي فضائل (ثمرات) الصبر؟ </a:t>
            </a:r>
            <a:endParaRPr lang="ar-YE" sz="6600" b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43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03A604-3C20-3048-917D-CB3E6DC7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365125"/>
            <a:ext cx="6019799" cy="5516563"/>
          </a:xfrm>
        </p:spPr>
        <p:txBody>
          <a:bodyPr/>
          <a:lstStyle/>
          <a:p>
            <a:pPr algn="ctr"/>
            <a:r>
              <a:rPr lang="ar-SA" b="1">
                <a:solidFill>
                  <a:srgbClr val="7030A0"/>
                </a:solidFill>
              </a:rPr>
              <a:t>ماذا  يسن قوله عند وقوع المصيبة؟ </a:t>
            </a:r>
            <a:endParaRPr lang="ar-YE" b="1">
              <a:solidFill>
                <a:srgbClr val="7030A0"/>
              </a:solidFill>
            </a:endParaRP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68C71413-D9B0-8C43-9EC4-EE43B2229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0793" y="1063625"/>
            <a:ext cx="4543425" cy="4351338"/>
          </a:xfrm>
        </p:spPr>
      </p:pic>
    </p:spTree>
    <p:extLst>
      <p:ext uri="{BB962C8B-B14F-4D97-AF65-F5344CB8AC3E}">
        <p14:creationId xmlns:p14="http://schemas.microsoft.com/office/powerpoint/2010/main" val="218847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320F2A-A093-0F45-97E9-A102CD84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rgbClr val="FF0000"/>
                </a:solidFill>
              </a:rPr>
              <a:t>إقرئي الآية الكريمة.. ثم أجيبي على ما سبق من الأسئلة؟ </a:t>
            </a:r>
            <a:endParaRPr lang="ar-YE" b="1">
              <a:solidFill>
                <a:srgbClr val="FF0000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A87DAA1-4455-DA4D-997D-15DC3A6F3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9404"/>
            <a:ext cx="10515600" cy="4323779"/>
          </a:xfrm>
        </p:spPr>
      </p:pic>
    </p:spTree>
    <p:extLst>
      <p:ext uri="{BB962C8B-B14F-4D97-AF65-F5344CB8AC3E}">
        <p14:creationId xmlns:p14="http://schemas.microsoft.com/office/powerpoint/2010/main" val="97205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69A34FF-5E65-864F-98DC-7C6199DDE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2531" y="892968"/>
            <a:ext cx="2143125" cy="214312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6E2C332B-C81E-E542-920C-06EC93B83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892968"/>
            <a:ext cx="2143124" cy="2342484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E2182C9F-77EC-4149-B6BE-9AD772CCF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51" y="3530203"/>
            <a:ext cx="2250283" cy="2323086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869A2644-09DC-C24E-AAF8-28D7BDFCB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3988594"/>
            <a:ext cx="2143125" cy="214312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427C629E-6F07-E241-9F6E-12BB754F5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" y="607218"/>
            <a:ext cx="3033713" cy="3569495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66F69E62-50F5-0141-AE16-5E19247BF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4" y="3821905"/>
            <a:ext cx="3163094" cy="2896393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96B185D-4ABF-BF41-A4A8-0E6ED26DC10A}"/>
              </a:ext>
            </a:extLst>
          </p:cNvPr>
          <p:cNvSpPr/>
          <p:nvPr/>
        </p:nvSpPr>
        <p:spPr>
          <a:xfrm>
            <a:off x="8426053" y="2514600"/>
            <a:ext cx="2593181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rgbClr val="FF0000"/>
                </a:solidFill>
              </a:rPr>
              <a:t>أنواع المصائب </a:t>
            </a:r>
            <a:endParaRPr lang="ar-YE" sz="3600" b="1">
              <a:solidFill>
                <a:srgbClr val="FF000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263E4BC-5E8F-D645-9623-E6308E3368BE}"/>
              </a:ext>
            </a:extLst>
          </p:cNvPr>
          <p:cNvSpPr/>
          <p:nvPr/>
        </p:nvSpPr>
        <p:spPr>
          <a:xfrm>
            <a:off x="4722018" y="2606945"/>
            <a:ext cx="2747964" cy="10156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rgbClr val="FF0000"/>
                </a:solidFill>
              </a:rPr>
              <a:t>ثمرات الصبر</a:t>
            </a:r>
            <a:endParaRPr lang="ar-YE" sz="3600" b="1">
              <a:solidFill>
                <a:srgbClr val="FF0000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CAFE630-7157-2C4E-94EE-40210AEE279E}"/>
              </a:ext>
            </a:extLst>
          </p:cNvPr>
          <p:cNvSpPr/>
          <p:nvPr/>
        </p:nvSpPr>
        <p:spPr>
          <a:xfrm>
            <a:off x="785813" y="2514600"/>
            <a:ext cx="3299025" cy="1212056"/>
          </a:xfrm>
          <a:prstGeom prst="roundRect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>
                <a:solidFill>
                  <a:srgbClr val="FF0000"/>
                </a:solidFill>
              </a:rPr>
              <a:t>ما يسن قوله عند المصيبة </a:t>
            </a:r>
            <a:endParaRPr lang="ar-YE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AD0DD9E-EE9A-F546-B520-B8E0F9A3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2" y="365125"/>
            <a:ext cx="3218656" cy="3218656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48F751-9EE3-A946-B271-581DB470624B}"/>
              </a:ext>
            </a:extLst>
          </p:cNvPr>
          <p:cNvSpPr/>
          <p:nvPr/>
        </p:nvSpPr>
        <p:spPr>
          <a:xfrm>
            <a:off x="1619250" y="365126"/>
            <a:ext cx="5867400" cy="57189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>
                <a:solidFill>
                  <a:schemeClr val="tx1"/>
                </a:solidFill>
              </a:rPr>
              <a:t>ماهو فضل الرباط في سبيل الله ؟ </a:t>
            </a:r>
            <a:endParaRPr lang="ar-YE" sz="9600" b="1">
              <a:solidFill>
                <a:schemeClr val="tx1"/>
              </a:solidFill>
            </a:endParaRP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1B40BAD9-14B5-1C42-83A0-98AAA5A1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73" y="1615781"/>
            <a:ext cx="6000750" cy="32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0D70D667-691B-C545-9D56-15EE09D4D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19" y="473339"/>
            <a:ext cx="4351338" cy="5736432"/>
          </a:xfrm>
        </p:spPr>
      </p:pic>
    </p:spTree>
    <p:extLst>
      <p:ext uri="{BB962C8B-B14F-4D97-AF65-F5344CB8AC3E}">
        <p14:creationId xmlns:p14="http://schemas.microsoft.com/office/powerpoint/2010/main" val="4044590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>
            <a:extLst>
              <a:ext uri="{FF2B5EF4-FFF2-40B4-BE49-F238E27FC236}">
                <a16:creationId xmlns:a16="http://schemas.microsoft.com/office/drawing/2014/main" id="{CE7A68C8-86CF-2D4A-A6C9-31579A7B53B0}"/>
              </a:ext>
            </a:extLst>
          </p:cNvPr>
          <p:cNvSpPr/>
          <p:nvPr/>
        </p:nvSpPr>
        <p:spPr>
          <a:xfrm>
            <a:off x="976313" y="704850"/>
            <a:ext cx="10775156" cy="462915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/>
              <a:t>لماذا قيد أجر المصيبة بالإسلام؟ </a:t>
            </a:r>
            <a:endParaRPr lang="ar-YE" sz="8800" b="1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7D7EC00F-03CB-7A43-9537-B022E3CE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966040"/>
            <a:ext cx="3014663" cy="49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>
            <a:extLst>
              <a:ext uri="{FF2B5EF4-FFF2-40B4-BE49-F238E27FC236}">
                <a16:creationId xmlns:a16="http://schemas.microsoft.com/office/drawing/2014/main" id="{A029089D-F11F-8343-BE00-C007ED2F2F3C}"/>
              </a:ext>
            </a:extLst>
          </p:cNvPr>
          <p:cNvSpPr/>
          <p:nvPr/>
        </p:nvSpPr>
        <p:spPr>
          <a:xfrm>
            <a:off x="1252538" y="369094"/>
            <a:ext cx="9891712" cy="561974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/>
              <a:t>الكافر لا يؤجر على المصيبة حتى لو صبر لأنه فقد شرط قبول العمل وهو................ </a:t>
            </a:r>
            <a:endParaRPr lang="ar-YE" sz="4800" b="1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2AF1EA9-AC16-8349-9C93-369DF793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1" y="181005"/>
            <a:ext cx="3669507" cy="59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5CD40B6-2C8A-6A40-8A17-4712231D4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0" y="941916"/>
            <a:ext cx="4501384" cy="5246688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0D95303-C3D1-894F-80A0-B512F732DFC9}"/>
              </a:ext>
            </a:extLst>
          </p:cNvPr>
          <p:cNvSpPr/>
          <p:nvPr/>
        </p:nvSpPr>
        <p:spPr>
          <a:xfrm rot="10800000" flipH="1" flipV="1">
            <a:off x="2107406" y="1797844"/>
            <a:ext cx="3074194" cy="3821906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>
                <a:solidFill>
                  <a:srgbClr val="FF0000"/>
                </a:solidFill>
              </a:rPr>
              <a:t>سؤال الكنز </a:t>
            </a:r>
            <a:endParaRPr lang="ar-YE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8323556-DF31-5D48-BA7F-D5AD7F3EF69E}"/>
              </a:ext>
            </a:extLst>
          </p:cNvPr>
          <p:cNvSpPr/>
          <p:nvPr/>
        </p:nvSpPr>
        <p:spPr>
          <a:xfrm>
            <a:off x="679846" y="1517253"/>
            <a:ext cx="10832307" cy="21855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>
                <a:solidFill>
                  <a:schemeClr val="tx1"/>
                </a:solidFill>
              </a:rPr>
              <a:t>في الحديث.. (تنبيه على الأعلى بذكر الأقل.) </a:t>
            </a:r>
          </a:p>
          <a:p>
            <a:pPr algn="ctr"/>
            <a:endParaRPr lang="ar-YE" sz="4400" b="1">
              <a:solidFill>
                <a:schemeClr val="tx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1E32C37-B14F-2044-95E0-195C88E66880}"/>
              </a:ext>
            </a:extLst>
          </p:cNvPr>
          <p:cNvSpPr txBox="1"/>
          <p:nvPr/>
        </p:nvSpPr>
        <p:spPr>
          <a:xfrm>
            <a:off x="821531" y="4610100"/>
            <a:ext cx="100726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rgbClr val="FF0000"/>
                </a:solidFill>
              </a:rPr>
              <a:t>اشرحي هذه العبارة في ضوء دراستك للحديث؟ </a:t>
            </a:r>
            <a:endParaRPr lang="ar-YE" sz="4800" b="1">
              <a:solidFill>
                <a:srgbClr val="FF0000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BA148386-947C-7143-B4F2-EFC4EC46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68" y="476249"/>
            <a:ext cx="3764757" cy="61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2289556-EAE9-4F4F-B580-6E45D65F6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809625"/>
            <a:ext cx="6643688" cy="4982369"/>
          </a:xfrm>
        </p:spPr>
      </p:pic>
    </p:spTree>
    <p:extLst>
      <p:ext uri="{BB962C8B-B14F-4D97-AF65-F5344CB8AC3E}">
        <p14:creationId xmlns:p14="http://schemas.microsoft.com/office/powerpoint/2010/main" val="406876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D92D6C9-6298-364B-915C-8B24F2807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2" y="1440656"/>
            <a:ext cx="6647820" cy="3738563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92B558-E180-7545-B806-075CC2CBE6BF}"/>
              </a:ext>
            </a:extLst>
          </p:cNvPr>
          <p:cNvSpPr txBox="1"/>
          <p:nvPr/>
        </p:nvSpPr>
        <p:spPr>
          <a:xfrm>
            <a:off x="3620693" y="2699266"/>
            <a:ext cx="533161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b="1">
                <a:solidFill>
                  <a:schemeClr val="bg1"/>
                </a:solidFill>
              </a:rPr>
              <a:t>أضداد </a:t>
            </a:r>
            <a:endParaRPr lang="ar-YE" sz="9600" b="1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1994D7-9E7F-2F4A-85FF-514C3C69071E}"/>
              </a:ext>
            </a:extLst>
          </p:cNvPr>
          <p:cNvSpPr txBox="1"/>
          <p:nvPr/>
        </p:nvSpPr>
        <p:spPr>
          <a:xfrm>
            <a:off x="1678780" y="2699266"/>
            <a:ext cx="422671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b="1"/>
              <a:t>الكلمات </a:t>
            </a:r>
            <a:endParaRPr lang="ar-YE" sz="9600" b="1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814AFB-112A-5146-99FC-8A5EFC7F3672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/>
              <a:t>الكلمات </a:t>
            </a:r>
            <a:endParaRPr lang="ar-YE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A9A7EE8-594D-0248-A513-7AD2D4E235E3}"/>
              </a:ext>
            </a:extLst>
          </p:cNvPr>
          <p:cNvSpPr/>
          <p:nvPr/>
        </p:nvSpPr>
        <p:spPr>
          <a:xfrm>
            <a:off x="1151495" y="113972"/>
            <a:ext cx="3249651" cy="28864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/>
              <a:t>لعبة </a:t>
            </a:r>
            <a:endParaRPr lang="ar-YE" sz="9600" b="1"/>
          </a:p>
        </p:txBody>
      </p:sp>
    </p:spTree>
    <p:extLst>
      <p:ext uri="{BB962C8B-B14F-4D97-AF65-F5344CB8AC3E}">
        <p14:creationId xmlns:p14="http://schemas.microsoft.com/office/powerpoint/2010/main" val="12180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DC1C0E5F-3ACA-E74B-B92D-6D8B1E730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2231"/>
              </p:ext>
            </p:extLst>
          </p:nvPr>
        </p:nvGraphicFramePr>
        <p:xfrm>
          <a:off x="838205" y="1825625"/>
          <a:ext cx="10515595" cy="36982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2833275475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185107903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476708988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4176212335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394222705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مسلم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شوكة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كتبت 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درجة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الصبر</a:t>
                      </a:r>
                      <a:endParaRPr lang="ar-YE" sz="6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7126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كافر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فما فوقها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محيت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خطيئة</a:t>
                      </a:r>
                      <a:endParaRPr lang="ar-YE" sz="6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b="1"/>
                        <a:t>السخط</a:t>
                      </a:r>
                      <a:endParaRPr lang="ar-YE" sz="6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274"/>
                  </a:ext>
                </a:extLst>
              </a:tr>
            </a:tbl>
          </a:graphicData>
        </a:graphic>
      </p:graphicFrame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E2C06E-9B1C-034B-9AD5-8C37B455AF7C}"/>
              </a:ext>
            </a:extLst>
          </p:cNvPr>
          <p:cNvSpPr/>
          <p:nvPr/>
        </p:nvSpPr>
        <p:spPr>
          <a:xfrm flipH="1" flipV="1">
            <a:off x="9391650" y="3521868"/>
            <a:ext cx="2145506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5C04D52-0EF7-C74F-883F-13009A327D5F}"/>
              </a:ext>
            </a:extLst>
          </p:cNvPr>
          <p:cNvSpPr/>
          <p:nvPr/>
        </p:nvSpPr>
        <p:spPr>
          <a:xfrm>
            <a:off x="7518790" y="3429631"/>
            <a:ext cx="1872859" cy="19853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73D03A2-784B-AF4D-AD5C-9B61ED95051A}"/>
              </a:ext>
            </a:extLst>
          </p:cNvPr>
          <p:cNvSpPr/>
          <p:nvPr/>
        </p:nvSpPr>
        <p:spPr>
          <a:xfrm>
            <a:off x="5318521" y="3586161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9425C86-B874-7E4F-986C-591CE6249ADF}"/>
              </a:ext>
            </a:extLst>
          </p:cNvPr>
          <p:cNvSpPr/>
          <p:nvPr/>
        </p:nvSpPr>
        <p:spPr>
          <a:xfrm>
            <a:off x="3281957" y="3429632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3ACE749-7FA9-E349-A94C-6AA8ED0E7666}"/>
              </a:ext>
            </a:extLst>
          </p:cNvPr>
          <p:cNvSpPr/>
          <p:nvPr/>
        </p:nvSpPr>
        <p:spPr>
          <a:xfrm>
            <a:off x="1209675" y="3369469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9486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574C929-2B0E-CD4F-99A3-FD519794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69" y="881063"/>
            <a:ext cx="7134662" cy="4611687"/>
          </a:xfr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78D1652-195B-F740-8A90-3F3DB19E58B1}"/>
              </a:ext>
            </a:extLst>
          </p:cNvPr>
          <p:cNvSpPr/>
          <p:nvPr/>
        </p:nvSpPr>
        <p:spPr>
          <a:xfrm>
            <a:off x="4110037" y="4083843"/>
            <a:ext cx="3200400" cy="1952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/>
              <a:t>السؤال الأول... </a:t>
            </a:r>
            <a:endParaRPr lang="ar-YE" sz="6600" b="1"/>
          </a:p>
        </p:txBody>
      </p:sp>
    </p:spTree>
    <p:extLst>
      <p:ext uri="{BB962C8B-B14F-4D97-AF65-F5344CB8AC3E}">
        <p14:creationId xmlns:p14="http://schemas.microsoft.com/office/powerpoint/2010/main" val="285839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E601315-D070-5841-A29A-7363A461C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24" y="846137"/>
            <a:ext cx="2880519" cy="2880519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8237F20-FFD5-CE4A-A5F0-9CF9965632EB}"/>
              </a:ext>
            </a:extLst>
          </p:cNvPr>
          <p:cNvSpPr/>
          <p:nvPr/>
        </p:nvSpPr>
        <p:spPr>
          <a:xfrm>
            <a:off x="1059657" y="1131094"/>
            <a:ext cx="5950743" cy="5262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>
                <a:solidFill>
                  <a:schemeClr val="tx1"/>
                </a:solidFill>
              </a:rPr>
              <a:t>يُقدم الجهاد على بر الوالدين لأن الجهاد واجب على كل مسلم (.      ) </a:t>
            </a:r>
            <a:endParaRPr lang="ar-YE" sz="6600" b="1">
              <a:solidFill>
                <a:schemeClr val="tx1"/>
              </a:solidFill>
            </a:endParaRP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FB1ECE0E-D96B-6643-A5FA-9AAAFEF0E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55" y="2217539"/>
            <a:ext cx="6238875" cy="35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1DD83B0-A2B9-424C-B355-9D79AC566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893762"/>
            <a:ext cx="2642394" cy="2642394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C47C314-8D97-7244-B843-B6DDBF7577B1}"/>
              </a:ext>
            </a:extLst>
          </p:cNvPr>
          <p:cNvSpPr/>
          <p:nvPr/>
        </p:nvSpPr>
        <p:spPr>
          <a:xfrm>
            <a:off x="976313" y="893761"/>
            <a:ext cx="6034087" cy="4773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6600" b="1">
                <a:solidFill>
                  <a:schemeClr val="tx1"/>
                </a:solidFill>
              </a:rPr>
              <a:t>بر الوالدين</a:t>
            </a:r>
          </a:p>
          <a:p>
            <a:r>
              <a:rPr lang="ar-SA" sz="6600" b="1">
                <a:solidFill>
                  <a:schemeClr val="tx1"/>
                </a:solidFill>
              </a:rPr>
              <a:t>الصلاة على وقتها </a:t>
            </a:r>
          </a:p>
          <a:p>
            <a:r>
              <a:rPr lang="ar-SA" sz="6600" b="1">
                <a:solidFill>
                  <a:schemeClr val="tx1"/>
                </a:solidFill>
              </a:rPr>
              <a:t>الجهاد </a:t>
            </a:r>
          </a:p>
          <a:p>
            <a:endParaRPr lang="ar-YE" sz="6600" b="1">
              <a:solidFill>
                <a:schemeClr val="tx1"/>
              </a:solidFill>
            </a:endParaRP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CB596FAB-A334-204E-AA8E-212B0E183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214959"/>
            <a:ext cx="5524500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30E700-4B1A-BA45-90CA-EEF91CE8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ar-YE" sz="360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9130DBE-0D75-3142-9544-0BC77F9B3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9" b="1359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F37DCB-22ED-4789-AECF-0C4CF262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5" name="وتر 4">
            <a:extLst>
              <a:ext uri="{FF2B5EF4-FFF2-40B4-BE49-F238E27FC236}">
                <a16:creationId xmlns:a16="http://schemas.microsoft.com/office/drawing/2014/main" id="{035F9330-1C3C-0D47-876E-C737A9D83A36}"/>
              </a:ext>
            </a:extLst>
          </p:cNvPr>
          <p:cNvSpPr/>
          <p:nvPr/>
        </p:nvSpPr>
        <p:spPr>
          <a:xfrm rot="18165807">
            <a:off x="3559969" y="2298303"/>
            <a:ext cx="1797844" cy="2428082"/>
          </a:xfrm>
          <a:prstGeom prst="chord">
            <a:avLst>
              <a:gd name="adj1" fmla="val 6900106"/>
              <a:gd name="adj2" fmla="val 18070145"/>
            </a:avLst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43266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9244F636-9649-5A4D-9FD2-C32F376B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95" y="2917031"/>
            <a:ext cx="4954210" cy="322130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83DBA49-CAF4-7F49-8DFE-A3FC5C02FE63}"/>
              </a:ext>
            </a:extLst>
          </p:cNvPr>
          <p:cNvSpPr txBox="1"/>
          <p:nvPr/>
        </p:nvSpPr>
        <p:spPr>
          <a:xfrm rot="10800000" flipV="1">
            <a:off x="0" y="160757"/>
            <a:ext cx="120967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>
                <a:solidFill>
                  <a:schemeClr val="accent6">
                    <a:lumMod val="75000"/>
                  </a:schemeClr>
                </a:solidFill>
                <a:latin typeface="Abadi Extra Light" pitchFamily="2" charset="0"/>
                <a:ea typeface="Abadi Extra Light" pitchFamily="2" charset="0"/>
              </a:rPr>
              <a:t>الاستراتيجيات والألعاب التعليمية المستخدمة في عرض الدرس </a:t>
            </a:r>
            <a:endParaRPr lang="ar-YE" sz="6000" b="1">
              <a:solidFill>
                <a:schemeClr val="accent6">
                  <a:lumMod val="75000"/>
                </a:schemeClr>
              </a:solidFill>
              <a:latin typeface="Abadi Extra Light" pitchFamily="2" charset="0"/>
              <a:ea typeface="Abadi Ext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0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018A5A20-00D9-014E-BDD3-2237C3DF2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19" y="0"/>
            <a:ext cx="2695477" cy="2614613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E2FEF418-C4D2-E44F-9E9E-781B5FB8F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33" y="111917"/>
            <a:ext cx="2614613" cy="2614613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B4032F0-EBFF-394B-81A2-FB02CCAFB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99" y="-19053"/>
            <a:ext cx="2745583" cy="2745583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564E9F7E-DC94-1443-B8F8-17BD7BFC7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6" y="80960"/>
            <a:ext cx="2585562" cy="261461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295123B-D630-7C41-8D30-5DB1C0249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92" y="3077103"/>
            <a:ext cx="3108133" cy="2340241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D317918E-898A-384F-88E9-AF127A16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33" y="2885520"/>
            <a:ext cx="2531824" cy="2531824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A0C0BD36-749D-4043-9F0F-5ADA78FCA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07" y="2944409"/>
            <a:ext cx="2695477" cy="2605628"/>
          </a:xfrm>
          <a:prstGeom prst="rect">
            <a:avLst/>
          </a:prstGeom>
        </p:spPr>
      </p:pic>
      <p:pic>
        <p:nvPicPr>
          <p:cNvPr id="16" name="صورة 16">
            <a:extLst>
              <a:ext uri="{FF2B5EF4-FFF2-40B4-BE49-F238E27FC236}">
                <a16:creationId xmlns:a16="http://schemas.microsoft.com/office/drawing/2014/main" id="{D33EE1E0-0C3E-4C4A-9A48-06109C17D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6" y="2863901"/>
            <a:ext cx="2834479" cy="24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86A59A5-9833-384D-9CF1-AB813B25F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5125"/>
            <a:ext cx="4114800" cy="6127750"/>
          </a:xfr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58AA39D-AE15-E34D-ABEA-121A9C75A864}"/>
              </a:ext>
            </a:extLst>
          </p:cNvPr>
          <p:cNvSpPr/>
          <p:nvPr/>
        </p:nvSpPr>
        <p:spPr>
          <a:xfrm>
            <a:off x="214313" y="142875"/>
            <a:ext cx="6703218" cy="13930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>
                <a:solidFill>
                  <a:srgbClr val="FF0000"/>
                </a:solidFill>
              </a:rPr>
              <a:t>  عناصر الدرس :</a:t>
            </a:r>
            <a:endParaRPr lang="ar-YE" sz="5400" b="1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8C64BC4-4229-E443-909E-7576C0CE7D8A}"/>
              </a:ext>
            </a:extLst>
          </p:cNvPr>
          <p:cNvSpPr/>
          <p:nvPr/>
        </p:nvSpPr>
        <p:spPr>
          <a:xfrm>
            <a:off x="566737" y="1845469"/>
            <a:ext cx="6350794" cy="442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>
                <a:solidFill>
                  <a:schemeClr val="tx1"/>
                </a:solidFill>
              </a:rPr>
              <a:t>_ترجمة راوي الحديث. </a:t>
            </a:r>
          </a:p>
          <a:p>
            <a:r>
              <a:rPr lang="ar-SA" sz="4000" b="1">
                <a:solidFill>
                  <a:schemeClr val="tx1"/>
                </a:solidFill>
              </a:rPr>
              <a:t>_معنى الصبر.</a:t>
            </a:r>
          </a:p>
          <a:p>
            <a:r>
              <a:rPr lang="ar-SA" sz="4000" b="1">
                <a:solidFill>
                  <a:schemeClr val="tx1"/>
                </a:solidFill>
              </a:rPr>
              <a:t>_فضائل الصبر. </a:t>
            </a:r>
          </a:p>
          <a:p>
            <a:r>
              <a:rPr lang="ar-SA" sz="4000" b="1">
                <a:solidFill>
                  <a:schemeClr val="tx1"/>
                </a:solidFill>
              </a:rPr>
              <a:t>_ ما يسن قوله عند المصيبة </a:t>
            </a:r>
          </a:p>
          <a:p>
            <a:r>
              <a:rPr lang="ar-SA" sz="4000" b="1">
                <a:solidFill>
                  <a:schemeClr val="tx1"/>
                </a:solidFill>
              </a:rPr>
              <a:t>_بيان تقييد أجر المصيبة بالإسلام. </a:t>
            </a:r>
          </a:p>
          <a:p>
            <a:endParaRPr lang="ar-SA" sz="4000" b="1">
              <a:solidFill>
                <a:schemeClr val="tx1"/>
              </a:solidFill>
            </a:endParaRPr>
          </a:p>
          <a:p>
            <a:endParaRPr lang="ar-Y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831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نسق Office</vt:lpstr>
      <vt:lpstr>مادة الحديث الشريف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تمهيد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عددي أنواع المصائب التي تعرض للمسلم في حياته اختباراً من الله تعالى؟ </vt:lpstr>
      <vt:lpstr>عرض تقديمي في PowerPoint</vt:lpstr>
      <vt:lpstr>ماذا  يسن قوله عند وقوع المصيبة؟ </vt:lpstr>
      <vt:lpstr>إقرئي الآية الكريمة.. ثم أجيبي على ما سبق من الأسئلة؟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مادة الحديث الشريف </dc:title>
  <dc:creator>شريفة البحيري</dc:creator>
  <cp:lastModifiedBy>شريفة البحيري</cp:lastModifiedBy>
  <cp:revision>20</cp:revision>
  <dcterms:created xsi:type="dcterms:W3CDTF">2020-10-20T19:59:24Z</dcterms:created>
  <dcterms:modified xsi:type="dcterms:W3CDTF">2021-10-03T13:21:47Z</dcterms:modified>
</cp:coreProperties>
</file>