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9" r:id="rId3"/>
    <p:sldId id="264" r:id="rId4"/>
    <p:sldId id="265" r:id="rId5"/>
    <p:sldId id="274" r:id="rId6"/>
    <p:sldId id="275" r:id="rId7"/>
    <p:sldId id="261" r:id="rId8"/>
    <p:sldId id="276" r:id="rId9"/>
    <p:sldId id="322" r:id="rId10"/>
    <p:sldId id="266" r:id="rId11"/>
    <p:sldId id="267" r:id="rId12"/>
    <p:sldId id="323" r:id="rId13"/>
    <p:sldId id="277" r:id="rId14"/>
    <p:sldId id="324" r:id="rId15"/>
    <p:sldId id="325" r:id="rId16"/>
    <p:sldId id="326" r:id="rId17"/>
    <p:sldId id="272" r:id="rId18"/>
    <p:sldId id="283" r:id="rId19"/>
    <p:sldId id="284" r:id="rId20"/>
    <p:sldId id="327" r:id="rId21"/>
    <p:sldId id="348" r:id="rId22"/>
    <p:sldId id="282" r:id="rId23"/>
    <p:sldId id="287" r:id="rId24"/>
    <p:sldId id="288" r:id="rId25"/>
    <p:sldId id="349" r:id="rId26"/>
    <p:sldId id="296" r:id="rId27"/>
    <p:sldId id="289" r:id="rId28"/>
    <p:sldId id="290" r:id="rId29"/>
    <p:sldId id="328" r:id="rId30"/>
    <p:sldId id="329" r:id="rId31"/>
    <p:sldId id="294" r:id="rId32"/>
    <p:sldId id="295" r:id="rId33"/>
    <p:sldId id="350" r:id="rId34"/>
    <p:sldId id="297" r:id="rId35"/>
    <p:sldId id="298" r:id="rId36"/>
    <p:sldId id="299" r:id="rId37"/>
    <p:sldId id="351" r:id="rId38"/>
    <p:sldId id="330" r:id="rId39"/>
    <p:sldId id="352" r:id="rId40"/>
    <p:sldId id="300" r:id="rId41"/>
    <p:sldId id="331" r:id="rId42"/>
    <p:sldId id="318" r:id="rId43"/>
    <p:sldId id="332" r:id="rId44"/>
    <p:sldId id="333" r:id="rId45"/>
    <p:sldId id="334" r:id="rId46"/>
    <p:sldId id="335" r:id="rId47"/>
    <p:sldId id="336" r:id="rId48"/>
    <p:sldId id="337" r:id="rId49"/>
    <p:sldId id="338" r:id="rId50"/>
    <p:sldId id="306" r:id="rId51"/>
    <p:sldId id="304" r:id="rId52"/>
    <p:sldId id="316" r:id="rId53"/>
    <p:sldId id="313" r:id="rId54"/>
    <p:sldId id="339" r:id="rId55"/>
    <p:sldId id="314" r:id="rId56"/>
    <p:sldId id="315" r:id="rId57"/>
    <p:sldId id="340" r:id="rId58"/>
    <p:sldId id="341" r:id="rId59"/>
    <p:sldId id="342" r:id="rId60"/>
    <p:sldId id="305" r:id="rId61"/>
    <p:sldId id="343" r:id="rId62"/>
    <p:sldId id="308" r:id="rId63"/>
    <p:sldId id="353" r:id="rId64"/>
    <p:sldId id="309" r:id="rId65"/>
    <p:sldId id="344" r:id="rId66"/>
    <p:sldId id="345" r:id="rId67"/>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000CC"/>
    <a:srgbClr val="990033"/>
    <a:srgbClr val="00CC66"/>
    <a:srgbClr val="EDCB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نمط فاتح 1 - تميي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53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EG"/>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13/01/1443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4043711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13/01/1443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241683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13/01/1443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512683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13/01/1443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2627757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13/01/1443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561431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p:cNvSpPr>
            <a:spLocks noGrp="1"/>
          </p:cNvSpPr>
          <p:nvPr>
            <p:ph type="dt" sz="half" idx="10"/>
          </p:nvPr>
        </p:nvSpPr>
        <p:spPr/>
        <p:txBody>
          <a:bodyPr/>
          <a:lstStyle/>
          <a:p>
            <a:fld id="{51AAED5F-5347-4CC4-84E6-00676B004256}" type="datetimeFigureOut">
              <a:rPr lang="ar-EG" smtClean="0"/>
              <a:t>13/01/1443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217207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p:cNvSpPr>
            <a:spLocks noGrp="1"/>
          </p:cNvSpPr>
          <p:nvPr>
            <p:ph type="dt" sz="half" idx="10"/>
          </p:nvPr>
        </p:nvSpPr>
        <p:spPr/>
        <p:txBody>
          <a:bodyPr/>
          <a:lstStyle/>
          <a:p>
            <a:fld id="{51AAED5F-5347-4CC4-84E6-00676B004256}" type="datetimeFigureOut">
              <a:rPr lang="ar-EG" smtClean="0"/>
              <a:t>13/01/1443</a:t>
            </a:fld>
            <a:endParaRPr lang="ar-EG"/>
          </a:p>
        </p:txBody>
      </p:sp>
      <p:sp>
        <p:nvSpPr>
          <p:cNvPr id="8" name="عنصر نائب للتذييل 7"/>
          <p:cNvSpPr>
            <a:spLocks noGrp="1"/>
          </p:cNvSpPr>
          <p:nvPr>
            <p:ph type="ftr" sz="quarter" idx="11"/>
          </p:nvPr>
        </p:nvSpPr>
        <p:spPr/>
        <p:txBody>
          <a:bodyPr/>
          <a:lstStyle/>
          <a:p>
            <a:endParaRPr lang="ar-EG"/>
          </a:p>
        </p:txBody>
      </p:sp>
      <p:sp>
        <p:nvSpPr>
          <p:cNvPr id="9" name="عنصر نائب لرقم الشريحة 8"/>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414208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تاريخ 2"/>
          <p:cNvSpPr>
            <a:spLocks noGrp="1"/>
          </p:cNvSpPr>
          <p:nvPr>
            <p:ph type="dt" sz="half" idx="10"/>
          </p:nvPr>
        </p:nvSpPr>
        <p:spPr/>
        <p:txBody>
          <a:bodyPr/>
          <a:lstStyle/>
          <a:p>
            <a:fld id="{51AAED5F-5347-4CC4-84E6-00676B004256}" type="datetimeFigureOut">
              <a:rPr lang="ar-EG" smtClean="0"/>
              <a:t>13/01/1443</a:t>
            </a:fld>
            <a:endParaRPr lang="ar-EG"/>
          </a:p>
        </p:txBody>
      </p:sp>
      <p:sp>
        <p:nvSpPr>
          <p:cNvPr id="4" name="عنصر نائب للتذييل 3"/>
          <p:cNvSpPr>
            <a:spLocks noGrp="1"/>
          </p:cNvSpPr>
          <p:nvPr>
            <p:ph type="ftr" sz="quarter" idx="11"/>
          </p:nvPr>
        </p:nvSpPr>
        <p:spPr/>
        <p:txBody>
          <a:bodyPr/>
          <a:lstStyle/>
          <a:p>
            <a:endParaRPr lang="ar-EG"/>
          </a:p>
        </p:txBody>
      </p:sp>
      <p:sp>
        <p:nvSpPr>
          <p:cNvPr id="5" name="عنصر نائب لرقم الشريحة 4"/>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201259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1AAED5F-5347-4CC4-84E6-00676B004256}" type="datetimeFigureOut">
              <a:rPr lang="ar-EG" smtClean="0"/>
              <a:t>13/01/1443</a:t>
            </a:fld>
            <a:endParaRPr lang="ar-EG"/>
          </a:p>
        </p:txBody>
      </p:sp>
      <p:sp>
        <p:nvSpPr>
          <p:cNvPr id="3" name="عنصر نائب للتذييل 2"/>
          <p:cNvSpPr>
            <a:spLocks noGrp="1"/>
          </p:cNvSpPr>
          <p:nvPr>
            <p:ph type="ftr" sz="quarter" idx="11"/>
          </p:nvPr>
        </p:nvSpPr>
        <p:spPr/>
        <p:txBody>
          <a:bodyPr/>
          <a:lstStyle/>
          <a:p>
            <a:endParaRPr lang="ar-EG"/>
          </a:p>
        </p:txBody>
      </p:sp>
      <p:sp>
        <p:nvSpPr>
          <p:cNvPr id="4" name="عنصر نائب لرقم الشريحة 3"/>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4121344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EG"/>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1AAED5F-5347-4CC4-84E6-00676B004256}" type="datetimeFigureOut">
              <a:rPr lang="ar-EG" smtClean="0"/>
              <a:t>13/01/1443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332739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EG"/>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1AAED5F-5347-4CC4-84E6-00676B004256}" type="datetimeFigureOut">
              <a:rPr lang="ar-EG" smtClean="0"/>
              <a:t>13/01/1443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87821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1AAED5F-5347-4CC4-84E6-00676B004256}" type="datetimeFigureOut">
              <a:rPr lang="ar-EG" smtClean="0"/>
              <a:t>13/01/1443</a:t>
            </a:fld>
            <a:endParaRPr lang="ar-EG"/>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906B87F-97B9-4994-9B6C-8B3F6820BBE4}" type="slidenum">
              <a:rPr lang="ar-EG" smtClean="0"/>
              <a:t>‹#›</a:t>
            </a:fld>
            <a:endParaRPr lang="ar-EG"/>
          </a:p>
        </p:txBody>
      </p:sp>
    </p:spTree>
    <p:extLst>
      <p:ext uri="{BB962C8B-B14F-4D97-AF65-F5344CB8AC3E}">
        <p14:creationId xmlns:p14="http://schemas.microsoft.com/office/powerpoint/2010/main" val="2703137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4560731" y="1124744"/>
            <a:ext cx="3829517" cy="936104"/>
          </a:xfrm>
          <a:prstGeom prst="roundRect">
            <a:avLst/>
          </a:prstGeom>
          <a:solidFill>
            <a:schemeClr val="tx2">
              <a:lumMod val="60000"/>
              <a:lumOff val="40000"/>
            </a:schemeClr>
          </a:solidFill>
          <a:ln>
            <a:noFill/>
          </a:ln>
          <a:effectLst>
            <a:outerShdw blurRad="190500" dist="228600" dir="2700000" algn="ctr">
              <a:srgbClr val="000000">
                <a:alpha val="30000"/>
              </a:srgb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noAutofit/>
          </a:bodyPr>
          <a:lstStyle/>
          <a:p>
            <a:r>
              <a:rPr lang="ar-EG" sz="5400" b="1" dirty="0">
                <a:solidFill>
                  <a:schemeClr val="bg1"/>
                </a:solidFill>
                <a:latin typeface="+mn-lt"/>
                <a:ea typeface="+mn-ea"/>
                <a:cs typeface="+mn-cs"/>
              </a:rPr>
              <a:t>الدرس الثاني</a:t>
            </a:r>
          </a:p>
        </p:txBody>
      </p:sp>
      <p:sp>
        <p:nvSpPr>
          <p:cNvPr id="7" name="عنوان 1">
            <a:extLst>
              <a:ext uri="{FF2B5EF4-FFF2-40B4-BE49-F238E27FC236}">
                <a16:creationId xmlns:a16="http://schemas.microsoft.com/office/drawing/2014/main" id="{7F73354C-D7DF-40CD-A931-52D0520E04DE}"/>
              </a:ext>
            </a:extLst>
          </p:cNvPr>
          <p:cNvSpPr txBox="1">
            <a:spLocks/>
          </p:cNvSpPr>
          <p:nvPr/>
        </p:nvSpPr>
        <p:spPr>
          <a:xfrm>
            <a:off x="2771800" y="3717032"/>
            <a:ext cx="5256584" cy="1080121"/>
          </a:xfrm>
          <a:prstGeom prst="roundRect">
            <a:avLst/>
          </a:prstGeom>
          <a:solidFill>
            <a:schemeClr val="accent6">
              <a:lumMod val="75000"/>
            </a:schemeClr>
          </a:solidFill>
          <a:ln>
            <a:noFill/>
          </a:ln>
          <a:effectLst>
            <a:outerShdw blurRad="190500" dist="228600" dir="2700000" algn="ctr">
              <a:srgbClr val="000000">
                <a:alpha val="30000"/>
              </a:srgb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6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SA" sz="4000" dirty="0">
                <a:effectLst>
                  <a:outerShdw blurRad="38100" dist="38100" dir="2700000" algn="tl">
                    <a:srgbClr val="000000">
                      <a:alpha val="43137"/>
                    </a:srgbClr>
                  </a:outerShdw>
                </a:effectLst>
              </a:rPr>
              <a:t>معنى </a:t>
            </a:r>
            <a:r>
              <a:rPr lang="ar-EG" sz="4000">
                <a:effectLst>
                  <a:outerShdw blurRad="38100" dist="38100" dir="2700000" algn="tl">
                    <a:srgbClr val="000000">
                      <a:alpha val="43137"/>
                    </a:srgbClr>
                  </a:outerShdw>
                </a:effectLst>
              </a:rPr>
              <a:t>التفكير </a:t>
            </a:r>
            <a:r>
              <a:rPr lang="ar-SA" sz="4000">
                <a:effectLst>
                  <a:outerShdw blurRad="38100" dist="38100" dir="2700000" algn="tl">
                    <a:srgbClr val="000000">
                      <a:alpha val="43137"/>
                    </a:srgbClr>
                  </a:outerShdw>
                </a:effectLst>
              </a:rPr>
              <a:t>الناقد </a:t>
            </a:r>
            <a:r>
              <a:rPr lang="ar-SA" sz="4000" dirty="0">
                <a:effectLst>
                  <a:outerShdw blurRad="38100" dist="38100" dir="2700000" algn="tl">
                    <a:srgbClr val="000000">
                      <a:alpha val="43137"/>
                    </a:srgbClr>
                  </a:outerShdw>
                </a:effectLst>
              </a:rPr>
              <a:t>وخطواته</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634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E9D67F7F-1381-429B-994E-A706DAE55D57}"/>
              </a:ext>
            </a:extLst>
          </p:cNvPr>
          <p:cNvGrpSpPr/>
          <p:nvPr/>
        </p:nvGrpSpPr>
        <p:grpSpPr>
          <a:xfrm>
            <a:off x="2036503" y="1052736"/>
            <a:ext cx="5070994" cy="4235698"/>
            <a:chOff x="2123728" y="620688"/>
            <a:chExt cx="5070994" cy="4235698"/>
          </a:xfrm>
        </p:grpSpPr>
        <p:pic>
          <p:nvPicPr>
            <p:cNvPr id="5" name="صورة 4">
              <a:extLst>
                <a:ext uri="{FF2B5EF4-FFF2-40B4-BE49-F238E27FC236}">
                  <a16:creationId xmlns:a16="http://schemas.microsoft.com/office/drawing/2014/main" id="{3844A8CE-3E7E-4904-9C42-BE877AFBE1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31839" y="620688"/>
              <a:ext cx="4062883" cy="4062883"/>
            </a:xfrm>
            <a:prstGeom prst="rect">
              <a:avLst/>
            </a:prstGeom>
          </p:spPr>
        </p:pic>
        <p:sp>
          <p:nvSpPr>
            <p:cNvPr id="7" name="عنوان 1">
              <a:extLst>
                <a:ext uri="{FF2B5EF4-FFF2-40B4-BE49-F238E27FC236}">
                  <a16:creationId xmlns:a16="http://schemas.microsoft.com/office/drawing/2014/main" id="{B0A0A044-5B07-4061-8FD6-BC7548CE9DA0}"/>
                </a:ext>
              </a:extLst>
            </p:cNvPr>
            <p:cNvSpPr txBox="1">
              <a:spLocks/>
            </p:cNvSpPr>
            <p:nvPr/>
          </p:nvSpPr>
          <p:spPr>
            <a:xfrm>
              <a:off x="2123728" y="3933056"/>
              <a:ext cx="3959464" cy="923330"/>
            </a:xfrm>
            <a:prstGeom prst="rect">
              <a:avLst/>
            </a:prstGeom>
            <a:solidFill>
              <a:schemeClr val="accent5">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t>أفهم وأحلل</a:t>
              </a:r>
            </a:p>
          </p:txBody>
        </p:sp>
      </p:grpSp>
    </p:spTree>
    <p:extLst>
      <p:ext uri="{BB962C8B-B14F-4D97-AF65-F5344CB8AC3E}">
        <p14:creationId xmlns:p14="http://schemas.microsoft.com/office/powerpoint/2010/main" val="272039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06B2C852-66A1-41ED-9693-779556F1AB2A}"/>
              </a:ext>
            </a:extLst>
          </p:cNvPr>
          <p:cNvSpPr/>
          <p:nvPr/>
        </p:nvSpPr>
        <p:spPr bwMode="auto">
          <a:xfrm>
            <a:off x="719572" y="2276872"/>
            <a:ext cx="7704856" cy="1296144"/>
          </a:xfrm>
          <a:prstGeom prst="roundRect">
            <a:avLst>
              <a:gd name="adj" fmla="val 20919"/>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3600" b="1" dirty="0">
                <a:solidFill>
                  <a:schemeClr val="tx1"/>
                </a:solidFill>
                <a:effectLst>
                  <a:outerShdw blurRad="38100" dist="38100" dir="2700000" algn="tl">
                    <a:srgbClr val="000000">
                      <a:alpha val="43137"/>
                    </a:srgbClr>
                  </a:outerShdw>
                </a:effectLst>
              </a:rPr>
              <a:t>1- </a:t>
            </a:r>
            <a:r>
              <a:rPr lang="ar-SA" sz="3600" b="1" dirty="0">
                <a:solidFill>
                  <a:schemeClr val="tx1"/>
                </a:solidFill>
              </a:rPr>
              <a:t>قارن من خلال قراءة النص بين نمطي تفكير كل من غاليليو</a:t>
            </a:r>
            <a:r>
              <a:rPr lang="ar-SA" sz="3600" dirty="0">
                <a:solidFill>
                  <a:schemeClr val="tx1"/>
                </a:solidFill>
              </a:rPr>
              <a:t> </a:t>
            </a:r>
            <a:r>
              <a:rPr lang="ar-SA" sz="3600" b="1" dirty="0" err="1">
                <a:solidFill>
                  <a:schemeClr val="tx1"/>
                </a:solidFill>
              </a:rPr>
              <a:t>وسمبليسيو</a:t>
            </a:r>
            <a:r>
              <a:rPr lang="ar-SA" sz="3600" b="1" dirty="0">
                <a:solidFill>
                  <a:schemeClr val="tx1"/>
                </a:solidFill>
              </a:rPr>
              <a:t>:</a:t>
            </a:r>
            <a:endParaRPr lang="en-US" sz="3600" b="1" dirty="0">
              <a:solidFill>
                <a:schemeClr val="tx1"/>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367912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3D1402DB-4D8B-4B6A-A369-2AF7E3DDC996}"/>
              </a:ext>
            </a:extLst>
          </p:cNvPr>
          <p:cNvSpPr txBox="1"/>
          <p:nvPr/>
        </p:nvSpPr>
        <p:spPr>
          <a:xfrm>
            <a:off x="1475656" y="2478138"/>
            <a:ext cx="6480720" cy="923330"/>
          </a:xfrm>
          <a:prstGeom prst="rect">
            <a:avLst/>
          </a:prstGeom>
          <a:noFill/>
        </p:spPr>
        <p:txBody>
          <a:bodyPr wrap="square" rtlCol="1">
            <a:spAutoFit/>
          </a:bodyPr>
          <a:lstStyle/>
          <a:p>
            <a:pPr algn="ctr"/>
            <a:r>
              <a:rPr lang="ar-EG" sz="5400" dirty="0">
                <a:solidFill>
                  <a:schemeClr val="tx2"/>
                </a:solidFill>
              </a:rPr>
              <a:t>...................</a:t>
            </a:r>
          </a:p>
        </p:txBody>
      </p:sp>
    </p:spTree>
    <p:extLst>
      <p:ext uri="{BB962C8B-B14F-4D97-AF65-F5344CB8AC3E}">
        <p14:creationId xmlns:p14="http://schemas.microsoft.com/office/powerpoint/2010/main" val="1442791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06B2C852-66A1-41ED-9693-779556F1AB2A}"/>
              </a:ext>
            </a:extLst>
          </p:cNvPr>
          <p:cNvSpPr/>
          <p:nvPr/>
        </p:nvSpPr>
        <p:spPr bwMode="auto">
          <a:xfrm>
            <a:off x="1007604" y="1484784"/>
            <a:ext cx="7128792" cy="3492388"/>
          </a:xfrm>
          <a:prstGeom prst="roundRect">
            <a:avLst>
              <a:gd name="adj" fmla="val 12017"/>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3600" b="1" dirty="0">
                <a:solidFill>
                  <a:schemeClr val="tx2"/>
                </a:solidFill>
                <a:effectLst>
                  <a:outerShdw blurRad="38100" dist="38100" dir="2700000" algn="tl">
                    <a:srgbClr val="000000">
                      <a:alpha val="43137"/>
                    </a:srgbClr>
                  </a:outerShdw>
                </a:effectLst>
              </a:rPr>
              <a:t>2- </a:t>
            </a:r>
            <a:r>
              <a:rPr lang="ar-SA" sz="3600" b="1" dirty="0">
                <a:solidFill>
                  <a:schemeClr val="tx2"/>
                </a:solidFill>
              </a:rPr>
              <a:t>اعتمد غاليليو في تفكيره الناقد على جملة من الإجراءات والخطوات للوصول إلى إثبات نظرية كوبرنيكوس الجديدة في علم الفلك إلا إنها مبعثرة في الرسم التالي: رتبها من 1-11 من البداية إلى النهاية.</a:t>
            </a:r>
            <a:endParaRPr lang="en-US" sz="3600" dirty="0">
              <a:solidFill>
                <a:schemeClr val="tx2"/>
              </a:solidFill>
            </a:endParaRPr>
          </a:p>
        </p:txBody>
      </p:sp>
    </p:spTree>
    <p:extLst>
      <p:ext uri="{BB962C8B-B14F-4D97-AF65-F5344CB8AC3E}">
        <p14:creationId xmlns:p14="http://schemas.microsoft.com/office/powerpoint/2010/main" val="279110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3" name="مجموعة 2">
            <a:extLst>
              <a:ext uri="{FF2B5EF4-FFF2-40B4-BE49-F238E27FC236}">
                <a16:creationId xmlns:a16="http://schemas.microsoft.com/office/drawing/2014/main" id="{2B2BF62D-244D-44EA-BB83-77A043E98695}"/>
              </a:ext>
            </a:extLst>
          </p:cNvPr>
          <p:cNvGrpSpPr/>
          <p:nvPr/>
        </p:nvGrpSpPr>
        <p:grpSpPr>
          <a:xfrm>
            <a:off x="5580112" y="1231017"/>
            <a:ext cx="2412268" cy="1584176"/>
            <a:chOff x="5724128" y="1484784"/>
            <a:chExt cx="2412268" cy="1584176"/>
          </a:xfrm>
        </p:grpSpPr>
        <p:sp>
          <p:nvSpPr>
            <p:cNvPr id="4" name="Rounded Rectangle 2">
              <a:extLst>
                <a:ext uri="{FF2B5EF4-FFF2-40B4-BE49-F238E27FC236}">
                  <a16:creationId xmlns:a16="http://schemas.microsoft.com/office/drawing/2014/main" id="{06B2C852-66A1-41ED-9693-779556F1AB2A}"/>
                </a:ext>
              </a:extLst>
            </p:cNvPr>
            <p:cNvSpPr/>
            <p:nvPr/>
          </p:nvSpPr>
          <p:spPr bwMode="auto">
            <a:xfrm>
              <a:off x="5724128" y="1484784"/>
              <a:ext cx="2412268" cy="1584176"/>
            </a:xfrm>
            <a:prstGeom prst="roundRect">
              <a:avLst>
                <a:gd name="adj" fmla="val 20919"/>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en-US" sz="3600" b="1" dirty="0">
                <a:solidFill>
                  <a:schemeClr val="tx1"/>
                </a:solidFill>
                <a:effectLst>
                  <a:outerShdw blurRad="38100" dist="38100" dir="2700000" algn="tl">
                    <a:srgbClr val="000000">
                      <a:alpha val="43137"/>
                    </a:srgbClr>
                  </a:outerShdw>
                </a:effectLst>
                <a:latin typeface="Calibri" pitchFamily="34" charset="0"/>
              </a:endParaRPr>
            </a:p>
          </p:txBody>
        </p:sp>
        <p:sp>
          <p:nvSpPr>
            <p:cNvPr id="2" name="شكل بيضاوي 1">
              <a:extLst>
                <a:ext uri="{FF2B5EF4-FFF2-40B4-BE49-F238E27FC236}">
                  <a16:creationId xmlns:a16="http://schemas.microsoft.com/office/drawing/2014/main" id="{E000F8BE-1E00-4960-BF1F-A670CB04A05E}"/>
                </a:ext>
              </a:extLst>
            </p:cNvPr>
            <p:cNvSpPr/>
            <p:nvPr/>
          </p:nvSpPr>
          <p:spPr>
            <a:xfrm>
              <a:off x="7452320" y="1556792"/>
              <a:ext cx="576064"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6" name="مربع نص 5">
            <a:extLst>
              <a:ext uri="{FF2B5EF4-FFF2-40B4-BE49-F238E27FC236}">
                <a16:creationId xmlns:a16="http://schemas.microsoft.com/office/drawing/2014/main" id="{BE8EE568-04C2-4159-B6AC-0E37CB6730D6}"/>
              </a:ext>
            </a:extLst>
          </p:cNvPr>
          <p:cNvSpPr txBox="1"/>
          <p:nvPr/>
        </p:nvSpPr>
        <p:spPr>
          <a:xfrm>
            <a:off x="5302592" y="1246980"/>
            <a:ext cx="2267744" cy="1653145"/>
          </a:xfrm>
          <a:prstGeom prst="rect">
            <a:avLst/>
          </a:prstGeom>
          <a:noFill/>
        </p:spPr>
        <p:txBody>
          <a:bodyPr wrap="square">
            <a:spAutoFit/>
          </a:bodyPr>
          <a:lstStyle/>
          <a:p>
            <a:pPr marL="228600" marR="0" rtl="1">
              <a:lnSpc>
                <a:spcPct val="107000"/>
              </a:lnSpc>
              <a:spcBef>
                <a:spcPts val="0"/>
              </a:spcBef>
              <a:spcAft>
                <a:spcPts val="800"/>
              </a:spcAft>
            </a:pPr>
            <a:r>
              <a:rPr lang="ar-SA" sz="2400" b="1" dirty="0">
                <a:effectLst/>
                <a:latin typeface="Calibri" panose="020F0502020204030204" pitchFamily="34" charset="0"/>
                <a:ea typeface="Calibri" panose="020F0502020204030204" pitchFamily="34" charset="0"/>
                <a:cs typeface="Arial" panose="020B0604020202020204" pitchFamily="34" charset="0"/>
              </a:rPr>
              <a:t>مناقشة الآراء والنظريات المختلفة بشأن حركة الكواكب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7" name="مجموعة 6">
            <a:extLst>
              <a:ext uri="{FF2B5EF4-FFF2-40B4-BE49-F238E27FC236}">
                <a16:creationId xmlns:a16="http://schemas.microsoft.com/office/drawing/2014/main" id="{27FDD190-401B-42E7-8689-DFB7CE1A71E8}"/>
              </a:ext>
            </a:extLst>
          </p:cNvPr>
          <p:cNvGrpSpPr/>
          <p:nvPr/>
        </p:nvGrpSpPr>
        <p:grpSpPr>
          <a:xfrm>
            <a:off x="1455166" y="1231017"/>
            <a:ext cx="2412268" cy="1584176"/>
            <a:chOff x="5724128" y="1484784"/>
            <a:chExt cx="2412268" cy="1584176"/>
          </a:xfrm>
        </p:grpSpPr>
        <p:sp>
          <p:nvSpPr>
            <p:cNvPr id="8" name="Rounded Rectangle 2">
              <a:extLst>
                <a:ext uri="{FF2B5EF4-FFF2-40B4-BE49-F238E27FC236}">
                  <a16:creationId xmlns:a16="http://schemas.microsoft.com/office/drawing/2014/main" id="{EB5737A7-C890-428F-9E7D-58A33C3C6728}"/>
                </a:ext>
              </a:extLst>
            </p:cNvPr>
            <p:cNvSpPr/>
            <p:nvPr/>
          </p:nvSpPr>
          <p:spPr bwMode="auto">
            <a:xfrm>
              <a:off x="5724128" y="1484784"/>
              <a:ext cx="2412268" cy="1584176"/>
            </a:xfrm>
            <a:prstGeom prst="roundRect">
              <a:avLst>
                <a:gd name="adj" fmla="val 20919"/>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en-US" sz="3600" b="1" dirty="0">
                <a:solidFill>
                  <a:schemeClr val="tx1"/>
                </a:solidFill>
                <a:effectLst>
                  <a:outerShdw blurRad="38100" dist="38100" dir="2700000" algn="tl">
                    <a:srgbClr val="000000">
                      <a:alpha val="43137"/>
                    </a:srgbClr>
                  </a:outerShdw>
                </a:effectLst>
                <a:latin typeface="Calibri" pitchFamily="34" charset="0"/>
              </a:endParaRPr>
            </a:p>
          </p:txBody>
        </p:sp>
        <p:sp>
          <p:nvSpPr>
            <p:cNvPr id="9" name="شكل بيضاوي 8">
              <a:extLst>
                <a:ext uri="{FF2B5EF4-FFF2-40B4-BE49-F238E27FC236}">
                  <a16:creationId xmlns:a16="http://schemas.microsoft.com/office/drawing/2014/main" id="{03579725-7592-4CE7-A363-7C651E191F3A}"/>
                </a:ext>
              </a:extLst>
            </p:cNvPr>
            <p:cNvSpPr/>
            <p:nvPr/>
          </p:nvSpPr>
          <p:spPr>
            <a:xfrm>
              <a:off x="7452320" y="1556792"/>
              <a:ext cx="576064"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grpSp>
        <p:nvGrpSpPr>
          <p:cNvPr id="10" name="مجموعة 9">
            <a:extLst>
              <a:ext uri="{FF2B5EF4-FFF2-40B4-BE49-F238E27FC236}">
                <a16:creationId xmlns:a16="http://schemas.microsoft.com/office/drawing/2014/main" id="{D26751A7-DE25-4FEC-A4D3-5E72A579E3C6}"/>
              </a:ext>
            </a:extLst>
          </p:cNvPr>
          <p:cNvGrpSpPr/>
          <p:nvPr/>
        </p:nvGrpSpPr>
        <p:grpSpPr>
          <a:xfrm>
            <a:off x="5220073" y="3571277"/>
            <a:ext cx="2772307" cy="1983698"/>
            <a:chOff x="5724128" y="1484784"/>
            <a:chExt cx="2412268" cy="1584176"/>
          </a:xfrm>
        </p:grpSpPr>
        <p:sp>
          <p:nvSpPr>
            <p:cNvPr id="11" name="Rounded Rectangle 2">
              <a:extLst>
                <a:ext uri="{FF2B5EF4-FFF2-40B4-BE49-F238E27FC236}">
                  <a16:creationId xmlns:a16="http://schemas.microsoft.com/office/drawing/2014/main" id="{872743D8-5E24-44CB-BD0F-DFE922B1A3F6}"/>
                </a:ext>
              </a:extLst>
            </p:cNvPr>
            <p:cNvSpPr/>
            <p:nvPr/>
          </p:nvSpPr>
          <p:spPr bwMode="auto">
            <a:xfrm>
              <a:off x="5724128" y="1484784"/>
              <a:ext cx="2412268" cy="1584176"/>
            </a:xfrm>
            <a:prstGeom prst="roundRect">
              <a:avLst>
                <a:gd name="adj" fmla="val 20919"/>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en-US" sz="3600" b="1" dirty="0">
                <a:solidFill>
                  <a:schemeClr val="tx1"/>
                </a:solidFill>
                <a:effectLst>
                  <a:outerShdw blurRad="38100" dist="38100" dir="2700000" algn="tl">
                    <a:srgbClr val="000000">
                      <a:alpha val="43137"/>
                    </a:srgbClr>
                  </a:outerShdw>
                </a:effectLst>
                <a:latin typeface="Calibri" pitchFamily="34" charset="0"/>
              </a:endParaRPr>
            </a:p>
          </p:txBody>
        </p:sp>
        <p:sp>
          <p:nvSpPr>
            <p:cNvPr id="12" name="شكل بيضاوي 11">
              <a:extLst>
                <a:ext uri="{FF2B5EF4-FFF2-40B4-BE49-F238E27FC236}">
                  <a16:creationId xmlns:a16="http://schemas.microsoft.com/office/drawing/2014/main" id="{322DC4DA-93D7-49CC-B02E-E3D639812085}"/>
                </a:ext>
              </a:extLst>
            </p:cNvPr>
            <p:cNvSpPr/>
            <p:nvPr/>
          </p:nvSpPr>
          <p:spPr>
            <a:xfrm>
              <a:off x="7452320" y="1556792"/>
              <a:ext cx="576064"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grpSp>
        <p:nvGrpSpPr>
          <p:cNvPr id="13" name="مجموعة 12">
            <a:extLst>
              <a:ext uri="{FF2B5EF4-FFF2-40B4-BE49-F238E27FC236}">
                <a16:creationId xmlns:a16="http://schemas.microsoft.com/office/drawing/2014/main" id="{8948E3BA-50F5-49A7-B2CE-2B1A22BC8C9A}"/>
              </a:ext>
            </a:extLst>
          </p:cNvPr>
          <p:cNvGrpSpPr/>
          <p:nvPr/>
        </p:nvGrpSpPr>
        <p:grpSpPr>
          <a:xfrm>
            <a:off x="1257144" y="3535130"/>
            <a:ext cx="2808312" cy="1909964"/>
            <a:chOff x="5724128" y="1484784"/>
            <a:chExt cx="2412268" cy="1584176"/>
          </a:xfrm>
        </p:grpSpPr>
        <p:sp>
          <p:nvSpPr>
            <p:cNvPr id="14" name="Rounded Rectangle 2">
              <a:extLst>
                <a:ext uri="{FF2B5EF4-FFF2-40B4-BE49-F238E27FC236}">
                  <a16:creationId xmlns:a16="http://schemas.microsoft.com/office/drawing/2014/main" id="{409A6CAE-8920-41B9-BB64-C15F3A6FCFE5}"/>
                </a:ext>
              </a:extLst>
            </p:cNvPr>
            <p:cNvSpPr/>
            <p:nvPr/>
          </p:nvSpPr>
          <p:spPr bwMode="auto">
            <a:xfrm>
              <a:off x="5724128" y="1484784"/>
              <a:ext cx="2412268" cy="1584176"/>
            </a:xfrm>
            <a:prstGeom prst="roundRect">
              <a:avLst>
                <a:gd name="adj" fmla="val 20919"/>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en-US" sz="3600" b="1" dirty="0">
                <a:solidFill>
                  <a:schemeClr val="tx1"/>
                </a:solidFill>
                <a:effectLst>
                  <a:outerShdw blurRad="38100" dist="38100" dir="2700000" algn="tl">
                    <a:srgbClr val="000000">
                      <a:alpha val="43137"/>
                    </a:srgbClr>
                  </a:outerShdw>
                </a:effectLst>
                <a:latin typeface="Calibri" pitchFamily="34" charset="0"/>
              </a:endParaRPr>
            </a:p>
          </p:txBody>
        </p:sp>
        <p:sp>
          <p:nvSpPr>
            <p:cNvPr id="15" name="شكل بيضاوي 14">
              <a:extLst>
                <a:ext uri="{FF2B5EF4-FFF2-40B4-BE49-F238E27FC236}">
                  <a16:creationId xmlns:a16="http://schemas.microsoft.com/office/drawing/2014/main" id="{093886E5-C1B9-48DD-8C05-BF75D83F1E7D}"/>
                </a:ext>
              </a:extLst>
            </p:cNvPr>
            <p:cNvSpPr/>
            <p:nvPr/>
          </p:nvSpPr>
          <p:spPr>
            <a:xfrm>
              <a:off x="7452320" y="1556792"/>
              <a:ext cx="576064"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17" name="مربع نص 16">
            <a:extLst>
              <a:ext uri="{FF2B5EF4-FFF2-40B4-BE49-F238E27FC236}">
                <a16:creationId xmlns:a16="http://schemas.microsoft.com/office/drawing/2014/main" id="{C521E5A5-C482-4EF1-BB31-A8648DC19C37}"/>
              </a:ext>
            </a:extLst>
          </p:cNvPr>
          <p:cNvSpPr txBox="1"/>
          <p:nvPr/>
        </p:nvSpPr>
        <p:spPr>
          <a:xfrm>
            <a:off x="1059121" y="1498254"/>
            <a:ext cx="2412269" cy="1257973"/>
          </a:xfrm>
          <a:prstGeom prst="rect">
            <a:avLst/>
          </a:prstGeom>
          <a:noFill/>
        </p:spPr>
        <p:txBody>
          <a:bodyPr wrap="square">
            <a:spAutoFit/>
          </a:bodyPr>
          <a:lstStyle/>
          <a:p>
            <a:pPr marL="228600" marR="0" algn="r" rtl="1">
              <a:lnSpc>
                <a:spcPct val="107000"/>
              </a:lnSpc>
              <a:spcBef>
                <a:spcPts val="0"/>
              </a:spcBef>
              <a:spcAft>
                <a:spcPts val="800"/>
              </a:spcAft>
            </a:pPr>
            <a:r>
              <a:rPr lang="ar-SA" sz="2400" b="1" dirty="0">
                <a:effectLst/>
                <a:latin typeface="Calibri" panose="020F0502020204030204" pitchFamily="34" charset="0"/>
                <a:ea typeface="Calibri" panose="020F0502020204030204" pitchFamily="34" charset="0"/>
                <a:cs typeface="Arial" panose="020B0604020202020204" pitchFamily="34" charset="0"/>
              </a:rPr>
              <a:t>اتخاذ القرار وصياغة النظرية الجديدة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 name="مربع نص 18">
            <a:extLst>
              <a:ext uri="{FF2B5EF4-FFF2-40B4-BE49-F238E27FC236}">
                <a16:creationId xmlns:a16="http://schemas.microsoft.com/office/drawing/2014/main" id="{0D86495F-AB41-493F-B660-71C07581740D}"/>
              </a:ext>
            </a:extLst>
          </p:cNvPr>
          <p:cNvSpPr txBox="1"/>
          <p:nvPr/>
        </p:nvSpPr>
        <p:spPr>
          <a:xfrm>
            <a:off x="5048193" y="3791949"/>
            <a:ext cx="2412268" cy="1653145"/>
          </a:xfrm>
          <a:prstGeom prst="rect">
            <a:avLst/>
          </a:prstGeom>
          <a:noFill/>
        </p:spPr>
        <p:txBody>
          <a:bodyPr wrap="square">
            <a:spAutoFit/>
          </a:bodyPr>
          <a:lstStyle/>
          <a:p>
            <a:pPr marL="228600" marR="0" algn="r" rtl="1">
              <a:lnSpc>
                <a:spcPct val="107000"/>
              </a:lnSpc>
              <a:spcBef>
                <a:spcPts val="0"/>
              </a:spcBef>
              <a:spcAft>
                <a:spcPts val="800"/>
              </a:spcAft>
            </a:pPr>
            <a:r>
              <a:rPr lang="ar-SA" sz="2400" b="1" dirty="0">
                <a:effectLst/>
                <a:latin typeface="Calibri" panose="020F0502020204030204" pitchFamily="34" charset="0"/>
                <a:ea typeface="Calibri" panose="020F0502020204030204" pitchFamily="34" charset="0"/>
                <a:cs typeface="Arial" panose="020B0604020202020204" pitchFamily="34" charset="0"/>
              </a:rPr>
              <a:t>تمييز نواحي الضعف والقوة في مختلف الآراء حول حركة الكواكب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مربع نص 20">
            <a:extLst>
              <a:ext uri="{FF2B5EF4-FFF2-40B4-BE49-F238E27FC236}">
                <a16:creationId xmlns:a16="http://schemas.microsoft.com/office/drawing/2014/main" id="{D40DADF3-8EF0-4C54-9463-044EFD5292FE}"/>
              </a:ext>
            </a:extLst>
          </p:cNvPr>
          <p:cNvSpPr txBox="1"/>
          <p:nvPr/>
        </p:nvSpPr>
        <p:spPr>
          <a:xfrm>
            <a:off x="1619671" y="4101773"/>
            <a:ext cx="1944217" cy="1257973"/>
          </a:xfrm>
          <a:prstGeom prst="rect">
            <a:avLst/>
          </a:prstGeom>
          <a:noFill/>
        </p:spPr>
        <p:txBody>
          <a:bodyPr wrap="square">
            <a:spAutoFit/>
          </a:bodyPr>
          <a:lstStyle/>
          <a:p>
            <a:pPr marL="228600" marR="0" algn="r" rtl="1">
              <a:lnSpc>
                <a:spcPct val="107000"/>
              </a:lnSpc>
              <a:spcBef>
                <a:spcPts val="0"/>
              </a:spcBef>
              <a:spcAft>
                <a:spcPts val="800"/>
              </a:spcAft>
            </a:pPr>
            <a:r>
              <a:rPr lang="ar-SA" sz="2400" b="1" dirty="0">
                <a:effectLst/>
                <a:latin typeface="Calibri" panose="020F0502020204030204" pitchFamily="34" charset="0"/>
                <a:ea typeface="Calibri" panose="020F0502020204030204" pitchFamily="34" charset="0"/>
                <a:cs typeface="Arial" panose="020B0604020202020204" pitchFamily="34" charset="0"/>
              </a:rPr>
              <a:t>تقييم موضوعي لنتائج الحجج الجديدة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مربع نص 17">
            <a:extLst>
              <a:ext uri="{FF2B5EF4-FFF2-40B4-BE49-F238E27FC236}">
                <a16:creationId xmlns:a16="http://schemas.microsoft.com/office/drawing/2014/main" id="{A2C6818B-262B-413B-B583-45B3A9328CD1}"/>
              </a:ext>
            </a:extLst>
          </p:cNvPr>
          <p:cNvSpPr txBox="1"/>
          <p:nvPr/>
        </p:nvSpPr>
        <p:spPr>
          <a:xfrm>
            <a:off x="7221249" y="1231017"/>
            <a:ext cx="750173" cy="923330"/>
          </a:xfrm>
          <a:prstGeom prst="rect">
            <a:avLst/>
          </a:prstGeom>
          <a:noFill/>
        </p:spPr>
        <p:txBody>
          <a:bodyPr wrap="square" rtlCol="1">
            <a:spAutoFit/>
          </a:bodyPr>
          <a:lstStyle/>
          <a:p>
            <a:pPr algn="ctr"/>
            <a:r>
              <a:rPr lang="ar-EG" sz="5400" b="1" dirty="0">
                <a:solidFill>
                  <a:srgbClr val="FF0000"/>
                </a:solidFill>
              </a:rPr>
              <a:t>5</a:t>
            </a:r>
          </a:p>
        </p:txBody>
      </p:sp>
      <p:sp>
        <p:nvSpPr>
          <p:cNvPr id="20" name="مربع نص 19">
            <a:extLst>
              <a:ext uri="{FF2B5EF4-FFF2-40B4-BE49-F238E27FC236}">
                <a16:creationId xmlns:a16="http://schemas.microsoft.com/office/drawing/2014/main" id="{DA90C21B-6102-43F0-B4A9-06BF0595B431}"/>
              </a:ext>
            </a:extLst>
          </p:cNvPr>
          <p:cNvSpPr txBox="1"/>
          <p:nvPr/>
        </p:nvSpPr>
        <p:spPr>
          <a:xfrm>
            <a:off x="7162137" y="3636372"/>
            <a:ext cx="750173" cy="923330"/>
          </a:xfrm>
          <a:prstGeom prst="rect">
            <a:avLst/>
          </a:prstGeom>
          <a:noFill/>
        </p:spPr>
        <p:txBody>
          <a:bodyPr wrap="square" rtlCol="1">
            <a:spAutoFit/>
          </a:bodyPr>
          <a:lstStyle/>
          <a:p>
            <a:pPr algn="ctr"/>
            <a:r>
              <a:rPr lang="ar-EG" sz="5400" b="1" dirty="0">
                <a:solidFill>
                  <a:srgbClr val="FF0000"/>
                </a:solidFill>
              </a:rPr>
              <a:t>7</a:t>
            </a:r>
          </a:p>
        </p:txBody>
      </p:sp>
      <p:sp>
        <p:nvSpPr>
          <p:cNvPr id="22" name="مربع نص 21">
            <a:extLst>
              <a:ext uri="{FF2B5EF4-FFF2-40B4-BE49-F238E27FC236}">
                <a16:creationId xmlns:a16="http://schemas.microsoft.com/office/drawing/2014/main" id="{6FD79972-642E-437C-B424-C4C246E8A383}"/>
              </a:ext>
            </a:extLst>
          </p:cNvPr>
          <p:cNvSpPr txBox="1"/>
          <p:nvPr/>
        </p:nvSpPr>
        <p:spPr>
          <a:xfrm>
            <a:off x="3252410" y="3535130"/>
            <a:ext cx="750173" cy="923330"/>
          </a:xfrm>
          <a:prstGeom prst="rect">
            <a:avLst/>
          </a:prstGeom>
          <a:noFill/>
        </p:spPr>
        <p:txBody>
          <a:bodyPr wrap="square" rtlCol="1">
            <a:spAutoFit/>
          </a:bodyPr>
          <a:lstStyle/>
          <a:p>
            <a:pPr algn="ctr"/>
            <a:r>
              <a:rPr lang="ar-EG" sz="5400" b="1" dirty="0">
                <a:solidFill>
                  <a:srgbClr val="FF0000"/>
                </a:solidFill>
              </a:rPr>
              <a:t>9</a:t>
            </a:r>
          </a:p>
        </p:txBody>
      </p:sp>
      <p:sp>
        <p:nvSpPr>
          <p:cNvPr id="23" name="مربع نص 22">
            <a:extLst>
              <a:ext uri="{FF2B5EF4-FFF2-40B4-BE49-F238E27FC236}">
                <a16:creationId xmlns:a16="http://schemas.microsoft.com/office/drawing/2014/main" id="{5D083F35-4935-419E-A5DB-684500FF5CE6}"/>
              </a:ext>
            </a:extLst>
          </p:cNvPr>
          <p:cNvSpPr txBox="1"/>
          <p:nvPr/>
        </p:nvSpPr>
        <p:spPr>
          <a:xfrm>
            <a:off x="2938885" y="1163857"/>
            <a:ext cx="1063698" cy="923330"/>
          </a:xfrm>
          <a:prstGeom prst="rect">
            <a:avLst/>
          </a:prstGeom>
          <a:noFill/>
        </p:spPr>
        <p:txBody>
          <a:bodyPr wrap="square" rtlCol="1">
            <a:spAutoFit/>
          </a:bodyPr>
          <a:lstStyle/>
          <a:p>
            <a:pPr algn="ctr"/>
            <a:r>
              <a:rPr lang="ar-EG" sz="5400" b="1" dirty="0">
                <a:solidFill>
                  <a:srgbClr val="FF0000"/>
                </a:solidFill>
              </a:rPr>
              <a:t>11</a:t>
            </a:r>
          </a:p>
        </p:txBody>
      </p:sp>
    </p:spTree>
    <p:extLst>
      <p:ext uri="{BB962C8B-B14F-4D97-AF65-F5344CB8AC3E}">
        <p14:creationId xmlns:p14="http://schemas.microsoft.com/office/powerpoint/2010/main" val="68742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ppt_x"/>
                                          </p:val>
                                        </p:tav>
                                        <p:tav tm="100000">
                                          <p:val>
                                            <p:strVal val="#ppt_x"/>
                                          </p:val>
                                        </p:tav>
                                      </p:tavLst>
                                    </p:anim>
                                    <p:anim calcmode="lin" valueType="num">
                                      <p:cBhvr additive="base">
                                        <p:cTn id="3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ppt_x"/>
                                          </p:val>
                                        </p:tav>
                                        <p:tav tm="100000">
                                          <p:val>
                                            <p:strVal val="#ppt_x"/>
                                          </p:val>
                                        </p:tav>
                                      </p:tavLst>
                                    </p:anim>
                                    <p:anim calcmode="lin" valueType="num">
                                      <p:cBhvr additive="base">
                                        <p:cTn id="5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3" name="مجموعة 2">
            <a:extLst>
              <a:ext uri="{FF2B5EF4-FFF2-40B4-BE49-F238E27FC236}">
                <a16:creationId xmlns:a16="http://schemas.microsoft.com/office/drawing/2014/main" id="{2B2BF62D-244D-44EA-BB83-77A043E98695}"/>
              </a:ext>
            </a:extLst>
          </p:cNvPr>
          <p:cNvGrpSpPr/>
          <p:nvPr/>
        </p:nvGrpSpPr>
        <p:grpSpPr>
          <a:xfrm>
            <a:off x="5292080" y="1044138"/>
            <a:ext cx="2700300" cy="1801939"/>
            <a:chOff x="5436096" y="1297905"/>
            <a:chExt cx="2700300" cy="1801939"/>
          </a:xfrm>
        </p:grpSpPr>
        <p:sp>
          <p:nvSpPr>
            <p:cNvPr id="4" name="Rounded Rectangle 2">
              <a:extLst>
                <a:ext uri="{FF2B5EF4-FFF2-40B4-BE49-F238E27FC236}">
                  <a16:creationId xmlns:a16="http://schemas.microsoft.com/office/drawing/2014/main" id="{06B2C852-66A1-41ED-9693-779556F1AB2A}"/>
                </a:ext>
              </a:extLst>
            </p:cNvPr>
            <p:cNvSpPr/>
            <p:nvPr/>
          </p:nvSpPr>
          <p:spPr bwMode="auto">
            <a:xfrm>
              <a:off x="5436096" y="1297905"/>
              <a:ext cx="2700300" cy="1801939"/>
            </a:xfrm>
            <a:prstGeom prst="roundRect">
              <a:avLst>
                <a:gd name="adj" fmla="val 20919"/>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en-US" sz="3600" b="1" dirty="0">
                <a:solidFill>
                  <a:schemeClr val="tx1"/>
                </a:solidFill>
                <a:effectLst>
                  <a:outerShdw blurRad="38100" dist="38100" dir="2700000" algn="tl">
                    <a:srgbClr val="000000">
                      <a:alpha val="43137"/>
                    </a:srgbClr>
                  </a:outerShdw>
                </a:effectLst>
                <a:latin typeface="Calibri" pitchFamily="34" charset="0"/>
              </a:endParaRPr>
            </a:p>
          </p:txBody>
        </p:sp>
        <p:sp>
          <p:nvSpPr>
            <p:cNvPr id="2" name="شكل بيضاوي 1">
              <a:extLst>
                <a:ext uri="{FF2B5EF4-FFF2-40B4-BE49-F238E27FC236}">
                  <a16:creationId xmlns:a16="http://schemas.microsoft.com/office/drawing/2014/main" id="{E000F8BE-1E00-4960-BF1F-A670CB04A05E}"/>
                </a:ext>
              </a:extLst>
            </p:cNvPr>
            <p:cNvSpPr/>
            <p:nvPr/>
          </p:nvSpPr>
          <p:spPr>
            <a:xfrm>
              <a:off x="7452320" y="1556792"/>
              <a:ext cx="576064"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6" name="مربع نص 5">
            <a:extLst>
              <a:ext uri="{FF2B5EF4-FFF2-40B4-BE49-F238E27FC236}">
                <a16:creationId xmlns:a16="http://schemas.microsoft.com/office/drawing/2014/main" id="{BE8EE568-04C2-4159-B6AC-0E37CB6730D6}"/>
              </a:ext>
            </a:extLst>
          </p:cNvPr>
          <p:cNvSpPr txBox="1"/>
          <p:nvPr/>
        </p:nvSpPr>
        <p:spPr>
          <a:xfrm>
            <a:off x="5184070" y="1127563"/>
            <a:ext cx="2446502" cy="1653145"/>
          </a:xfrm>
          <a:prstGeom prst="rect">
            <a:avLst/>
          </a:prstGeom>
          <a:noFill/>
        </p:spPr>
        <p:txBody>
          <a:bodyPr wrap="square">
            <a:spAutoFit/>
          </a:bodyPr>
          <a:lstStyle/>
          <a:p>
            <a:pPr marL="228600" marR="0" algn="r" rtl="1">
              <a:lnSpc>
                <a:spcPct val="107000"/>
              </a:lnSpc>
              <a:spcBef>
                <a:spcPts val="0"/>
              </a:spcBef>
              <a:spcAft>
                <a:spcPts val="800"/>
              </a:spcAft>
            </a:pPr>
            <a:r>
              <a:rPr lang="ar-SA" sz="2400" b="1" dirty="0">
                <a:effectLst/>
                <a:latin typeface="Calibri" panose="020F0502020204030204" pitchFamily="34" charset="0"/>
                <a:ea typeface="Calibri" panose="020F0502020204030204" pitchFamily="34" charset="0"/>
                <a:cs typeface="Arial" panose="020B0604020202020204" pitchFamily="34" charset="0"/>
              </a:rPr>
              <a:t>إعادة جمع المعلومات عن حركة الكواكب في ضوء الحجج الجديدة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7" name="مجموعة 6">
            <a:extLst>
              <a:ext uri="{FF2B5EF4-FFF2-40B4-BE49-F238E27FC236}">
                <a16:creationId xmlns:a16="http://schemas.microsoft.com/office/drawing/2014/main" id="{27FDD190-401B-42E7-8689-DFB7CE1A71E8}"/>
              </a:ext>
            </a:extLst>
          </p:cNvPr>
          <p:cNvGrpSpPr/>
          <p:nvPr/>
        </p:nvGrpSpPr>
        <p:grpSpPr>
          <a:xfrm>
            <a:off x="1317896" y="1044138"/>
            <a:ext cx="2642036" cy="1771055"/>
            <a:chOff x="5586858" y="1297905"/>
            <a:chExt cx="2642036" cy="1771055"/>
          </a:xfrm>
        </p:grpSpPr>
        <p:sp>
          <p:nvSpPr>
            <p:cNvPr id="8" name="Rounded Rectangle 2">
              <a:extLst>
                <a:ext uri="{FF2B5EF4-FFF2-40B4-BE49-F238E27FC236}">
                  <a16:creationId xmlns:a16="http://schemas.microsoft.com/office/drawing/2014/main" id="{EB5737A7-C890-428F-9E7D-58A33C3C6728}"/>
                </a:ext>
              </a:extLst>
            </p:cNvPr>
            <p:cNvSpPr/>
            <p:nvPr/>
          </p:nvSpPr>
          <p:spPr bwMode="auto">
            <a:xfrm>
              <a:off x="5586858" y="1297905"/>
              <a:ext cx="2642036" cy="1771055"/>
            </a:xfrm>
            <a:prstGeom prst="roundRect">
              <a:avLst>
                <a:gd name="adj" fmla="val 20919"/>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en-US" sz="3600" b="1" dirty="0">
                <a:solidFill>
                  <a:schemeClr val="tx1"/>
                </a:solidFill>
                <a:effectLst>
                  <a:outerShdw blurRad="38100" dist="38100" dir="2700000" algn="tl">
                    <a:srgbClr val="000000">
                      <a:alpha val="43137"/>
                    </a:srgbClr>
                  </a:outerShdw>
                </a:effectLst>
                <a:latin typeface="Calibri" pitchFamily="34" charset="0"/>
              </a:endParaRPr>
            </a:p>
          </p:txBody>
        </p:sp>
        <p:sp>
          <p:nvSpPr>
            <p:cNvPr id="9" name="شكل بيضاوي 8">
              <a:extLst>
                <a:ext uri="{FF2B5EF4-FFF2-40B4-BE49-F238E27FC236}">
                  <a16:creationId xmlns:a16="http://schemas.microsoft.com/office/drawing/2014/main" id="{03579725-7592-4CE7-A363-7C651E191F3A}"/>
                </a:ext>
              </a:extLst>
            </p:cNvPr>
            <p:cNvSpPr/>
            <p:nvPr/>
          </p:nvSpPr>
          <p:spPr>
            <a:xfrm>
              <a:off x="7452320" y="1556792"/>
              <a:ext cx="576064"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grpSp>
        <p:nvGrpSpPr>
          <p:cNvPr id="10" name="مجموعة 9">
            <a:extLst>
              <a:ext uri="{FF2B5EF4-FFF2-40B4-BE49-F238E27FC236}">
                <a16:creationId xmlns:a16="http://schemas.microsoft.com/office/drawing/2014/main" id="{D26751A7-DE25-4FEC-A4D3-5E72A579E3C6}"/>
              </a:ext>
            </a:extLst>
          </p:cNvPr>
          <p:cNvGrpSpPr/>
          <p:nvPr/>
        </p:nvGrpSpPr>
        <p:grpSpPr>
          <a:xfrm>
            <a:off x="5292080" y="3571276"/>
            <a:ext cx="2700300" cy="1801939"/>
            <a:chOff x="5436096" y="1484783"/>
            <a:chExt cx="2700300" cy="1801939"/>
          </a:xfrm>
        </p:grpSpPr>
        <p:sp>
          <p:nvSpPr>
            <p:cNvPr id="11" name="Rounded Rectangle 2">
              <a:extLst>
                <a:ext uri="{FF2B5EF4-FFF2-40B4-BE49-F238E27FC236}">
                  <a16:creationId xmlns:a16="http://schemas.microsoft.com/office/drawing/2014/main" id="{872743D8-5E24-44CB-BD0F-DFE922B1A3F6}"/>
                </a:ext>
              </a:extLst>
            </p:cNvPr>
            <p:cNvSpPr/>
            <p:nvPr/>
          </p:nvSpPr>
          <p:spPr bwMode="auto">
            <a:xfrm>
              <a:off x="5436096" y="1484783"/>
              <a:ext cx="2700300" cy="1801939"/>
            </a:xfrm>
            <a:prstGeom prst="roundRect">
              <a:avLst>
                <a:gd name="adj" fmla="val 20919"/>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en-US" sz="3600" b="1" dirty="0">
                <a:solidFill>
                  <a:schemeClr val="tx1"/>
                </a:solidFill>
                <a:effectLst>
                  <a:outerShdw blurRad="38100" dist="38100" dir="2700000" algn="tl">
                    <a:srgbClr val="000000">
                      <a:alpha val="43137"/>
                    </a:srgbClr>
                  </a:outerShdw>
                </a:effectLst>
                <a:latin typeface="Calibri" pitchFamily="34" charset="0"/>
              </a:endParaRPr>
            </a:p>
          </p:txBody>
        </p:sp>
        <p:sp>
          <p:nvSpPr>
            <p:cNvPr id="12" name="شكل بيضاوي 11">
              <a:extLst>
                <a:ext uri="{FF2B5EF4-FFF2-40B4-BE49-F238E27FC236}">
                  <a16:creationId xmlns:a16="http://schemas.microsoft.com/office/drawing/2014/main" id="{322DC4DA-93D7-49CC-B02E-E3D639812085}"/>
                </a:ext>
              </a:extLst>
            </p:cNvPr>
            <p:cNvSpPr/>
            <p:nvPr/>
          </p:nvSpPr>
          <p:spPr>
            <a:xfrm>
              <a:off x="7452320" y="1556792"/>
              <a:ext cx="576064"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grpSp>
        <p:nvGrpSpPr>
          <p:cNvPr id="13" name="مجموعة 12">
            <a:extLst>
              <a:ext uri="{FF2B5EF4-FFF2-40B4-BE49-F238E27FC236}">
                <a16:creationId xmlns:a16="http://schemas.microsoft.com/office/drawing/2014/main" id="{8948E3BA-50F5-49A7-B2CE-2B1A22BC8C9A}"/>
              </a:ext>
            </a:extLst>
          </p:cNvPr>
          <p:cNvGrpSpPr/>
          <p:nvPr/>
        </p:nvGrpSpPr>
        <p:grpSpPr>
          <a:xfrm>
            <a:off x="1259632" y="3499269"/>
            <a:ext cx="2700300" cy="1873946"/>
            <a:chOff x="5436096" y="1484784"/>
            <a:chExt cx="2700300" cy="1873946"/>
          </a:xfrm>
        </p:grpSpPr>
        <p:sp>
          <p:nvSpPr>
            <p:cNvPr id="14" name="Rounded Rectangle 2">
              <a:extLst>
                <a:ext uri="{FF2B5EF4-FFF2-40B4-BE49-F238E27FC236}">
                  <a16:creationId xmlns:a16="http://schemas.microsoft.com/office/drawing/2014/main" id="{409A6CAE-8920-41B9-BB64-C15F3A6FCFE5}"/>
                </a:ext>
              </a:extLst>
            </p:cNvPr>
            <p:cNvSpPr/>
            <p:nvPr/>
          </p:nvSpPr>
          <p:spPr bwMode="auto">
            <a:xfrm>
              <a:off x="5436096" y="1484784"/>
              <a:ext cx="2700300" cy="1873946"/>
            </a:xfrm>
            <a:prstGeom prst="roundRect">
              <a:avLst>
                <a:gd name="adj" fmla="val 20919"/>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en-US" sz="3600" b="1" dirty="0">
                <a:solidFill>
                  <a:schemeClr val="tx1"/>
                </a:solidFill>
                <a:effectLst>
                  <a:outerShdw blurRad="38100" dist="38100" dir="2700000" algn="tl">
                    <a:srgbClr val="000000">
                      <a:alpha val="43137"/>
                    </a:srgbClr>
                  </a:outerShdw>
                </a:effectLst>
                <a:latin typeface="Calibri" pitchFamily="34" charset="0"/>
              </a:endParaRPr>
            </a:p>
          </p:txBody>
        </p:sp>
        <p:sp>
          <p:nvSpPr>
            <p:cNvPr id="15" name="شكل بيضاوي 14">
              <a:extLst>
                <a:ext uri="{FF2B5EF4-FFF2-40B4-BE49-F238E27FC236}">
                  <a16:creationId xmlns:a16="http://schemas.microsoft.com/office/drawing/2014/main" id="{093886E5-C1B9-48DD-8C05-BF75D83F1E7D}"/>
                </a:ext>
              </a:extLst>
            </p:cNvPr>
            <p:cNvSpPr/>
            <p:nvPr/>
          </p:nvSpPr>
          <p:spPr>
            <a:xfrm>
              <a:off x="7452320" y="1556792"/>
              <a:ext cx="576064"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17" name="مربع نص 16">
            <a:extLst>
              <a:ext uri="{FF2B5EF4-FFF2-40B4-BE49-F238E27FC236}">
                <a16:creationId xmlns:a16="http://schemas.microsoft.com/office/drawing/2014/main" id="{C521E5A5-C482-4EF1-BB31-A8648DC19C37}"/>
              </a:ext>
            </a:extLst>
          </p:cNvPr>
          <p:cNvSpPr txBox="1"/>
          <p:nvPr/>
        </p:nvSpPr>
        <p:spPr>
          <a:xfrm>
            <a:off x="1031403" y="1393414"/>
            <a:ext cx="2412269" cy="1257973"/>
          </a:xfrm>
          <a:prstGeom prst="rect">
            <a:avLst/>
          </a:prstGeom>
          <a:noFill/>
        </p:spPr>
        <p:txBody>
          <a:bodyPr wrap="square">
            <a:spAutoFit/>
          </a:bodyPr>
          <a:lstStyle/>
          <a:p>
            <a:pPr marL="228600" marR="0" algn="r" rtl="1">
              <a:lnSpc>
                <a:spcPct val="107000"/>
              </a:lnSpc>
              <a:spcBef>
                <a:spcPts val="0"/>
              </a:spcBef>
              <a:spcAft>
                <a:spcPts val="800"/>
              </a:spcAft>
            </a:pPr>
            <a:r>
              <a:rPr lang="ar-SA" sz="2400" b="1" dirty="0">
                <a:effectLst/>
                <a:latin typeface="Calibri" panose="020F0502020204030204" pitchFamily="34" charset="0"/>
                <a:ea typeface="Calibri" panose="020F0502020204030204" pitchFamily="34" charset="0"/>
                <a:cs typeface="Arial" panose="020B0604020202020204" pitchFamily="34" charset="0"/>
              </a:rPr>
              <a:t>تحديد المشكلة وطرح وصياغة الأسئلة المناسبة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 name="مربع نص 18">
            <a:extLst>
              <a:ext uri="{FF2B5EF4-FFF2-40B4-BE49-F238E27FC236}">
                <a16:creationId xmlns:a16="http://schemas.microsoft.com/office/drawing/2014/main" id="{0D86495F-AB41-493F-B660-71C07581740D}"/>
              </a:ext>
            </a:extLst>
          </p:cNvPr>
          <p:cNvSpPr txBox="1"/>
          <p:nvPr/>
        </p:nvSpPr>
        <p:spPr>
          <a:xfrm>
            <a:off x="5094058" y="3708075"/>
            <a:ext cx="2412268" cy="1653145"/>
          </a:xfrm>
          <a:prstGeom prst="rect">
            <a:avLst/>
          </a:prstGeom>
          <a:noFill/>
        </p:spPr>
        <p:txBody>
          <a:bodyPr wrap="square">
            <a:spAutoFit/>
          </a:bodyPr>
          <a:lstStyle/>
          <a:p>
            <a:pPr marL="228600" marR="0" algn="r" rtl="1">
              <a:lnSpc>
                <a:spcPct val="107000"/>
              </a:lnSpc>
              <a:spcBef>
                <a:spcPts val="0"/>
              </a:spcBef>
              <a:spcAft>
                <a:spcPts val="800"/>
              </a:spcAft>
            </a:pPr>
            <a:r>
              <a:rPr lang="ar-SA" sz="2400" b="1" dirty="0">
                <a:effectLst/>
                <a:latin typeface="Calibri" panose="020F0502020204030204" pitchFamily="34" charset="0"/>
                <a:ea typeface="Calibri" panose="020F0502020204030204" pitchFamily="34" charset="0"/>
                <a:cs typeface="Arial" panose="020B0604020202020204" pitchFamily="34" charset="0"/>
              </a:rPr>
              <a:t>تقييم الآراء عن حركة الكواكب بطريقة موضوعية حيادية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مربع نص 20">
            <a:extLst>
              <a:ext uri="{FF2B5EF4-FFF2-40B4-BE49-F238E27FC236}">
                <a16:creationId xmlns:a16="http://schemas.microsoft.com/office/drawing/2014/main" id="{D40DADF3-8EF0-4C54-9463-044EFD5292FE}"/>
              </a:ext>
            </a:extLst>
          </p:cNvPr>
          <p:cNvSpPr txBox="1"/>
          <p:nvPr/>
        </p:nvSpPr>
        <p:spPr>
          <a:xfrm>
            <a:off x="1499455" y="3677328"/>
            <a:ext cx="1944217" cy="1653145"/>
          </a:xfrm>
          <a:prstGeom prst="rect">
            <a:avLst/>
          </a:prstGeom>
          <a:noFill/>
        </p:spPr>
        <p:txBody>
          <a:bodyPr wrap="square">
            <a:spAutoFit/>
          </a:bodyPr>
          <a:lstStyle/>
          <a:p>
            <a:pPr marL="228600" marR="0" algn="r" rtl="1">
              <a:lnSpc>
                <a:spcPct val="107000"/>
              </a:lnSpc>
              <a:spcBef>
                <a:spcPts val="0"/>
              </a:spcBef>
              <a:spcAft>
                <a:spcPts val="800"/>
              </a:spcAft>
            </a:pPr>
            <a:r>
              <a:rPr lang="ar-SA" sz="2400" b="1" dirty="0">
                <a:effectLst/>
                <a:latin typeface="Calibri" panose="020F0502020204030204" pitchFamily="34" charset="0"/>
                <a:ea typeface="Calibri" panose="020F0502020204030204" pitchFamily="34" charset="0"/>
                <a:cs typeface="Arial" panose="020B0604020202020204" pitchFamily="34" charset="0"/>
              </a:rPr>
              <a:t>إعادة التدقيق في ملاحظة الوقائع وتعميق الأسئلة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مربع نص 17">
            <a:extLst>
              <a:ext uri="{FF2B5EF4-FFF2-40B4-BE49-F238E27FC236}">
                <a16:creationId xmlns:a16="http://schemas.microsoft.com/office/drawing/2014/main" id="{A5ABEFFD-ECC3-4C6D-8B55-FF08658500AC}"/>
              </a:ext>
            </a:extLst>
          </p:cNvPr>
          <p:cNvSpPr txBox="1"/>
          <p:nvPr/>
        </p:nvSpPr>
        <p:spPr>
          <a:xfrm>
            <a:off x="3050699" y="1177311"/>
            <a:ext cx="750173" cy="923330"/>
          </a:xfrm>
          <a:prstGeom prst="rect">
            <a:avLst/>
          </a:prstGeom>
          <a:noFill/>
        </p:spPr>
        <p:txBody>
          <a:bodyPr wrap="square" rtlCol="1">
            <a:spAutoFit/>
          </a:bodyPr>
          <a:lstStyle/>
          <a:p>
            <a:pPr algn="ctr"/>
            <a:r>
              <a:rPr lang="ar-EG" sz="5400" b="1" dirty="0">
                <a:solidFill>
                  <a:srgbClr val="FF0000"/>
                </a:solidFill>
              </a:rPr>
              <a:t>1</a:t>
            </a:r>
          </a:p>
        </p:txBody>
      </p:sp>
      <p:sp>
        <p:nvSpPr>
          <p:cNvPr id="20" name="مربع نص 19">
            <a:extLst>
              <a:ext uri="{FF2B5EF4-FFF2-40B4-BE49-F238E27FC236}">
                <a16:creationId xmlns:a16="http://schemas.microsoft.com/office/drawing/2014/main" id="{EC55739A-831E-46E4-A1DB-0C9BC7E2A48F}"/>
              </a:ext>
            </a:extLst>
          </p:cNvPr>
          <p:cNvSpPr txBox="1"/>
          <p:nvPr/>
        </p:nvSpPr>
        <p:spPr>
          <a:xfrm>
            <a:off x="3183358" y="3435261"/>
            <a:ext cx="750173" cy="923330"/>
          </a:xfrm>
          <a:prstGeom prst="rect">
            <a:avLst/>
          </a:prstGeom>
          <a:noFill/>
        </p:spPr>
        <p:txBody>
          <a:bodyPr wrap="square" rtlCol="1">
            <a:spAutoFit/>
          </a:bodyPr>
          <a:lstStyle/>
          <a:p>
            <a:pPr algn="ctr"/>
            <a:r>
              <a:rPr lang="ar-EG" sz="5400" b="1" dirty="0">
                <a:solidFill>
                  <a:srgbClr val="FF0000"/>
                </a:solidFill>
              </a:rPr>
              <a:t>2</a:t>
            </a:r>
          </a:p>
        </p:txBody>
      </p:sp>
      <p:sp>
        <p:nvSpPr>
          <p:cNvPr id="22" name="مربع نص 21">
            <a:extLst>
              <a:ext uri="{FF2B5EF4-FFF2-40B4-BE49-F238E27FC236}">
                <a16:creationId xmlns:a16="http://schemas.microsoft.com/office/drawing/2014/main" id="{096D33F7-9FF4-4123-9CF8-ED6A20B13730}"/>
              </a:ext>
            </a:extLst>
          </p:cNvPr>
          <p:cNvSpPr txBox="1"/>
          <p:nvPr/>
        </p:nvSpPr>
        <p:spPr>
          <a:xfrm>
            <a:off x="7242207" y="3499269"/>
            <a:ext cx="750173" cy="923330"/>
          </a:xfrm>
          <a:prstGeom prst="rect">
            <a:avLst/>
          </a:prstGeom>
          <a:noFill/>
        </p:spPr>
        <p:txBody>
          <a:bodyPr wrap="square" rtlCol="1">
            <a:spAutoFit/>
          </a:bodyPr>
          <a:lstStyle/>
          <a:p>
            <a:pPr algn="ctr"/>
            <a:r>
              <a:rPr lang="ar-EG" sz="5400" b="1" dirty="0">
                <a:solidFill>
                  <a:srgbClr val="FF0000"/>
                </a:solidFill>
              </a:rPr>
              <a:t>6</a:t>
            </a:r>
          </a:p>
        </p:txBody>
      </p:sp>
      <p:sp>
        <p:nvSpPr>
          <p:cNvPr id="23" name="مربع نص 22">
            <a:extLst>
              <a:ext uri="{FF2B5EF4-FFF2-40B4-BE49-F238E27FC236}">
                <a16:creationId xmlns:a16="http://schemas.microsoft.com/office/drawing/2014/main" id="{AC10AA00-AC6A-4A34-BF5B-C7601E624522}"/>
              </a:ext>
            </a:extLst>
          </p:cNvPr>
          <p:cNvSpPr txBox="1"/>
          <p:nvPr/>
        </p:nvSpPr>
        <p:spPr>
          <a:xfrm>
            <a:off x="7221249" y="1177311"/>
            <a:ext cx="750173" cy="923330"/>
          </a:xfrm>
          <a:prstGeom prst="rect">
            <a:avLst/>
          </a:prstGeom>
          <a:noFill/>
        </p:spPr>
        <p:txBody>
          <a:bodyPr wrap="square" rtlCol="1">
            <a:spAutoFit/>
          </a:bodyPr>
          <a:lstStyle/>
          <a:p>
            <a:pPr algn="ctr"/>
            <a:r>
              <a:rPr lang="ar-EG" sz="5400" b="1" dirty="0">
                <a:solidFill>
                  <a:srgbClr val="FF0000"/>
                </a:solidFill>
              </a:rPr>
              <a:t>8</a:t>
            </a:r>
          </a:p>
        </p:txBody>
      </p:sp>
    </p:spTree>
    <p:extLst>
      <p:ext uri="{BB962C8B-B14F-4D97-AF65-F5344CB8AC3E}">
        <p14:creationId xmlns:p14="http://schemas.microsoft.com/office/powerpoint/2010/main" val="85212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3" name="مجموعة 2">
            <a:extLst>
              <a:ext uri="{FF2B5EF4-FFF2-40B4-BE49-F238E27FC236}">
                <a16:creationId xmlns:a16="http://schemas.microsoft.com/office/drawing/2014/main" id="{2B2BF62D-244D-44EA-BB83-77A043E98695}"/>
              </a:ext>
            </a:extLst>
          </p:cNvPr>
          <p:cNvGrpSpPr/>
          <p:nvPr/>
        </p:nvGrpSpPr>
        <p:grpSpPr>
          <a:xfrm>
            <a:off x="5173979" y="1052736"/>
            <a:ext cx="2818401" cy="2070775"/>
            <a:chOff x="5724128" y="1484784"/>
            <a:chExt cx="2412268" cy="1469582"/>
          </a:xfrm>
        </p:grpSpPr>
        <p:sp>
          <p:nvSpPr>
            <p:cNvPr id="4" name="Rounded Rectangle 2">
              <a:extLst>
                <a:ext uri="{FF2B5EF4-FFF2-40B4-BE49-F238E27FC236}">
                  <a16:creationId xmlns:a16="http://schemas.microsoft.com/office/drawing/2014/main" id="{06B2C852-66A1-41ED-9693-779556F1AB2A}"/>
                </a:ext>
              </a:extLst>
            </p:cNvPr>
            <p:cNvSpPr/>
            <p:nvPr/>
          </p:nvSpPr>
          <p:spPr bwMode="auto">
            <a:xfrm>
              <a:off x="5724128" y="1484784"/>
              <a:ext cx="2412268" cy="1469582"/>
            </a:xfrm>
            <a:prstGeom prst="roundRect">
              <a:avLst>
                <a:gd name="adj" fmla="val 20919"/>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en-US" sz="3600" b="1" dirty="0">
                <a:solidFill>
                  <a:schemeClr val="tx1"/>
                </a:solidFill>
                <a:effectLst>
                  <a:outerShdw blurRad="38100" dist="38100" dir="2700000" algn="tl">
                    <a:srgbClr val="000000">
                      <a:alpha val="43137"/>
                    </a:srgbClr>
                  </a:outerShdw>
                </a:effectLst>
                <a:latin typeface="Calibri" pitchFamily="34" charset="0"/>
              </a:endParaRPr>
            </a:p>
          </p:txBody>
        </p:sp>
        <p:sp>
          <p:nvSpPr>
            <p:cNvPr id="2" name="شكل بيضاوي 1">
              <a:extLst>
                <a:ext uri="{FF2B5EF4-FFF2-40B4-BE49-F238E27FC236}">
                  <a16:creationId xmlns:a16="http://schemas.microsoft.com/office/drawing/2014/main" id="{E000F8BE-1E00-4960-BF1F-A670CB04A05E}"/>
                </a:ext>
              </a:extLst>
            </p:cNvPr>
            <p:cNvSpPr/>
            <p:nvPr/>
          </p:nvSpPr>
          <p:spPr>
            <a:xfrm>
              <a:off x="7452320" y="1556792"/>
              <a:ext cx="576064"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6" name="مربع نص 5">
            <a:extLst>
              <a:ext uri="{FF2B5EF4-FFF2-40B4-BE49-F238E27FC236}">
                <a16:creationId xmlns:a16="http://schemas.microsoft.com/office/drawing/2014/main" id="{BE8EE568-04C2-4159-B6AC-0E37CB6730D6}"/>
              </a:ext>
            </a:extLst>
          </p:cNvPr>
          <p:cNvSpPr txBox="1"/>
          <p:nvPr/>
        </p:nvSpPr>
        <p:spPr>
          <a:xfrm>
            <a:off x="5173979" y="1398357"/>
            <a:ext cx="2267744" cy="1653145"/>
          </a:xfrm>
          <a:prstGeom prst="rect">
            <a:avLst/>
          </a:prstGeom>
          <a:noFill/>
        </p:spPr>
        <p:txBody>
          <a:bodyPr wrap="square">
            <a:spAutoFit/>
          </a:bodyPr>
          <a:lstStyle/>
          <a:p>
            <a:pPr marL="228600" marR="0" algn="r" rtl="1">
              <a:lnSpc>
                <a:spcPct val="107000"/>
              </a:lnSpc>
              <a:spcBef>
                <a:spcPts val="0"/>
              </a:spcBef>
              <a:spcAft>
                <a:spcPts val="800"/>
              </a:spcAft>
            </a:pPr>
            <a:r>
              <a:rPr lang="ar-SA" sz="2400" b="1" dirty="0">
                <a:effectLst/>
                <a:latin typeface="Calibri" panose="020F0502020204030204" pitchFamily="34" charset="0"/>
                <a:ea typeface="Calibri" panose="020F0502020204030204" pitchFamily="34" charset="0"/>
                <a:cs typeface="Arial" panose="020B0604020202020204" pitchFamily="34" charset="0"/>
              </a:rPr>
              <a:t>جمع المعلومات المتداولة عن موضوع حركة الكواكب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7" name="مجموعة 6">
            <a:extLst>
              <a:ext uri="{FF2B5EF4-FFF2-40B4-BE49-F238E27FC236}">
                <a16:creationId xmlns:a16="http://schemas.microsoft.com/office/drawing/2014/main" id="{27FDD190-401B-42E7-8689-DFB7CE1A71E8}"/>
              </a:ext>
            </a:extLst>
          </p:cNvPr>
          <p:cNvGrpSpPr/>
          <p:nvPr/>
        </p:nvGrpSpPr>
        <p:grpSpPr>
          <a:xfrm>
            <a:off x="1049033" y="1231017"/>
            <a:ext cx="2818401" cy="1892494"/>
            <a:chOff x="5317995" y="1484784"/>
            <a:chExt cx="2818401" cy="1892494"/>
          </a:xfrm>
        </p:grpSpPr>
        <p:sp>
          <p:nvSpPr>
            <p:cNvPr id="8" name="Rounded Rectangle 2">
              <a:extLst>
                <a:ext uri="{FF2B5EF4-FFF2-40B4-BE49-F238E27FC236}">
                  <a16:creationId xmlns:a16="http://schemas.microsoft.com/office/drawing/2014/main" id="{EB5737A7-C890-428F-9E7D-58A33C3C6728}"/>
                </a:ext>
              </a:extLst>
            </p:cNvPr>
            <p:cNvSpPr/>
            <p:nvPr/>
          </p:nvSpPr>
          <p:spPr bwMode="auto">
            <a:xfrm>
              <a:off x="5317995" y="1484784"/>
              <a:ext cx="2818401" cy="1892494"/>
            </a:xfrm>
            <a:prstGeom prst="roundRect">
              <a:avLst>
                <a:gd name="adj" fmla="val 20919"/>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en-US" sz="3600" b="1" dirty="0">
                <a:solidFill>
                  <a:schemeClr val="tx1"/>
                </a:solidFill>
                <a:effectLst>
                  <a:outerShdw blurRad="38100" dist="38100" dir="2700000" algn="tl">
                    <a:srgbClr val="000000">
                      <a:alpha val="43137"/>
                    </a:srgbClr>
                  </a:outerShdw>
                </a:effectLst>
                <a:latin typeface="Calibri" pitchFamily="34" charset="0"/>
              </a:endParaRPr>
            </a:p>
          </p:txBody>
        </p:sp>
        <p:sp>
          <p:nvSpPr>
            <p:cNvPr id="9" name="شكل بيضاوي 8">
              <a:extLst>
                <a:ext uri="{FF2B5EF4-FFF2-40B4-BE49-F238E27FC236}">
                  <a16:creationId xmlns:a16="http://schemas.microsoft.com/office/drawing/2014/main" id="{03579725-7592-4CE7-A363-7C651E191F3A}"/>
                </a:ext>
              </a:extLst>
            </p:cNvPr>
            <p:cNvSpPr/>
            <p:nvPr/>
          </p:nvSpPr>
          <p:spPr>
            <a:xfrm>
              <a:off x="7452320" y="1556792"/>
              <a:ext cx="576064"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grpSp>
        <p:nvGrpSpPr>
          <p:cNvPr id="10" name="مجموعة 9">
            <a:extLst>
              <a:ext uri="{FF2B5EF4-FFF2-40B4-BE49-F238E27FC236}">
                <a16:creationId xmlns:a16="http://schemas.microsoft.com/office/drawing/2014/main" id="{D26751A7-DE25-4FEC-A4D3-5E72A579E3C6}"/>
              </a:ext>
            </a:extLst>
          </p:cNvPr>
          <p:cNvGrpSpPr/>
          <p:nvPr/>
        </p:nvGrpSpPr>
        <p:grpSpPr>
          <a:xfrm>
            <a:off x="3039654" y="3897513"/>
            <a:ext cx="2818401" cy="1892493"/>
            <a:chOff x="5317995" y="1484783"/>
            <a:chExt cx="2818401" cy="1892493"/>
          </a:xfrm>
        </p:grpSpPr>
        <p:sp>
          <p:nvSpPr>
            <p:cNvPr id="11" name="Rounded Rectangle 2">
              <a:extLst>
                <a:ext uri="{FF2B5EF4-FFF2-40B4-BE49-F238E27FC236}">
                  <a16:creationId xmlns:a16="http://schemas.microsoft.com/office/drawing/2014/main" id="{872743D8-5E24-44CB-BD0F-DFE922B1A3F6}"/>
                </a:ext>
              </a:extLst>
            </p:cNvPr>
            <p:cNvSpPr/>
            <p:nvPr/>
          </p:nvSpPr>
          <p:spPr bwMode="auto">
            <a:xfrm>
              <a:off x="5317995" y="1484783"/>
              <a:ext cx="2818401" cy="1892493"/>
            </a:xfrm>
            <a:prstGeom prst="roundRect">
              <a:avLst>
                <a:gd name="adj" fmla="val 20919"/>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en-US" sz="3600" b="1" dirty="0">
                <a:solidFill>
                  <a:schemeClr val="tx1"/>
                </a:solidFill>
                <a:effectLst>
                  <a:outerShdw blurRad="38100" dist="38100" dir="2700000" algn="tl">
                    <a:srgbClr val="000000">
                      <a:alpha val="43137"/>
                    </a:srgbClr>
                  </a:outerShdw>
                </a:effectLst>
                <a:latin typeface="Calibri" pitchFamily="34" charset="0"/>
              </a:endParaRPr>
            </a:p>
          </p:txBody>
        </p:sp>
        <p:sp>
          <p:nvSpPr>
            <p:cNvPr id="12" name="شكل بيضاوي 11">
              <a:extLst>
                <a:ext uri="{FF2B5EF4-FFF2-40B4-BE49-F238E27FC236}">
                  <a16:creationId xmlns:a16="http://schemas.microsoft.com/office/drawing/2014/main" id="{322DC4DA-93D7-49CC-B02E-E3D639812085}"/>
                </a:ext>
              </a:extLst>
            </p:cNvPr>
            <p:cNvSpPr/>
            <p:nvPr/>
          </p:nvSpPr>
          <p:spPr>
            <a:xfrm>
              <a:off x="7452320" y="1556792"/>
              <a:ext cx="576064"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17" name="مربع نص 16">
            <a:extLst>
              <a:ext uri="{FF2B5EF4-FFF2-40B4-BE49-F238E27FC236}">
                <a16:creationId xmlns:a16="http://schemas.microsoft.com/office/drawing/2014/main" id="{C521E5A5-C482-4EF1-BB31-A8648DC19C37}"/>
              </a:ext>
            </a:extLst>
          </p:cNvPr>
          <p:cNvSpPr txBox="1"/>
          <p:nvPr/>
        </p:nvSpPr>
        <p:spPr>
          <a:xfrm>
            <a:off x="1160247" y="1637104"/>
            <a:ext cx="2311143" cy="1257973"/>
          </a:xfrm>
          <a:prstGeom prst="rect">
            <a:avLst/>
          </a:prstGeom>
          <a:noFill/>
        </p:spPr>
        <p:txBody>
          <a:bodyPr wrap="square">
            <a:spAutoFit/>
          </a:bodyPr>
          <a:lstStyle/>
          <a:p>
            <a:pPr marL="228600" marR="0" algn="r" rtl="1">
              <a:lnSpc>
                <a:spcPct val="107000"/>
              </a:lnSpc>
              <a:spcBef>
                <a:spcPts val="0"/>
              </a:spcBef>
              <a:spcAft>
                <a:spcPts val="800"/>
              </a:spcAft>
            </a:pPr>
            <a:r>
              <a:rPr lang="ar-SA" sz="2400" b="1" dirty="0">
                <a:effectLst/>
                <a:latin typeface="Calibri" panose="020F0502020204030204" pitchFamily="34" charset="0"/>
                <a:ea typeface="Calibri" panose="020F0502020204030204" pitchFamily="34" charset="0"/>
                <a:cs typeface="Arial" panose="020B0604020202020204" pitchFamily="34" charset="0"/>
              </a:rPr>
              <a:t>عرض وتصنيف المعلومات المختلفة عن حركة الكواكب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 name="مربع نص 18">
            <a:extLst>
              <a:ext uri="{FF2B5EF4-FFF2-40B4-BE49-F238E27FC236}">
                <a16:creationId xmlns:a16="http://schemas.microsoft.com/office/drawing/2014/main" id="{0D86495F-AB41-493F-B660-71C07581740D}"/>
              </a:ext>
            </a:extLst>
          </p:cNvPr>
          <p:cNvSpPr txBox="1"/>
          <p:nvPr/>
        </p:nvSpPr>
        <p:spPr>
          <a:xfrm>
            <a:off x="3191011" y="4015813"/>
            <a:ext cx="2119609" cy="1653145"/>
          </a:xfrm>
          <a:prstGeom prst="rect">
            <a:avLst/>
          </a:prstGeom>
          <a:noFill/>
        </p:spPr>
        <p:txBody>
          <a:bodyPr wrap="square">
            <a:spAutoFit/>
          </a:bodyPr>
          <a:lstStyle/>
          <a:p>
            <a:pPr marL="228600" marR="0" algn="r" rtl="1">
              <a:lnSpc>
                <a:spcPct val="107000"/>
              </a:lnSpc>
              <a:spcBef>
                <a:spcPts val="0"/>
              </a:spcBef>
              <a:spcAft>
                <a:spcPts val="800"/>
              </a:spcAft>
            </a:pPr>
            <a:r>
              <a:rPr lang="ar-SA" sz="2400" b="1" dirty="0">
                <a:effectLst/>
                <a:latin typeface="Calibri" panose="020F0502020204030204" pitchFamily="34" charset="0"/>
                <a:ea typeface="Calibri" panose="020F0502020204030204" pitchFamily="34" charset="0"/>
                <a:cs typeface="Arial" panose="020B0604020202020204" pitchFamily="34" charset="0"/>
              </a:rPr>
              <a:t>تقديم الأدلة والبراهين على صحة الموقف الذي اعتمده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مربع نص 13">
            <a:extLst>
              <a:ext uri="{FF2B5EF4-FFF2-40B4-BE49-F238E27FC236}">
                <a16:creationId xmlns:a16="http://schemas.microsoft.com/office/drawing/2014/main" id="{5ADB8BF5-46E9-4A11-9240-2EDD3A223BC5}"/>
              </a:ext>
            </a:extLst>
          </p:cNvPr>
          <p:cNvSpPr txBox="1"/>
          <p:nvPr/>
        </p:nvSpPr>
        <p:spPr>
          <a:xfrm>
            <a:off x="7116010" y="1123720"/>
            <a:ext cx="750173" cy="923330"/>
          </a:xfrm>
          <a:prstGeom prst="rect">
            <a:avLst/>
          </a:prstGeom>
          <a:noFill/>
        </p:spPr>
        <p:txBody>
          <a:bodyPr wrap="square" rtlCol="1">
            <a:spAutoFit/>
          </a:bodyPr>
          <a:lstStyle/>
          <a:p>
            <a:pPr algn="ctr"/>
            <a:r>
              <a:rPr lang="ar-EG" sz="5400" b="1" dirty="0">
                <a:solidFill>
                  <a:srgbClr val="FF0000"/>
                </a:solidFill>
              </a:rPr>
              <a:t>3</a:t>
            </a:r>
          </a:p>
        </p:txBody>
      </p:sp>
      <p:sp>
        <p:nvSpPr>
          <p:cNvPr id="15" name="مربع نص 14">
            <a:extLst>
              <a:ext uri="{FF2B5EF4-FFF2-40B4-BE49-F238E27FC236}">
                <a16:creationId xmlns:a16="http://schemas.microsoft.com/office/drawing/2014/main" id="{B6C6C76D-0AA8-41D9-94F3-2741A6B1297C}"/>
              </a:ext>
            </a:extLst>
          </p:cNvPr>
          <p:cNvSpPr txBox="1"/>
          <p:nvPr/>
        </p:nvSpPr>
        <p:spPr>
          <a:xfrm>
            <a:off x="3073898" y="1163587"/>
            <a:ext cx="750173" cy="923330"/>
          </a:xfrm>
          <a:prstGeom prst="rect">
            <a:avLst/>
          </a:prstGeom>
          <a:noFill/>
        </p:spPr>
        <p:txBody>
          <a:bodyPr wrap="square" rtlCol="1">
            <a:spAutoFit/>
          </a:bodyPr>
          <a:lstStyle/>
          <a:p>
            <a:pPr algn="ctr"/>
            <a:r>
              <a:rPr lang="ar-EG" sz="5400" b="1" dirty="0">
                <a:solidFill>
                  <a:srgbClr val="FF0000"/>
                </a:solidFill>
              </a:rPr>
              <a:t>4</a:t>
            </a:r>
          </a:p>
        </p:txBody>
      </p:sp>
      <p:sp>
        <p:nvSpPr>
          <p:cNvPr id="16" name="مربع نص 15">
            <a:extLst>
              <a:ext uri="{FF2B5EF4-FFF2-40B4-BE49-F238E27FC236}">
                <a16:creationId xmlns:a16="http://schemas.microsoft.com/office/drawing/2014/main" id="{C29F268E-2C1C-48AD-9D6F-09FBDFB33192}"/>
              </a:ext>
            </a:extLst>
          </p:cNvPr>
          <p:cNvSpPr txBox="1"/>
          <p:nvPr/>
        </p:nvSpPr>
        <p:spPr>
          <a:xfrm>
            <a:off x="4885913" y="3867333"/>
            <a:ext cx="1152127" cy="923330"/>
          </a:xfrm>
          <a:prstGeom prst="rect">
            <a:avLst/>
          </a:prstGeom>
          <a:noFill/>
        </p:spPr>
        <p:txBody>
          <a:bodyPr wrap="square" rtlCol="1">
            <a:spAutoFit/>
          </a:bodyPr>
          <a:lstStyle/>
          <a:p>
            <a:pPr algn="ctr"/>
            <a:r>
              <a:rPr lang="ar-EG" sz="5400" b="1" dirty="0">
                <a:solidFill>
                  <a:srgbClr val="FF0000"/>
                </a:solidFill>
              </a:rPr>
              <a:t>10</a:t>
            </a:r>
          </a:p>
        </p:txBody>
      </p:sp>
    </p:spTree>
    <p:extLst>
      <p:ext uri="{BB962C8B-B14F-4D97-AF65-F5344CB8AC3E}">
        <p14:creationId xmlns:p14="http://schemas.microsoft.com/office/powerpoint/2010/main" val="148013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7" name="مجموعة 6">
            <a:extLst>
              <a:ext uri="{FF2B5EF4-FFF2-40B4-BE49-F238E27FC236}">
                <a16:creationId xmlns:a16="http://schemas.microsoft.com/office/drawing/2014/main" id="{16DF8F84-AE43-4C12-99F5-830DC85045EF}"/>
              </a:ext>
            </a:extLst>
          </p:cNvPr>
          <p:cNvGrpSpPr/>
          <p:nvPr/>
        </p:nvGrpSpPr>
        <p:grpSpPr>
          <a:xfrm>
            <a:off x="2411760" y="1030424"/>
            <a:ext cx="4797152" cy="4797152"/>
            <a:chOff x="2411760" y="1030424"/>
            <a:chExt cx="4797152" cy="4797152"/>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1030424"/>
              <a:ext cx="4797152" cy="4797152"/>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411760" y="4653136"/>
              <a:ext cx="3959464" cy="923330"/>
            </a:xfrm>
            <a:prstGeom prst="rect">
              <a:avLst/>
            </a:prstGeom>
            <a:solidFill>
              <a:srgbClr val="C00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t>أتدرب</a:t>
              </a:r>
            </a:p>
          </p:txBody>
        </p:sp>
      </p:grpSp>
    </p:spTree>
    <p:extLst>
      <p:ext uri="{BB962C8B-B14F-4D97-AF65-F5344CB8AC3E}">
        <p14:creationId xmlns:p14="http://schemas.microsoft.com/office/powerpoint/2010/main" val="275973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843677"/>
            <a:ext cx="7776865" cy="4401205"/>
          </a:xfrm>
          <a:prstGeom prst="rect">
            <a:avLst/>
          </a:prstGeom>
          <a:solidFill>
            <a:schemeClr val="accent6">
              <a:lumMod val="20000"/>
              <a:lumOff val="80000"/>
            </a:schemeClr>
          </a:solidFill>
          <a:ln w="57150">
            <a:noFill/>
            <a:prstDash val="dashDot"/>
          </a:ln>
        </p:spPr>
        <p:txBody>
          <a:bodyPr wrap="square" rtlCol="0">
            <a:spAutoFit/>
          </a:bodyPr>
          <a:lstStyle/>
          <a:p>
            <a:pPr algn="ctr"/>
            <a:r>
              <a:rPr lang="ar-SA" sz="4000" b="1" dirty="0"/>
              <a:t>يعد وضع استراتيجية للتفكير عملية معقدة تتضمن المشاكل، والفرص، والمهام، والمستقبل، والنزاعات حيث توضع كلها في عملية التصميم كما تحتوي كمًا كبيرًا من المعلومات والتحليلات والاحتمالات والاستجابات المنافسة. إننا نحتاج إلى الإبداع لإدخال أساليب جديدة.</a:t>
            </a:r>
            <a:endParaRPr lang="en-US" sz="4000" dirty="0"/>
          </a:p>
        </p:txBody>
      </p:sp>
      <p:sp>
        <p:nvSpPr>
          <p:cNvPr id="3" name="مستطيل: زوايا مستديرة 2">
            <a:extLst>
              <a:ext uri="{FF2B5EF4-FFF2-40B4-BE49-F238E27FC236}">
                <a16:creationId xmlns:a16="http://schemas.microsoft.com/office/drawing/2014/main" id="{E9DAE076-F1F4-4D75-86FF-74ECA93E19CE}"/>
              </a:ext>
            </a:extLst>
          </p:cNvPr>
          <p:cNvSpPr/>
          <p:nvPr/>
        </p:nvSpPr>
        <p:spPr>
          <a:xfrm>
            <a:off x="1313637" y="5798299"/>
            <a:ext cx="6516724" cy="432048"/>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الإبداع الجاد، الطبعة الأولى، ادوارد دي </a:t>
            </a:r>
            <a:r>
              <a:rPr lang="ar-EG" sz="2000" b="1" dirty="0" err="1">
                <a:solidFill>
                  <a:schemeClr val="tx1"/>
                </a:solidFill>
              </a:rPr>
              <a:t>بونو</a:t>
            </a:r>
            <a:r>
              <a:rPr lang="ar-EG" sz="2000" b="1" dirty="0">
                <a:solidFill>
                  <a:schemeClr val="tx1"/>
                </a:solidFill>
              </a:rPr>
              <a:t>، 2005م</a:t>
            </a:r>
          </a:p>
        </p:txBody>
      </p:sp>
    </p:spTree>
    <p:extLst>
      <p:ext uri="{BB962C8B-B14F-4D97-AF65-F5344CB8AC3E}">
        <p14:creationId xmlns:p14="http://schemas.microsoft.com/office/powerpoint/2010/main" val="309659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B7B96DAB-B4E2-49C7-B96C-12DCECCC2592}"/>
              </a:ext>
            </a:extLst>
          </p:cNvPr>
          <p:cNvSpPr txBox="1"/>
          <p:nvPr/>
        </p:nvSpPr>
        <p:spPr>
          <a:xfrm>
            <a:off x="1601669" y="1228397"/>
            <a:ext cx="5940661" cy="4401205"/>
          </a:xfrm>
          <a:prstGeom prst="rect">
            <a:avLst/>
          </a:prstGeom>
          <a:noFill/>
          <a:ln w="57150">
            <a:noFill/>
            <a:prstDash val="dashDot"/>
          </a:ln>
        </p:spPr>
        <p:txBody>
          <a:bodyPr wrap="square" rtlCol="0">
            <a:spAutoFit/>
          </a:bodyPr>
          <a:lstStyle/>
          <a:p>
            <a:pPr algn="ctr"/>
            <a:r>
              <a:rPr lang="ar-SA" sz="4000" b="1" dirty="0"/>
              <a:t>أبني بالاعتماد على ما سبق فقرة تأليفية مسترسلة تصف رحلة غاليليو في إثبات نظرية كوبرنيكوس بخصوص مركزية الشمس ودوران الكواكب حولها واكتشافه لدوران الأرض حول نفسها:</a:t>
            </a:r>
            <a:endParaRPr lang="en-US" sz="4000" dirty="0"/>
          </a:p>
        </p:txBody>
      </p:sp>
    </p:spTree>
    <p:extLst>
      <p:ext uri="{BB962C8B-B14F-4D97-AF65-F5344CB8AC3E}">
        <p14:creationId xmlns:p14="http://schemas.microsoft.com/office/powerpoint/2010/main" val="340591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A1FC8AA7-CB79-4F3A-8DC6-C4871F668540}"/>
              </a:ext>
            </a:extLst>
          </p:cNvPr>
          <p:cNvSpPr txBox="1"/>
          <p:nvPr/>
        </p:nvSpPr>
        <p:spPr>
          <a:xfrm>
            <a:off x="602631" y="2491628"/>
            <a:ext cx="7938737" cy="3785652"/>
          </a:xfrm>
          <a:prstGeom prst="rect">
            <a:avLst/>
          </a:prstGeom>
          <a:noFill/>
        </p:spPr>
        <p:txBody>
          <a:bodyPr wrap="square" rtlCol="1">
            <a:spAutoFit/>
          </a:bodyPr>
          <a:lstStyle/>
          <a:p>
            <a:pPr marL="685800" indent="-685800">
              <a:buFont typeface="Wingdings" panose="05000000000000000000" pitchFamily="2" charset="2"/>
              <a:buChar char="§"/>
            </a:pPr>
            <a:r>
              <a:rPr lang="ar-EG" sz="4000" b="1" dirty="0">
                <a:solidFill>
                  <a:srgbClr val="002060"/>
                </a:solidFill>
                <a:effectLst>
                  <a:outerShdw blurRad="38100" dist="38100" dir="2700000" algn="tl">
                    <a:srgbClr val="000000">
                      <a:alpha val="43137"/>
                    </a:srgbClr>
                  </a:outerShdw>
                </a:effectLst>
              </a:rPr>
              <a:t>أتعرف على معنى التفكير الناقد وخصائصه.</a:t>
            </a:r>
          </a:p>
          <a:p>
            <a:pPr marL="685800" indent="-685800">
              <a:buFont typeface="Wingdings" panose="05000000000000000000" pitchFamily="2" charset="2"/>
              <a:buChar char="§"/>
            </a:pPr>
            <a:r>
              <a:rPr lang="ar-EG" sz="4000" b="1" dirty="0">
                <a:solidFill>
                  <a:srgbClr val="002060"/>
                </a:solidFill>
                <a:effectLst>
                  <a:outerShdw blurRad="38100" dist="38100" dir="2700000" algn="tl">
                    <a:srgbClr val="000000">
                      <a:alpha val="43137"/>
                    </a:srgbClr>
                  </a:outerShdw>
                </a:effectLst>
              </a:rPr>
              <a:t>أذكر شروط التفكير الناقد.</a:t>
            </a:r>
          </a:p>
          <a:p>
            <a:pPr marL="685800" indent="-685800">
              <a:buFont typeface="Wingdings" panose="05000000000000000000" pitchFamily="2" charset="2"/>
              <a:buChar char="§"/>
            </a:pPr>
            <a:r>
              <a:rPr lang="ar-EG" sz="4000" b="1" dirty="0">
                <a:solidFill>
                  <a:srgbClr val="002060"/>
                </a:solidFill>
                <a:effectLst>
                  <a:outerShdw blurRad="38100" dist="38100" dir="2700000" algn="tl">
                    <a:srgbClr val="000000">
                      <a:alpha val="43137"/>
                    </a:srgbClr>
                  </a:outerShdw>
                </a:effectLst>
              </a:rPr>
              <a:t>أتعرف على خطوات التفكير الناقد.</a:t>
            </a:r>
          </a:p>
          <a:p>
            <a:pPr marL="685800" indent="-685800">
              <a:buFont typeface="Wingdings" panose="05000000000000000000" pitchFamily="2" charset="2"/>
              <a:buChar char="§"/>
            </a:pPr>
            <a:r>
              <a:rPr lang="ar-EG" sz="4000" b="1" dirty="0">
                <a:solidFill>
                  <a:srgbClr val="002060"/>
                </a:solidFill>
                <a:effectLst>
                  <a:outerShdw blurRad="38100" dist="38100" dir="2700000" algn="tl">
                    <a:srgbClr val="000000">
                      <a:alpha val="43137"/>
                    </a:srgbClr>
                  </a:outerShdw>
                </a:effectLst>
              </a:rPr>
              <a:t>أتعرف على معوقات التفكير الناقد.</a:t>
            </a:r>
          </a:p>
          <a:p>
            <a:pPr marL="685800" indent="-685800">
              <a:buFont typeface="Wingdings" panose="05000000000000000000" pitchFamily="2" charset="2"/>
              <a:buChar char="§"/>
            </a:pPr>
            <a:r>
              <a:rPr lang="ar-EG" sz="4000" b="1" dirty="0">
                <a:solidFill>
                  <a:srgbClr val="002060"/>
                </a:solidFill>
                <a:effectLst>
                  <a:outerShdw blurRad="38100" dist="38100" dir="2700000" algn="tl">
                    <a:srgbClr val="000000">
                      <a:alpha val="43137"/>
                    </a:srgbClr>
                  </a:outerShdw>
                </a:effectLst>
              </a:rPr>
              <a:t>أستخلص أهمية التفكير الناقد في حياة الإنسان.</a:t>
            </a:r>
          </a:p>
        </p:txBody>
      </p:sp>
      <p:grpSp>
        <p:nvGrpSpPr>
          <p:cNvPr id="8" name="مجموعة 7">
            <a:extLst>
              <a:ext uri="{FF2B5EF4-FFF2-40B4-BE49-F238E27FC236}">
                <a16:creationId xmlns:a16="http://schemas.microsoft.com/office/drawing/2014/main" id="{DBA5F7CF-413F-452E-B988-400F34A32F8C}"/>
              </a:ext>
            </a:extLst>
          </p:cNvPr>
          <p:cNvGrpSpPr/>
          <p:nvPr/>
        </p:nvGrpSpPr>
        <p:grpSpPr>
          <a:xfrm>
            <a:off x="1979712" y="548680"/>
            <a:ext cx="4356484" cy="1731087"/>
            <a:chOff x="1763688" y="380009"/>
            <a:chExt cx="4356484" cy="1731087"/>
          </a:xfrm>
        </p:grpSpPr>
        <p:sp>
          <p:nvSpPr>
            <p:cNvPr id="10" name="Rounded Rectangle 2">
              <a:extLst>
                <a:ext uri="{FF2B5EF4-FFF2-40B4-BE49-F238E27FC236}">
                  <a16:creationId xmlns:a16="http://schemas.microsoft.com/office/drawing/2014/main" id="{868D2C6C-5A71-4D95-87BD-04A5677CF1EB}"/>
                </a:ext>
              </a:extLst>
            </p:cNvPr>
            <p:cNvSpPr/>
            <p:nvPr/>
          </p:nvSpPr>
          <p:spPr bwMode="auto">
            <a:xfrm>
              <a:off x="3023828" y="792383"/>
              <a:ext cx="3096344" cy="930275"/>
            </a:xfrm>
            <a:prstGeom prst="roundRect">
              <a:avLst>
                <a:gd name="adj" fmla="val 33618"/>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defRPr/>
              </a:pPr>
              <a:r>
                <a:rPr lang="ar-EG" sz="6000" b="1" dirty="0">
                  <a:solidFill>
                    <a:schemeClr val="tx1"/>
                  </a:solidFill>
                </a:rPr>
                <a:t>الأهداف</a:t>
              </a:r>
              <a:endParaRPr lang="en-US" sz="6000" b="1" dirty="0">
                <a:solidFill>
                  <a:schemeClr val="tx1"/>
                </a:solidFill>
                <a:latin typeface="Calibri" pitchFamily="34" charset="0"/>
              </a:endParaRPr>
            </a:p>
          </p:txBody>
        </p:sp>
        <p:pic>
          <p:nvPicPr>
            <p:cNvPr id="11" name="صورة 10">
              <a:extLst>
                <a:ext uri="{FF2B5EF4-FFF2-40B4-BE49-F238E27FC236}">
                  <a16:creationId xmlns:a16="http://schemas.microsoft.com/office/drawing/2014/main" id="{2E5BB300-812F-45F7-9D38-BAF631CCF424}"/>
                </a:ext>
              </a:extLst>
            </p:cNvPr>
            <p:cNvPicPr>
              <a:picLocks noChangeAspect="1"/>
            </p:cNvPicPr>
            <p:nvPr/>
          </p:nvPicPr>
          <p:blipFill rotWithShape="1">
            <a:blip r:embed="rId3" cstate="print">
              <a:clrChange>
                <a:clrFrom>
                  <a:srgbClr val="F6FBFF"/>
                </a:clrFrom>
                <a:clrTo>
                  <a:srgbClr val="F6FBFF">
                    <a:alpha val="0"/>
                  </a:srgbClr>
                </a:clrTo>
              </a:clrChange>
              <a:extLst>
                <a:ext uri="{28A0092B-C50C-407E-A947-70E740481C1C}">
                  <a14:useLocalDpi xmlns:a14="http://schemas.microsoft.com/office/drawing/2010/main" val="0"/>
                </a:ext>
              </a:extLst>
            </a:blip>
            <a:srcRect l="17451" t="18501" r="17451" b="18501"/>
            <a:stretch/>
          </p:blipFill>
          <p:spPr>
            <a:xfrm>
              <a:off x="1763688" y="380009"/>
              <a:ext cx="1788790" cy="1731087"/>
            </a:xfrm>
            <a:prstGeom prst="rect">
              <a:avLst/>
            </a:prstGeom>
          </p:spPr>
        </p:pic>
      </p:grpSp>
    </p:spTree>
    <p:extLst>
      <p:ext uri="{BB962C8B-B14F-4D97-AF65-F5344CB8AC3E}">
        <p14:creationId xmlns:p14="http://schemas.microsoft.com/office/powerpoint/2010/main" val="250099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p:cTn id="26"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p:cTn id="33"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 calcmode="lin" valueType="num">
                                      <p:cBhvr>
                                        <p:cTn id="40"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3D1402DB-4D8B-4B6A-A369-2AF7E3DDC996}"/>
              </a:ext>
            </a:extLst>
          </p:cNvPr>
          <p:cNvSpPr txBox="1"/>
          <p:nvPr/>
        </p:nvSpPr>
        <p:spPr>
          <a:xfrm>
            <a:off x="539552" y="692696"/>
            <a:ext cx="7920880" cy="5509200"/>
          </a:xfrm>
          <a:prstGeom prst="rect">
            <a:avLst/>
          </a:prstGeom>
          <a:noFill/>
        </p:spPr>
        <p:txBody>
          <a:bodyPr wrap="square" rtlCol="1">
            <a:spAutoFit/>
          </a:bodyPr>
          <a:lstStyle/>
          <a:p>
            <a:pPr algn="ctr"/>
            <a:r>
              <a:rPr lang="ar-EG" sz="3200" b="1" dirty="0">
                <a:solidFill>
                  <a:srgbClr val="0000CC"/>
                </a:solidFill>
              </a:rPr>
              <a:t>في يناير1610.. اكتشف «جاليليو» أن لكوكب «المشترى» أربعة أقمار تدور من حوله، وسميت هذه الأقمار «أقمار جاليليو»، وفى يوليو 1610 رصد كوكب «زحل» بحلقاته، وفى سبتمبر 1610 رصد كوكب «فينوس» ودرس حركته. من هنا تأكد «جاليليو» من فكرة «مركزية الشمس» والمعارضة لفكرة «مركزية الأرض» التي وضعها قديما الإغريق (بطليموس وأرسطو) وهى الفكرة السائدة حتى القرن السابع عشر. أصبح «جاليليو» محور الحديث في كل الأوساط الإيطالية والجميع يقبلون على محاضراته ليروا بأعينهم ما رأى من حقيقة لا تقبل شكّا ولا جدالا.</a:t>
            </a:r>
          </a:p>
        </p:txBody>
      </p:sp>
    </p:spTree>
    <p:extLst>
      <p:ext uri="{BB962C8B-B14F-4D97-AF65-F5344CB8AC3E}">
        <p14:creationId xmlns:p14="http://schemas.microsoft.com/office/powerpoint/2010/main" val="215476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3D1402DB-4D8B-4B6A-A369-2AF7E3DDC996}"/>
              </a:ext>
            </a:extLst>
          </p:cNvPr>
          <p:cNvSpPr txBox="1"/>
          <p:nvPr/>
        </p:nvSpPr>
        <p:spPr>
          <a:xfrm>
            <a:off x="1007604" y="920621"/>
            <a:ext cx="7128792" cy="5016758"/>
          </a:xfrm>
          <a:prstGeom prst="rect">
            <a:avLst/>
          </a:prstGeom>
          <a:noFill/>
        </p:spPr>
        <p:txBody>
          <a:bodyPr wrap="square" rtlCol="1">
            <a:spAutoFit/>
          </a:bodyPr>
          <a:lstStyle/>
          <a:p>
            <a:pPr algn="ctr"/>
            <a:r>
              <a:rPr lang="ar-EG" sz="3200" b="1" dirty="0">
                <a:solidFill>
                  <a:srgbClr val="0000CC"/>
                </a:solidFill>
              </a:rPr>
              <a:t>هذا العلم الجديد قد أثار غيرة علماء الكنيسة المنحازين لفكر السلف من العلماء الإغريق، لذلك شنوا عليه حربا شعواء.. يسخرون فيها من علمه واستنتاجاته، مدعين أن هذا العلم يتعارض مع ما جاء في الكتاب المقدس، وأن «الروح القدس» أرادت لنا أن نعرف كيف نذهب للسماء لا كيف هي السماء! لكن «جاليليو» الواثق مما رآه كان يرد بأن هناك خطأ في تفسير الكتاب المقدس وطلب من رجال الكنيسة أن يفرقوا بين الآراء الفقهية والعلوم المُثبَتة، وأن يفرقوا بين الفلسفة والرياضيات.</a:t>
            </a:r>
          </a:p>
        </p:txBody>
      </p:sp>
    </p:spTree>
    <p:extLst>
      <p:ext uri="{BB962C8B-B14F-4D97-AF65-F5344CB8AC3E}">
        <p14:creationId xmlns:p14="http://schemas.microsoft.com/office/powerpoint/2010/main" val="179840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EC673858-9A35-4F88-AA6F-E684710A5D5B}"/>
              </a:ext>
            </a:extLst>
          </p:cNvPr>
          <p:cNvGrpSpPr/>
          <p:nvPr/>
        </p:nvGrpSpPr>
        <p:grpSpPr>
          <a:xfrm>
            <a:off x="2592268" y="1065510"/>
            <a:ext cx="4078414" cy="5001744"/>
            <a:chOff x="2592268" y="1065510"/>
            <a:chExt cx="4078414" cy="5001744"/>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92268" y="1065510"/>
              <a:ext cx="4078414" cy="4078414"/>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592268" y="5143924"/>
              <a:ext cx="3959464" cy="923330"/>
            </a:xfrm>
            <a:prstGeom prst="rect">
              <a:avLst/>
            </a:prstGeom>
            <a:solidFill>
              <a:srgbClr val="00206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chemeClr val="accent3">
                      <a:lumMod val="60000"/>
                      <a:lumOff val="40000"/>
                    </a:schemeClr>
                  </a:solidFill>
                </a:rPr>
                <a:t>أفكر وأتدبر</a:t>
              </a:r>
            </a:p>
          </p:txBody>
        </p:sp>
      </p:grpSp>
    </p:spTree>
    <p:extLst>
      <p:ext uri="{BB962C8B-B14F-4D97-AF65-F5344CB8AC3E}">
        <p14:creationId xmlns:p14="http://schemas.microsoft.com/office/powerpoint/2010/main" val="334360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115616" y="908720"/>
            <a:ext cx="7200803" cy="1200329"/>
          </a:xfrm>
          <a:prstGeom prst="rect">
            <a:avLst/>
          </a:prstGeom>
          <a:noFill/>
          <a:ln w="57150">
            <a:noFill/>
            <a:prstDash val="dashDot"/>
          </a:ln>
        </p:spPr>
        <p:txBody>
          <a:bodyPr wrap="square" rtlCol="0">
            <a:spAutoFit/>
          </a:bodyPr>
          <a:lstStyle/>
          <a:p>
            <a:pPr algn="ctr"/>
            <a:r>
              <a:rPr lang="ar-EG" sz="3600" b="1" dirty="0">
                <a:solidFill>
                  <a:srgbClr val="C00000"/>
                </a:solidFill>
              </a:rPr>
              <a:t>1-</a:t>
            </a:r>
            <a:r>
              <a:rPr lang="ar-SA" sz="3600" b="1" dirty="0">
                <a:solidFill>
                  <a:srgbClr val="C00000"/>
                </a:solidFill>
              </a:rPr>
              <a:t> أملأ الفراغات باختيار كلمة من الكلمات التالية لأتعرف عل</a:t>
            </a:r>
            <a:r>
              <a:rPr lang="ar-EG" sz="3600" b="1" dirty="0">
                <a:solidFill>
                  <a:srgbClr val="C00000"/>
                </a:solidFill>
              </a:rPr>
              <a:t>ى</a:t>
            </a:r>
            <a:r>
              <a:rPr lang="ar-SA" sz="3600" b="1" dirty="0">
                <a:solidFill>
                  <a:srgbClr val="C00000"/>
                </a:solidFill>
              </a:rPr>
              <a:t> أهم خصائص التفكير الناقد:</a:t>
            </a:r>
            <a:endParaRPr lang="en-US" sz="3600" dirty="0">
              <a:solidFill>
                <a:srgbClr val="C00000"/>
              </a:solidFill>
            </a:endParaRPr>
          </a:p>
        </p:txBody>
      </p:sp>
      <p:sp>
        <p:nvSpPr>
          <p:cNvPr id="3" name="TextBox 2">
            <a:extLst>
              <a:ext uri="{FF2B5EF4-FFF2-40B4-BE49-F238E27FC236}">
                <a16:creationId xmlns:a16="http://schemas.microsoft.com/office/drawing/2014/main" id="{78ABEA6E-BAA2-4A55-8737-65D12507B2AA}"/>
              </a:ext>
            </a:extLst>
          </p:cNvPr>
          <p:cNvSpPr txBox="1"/>
          <p:nvPr/>
        </p:nvSpPr>
        <p:spPr>
          <a:xfrm>
            <a:off x="683566" y="3212976"/>
            <a:ext cx="7776865" cy="1569660"/>
          </a:xfrm>
          <a:prstGeom prst="rect">
            <a:avLst/>
          </a:prstGeom>
          <a:solidFill>
            <a:schemeClr val="accent1">
              <a:lumMod val="20000"/>
              <a:lumOff val="80000"/>
            </a:schemeClr>
          </a:solidFill>
          <a:ln w="57150">
            <a:noFill/>
            <a:prstDash val="dashDot"/>
          </a:ln>
        </p:spPr>
        <p:txBody>
          <a:bodyPr wrap="square" rtlCol="0">
            <a:spAutoFit/>
          </a:bodyPr>
          <a:lstStyle/>
          <a:p>
            <a:pPr algn="ctr"/>
            <a:r>
              <a:rPr lang="ar-SA" sz="3200" b="1" dirty="0"/>
              <a:t>حجج وبراهين – الآراء – المشكلة – الأسئلة – المعطيات والبيانات – الحياد والموضوعية – الجدل – الاحتمالات والبدائل</a:t>
            </a:r>
            <a:endParaRPr lang="en-US" sz="3200" dirty="0"/>
          </a:p>
        </p:txBody>
      </p:sp>
    </p:spTree>
    <p:extLst>
      <p:ext uri="{BB962C8B-B14F-4D97-AF65-F5344CB8AC3E}">
        <p14:creationId xmlns:p14="http://schemas.microsoft.com/office/powerpoint/2010/main" val="167496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3475E32D-F334-4395-B4CC-504CB815CE6F}"/>
              </a:ext>
            </a:extLst>
          </p:cNvPr>
          <p:cNvSpPr txBox="1"/>
          <p:nvPr/>
        </p:nvSpPr>
        <p:spPr>
          <a:xfrm>
            <a:off x="827584" y="738579"/>
            <a:ext cx="7488832" cy="5397568"/>
          </a:xfrm>
          <a:prstGeom prst="rect">
            <a:avLst/>
          </a:prstGeom>
          <a:noFill/>
        </p:spPr>
        <p:txBody>
          <a:bodyPr wrap="square" rtlCol="1">
            <a:spAutoFit/>
          </a:bodyPr>
          <a:lstStyle/>
          <a:p>
            <a:pPr marL="457200" marR="0" lvl="0" indent="-457200" algn="r" rtl="1">
              <a:lnSpc>
                <a:spcPct val="107000"/>
              </a:lnSpc>
              <a:spcBef>
                <a:spcPts val="0"/>
              </a:spcBef>
              <a:spcAft>
                <a:spcPts val="0"/>
              </a:spcAft>
              <a:buFont typeface="Arial" panose="020B0604020202020204" pitchFamily="34" charset="0"/>
              <a:buChar char="•"/>
            </a:pPr>
            <a:r>
              <a:rPr lang="ar-SA" sz="3600" b="1" dirty="0">
                <a:effectLst/>
                <a:latin typeface="Calibri" panose="020F0502020204030204" pitchFamily="34" charset="0"/>
                <a:ea typeface="Calibri" panose="020F0502020204030204" pitchFamily="34" charset="0"/>
                <a:cs typeface="Arial" panose="020B0604020202020204" pitchFamily="34" charset="0"/>
              </a:rPr>
              <a:t>لا يسلم الناقد بـ ................ السائدة قبل النظر في سلامة الحجج التي تقوم عليها.</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marR="0" lvl="0" indent="-457200" algn="r" rtl="1">
              <a:lnSpc>
                <a:spcPct val="107000"/>
              </a:lnSpc>
              <a:spcBef>
                <a:spcPts val="0"/>
              </a:spcBef>
              <a:spcAft>
                <a:spcPts val="0"/>
              </a:spcAft>
              <a:buFont typeface="Arial" panose="020B0604020202020204" pitchFamily="34" charset="0"/>
              <a:buChar char="•"/>
            </a:pPr>
            <a:r>
              <a:rPr lang="ar-SA" sz="3600" b="1" dirty="0">
                <a:effectLst/>
                <a:latin typeface="Calibri" panose="020F0502020204030204" pitchFamily="34" charset="0"/>
                <a:ea typeface="Calibri" panose="020F0502020204030204" pitchFamily="34" charset="0"/>
                <a:cs typeface="Arial" panose="020B0604020202020204" pitchFamily="34" charset="0"/>
              </a:rPr>
              <a:t>الناقد ينطلق من جمع وتصنيف ............................... والآراء السابقة بشأن المشكلة التي يعالجها. </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marR="0" lvl="0" indent="-457200" algn="r" rtl="1">
              <a:lnSpc>
                <a:spcPct val="107000"/>
              </a:lnSpc>
              <a:spcBef>
                <a:spcPts val="0"/>
              </a:spcBef>
              <a:spcAft>
                <a:spcPts val="0"/>
              </a:spcAft>
              <a:buFont typeface="Arial" panose="020B0604020202020204" pitchFamily="34" charset="0"/>
              <a:buChar char="•"/>
            </a:pPr>
            <a:r>
              <a:rPr lang="ar-SA" sz="3600" b="1" dirty="0">
                <a:effectLst/>
                <a:latin typeface="Calibri" panose="020F0502020204030204" pitchFamily="34" charset="0"/>
                <a:ea typeface="Calibri" panose="020F0502020204030204" pitchFamily="34" charset="0"/>
                <a:cs typeface="Arial" panose="020B0604020202020204" pitchFamily="34" charset="0"/>
              </a:rPr>
              <a:t>يعيد الناقد صياغة ................ المتداولة ولكنة يبدع بدوره أسئلة جديدة. </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marR="0" lvl="0" indent="-457200" algn="r" rtl="1">
              <a:lnSpc>
                <a:spcPct val="107000"/>
              </a:lnSpc>
              <a:spcBef>
                <a:spcPts val="0"/>
              </a:spcBef>
              <a:spcAft>
                <a:spcPts val="0"/>
              </a:spcAft>
              <a:buFont typeface="Arial" panose="020B0604020202020204" pitchFamily="34" charset="0"/>
              <a:buChar char="•"/>
            </a:pPr>
            <a:r>
              <a:rPr lang="ar-SA" sz="3600" b="1" dirty="0">
                <a:effectLst/>
                <a:latin typeface="Calibri" panose="020F0502020204030204" pitchFamily="34" charset="0"/>
                <a:ea typeface="Calibri" panose="020F0502020204030204" pitchFamily="34" charset="0"/>
                <a:cs typeface="Arial" panose="020B0604020202020204" pitchFamily="34" charset="0"/>
              </a:rPr>
              <a:t>يحلل الناقد ..................... الآخرين ويحاول فهمها قبل دحضها أو القبول بها ودعمها.</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مربع نص 2">
            <a:extLst>
              <a:ext uri="{FF2B5EF4-FFF2-40B4-BE49-F238E27FC236}">
                <a16:creationId xmlns:a16="http://schemas.microsoft.com/office/drawing/2014/main" id="{55A064C2-6024-41AF-AE53-27D3FE66F85A}"/>
              </a:ext>
            </a:extLst>
          </p:cNvPr>
          <p:cNvSpPr txBox="1"/>
          <p:nvPr/>
        </p:nvSpPr>
        <p:spPr>
          <a:xfrm>
            <a:off x="3599892" y="620688"/>
            <a:ext cx="1944216" cy="707886"/>
          </a:xfrm>
          <a:prstGeom prst="rect">
            <a:avLst/>
          </a:prstGeom>
          <a:noFill/>
        </p:spPr>
        <p:txBody>
          <a:bodyPr wrap="square" rtlCol="1">
            <a:spAutoFit/>
          </a:bodyPr>
          <a:lstStyle/>
          <a:p>
            <a:pPr algn="ctr"/>
            <a:r>
              <a:rPr lang="ar-EG" sz="4000" b="1" dirty="0">
                <a:solidFill>
                  <a:srgbClr val="0000CC"/>
                </a:solidFill>
              </a:rPr>
              <a:t>الآراء</a:t>
            </a:r>
          </a:p>
        </p:txBody>
      </p:sp>
      <p:sp>
        <p:nvSpPr>
          <p:cNvPr id="4" name="مربع نص 3">
            <a:extLst>
              <a:ext uri="{FF2B5EF4-FFF2-40B4-BE49-F238E27FC236}">
                <a16:creationId xmlns:a16="http://schemas.microsoft.com/office/drawing/2014/main" id="{95DAE30E-EF72-4FD0-9436-A5A367CB3770}"/>
              </a:ext>
            </a:extLst>
          </p:cNvPr>
          <p:cNvSpPr txBox="1"/>
          <p:nvPr/>
        </p:nvSpPr>
        <p:spPr>
          <a:xfrm>
            <a:off x="3919368" y="2365470"/>
            <a:ext cx="3528392" cy="707886"/>
          </a:xfrm>
          <a:prstGeom prst="rect">
            <a:avLst/>
          </a:prstGeom>
          <a:noFill/>
        </p:spPr>
        <p:txBody>
          <a:bodyPr wrap="square" rtlCol="1">
            <a:spAutoFit/>
          </a:bodyPr>
          <a:lstStyle/>
          <a:p>
            <a:pPr algn="ctr"/>
            <a:r>
              <a:rPr lang="ar-EG" sz="4000" b="1" dirty="0">
                <a:solidFill>
                  <a:srgbClr val="0000CC"/>
                </a:solidFill>
              </a:rPr>
              <a:t>المعطيات والبيانات</a:t>
            </a:r>
          </a:p>
        </p:txBody>
      </p:sp>
      <p:sp>
        <p:nvSpPr>
          <p:cNvPr id="5" name="مربع نص 4">
            <a:extLst>
              <a:ext uri="{FF2B5EF4-FFF2-40B4-BE49-F238E27FC236}">
                <a16:creationId xmlns:a16="http://schemas.microsoft.com/office/drawing/2014/main" id="{5D1F7BA2-6FEF-4056-94FD-844C8792028C}"/>
              </a:ext>
            </a:extLst>
          </p:cNvPr>
          <p:cNvSpPr txBox="1"/>
          <p:nvPr/>
        </p:nvSpPr>
        <p:spPr>
          <a:xfrm>
            <a:off x="2947260" y="3583372"/>
            <a:ext cx="1944216" cy="707886"/>
          </a:xfrm>
          <a:prstGeom prst="rect">
            <a:avLst/>
          </a:prstGeom>
          <a:noFill/>
        </p:spPr>
        <p:txBody>
          <a:bodyPr wrap="square" rtlCol="1">
            <a:spAutoFit/>
          </a:bodyPr>
          <a:lstStyle/>
          <a:p>
            <a:pPr algn="ctr"/>
            <a:r>
              <a:rPr lang="ar-EG" sz="4000" b="1" dirty="0">
                <a:solidFill>
                  <a:srgbClr val="0000CC"/>
                </a:solidFill>
              </a:rPr>
              <a:t>الأسئلة</a:t>
            </a:r>
          </a:p>
        </p:txBody>
      </p:sp>
      <p:sp>
        <p:nvSpPr>
          <p:cNvPr id="6" name="مربع نص 5">
            <a:extLst>
              <a:ext uri="{FF2B5EF4-FFF2-40B4-BE49-F238E27FC236}">
                <a16:creationId xmlns:a16="http://schemas.microsoft.com/office/drawing/2014/main" id="{5B79F876-BD1C-429B-89DE-80A2ED29472E}"/>
              </a:ext>
            </a:extLst>
          </p:cNvPr>
          <p:cNvSpPr txBox="1"/>
          <p:nvPr/>
        </p:nvSpPr>
        <p:spPr>
          <a:xfrm>
            <a:off x="3347864" y="4704146"/>
            <a:ext cx="2808312" cy="707886"/>
          </a:xfrm>
          <a:prstGeom prst="rect">
            <a:avLst/>
          </a:prstGeom>
          <a:noFill/>
        </p:spPr>
        <p:txBody>
          <a:bodyPr wrap="square" rtlCol="1">
            <a:spAutoFit/>
          </a:bodyPr>
          <a:lstStyle/>
          <a:p>
            <a:pPr algn="ctr"/>
            <a:r>
              <a:rPr lang="ar-EG" sz="4000" b="1" dirty="0">
                <a:solidFill>
                  <a:srgbClr val="0000CC"/>
                </a:solidFill>
              </a:rPr>
              <a:t>حجج وبراهين</a:t>
            </a:r>
          </a:p>
        </p:txBody>
      </p:sp>
    </p:spTree>
    <p:extLst>
      <p:ext uri="{BB962C8B-B14F-4D97-AF65-F5344CB8AC3E}">
        <p14:creationId xmlns:p14="http://schemas.microsoft.com/office/powerpoint/2010/main" val="223924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Effect transition="in" filter="randombar(horizontal)">
                                      <p:cBhvr>
                                        <p:cTn id="40" dur="500"/>
                                        <p:tgtEl>
                                          <p:spTgt spid="2">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3475E32D-F334-4395-B4CC-504CB815CE6F}"/>
              </a:ext>
            </a:extLst>
          </p:cNvPr>
          <p:cNvSpPr txBox="1"/>
          <p:nvPr/>
        </p:nvSpPr>
        <p:spPr>
          <a:xfrm>
            <a:off x="755576" y="1026611"/>
            <a:ext cx="7632848" cy="4804777"/>
          </a:xfrm>
          <a:prstGeom prst="rect">
            <a:avLst/>
          </a:prstGeom>
          <a:noFill/>
        </p:spPr>
        <p:txBody>
          <a:bodyPr wrap="square" rtlCol="1">
            <a:spAutoFit/>
          </a:bodyPr>
          <a:lstStyle/>
          <a:p>
            <a:pPr marL="342900" marR="0" lvl="0" indent="-342900" algn="r" rtl="1">
              <a:lnSpc>
                <a:spcPct val="107000"/>
              </a:lnSpc>
              <a:spcBef>
                <a:spcPts val="0"/>
              </a:spcBef>
              <a:spcAft>
                <a:spcPts val="0"/>
              </a:spcAft>
              <a:buFont typeface="Arial" panose="020B0604020202020204" pitchFamily="34" charset="0"/>
              <a:buChar char="•"/>
            </a:pPr>
            <a:r>
              <a:rPr lang="ar-SA" sz="3600" b="1" dirty="0">
                <a:effectLst/>
                <a:latin typeface="Calibri" panose="020F0502020204030204" pitchFamily="34" charset="0"/>
                <a:ea typeface="Calibri" panose="020F0502020204030204" pitchFamily="34" charset="0"/>
                <a:cs typeface="Arial" panose="020B0604020202020204" pitchFamily="34" charset="0"/>
              </a:rPr>
              <a:t>لا يهمل الناقد أي جانب من جوانب ............</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Arial" panose="020B0604020202020204" pitchFamily="34" charset="0"/>
              <a:buChar char="•"/>
            </a:pPr>
            <a:r>
              <a:rPr lang="ar-SA" sz="3600" b="1" dirty="0">
                <a:effectLst/>
                <a:latin typeface="Calibri" panose="020F0502020204030204" pitchFamily="34" charset="0"/>
                <a:ea typeface="Calibri" panose="020F0502020204030204" pitchFamily="34" charset="0"/>
                <a:cs typeface="Arial" panose="020B0604020202020204" pitchFamily="34" charset="0"/>
              </a:rPr>
              <a:t>يتحرى الناقد ......................... ولا يساق وراء الانطباعات والأهواء الشخصية الضيقة. </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Arial" panose="020B0604020202020204" pitchFamily="34" charset="0"/>
              <a:buChar char="•"/>
            </a:pPr>
            <a:r>
              <a:rPr lang="ar-SA" sz="3600" b="1" dirty="0">
                <a:effectLst/>
                <a:latin typeface="Calibri" panose="020F0502020204030204" pitchFamily="34" charset="0"/>
                <a:ea typeface="Calibri" panose="020F0502020204030204" pitchFamily="34" charset="0"/>
                <a:cs typeface="Arial" panose="020B0604020202020204" pitchFamily="34" charset="0"/>
              </a:rPr>
              <a:t>يطرح الناقد الأسئلة الحقيقية ويتجنب ............. العقيم بشأن الأسئلة الوهمية والمشاكل الزائفة. </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Arial" panose="020B0604020202020204" pitchFamily="34" charset="0"/>
              <a:buChar char="•"/>
            </a:pPr>
            <a:r>
              <a:rPr lang="ar-SA" sz="3600" b="1" dirty="0">
                <a:effectLst/>
                <a:latin typeface="Calibri" panose="020F0502020204030204" pitchFamily="34" charset="0"/>
                <a:ea typeface="Calibri" panose="020F0502020204030204" pitchFamily="34" charset="0"/>
                <a:cs typeface="Arial" panose="020B0604020202020204" pitchFamily="34" charset="0"/>
              </a:rPr>
              <a:t>لا يتوقف الناقد عند الحل الأسهل بل يبحث دائمًا عن ..............</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مربع نص 2">
            <a:extLst>
              <a:ext uri="{FF2B5EF4-FFF2-40B4-BE49-F238E27FC236}">
                <a16:creationId xmlns:a16="http://schemas.microsoft.com/office/drawing/2014/main" id="{04850DFC-9AA3-410A-AF14-00DFDD5843F5}"/>
              </a:ext>
            </a:extLst>
          </p:cNvPr>
          <p:cNvSpPr txBox="1"/>
          <p:nvPr/>
        </p:nvSpPr>
        <p:spPr>
          <a:xfrm>
            <a:off x="1043608" y="908720"/>
            <a:ext cx="1944216" cy="707886"/>
          </a:xfrm>
          <a:prstGeom prst="rect">
            <a:avLst/>
          </a:prstGeom>
          <a:noFill/>
        </p:spPr>
        <p:txBody>
          <a:bodyPr wrap="square" rtlCol="1">
            <a:spAutoFit/>
          </a:bodyPr>
          <a:lstStyle/>
          <a:p>
            <a:pPr algn="ctr"/>
            <a:r>
              <a:rPr lang="ar-EG" sz="4000" b="1" dirty="0">
                <a:solidFill>
                  <a:srgbClr val="0000CC"/>
                </a:solidFill>
              </a:rPr>
              <a:t>المشكلة</a:t>
            </a:r>
          </a:p>
        </p:txBody>
      </p:sp>
      <p:sp>
        <p:nvSpPr>
          <p:cNvPr id="4" name="مربع نص 3">
            <a:extLst>
              <a:ext uri="{FF2B5EF4-FFF2-40B4-BE49-F238E27FC236}">
                <a16:creationId xmlns:a16="http://schemas.microsoft.com/office/drawing/2014/main" id="{BD4F0C44-E427-41AB-96BC-2D74678CCDF3}"/>
              </a:ext>
            </a:extLst>
          </p:cNvPr>
          <p:cNvSpPr txBox="1"/>
          <p:nvPr/>
        </p:nvSpPr>
        <p:spPr>
          <a:xfrm>
            <a:off x="2627782" y="1568986"/>
            <a:ext cx="3456386" cy="707886"/>
          </a:xfrm>
          <a:prstGeom prst="rect">
            <a:avLst/>
          </a:prstGeom>
          <a:noFill/>
        </p:spPr>
        <p:txBody>
          <a:bodyPr wrap="square" rtlCol="1">
            <a:spAutoFit/>
          </a:bodyPr>
          <a:lstStyle/>
          <a:p>
            <a:pPr algn="ctr"/>
            <a:r>
              <a:rPr lang="ar-EG" sz="4000" b="1" dirty="0">
                <a:solidFill>
                  <a:srgbClr val="0000CC"/>
                </a:solidFill>
              </a:rPr>
              <a:t>الحياد والموضوعية</a:t>
            </a:r>
          </a:p>
        </p:txBody>
      </p:sp>
      <p:sp>
        <p:nvSpPr>
          <p:cNvPr id="5" name="مربع نص 4">
            <a:extLst>
              <a:ext uri="{FF2B5EF4-FFF2-40B4-BE49-F238E27FC236}">
                <a16:creationId xmlns:a16="http://schemas.microsoft.com/office/drawing/2014/main" id="{12444D40-C948-4D26-A280-7E2D1C263DBE}"/>
              </a:ext>
            </a:extLst>
          </p:cNvPr>
          <p:cNvSpPr txBox="1"/>
          <p:nvPr/>
        </p:nvSpPr>
        <p:spPr>
          <a:xfrm>
            <a:off x="6228184" y="3284984"/>
            <a:ext cx="1944216" cy="707886"/>
          </a:xfrm>
          <a:prstGeom prst="rect">
            <a:avLst/>
          </a:prstGeom>
          <a:noFill/>
        </p:spPr>
        <p:txBody>
          <a:bodyPr wrap="square" rtlCol="1">
            <a:spAutoFit/>
          </a:bodyPr>
          <a:lstStyle/>
          <a:p>
            <a:pPr algn="ctr"/>
            <a:r>
              <a:rPr lang="ar-EG" sz="4000" b="1" dirty="0">
                <a:solidFill>
                  <a:srgbClr val="0000CC"/>
                </a:solidFill>
              </a:rPr>
              <a:t>الجدل</a:t>
            </a:r>
          </a:p>
        </p:txBody>
      </p:sp>
      <p:sp>
        <p:nvSpPr>
          <p:cNvPr id="6" name="مربع نص 5">
            <a:extLst>
              <a:ext uri="{FF2B5EF4-FFF2-40B4-BE49-F238E27FC236}">
                <a16:creationId xmlns:a16="http://schemas.microsoft.com/office/drawing/2014/main" id="{54673BA7-4C2A-4D19-971C-492527161818}"/>
              </a:ext>
            </a:extLst>
          </p:cNvPr>
          <p:cNvSpPr txBox="1"/>
          <p:nvPr/>
        </p:nvSpPr>
        <p:spPr>
          <a:xfrm>
            <a:off x="4067942" y="4963612"/>
            <a:ext cx="3456386" cy="707886"/>
          </a:xfrm>
          <a:prstGeom prst="rect">
            <a:avLst/>
          </a:prstGeom>
          <a:noFill/>
        </p:spPr>
        <p:txBody>
          <a:bodyPr wrap="square" rtlCol="1">
            <a:spAutoFit/>
          </a:bodyPr>
          <a:lstStyle/>
          <a:p>
            <a:pPr algn="ctr"/>
            <a:r>
              <a:rPr lang="ar-EG" sz="4000" b="1" dirty="0">
                <a:solidFill>
                  <a:srgbClr val="0000CC"/>
                </a:solidFill>
              </a:rPr>
              <a:t>الاحتمالات والبدائل</a:t>
            </a:r>
          </a:p>
        </p:txBody>
      </p:sp>
    </p:spTree>
    <p:extLst>
      <p:ext uri="{BB962C8B-B14F-4D97-AF65-F5344CB8AC3E}">
        <p14:creationId xmlns:p14="http://schemas.microsoft.com/office/powerpoint/2010/main" val="256687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Effect transition="in" filter="randombar(horizontal)">
                                      <p:cBhvr>
                                        <p:cTn id="40" dur="500"/>
                                        <p:tgtEl>
                                          <p:spTgt spid="2">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4"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B054AE02-2CAA-4AB1-84B1-28CE6BC64E22}"/>
              </a:ext>
            </a:extLst>
          </p:cNvPr>
          <p:cNvGrpSpPr/>
          <p:nvPr/>
        </p:nvGrpSpPr>
        <p:grpSpPr>
          <a:xfrm>
            <a:off x="2411760" y="764704"/>
            <a:ext cx="3644846" cy="4548158"/>
            <a:chOff x="2411760" y="764704"/>
            <a:chExt cx="3644846" cy="4548158"/>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1760" y="764704"/>
              <a:ext cx="3644846" cy="3659140"/>
            </a:xfrm>
            <a:prstGeom prst="rect">
              <a:avLst/>
            </a:prstGeom>
          </p:spPr>
        </p:pic>
        <p:sp>
          <p:nvSpPr>
            <p:cNvPr id="4" name="عنوان 1">
              <a:extLst>
                <a:ext uri="{FF2B5EF4-FFF2-40B4-BE49-F238E27FC236}">
                  <a16:creationId xmlns:a16="http://schemas.microsoft.com/office/drawing/2014/main" id="{5FF63619-2D78-439B-B487-02D3341C4CA7}"/>
                </a:ext>
              </a:extLst>
            </p:cNvPr>
            <p:cNvSpPr txBox="1">
              <a:spLocks/>
            </p:cNvSpPr>
            <p:nvPr/>
          </p:nvSpPr>
          <p:spPr>
            <a:xfrm>
              <a:off x="2924746" y="4389532"/>
              <a:ext cx="3131860" cy="923330"/>
            </a:xfrm>
            <a:prstGeom prst="rect">
              <a:avLst/>
            </a:prstGeom>
            <a:solidFill>
              <a:srgbClr val="FFC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rgbClr val="002060"/>
                  </a:solidFill>
                </a:rPr>
                <a:t>إضاءة</a:t>
              </a:r>
            </a:p>
          </p:txBody>
        </p:sp>
      </p:grpSp>
    </p:spTree>
    <p:extLst>
      <p:ext uri="{BB962C8B-B14F-4D97-AF65-F5344CB8AC3E}">
        <p14:creationId xmlns:p14="http://schemas.microsoft.com/office/powerpoint/2010/main" val="317789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مربع نص 9">
            <a:extLst>
              <a:ext uri="{FF2B5EF4-FFF2-40B4-BE49-F238E27FC236}">
                <a16:creationId xmlns:a16="http://schemas.microsoft.com/office/drawing/2014/main" id="{973B4A55-9234-46F5-81AC-FC6CE1D379F4}"/>
              </a:ext>
            </a:extLst>
          </p:cNvPr>
          <p:cNvSpPr txBox="1"/>
          <p:nvPr/>
        </p:nvSpPr>
        <p:spPr>
          <a:xfrm>
            <a:off x="863588" y="2492896"/>
            <a:ext cx="7416824" cy="1119665"/>
          </a:xfrm>
          <a:prstGeom prst="rect">
            <a:avLst/>
          </a:prstGeom>
          <a:solidFill>
            <a:schemeClr val="accent2">
              <a:lumMod val="40000"/>
              <a:lumOff val="60000"/>
            </a:schemeClr>
          </a:solidFill>
        </p:spPr>
        <p:txBody>
          <a:bodyPr wrap="square">
            <a:spAutoFit/>
          </a:bodyPr>
          <a:lstStyle/>
          <a:p>
            <a:pPr algn="ctr">
              <a:lnSpc>
                <a:spcPct val="107000"/>
              </a:lnSpc>
              <a:spcAft>
                <a:spcPts val="800"/>
              </a:spcAft>
            </a:pPr>
            <a:r>
              <a:rPr lang="ar-SA" sz="3200" b="1" dirty="0">
                <a:effectLst/>
                <a:latin typeface="Calibri" panose="020F0502020204030204" pitchFamily="34" charset="0"/>
                <a:ea typeface="Calibri" panose="020F0502020204030204" pitchFamily="34" charset="0"/>
                <a:cs typeface="Arial" panose="020B0604020202020204" pitchFamily="34" charset="0"/>
              </a:rPr>
              <a:t>"التفكير الناقد هو التروي في إصدار الأحكام وتعليقها إلى حين التحقق من الأمر".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مستطيل: زوايا مستديرة 10">
            <a:extLst>
              <a:ext uri="{FF2B5EF4-FFF2-40B4-BE49-F238E27FC236}">
                <a16:creationId xmlns:a16="http://schemas.microsoft.com/office/drawing/2014/main" id="{ED72E364-A07D-4DA1-BB16-21956273B3B8}"/>
              </a:ext>
            </a:extLst>
          </p:cNvPr>
          <p:cNvSpPr/>
          <p:nvPr/>
        </p:nvSpPr>
        <p:spPr>
          <a:xfrm>
            <a:off x="1187624" y="5445224"/>
            <a:ext cx="3960440" cy="576064"/>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كيف نفكر، جون ديوي 2019 م</a:t>
            </a:r>
          </a:p>
        </p:txBody>
      </p:sp>
    </p:spTree>
    <p:extLst>
      <p:ext uri="{BB962C8B-B14F-4D97-AF65-F5344CB8AC3E}">
        <p14:creationId xmlns:p14="http://schemas.microsoft.com/office/powerpoint/2010/main" val="143366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1CC71A71-9624-4007-82C7-901862C649C3}"/>
              </a:ext>
            </a:extLst>
          </p:cNvPr>
          <p:cNvSpPr txBox="1"/>
          <p:nvPr/>
        </p:nvSpPr>
        <p:spPr>
          <a:xfrm>
            <a:off x="935596" y="2060848"/>
            <a:ext cx="7272808" cy="1938992"/>
          </a:xfrm>
          <a:prstGeom prst="rect">
            <a:avLst/>
          </a:prstGeom>
          <a:solidFill>
            <a:schemeClr val="accent5">
              <a:lumMod val="40000"/>
              <a:lumOff val="60000"/>
            </a:schemeClr>
          </a:solidFill>
        </p:spPr>
        <p:txBody>
          <a:bodyPr wrap="square" rtlCol="1">
            <a:spAutoFit/>
          </a:bodyPr>
          <a:lstStyle/>
          <a:p>
            <a:pPr algn="ctr"/>
            <a:r>
              <a:rPr lang="ar-EG" sz="4000" b="1" dirty="0"/>
              <a:t>2- </a:t>
            </a:r>
            <a:r>
              <a:rPr lang="ar-SA" sz="4000" b="1" dirty="0">
                <a:effectLst/>
                <a:latin typeface="Calibri" panose="020F0502020204030204" pitchFamily="34" charset="0"/>
                <a:ea typeface="Calibri" panose="020F0502020204030204" pitchFamily="34" charset="0"/>
                <a:cs typeface="Arial" panose="020B0604020202020204" pitchFamily="34" charset="0"/>
              </a:rPr>
              <a:t>أستخلص مع مجموعتي – مما سبق وبالاعتماد عل</a:t>
            </a:r>
            <a:r>
              <a:rPr lang="ar-EG" sz="4000" b="1" dirty="0">
                <a:effectLst/>
                <a:latin typeface="Calibri" panose="020F0502020204030204" pitchFamily="34" charset="0"/>
                <a:ea typeface="Calibri" panose="020F0502020204030204" pitchFamily="34" charset="0"/>
                <a:cs typeface="Arial" panose="020B0604020202020204" pitchFamily="34" charset="0"/>
              </a:rPr>
              <a:t>ى</a:t>
            </a:r>
            <a:r>
              <a:rPr lang="ar-SA" sz="4000" b="1" dirty="0">
                <a:effectLst/>
                <a:latin typeface="Calibri" panose="020F0502020204030204" pitchFamily="34" charset="0"/>
                <a:ea typeface="Calibri" panose="020F0502020204030204" pitchFamily="34" charset="0"/>
                <a:cs typeface="Arial" panose="020B0604020202020204" pitchFamily="34" charset="0"/>
              </a:rPr>
              <a:t> الجدول التالي – تعريفًا لمفهوم التفكير الناقد:</a:t>
            </a:r>
            <a:endParaRPr lang="en-US" sz="40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5710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3" name="جدول 3">
            <a:extLst>
              <a:ext uri="{FF2B5EF4-FFF2-40B4-BE49-F238E27FC236}">
                <a16:creationId xmlns:a16="http://schemas.microsoft.com/office/drawing/2014/main" id="{0BF8784B-976F-41D8-9611-BB300893395C}"/>
              </a:ext>
            </a:extLst>
          </p:cNvPr>
          <p:cNvGraphicFramePr>
            <a:graphicFrameLocks noGrp="1"/>
          </p:cNvGraphicFramePr>
          <p:nvPr>
            <p:extLst>
              <p:ext uri="{D42A27DB-BD31-4B8C-83A1-F6EECF244321}">
                <p14:modId xmlns:p14="http://schemas.microsoft.com/office/powerpoint/2010/main" val="2572811705"/>
              </p:ext>
            </p:extLst>
          </p:nvPr>
        </p:nvGraphicFramePr>
        <p:xfrm>
          <a:off x="719572" y="476672"/>
          <a:ext cx="7704856" cy="5894783"/>
        </p:xfrm>
        <a:graphic>
          <a:graphicData uri="http://schemas.openxmlformats.org/drawingml/2006/table">
            <a:tbl>
              <a:tblPr rtl="1" firstRow="1" bandRow="1">
                <a:tableStyleId>{5C22544A-7EE6-4342-B048-85BDC9FD1C3A}</a:tableStyleId>
              </a:tblPr>
              <a:tblGrid>
                <a:gridCol w="3852428">
                  <a:extLst>
                    <a:ext uri="{9D8B030D-6E8A-4147-A177-3AD203B41FA5}">
                      <a16:colId xmlns:a16="http://schemas.microsoft.com/office/drawing/2014/main" val="177160976"/>
                    </a:ext>
                  </a:extLst>
                </a:gridCol>
                <a:gridCol w="3852428">
                  <a:extLst>
                    <a:ext uri="{9D8B030D-6E8A-4147-A177-3AD203B41FA5}">
                      <a16:colId xmlns:a16="http://schemas.microsoft.com/office/drawing/2014/main" val="3568014237"/>
                    </a:ext>
                  </a:extLst>
                </a:gridCol>
              </a:tblGrid>
              <a:tr h="754181">
                <a:tc gridSpan="2">
                  <a:txBody>
                    <a:bodyPr/>
                    <a:lstStyle/>
                    <a:p>
                      <a:pPr algn="ctr" rtl="1"/>
                      <a:r>
                        <a:rPr lang="ar-EG" sz="4000" dirty="0"/>
                        <a:t>التفكير الناقد</a:t>
                      </a:r>
                    </a:p>
                  </a:txBody>
                  <a:tcPr anchor="ctr"/>
                </a:tc>
                <a:tc hMerge="1">
                  <a:txBody>
                    <a:bodyPr/>
                    <a:lstStyle/>
                    <a:p>
                      <a:pPr rtl="1"/>
                      <a:endParaRPr lang="ar-EG"/>
                    </a:p>
                  </a:txBody>
                  <a:tcPr/>
                </a:tc>
                <a:extLst>
                  <a:ext uri="{0D108BD9-81ED-4DB2-BD59-A6C34878D82A}">
                    <a16:rowId xmlns:a16="http://schemas.microsoft.com/office/drawing/2014/main" val="2120641737"/>
                  </a:ext>
                </a:extLst>
              </a:tr>
              <a:tr h="61680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200" b="1" kern="1200" dirty="0">
                          <a:solidFill>
                            <a:schemeClr val="dk1"/>
                          </a:solidFill>
                          <a:effectLst/>
                          <a:latin typeface="+mn-lt"/>
                          <a:ea typeface="+mn-ea"/>
                          <a:cs typeface="+mn-cs"/>
                        </a:rPr>
                        <a:t>الميول والاتجاهات</a:t>
                      </a:r>
                      <a:endParaRPr lang="en-US" sz="3200" kern="1200" dirty="0">
                        <a:solidFill>
                          <a:schemeClr val="dk1"/>
                        </a:solidFill>
                        <a:effectLst/>
                        <a:latin typeface="+mn-lt"/>
                        <a:ea typeface="+mn-ea"/>
                        <a:cs typeface="+mn-cs"/>
                      </a:endParaRPr>
                    </a:p>
                  </a:txBody>
                  <a:tcPr anchor="ctr">
                    <a:solidFill>
                      <a:schemeClr val="accent3">
                        <a:lumMod val="60000"/>
                        <a:lumOff val="40000"/>
                      </a:schemeClr>
                    </a:solidFill>
                  </a:tcPr>
                </a:tc>
                <a:tc>
                  <a:txBody>
                    <a:bodyPr/>
                    <a:lstStyle/>
                    <a:p>
                      <a:pPr algn="ctr" rtl="1"/>
                      <a:r>
                        <a:rPr lang="ar-SA" sz="3200" b="1" kern="1200" dirty="0">
                          <a:solidFill>
                            <a:schemeClr val="dk1"/>
                          </a:solidFill>
                          <a:effectLst/>
                          <a:latin typeface="+mn-lt"/>
                          <a:ea typeface="+mn-ea"/>
                          <a:cs typeface="+mn-cs"/>
                        </a:rPr>
                        <a:t>القدرات والمهارات</a:t>
                      </a:r>
                      <a:endParaRPr lang="ar-EG" sz="3200" dirty="0"/>
                    </a:p>
                  </a:txBody>
                  <a:tcPr anchor="ctr">
                    <a:solidFill>
                      <a:schemeClr val="accent3">
                        <a:lumMod val="60000"/>
                        <a:lumOff val="40000"/>
                      </a:schemeClr>
                    </a:solidFill>
                  </a:tcPr>
                </a:tc>
                <a:extLst>
                  <a:ext uri="{0D108BD9-81ED-4DB2-BD59-A6C34878D82A}">
                    <a16:rowId xmlns:a16="http://schemas.microsoft.com/office/drawing/2014/main" val="3072915645"/>
                  </a:ext>
                </a:extLst>
              </a:tr>
              <a:tr h="61680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effectLst/>
                          <a:latin typeface="+mn-lt"/>
                          <a:ea typeface="+mn-ea"/>
                          <a:cs typeface="+mn-cs"/>
                        </a:rPr>
                        <a:t>الانفتاح </a:t>
                      </a:r>
                      <a:endParaRPr lang="en-US" sz="2400" kern="1200" dirty="0">
                        <a:solidFill>
                          <a:schemeClr val="dk1"/>
                        </a:solidFill>
                        <a:effectLst/>
                        <a:latin typeface="+mn-lt"/>
                        <a:ea typeface="+mn-ea"/>
                        <a:cs typeface="+mn-cs"/>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effectLst/>
                          <a:latin typeface="+mn-lt"/>
                          <a:ea typeface="+mn-ea"/>
                          <a:cs typeface="+mn-cs"/>
                        </a:rPr>
                        <a:t>التحليل</a:t>
                      </a:r>
                      <a:endParaRPr lang="en-US" sz="24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3628826605"/>
                  </a:ext>
                </a:extLst>
              </a:tr>
              <a:tr h="61680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effectLst/>
                          <a:latin typeface="+mn-lt"/>
                          <a:ea typeface="+mn-ea"/>
                          <a:cs typeface="+mn-cs"/>
                        </a:rPr>
                        <a:t>حب الاستطلاع والتساؤل </a:t>
                      </a:r>
                      <a:endParaRPr lang="en-US" sz="2400" kern="1200" dirty="0">
                        <a:solidFill>
                          <a:schemeClr val="dk1"/>
                        </a:solidFill>
                        <a:effectLst/>
                        <a:latin typeface="+mn-lt"/>
                        <a:ea typeface="+mn-ea"/>
                        <a:cs typeface="+mn-cs"/>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effectLst/>
                          <a:latin typeface="+mn-lt"/>
                          <a:ea typeface="+mn-ea"/>
                          <a:cs typeface="+mn-cs"/>
                        </a:rPr>
                        <a:t>النقاش </a:t>
                      </a:r>
                      <a:endParaRPr lang="en-US" sz="24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469337132"/>
                  </a:ext>
                </a:extLst>
              </a:tr>
              <a:tr h="61680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effectLst/>
                          <a:latin typeface="+mn-lt"/>
                          <a:ea typeface="+mn-ea"/>
                          <a:cs typeface="+mn-cs"/>
                        </a:rPr>
                        <a:t>المرونة </a:t>
                      </a:r>
                      <a:endParaRPr lang="en-US" sz="2400" kern="1200" dirty="0">
                        <a:solidFill>
                          <a:schemeClr val="dk1"/>
                        </a:solidFill>
                        <a:effectLst/>
                        <a:latin typeface="+mn-lt"/>
                        <a:ea typeface="+mn-ea"/>
                        <a:cs typeface="+mn-cs"/>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effectLst/>
                          <a:latin typeface="+mn-lt"/>
                          <a:ea typeface="+mn-ea"/>
                          <a:cs typeface="+mn-cs"/>
                        </a:rPr>
                        <a:t>طرح الأسئلة </a:t>
                      </a:r>
                      <a:endParaRPr lang="en-US" sz="24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2531647326"/>
                  </a:ext>
                </a:extLst>
              </a:tr>
              <a:tr h="61680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effectLst/>
                          <a:latin typeface="+mn-lt"/>
                          <a:ea typeface="+mn-ea"/>
                          <a:cs typeface="+mn-cs"/>
                        </a:rPr>
                        <a:t>احترام الاختلاف </a:t>
                      </a:r>
                      <a:endParaRPr lang="en-US" sz="2400" kern="1200" dirty="0">
                        <a:solidFill>
                          <a:schemeClr val="dk1"/>
                        </a:solidFill>
                        <a:effectLst/>
                        <a:latin typeface="+mn-lt"/>
                        <a:ea typeface="+mn-ea"/>
                        <a:cs typeface="+mn-cs"/>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effectLst/>
                          <a:latin typeface="+mn-lt"/>
                          <a:ea typeface="+mn-ea"/>
                          <a:cs typeface="+mn-cs"/>
                        </a:rPr>
                        <a:t>الاستقراء (القدرة على التعميم)</a:t>
                      </a:r>
                      <a:endParaRPr lang="en-US" sz="24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111663318"/>
                  </a:ext>
                </a:extLst>
              </a:tr>
              <a:tr h="61680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effectLst/>
                          <a:latin typeface="+mn-lt"/>
                          <a:ea typeface="+mn-ea"/>
                          <a:cs typeface="+mn-cs"/>
                        </a:rPr>
                        <a:t>الميل للبحث عن الأسباب </a:t>
                      </a:r>
                      <a:endParaRPr lang="en-US" sz="2400" kern="1200" dirty="0">
                        <a:solidFill>
                          <a:schemeClr val="dk1"/>
                        </a:solidFill>
                        <a:effectLst/>
                        <a:latin typeface="+mn-lt"/>
                        <a:ea typeface="+mn-ea"/>
                        <a:cs typeface="+mn-cs"/>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effectLst/>
                          <a:latin typeface="+mn-lt"/>
                          <a:ea typeface="+mn-ea"/>
                          <a:cs typeface="+mn-cs"/>
                        </a:rPr>
                        <a:t>الاستنباط</a:t>
                      </a:r>
                      <a:endParaRPr lang="en-US" sz="24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586717489"/>
                  </a:ext>
                </a:extLst>
              </a:tr>
              <a:tr h="61680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effectLst/>
                          <a:latin typeface="+mn-lt"/>
                          <a:ea typeface="+mn-ea"/>
                          <a:cs typeface="+mn-cs"/>
                        </a:rPr>
                        <a:t>الجرأة وحب المبادرة </a:t>
                      </a:r>
                      <a:endParaRPr lang="en-US" sz="2400" kern="1200" dirty="0">
                        <a:solidFill>
                          <a:schemeClr val="dk1"/>
                        </a:solidFill>
                        <a:effectLst/>
                        <a:latin typeface="+mn-lt"/>
                        <a:ea typeface="+mn-ea"/>
                        <a:cs typeface="+mn-cs"/>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effectLst/>
                          <a:latin typeface="+mn-lt"/>
                          <a:ea typeface="+mn-ea"/>
                          <a:cs typeface="+mn-cs"/>
                        </a:rPr>
                        <a:t>النقد والتقويم</a:t>
                      </a:r>
                      <a:endParaRPr lang="en-US" sz="24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3994162440"/>
                  </a:ext>
                </a:extLst>
              </a:tr>
              <a:tr h="61680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effectLst/>
                          <a:latin typeface="+mn-lt"/>
                          <a:ea typeface="+mn-ea"/>
                          <a:cs typeface="+mn-cs"/>
                        </a:rPr>
                        <a:t>الاستقلالية الذاتية </a:t>
                      </a:r>
                      <a:endParaRPr lang="en-US" sz="2400" kern="1200" dirty="0">
                        <a:solidFill>
                          <a:schemeClr val="dk1"/>
                        </a:solidFill>
                        <a:effectLst/>
                        <a:latin typeface="+mn-lt"/>
                        <a:ea typeface="+mn-ea"/>
                        <a:cs typeface="+mn-cs"/>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effectLst/>
                          <a:latin typeface="+mn-lt"/>
                          <a:ea typeface="+mn-ea"/>
                          <a:cs typeface="+mn-cs"/>
                        </a:rPr>
                        <a:t>الاستبصار (القدرة على التفكير في التفكير)</a:t>
                      </a:r>
                      <a:endParaRPr lang="en-US" sz="24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770076350"/>
                  </a:ext>
                </a:extLst>
              </a:tr>
            </a:tbl>
          </a:graphicData>
        </a:graphic>
      </p:graphicFrame>
    </p:spTree>
    <p:extLst>
      <p:ext uri="{BB962C8B-B14F-4D97-AF65-F5344CB8AC3E}">
        <p14:creationId xmlns:p14="http://schemas.microsoft.com/office/powerpoint/2010/main" val="348216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3" cstate="print">
            <a:extLst>
              <a:ext uri="{28A0092B-C50C-407E-A947-70E740481C1C}">
                <a14:useLocalDpi xmlns:a14="http://schemas.microsoft.com/office/drawing/2010/main" val="0"/>
              </a:ext>
            </a:extLst>
          </a:blip>
          <a:srcRect l="2778" t="15980" r="9722" b="22603"/>
          <a:stretch/>
        </p:blipFill>
        <p:spPr>
          <a:xfrm>
            <a:off x="1691680" y="1257330"/>
            <a:ext cx="5472608" cy="4343340"/>
          </a:xfrm>
          <a:prstGeom prst="rect">
            <a:avLst/>
          </a:prstGeom>
        </p:spPr>
      </p:pic>
      <p:sp>
        <p:nvSpPr>
          <p:cNvPr id="6" name="عنوان 1">
            <a:extLst>
              <a:ext uri="{FF2B5EF4-FFF2-40B4-BE49-F238E27FC236}">
                <a16:creationId xmlns:a16="http://schemas.microsoft.com/office/drawing/2014/main" id="{33634818-CCB1-4B01-9AE4-101BDDF24770}"/>
              </a:ext>
            </a:extLst>
          </p:cNvPr>
          <p:cNvSpPr txBox="1">
            <a:spLocks/>
          </p:cNvSpPr>
          <p:nvPr/>
        </p:nvSpPr>
        <p:spPr>
          <a:xfrm>
            <a:off x="2483768" y="2564904"/>
            <a:ext cx="4176464" cy="1080121"/>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9600" b="1" dirty="0">
                <a:solidFill>
                  <a:srgbClr val="FFC000"/>
                </a:solidFill>
                <a:effectLst>
                  <a:outerShdw blurRad="38100" dist="38100" dir="2700000" algn="tl">
                    <a:srgbClr val="000000">
                      <a:alpha val="43137"/>
                    </a:srgbClr>
                  </a:outerShdw>
                </a:effectLst>
              </a:rPr>
              <a:t>تمهيد</a:t>
            </a:r>
          </a:p>
        </p:txBody>
      </p:sp>
    </p:spTree>
    <p:extLst>
      <p:ext uri="{BB962C8B-B14F-4D97-AF65-F5344CB8AC3E}">
        <p14:creationId xmlns:p14="http://schemas.microsoft.com/office/powerpoint/2010/main" val="334383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3D1402DB-4D8B-4B6A-A369-2AF7E3DDC996}"/>
              </a:ext>
            </a:extLst>
          </p:cNvPr>
          <p:cNvSpPr txBox="1"/>
          <p:nvPr/>
        </p:nvSpPr>
        <p:spPr>
          <a:xfrm>
            <a:off x="1871700" y="692696"/>
            <a:ext cx="6480720" cy="646331"/>
          </a:xfrm>
          <a:prstGeom prst="rect">
            <a:avLst/>
          </a:prstGeom>
          <a:noFill/>
        </p:spPr>
        <p:txBody>
          <a:bodyPr wrap="square" rtlCol="1">
            <a:spAutoFit/>
          </a:bodyPr>
          <a:lstStyle/>
          <a:p>
            <a:r>
              <a:rPr lang="ar-SA" sz="3600" b="1" dirty="0">
                <a:effectLst/>
                <a:latin typeface="Calibri" panose="020F0502020204030204" pitchFamily="34" charset="0"/>
                <a:ea typeface="Calibri" panose="020F0502020204030204" pitchFamily="34" charset="0"/>
                <a:cs typeface="Arial" panose="020B0604020202020204" pitchFamily="34" charset="0"/>
              </a:rPr>
              <a:t>التفكير الناقد هو </a:t>
            </a:r>
            <a:r>
              <a:rPr lang="ar-EG" sz="3600" b="1" dirty="0">
                <a:effectLst/>
                <a:latin typeface="Calibri" panose="020F0502020204030204" pitchFamily="34" charset="0"/>
                <a:ea typeface="Calibri" panose="020F0502020204030204" pitchFamily="34" charset="0"/>
                <a:cs typeface="Arial" panose="020B0604020202020204" pitchFamily="34" charset="0"/>
              </a:rPr>
              <a:t>............</a:t>
            </a:r>
            <a:endParaRPr lang="ar-EG" sz="3600" dirty="0">
              <a:solidFill>
                <a:schemeClr val="tx2"/>
              </a:solidFill>
            </a:endParaRPr>
          </a:p>
        </p:txBody>
      </p:sp>
      <p:sp>
        <p:nvSpPr>
          <p:cNvPr id="3" name="مربع نص 2">
            <a:extLst>
              <a:ext uri="{FF2B5EF4-FFF2-40B4-BE49-F238E27FC236}">
                <a16:creationId xmlns:a16="http://schemas.microsoft.com/office/drawing/2014/main" id="{C5285125-CC86-4623-ABF0-A7DA00F136BB}"/>
              </a:ext>
            </a:extLst>
          </p:cNvPr>
          <p:cNvSpPr txBox="1"/>
          <p:nvPr/>
        </p:nvSpPr>
        <p:spPr>
          <a:xfrm>
            <a:off x="810980" y="1158999"/>
            <a:ext cx="7560840" cy="5078313"/>
          </a:xfrm>
          <a:prstGeom prst="rect">
            <a:avLst/>
          </a:prstGeom>
          <a:noFill/>
        </p:spPr>
        <p:txBody>
          <a:bodyPr wrap="square" rtlCol="1">
            <a:spAutoFit/>
          </a:bodyPr>
          <a:lstStyle/>
          <a:p>
            <a:pPr algn="ctr"/>
            <a:r>
              <a:rPr lang="ar-EG" sz="3600" b="1" dirty="0">
                <a:solidFill>
                  <a:srgbClr val="0000CC"/>
                </a:solidFill>
              </a:rPr>
              <a:t>هو نشاط عقلي مركب يرتبط بمجموعة الميول والاتجاهات التي يمتلكها الفرد مثل الانفتاح، وحب الاستطلاع والتساؤل، والتي تقوده إلى نواتج يمكن التنبؤ بها، وغايته التحقق من الشيء وتقييمه بالاستناد إلى معايير مختلفة كالمرونة واحترام الاختلاف والجرأة وحب المبادرة، ويتألف من مجموعة من المهارات يمكن استخدامها منفردة أو مجتمعة مثل: (التحليل، النقاش، طرح الأسئلة، الاستقراء والاستنباط، النقد والتقويم، الاستبصار)</a:t>
            </a:r>
          </a:p>
        </p:txBody>
      </p:sp>
    </p:spTree>
    <p:extLst>
      <p:ext uri="{BB962C8B-B14F-4D97-AF65-F5344CB8AC3E}">
        <p14:creationId xmlns:p14="http://schemas.microsoft.com/office/powerpoint/2010/main" val="370488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2348880"/>
            <a:ext cx="7776865" cy="1323439"/>
          </a:xfrm>
          <a:prstGeom prst="rect">
            <a:avLst/>
          </a:prstGeom>
          <a:noFill/>
          <a:ln w="57150">
            <a:noFill/>
            <a:prstDash val="dashDot"/>
          </a:ln>
        </p:spPr>
        <p:txBody>
          <a:bodyPr wrap="square" rtlCol="0">
            <a:spAutoFit/>
          </a:bodyPr>
          <a:lstStyle/>
          <a:p>
            <a:r>
              <a:rPr lang="ar-SA" sz="4000" b="1" dirty="0"/>
              <a:t>3- أقرأ النص وأستخلص خصال المفكر الناقد من خلال شخصية عباس بن فرناس وأفعاله.</a:t>
            </a:r>
            <a:endParaRPr lang="en-US" sz="4000" dirty="0"/>
          </a:p>
        </p:txBody>
      </p:sp>
    </p:spTree>
    <p:extLst>
      <p:ext uri="{BB962C8B-B14F-4D97-AF65-F5344CB8AC3E}">
        <p14:creationId xmlns:p14="http://schemas.microsoft.com/office/powerpoint/2010/main" val="127548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ED19B6-27F5-4818-8C58-5FCB17068D2C}"/>
              </a:ext>
            </a:extLst>
          </p:cNvPr>
          <p:cNvSpPr txBox="1"/>
          <p:nvPr/>
        </p:nvSpPr>
        <p:spPr>
          <a:xfrm>
            <a:off x="683567" y="508631"/>
            <a:ext cx="7776865" cy="3539430"/>
          </a:xfrm>
          <a:prstGeom prst="rect">
            <a:avLst/>
          </a:prstGeom>
          <a:noFill/>
          <a:ln w="57150">
            <a:noFill/>
            <a:prstDash val="dashDot"/>
          </a:ln>
        </p:spPr>
        <p:txBody>
          <a:bodyPr wrap="square" rtlCol="0">
            <a:spAutoFit/>
          </a:bodyPr>
          <a:lstStyle/>
          <a:p>
            <a:pPr algn="ctr"/>
            <a:r>
              <a:rPr lang="ar-SA" sz="3200" b="1" dirty="0"/>
              <a:t>يعد العلم المسلم عباس بن فرناس أول إنسان قام بتجربة طيران في التاريخ. وقد سبق تلك التجربة بدراسة حركة الطيور وأجنحتها وكيف ترتفع في الجو، ومن ثم أجرى العديد من العمليات الحسابية في هذا الإطار من حيث الأوزان والسرعات والرياح وغيرها من المسائل الدقيقة إلى أن صنع الرداء الذي قام بلباسه وطار به وكان قد صنعه من الريش ليشبه في شكله الجناح. </a:t>
            </a:r>
            <a:endParaRPr lang="en-US" sz="3200" b="1" dirty="0">
              <a:solidFill>
                <a:srgbClr val="0000CC"/>
              </a:solidFill>
            </a:endParaRPr>
          </a:p>
        </p:txBody>
      </p:sp>
      <p:pic>
        <p:nvPicPr>
          <p:cNvPr id="4" name="صورة 3">
            <a:extLst>
              <a:ext uri="{FF2B5EF4-FFF2-40B4-BE49-F238E27FC236}">
                <a16:creationId xmlns:a16="http://schemas.microsoft.com/office/drawing/2014/main" id="{4519D76F-F09F-4413-80DE-A9B29042096B}"/>
              </a:ext>
            </a:extLst>
          </p:cNvPr>
          <p:cNvPicPr>
            <a:picLocks noChangeAspect="1"/>
          </p:cNvPicPr>
          <p:nvPr/>
        </p:nvPicPr>
        <p:blipFill>
          <a:blip r:embed="rId3"/>
          <a:stretch>
            <a:fillRect/>
          </a:stretch>
        </p:blipFill>
        <p:spPr>
          <a:xfrm>
            <a:off x="818416" y="4048061"/>
            <a:ext cx="1790700" cy="2190750"/>
          </a:xfrm>
          <a:prstGeom prst="rect">
            <a:avLst/>
          </a:prstGeom>
        </p:spPr>
      </p:pic>
      <p:sp>
        <p:nvSpPr>
          <p:cNvPr id="5" name="مستطيل: زوايا مستديرة 4">
            <a:extLst>
              <a:ext uri="{FF2B5EF4-FFF2-40B4-BE49-F238E27FC236}">
                <a16:creationId xmlns:a16="http://schemas.microsoft.com/office/drawing/2014/main" id="{7EBB7AD9-A005-484E-B6EA-84A1724A5710}"/>
              </a:ext>
            </a:extLst>
          </p:cNvPr>
          <p:cNvSpPr/>
          <p:nvPr/>
        </p:nvSpPr>
        <p:spPr>
          <a:xfrm>
            <a:off x="3143248" y="5589240"/>
            <a:ext cx="3393878" cy="576064"/>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العربية نت، 2019/10/28م</a:t>
            </a:r>
          </a:p>
        </p:txBody>
      </p:sp>
    </p:spTree>
    <p:extLst>
      <p:ext uri="{BB962C8B-B14F-4D97-AF65-F5344CB8AC3E}">
        <p14:creationId xmlns:p14="http://schemas.microsoft.com/office/powerpoint/2010/main" val="143533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ED19B6-27F5-4818-8C58-5FCB17068D2C}"/>
              </a:ext>
            </a:extLst>
          </p:cNvPr>
          <p:cNvSpPr txBox="1"/>
          <p:nvPr/>
        </p:nvSpPr>
        <p:spPr>
          <a:xfrm>
            <a:off x="827584" y="476672"/>
            <a:ext cx="7776865" cy="4031873"/>
          </a:xfrm>
          <a:prstGeom prst="rect">
            <a:avLst/>
          </a:prstGeom>
          <a:noFill/>
          <a:ln w="57150">
            <a:noFill/>
            <a:prstDash val="dashDot"/>
          </a:ln>
        </p:spPr>
        <p:txBody>
          <a:bodyPr wrap="square" rtlCol="0">
            <a:spAutoFit/>
          </a:bodyPr>
          <a:lstStyle/>
          <a:p>
            <a:pPr algn="ctr"/>
            <a:r>
              <a:rPr lang="ar-SA" sz="3200" b="1" dirty="0"/>
              <a:t>قام بالقفز من مكان مرتفع ونجح بالفعل في التحليق لبعض الزمن لكن إغفاله لأهمية الذيل في عملية الهبوط أدى سقوطه وإصابته في الظهر ... من الجلي أن عباس ابن فرناس لم يقم بتجربة الطيران من وحي الخيال بل سبقها بالعلم والتقصي والحساب كما أنه كان يروج لها في بيوت العلم في مدينة قرطبة إلى أن قدم مغامرته الرائعة والخطرة في الوقت نفسه وأمام الملأ حيث شهدها جميع غفير من الناس.</a:t>
            </a:r>
            <a:endParaRPr lang="en-US" sz="3200" dirty="0"/>
          </a:p>
        </p:txBody>
      </p:sp>
      <p:pic>
        <p:nvPicPr>
          <p:cNvPr id="4" name="صورة 3">
            <a:extLst>
              <a:ext uri="{FF2B5EF4-FFF2-40B4-BE49-F238E27FC236}">
                <a16:creationId xmlns:a16="http://schemas.microsoft.com/office/drawing/2014/main" id="{4519D76F-F09F-4413-80DE-A9B29042096B}"/>
              </a:ext>
            </a:extLst>
          </p:cNvPr>
          <p:cNvPicPr>
            <a:picLocks noChangeAspect="1"/>
          </p:cNvPicPr>
          <p:nvPr/>
        </p:nvPicPr>
        <p:blipFill>
          <a:blip r:embed="rId3"/>
          <a:stretch>
            <a:fillRect/>
          </a:stretch>
        </p:blipFill>
        <p:spPr>
          <a:xfrm>
            <a:off x="827584" y="4190578"/>
            <a:ext cx="1790700" cy="2190750"/>
          </a:xfrm>
          <a:prstGeom prst="rect">
            <a:avLst/>
          </a:prstGeom>
        </p:spPr>
      </p:pic>
      <p:sp>
        <p:nvSpPr>
          <p:cNvPr id="5" name="مستطيل: زوايا مستديرة 4">
            <a:extLst>
              <a:ext uri="{FF2B5EF4-FFF2-40B4-BE49-F238E27FC236}">
                <a16:creationId xmlns:a16="http://schemas.microsoft.com/office/drawing/2014/main" id="{7EBB7AD9-A005-484E-B6EA-84A1724A5710}"/>
              </a:ext>
            </a:extLst>
          </p:cNvPr>
          <p:cNvSpPr/>
          <p:nvPr/>
        </p:nvSpPr>
        <p:spPr>
          <a:xfrm>
            <a:off x="3132269" y="5661248"/>
            <a:ext cx="3393878" cy="576064"/>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العربية نت، 2019/10/28م</a:t>
            </a:r>
          </a:p>
        </p:txBody>
      </p:sp>
    </p:spTree>
    <p:extLst>
      <p:ext uri="{BB962C8B-B14F-4D97-AF65-F5344CB8AC3E}">
        <p14:creationId xmlns:p14="http://schemas.microsoft.com/office/powerpoint/2010/main" val="213361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764704"/>
            <a:ext cx="7776865" cy="727591"/>
          </a:xfrm>
          <a:prstGeom prst="foldedCorner">
            <a:avLst>
              <a:gd name="adj" fmla="val 11925"/>
            </a:avLst>
          </a:prstGeom>
          <a:solidFill>
            <a:schemeClr val="accent1">
              <a:lumMod val="20000"/>
              <a:lumOff val="80000"/>
            </a:schemeClr>
          </a:solidFill>
          <a:ln w="57150">
            <a:noFill/>
            <a:prstDash val="dashDot"/>
          </a:ln>
        </p:spPr>
        <p:txBody>
          <a:bodyPr wrap="square" rtlCol="0" anchor="ctr">
            <a:spAutoFit/>
          </a:bodyPr>
          <a:lstStyle/>
          <a:p>
            <a:pPr algn="ctr"/>
            <a:r>
              <a:rPr lang="ar-SA" sz="3600" b="1" dirty="0"/>
              <a:t>خصال المفكر الناقد:...........</a:t>
            </a:r>
            <a:endParaRPr lang="en-US" sz="3600" dirty="0"/>
          </a:p>
        </p:txBody>
      </p:sp>
      <p:sp>
        <p:nvSpPr>
          <p:cNvPr id="4" name="مربع نص 3">
            <a:extLst>
              <a:ext uri="{FF2B5EF4-FFF2-40B4-BE49-F238E27FC236}">
                <a16:creationId xmlns:a16="http://schemas.microsoft.com/office/drawing/2014/main" id="{98AB4EDC-55F5-47D0-9ABA-F5CCF42D8704}"/>
              </a:ext>
            </a:extLst>
          </p:cNvPr>
          <p:cNvSpPr txBox="1"/>
          <p:nvPr/>
        </p:nvSpPr>
        <p:spPr>
          <a:xfrm>
            <a:off x="2411760" y="1692091"/>
            <a:ext cx="5454352" cy="4524315"/>
          </a:xfrm>
          <a:prstGeom prst="rect">
            <a:avLst/>
          </a:prstGeom>
          <a:noFill/>
        </p:spPr>
        <p:txBody>
          <a:bodyPr wrap="square" rtlCol="1">
            <a:spAutoFit/>
          </a:bodyPr>
          <a:lstStyle>
            <a:defPPr>
              <a:defRPr lang="ar-EG"/>
            </a:defPPr>
            <a:lvl1pPr algn="ctr">
              <a:defRPr sz="3600" b="1">
                <a:solidFill>
                  <a:srgbClr val="0000CC"/>
                </a:solidFill>
              </a:defRPr>
            </a:lvl1pPr>
          </a:lstStyle>
          <a:p>
            <a:pPr algn="r"/>
            <a:r>
              <a:rPr lang="ar-EG" sz="3200" dirty="0"/>
              <a:t>– الانفتاح.</a:t>
            </a:r>
          </a:p>
          <a:p>
            <a:pPr algn="r"/>
            <a:r>
              <a:rPr lang="ar-EG" sz="3200" dirty="0"/>
              <a:t>– طرح العديد من البدائل.</a:t>
            </a:r>
          </a:p>
          <a:p>
            <a:pPr algn="r"/>
            <a:r>
              <a:rPr lang="ar-EG" sz="3200" dirty="0"/>
              <a:t>– الحكم بدقة على مصداقية المصادر.</a:t>
            </a:r>
          </a:p>
          <a:p>
            <a:pPr algn="r"/>
            <a:r>
              <a:rPr lang="ar-EG" sz="3200" dirty="0"/>
              <a:t>– الحكم على منطقية الحجج المطروحة.</a:t>
            </a:r>
          </a:p>
          <a:p>
            <a:pPr algn="r"/>
            <a:r>
              <a:rPr lang="ar-EG" sz="3200" dirty="0"/>
              <a:t>–الدفاع عن وجهة نظره.</a:t>
            </a:r>
          </a:p>
          <a:p>
            <a:pPr algn="r"/>
            <a:r>
              <a:rPr lang="ar-EG" sz="3200" dirty="0"/>
              <a:t>– الميل للبحث عن الأسباب.</a:t>
            </a:r>
          </a:p>
          <a:p>
            <a:pPr algn="r"/>
            <a:r>
              <a:rPr lang="ar-EG" sz="3200" dirty="0"/>
              <a:t>- الجرأة وحب المبادرة.</a:t>
            </a:r>
          </a:p>
          <a:p>
            <a:pPr algn="r"/>
            <a:r>
              <a:rPr lang="ar-EG" sz="3200" dirty="0"/>
              <a:t>– وضع فرضيات سليمة.</a:t>
            </a:r>
          </a:p>
          <a:p>
            <a:pPr algn="r"/>
            <a:r>
              <a:rPr lang="ar-EG" sz="3200" dirty="0"/>
              <a:t>– تشكيل الاستنتاجات بحذر.</a:t>
            </a:r>
          </a:p>
        </p:txBody>
      </p:sp>
    </p:spTree>
    <p:extLst>
      <p:ext uri="{BB962C8B-B14F-4D97-AF65-F5344CB8AC3E}">
        <p14:creationId xmlns:p14="http://schemas.microsoft.com/office/powerpoint/2010/main" val="231437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additive="base">
                                        <p:cTn id="3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additive="base">
                                        <p:cTn id="4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 calcmode="lin" valueType="num">
                                      <p:cBhvr additive="base">
                                        <p:cTn id="4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 calcmode="lin" valueType="num">
                                      <p:cBhvr additive="base">
                                        <p:cTn id="5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
                                            <p:txEl>
                                              <p:pRg st="8" end="8"/>
                                            </p:txEl>
                                          </p:spTgt>
                                        </p:tgtEl>
                                        <p:attrNameLst>
                                          <p:attrName>style.visibility</p:attrName>
                                        </p:attrNameLst>
                                      </p:cBhvr>
                                      <p:to>
                                        <p:strVal val="visible"/>
                                      </p:to>
                                    </p:set>
                                    <p:anim calcmode="lin" valueType="num">
                                      <p:cBhvr additive="base">
                                        <p:cTn id="60"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935595" y="2420888"/>
            <a:ext cx="7272809" cy="1754326"/>
          </a:xfrm>
          <a:prstGeom prst="rect">
            <a:avLst/>
          </a:prstGeom>
          <a:noFill/>
          <a:ln w="57150">
            <a:noFill/>
            <a:prstDash val="dashDot"/>
          </a:ln>
        </p:spPr>
        <p:txBody>
          <a:bodyPr wrap="square" rtlCol="0">
            <a:spAutoFit/>
          </a:bodyPr>
          <a:lstStyle/>
          <a:p>
            <a:pPr algn="ctr"/>
            <a:r>
              <a:rPr lang="ar-SA" sz="3600" b="1" dirty="0"/>
              <a:t>4- حدد القيم التي يجب أن يلتزم بها المفكر الناقد لمواجهة معوقات التفكير الناقد الواردة في الجدول التالي:</a:t>
            </a:r>
            <a:endParaRPr lang="en-US" sz="3600" dirty="0"/>
          </a:p>
        </p:txBody>
      </p:sp>
    </p:spTree>
    <p:extLst>
      <p:ext uri="{BB962C8B-B14F-4D97-AF65-F5344CB8AC3E}">
        <p14:creationId xmlns:p14="http://schemas.microsoft.com/office/powerpoint/2010/main" val="80144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4" name="جدول 4">
            <a:extLst>
              <a:ext uri="{FF2B5EF4-FFF2-40B4-BE49-F238E27FC236}">
                <a16:creationId xmlns:a16="http://schemas.microsoft.com/office/drawing/2014/main" id="{3BA63FFD-0AFB-4490-B6C6-D63B08245C9C}"/>
              </a:ext>
            </a:extLst>
          </p:cNvPr>
          <p:cNvGraphicFramePr>
            <a:graphicFrameLocks noGrp="1"/>
          </p:cNvGraphicFramePr>
          <p:nvPr>
            <p:extLst>
              <p:ext uri="{D42A27DB-BD31-4B8C-83A1-F6EECF244321}">
                <p14:modId xmlns:p14="http://schemas.microsoft.com/office/powerpoint/2010/main" val="1180962070"/>
              </p:ext>
            </p:extLst>
          </p:nvPr>
        </p:nvGraphicFramePr>
        <p:xfrm>
          <a:off x="755576" y="584686"/>
          <a:ext cx="7680684" cy="5653373"/>
        </p:xfrm>
        <a:graphic>
          <a:graphicData uri="http://schemas.openxmlformats.org/drawingml/2006/table">
            <a:tbl>
              <a:tblPr rtl="1" firstRow="1" bandRow="1">
                <a:tableStyleId>{5C22544A-7EE6-4342-B048-85BDC9FD1C3A}</a:tableStyleId>
              </a:tblPr>
              <a:tblGrid>
                <a:gridCol w="3865404">
                  <a:extLst>
                    <a:ext uri="{9D8B030D-6E8A-4147-A177-3AD203B41FA5}">
                      <a16:colId xmlns:a16="http://schemas.microsoft.com/office/drawing/2014/main" val="2940610039"/>
                    </a:ext>
                  </a:extLst>
                </a:gridCol>
                <a:gridCol w="3815280">
                  <a:extLst>
                    <a:ext uri="{9D8B030D-6E8A-4147-A177-3AD203B41FA5}">
                      <a16:colId xmlns:a16="http://schemas.microsoft.com/office/drawing/2014/main" val="78016451"/>
                    </a:ext>
                  </a:extLst>
                </a:gridCol>
              </a:tblGrid>
              <a:tr h="976343">
                <a:tc>
                  <a:txBody>
                    <a:bodyPr/>
                    <a:lstStyle/>
                    <a:p>
                      <a:pPr algn="ctr" rtl="1"/>
                      <a:r>
                        <a:rPr lang="ar-SA" sz="3200" b="1" kern="1200" dirty="0">
                          <a:solidFill>
                            <a:schemeClr val="lt1"/>
                          </a:solidFill>
                          <a:effectLst/>
                          <a:latin typeface="+mn-lt"/>
                          <a:ea typeface="+mn-ea"/>
                          <a:cs typeface="+mn-cs"/>
                        </a:rPr>
                        <a:t>معوقات التفكير الناقد</a:t>
                      </a:r>
                      <a:endParaRPr lang="ar-EG" sz="3200" dirty="0"/>
                    </a:p>
                  </a:txBody>
                  <a:tcPr anchor="ctr"/>
                </a:tc>
                <a:tc>
                  <a:txBody>
                    <a:bodyPr/>
                    <a:lstStyle/>
                    <a:p>
                      <a:pPr algn="ctr" rtl="1"/>
                      <a:r>
                        <a:rPr lang="ar-EG" sz="3200" dirty="0"/>
                        <a:t>القيم البديلة </a:t>
                      </a:r>
                    </a:p>
                  </a:txBody>
                  <a:tcPr anchor="ctr"/>
                </a:tc>
                <a:extLst>
                  <a:ext uri="{0D108BD9-81ED-4DB2-BD59-A6C34878D82A}">
                    <a16:rowId xmlns:a16="http://schemas.microsoft.com/office/drawing/2014/main" val="3662408322"/>
                  </a:ext>
                </a:extLst>
              </a:tr>
              <a:tr h="82221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effectLst/>
                          <a:latin typeface="+mn-lt"/>
                          <a:ea typeface="+mn-ea"/>
                          <a:cs typeface="+mn-cs"/>
                        </a:rPr>
                        <a:t>غموض الأهداف وعدم وضوح الرؤية </a:t>
                      </a:r>
                      <a:endParaRPr lang="en-US" sz="2400" kern="1200" dirty="0">
                        <a:solidFill>
                          <a:schemeClr val="dk1"/>
                        </a:solidFill>
                        <a:effectLst/>
                        <a:latin typeface="+mn-lt"/>
                        <a:ea typeface="+mn-ea"/>
                        <a:cs typeface="+mn-cs"/>
                      </a:endParaRPr>
                    </a:p>
                  </a:txBody>
                  <a:tcPr anchor="ctr"/>
                </a:tc>
                <a:tc>
                  <a:txBody>
                    <a:bodyPr/>
                    <a:lstStyle/>
                    <a:p>
                      <a:pPr rtl="1"/>
                      <a:endParaRPr lang="ar-EG"/>
                    </a:p>
                  </a:txBody>
                  <a:tcPr anchor="ctr"/>
                </a:tc>
                <a:extLst>
                  <a:ext uri="{0D108BD9-81ED-4DB2-BD59-A6C34878D82A}">
                    <a16:rowId xmlns:a16="http://schemas.microsoft.com/office/drawing/2014/main" val="161199514"/>
                  </a:ext>
                </a:extLst>
              </a:tr>
              <a:tr h="82221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effectLst/>
                          <a:latin typeface="+mn-lt"/>
                          <a:ea typeface="+mn-ea"/>
                          <a:cs typeface="+mn-cs"/>
                        </a:rPr>
                        <a:t>غياب التخطيط أو العجز عن الالتزام بالخطة </a:t>
                      </a:r>
                      <a:endParaRPr lang="en-US" sz="2400" kern="1200" dirty="0">
                        <a:solidFill>
                          <a:schemeClr val="dk1"/>
                        </a:solidFill>
                        <a:effectLst/>
                        <a:latin typeface="+mn-lt"/>
                        <a:ea typeface="+mn-ea"/>
                        <a:cs typeface="+mn-cs"/>
                      </a:endParaRPr>
                    </a:p>
                  </a:txBody>
                  <a:tcPr anchor="ctr"/>
                </a:tc>
                <a:tc>
                  <a:txBody>
                    <a:bodyPr/>
                    <a:lstStyle/>
                    <a:p>
                      <a:pPr rtl="1"/>
                      <a:endParaRPr lang="ar-EG"/>
                    </a:p>
                  </a:txBody>
                  <a:tcPr anchor="ctr"/>
                </a:tc>
                <a:extLst>
                  <a:ext uri="{0D108BD9-81ED-4DB2-BD59-A6C34878D82A}">
                    <a16:rowId xmlns:a16="http://schemas.microsoft.com/office/drawing/2014/main" val="2039072194"/>
                  </a:ext>
                </a:extLst>
              </a:tr>
              <a:tr h="82221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effectLst/>
                          <a:latin typeface="+mn-lt"/>
                          <a:ea typeface="+mn-ea"/>
                          <a:cs typeface="+mn-cs"/>
                        </a:rPr>
                        <a:t>الاقتباس الانفعالي عن الأخر وتقليده </a:t>
                      </a:r>
                      <a:endParaRPr lang="en-US" sz="2400" kern="1200" dirty="0">
                        <a:solidFill>
                          <a:schemeClr val="dk1"/>
                        </a:solidFill>
                        <a:effectLst/>
                        <a:latin typeface="+mn-lt"/>
                        <a:ea typeface="+mn-ea"/>
                        <a:cs typeface="+mn-cs"/>
                      </a:endParaRPr>
                    </a:p>
                  </a:txBody>
                  <a:tcPr anchor="ctr"/>
                </a:tc>
                <a:tc>
                  <a:txBody>
                    <a:bodyPr/>
                    <a:lstStyle/>
                    <a:p>
                      <a:pPr rtl="1"/>
                      <a:endParaRPr lang="ar-EG"/>
                    </a:p>
                  </a:txBody>
                  <a:tcPr anchor="ctr"/>
                </a:tc>
                <a:extLst>
                  <a:ext uri="{0D108BD9-81ED-4DB2-BD59-A6C34878D82A}">
                    <a16:rowId xmlns:a16="http://schemas.microsoft.com/office/drawing/2014/main" val="1865989385"/>
                  </a:ext>
                </a:extLst>
              </a:tr>
              <a:tr h="82221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effectLst/>
                          <a:latin typeface="+mn-lt"/>
                          <a:ea typeface="+mn-ea"/>
                          <a:cs typeface="+mn-cs"/>
                        </a:rPr>
                        <a:t>التعصب والميل إلى الرأي الواحد</a:t>
                      </a:r>
                      <a:endParaRPr lang="en-US" sz="2400" kern="1200" dirty="0">
                        <a:solidFill>
                          <a:schemeClr val="dk1"/>
                        </a:solidFill>
                        <a:effectLst/>
                        <a:latin typeface="+mn-lt"/>
                        <a:ea typeface="+mn-ea"/>
                        <a:cs typeface="+mn-cs"/>
                      </a:endParaRPr>
                    </a:p>
                  </a:txBody>
                  <a:tcPr anchor="ctr"/>
                </a:tc>
                <a:tc>
                  <a:txBody>
                    <a:bodyPr/>
                    <a:lstStyle/>
                    <a:p>
                      <a:pPr rtl="1"/>
                      <a:endParaRPr lang="ar-EG"/>
                    </a:p>
                  </a:txBody>
                  <a:tcPr anchor="ctr"/>
                </a:tc>
                <a:extLst>
                  <a:ext uri="{0D108BD9-81ED-4DB2-BD59-A6C34878D82A}">
                    <a16:rowId xmlns:a16="http://schemas.microsoft.com/office/drawing/2014/main" val="3582561880"/>
                  </a:ext>
                </a:extLst>
              </a:tr>
              <a:tr h="138743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effectLst/>
                          <a:latin typeface="+mn-lt"/>
                          <a:ea typeface="+mn-ea"/>
                          <a:cs typeface="+mn-cs"/>
                        </a:rPr>
                        <a:t>التضخيم الانفعالي للحجج المؤيدة للرأي الشخصي </a:t>
                      </a:r>
                      <a:endParaRPr lang="en-US" sz="2400" kern="1200" dirty="0">
                        <a:solidFill>
                          <a:schemeClr val="dk1"/>
                        </a:solidFill>
                        <a:effectLst/>
                        <a:latin typeface="+mn-lt"/>
                        <a:ea typeface="+mn-ea"/>
                        <a:cs typeface="+mn-cs"/>
                      </a:endParaRPr>
                    </a:p>
                  </a:txBody>
                  <a:tcPr anchor="ctr"/>
                </a:tc>
                <a:tc>
                  <a:txBody>
                    <a:bodyPr/>
                    <a:lstStyle/>
                    <a:p>
                      <a:pPr rtl="1"/>
                      <a:endParaRPr lang="ar-EG" dirty="0"/>
                    </a:p>
                  </a:txBody>
                  <a:tcPr anchor="ctr"/>
                </a:tc>
                <a:extLst>
                  <a:ext uri="{0D108BD9-81ED-4DB2-BD59-A6C34878D82A}">
                    <a16:rowId xmlns:a16="http://schemas.microsoft.com/office/drawing/2014/main" val="563597229"/>
                  </a:ext>
                </a:extLst>
              </a:tr>
            </a:tbl>
          </a:graphicData>
        </a:graphic>
      </p:graphicFrame>
    </p:spTree>
    <p:extLst>
      <p:ext uri="{BB962C8B-B14F-4D97-AF65-F5344CB8AC3E}">
        <p14:creationId xmlns:p14="http://schemas.microsoft.com/office/powerpoint/2010/main" val="2323966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4" name="جدول 4">
            <a:extLst>
              <a:ext uri="{FF2B5EF4-FFF2-40B4-BE49-F238E27FC236}">
                <a16:creationId xmlns:a16="http://schemas.microsoft.com/office/drawing/2014/main" id="{3BA63FFD-0AFB-4490-B6C6-D63B08245C9C}"/>
              </a:ext>
            </a:extLst>
          </p:cNvPr>
          <p:cNvGraphicFramePr>
            <a:graphicFrameLocks noGrp="1"/>
          </p:cNvGraphicFramePr>
          <p:nvPr>
            <p:extLst>
              <p:ext uri="{D42A27DB-BD31-4B8C-83A1-F6EECF244321}">
                <p14:modId xmlns:p14="http://schemas.microsoft.com/office/powerpoint/2010/main" val="15848607"/>
              </p:ext>
            </p:extLst>
          </p:nvPr>
        </p:nvGraphicFramePr>
        <p:xfrm>
          <a:off x="755576" y="584687"/>
          <a:ext cx="7680684" cy="5506327"/>
        </p:xfrm>
        <a:graphic>
          <a:graphicData uri="http://schemas.openxmlformats.org/drawingml/2006/table">
            <a:tbl>
              <a:tblPr rtl="1" firstRow="1" bandRow="1">
                <a:tableStyleId>{5C22544A-7EE6-4342-B048-85BDC9FD1C3A}</a:tableStyleId>
              </a:tblPr>
              <a:tblGrid>
                <a:gridCol w="4124868">
                  <a:extLst>
                    <a:ext uri="{9D8B030D-6E8A-4147-A177-3AD203B41FA5}">
                      <a16:colId xmlns:a16="http://schemas.microsoft.com/office/drawing/2014/main" val="2940610039"/>
                    </a:ext>
                  </a:extLst>
                </a:gridCol>
                <a:gridCol w="3555816">
                  <a:extLst>
                    <a:ext uri="{9D8B030D-6E8A-4147-A177-3AD203B41FA5}">
                      <a16:colId xmlns:a16="http://schemas.microsoft.com/office/drawing/2014/main" val="78016451"/>
                    </a:ext>
                  </a:extLst>
                </a:gridCol>
              </a:tblGrid>
              <a:tr h="808929">
                <a:tc>
                  <a:txBody>
                    <a:bodyPr/>
                    <a:lstStyle/>
                    <a:p>
                      <a:pPr algn="ctr" rtl="1"/>
                      <a:r>
                        <a:rPr lang="ar-SA" sz="3200" b="1" kern="1200" dirty="0">
                          <a:solidFill>
                            <a:schemeClr val="lt1"/>
                          </a:solidFill>
                          <a:effectLst/>
                          <a:latin typeface="+mn-lt"/>
                          <a:ea typeface="+mn-ea"/>
                          <a:cs typeface="+mn-cs"/>
                        </a:rPr>
                        <a:t>معوقات التفكير الناقد</a:t>
                      </a:r>
                      <a:endParaRPr lang="ar-EG" sz="3200" dirty="0"/>
                    </a:p>
                  </a:txBody>
                  <a:tcPr anchor="ctr"/>
                </a:tc>
                <a:tc>
                  <a:txBody>
                    <a:bodyPr/>
                    <a:lstStyle/>
                    <a:p>
                      <a:pPr algn="ctr" rtl="1"/>
                      <a:r>
                        <a:rPr lang="ar-EG" sz="3200" dirty="0"/>
                        <a:t>القيم البديلة </a:t>
                      </a:r>
                    </a:p>
                  </a:txBody>
                  <a:tcPr anchor="ctr"/>
                </a:tc>
                <a:extLst>
                  <a:ext uri="{0D108BD9-81ED-4DB2-BD59-A6C34878D82A}">
                    <a16:rowId xmlns:a16="http://schemas.microsoft.com/office/drawing/2014/main" val="3662408322"/>
                  </a:ext>
                </a:extLst>
              </a:tr>
              <a:tr h="114953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effectLst/>
                          <a:latin typeface="+mn-lt"/>
                          <a:ea typeface="+mn-ea"/>
                          <a:cs typeface="+mn-cs"/>
                        </a:rPr>
                        <a:t>التضخيم الانفعالي للحجج المؤيدة للرأي الشخصي </a:t>
                      </a:r>
                      <a:endParaRPr lang="en-US" sz="2400" kern="1200" dirty="0">
                        <a:solidFill>
                          <a:schemeClr val="dk1"/>
                        </a:solidFill>
                        <a:effectLst/>
                        <a:latin typeface="+mn-lt"/>
                        <a:ea typeface="+mn-ea"/>
                        <a:cs typeface="+mn-cs"/>
                      </a:endParaRPr>
                    </a:p>
                  </a:txBody>
                  <a:tcPr anchor="ctr"/>
                </a:tc>
                <a:tc>
                  <a:txBody>
                    <a:bodyPr/>
                    <a:lstStyle/>
                    <a:p>
                      <a:pPr rtl="1"/>
                      <a:endParaRPr lang="ar-EG" dirty="0"/>
                    </a:p>
                  </a:txBody>
                  <a:tcPr anchor="ctr"/>
                </a:tc>
                <a:extLst>
                  <a:ext uri="{0D108BD9-81ED-4DB2-BD59-A6C34878D82A}">
                    <a16:rowId xmlns:a16="http://schemas.microsoft.com/office/drawing/2014/main" val="563597229"/>
                  </a:ext>
                </a:extLst>
              </a:tr>
              <a:tr h="681227">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effectLst/>
                          <a:latin typeface="+mn-lt"/>
                          <a:ea typeface="+mn-ea"/>
                          <a:cs typeface="+mn-cs"/>
                        </a:rPr>
                        <a:t>عدم التفكير بإيجاد أو قبول الحل الوسط </a:t>
                      </a:r>
                      <a:endParaRPr lang="en-US" sz="2400" kern="1200" dirty="0">
                        <a:solidFill>
                          <a:schemeClr val="dk1"/>
                        </a:solidFill>
                        <a:effectLst/>
                        <a:latin typeface="+mn-lt"/>
                        <a:ea typeface="+mn-ea"/>
                        <a:cs typeface="+mn-cs"/>
                      </a:endParaRPr>
                    </a:p>
                  </a:txBody>
                  <a:tcPr anchor="ctr"/>
                </a:tc>
                <a:tc>
                  <a:txBody>
                    <a:bodyPr/>
                    <a:lstStyle/>
                    <a:p>
                      <a:pPr rtl="1"/>
                      <a:endParaRPr lang="ar-EG"/>
                    </a:p>
                  </a:txBody>
                  <a:tcPr anchor="ctr"/>
                </a:tc>
                <a:extLst>
                  <a:ext uri="{0D108BD9-81ED-4DB2-BD59-A6C34878D82A}">
                    <a16:rowId xmlns:a16="http://schemas.microsoft.com/office/drawing/2014/main" val="1162276585"/>
                  </a:ext>
                </a:extLst>
              </a:tr>
              <a:tr h="681227">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effectLst/>
                          <a:latin typeface="+mn-lt"/>
                          <a:ea typeface="+mn-ea"/>
                          <a:cs typeface="+mn-cs"/>
                        </a:rPr>
                        <a:t>عقدة الشعور بالنقص أمام الآخر </a:t>
                      </a:r>
                      <a:endParaRPr lang="en-US" sz="2400" kern="1200" dirty="0">
                        <a:solidFill>
                          <a:schemeClr val="dk1"/>
                        </a:solidFill>
                        <a:effectLst/>
                        <a:latin typeface="+mn-lt"/>
                        <a:ea typeface="+mn-ea"/>
                        <a:cs typeface="+mn-cs"/>
                      </a:endParaRPr>
                    </a:p>
                  </a:txBody>
                  <a:tcPr anchor="ctr"/>
                </a:tc>
                <a:tc>
                  <a:txBody>
                    <a:bodyPr/>
                    <a:lstStyle/>
                    <a:p>
                      <a:pPr rtl="1"/>
                      <a:endParaRPr lang="ar-EG"/>
                    </a:p>
                  </a:txBody>
                  <a:tcPr anchor="ctr"/>
                </a:tc>
                <a:extLst>
                  <a:ext uri="{0D108BD9-81ED-4DB2-BD59-A6C34878D82A}">
                    <a16:rowId xmlns:a16="http://schemas.microsoft.com/office/drawing/2014/main" val="1318595573"/>
                  </a:ext>
                </a:extLst>
              </a:tr>
              <a:tr h="681227">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effectLst/>
                          <a:latin typeface="+mn-lt"/>
                          <a:ea typeface="+mn-ea"/>
                          <a:cs typeface="+mn-cs"/>
                        </a:rPr>
                        <a:t>غياب الطموح والاكتفاء بالموجود </a:t>
                      </a:r>
                      <a:endParaRPr lang="en-US" sz="2400" kern="1200" dirty="0">
                        <a:solidFill>
                          <a:schemeClr val="dk1"/>
                        </a:solidFill>
                        <a:effectLst/>
                        <a:latin typeface="+mn-lt"/>
                        <a:ea typeface="+mn-ea"/>
                        <a:cs typeface="+mn-cs"/>
                      </a:endParaRPr>
                    </a:p>
                  </a:txBody>
                  <a:tcPr anchor="ctr"/>
                </a:tc>
                <a:tc>
                  <a:txBody>
                    <a:bodyPr/>
                    <a:lstStyle/>
                    <a:p>
                      <a:pPr rtl="1"/>
                      <a:endParaRPr lang="ar-EG"/>
                    </a:p>
                  </a:txBody>
                  <a:tcPr anchor="ctr"/>
                </a:tc>
                <a:extLst>
                  <a:ext uri="{0D108BD9-81ED-4DB2-BD59-A6C34878D82A}">
                    <a16:rowId xmlns:a16="http://schemas.microsoft.com/office/drawing/2014/main" val="136386555"/>
                  </a:ext>
                </a:extLst>
              </a:tr>
              <a:tr h="681227">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effectLst/>
                          <a:latin typeface="+mn-lt"/>
                          <a:ea typeface="+mn-ea"/>
                          <a:cs typeface="+mn-cs"/>
                        </a:rPr>
                        <a:t>الشعور بالإحباط أمام أول تجربة غير ناجحة </a:t>
                      </a:r>
                      <a:endParaRPr lang="en-US" sz="2400" kern="1200" dirty="0">
                        <a:solidFill>
                          <a:schemeClr val="dk1"/>
                        </a:solidFill>
                        <a:effectLst/>
                        <a:latin typeface="+mn-lt"/>
                        <a:ea typeface="+mn-ea"/>
                        <a:cs typeface="+mn-cs"/>
                      </a:endParaRPr>
                    </a:p>
                  </a:txBody>
                  <a:tcPr anchor="ctr"/>
                </a:tc>
                <a:tc>
                  <a:txBody>
                    <a:bodyPr/>
                    <a:lstStyle/>
                    <a:p>
                      <a:pPr rtl="1"/>
                      <a:endParaRPr lang="ar-EG"/>
                    </a:p>
                  </a:txBody>
                  <a:tcPr anchor="ctr"/>
                </a:tc>
                <a:extLst>
                  <a:ext uri="{0D108BD9-81ED-4DB2-BD59-A6C34878D82A}">
                    <a16:rowId xmlns:a16="http://schemas.microsoft.com/office/drawing/2014/main" val="1419532738"/>
                  </a:ext>
                </a:extLst>
              </a:tr>
              <a:tr h="681227">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effectLst/>
                          <a:latin typeface="+mn-lt"/>
                          <a:ea typeface="+mn-ea"/>
                          <a:cs typeface="+mn-cs"/>
                        </a:rPr>
                        <a:t>الإحساس الدائم بصعوبة الإنجاز </a:t>
                      </a:r>
                      <a:endParaRPr lang="en-US" sz="2400" kern="1200" dirty="0">
                        <a:solidFill>
                          <a:schemeClr val="dk1"/>
                        </a:solidFill>
                        <a:effectLst/>
                        <a:latin typeface="+mn-lt"/>
                        <a:ea typeface="+mn-ea"/>
                        <a:cs typeface="+mn-cs"/>
                      </a:endParaRPr>
                    </a:p>
                  </a:txBody>
                  <a:tcPr anchor="ctr"/>
                </a:tc>
                <a:tc>
                  <a:txBody>
                    <a:bodyPr/>
                    <a:lstStyle/>
                    <a:p>
                      <a:pPr rtl="1"/>
                      <a:endParaRPr lang="ar-EG" dirty="0"/>
                    </a:p>
                  </a:txBody>
                  <a:tcPr anchor="ctr"/>
                </a:tc>
                <a:extLst>
                  <a:ext uri="{0D108BD9-81ED-4DB2-BD59-A6C34878D82A}">
                    <a16:rowId xmlns:a16="http://schemas.microsoft.com/office/drawing/2014/main" val="3566519182"/>
                  </a:ext>
                </a:extLst>
              </a:tr>
            </a:tbl>
          </a:graphicData>
        </a:graphic>
      </p:graphicFrame>
    </p:spTree>
    <p:extLst>
      <p:ext uri="{BB962C8B-B14F-4D97-AF65-F5344CB8AC3E}">
        <p14:creationId xmlns:p14="http://schemas.microsoft.com/office/powerpoint/2010/main" val="191090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8ACF9DF1-D180-43CD-9A86-3297D7A6DF69}"/>
              </a:ext>
            </a:extLst>
          </p:cNvPr>
          <p:cNvGraphicFramePr>
            <a:graphicFrameLocks noGrp="1"/>
          </p:cNvGraphicFramePr>
          <p:nvPr>
            <p:extLst>
              <p:ext uri="{D42A27DB-BD31-4B8C-83A1-F6EECF244321}">
                <p14:modId xmlns:p14="http://schemas.microsoft.com/office/powerpoint/2010/main" val="4252949666"/>
              </p:ext>
            </p:extLst>
          </p:nvPr>
        </p:nvGraphicFramePr>
        <p:xfrm>
          <a:off x="575556" y="657771"/>
          <a:ext cx="7992888" cy="5542457"/>
        </p:xfrm>
        <a:graphic>
          <a:graphicData uri="http://schemas.openxmlformats.org/drawingml/2006/table">
            <a:tbl>
              <a:tblPr rtl="1" firstRow="1" bandRow="1">
                <a:tableStyleId>{5C22544A-7EE6-4342-B048-85BDC9FD1C3A}</a:tableStyleId>
              </a:tblPr>
              <a:tblGrid>
                <a:gridCol w="3997588">
                  <a:extLst>
                    <a:ext uri="{9D8B030D-6E8A-4147-A177-3AD203B41FA5}">
                      <a16:colId xmlns:a16="http://schemas.microsoft.com/office/drawing/2014/main" val="3322838143"/>
                    </a:ext>
                  </a:extLst>
                </a:gridCol>
                <a:gridCol w="3995300">
                  <a:extLst>
                    <a:ext uri="{9D8B030D-6E8A-4147-A177-3AD203B41FA5}">
                      <a16:colId xmlns:a16="http://schemas.microsoft.com/office/drawing/2014/main" val="1362377968"/>
                    </a:ext>
                  </a:extLst>
                </a:gridCol>
              </a:tblGrid>
              <a:tr h="953942">
                <a:tc>
                  <a:txBody>
                    <a:bodyPr/>
                    <a:lstStyle/>
                    <a:p>
                      <a:pPr algn="ctr" rtl="1"/>
                      <a:r>
                        <a:rPr lang="ar-SA" sz="3200" b="1" kern="1200" dirty="0">
                          <a:solidFill>
                            <a:schemeClr val="lt1"/>
                          </a:solidFill>
                          <a:effectLst/>
                          <a:latin typeface="+mn-lt"/>
                          <a:ea typeface="+mn-ea"/>
                          <a:cs typeface="+mn-cs"/>
                        </a:rPr>
                        <a:t>معوقات التفكير الناقد</a:t>
                      </a:r>
                      <a:endParaRPr lang="ar-EG" sz="3200" dirty="0"/>
                    </a:p>
                  </a:txBody>
                  <a:tcPr anchor="ctr"/>
                </a:tc>
                <a:tc>
                  <a:txBody>
                    <a:bodyPr/>
                    <a:lstStyle/>
                    <a:p>
                      <a:pPr algn="ctr" rtl="1"/>
                      <a:r>
                        <a:rPr lang="ar-EG" sz="3200" dirty="0"/>
                        <a:t>القيم البديلة </a:t>
                      </a:r>
                    </a:p>
                  </a:txBody>
                  <a:tcPr anchor="ctr"/>
                </a:tc>
                <a:extLst>
                  <a:ext uri="{0D108BD9-81ED-4DB2-BD59-A6C34878D82A}">
                    <a16:rowId xmlns:a16="http://schemas.microsoft.com/office/drawing/2014/main" val="3977523368"/>
                  </a:ext>
                </a:extLst>
              </a:tr>
              <a:tr h="753111">
                <a:tc>
                  <a:txBody>
                    <a:bodyPr/>
                    <a:lstStyle/>
                    <a:p>
                      <a:pPr lvl="0" algn="ctr" rtl="1"/>
                      <a:r>
                        <a:rPr lang="ar-SA" sz="2400" b="1" kern="1200" dirty="0">
                          <a:solidFill>
                            <a:schemeClr val="tx1"/>
                          </a:solidFill>
                          <a:effectLst/>
                          <a:latin typeface="+mn-lt"/>
                          <a:ea typeface="+mn-ea"/>
                          <a:cs typeface="+mn-cs"/>
                        </a:rPr>
                        <a:t>الركون السريع للمداهنة والحلول السهلة </a:t>
                      </a:r>
                      <a:endParaRPr lang="en-US" sz="2400" b="1" kern="1200" dirty="0">
                        <a:solidFill>
                          <a:schemeClr val="tx1"/>
                        </a:solidFill>
                        <a:effectLst/>
                        <a:latin typeface="+mn-lt"/>
                        <a:ea typeface="+mn-ea"/>
                        <a:cs typeface="+mn-cs"/>
                      </a:endParaRPr>
                    </a:p>
                  </a:txBody>
                  <a:tcPr anchor="ctr"/>
                </a:tc>
                <a:tc>
                  <a:txBody>
                    <a:bodyPr/>
                    <a:lstStyle/>
                    <a:p>
                      <a:pPr rtl="1"/>
                      <a:endParaRPr lang="ar-EG"/>
                    </a:p>
                  </a:txBody>
                  <a:tcPr anchor="ctr"/>
                </a:tc>
                <a:extLst>
                  <a:ext uri="{0D108BD9-81ED-4DB2-BD59-A6C34878D82A}">
                    <a16:rowId xmlns:a16="http://schemas.microsoft.com/office/drawing/2014/main" val="1644905534"/>
                  </a:ext>
                </a:extLst>
              </a:tr>
              <a:tr h="753111">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effectLst/>
                          <a:latin typeface="+mn-lt"/>
                          <a:ea typeface="+mn-ea"/>
                          <a:cs typeface="+mn-cs"/>
                        </a:rPr>
                        <a:t>التسرع في الحكم بسبب الكسل </a:t>
                      </a:r>
                      <a:endParaRPr lang="en-US" sz="2400" kern="1200" dirty="0">
                        <a:solidFill>
                          <a:schemeClr val="dk1"/>
                        </a:solidFill>
                        <a:effectLst/>
                        <a:latin typeface="+mn-lt"/>
                        <a:ea typeface="+mn-ea"/>
                        <a:cs typeface="+mn-cs"/>
                      </a:endParaRPr>
                    </a:p>
                  </a:txBody>
                  <a:tcPr anchor="ctr"/>
                </a:tc>
                <a:tc>
                  <a:txBody>
                    <a:bodyPr/>
                    <a:lstStyle/>
                    <a:p>
                      <a:pPr rtl="1"/>
                      <a:endParaRPr lang="ar-EG"/>
                    </a:p>
                  </a:txBody>
                  <a:tcPr anchor="ctr"/>
                </a:tc>
                <a:extLst>
                  <a:ext uri="{0D108BD9-81ED-4DB2-BD59-A6C34878D82A}">
                    <a16:rowId xmlns:a16="http://schemas.microsoft.com/office/drawing/2014/main" val="150208868"/>
                  </a:ext>
                </a:extLst>
              </a:tr>
              <a:tr h="753111">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effectLst/>
                          <a:latin typeface="+mn-lt"/>
                          <a:ea typeface="+mn-ea"/>
                          <a:cs typeface="+mn-cs"/>
                        </a:rPr>
                        <a:t>التعنت والجمود الفكري </a:t>
                      </a:r>
                      <a:endParaRPr lang="en-US" sz="2400" kern="1200" dirty="0">
                        <a:solidFill>
                          <a:schemeClr val="dk1"/>
                        </a:solidFill>
                        <a:effectLst/>
                        <a:latin typeface="+mn-lt"/>
                        <a:ea typeface="+mn-ea"/>
                        <a:cs typeface="+mn-cs"/>
                      </a:endParaRPr>
                    </a:p>
                  </a:txBody>
                  <a:tcPr anchor="ctr"/>
                </a:tc>
                <a:tc>
                  <a:txBody>
                    <a:bodyPr/>
                    <a:lstStyle/>
                    <a:p>
                      <a:pPr rtl="1"/>
                      <a:endParaRPr lang="ar-EG"/>
                    </a:p>
                  </a:txBody>
                  <a:tcPr anchor="ctr"/>
                </a:tc>
                <a:extLst>
                  <a:ext uri="{0D108BD9-81ED-4DB2-BD59-A6C34878D82A}">
                    <a16:rowId xmlns:a16="http://schemas.microsoft.com/office/drawing/2014/main" val="4055710829"/>
                  </a:ext>
                </a:extLst>
              </a:tr>
              <a:tr h="753111">
                <a:tc>
                  <a:txBody>
                    <a:bodyPr/>
                    <a:lstStyle/>
                    <a:p>
                      <a:pPr algn="ctr" rtl="1"/>
                      <a:r>
                        <a:rPr lang="ar-SA" sz="2400" b="1" kern="1200" dirty="0">
                          <a:solidFill>
                            <a:schemeClr val="dk1"/>
                          </a:solidFill>
                          <a:effectLst/>
                          <a:latin typeface="+mn-lt"/>
                          <a:ea typeface="+mn-ea"/>
                          <a:cs typeface="+mn-cs"/>
                        </a:rPr>
                        <a:t>الاكتفاء بالحلول السهلة والجاهزة </a:t>
                      </a:r>
                      <a:endParaRPr lang="ar-EG" sz="2400" dirty="0"/>
                    </a:p>
                  </a:txBody>
                  <a:tcPr anchor="ctr"/>
                </a:tc>
                <a:tc>
                  <a:txBody>
                    <a:bodyPr/>
                    <a:lstStyle/>
                    <a:p>
                      <a:pPr rtl="1"/>
                      <a:endParaRPr lang="ar-EG"/>
                    </a:p>
                  </a:txBody>
                  <a:tcPr anchor="ctr"/>
                </a:tc>
                <a:extLst>
                  <a:ext uri="{0D108BD9-81ED-4DB2-BD59-A6C34878D82A}">
                    <a16:rowId xmlns:a16="http://schemas.microsoft.com/office/drawing/2014/main" val="206030591"/>
                  </a:ext>
                </a:extLst>
              </a:tr>
              <a:tr h="753111">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effectLst/>
                          <a:latin typeface="+mn-lt"/>
                          <a:ea typeface="+mn-ea"/>
                          <a:cs typeface="+mn-cs"/>
                        </a:rPr>
                        <a:t>هيمنة إخفاقات الماضي وعسر المبادرة </a:t>
                      </a:r>
                      <a:endParaRPr lang="en-US" sz="2400" kern="1200" dirty="0">
                        <a:solidFill>
                          <a:schemeClr val="dk1"/>
                        </a:solidFill>
                        <a:effectLst/>
                        <a:latin typeface="+mn-lt"/>
                        <a:ea typeface="+mn-ea"/>
                        <a:cs typeface="+mn-cs"/>
                      </a:endParaRPr>
                    </a:p>
                  </a:txBody>
                  <a:tcPr anchor="ctr"/>
                </a:tc>
                <a:tc>
                  <a:txBody>
                    <a:bodyPr/>
                    <a:lstStyle/>
                    <a:p>
                      <a:pPr rtl="1"/>
                      <a:endParaRPr lang="ar-EG"/>
                    </a:p>
                  </a:txBody>
                  <a:tcPr anchor="ctr"/>
                </a:tc>
                <a:extLst>
                  <a:ext uri="{0D108BD9-81ED-4DB2-BD59-A6C34878D82A}">
                    <a16:rowId xmlns:a16="http://schemas.microsoft.com/office/drawing/2014/main" val="1546400171"/>
                  </a:ext>
                </a:extLst>
              </a:tr>
              <a:tr h="753111">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effectLst/>
                          <a:latin typeface="+mn-lt"/>
                          <a:ea typeface="+mn-ea"/>
                          <a:cs typeface="+mn-cs"/>
                        </a:rPr>
                        <a:t>الخوف من الإخفاق </a:t>
                      </a:r>
                      <a:endParaRPr lang="en-US" sz="2400" kern="1200" dirty="0">
                        <a:solidFill>
                          <a:schemeClr val="dk1"/>
                        </a:solidFill>
                        <a:effectLst/>
                        <a:latin typeface="+mn-lt"/>
                        <a:ea typeface="+mn-ea"/>
                        <a:cs typeface="+mn-cs"/>
                      </a:endParaRPr>
                    </a:p>
                  </a:txBody>
                  <a:tcPr anchor="ctr"/>
                </a:tc>
                <a:tc>
                  <a:txBody>
                    <a:bodyPr/>
                    <a:lstStyle/>
                    <a:p>
                      <a:pPr rtl="1"/>
                      <a:endParaRPr lang="ar-EG" dirty="0"/>
                    </a:p>
                  </a:txBody>
                  <a:tcPr anchor="ctr"/>
                </a:tc>
                <a:extLst>
                  <a:ext uri="{0D108BD9-81ED-4DB2-BD59-A6C34878D82A}">
                    <a16:rowId xmlns:a16="http://schemas.microsoft.com/office/drawing/2014/main" val="1573323214"/>
                  </a:ext>
                </a:extLst>
              </a:tr>
            </a:tbl>
          </a:graphicData>
        </a:graphic>
      </p:graphicFrame>
    </p:spTree>
    <p:extLst>
      <p:ext uri="{BB962C8B-B14F-4D97-AF65-F5344CB8AC3E}">
        <p14:creationId xmlns:p14="http://schemas.microsoft.com/office/powerpoint/2010/main" val="1031458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8ACF9DF1-D180-43CD-9A86-3297D7A6DF69}"/>
              </a:ext>
            </a:extLst>
          </p:cNvPr>
          <p:cNvGraphicFramePr>
            <a:graphicFrameLocks noGrp="1"/>
          </p:cNvGraphicFramePr>
          <p:nvPr>
            <p:extLst>
              <p:ext uri="{D42A27DB-BD31-4B8C-83A1-F6EECF244321}">
                <p14:modId xmlns:p14="http://schemas.microsoft.com/office/powerpoint/2010/main" val="1306784953"/>
              </p:ext>
            </p:extLst>
          </p:nvPr>
        </p:nvGraphicFramePr>
        <p:xfrm>
          <a:off x="575556" y="746701"/>
          <a:ext cx="7992888" cy="5364597"/>
        </p:xfrm>
        <a:graphic>
          <a:graphicData uri="http://schemas.openxmlformats.org/drawingml/2006/table">
            <a:tbl>
              <a:tblPr rtl="1" firstRow="1" bandRow="1">
                <a:tableStyleId>{5C22544A-7EE6-4342-B048-85BDC9FD1C3A}</a:tableStyleId>
              </a:tblPr>
              <a:tblGrid>
                <a:gridCol w="3932984">
                  <a:extLst>
                    <a:ext uri="{9D8B030D-6E8A-4147-A177-3AD203B41FA5}">
                      <a16:colId xmlns:a16="http://schemas.microsoft.com/office/drawing/2014/main" val="3322838143"/>
                    </a:ext>
                  </a:extLst>
                </a:gridCol>
                <a:gridCol w="4059904">
                  <a:extLst>
                    <a:ext uri="{9D8B030D-6E8A-4147-A177-3AD203B41FA5}">
                      <a16:colId xmlns:a16="http://schemas.microsoft.com/office/drawing/2014/main" val="1362377968"/>
                    </a:ext>
                  </a:extLst>
                </a:gridCol>
              </a:tblGrid>
              <a:tr h="733391">
                <a:tc>
                  <a:txBody>
                    <a:bodyPr/>
                    <a:lstStyle/>
                    <a:p>
                      <a:pPr algn="ctr" rtl="1"/>
                      <a:r>
                        <a:rPr lang="ar-SA" sz="3200" b="1" kern="1200" dirty="0">
                          <a:solidFill>
                            <a:schemeClr val="lt1"/>
                          </a:solidFill>
                          <a:effectLst/>
                          <a:latin typeface="+mn-lt"/>
                          <a:ea typeface="+mn-ea"/>
                          <a:cs typeface="+mn-cs"/>
                        </a:rPr>
                        <a:t>معوقات التفكير الناقد</a:t>
                      </a:r>
                      <a:endParaRPr lang="ar-EG" sz="3200" dirty="0"/>
                    </a:p>
                  </a:txBody>
                  <a:tcPr anchor="ctr"/>
                </a:tc>
                <a:tc>
                  <a:txBody>
                    <a:bodyPr/>
                    <a:lstStyle/>
                    <a:p>
                      <a:pPr algn="ctr" rtl="1"/>
                      <a:r>
                        <a:rPr lang="ar-EG" sz="3200" dirty="0"/>
                        <a:t>القيم البديلة </a:t>
                      </a:r>
                    </a:p>
                  </a:txBody>
                  <a:tcPr anchor="ctr"/>
                </a:tc>
                <a:extLst>
                  <a:ext uri="{0D108BD9-81ED-4DB2-BD59-A6C34878D82A}">
                    <a16:rowId xmlns:a16="http://schemas.microsoft.com/office/drawing/2014/main" val="3977523368"/>
                  </a:ext>
                </a:extLst>
              </a:tr>
              <a:tr h="578994">
                <a:tc>
                  <a:txBody>
                    <a:bodyPr/>
                    <a:lstStyle/>
                    <a:p>
                      <a:pPr algn="ctr" rtl="1"/>
                      <a:r>
                        <a:rPr lang="ar-SA" sz="2400" b="1" kern="1200" dirty="0">
                          <a:solidFill>
                            <a:schemeClr val="dk1"/>
                          </a:solidFill>
                          <a:effectLst/>
                          <a:latin typeface="+mn-lt"/>
                          <a:ea typeface="+mn-ea"/>
                          <a:cs typeface="+mn-cs"/>
                        </a:rPr>
                        <a:t>الخوف من حكم الأخرين وسخريتهم </a:t>
                      </a:r>
                      <a:endParaRPr lang="ar-EG" sz="2400" dirty="0"/>
                    </a:p>
                  </a:txBody>
                  <a:tcPr anchor="ctr"/>
                </a:tc>
                <a:tc>
                  <a:txBody>
                    <a:bodyPr/>
                    <a:lstStyle/>
                    <a:p>
                      <a:pPr rtl="1"/>
                      <a:endParaRPr lang="ar-EG" dirty="0"/>
                    </a:p>
                  </a:txBody>
                  <a:tcPr anchor="ctr"/>
                </a:tc>
                <a:extLst>
                  <a:ext uri="{0D108BD9-81ED-4DB2-BD59-A6C34878D82A}">
                    <a16:rowId xmlns:a16="http://schemas.microsoft.com/office/drawing/2014/main" val="2973676140"/>
                  </a:ext>
                </a:extLst>
              </a:tr>
              <a:tr h="73060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effectLst/>
                          <a:latin typeface="+mn-lt"/>
                          <a:ea typeface="+mn-ea"/>
                          <a:cs typeface="+mn-cs"/>
                        </a:rPr>
                        <a:t>الخوف من مسؤولية اتخاذ القرار </a:t>
                      </a:r>
                      <a:endParaRPr lang="en-US" sz="2400" kern="1200" dirty="0">
                        <a:solidFill>
                          <a:schemeClr val="dk1"/>
                        </a:solidFill>
                        <a:effectLst/>
                        <a:latin typeface="+mn-lt"/>
                        <a:ea typeface="+mn-ea"/>
                        <a:cs typeface="+mn-cs"/>
                      </a:endParaRPr>
                    </a:p>
                  </a:txBody>
                  <a:tcPr anchor="ctr"/>
                </a:tc>
                <a:tc>
                  <a:txBody>
                    <a:bodyPr/>
                    <a:lstStyle/>
                    <a:p>
                      <a:pPr rtl="1"/>
                      <a:endParaRPr lang="ar-EG"/>
                    </a:p>
                  </a:txBody>
                  <a:tcPr anchor="ctr"/>
                </a:tc>
                <a:extLst>
                  <a:ext uri="{0D108BD9-81ED-4DB2-BD59-A6C34878D82A}">
                    <a16:rowId xmlns:a16="http://schemas.microsoft.com/office/drawing/2014/main" val="2522246937"/>
                  </a:ext>
                </a:extLst>
              </a:tr>
              <a:tr h="1042188">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effectLst/>
                          <a:latin typeface="+mn-lt"/>
                          <a:ea typeface="+mn-ea"/>
                          <a:cs typeface="+mn-cs"/>
                        </a:rPr>
                        <a:t>عدم وجود توجيه جيد أو الانصياع للتوجيه السيئ</a:t>
                      </a:r>
                      <a:endParaRPr lang="en-US" sz="2400" kern="1200" dirty="0">
                        <a:solidFill>
                          <a:schemeClr val="dk1"/>
                        </a:solidFill>
                        <a:effectLst/>
                        <a:latin typeface="+mn-lt"/>
                        <a:ea typeface="+mn-ea"/>
                        <a:cs typeface="+mn-cs"/>
                      </a:endParaRPr>
                    </a:p>
                  </a:txBody>
                  <a:tcPr anchor="ctr"/>
                </a:tc>
                <a:tc>
                  <a:txBody>
                    <a:bodyPr/>
                    <a:lstStyle/>
                    <a:p>
                      <a:pPr rtl="1"/>
                      <a:endParaRPr lang="ar-EG"/>
                    </a:p>
                  </a:txBody>
                  <a:tcPr anchor="ctr"/>
                </a:tc>
                <a:extLst>
                  <a:ext uri="{0D108BD9-81ED-4DB2-BD59-A6C34878D82A}">
                    <a16:rowId xmlns:a16="http://schemas.microsoft.com/office/drawing/2014/main" val="3679650060"/>
                  </a:ext>
                </a:extLst>
              </a:tr>
              <a:tr h="57899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effectLst/>
                          <a:latin typeface="+mn-lt"/>
                          <a:ea typeface="+mn-ea"/>
                          <a:cs typeface="+mn-cs"/>
                        </a:rPr>
                        <a:t>انعدام الثقة في النفس </a:t>
                      </a:r>
                      <a:endParaRPr lang="en-US" sz="2400" kern="1200" dirty="0">
                        <a:solidFill>
                          <a:schemeClr val="dk1"/>
                        </a:solidFill>
                        <a:effectLst/>
                        <a:latin typeface="+mn-lt"/>
                        <a:ea typeface="+mn-ea"/>
                        <a:cs typeface="+mn-cs"/>
                      </a:endParaRPr>
                    </a:p>
                  </a:txBody>
                  <a:tcPr anchor="ctr"/>
                </a:tc>
                <a:tc>
                  <a:txBody>
                    <a:bodyPr/>
                    <a:lstStyle/>
                    <a:p>
                      <a:pPr rtl="1"/>
                      <a:endParaRPr lang="ar-EG"/>
                    </a:p>
                  </a:txBody>
                  <a:tcPr anchor="ctr"/>
                </a:tc>
                <a:extLst>
                  <a:ext uri="{0D108BD9-81ED-4DB2-BD59-A6C34878D82A}">
                    <a16:rowId xmlns:a16="http://schemas.microsoft.com/office/drawing/2014/main" val="560340876"/>
                  </a:ext>
                </a:extLst>
              </a:tr>
              <a:tr h="658238">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effectLst/>
                          <a:latin typeface="+mn-lt"/>
                          <a:ea typeface="+mn-ea"/>
                          <a:cs typeface="+mn-cs"/>
                        </a:rPr>
                        <a:t>اعتبار المختلف عدو</a:t>
                      </a:r>
                      <a:r>
                        <a:rPr lang="ar-EG" sz="2400" b="1" kern="1200" dirty="0">
                          <a:solidFill>
                            <a:schemeClr val="dk1"/>
                          </a:solidFill>
                          <a:effectLst/>
                          <a:latin typeface="+mn-lt"/>
                          <a:ea typeface="+mn-ea"/>
                          <a:cs typeface="+mn-cs"/>
                        </a:rPr>
                        <a:t>ً</a:t>
                      </a:r>
                      <a:r>
                        <a:rPr lang="ar-SA" sz="2400" b="1" kern="1200" dirty="0">
                          <a:solidFill>
                            <a:schemeClr val="dk1"/>
                          </a:solidFill>
                          <a:effectLst/>
                          <a:latin typeface="+mn-lt"/>
                          <a:ea typeface="+mn-ea"/>
                          <a:cs typeface="+mn-cs"/>
                        </a:rPr>
                        <a:t>ا </a:t>
                      </a:r>
                      <a:endParaRPr lang="en-US" sz="2400" kern="1200" dirty="0">
                        <a:solidFill>
                          <a:schemeClr val="dk1"/>
                        </a:solidFill>
                        <a:effectLst/>
                        <a:latin typeface="+mn-lt"/>
                        <a:ea typeface="+mn-ea"/>
                        <a:cs typeface="+mn-cs"/>
                      </a:endParaRPr>
                    </a:p>
                  </a:txBody>
                  <a:tcPr anchor="ctr"/>
                </a:tc>
                <a:tc>
                  <a:txBody>
                    <a:bodyPr/>
                    <a:lstStyle/>
                    <a:p>
                      <a:pPr rtl="1"/>
                      <a:endParaRPr lang="ar-EG" dirty="0"/>
                    </a:p>
                  </a:txBody>
                  <a:tcPr anchor="ctr"/>
                </a:tc>
                <a:extLst>
                  <a:ext uri="{0D108BD9-81ED-4DB2-BD59-A6C34878D82A}">
                    <a16:rowId xmlns:a16="http://schemas.microsoft.com/office/drawing/2014/main" val="3885382108"/>
                  </a:ext>
                </a:extLst>
              </a:tr>
              <a:tr h="1042188">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effectLst/>
                          <a:latin typeface="+mn-lt"/>
                          <a:ea typeface="+mn-ea"/>
                          <a:cs typeface="+mn-cs"/>
                        </a:rPr>
                        <a:t>الميل إلى الجدل وعدم الالتزام بما تثبته الحجج المنطقية </a:t>
                      </a:r>
                      <a:endParaRPr lang="en-US" sz="2400" kern="1200" dirty="0">
                        <a:solidFill>
                          <a:schemeClr val="dk1"/>
                        </a:solidFill>
                        <a:effectLst/>
                        <a:latin typeface="+mn-lt"/>
                        <a:ea typeface="+mn-ea"/>
                        <a:cs typeface="+mn-cs"/>
                      </a:endParaRPr>
                    </a:p>
                  </a:txBody>
                  <a:tcPr anchor="ctr"/>
                </a:tc>
                <a:tc>
                  <a:txBody>
                    <a:bodyPr/>
                    <a:lstStyle/>
                    <a:p>
                      <a:pPr rtl="1"/>
                      <a:endParaRPr lang="ar-EG" dirty="0"/>
                    </a:p>
                  </a:txBody>
                  <a:tcPr anchor="ctr"/>
                </a:tc>
                <a:extLst>
                  <a:ext uri="{0D108BD9-81ED-4DB2-BD59-A6C34878D82A}">
                    <a16:rowId xmlns:a16="http://schemas.microsoft.com/office/drawing/2014/main" val="1639323460"/>
                  </a:ext>
                </a:extLst>
              </a:tr>
            </a:tbl>
          </a:graphicData>
        </a:graphic>
      </p:graphicFrame>
    </p:spTree>
    <p:extLst>
      <p:ext uri="{BB962C8B-B14F-4D97-AF65-F5344CB8AC3E}">
        <p14:creationId xmlns:p14="http://schemas.microsoft.com/office/powerpoint/2010/main" val="142856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E8A7F4-2444-4A15-83D0-190F9040B847}"/>
              </a:ext>
            </a:extLst>
          </p:cNvPr>
          <p:cNvSpPr txBox="1"/>
          <p:nvPr/>
        </p:nvSpPr>
        <p:spPr>
          <a:xfrm>
            <a:off x="971600" y="1052736"/>
            <a:ext cx="7200800" cy="4401205"/>
          </a:xfrm>
          <a:prstGeom prst="rect">
            <a:avLst/>
          </a:prstGeom>
          <a:noFill/>
          <a:ln w="57150">
            <a:solidFill>
              <a:srgbClr val="FF0000"/>
            </a:solidFill>
            <a:prstDash val="dashDot"/>
          </a:ln>
        </p:spPr>
        <p:txBody>
          <a:bodyPr wrap="square" rtlCol="0">
            <a:spAutoFit/>
          </a:bodyPr>
          <a:lstStyle/>
          <a:p>
            <a:pPr algn="ctr"/>
            <a:r>
              <a:rPr lang="ar-SA" sz="4000" b="1" dirty="0"/>
              <a:t>أهم ما يميز الإنسان عن سائر المخلوقات امتلاكه للعقل أي القدرة على التفكير، إلا أن امتلاكه للعقل ولتلك القدرة لا يعني بالضرورة أنه يستعملها، كما أن استعمالهما قد يتوقف بالمرء عند الفهم السائد وتقليده. قال تعالي ﴿</a:t>
            </a:r>
            <a:r>
              <a:rPr lang="ar-SA" sz="4000" b="1" dirty="0">
                <a:solidFill>
                  <a:srgbClr val="00B050"/>
                </a:solidFill>
              </a:rPr>
              <a:t>إِنَّ شَرَّ الدَّوَابِّ عِنْدَ اللَّهِ الصُّمُّ الْبُكْمُ الَّذِينَ لَا يَعْقِلُونَ</a:t>
            </a:r>
            <a:r>
              <a:rPr lang="ar-SA" sz="4000" b="1" dirty="0"/>
              <a:t>﴾</a:t>
            </a:r>
            <a:r>
              <a:rPr lang="ar-SA" sz="4000" b="1" baseline="30000" dirty="0"/>
              <a:t>(1)</a:t>
            </a:r>
            <a:r>
              <a:rPr lang="ar-SA" sz="4000" b="1" dirty="0"/>
              <a:t> </a:t>
            </a:r>
            <a:endParaRPr lang="en-US" sz="4000" b="1" dirty="0">
              <a:solidFill>
                <a:srgbClr val="002060"/>
              </a:solidFill>
            </a:endParaRPr>
          </a:p>
        </p:txBody>
      </p:sp>
      <p:sp>
        <p:nvSpPr>
          <p:cNvPr id="4" name="مستطيل: زوايا مستديرة 3">
            <a:extLst>
              <a:ext uri="{FF2B5EF4-FFF2-40B4-BE49-F238E27FC236}">
                <a16:creationId xmlns:a16="http://schemas.microsoft.com/office/drawing/2014/main" id="{73679A95-C9C4-43D9-9931-5CB13E2663EE}"/>
              </a:ext>
            </a:extLst>
          </p:cNvPr>
          <p:cNvSpPr/>
          <p:nvPr/>
        </p:nvSpPr>
        <p:spPr>
          <a:xfrm>
            <a:off x="2123728" y="5661248"/>
            <a:ext cx="5868652" cy="576064"/>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14350" indent="-514350">
              <a:buFontTx/>
              <a:buAutoNum type="arabicParenBoth"/>
            </a:pPr>
            <a:r>
              <a:rPr lang="ar-EG" sz="2000" b="1" dirty="0">
                <a:solidFill>
                  <a:schemeClr val="tx1"/>
                </a:solidFill>
              </a:rPr>
              <a:t>سورة الأنفال رقم الآية (22) </a:t>
            </a:r>
          </a:p>
        </p:txBody>
      </p:sp>
    </p:spTree>
    <p:extLst>
      <p:ext uri="{BB962C8B-B14F-4D97-AF65-F5344CB8AC3E}">
        <p14:creationId xmlns:p14="http://schemas.microsoft.com/office/powerpoint/2010/main" val="258335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827584" y="980728"/>
            <a:ext cx="7542838" cy="954107"/>
          </a:xfrm>
          <a:prstGeom prst="rect">
            <a:avLst/>
          </a:prstGeom>
          <a:solidFill>
            <a:schemeClr val="accent1">
              <a:lumMod val="20000"/>
              <a:lumOff val="80000"/>
            </a:schemeClr>
          </a:solidFill>
          <a:ln w="57150">
            <a:noFill/>
            <a:prstDash val="dashDot"/>
          </a:ln>
        </p:spPr>
        <p:txBody>
          <a:bodyPr wrap="square" rtlCol="0">
            <a:spAutoFit/>
          </a:bodyPr>
          <a:lstStyle/>
          <a:p>
            <a:pPr algn="ctr"/>
            <a:r>
              <a:rPr lang="ar-SA" sz="2800" b="1" dirty="0"/>
              <a:t>"قيمة الشخص في نظر الآخرين تتأثر بما يلبس ويملك من أشياء ثمينة"</a:t>
            </a:r>
            <a:endParaRPr lang="en-US" sz="2800" dirty="0"/>
          </a:p>
        </p:txBody>
      </p:sp>
      <p:sp>
        <p:nvSpPr>
          <p:cNvPr id="6" name="TextBox 2">
            <a:extLst>
              <a:ext uri="{FF2B5EF4-FFF2-40B4-BE49-F238E27FC236}">
                <a16:creationId xmlns:a16="http://schemas.microsoft.com/office/drawing/2014/main" id="{95DF66B8-56A6-4228-9C02-359D94CDF858}"/>
              </a:ext>
            </a:extLst>
          </p:cNvPr>
          <p:cNvSpPr txBox="1"/>
          <p:nvPr/>
        </p:nvSpPr>
        <p:spPr>
          <a:xfrm>
            <a:off x="908593" y="2861063"/>
            <a:ext cx="7326814" cy="2062103"/>
          </a:xfrm>
          <a:prstGeom prst="rect">
            <a:avLst/>
          </a:prstGeom>
          <a:solidFill>
            <a:schemeClr val="accent6">
              <a:lumMod val="20000"/>
              <a:lumOff val="80000"/>
            </a:schemeClr>
          </a:solidFill>
          <a:ln w="57150">
            <a:noFill/>
            <a:prstDash val="dashDot"/>
          </a:ln>
        </p:spPr>
        <p:txBody>
          <a:bodyPr wrap="square" rtlCol="0">
            <a:spAutoFit/>
          </a:bodyPr>
          <a:lstStyle/>
          <a:p>
            <a:r>
              <a:rPr lang="ar-SA" sz="3200" b="1" dirty="0"/>
              <a:t>5- أبين مع مجموعتي كيف نتعامل – كمفكرين ناقدين – مع القول السابق. أبدأ إجابتي بإحدى العبارتين التاليتين (أتفق مع القول السابق) أو (لا أتفق مع القول السابق) لأن.......</a:t>
            </a:r>
            <a:endParaRPr lang="en-US" sz="3200" dirty="0"/>
          </a:p>
        </p:txBody>
      </p:sp>
    </p:spTree>
    <p:extLst>
      <p:ext uri="{BB962C8B-B14F-4D97-AF65-F5344CB8AC3E}">
        <p14:creationId xmlns:p14="http://schemas.microsoft.com/office/powerpoint/2010/main" val="159789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3" name="جدول 3">
            <a:extLst>
              <a:ext uri="{FF2B5EF4-FFF2-40B4-BE49-F238E27FC236}">
                <a16:creationId xmlns:a16="http://schemas.microsoft.com/office/drawing/2014/main" id="{4A6DBF5D-14EF-4443-9089-FE916327CE95}"/>
              </a:ext>
            </a:extLst>
          </p:cNvPr>
          <p:cNvGraphicFramePr>
            <a:graphicFrameLocks noGrp="1"/>
          </p:cNvGraphicFramePr>
          <p:nvPr>
            <p:extLst>
              <p:ext uri="{D42A27DB-BD31-4B8C-83A1-F6EECF244321}">
                <p14:modId xmlns:p14="http://schemas.microsoft.com/office/powerpoint/2010/main" val="900106440"/>
              </p:ext>
            </p:extLst>
          </p:nvPr>
        </p:nvGraphicFramePr>
        <p:xfrm>
          <a:off x="1139788" y="1268760"/>
          <a:ext cx="6864424" cy="4104456"/>
        </p:xfrm>
        <a:graphic>
          <a:graphicData uri="http://schemas.openxmlformats.org/drawingml/2006/table">
            <a:tbl>
              <a:tblPr rtl="1" firstRow="1" bandRow="1">
                <a:tableStyleId>{5C22544A-7EE6-4342-B048-85BDC9FD1C3A}</a:tableStyleId>
              </a:tblPr>
              <a:tblGrid>
                <a:gridCol w="6864424">
                  <a:extLst>
                    <a:ext uri="{9D8B030D-6E8A-4147-A177-3AD203B41FA5}">
                      <a16:colId xmlns:a16="http://schemas.microsoft.com/office/drawing/2014/main" val="1831716874"/>
                    </a:ext>
                  </a:extLst>
                </a:gridCol>
              </a:tblGrid>
              <a:tr h="819215">
                <a:tc>
                  <a:txBody>
                    <a:bodyPr/>
                    <a:lstStyle/>
                    <a:p>
                      <a:pPr algn="ctr" rtl="1"/>
                      <a:r>
                        <a:rPr lang="ar-EG" sz="3200" dirty="0"/>
                        <a:t>المفكر الناقد</a:t>
                      </a:r>
                    </a:p>
                  </a:txBody>
                  <a:tcPr anchor="ctr"/>
                </a:tc>
                <a:extLst>
                  <a:ext uri="{0D108BD9-81ED-4DB2-BD59-A6C34878D82A}">
                    <a16:rowId xmlns:a16="http://schemas.microsoft.com/office/drawing/2014/main" val="1305480394"/>
                  </a:ext>
                </a:extLst>
              </a:tr>
              <a:tr h="3285241">
                <a:tc>
                  <a:txBody>
                    <a:bodyPr/>
                    <a:lstStyle/>
                    <a:p>
                      <a:pPr rtl="1"/>
                      <a:endParaRPr lang="ar-EG" sz="4000" dirty="0"/>
                    </a:p>
                  </a:txBody>
                  <a:tcPr anchor="ctr"/>
                </a:tc>
                <a:extLst>
                  <a:ext uri="{0D108BD9-81ED-4DB2-BD59-A6C34878D82A}">
                    <a16:rowId xmlns:a16="http://schemas.microsoft.com/office/drawing/2014/main" val="735306581"/>
                  </a:ext>
                </a:extLst>
              </a:tr>
            </a:tbl>
          </a:graphicData>
        </a:graphic>
      </p:graphicFrame>
      <p:sp>
        <p:nvSpPr>
          <p:cNvPr id="4" name="مربع نص 3">
            <a:extLst>
              <a:ext uri="{FF2B5EF4-FFF2-40B4-BE49-F238E27FC236}">
                <a16:creationId xmlns:a16="http://schemas.microsoft.com/office/drawing/2014/main" id="{CFFB4A3C-B64F-450B-B82A-EFB8BF69FE64}"/>
              </a:ext>
            </a:extLst>
          </p:cNvPr>
          <p:cNvSpPr txBox="1"/>
          <p:nvPr/>
        </p:nvSpPr>
        <p:spPr>
          <a:xfrm>
            <a:off x="1153484" y="2276872"/>
            <a:ext cx="6864424" cy="2862322"/>
          </a:xfrm>
          <a:prstGeom prst="rect">
            <a:avLst/>
          </a:prstGeom>
          <a:noFill/>
        </p:spPr>
        <p:txBody>
          <a:bodyPr wrap="square" rtlCol="1">
            <a:spAutoFit/>
          </a:bodyPr>
          <a:lstStyle/>
          <a:p>
            <a:pPr algn="ctr"/>
            <a:r>
              <a:rPr lang="ar-EG" sz="3600" b="1" dirty="0">
                <a:solidFill>
                  <a:srgbClr val="0000CC"/>
                </a:solidFill>
              </a:rPr>
              <a:t>لا أتفق مع القول السابق لأن قيمة الإنسان ليست بما يملكه بل بما يمنحه، ولا تقاس بثروته ولا بمنصبه ولا بجاهه ولا بجمال جسمه ومظهره، إنما تقاس بما يحمله من أخلاق.</a:t>
            </a:r>
          </a:p>
        </p:txBody>
      </p:sp>
    </p:spTree>
    <p:extLst>
      <p:ext uri="{BB962C8B-B14F-4D97-AF65-F5344CB8AC3E}">
        <p14:creationId xmlns:p14="http://schemas.microsoft.com/office/powerpoint/2010/main" val="331349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736054" y="3826209"/>
            <a:ext cx="7596844" cy="1815882"/>
          </a:xfrm>
          <a:prstGeom prst="rect">
            <a:avLst/>
          </a:prstGeom>
          <a:solidFill>
            <a:schemeClr val="accent3">
              <a:lumMod val="20000"/>
              <a:lumOff val="80000"/>
            </a:schemeClr>
          </a:solidFill>
          <a:ln w="57150">
            <a:noFill/>
            <a:prstDash val="dashDot"/>
          </a:ln>
        </p:spPr>
        <p:txBody>
          <a:bodyPr wrap="square" rtlCol="0">
            <a:spAutoFit/>
          </a:bodyPr>
          <a:lstStyle/>
          <a:p>
            <a:r>
              <a:rPr lang="ar-SA" sz="2800" b="1" dirty="0"/>
              <a:t>6- أبين مع مجموعتي كيف نتعامل -كمفكرين ناقدين- مع القول بأن التدخين في الأماكن العامة حرية شخصية. أبدأ إجابتي بإحدى العبارتين التاليتين: (أتفق مع القول السابق) أو (لا أتفق مع القول السابق) لأن....</a:t>
            </a:r>
            <a:endParaRPr lang="en-US" sz="2800" dirty="0"/>
          </a:p>
        </p:txBody>
      </p:sp>
      <p:sp>
        <p:nvSpPr>
          <p:cNvPr id="3" name="Rounded Rectangle 2">
            <a:extLst>
              <a:ext uri="{FF2B5EF4-FFF2-40B4-BE49-F238E27FC236}">
                <a16:creationId xmlns:a16="http://schemas.microsoft.com/office/drawing/2014/main" id="{3A22AD86-6990-4397-9296-10F84C1F1293}"/>
              </a:ext>
            </a:extLst>
          </p:cNvPr>
          <p:cNvSpPr/>
          <p:nvPr/>
        </p:nvSpPr>
        <p:spPr bwMode="auto">
          <a:xfrm>
            <a:off x="736054" y="801873"/>
            <a:ext cx="7596844" cy="2627127"/>
          </a:xfrm>
          <a:prstGeom prst="roundRect">
            <a:avLst>
              <a:gd name="adj" fmla="val 20919"/>
            </a:avLst>
          </a:prstGeom>
          <a:solidFill>
            <a:schemeClr val="accent4">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"التدخين في الأماكن والمنتزهات العامة حرية شخصية" </a:t>
            </a:r>
            <a:endParaRPr lang="ar-EG" sz="2800" b="1" dirty="0">
              <a:solidFill>
                <a:schemeClr val="tx1"/>
              </a:solidFill>
            </a:endParaRPr>
          </a:p>
          <a:p>
            <a:pPr algn="ctr"/>
            <a:r>
              <a:rPr lang="ar-SA" sz="2800" b="1" dirty="0">
                <a:solidFill>
                  <a:schemeClr val="tx1"/>
                </a:solidFill>
              </a:rPr>
              <a:t>التدخين عادة سيئة تدمر الصحة وتسبب الوفاة، لأنه يصيب بأمراض القلب والشرايين، ولا يتوقف ضرر التدخين على المدخن فقط – بل ربما بسبب الجهل -يمتد هذا الضرر إلى من حوله. </a:t>
            </a:r>
            <a:endParaRPr lang="en-US" sz="2800" dirty="0">
              <a:solidFill>
                <a:schemeClr val="tx1"/>
              </a:solidFill>
            </a:endParaRPr>
          </a:p>
        </p:txBody>
      </p:sp>
    </p:spTree>
    <p:extLst>
      <p:ext uri="{BB962C8B-B14F-4D97-AF65-F5344CB8AC3E}">
        <p14:creationId xmlns:p14="http://schemas.microsoft.com/office/powerpoint/2010/main" val="216448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3" name="جدول 3">
            <a:extLst>
              <a:ext uri="{FF2B5EF4-FFF2-40B4-BE49-F238E27FC236}">
                <a16:creationId xmlns:a16="http://schemas.microsoft.com/office/drawing/2014/main" id="{4A6DBF5D-14EF-4443-9089-FE916327CE95}"/>
              </a:ext>
            </a:extLst>
          </p:cNvPr>
          <p:cNvGraphicFramePr>
            <a:graphicFrameLocks noGrp="1"/>
          </p:cNvGraphicFramePr>
          <p:nvPr>
            <p:extLst>
              <p:ext uri="{D42A27DB-BD31-4B8C-83A1-F6EECF244321}">
                <p14:modId xmlns:p14="http://schemas.microsoft.com/office/powerpoint/2010/main" val="3852378528"/>
              </p:ext>
            </p:extLst>
          </p:nvPr>
        </p:nvGraphicFramePr>
        <p:xfrm>
          <a:off x="1139788" y="1196752"/>
          <a:ext cx="6864424" cy="3960440"/>
        </p:xfrm>
        <a:graphic>
          <a:graphicData uri="http://schemas.openxmlformats.org/drawingml/2006/table">
            <a:tbl>
              <a:tblPr rtl="1" firstRow="1" bandRow="1">
                <a:tableStyleId>{5C22544A-7EE6-4342-B048-85BDC9FD1C3A}</a:tableStyleId>
              </a:tblPr>
              <a:tblGrid>
                <a:gridCol w="6864424">
                  <a:extLst>
                    <a:ext uri="{9D8B030D-6E8A-4147-A177-3AD203B41FA5}">
                      <a16:colId xmlns:a16="http://schemas.microsoft.com/office/drawing/2014/main" val="1831716874"/>
                    </a:ext>
                  </a:extLst>
                </a:gridCol>
              </a:tblGrid>
              <a:tr h="912153">
                <a:tc>
                  <a:txBody>
                    <a:bodyPr/>
                    <a:lstStyle/>
                    <a:p>
                      <a:pPr algn="ctr" rtl="1"/>
                      <a:r>
                        <a:rPr lang="ar-EG" sz="3200" dirty="0"/>
                        <a:t>المفكر الناقد</a:t>
                      </a:r>
                    </a:p>
                  </a:txBody>
                  <a:tcPr anchor="ctr"/>
                </a:tc>
                <a:extLst>
                  <a:ext uri="{0D108BD9-81ED-4DB2-BD59-A6C34878D82A}">
                    <a16:rowId xmlns:a16="http://schemas.microsoft.com/office/drawing/2014/main" val="1305480394"/>
                  </a:ext>
                </a:extLst>
              </a:tr>
              <a:tr h="3048287">
                <a:tc>
                  <a:txBody>
                    <a:bodyPr/>
                    <a:lstStyle/>
                    <a:p>
                      <a:pPr rtl="1"/>
                      <a:endParaRPr lang="ar-EG" sz="4000" dirty="0"/>
                    </a:p>
                  </a:txBody>
                  <a:tcPr/>
                </a:tc>
                <a:extLst>
                  <a:ext uri="{0D108BD9-81ED-4DB2-BD59-A6C34878D82A}">
                    <a16:rowId xmlns:a16="http://schemas.microsoft.com/office/drawing/2014/main" val="735306581"/>
                  </a:ext>
                </a:extLst>
              </a:tr>
            </a:tbl>
          </a:graphicData>
        </a:graphic>
      </p:graphicFrame>
      <p:sp>
        <p:nvSpPr>
          <p:cNvPr id="4" name="مربع نص 3">
            <a:extLst>
              <a:ext uri="{FF2B5EF4-FFF2-40B4-BE49-F238E27FC236}">
                <a16:creationId xmlns:a16="http://schemas.microsoft.com/office/drawing/2014/main" id="{40B43646-889D-4282-95FD-8E165A5C1135}"/>
              </a:ext>
            </a:extLst>
          </p:cNvPr>
          <p:cNvSpPr txBox="1"/>
          <p:nvPr/>
        </p:nvSpPr>
        <p:spPr>
          <a:xfrm>
            <a:off x="1142060" y="2492896"/>
            <a:ext cx="6864424" cy="2308324"/>
          </a:xfrm>
          <a:prstGeom prst="rect">
            <a:avLst/>
          </a:prstGeom>
          <a:noFill/>
        </p:spPr>
        <p:txBody>
          <a:bodyPr wrap="square" rtlCol="1">
            <a:spAutoFit/>
          </a:bodyPr>
          <a:lstStyle/>
          <a:p>
            <a:pPr algn="ctr"/>
            <a:r>
              <a:rPr lang="ar-EG" sz="3600" b="1" dirty="0">
                <a:solidFill>
                  <a:srgbClr val="0000CC"/>
                </a:solidFill>
              </a:rPr>
              <a:t>لا أتفق مع القول السابق لأن ضرر التدخين لا يتوقف على المدخن فقط بل يمتد ضرره إلى من حوله، ومن واجبي توعية المدخن بهذا الخطر فربما كان جاهل به.</a:t>
            </a:r>
          </a:p>
        </p:txBody>
      </p:sp>
    </p:spTree>
    <p:extLst>
      <p:ext uri="{BB962C8B-B14F-4D97-AF65-F5344CB8AC3E}">
        <p14:creationId xmlns:p14="http://schemas.microsoft.com/office/powerpoint/2010/main" val="195320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773578" y="3282951"/>
            <a:ext cx="7596844" cy="2308324"/>
          </a:xfrm>
          <a:prstGeom prst="rect">
            <a:avLst/>
          </a:prstGeom>
          <a:solidFill>
            <a:schemeClr val="bg1">
              <a:lumMod val="85000"/>
            </a:schemeClr>
          </a:solidFill>
          <a:ln w="57150">
            <a:noFill/>
            <a:prstDash val="dashDot"/>
          </a:ln>
        </p:spPr>
        <p:txBody>
          <a:bodyPr wrap="square" rtlCol="0">
            <a:spAutoFit/>
          </a:bodyPr>
          <a:lstStyle/>
          <a:p>
            <a:r>
              <a:rPr lang="ar-SA" sz="3600" b="1" dirty="0"/>
              <a:t>7- أبين مع مجموعتي كيف نتعامل – كمفكرين ناقدين – مع القول السابق. أبدأ إجابتي بإحدى العبارتين التاليتين (أتفق مع القول السابق) أو (لا أتفق مع القول السابق) لأن.......</a:t>
            </a:r>
            <a:endParaRPr lang="en-US" sz="3600" dirty="0"/>
          </a:p>
        </p:txBody>
      </p:sp>
      <p:sp>
        <p:nvSpPr>
          <p:cNvPr id="3" name="Rounded Rectangle 2">
            <a:extLst>
              <a:ext uri="{FF2B5EF4-FFF2-40B4-BE49-F238E27FC236}">
                <a16:creationId xmlns:a16="http://schemas.microsoft.com/office/drawing/2014/main" id="{3A22AD86-6990-4397-9296-10F84C1F1293}"/>
              </a:ext>
            </a:extLst>
          </p:cNvPr>
          <p:cNvSpPr/>
          <p:nvPr/>
        </p:nvSpPr>
        <p:spPr bwMode="auto">
          <a:xfrm>
            <a:off x="736054" y="801873"/>
            <a:ext cx="7596844" cy="1619015"/>
          </a:xfrm>
          <a:prstGeom prst="roundRect">
            <a:avLst>
              <a:gd name="adj" fmla="val 20919"/>
            </a:avLst>
          </a:prstGeom>
          <a:solidFill>
            <a:schemeClr val="accent2">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solidFill>
                  <a:schemeClr val="tx1"/>
                </a:solidFill>
              </a:rPr>
              <a:t>"احترامنا للأشخاص يعتمد على مكانتهم الاجتماعية أو الوظيفية"</a:t>
            </a:r>
            <a:endParaRPr lang="en-US" sz="4000" dirty="0">
              <a:solidFill>
                <a:schemeClr val="tx1"/>
              </a:solidFill>
            </a:endParaRPr>
          </a:p>
        </p:txBody>
      </p:sp>
    </p:spTree>
    <p:extLst>
      <p:ext uri="{BB962C8B-B14F-4D97-AF65-F5344CB8AC3E}">
        <p14:creationId xmlns:p14="http://schemas.microsoft.com/office/powerpoint/2010/main" val="38343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3" name="جدول 3">
            <a:extLst>
              <a:ext uri="{FF2B5EF4-FFF2-40B4-BE49-F238E27FC236}">
                <a16:creationId xmlns:a16="http://schemas.microsoft.com/office/drawing/2014/main" id="{4A6DBF5D-14EF-4443-9089-FE916327CE95}"/>
              </a:ext>
            </a:extLst>
          </p:cNvPr>
          <p:cNvGraphicFramePr>
            <a:graphicFrameLocks noGrp="1"/>
          </p:cNvGraphicFramePr>
          <p:nvPr>
            <p:extLst>
              <p:ext uri="{D42A27DB-BD31-4B8C-83A1-F6EECF244321}">
                <p14:modId xmlns:p14="http://schemas.microsoft.com/office/powerpoint/2010/main" val="2596938399"/>
              </p:ext>
            </p:extLst>
          </p:nvPr>
        </p:nvGraphicFramePr>
        <p:xfrm>
          <a:off x="1139788" y="1440892"/>
          <a:ext cx="6864424" cy="3723667"/>
        </p:xfrm>
        <a:graphic>
          <a:graphicData uri="http://schemas.openxmlformats.org/drawingml/2006/table">
            <a:tbl>
              <a:tblPr rtl="1" firstRow="1" bandRow="1">
                <a:tableStyleId>{5C22544A-7EE6-4342-B048-85BDC9FD1C3A}</a:tableStyleId>
              </a:tblPr>
              <a:tblGrid>
                <a:gridCol w="6864424">
                  <a:extLst>
                    <a:ext uri="{9D8B030D-6E8A-4147-A177-3AD203B41FA5}">
                      <a16:colId xmlns:a16="http://schemas.microsoft.com/office/drawing/2014/main" val="1831716874"/>
                    </a:ext>
                  </a:extLst>
                </a:gridCol>
              </a:tblGrid>
              <a:tr h="835980">
                <a:tc>
                  <a:txBody>
                    <a:bodyPr/>
                    <a:lstStyle/>
                    <a:p>
                      <a:pPr algn="ctr" rtl="1"/>
                      <a:r>
                        <a:rPr lang="ar-EG" sz="3200" dirty="0"/>
                        <a:t>المفكر الناقد</a:t>
                      </a:r>
                    </a:p>
                  </a:txBody>
                  <a:tcPr anchor="ctr"/>
                </a:tc>
                <a:extLst>
                  <a:ext uri="{0D108BD9-81ED-4DB2-BD59-A6C34878D82A}">
                    <a16:rowId xmlns:a16="http://schemas.microsoft.com/office/drawing/2014/main" val="1305480394"/>
                  </a:ext>
                </a:extLst>
              </a:tr>
              <a:tr h="2887687">
                <a:tc>
                  <a:txBody>
                    <a:bodyPr/>
                    <a:lstStyle/>
                    <a:p>
                      <a:pPr rtl="1"/>
                      <a:endParaRPr lang="ar-EG" sz="4000" dirty="0"/>
                    </a:p>
                  </a:txBody>
                  <a:tcPr anchor="ctr"/>
                </a:tc>
                <a:extLst>
                  <a:ext uri="{0D108BD9-81ED-4DB2-BD59-A6C34878D82A}">
                    <a16:rowId xmlns:a16="http://schemas.microsoft.com/office/drawing/2014/main" val="735306581"/>
                  </a:ext>
                </a:extLst>
              </a:tr>
            </a:tbl>
          </a:graphicData>
        </a:graphic>
      </p:graphicFrame>
      <p:sp>
        <p:nvSpPr>
          <p:cNvPr id="4" name="مربع نص 3">
            <a:extLst>
              <a:ext uri="{FF2B5EF4-FFF2-40B4-BE49-F238E27FC236}">
                <a16:creationId xmlns:a16="http://schemas.microsoft.com/office/drawing/2014/main" id="{E50E4250-33AD-4F11-AE2B-F1B1228E53AB}"/>
              </a:ext>
            </a:extLst>
          </p:cNvPr>
          <p:cNvSpPr txBox="1"/>
          <p:nvPr/>
        </p:nvSpPr>
        <p:spPr>
          <a:xfrm>
            <a:off x="1142060" y="2492896"/>
            <a:ext cx="6864424" cy="2308324"/>
          </a:xfrm>
          <a:prstGeom prst="rect">
            <a:avLst/>
          </a:prstGeom>
          <a:noFill/>
        </p:spPr>
        <p:txBody>
          <a:bodyPr wrap="square" rtlCol="1">
            <a:spAutoFit/>
          </a:bodyPr>
          <a:lstStyle/>
          <a:p>
            <a:pPr algn="ctr"/>
            <a:r>
              <a:rPr lang="ar-EG" sz="3600" b="1" dirty="0">
                <a:solidFill>
                  <a:srgbClr val="0000CC"/>
                </a:solidFill>
              </a:rPr>
              <a:t>لا أتفق مع القول السابق لأن احترامنا للأشخاص يعتمد في المقام الأول على احترامنا لذاتنا، إذ لا يستطيع الشخص احترام الآخرين وهو لا يُكن الاحترام لنفسه.</a:t>
            </a:r>
          </a:p>
        </p:txBody>
      </p:sp>
    </p:spTree>
    <p:extLst>
      <p:ext uri="{BB962C8B-B14F-4D97-AF65-F5344CB8AC3E}">
        <p14:creationId xmlns:p14="http://schemas.microsoft.com/office/powerpoint/2010/main" val="336311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736054" y="2996308"/>
            <a:ext cx="7596844" cy="2308324"/>
          </a:xfrm>
          <a:prstGeom prst="rect">
            <a:avLst/>
          </a:prstGeom>
          <a:solidFill>
            <a:schemeClr val="bg2">
              <a:lumMod val="90000"/>
            </a:schemeClr>
          </a:solidFill>
          <a:ln w="57150">
            <a:noFill/>
            <a:prstDash val="dashDot"/>
          </a:ln>
        </p:spPr>
        <p:txBody>
          <a:bodyPr wrap="square" rtlCol="0">
            <a:spAutoFit/>
          </a:bodyPr>
          <a:lstStyle/>
          <a:p>
            <a:pPr algn="ctr"/>
            <a:r>
              <a:rPr lang="ar-SA" sz="3600" b="1" dirty="0"/>
              <a:t>8- أبين مع مجموعتي كيف نتعامل – كمفكرين ناقدين – مع القول السابق. أبدأ إجابتي بإحدى العبارتين التاليتين (أتفق مع القول السابق) أو (لا أتفق مع القول السابق) لأن.......</a:t>
            </a:r>
            <a:endParaRPr lang="en-US" sz="3600" dirty="0"/>
          </a:p>
        </p:txBody>
      </p:sp>
      <p:sp>
        <p:nvSpPr>
          <p:cNvPr id="3" name="Rounded Rectangle 2">
            <a:extLst>
              <a:ext uri="{FF2B5EF4-FFF2-40B4-BE49-F238E27FC236}">
                <a16:creationId xmlns:a16="http://schemas.microsoft.com/office/drawing/2014/main" id="{3A22AD86-6990-4397-9296-10F84C1F1293}"/>
              </a:ext>
            </a:extLst>
          </p:cNvPr>
          <p:cNvSpPr/>
          <p:nvPr/>
        </p:nvSpPr>
        <p:spPr bwMode="auto">
          <a:xfrm>
            <a:off x="736054" y="801873"/>
            <a:ext cx="7596844" cy="1474999"/>
          </a:xfrm>
          <a:prstGeom prst="roundRect">
            <a:avLst>
              <a:gd name="adj" fmla="val 20919"/>
            </a:avLst>
          </a:prstGeom>
          <a:solidFill>
            <a:srgbClr val="FFC000"/>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solidFill>
                  <a:schemeClr val="tx1"/>
                </a:solidFill>
              </a:rPr>
              <a:t>"احترام الدور والالتزام في طوابير الانتظار يدل على وعي المجتمع وتحضره"</a:t>
            </a:r>
            <a:endParaRPr lang="en-US" sz="3600" b="1" dirty="0">
              <a:solidFill>
                <a:schemeClr val="tx1"/>
              </a:solidFill>
            </a:endParaRPr>
          </a:p>
        </p:txBody>
      </p:sp>
    </p:spTree>
    <p:extLst>
      <p:ext uri="{BB962C8B-B14F-4D97-AF65-F5344CB8AC3E}">
        <p14:creationId xmlns:p14="http://schemas.microsoft.com/office/powerpoint/2010/main" val="119999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3" name="جدول 3">
            <a:extLst>
              <a:ext uri="{FF2B5EF4-FFF2-40B4-BE49-F238E27FC236}">
                <a16:creationId xmlns:a16="http://schemas.microsoft.com/office/drawing/2014/main" id="{4A6DBF5D-14EF-4443-9089-FE916327CE95}"/>
              </a:ext>
            </a:extLst>
          </p:cNvPr>
          <p:cNvGraphicFramePr>
            <a:graphicFrameLocks noGrp="1"/>
          </p:cNvGraphicFramePr>
          <p:nvPr>
            <p:extLst>
              <p:ext uri="{D42A27DB-BD31-4B8C-83A1-F6EECF244321}">
                <p14:modId xmlns:p14="http://schemas.microsoft.com/office/powerpoint/2010/main" val="130675047"/>
              </p:ext>
            </p:extLst>
          </p:nvPr>
        </p:nvGraphicFramePr>
        <p:xfrm>
          <a:off x="1139788" y="1440892"/>
          <a:ext cx="6864424" cy="3795675"/>
        </p:xfrm>
        <a:graphic>
          <a:graphicData uri="http://schemas.openxmlformats.org/drawingml/2006/table">
            <a:tbl>
              <a:tblPr rtl="1" firstRow="1" bandRow="1">
                <a:tableStyleId>{5C22544A-7EE6-4342-B048-85BDC9FD1C3A}</a:tableStyleId>
              </a:tblPr>
              <a:tblGrid>
                <a:gridCol w="6864424">
                  <a:extLst>
                    <a:ext uri="{9D8B030D-6E8A-4147-A177-3AD203B41FA5}">
                      <a16:colId xmlns:a16="http://schemas.microsoft.com/office/drawing/2014/main" val="1831716874"/>
                    </a:ext>
                  </a:extLst>
                </a:gridCol>
              </a:tblGrid>
              <a:tr h="907988">
                <a:tc>
                  <a:txBody>
                    <a:bodyPr/>
                    <a:lstStyle/>
                    <a:p>
                      <a:pPr algn="ctr" rtl="1"/>
                      <a:r>
                        <a:rPr lang="ar-EG" sz="3200" dirty="0"/>
                        <a:t>المفكر الناقد</a:t>
                      </a:r>
                    </a:p>
                  </a:txBody>
                  <a:tcPr anchor="ctr"/>
                </a:tc>
                <a:extLst>
                  <a:ext uri="{0D108BD9-81ED-4DB2-BD59-A6C34878D82A}">
                    <a16:rowId xmlns:a16="http://schemas.microsoft.com/office/drawing/2014/main" val="1305480394"/>
                  </a:ext>
                </a:extLst>
              </a:tr>
              <a:tr h="2887687">
                <a:tc>
                  <a:txBody>
                    <a:bodyPr/>
                    <a:lstStyle/>
                    <a:p>
                      <a:pPr rtl="1"/>
                      <a:endParaRPr lang="ar-EG" sz="4000" dirty="0"/>
                    </a:p>
                  </a:txBody>
                  <a:tcPr/>
                </a:tc>
                <a:extLst>
                  <a:ext uri="{0D108BD9-81ED-4DB2-BD59-A6C34878D82A}">
                    <a16:rowId xmlns:a16="http://schemas.microsoft.com/office/drawing/2014/main" val="735306581"/>
                  </a:ext>
                </a:extLst>
              </a:tr>
            </a:tbl>
          </a:graphicData>
        </a:graphic>
      </p:graphicFrame>
      <p:sp>
        <p:nvSpPr>
          <p:cNvPr id="5" name="مربع نص 4">
            <a:extLst>
              <a:ext uri="{FF2B5EF4-FFF2-40B4-BE49-F238E27FC236}">
                <a16:creationId xmlns:a16="http://schemas.microsoft.com/office/drawing/2014/main" id="{439138F5-7E49-49AA-A95D-2490438FF58C}"/>
              </a:ext>
            </a:extLst>
          </p:cNvPr>
          <p:cNvSpPr txBox="1"/>
          <p:nvPr/>
        </p:nvSpPr>
        <p:spPr>
          <a:xfrm>
            <a:off x="1139788" y="2708920"/>
            <a:ext cx="6864424" cy="1754326"/>
          </a:xfrm>
          <a:prstGeom prst="rect">
            <a:avLst/>
          </a:prstGeom>
          <a:noFill/>
        </p:spPr>
        <p:txBody>
          <a:bodyPr wrap="square" rtlCol="1">
            <a:spAutoFit/>
          </a:bodyPr>
          <a:lstStyle/>
          <a:p>
            <a:pPr algn="ctr"/>
            <a:r>
              <a:rPr lang="ar-EG" sz="3600" b="1" dirty="0">
                <a:solidFill>
                  <a:srgbClr val="0000CC"/>
                </a:solidFill>
              </a:rPr>
              <a:t>أتفق مع القول السابق لأنه يظهر الأفراد والمجتمعات بأجمل وأكمل مظهر، ويعطي للمشاهد إحساساً جميلاً بالمساواة بين الناس.</a:t>
            </a:r>
          </a:p>
        </p:txBody>
      </p:sp>
    </p:spTree>
    <p:extLst>
      <p:ext uri="{BB962C8B-B14F-4D97-AF65-F5344CB8AC3E}">
        <p14:creationId xmlns:p14="http://schemas.microsoft.com/office/powerpoint/2010/main" val="329071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B054AE02-2CAA-4AB1-84B1-28CE6BC64E22}"/>
              </a:ext>
            </a:extLst>
          </p:cNvPr>
          <p:cNvGrpSpPr/>
          <p:nvPr/>
        </p:nvGrpSpPr>
        <p:grpSpPr>
          <a:xfrm>
            <a:off x="2411760" y="764704"/>
            <a:ext cx="3644846" cy="4548158"/>
            <a:chOff x="2411760" y="764704"/>
            <a:chExt cx="3644846" cy="4548158"/>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1760" y="764704"/>
              <a:ext cx="3644846" cy="3659140"/>
            </a:xfrm>
            <a:prstGeom prst="rect">
              <a:avLst/>
            </a:prstGeom>
          </p:spPr>
        </p:pic>
        <p:sp>
          <p:nvSpPr>
            <p:cNvPr id="4" name="عنوان 1">
              <a:extLst>
                <a:ext uri="{FF2B5EF4-FFF2-40B4-BE49-F238E27FC236}">
                  <a16:creationId xmlns:a16="http://schemas.microsoft.com/office/drawing/2014/main" id="{5FF63619-2D78-439B-B487-02D3341C4CA7}"/>
                </a:ext>
              </a:extLst>
            </p:cNvPr>
            <p:cNvSpPr txBox="1">
              <a:spLocks/>
            </p:cNvSpPr>
            <p:nvPr/>
          </p:nvSpPr>
          <p:spPr>
            <a:xfrm>
              <a:off x="2924746" y="4389532"/>
              <a:ext cx="3131860" cy="923330"/>
            </a:xfrm>
            <a:prstGeom prst="rect">
              <a:avLst/>
            </a:prstGeom>
            <a:solidFill>
              <a:srgbClr val="FFC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rgbClr val="002060"/>
                  </a:solidFill>
                </a:rPr>
                <a:t>إضاءة</a:t>
              </a:r>
            </a:p>
          </p:txBody>
        </p:sp>
      </p:grpSp>
    </p:spTree>
    <p:extLst>
      <p:ext uri="{BB962C8B-B14F-4D97-AF65-F5344CB8AC3E}">
        <p14:creationId xmlns:p14="http://schemas.microsoft.com/office/powerpoint/2010/main" val="12349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773578" y="1196752"/>
            <a:ext cx="7596844" cy="3416320"/>
          </a:xfrm>
          <a:prstGeom prst="rect">
            <a:avLst/>
          </a:prstGeom>
          <a:solidFill>
            <a:schemeClr val="accent2">
              <a:lumMod val="20000"/>
              <a:lumOff val="80000"/>
            </a:schemeClr>
          </a:solidFill>
          <a:ln w="57150">
            <a:noFill/>
            <a:prstDash val="dashDot"/>
          </a:ln>
        </p:spPr>
        <p:txBody>
          <a:bodyPr wrap="square" rtlCol="0">
            <a:spAutoFit/>
          </a:bodyPr>
          <a:lstStyle/>
          <a:p>
            <a:pPr algn="ctr"/>
            <a:r>
              <a:rPr lang="ar-SA" sz="3600" b="1" dirty="0"/>
              <a:t>"التفكير الناقد هو التفكير الذي يستخدم المهارات المعرفية أو إحدى الإستراتيجيات التي تزيد من احتمال الوصول إلى نتائج ملائمة وفعالة؛ أي إنه نمط من التفكير الهادف يستعين بالاستدلال، والاحتمالات الممكنة، واتخاذ القرارات المناسبة لحل مشكلات محددة، وإنجاز مهام معينة" </a:t>
            </a:r>
            <a:endParaRPr lang="en-US" sz="3600" dirty="0"/>
          </a:p>
        </p:txBody>
      </p:sp>
      <p:sp>
        <p:nvSpPr>
          <p:cNvPr id="4" name="مستطيل: زوايا مستديرة 3">
            <a:extLst>
              <a:ext uri="{FF2B5EF4-FFF2-40B4-BE49-F238E27FC236}">
                <a16:creationId xmlns:a16="http://schemas.microsoft.com/office/drawing/2014/main" id="{A9F20AEF-4692-4213-BC86-A1AE2B6E1402}"/>
              </a:ext>
            </a:extLst>
          </p:cNvPr>
          <p:cNvSpPr/>
          <p:nvPr/>
        </p:nvSpPr>
        <p:spPr>
          <a:xfrm>
            <a:off x="971600" y="5613224"/>
            <a:ext cx="7200800" cy="576064"/>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التفكير الناقد في علم النفس، الطبعة الاولي، ديانا </a:t>
            </a:r>
            <a:r>
              <a:rPr lang="ar-EG" sz="2000" b="1" dirty="0" err="1">
                <a:solidFill>
                  <a:schemeClr val="tx1"/>
                </a:solidFill>
              </a:rPr>
              <a:t>هالبيرن</a:t>
            </a:r>
            <a:r>
              <a:rPr lang="ar-EG" sz="2000" b="1" dirty="0">
                <a:solidFill>
                  <a:schemeClr val="tx1"/>
                </a:solidFill>
              </a:rPr>
              <a:t> </a:t>
            </a:r>
            <a:r>
              <a:rPr lang="ar-EG" sz="2000" b="1" dirty="0" err="1">
                <a:solidFill>
                  <a:schemeClr val="tx1"/>
                </a:solidFill>
              </a:rPr>
              <a:t>وروبار</a:t>
            </a:r>
            <a:r>
              <a:rPr lang="ar-EG" sz="2000" b="1" dirty="0">
                <a:solidFill>
                  <a:schemeClr val="tx1"/>
                </a:solidFill>
              </a:rPr>
              <a:t> ستيرنبرغ،2006م</a:t>
            </a:r>
          </a:p>
        </p:txBody>
      </p:sp>
    </p:spTree>
    <p:extLst>
      <p:ext uri="{BB962C8B-B14F-4D97-AF65-F5344CB8AC3E}">
        <p14:creationId xmlns:p14="http://schemas.microsoft.com/office/powerpoint/2010/main" val="47368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E8A7F4-2444-4A15-83D0-190F9040B847}"/>
              </a:ext>
            </a:extLst>
          </p:cNvPr>
          <p:cNvSpPr txBox="1"/>
          <p:nvPr/>
        </p:nvSpPr>
        <p:spPr>
          <a:xfrm>
            <a:off x="683568" y="1052736"/>
            <a:ext cx="7776864" cy="4401205"/>
          </a:xfrm>
          <a:prstGeom prst="rect">
            <a:avLst/>
          </a:prstGeom>
          <a:noFill/>
          <a:ln w="57150">
            <a:solidFill>
              <a:srgbClr val="FF0000"/>
            </a:solidFill>
            <a:prstDash val="dashDot"/>
          </a:ln>
        </p:spPr>
        <p:txBody>
          <a:bodyPr wrap="square" rtlCol="0">
            <a:spAutoFit/>
          </a:bodyPr>
          <a:lstStyle/>
          <a:p>
            <a:pPr algn="ctr"/>
            <a:r>
              <a:rPr lang="ar-SA" sz="4000" b="1" dirty="0"/>
              <a:t>ولذلك لن يكون اضطلاع الإنسان بمهمة الارتقاء إلى إنسانية الحقيقية رهين استعمال عقله فحسب، بل إنه مشروط باستعمال عقله بنفسة والتفكير على نحو مخصوص تكون فعالية النقد والإبداع فيه سمة التفكير الأساسية. فكيف السبيل لتحمل الإنسان مسؤولية التفكير الناقد؟</a:t>
            </a:r>
            <a:endParaRPr lang="en-US" sz="4000" dirty="0"/>
          </a:p>
        </p:txBody>
      </p:sp>
    </p:spTree>
    <p:extLst>
      <p:ext uri="{BB962C8B-B14F-4D97-AF65-F5344CB8AC3E}">
        <p14:creationId xmlns:p14="http://schemas.microsoft.com/office/powerpoint/2010/main" val="349962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7D3A01E3-76E2-4F12-99BB-C15F21096E29}"/>
              </a:ext>
            </a:extLst>
          </p:cNvPr>
          <p:cNvGrpSpPr/>
          <p:nvPr/>
        </p:nvGrpSpPr>
        <p:grpSpPr>
          <a:xfrm>
            <a:off x="2776592" y="1484784"/>
            <a:ext cx="3590815" cy="3505822"/>
            <a:chOff x="2776592" y="1196752"/>
            <a:chExt cx="3590815" cy="3505822"/>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76592" y="1196752"/>
              <a:ext cx="3590815" cy="3505822"/>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987824" y="1196752"/>
              <a:ext cx="2977048" cy="1464231"/>
            </a:xfrm>
            <a:prstGeom prst="roundRect">
              <a:avLst/>
            </a:prstGeom>
            <a:solidFill>
              <a:schemeClr val="tx1"/>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4000" dirty="0"/>
                <a:t>أتدرب وأقيم مكتسباتي</a:t>
              </a:r>
            </a:p>
          </p:txBody>
        </p:sp>
      </p:grpSp>
    </p:spTree>
    <p:extLst>
      <p:ext uri="{BB962C8B-B14F-4D97-AF65-F5344CB8AC3E}">
        <p14:creationId xmlns:p14="http://schemas.microsoft.com/office/powerpoint/2010/main" val="277438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079612" y="1088740"/>
            <a:ext cx="6984776" cy="4680520"/>
          </a:xfrm>
          <a:prstGeom prst="rect">
            <a:avLst/>
          </a:prstGeom>
          <a:solidFill>
            <a:schemeClr val="accent3">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SA" dirty="0">
                <a:solidFill>
                  <a:schemeClr val="tx1"/>
                </a:solidFill>
                <a:effectLst/>
              </a:rPr>
              <a:t>كانت نورة تشاهد التلفاز باكية عندما سألت والدها: "كلما فتحنا التلفاز فاجأتنا أخبار الموت. لماذا يموت الناس بسبب الأمراض المعدية يا أبي؟ أليس بإمكانهم إيجاب حل جذري لهذه المشكلة؟</a:t>
            </a:r>
            <a:endParaRPr lang="en-US" dirty="0">
              <a:solidFill>
                <a:schemeClr val="tx1"/>
              </a:solidFill>
              <a:effectLst/>
            </a:endParaRPr>
          </a:p>
          <a:p>
            <a:r>
              <a:rPr lang="ar-SA" dirty="0">
                <a:solidFill>
                  <a:schemeClr val="tx1"/>
                </a:solidFill>
                <a:effectLst/>
              </a:rPr>
              <a:t>أجابها والدها بعد صمت وهو يكفكف دموعها: "لا تبكي بنيتي تلك سنن الكون وطبيعة الإنسان" </a:t>
            </a:r>
            <a:endParaRPr lang="en-US" dirty="0">
              <a:solidFill>
                <a:schemeClr val="tx1"/>
              </a:solidFill>
              <a:effectLst/>
            </a:endParaRPr>
          </a:p>
          <a:p>
            <a:r>
              <a:rPr lang="ar-SA" dirty="0">
                <a:solidFill>
                  <a:schemeClr val="tx1"/>
                </a:solidFill>
                <a:effectLst/>
              </a:rPr>
              <a:t>توقفت نورة عن البكاء، ول</a:t>
            </a:r>
            <a:r>
              <a:rPr lang="ar-EG" dirty="0">
                <a:solidFill>
                  <a:schemeClr val="tx1"/>
                </a:solidFill>
                <a:effectLst/>
              </a:rPr>
              <a:t>ك</a:t>
            </a:r>
            <a:r>
              <a:rPr lang="ar-SA" dirty="0">
                <a:solidFill>
                  <a:schemeClr val="tx1"/>
                </a:solidFill>
                <a:effectLst/>
              </a:rPr>
              <a:t>نها بدأت تفكر ....</a:t>
            </a:r>
            <a:endParaRPr lang="en-US" dirty="0">
              <a:solidFill>
                <a:schemeClr val="tx1"/>
              </a:solidFill>
              <a:effectLst/>
            </a:endParaRPr>
          </a:p>
        </p:txBody>
      </p:sp>
    </p:spTree>
    <p:extLst>
      <p:ext uri="{BB962C8B-B14F-4D97-AF65-F5344CB8AC3E}">
        <p14:creationId xmlns:p14="http://schemas.microsoft.com/office/powerpoint/2010/main" val="27032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2348880"/>
            <a:ext cx="7776865" cy="1656184"/>
          </a:xfrm>
          <a:prstGeom prst="rect">
            <a:avLst/>
          </a:prstGeom>
          <a:solidFill>
            <a:schemeClr val="bg1">
              <a:lumMod val="5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effectLst/>
              </a:rPr>
              <a:t>1</a:t>
            </a:r>
            <a:r>
              <a:rPr lang="ar-SA" dirty="0">
                <a:effectLst/>
              </a:rPr>
              <a:t>- أتقمص دور المفكر الناقد وأفكر مع نورة في معضلة قتل البشر للحيوانات البرية وتدميرهم للطبيعة، عبر إكمال الجدول التالي:</a:t>
            </a:r>
            <a:endParaRPr lang="en-US" dirty="0">
              <a:effectLst/>
            </a:endParaRPr>
          </a:p>
        </p:txBody>
      </p:sp>
    </p:spTree>
    <p:extLst>
      <p:ext uri="{BB962C8B-B14F-4D97-AF65-F5344CB8AC3E}">
        <p14:creationId xmlns:p14="http://schemas.microsoft.com/office/powerpoint/2010/main" val="86186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5" name="جدول 5">
            <a:extLst>
              <a:ext uri="{FF2B5EF4-FFF2-40B4-BE49-F238E27FC236}">
                <a16:creationId xmlns:a16="http://schemas.microsoft.com/office/drawing/2014/main" id="{6BFE4667-81A7-4685-9F66-E35D39ADB631}"/>
              </a:ext>
            </a:extLst>
          </p:cNvPr>
          <p:cNvGraphicFramePr>
            <a:graphicFrameLocks noGrp="1"/>
          </p:cNvGraphicFramePr>
          <p:nvPr>
            <p:extLst>
              <p:ext uri="{D42A27DB-BD31-4B8C-83A1-F6EECF244321}">
                <p14:modId xmlns:p14="http://schemas.microsoft.com/office/powerpoint/2010/main" val="2149906430"/>
              </p:ext>
            </p:extLst>
          </p:nvPr>
        </p:nvGraphicFramePr>
        <p:xfrm>
          <a:off x="629562" y="462235"/>
          <a:ext cx="7884876" cy="5933529"/>
        </p:xfrm>
        <a:graphic>
          <a:graphicData uri="http://schemas.openxmlformats.org/drawingml/2006/table">
            <a:tbl>
              <a:tblPr rtl="1" firstRow="1" bandRow="1">
                <a:tableStyleId>{5C22544A-7EE6-4342-B048-85BDC9FD1C3A}</a:tableStyleId>
              </a:tblPr>
              <a:tblGrid>
                <a:gridCol w="2233630">
                  <a:extLst>
                    <a:ext uri="{9D8B030D-6E8A-4147-A177-3AD203B41FA5}">
                      <a16:colId xmlns:a16="http://schemas.microsoft.com/office/drawing/2014/main" val="2511312866"/>
                    </a:ext>
                  </a:extLst>
                </a:gridCol>
                <a:gridCol w="3022954">
                  <a:extLst>
                    <a:ext uri="{9D8B030D-6E8A-4147-A177-3AD203B41FA5}">
                      <a16:colId xmlns:a16="http://schemas.microsoft.com/office/drawing/2014/main" val="4049955622"/>
                    </a:ext>
                  </a:extLst>
                </a:gridCol>
                <a:gridCol w="2628292">
                  <a:extLst>
                    <a:ext uri="{9D8B030D-6E8A-4147-A177-3AD203B41FA5}">
                      <a16:colId xmlns:a16="http://schemas.microsoft.com/office/drawing/2014/main" val="2512146011"/>
                    </a:ext>
                  </a:extLst>
                </a:gridCol>
              </a:tblGrid>
              <a:tr h="1290843">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lt1"/>
                          </a:solidFill>
                          <a:effectLst/>
                          <a:latin typeface="+mn-lt"/>
                          <a:ea typeface="+mn-ea"/>
                          <a:cs typeface="+mn-cs"/>
                        </a:rPr>
                        <a:t>خطوات التفكير الناقد</a:t>
                      </a:r>
                      <a:endParaRPr lang="en-US" sz="2400" b="1" kern="1200" dirty="0">
                        <a:solidFill>
                          <a:schemeClr val="lt1"/>
                        </a:solidFill>
                        <a:effectLst/>
                        <a:latin typeface="+mn-lt"/>
                        <a:ea typeface="+mn-ea"/>
                        <a:cs typeface="+mn-cs"/>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lt1"/>
                          </a:solidFill>
                          <a:effectLst/>
                          <a:latin typeface="+mn-lt"/>
                          <a:ea typeface="+mn-ea"/>
                          <a:cs typeface="+mn-cs"/>
                        </a:rPr>
                        <a:t>إجراءات التفكير الناقد</a:t>
                      </a:r>
                      <a:endParaRPr lang="en-US" sz="2400" b="1" kern="1200" dirty="0">
                        <a:solidFill>
                          <a:schemeClr val="lt1"/>
                        </a:solidFill>
                        <a:effectLst/>
                        <a:latin typeface="+mn-lt"/>
                        <a:ea typeface="+mn-ea"/>
                        <a:cs typeface="+mn-cs"/>
                      </a:endParaRPr>
                    </a:p>
                  </a:txBody>
                  <a:tcPr anchor="ctr"/>
                </a:tc>
                <a:tc>
                  <a:txBody>
                    <a:bodyPr/>
                    <a:lstStyle/>
                    <a:p>
                      <a:pPr algn="ctr" rtl="1"/>
                      <a:r>
                        <a:rPr lang="ar-EG" sz="2400" dirty="0"/>
                        <a:t>ممارسة التفكير الناقد </a:t>
                      </a:r>
                    </a:p>
                    <a:p>
                      <a:pPr algn="ctr" rtl="1"/>
                      <a:r>
                        <a:rPr lang="ar-EG" sz="2400" dirty="0"/>
                        <a:t>عل</a:t>
                      </a:r>
                      <a:r>
                        <a:rPr lang="ar-SA" sz="2400" dirty="0"/>
                        <a:t>ى</a:t>
                      </a:r>
                      <a:r>
                        <a:rPr lang="ar-EG" sz="2400" dirty="0"/>
                        <a:t> معضلة قتل البشر للحيوانات البرية وتدميرهم للطبيعة </a:t>
                      </a:r>
                    </a:p>
                  </a:txBody>
                  <a:tcPr anchor="ctr"/>
                </a:tc>
                <a:extLst>
                  <a:ext uri="{0D108BD9-81ED-4DB2-BD59-A6C34878D82A}">
                    <a16:rowId xmlns:a16="http://schemas.microsoft.com/office/drawing/2014/main" val="3051649717"/>
                  </a:ext>
                </a:extLst>
              </a:tr>
              <a:tr h="1063443">
                <a:tc>
                  <a:txBody>
                    <a:bodyPr/>
                    <a:lstStyle/>
                    <a:p>
                      <a:pPr algn="ctr" rtl="1"/>
                      <a:r>
                        <a:rPr lang="ar-SA" sz="2400" b="1" kern="1200" dirty="0">
                          <a:solidFill>
                            <a:schemeClr val="dk1"/>
                          </a:solidFill>
                          <a:effectLst/>
                          <a:latin typeface="+mn-lt"/>
                          <a:ea typeface="+mn-ea"/>
                          <a:cs typeface="+mn-cs"/>
                        </a:rPr>
                        <a:t>الملاحظة</a:t>
                      </a:r>
                      <a:endParaRPr lang="ar-EG" sz="2400" dirty="0"/>
                    </a:p>
                  </a:txBody>
                  <a:tcPr anchor="ctr"/>
                </a:tc>
                <a:tc>
                  <a:txBody>
                    <a:bodyPr/>
                    <a:lstStyle/>
                    <a:p>
                      <a:pPr algn="ctr" rtl="1"/>
                      <a:r>
                        <a:rPr lang="ar-SA" sz="2400" b="1" kern="1200" dirty="0">
                          <a:solidFill>
                            <a:schemeClr val="dk1"/>
                          </a:solidFill>
                          <a:effectLst/>
                          <a:latin typeface="+mn-lt"/>
                          <a:ea typeface="+mn-ea"/>
                          <a:cs typeface="+mn-cs"/>
                        </a:rPr>
                        <a:t>معاينة وجود تناقض أو مشكلة في الحياة اليومية </a:t>
                      </a:r>
                      <a:endParaRPr lang="ar-EG" sz="2400" dirty="0"/>
                    </a:p>
                  </a:txBody>
                  <a:tcPr anchor="ctr"/>
                </a:tc>
                <a:tc>
                  <a:txBody>
                    <a:bodyPr/>
                    <a:lstStyle/>
                    <a:p>
                      <a:pPr algn="ctr" rtl="1"/>
                      <a:endParaRPr lang="ar-EG"/>
                    </a:p>
                  </a:txBody>
                  <a:tcPr anchor="ctr"/>
                </a:tc>
                <a:extLst>
                  <a:ext uri="{0D108BD9-81ED-4DB2-BD59-A6C34878D82A}">
                    <a16:rowId xmlns:a16="http://schemas.microsoft.com/office/drawing/2014/main" val="3673189921"/>
                  </a:ext>
                </a:extLst>
              </a:tr>
              <a:tr h="1063443">
                <a:tc>
                  <a:txBody>
                    <a:bodyPr/>
                    <a:lstStyle/>
                    <a:p>
                      <a:pPr algn="ctr" rtl="1"/>
                      <a:r>
                        <a:rPr lang="ar-SA" sz="2400" b="1" kern="1200" dirty="0">
                          <a:solidFill>
                            <a:schemeClr val="dk1"/>
                          </a:solidFill>
                          <a:effectLst/>
                          <a:latin typeface="+mn-lt"/>
                          <a:ea typeface="+mn-ea"/>
                          <a:cs typeface="+mn-cs"/>
                        </a:rPr>
                        <a:t>صياغة المشكلة</a:t>
                      </a:r>
                      <a:endParaRPr lang="ar-EG" sz="2400" dirty="0"/>
                    </a:p>
                  </a:txBody>
                  <a:tcPr anchor="ctr"/>
                </a:tc>
                <a:tc>
                  <a:txBody>
                    <a:bodyPr/>
                    <a:lstStyle/>
                    <a:p>
                      <a:pPr algn="ctr" rtl="1"/>
                      <a:r>
                        <a:rPr lang="ar-SA" sz="2400" b="1" kern="1200" dirty="0">
                          <a:solidFill>
                            <a:schemeClr val="dk1"/>
                          </a:solidFill>
                          <a:effectLst/>
                          <a:latin typeface="+mn-lt"/>
                          <a:ea typeface="+mn-ea"/>
                          <a:cs typeface="+mn-cs"/>
                        </a:rPr>
                        <a:t>طرح الأسئلة والكشف عن جوانب المشكلة </a:t>
                      </a:r>
                      <a:endParaRPr lang="ar-EG" sz="2400" dirty="0"/>
                    </a:p>
                  </a:txBody>
                  <a:tcPr anchor="ctr"/>
                </a:tc>
                <a:tc>
                  <a:txBody>
                    <a:bodyPr/>
                    <a:lstStyle/>
                    <a:p>
                      <a:pPr algn="ctr" rtl="1"/>
                      <a:endParaRPr lang="ar-EG" dirty="0"/>
                    </a:p>
                  </a:txBody>
                  <a:tcPr anchor="ctr"/>
                </a:tc>
                <a:extLst>
                  <a:ext uri="{0D108BD9-81ED-4DB2-BD59-A6C34878D82A}">
                    <a16:rowId xmlns:a16="http://schemas.microsoft.com/office/drawing/2014/main" val="2674128018"/>
                  </a:ext>
                </a:extLst>
              </a:tr>
              <a:tr h="1063443">
                <a:tc>
                  <a:txBody>
                    <a:bodyPr/>
                    <a:lstStyle/>
                    <a:p>
                      <a:pPr algn="ctr" rtl="1"/>
                      <a:r>
                        <a:rPr lang="ar-SA" sz="2400" b="1" kern="1200" dirty="0">
                          <a:solidFill>
                            <a:schemeClr val="dk1"/>
                          </a:solidFill>
                          <a:effectLst/>
                          <a:latin typeface="+mn-lt"/>
                          <a:ea typeface="+mn-ea"/>
                          <a:cs typeface="+mn-cs"/>
                        </a:rPr>
                        <a:t>استكشاف البيانات </a:t>
                      </a:r>
                      <a:endParaRPr lang="ar-EG" sz="2400" dirty="0"/>
                    </a:p>
                  </a:txBody>
                  <a:tcPr anchor="ctr"/>
                </a:tc>
                <a:tc>
                  <a:txBody>
                    <a:bodyPr/>
                    <a:lstStyle/>
                    <a:p>
                      <a:pPr algn="ctr" rtl="1"/>
                      <a:r>
                        <a:rPr lang="ar-SA" sz="2400" b="1" kern="1200" dirty="0">
                          <a:solidFill>
                            <a:schemeClr val="dk1"/>
                          </a:solidFill>
                          <a:effectLst/>
                          <a:latin typeface="+mn-lt"/>
                          <a:ea typeface="+mn-ea"/>
                          <a:cs typeface="+mn-cs"/>
                        </a:rPr>
                        <a:t>جمع الآراء والبيانات والأجوبة السائدة عن الأسئلة المطروحة</a:t>
                      </a:r>
                      <a:endParaRPr lang="ar-EG" sz="2400" dirty="0"/>
                    </a:p>
                  </a:txBody>
                  <a:tcPr anchor="ctr"/>
                </a:tc>
                <a:tc>
                  <a:txBody>
                    <a:bodyPr/>
                    <a:lstStyle/>
                    <a:p>
                      <a:pPr algn="ctr" rtl="1"/>
                      <a:endParaRPr lang="ar-EG" dirty="0"/>
                    </a:p>
                  </a:txBody>
                  <a:tcPr anchor="ctr"/>
                </a:tc>
                <a:extLst>
                  <a:ext uri="{0D108BD9-81ED-4DB2-BD59-A6C34878D82A}">
                    <a16:rowId xmlns:a16="http://schemas.microsoft.com/office/drawing/2014/main" val="2546583849"/>
                  </a:ext>
                </a:extLst>
              </a:tr>
              <a:tr h="1063443">
                <a:tc>
                  <a:txBody>
                    <a:bodyPr/>
                    <a:lstStyle/>
                    <a:p>
                      <a:pPr algn="ctr" rtl="1"/>
                      <a:r>
                        <a:rPr lang="ar-SA" sz="2400" b="1" kern="1200" dirty="0">
                          <a:solidFill>
                            <a:schemeClr val="dk1"/>
                          </a:solidFill>
                          <a:effectLst/>
                          <a:latin typeface="+mn-lt"/>
                          <a:ea typeface="+mn-ea"/>
                          <a:cs typeface="+mn-cs"/>
                        </a:rPr>
                        <a:t>مناقشة الآراء </a:t>
                      </a:r>
                      <a:endParaRPr lang="ar-EG" sz="2400" dirty="0"/>
                    </a:p>
                  </a:txBody>
                  <a:tcPr anchor="ctr"/>
                </a:tc>
                <a:tc>
                  <a:txBody>
                    <a:bodyPr/>
                    <a:lstStyle/>
                    <a:p>
                      <a:pPr algn="ctr" rtl="1"/>
                      <a:r>
                        <a:rPr lang="ar-SA" sz="2400" b="1" kern="1200" dirty="0">
                          <a:solidFill>
                            <a:schemeClr val="dk1"/>
                          </a:solidFill>
                          <a:effectLst/>
                          <a:latin typeface="+mn-lt"/>
                          <a:ea typeface="+mn-ea"/>
                          <a:cs typeface="+mn-cs"/>
                        </a:rPr>
                        <a:t>إخضاع الآراء السائدة للتقييم بكشف مضامينها ومصادرها </a:t>
                      </a:r>
                      <a:endParaRPr lang="ar-EG" sz="2400" dirty="0"/>
                    </a:p>
                  </a:txBody>
                  <a:tcPr anchor="ctr"/>
                </a:tc>
                <a:tc>
                  <a:txBody>
                    <a:bodyPr/>
                    <a:lstStyle/>
                    <a:p>
                      <a:pPr algn="ctr" rtl="1"/>
                      <a:endParaRPr lang="ar-EG" dirty="0"/>
                    </a:p>
                  </a:txBody>
                  <a:tcPr anchor="ctr"/>
                </a:tc>
                <a:extLst>
                  <a:ext uri="{0D108BD9-81ED-4DB2-BD59-A6C34878D82A}">
                    <a16:rowId xmlns:a16="http://schemas.microsoft.com/office/drawing/2014/main" val="2176445660"/>
                  </a:ext>
                </a:extLst>
              </a:tr>
            </a:tbl>
          </a:graphicData>
        </a:graphic>
      </p:graphicFrame>
    </p:spTree>
    <p:extLst>
      <p:ext uri="{BB962C8B-B14F-4D97-AF65-F5344CB8AC3E}">
        <p14:creationId xmlns:p14="http://schemas.microsoft.com/office/powerpoint/2010/main" val="25479337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1EBF8936-9B5A-462C-B42B-FB32CE492FB9}"/>
              </a:ext>
            </a:extLst>
          </p:cNvPr>
          <p:cNvGraphicFramePr>
            <a:graphicFrameLocks noGrp="1"/>
          </p:cNvGraphicFramePr>
          <p:nvPr>
            <p:extLst>
              <p:ext uri="{D42A27DB-BD31-4B8C-83A1-F6EECF244321}">
                <p14:modId xmlns:p14="http://schemas.microsoft.com/office/powerpoint/2010/main" val="648029826"/>
              </p:ext>
            </p:extLst>
          </p:nvPr>
        </p:nvGraphicFramePr>
        <p:xfrm>
          <a:off x="611560" y="447199"/>
          <a:ext cx="7920879" cy="5862121"/>
        </p:xfrm>
        <a:graphic>
          <a:graphicData uri="http://schemas.openxmlformats.org/drawingml/2006/table">
            <a:tbl>
              <a:tblPr rtl="1" firstRow="1" bandRow="1">
                <a:tableStyleId>{5C22544A-7EE6-4342-B048-85BDC9FD1C3A}</a:tableStyleId>
              </a:tblPr>
              <a:tblGrid>
                <a:gridCol w="1908047">
                  <a:extLst>
                    <a:ext uri="{9D8B030D-6E8A-4147-A177-3AD203B41FA5}">
                      <a16:colId xmlns:a16="http://schemas.microsoft.com/office/drawing/2014/main" val="2208485528"/>
                    </a:ext>
                  </a:extLst>
                </a:gridCol>
                <a:gridCol w="3372539">
                  <a:extLst>
                    <a:ext uri="{9D8B030D-6E8A-4147-A177-3AD203B41FA5}">
                      <a16:colId xmlns:a16="http://schemas.microsoft.com/office/drawing/2014/main" val="2020201260"/>
                    </a:ext>
                  </a:extLst>
                </a:gridCol>
                <a:gridCol w="2640293">
                  <a:extLst>
                    <a:ext uri="{9D8B030D-6E8A-4147-A177-3AD203B41FA5}">
                      <a16:colId xmlns:a16="http://schemas.microsoft.com/office/drawing/2014/main" val="1209678199"/>
                    </a:ext>
                  </a:extLst>
                </a:gridCol>
              </a:tblGrid>
              <a:tr h="163623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lt1"/>
                          </a:solidFill>
                          <a:effectLst/>
                          <a:latin typeface="+mn-lt"/>
                          <a:ea typeface="+mn-ea"/>
                          <a:cs typeface="+mn-cs"/>
                        </a:rPr>
                        <a:t>خطوات التفكير الناقد</a:t>
                      </a:r>
                      <a:endParaRPr lang="en-US" sz="2400" b="1" kern="1200" dirty="0">
                        <a:solidFill>
                          <a:schemeClr val="lt1"/>
                        </a:solidFill>
                        <a:effectLst/>
                        <a:latin typeface="+mn-lt"/>
                        <a:ea typeface="+mn-ea"/>
                        <a:cs typeface="+mn-cs"/>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lt1"/>
                          </a:solidFill>
                          <a:effectLst/>
                          <a:latin typeface="+mn-lt"/>
                          <a:ea typeface="+mn-ea"/>
                          <a:cs typeface="+mn-cs"/>
                        </a:rPr>
                        <a:t>إجراءات التفكير الناقد</a:t>
                      </a:r>
                      <a:endParaRPr lang="en-US" sz="2400" b="1" kern="1200" dirty="0">
                        <a:solidFill>
                          <a:schemeClr val="lt1"/>
                        </a:solidFill>
                        <a:effectLst/>
                        <a:latin typeface="+mn-lt"/>
                        <a:ea typeface="+mn-ea"/>
                        <a:cs typeface="+mn-cs"/>
                      </a:endParaRPr>
                    </a:p>
                  </a:txBody>
                  <a:tcPr anchor="ctr"/>
                </a:tc>
                <a:tc>
                  <a:txBody>
                    <a:bodyPr/>
                    <a:lstStyle/>
                    <a:p>
                      <a:pPr algn="ctr" rtl="1"/>
                      <a:r>
                        <a:rPr lang="ar-EG" sz="2400" dirty="0"/>
                        <a:t>ممارسة التفكير الناقد </a:t>
                      </a:r>
                    </a:p>
                    <a:p>
                      <a:pPr algn="ctr" rtl="1"/>
                      <a:r>
                        <a:rPr lang="ar-EG" sz="2400" dirty="0"/>
                        <a:t>عل</a:t>
                      </a:r>
                      <a:r>
                        <a:rPr lang="ar-SA" sz="2400" dirty="0"/>
                        <a:t>ى</a:t>
                      </a:r>
                      <a:r>
                        <a:rPr lang="ar-EG" sz="2400" dirty="0"/>
                        <a:t> معضلة قتل البشر للحيوانات البرية وتدميرهم للطبيعة </a:t>
                      </a:r>
                    </a:p>
                  </a:txBody>
                  <a:tcPr anchor="ctr"/>
                </a:tc>
                <a:extLst>
                  <a:ext uri="{0D108BD9-81ED-4DB2-BD59-A6C34878D82A}">
                    <a16:rowId xmlns:a16="http://schemas.microsoft.com/office/drawing/2014/main" val="4284964654"/>
                  </a:ext>
                </a:extLst>
              </a:tr>
              <a:tr h="980588">
                <a:tc>
                  <a:txBody>
                    <a:bodyPr/>
                    <a:lstStyle/>
                    <a:p>
                      <a:pPr algn="ctr" rtl="1"/>
                      <a:r>
                        <a:rPr lang="ar-SA" sz="2400" b="1" kern="1200" dirty="0">
                          <a:solidFill>
                            <a:schemeClr val="dk1"/>
                          </a:solidFill>
                          <a:effectLst/>
                          <a:latin typeface="+mn-lt"/>
                          <a:ea typeface="+mn-ea"/>
                          <a:cs typeface="+mn-cs"/>
                        </a:rPr>
                        <a:t>فحص الأدلة والحجج </a:t>
                      </a:r>
                      <a:endParaRPr lang="ar-EG" sz="2400" dirty="0"/>
                    </a:p>
                  </a:txBody>
                  <a:tcPr anchor="ctr"/>
                </a:tc>
                <a:tc>
                  <a:txBody>
                    <a:bodyPr/>
                    <a:lstStyle/>
                    <a:p>
                      <a:pPr algn="ctr" rtl="1"/>
                      <a:r>
                        <a:rPr lang="ar-SA" sz="2400" b="1" kern="1200" dirty="0">
                          <a:solidFill>
                            <a:schemeClr val="dk1"/>
                          </a:solidFill>
                          <a:effectLst/>
                          <a:latin typeface="+mn-lt"/>
                          <a:ea typeface="+mn-ea"/>
                          <a:cs typeface="+mn-cs"/>
                        </a:rPr>
                        <a:t>رصد حجج الآراء السائدة ووضعها امام محك القواعد العقلية المنطقية </a:t>
                      </a:r>
                      <a:endParaRPr lang="ar-EG" sz="2400" dirty="0"/>
                    </a:p>
                  </a:txBody>
                  <a:tcPr anchor="ctr"/>
                </a:tc>
                <a:tc>
                  <a:txBody>
                    <a:bodyPr/>
                    <a:lstStyle/>
                    <a:p>
                      <a:pPr algn="ctr" rtl="1"/>
                      <a:endParaRPr lang="ar-EG"/>
                    </a:p>
                  </a:txBody>
                  <a:tcPr anchor="ctr"/>
                </a:tc>
                <a:extLst>
                  <a:ext uri="{0D108BD9-81ED-4DB2-BD59-A6C34878D82A}">
                    <a16:rowId xmlns:a16="http://schemas.microsoft.com/office/drawing/2014/main" val="1055202695"/>
                  </a:ext>
                </a:extLst>
              </a:tr>
              <a:tr h="980588">
                <a:tc>
                  <a:txBody>
                    <a:bodyPr/>
                    <a:lstStyle/>
                    <a:p>
                      <a:pPr algn="ctr" rtl="1"/>
                      <a:r>
                        <a:rPr lang="ar-SA" sz="2400" b="1" kern="1200" dirty="0">
                          <a:solidFill>
                            <a:schemeClr val="dk1"/>
                          </a:solidFill>
                          <a:effectLst/>
                          <a:latin typeface="+mn-lt"/>
                          <a:ea typeface="+mn-ea"/>
                          <a:cs typeface="+mn-cs"/>
                        </a:rPr>
                        <a:t>تبني الأفكار والآراء</a:t>
                      </a:r>
                      <a:endParaRPr lang="ar-EG" sz="2400" dirty="0"/>
                    </a:p>
                  </a:txBody>
                  <a:tcPr anchor="ctr"/>
                </a:tc>
                <a:tc>
                  <a:txBody>
                    <a:bodyPr/>
                    <a:lstStyle/>
                    <a:p>
                      <a:pPr algn="ctr" rtl="1"/>
                      <a:r>
                        <a:rPr lang="ar-SA" sz="2400" b="1" kern="1200" dirty="0">
                          <a:solidFill>
                            <a:schemeClr val="dk1"/>
                          </a:solidFill>
                          <a:effectLst/>
                          <a:latin typeface="+mn-lt"/>
                          <a:ea typeface="+mn-ea"/>
                          <a:cs typeface="+mn-cs"/>
                        </a:rPr>
                        <a:t>اختيار الموقف الصائب من التصورات السابقة أو اقتراح بديل جديد</a:t>
                      </a:r>
                      <a:endParaRPr lang="ar-EG" sz="2400" dirty="0"/>
                    </a:p>
                  </a:txBody>
                  <a:tcPr anchor="ctr"/>
                </a:tc>
                <a:tc>
                  <a:txBody>
                    <a:bodyPr/>
                    <a:lstStyle/>
                    <a:p>
                      <a:pPr algn="ctr" rtl="1"/>
                      <a:endParaRPr lang="ar-EG" dirty="0"/>
                    </a:p>
                  </a:txBody>
                  <a:tcPr anchor="ctr"/>
                </a:tc>
                <a:extLst>
                  <a:ext uri="{0D108BD9-81ED-4DB2-BD59-A6C34878D82A}">
                    <a16:rowId xmlns:a16="http://schemas.microsoft.com/office/drawing/2014/main" val="2998660205"/>
                  </a:ext>
                </a:extLst>
              </a:tr>
              <a:tr h="980588">
                <a:tc>
                  <a:txBody>
                    <a:bodyPr/>
                    <a:lstStyle/>
                    <a:p>
                      <a:pPr algn="ctr" rtl="1"/>
                      <a:r>
                        <a:rPr lang="ar-SA" sz="2400" b="1" kern="1200" dirty="0">
                          <a:solidFill>
                            <a:schemeClr val="dk1"/>
                          </a:solidFill>
                          <a:effectLst/>
                          <a:latin typeface="+mn-lt"/>
                          <a:ea typeface="+mn-ea"/>
                          <a:cs typeface="+mn-cs"/>
                        </a:rPr>
                        <a:t>بناء الأدلة والحجج </a:t>
                      </a:r>
                      <a:endParaRPr lang="ar-EG" sz="2400" dirty="0"/>
                    </a:p>
                  </a:txBody>
                  <a:tcPr anchor="ctr"/>
                </a:tc>
                <a:tc>
                  <a:txBody>
                    <a:bodyPr/>
                    <a:lstStyle/>
                    <a:p>
                      <a:pPr algn="ctr" rtl="1"/>
                      <a:r>
                        <a:rPr lang="ar-SA" sz="2400" b="1" kern="1200" dirty="0">
                          <a:solidFill>
                            <a:schemeClr val="dk1"/>
                          </a:solidFill>
                          <a:effectLst/>
                          <a:latin typeface="+mn-lt"/>
                          <a:ea typeface="+mn-ea"/>
                          <a:cs typeface="+mn-cs"/>
                        </a:rPr>
                        <a:t>بناء الحجج والبراهين الداعمة للموقف الذي تم تبنيه </a:t>
                      </a:r>
                      <a:endParaRPr lang="ar-EG" sz="2400" dirty="0"/>
                    </a:p>
                  </a:txBody>
                  <a:tcPr anchor="ctr"/>
                </a:tc>
                <a:tc>
                  <a:txBody>
                    <a:bodyPr/>
                    <a:lstStyle/>
                    <a:p>
                      <a:pPr algn="ctr" rtl="1"/>
                      <a:endParaRPr lang="ar-EG" dirty="0"/>
                    </a:p>
                  </a:txBody>
                  <a:tcPr anchor="ctr"/>
                </a:tc>
                <a:extLst>
                  <a:ext uri="{0D108BD9-81ED-4DB2-BD59-A6C34878D82A}">
                    <a16:rowId xmlns:a16="http://schemas.microsoft.com/office/drawing/2014/main" val="616742777"/>
                  </a:ext>
                </a:extLst>
              </a:tr>
              <a:tr h="867858">
                <a:tc>
                  <a:txBody>
                    <a:bodyPr/>
                    <a:lstStyle/>
                    <a:p>
                      <a:pPr algn="ctr" rtl="1"/>
                      <a:r>
                        <a:rPr lang="ar-SA" sz="2400" b="1" kern="1200" dirty="0">
                          <a:solidFill>
                            <a:schemeClr val="dk1"/>
                          </a:solidFill>
                          <a:effectLst/>
                          <a:latin typeface="+mn-lt"/>
                          <a:ea typeface="+mn-ea"/>
                          <a:cs typeface="+mn-cs"/>
                        </a:rPr>
                        <a:t>اتخاذ القرار </a:t>
                      </a:r>
                      <a:endParaRPr lang="ar-EG" sz="2400" dirty="0"/>
                    </a:p>
                  </a:txBody>
                  <a:tcPr anchor="ctr"/>
                </a:tc>
                <a:tc>
                  <a:txBody>
                    <a:bodyPr/>
                    <a:lstStyle/>
                    <a:p>
                      <a:pPr algn="ctr" rtl="1"/>
                      <a:r>
                        <a:rPr lang="ar-SA" sz="2400" b="1" kern="1200" dirty="0">
                          <a:solidFill>
                            <a:schemeClr val="dk1"/>
                          </a:solidFill>
                          <a:effectLst/>
                          <a:latin typeface="+mn-lt"/>
                          <a:ea typeface="+mn-ea"/>
                          <a:cs typeface="+mn-cs"/>
                        </a:rPr>
                        <a:t>إعلان الحل الأفضل واتخاذ قرار تنفيذه </a:t>
                      </a:r>
                      <a:endParaRPr lang="ar-EG" sz="2400" dirty="0"/>
                    </a:p>
                  </a:txBody>
                  <a:tcPr anchor="ctr"/>
                </a:tc>
                <a:tc>
                  <a:txBody>
                    <a:bodyPr/>
                    <a:lstStyle/>
                    <a:p>
                      <a:pPr algn="ctr" rtl="1"/>
                      <a:endParaRPr lang="ar-EG" dirty="0"/>
                    </a:p>
                  </a:txBody>
                  <a:tcPr anchor="ctr"/>
                </a:tc>
                <a:extLst>
                  <a:ext uri="{0D108BD9-81ED-4DB2-BD59-A6C34878D82A}">
                    <a16:rowId xmlns:a16="http://schemas.microsoft.com/office/drawing/2014/main" val="3311188563"/>
                  </a:ext>
                </a:extLst>
              </a:tr>
            </a:tbl>
          </a:graphicData>
        </a:graphic>
      </p:graphicFrame>
    </p:spTree>
    <p:extLst>
      <p:ext uri="{BB962C8B-B14F-4D97-AF65-F5344CB8AC3E}">
        <p14:creationId xmlns:p14="http://schemas.microsoft.com/office/powerpoint/2010/main" val="7425964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827583" y="666408"/>
            <a:ext cx="7488833" cy="2808312"/>
          </a:xfrm>
          <a:prstGeom prst="rect">
            <a:avLst/>
          </a:prstGeom>
          <a:solidFill>
            <a:schemeClr val="accent2">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SA" dirty="0">
                <a:solidFill>
                  <a:srgbClr val="002060"/>
                </a:solidFill>
                <a:effectLst/>
              </a:rPr>
              <a:t>مملكتنا مملكة الإنسانية بقيادة خادم الحرمين الشريفين الملك سلمان ابن عبد العزيز وولى العهد الأمين صاحب السمو الملكي الأمير محمد بن سلمان وفرت العلاج المجاني لجميع من على أرض المملكة سواء أكان مواطنًا أم مقيمًا أم مخالفًا لأنظمة الإقامة.</a:t>
            </a:r>
            <a:endParaRPr lang="en-US" dirty="0">
              <a:solidFill>
                <a:srgbClr val="002060"/>
              </a:solidFill>
              <a:effectLst/>
            </a:endParaRPr>
          </a:p>
        </p:txBody>
      </p:sp>
      <p:pic>
        <p:nvPicPr>
          <p:cNvPr id="4" name="صورة 3">
            <a:extLst>
              <a:ext uri="{FF2B5EF4-FFF2-40B4-BE49-F238E27FC236}">
                <a16:creationId xmlns:a16="http://schemas.microsoft.com/office/drawing/2014/main" id="{C1EEE37E-FF4F-45FD-BFF4-75860F54A8AB}"/>
              </a:ext>
            </a:extLst>
          </p:cNvPr>
          <p:cNvPicPr>
            <a:picLocks noChangeAspect="1"/>
          </p:cNvPicPr>
          <p:nvPr/>
        </p:nvPicPr>
        <p:blipFill>
          <a:blip r:embed="rId3"/>
          <a:stretch>
            <a:fillRect/>
          </a:stretch>
        </p:blipFill>
        <p:spPr>
          <a:xfrm>
            <a:off x="2339752" y="4077072"/>
            <a:ext cx="1886137" cy="1944216"/>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صورة 5">
            <a:extLst>
              <a:ext uri="{FF2B5EF4-FFF2-40B4-BE49-F238E27FC236}">
                <a16:creationId xmlns:a16="http://schemas.microsoft.com/office/drawing/2014/main" id="{1CD1E342-9D92-4673-95AA-648BCC088F7D}"/>
              </a:ext>
            </a:extLst>
          </p:cNvPr>
          <p:cNvPicPr>
            <a:picLocks noChangeAspect="1"/>
          </p:cNvPicPr>
          <p:nvPr/>
        </p:nvPicPr>
        <p:blipFill>
          <a:blip r:embed="rId4"/>
          <a:stretch>
            <a:fillRect/>
          </a:stretch>
        </p:blipFill>
        <p:spPr>
          <a:xfrm>
            <a:off x="5076056" y="4077071"/>
            <a:ext cx="1886137" cy="1944216"/>
          </a:xfrm>
          <a:prstGeom prst="rect">
            <a:avLst/>
          </a:prstGeom>
          <a:ln w="5715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7953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ED19B6-27F5-4818-8C58-5FCB17068D2C}"/>
              </a:ext>
            </a:extLst>
          </p:cNvPr>
          <p:cNvSpPr txBox="1"/>
          <p:nvPr/>
        </p:nvSpPr>
        <p:spPr>
          <a:xfrm>
            <a:off x="683567" y="1988840"/>
            <a:ext cx="7776865" cy="2554545"/>
          </a:xfrm>
          <a:prstGeom prst="rect">
            <a:avLst/>
          </a:prstGeom>
          <a:noFill/>
          <a:ln w="57150">
            <a:noFill/>
            <a:prstDash val="dashDot"/>
          </a:ln>
        </p:spPr>
        <p:txBody>
          <a:bodyPr wrap="square" rtlCol="0">
            <a:spAutoFit/>
          </a:bodyPr>
          <a:lstStyle/>
          <a:p>
            <a:pPr algn="ctr"/>
            <a:r>
              <a:rPr lang="ar-SA" sz="3200" b="1" dirty="0"/>
              <a:t>المرافق العامة والمنتزهات تمثل متنفسًا للجميع، لذا نجد أن الشعوب المتحضرة تحافظ عليها وتعمل على تهيئة بيئة نظيفة ينعم بها الجميع دون تمييز، لكن للأسف عندما نذهب في نزهة نجد أن بعضًا ممن حولنا من منتزهين يتركون مخلفاتهم من بلاستيك وبقايا طعام.</a:t>
            </a:r>
            <a:endParaRPr lang="en-US" sz="3200" dirty="0"/>
          </a:p>
        </p:txBody>
      </p:sp>
    </p:spTree>
    <p:extLst>
      <p:ext uri="{BB962C8B-B14F-4D97-AF65-F5344CB8AC3E}">
        <p14:creationId xmlns:p14="http://schemas.microsoft.com/office/powerpoint/2010/main" val="402325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0F60FD99-BBA2-4C33-954B-BA9EC2347780}"/>
              </a:ext>
            </a:extLst>
          </p:cNvPr>
          <p:cNvSpPr txBox="1"/>
          <p:nvPr/>
        </p:nvSpPr>
        <p:spPr>
          <a:xfrm>
            <a:off x="683567" y="2644170"/>
            <a:ext cx="7776865" cy="1569660"/>
          </a:xfrm>
          <a:prstGeom prst="rect">
            <a:avLst/>
          </a:prstGeom>
          <a:noFill/>
          <a:ln w="57150">
            <a:noFill/>
            <a:prstDash val="dashDot"/>
          </a:ln>
        </p:spPr>
        <p:txBody>
          <a:bodyPr wrap="square" rtlCol="0">
            <a:spAutoFit/>
          </a:bodyPr>
          <a:lstStyle/>
          <a:p>
            <a:pPr algn="ctr"/>
            <a:r>
              <a:rPr lang="ar-SA" sz="3200" b="1" dirty="0"/>
              <a:t>2- أتقمص دور المفكر الناقد وأفكر في مشكلة العبث في الأماكن العامة وعدم المحافظة على نظافتها من بعض المنتزهين، عبر إكمال الجدول التالي:</a:t>
            </a:r>
            <a:endParaRPr lang="en-US" sz="3200" dirty="0"/>
          </a:p>
        </p:txBody>
      </p:sp>
    </p:spTree>
    <p:extLst>
      <p:ext uri="{BB962C8B-B14F-4D97-AF65-F5344CB8AC3E}">
        <p14:creationId xmlns:p14="http://schemas.microsoft.com/office/powerpoint/2010/main" val="133485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5" name="جدول 5">
            <a:extLst>
              <a:ext uri="{FF2B5EF4-FFF2-40B4-BE49-F238E27FC236}">
                <a16:creationId xmlns:a16="http://schemas.microsoft.com/office/drawing/2014/main" id="{6BFE4667-81A7-4685-9F66-E35D39ADB631}"/>
              </a:ext>
            </a:extLst>
          </p:cNvPr>
          <p:cNvGraphicFramePr>
            <a:graphicFrameLocks noGrp="1"/>
          </p:cNvGraphicFramePr>
          <p:nvPr>
            <p:extLst>
              <p:ext uri="{D42A27DB-BD31-4B8C-83A1-F6EECF244321}">
                <p14:modId xmlns:p14="http://schemas.microsoft.com/office/powerpoint/2010/main" val="4058504619"/>
              </p:ext>
            </p:extLst>
          </p:nvPr>
        </p:nvGraphicFramePr>
        <p:xfrm>
          <a:off x="629562" y="548680"/>
          <a:ext cx="7884876" cy="5727792"/>
        </p:xfrm>
        <a:graphic>
          <a:graphicData uri="http://schemas.openxmlformats.org/drawingml/2006/table">
            <a:tbl>
              <a:tblPr rtl="1" firstRow="1" bandRow="1">
                <a:tableStyleId>{5C22544A-7EE6-4342-B048-85BDC9FD1C3A}</a:tableStyleId>
              </a:tblPr>
              <a:tblGrid>
                <a:gridCol w="2158190">
                  <a:extLst>
                    <a:ext uri="{9D8B030D-6E8A-4147-A177-3AD203B41FA5}">
                      <a16:colId xmlns:a16="http://schemas.microsoft.com/office/drawing/2014/main" val="2511312866"/>
                    </a:ext>
                  </a:extLst>
                </a:gridCol>
                <a:gridCol w="3098394">
                  <a:extLst>
                    <a:ext uri="{9D8B030D-6E8A-4147-A177-3AD203B41FA5}">
                      <a16:colId xmlns:a16="http://schemas.microsoft.com/office/drawing/2014/main" val="4049955622"/>
                    </a:ext>
                  </a:extLst>
                </a:gridCol>
                <a:gridCol w="2628292">
                  <a:extLst>
                    <a:ext uri="{9D8B030D-6E8A-4147-A177-3AD203B41FA5}">
                      <a16:colId xmlns:a16="http://schemas.microsoft.com/office/drawing/2014/main" val="2512146011"/>
                    </a:ext>
                  </a:extLst>
                </a:gridCol>
              </a:tblGrid>
              <a:tr h="1778281">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lt1"/>
                          </a:solidFill>
                          <a:effectLst/>
                          <a:latin typeface="+mn-lt"/>
                          <a:ea typeface="+mn-ea"/>
                          <a:cs typeface="+mn-cs"/>
                        </a:rPr>
                        <a:t>خطوات التفكير الناقد</a:t>
                      </a:r>
                      <a:endParaRPr lang="en-US" sz="2400" b="1" kern="1200" dirty="0">
                        <a:solidFill>
                          <a:schemeClr val="lt1"/>
                        </a:solidFill>
                        <a:effectLst/>
                        <a:latin typeface="+mn-lt"/>
                        <a:ea typeface="+mn-ea"/>
                        <a:cs typeface="+mn-cs"/>
                      </a:endParaRPr>
                    </a:p>
                    <a:p>
                      <a:pPr algn="ctr" rtl="1"/>
                      <a:endParaRPr lang="ar-EG" sz="2400" dirty="0"/>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lt1"/>
                          </a:solidFill>
                          <a:effectLst/>
                          <a:latin typeface="+mn-lt"/>
                          <a:ea typeface="+mn-ea"/>
                          <a:cs typeface="+mn-cs"/>
                        </a:rPr>
                        <a:t>إجراءات التفكير الناقد </a:t>
                      </a:r>
                      <a:endParaRPr lang="en-US" sz="2400" b="1" kern="1200" dirty="0">
                        <a:solidFill>
                          <a:schemeClr val="lt1"/>
                        </a:solidFill>
                        <a:effectLst/>
                        <a:latin typeface="+mn-lt"/>
                        <a:ea typeface="+mn-ea"/>
                        <a:cs typeface="+mn-cs"/>
                      </a:endParaRPr>
                    </a:p>
                    <a:p>
                      <a:pPr algn="ctr" rtl="1"/>
                      <a:endParaRPr lang="ar-EG" sz="2400" dirty="0"/>
                    </a:p>
                  </a:txBody>
                  <a:tcPr anchor="ctr"/>
                </a:tc>
                <a:tc>
                  <a:txBody>
                    <a:bodyPr/>
                    <a:lstStyle/>
                    <a:p>
                      <a:pPr algn="ctr" rtl="1"/>
                      <a:r>
                        <a:rPr lang="ar-EG" sz="2400" dirty="0"/>
                        <a:t>ممارسة التفكير الناقد </a:t>
                      </a:r>
                    </a:p>
                    <a:p>
                      <a:pPr algn="ctr" rtl="1"/>
                      <a:r>
                        <a:rPr lang="ar-EG" sz="2400" dirty="0"/>
                        <a:t>عل</a:t>
                      </a:r>
                      <a:r>
                        <a:rPr lang="ar-SA" sz="2400" dirty="0"/>
                        <a:t>ى</a:t>
                      </a:r>
                      <a:r>
                        <a:rPr lang="ar-EG" sz="2400" dirty="0"/>
                        <a:t> مشكلة العبث في الأماكن العامة وعدم المحافظة على نظافتها من بعض المتنزهين</a:t>
                      </a:r>
                    </a:p>
                  </a:txBody>
                  <a:tcPr anchor="ctr"/>
                </a:tc>
                <a:extLst>
                  <a:ext uri="{0D108BD9-81ED-4DB2-BD59-A6C34878D82A}">
                    <a16:rowId xmlns:a16="http://schemas.microsoft.com/office/drawing/2014/main" val="3051649717"/>
                  </a:ext>
                </a:extLst>
              </a:tr>
              <a:tr h="872944">
                <a:tc>
                  <a:txBody>
                    <a:bodyPr/>
                    <a:lstStyle/>
                    <a:p>
                      <a:pPr algn="ctr" rtl="1"/>
                      <a:r>
                        <a:rPr lang="ar-SA" sz="2400" b="1" kern="1200" dirty="0">
                          <a:solidFill>
                            <a:schemeClr val="dk1"/>
                          </a:solidFill>
                          <a:effectLst/>
                          <a:latin typeface="+mn-lt"/>
                          <a:ea typeface="+mn-ea"/>
                          <a:cs typeface="+mn-cs"/>
                        </a:rPr>
                        <a:t>الملاحظة</a:t>
                      </a:r>
                      <a:endParaRPr lang="ar-EG" sz="2400" dirty="0"/>
                    </a:p>
                  </a:txBody>
                  <a:tcPr anchor="ctr"/>
                </a:tc>
                <a:tc>
                  <a:txBody>
                    <a:bodyPr/>
                    <a:lstStyle/>
                    <a:p>
                      <a:pPr algn="ctr" rtl="1"/>
                      <a:r>
                        <a:rPr lang="ar-SA" sz="2400" b="1" kern="1200" dirty="0">
                          <a:solidFill>
                            <a:schemeClr val="dk1"/>
                          </a:solidFill>
                          <a:effectLst/>
                          <a:latin typeface="+mn-lt"/>
                          <a:ea typeface="+mn-ea"/>
                          <a:cs typeface="+mn-cs"/>
                        </a:rPr>
                        <a:t>معاينة وجود تناقض أو مشكلة في الحياة اليومية </a:t>
                      </a:r>
                      <a:endParaRPr lang="ar-EG" sz="2400" dirty="0"/>
                    </a:p>
                  </a:txBody>
                  <a:tcPr anchor="ctr"/>
                </a:tc>
                <a:tc>
                  <a:txBody>
                    <a:bodyPr/>
                    <a:lstStyle/>
                    <a:p>
                      <a:pPr algn="ctr" rtl="1"/>
                      <a:endParaRPr lang="ar-EG" dirty="0"/>
                    </a:p>
                  </a:txBody>
                  <a:tcPr anchor="ctr"/>
                </a:tc>
                <a:extLst>
                  <a:ext uri="{0D108BD9-81ED-4DB2-BD59-A6C34878D82A}">
                    <a16:rowId xmlns:a16="http://schemas.microsoft.com/office/drawing/2014/main" val="3673189921"/>
                  </a:ext>
                </a:extLst>
              </a:tr>
              <a:tr h="872944">
                <a:tc>
                  <a:txBody>
                    <a:bodyPr/>
                    <a:lstStyle/>
                    <a:p>
                      <a:pPr algn="ctr" rtl="1"/>
                      <a:r>
                        <a:rPr lang="ar-SA" sz="2400" b="1" kern="1200" dirty="0">
                          <a:solidFill>
                            <a:schemeClr val="dk1"/>
                          </a:solidFill>
                          <a:effectLst/>
                          <a:latin typeface="+mn-lt"/>
                          <a:ea typeface="+mn-ea"/>
                          <a:cs typeface="+mn-cs"/>
                        </a:rPr>
                        <a:t>صياغة المشكلة</a:t>
                      </a:r>
                      <a:endParaRPr lang="ar-EG" sz="2400" dirty="0"/>
                    </a:p>
                  </a:txBody>
                  <a:tcPr anchor="ctr"/>
                </a:tc>
                <a:tc>
                  <a:txBody>
                    <a:bodyPr/>
                    <a:lstStyle/>
                    <a:p>
                      <a:pPr algn="ctr" rtl="1"/>
                      <a:r>
                        <a:rPr lang="ar-SA" sz="2400" b="1" kern="1200" dirty="0">
                          <a:solidFill>
                            <a:schemeClr val="dk1"/>
                          </a:solidFill>
                          <a:effectLst/>
                          <a:latin typeface="+mn-lt"/>
                          <a:ea typeface="+mn-ea"/>
                          <a:cs typeface="+mn-cs"/>
                        </a:rPr>
                        <a:t>طرح الأسئلة والكشف عن جوانب المشكلة </a:t>
                      </a:r>
                      <a:endParaRPr lang="ar-EG" sz="2400" dirty="0"/>
                    </a:p>
                  </a:txBody>
                  <a:tcPr anchor="ctr"/>
                </a:tc>
                <a:tc>
                  <a:txBody>
                    <a:bodyPr/>
                    <a:lstStyle/>
                    <a:p>
                      <a:pPr algn="ctr" rtl="1"/>
                      <a:endParaRPr lang="ar-EG" dirty="0"/>
                    </a:p>
                  </a:txBody>
                  <a:tcPr anchor="ctr"/>
                </a:tc>
                <a:extLst>
                  <a:ext uri="{0D108BD9-81ED-4DB2-BD59-A6C34878D82A}">
                    <a16:rowId xmlns:a16="http://schemas.microsoft.com/office/drawing/2014/main" val="2674128018"/>
                  </a:ext>
                </a:extLst>
              </a:tr>
              <a:tr h="931481">
                <a:tc>
                  <a:txBody>
                    <a:bodyPr/>
                    <a:lstStyle/>
                    <a:p>
                      <a:pPr algn="ctr" rtl="1"/>
                      <a:r>
                        <a:rPr lang="ar-SA" sz="2400" b="1" kern="1200" dirty="0">
                          <a:solidFill>
                            <a:schemeClr val="dk1"/>
                          </a:solidFill>
                          <a:effectLst/>
                          <a:latin typeface="+mn-lt"/>
                          <a:ea typeface="+mn-ea"/>
                          <a:cs typeface="+mn-cs"/>
                        </a:rPr>
                        <a:t>استكشاف البيانات </a:t>
                      </a:r>
                      <a:endParaRPr lang="ar-EG" sz="2400" dirty="0"/>
                    </a:p>
                  </a:txBody>
                  <a:tcPr anchor="ctr"/>
                </a:tc>
                <a:tc>
                  <a:txBody>
                    <a:bodyPr/>
                    <a:lstStyle/>
                    <a:p>
                      <a:pPr algn="ctr" rtl="1"/>
                      <a:r>
                        <a:rPr lang="ar-SA" sz="2400" b="1" kern="1200" dirty="0">
                          <a:solidFill>
                            <a:schemeClr val="dk1"/>
                          </a:solidFill>
                          <a:effectLst/>
                          <a:latin typeface="+mn-lt"/>
                          <a:ea typeface="+mn-ea"/>
                          <a:cs typeface="+mn-cs"/>
                        </a:rPr>
                        <a:t>جمع الآراء والبيانات والأجوبة السائدة عن الأسئلة المطروحة</a:t>
                      </a:r>
                      <a:endParaRPr lang="ar-EG" sz="2400" dirty="0"/>
                    </a:p>
                  </a:txBody>
                  <a:tcPr anchor="ctr"/>
                </a:tc>
                <a:tc>
                  <a:txBody>
                    <a:bodyPr/>
                    <a:lstStyle/>
                    <a:p>
                      <a:pPr algn="ctr" rtl="1"/>
                      <a:endParaRPr lang="ar-EG" dirty="0"/>
                    </a:p>
                  </a:txBody>
                  <a:tcPr anchor="ctr"/>
                </a:tc>
                <a:extLst>
                  <a:ext uri="{0D108BD9-81ED-4DB2-BD59-A6C34878D82A}">
                    <a16:rowId xmlns:a16="http://schemas.microsoft.com/office/drawing/2014/main" val="2546583849"/>
                  </a:ext>
                </a:extLst>
              </a:tr>
              <a:tr h="872944">
                <a:tc>
                  <a:txBody>
                    <a:bodyPr/>
                    <a:lstStyle/>
                    <a:p>
                      <a:pPr algn="ctr" rtl="1"/>
                      <a:r>
                        <a:rPr lang="ar-SA" sz="2400" b="1" kern="1200" dirty="0">
                          <a:solidFill>
                            <a:schemeClr val="dk1"/>
                          </a:solidFill>
                          <a:effectLst/>
                          <a:latin typeface="+mn-lt"/>
                          <a:ea typeface="+mn-ea"/>
                          <a:cs typeface="+mn-cs"/>
                        </a:rPr>
                        <a:t>مناقشة الآراء </a:t>
                      </a:r>
                      <a:endParaRPr lang="ar-EG" sz="2400" dirty="0"/>
                    </a:p>
                  </a:txBody>
                  <a:tcPr anchor="ctr"/>
                </a:tc>
                <a:tc>
                  <a:txBody>
                    <a:bodyPr/>
                    <a:lstStyle/>
                    <a:p>
                      <a:pPr algn="ctr" rtl="1"/>
                      <a:r>
                        <a:rPr lang="ar-SA" sz="2400" b="1" kern="1200" dirty="0">
                          <a:solidFill>
                            <a:schemeClr val="dk1"/>
                          </a:solidFill>
                          <a:effectLst/>
                          <a:latin typeface="+mn-lt"/>
                          <a:ea typeface="+mn-ea"/>
                          <a:cs typeface="+mn-cs"/>
                        </a:rPr>
                        <a:t>إخضاع الآراء السائدة للتقييم بكشف مضامينها ومصادرها </a:t>
                      </a:r>
                      <a:endParaRPr lang="ar-EG" sz="2400" dirty="0"/>
                    </a:p>
                  </a:txBody>
                  <a:tcPr anchor="ctr"/>
                </a:tc>
                <a:tc>
                  <a:txBody>
                    <a:bodyPr/>
                    <a:lstStyle/>
                    <a:p>
                      <a:pPr algn="ctr" rtl="1"/>
                      <a:endParaRPr lang="ar-EG" dirty="0"/>
                    </a:p>
                  </a:txBody>
                  <a:tcPr anchor="ctr"/>
                </a:tc>
                <a:extLst>
                  <a:ext uri="{0D108BD9-81ED-4DB2-BD59-A6C34878D82A}">
                    <a16:rowId xmlns:a16="http://schemas.microsoft.com/office/drawing/2014/main" val="2176445660"/>
                  </a:ext>
                </a:extLst>
              </a:tr>
            </a:tbl>
          </a:graphicData>
        </a:graphic>
      </p:graphicFrame>
    </p:spTree>
    <p:extLst>
      <p:ext uri="{BB962C8B-B14F-4D97-AF65-F5344CB8AC3E}">
        <p14:creationId xmlns:p14="http://schemas.microsoft.com/office/powerpoint/2010/main" val="3578656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1EBF8936-9B5A-462C-B42B-FB32CE492FB9}"/>
              </a:ext>
            </a:extLst>
          </p:cNvPr>
          <p:cNvGraphicFramePr>
            <a:graphicFrameLocks noGrp="1"/>
          </p:cNvGraphicFramePr>
          <p:nvPr>
            <p:extLst>
              <p:ext uri="{D42A27DB-BD31-4B8C-83A1-F6EECF244321}">
                <p14:modId xmlns:p14="http://schemas.microsoft.com/office/powerpoint/2010/main" val="3421900475"/>
              </p:ext>
            </p:extLst>
          </p:nvPr>
        </p:nvGraphicFramePr>
        <p:xfrm>
          <a:off x="611560" y="472440"/>
          <a:ext cx="7740860" cy="5720326"/>
        </p:xfrm>
        <a:graphic>
          <a:graphicData uri="http://schemas.openxmlformats.org/drawingml/2006/table">
            <a:tbl>
              <a:tblPr rtl="1" firstRow="1" bandRow="1">
                <a:tableStyleId>{5C22544A-7EE6-4342-B048-85BDC9FD1C3A}</a:tableStyleId>
              </a:tblPr>
              <a:tblGrid>
                <a:gridCol w="1435180">
                  <a:extLst>
                    <a:ext uri="{9D8B030D-6E8A-4147-A177-3AD203B41FA5}">
                      <a16:colId xmlns:a16="http://schemas.microsoft.com/office/drawing/2014/main" val="2208485528"/>
                    </a:ext>
                  </a:extLst>
                </a:gridCol>
                <a:gridCol w="3920273">
                  <a:extLst>
                    <a:ext uri="{9D8B030D-6E8A-4147-A177-3AD203B41FA5}">
                      <a16:colId xmlns:a16="http://schemas.microsoft.com/office/drawing/2014/main" val="2020201260"/>
                    </a:ext>
                  </a:extLst>
                </a:gridCol>
                <a:gridCol w="2385407">
                  <a:extLst>
                    <a:ext uri="{9D8B030D-6E8A-4147-A177-3AD203B41FA5}">
                      <a16:colId xmlns:a16="http://schemas.microsoft.com/office/drawing/2014/main" val="1209678199"/>
                    </a:ext>
                  </a:extLst>
                </a:gridCol>
              </a:tblGrid>
              <a:tr h="2123008">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lt1"/>
                          </a:solidFill>
                          <a:effectLst/>
                          <a:latin typeface="+mn-lt"/>
                          <a:ea typeface="+mn-ea"/>
                          <a:cs typeface="+mn-cs"/>
                        </a:rPr>
                        <a:t>خطوات التفكير الناقد</a:t>
                      </a:r>
                      <a:endParaRPr lang="en-US" sz="2400" b="1" kern="1200" dirty="0">
                        <a:solidFill>
                          <a:schemeClr val="lt1"/>
                        </a:solidFill>
                        <a:effectLst/>
                        <a:latin typeface="+mn-lt"/>
                        <a:ea typeface="+mn-ea"/>
                        <a:cs typeface="+mn-cs"/>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lt1"/>
                          </a:solidFill>
                          <a:effectLst/>
                          <a:latin typeface="+mn-lt"/>
                          <a:ea typeface="+mn-ea"/>
                          <a:cs typeface="+mn-cs"/>
                        </a:rPr>
                        <a:t>إجراءات التفكير الناقد </a:t>
                      </a:r>
                      <a:endParaRPr lang="en-US" sz="2400" b="1" kern="1200" dirty="0">
                        <a:solidFill>
                          <a:schemeClr val="lt1"/>
                        </a:solidFill>
                        <a:effectLst/>
                        <a:latin typeface="+mn-lt"/>
                        <a:ea typeface="+mn-ea"/>
                        <a:cs typeface="+mn-cs"/>
                      </a:endParaRPr>
                    </a:p>
                  </a:txBody>
                  <a:tcPr anchor="ctr"/>
                </a:tc>
                <a:tc>
                  <a:txBody>
                    <a:bodyPr/>
                    <a:lstStyle/>
                    <a:p>
                      <a:pPr algn="ctr" rtl="1"/>
                      <a:r>
                        <a:rPr lang="ar-EG" sz="2400" dirty="0"/>
                        <a:t>ممارسة التفكير الناقد </a:t>
                      </a:r>
                    </a:p>
                    <a:p>
                      <a:pPr algn="ctr" rtl="1"/>
                      <a:r>
                        <a:rPr lang="ar-EG" sz="2400" dirty="0"/>
                        <a:t>عل</a:t>
                      </a:r>
                      <a:r>
                        <a:rPr lang="ar-SA" sz="2400" dirty="0"/>
                        <a:t>ى</a:t>
                      </a:r>
                      <a:r>
                        <a:rPr lang="ar-EG" sz="2400" dirty="0"/>
                        <a:t> مشكلة العبث في الأماكن العامة وعدم المحافظة على نظافتها من بعض المتنزهين</a:t>
                      </a:r>
                    </a:p>
                  </a:txBody>
                  <a:tcPr anchor="ctr"/>
                </a:tc>
                <a:extLst>
                  <a:ext uri="{0D108BD9-81ED-4DB2-BD59-A6C34878D82A}">
                    <a16:rowId xmlns:a16="http://schemas.microsoft.com/office/drawing/2014/main" val="4284964654"/>
                  </a:ext>
                </a:extLst>
              </a:tr>
              <a:tr h="973045">
                <a:tc>
                  <a:txBody>
                    <a:bodyPr/>
                    <a:lstStyle/>
                    <a:p>
                      <a:pPr algn="ctr" rtl="1"/>
                      <a:r>
                        <a:rPr lang="ar-SA" sz="2400" b="1" kern="1200" dirty="0">
                          <a:solidFill>
                            <a:schemeClr val="dk1"/>
                          </a:solidFill>
                          <a:effectLst/>
                          <a:latin typeface="+mn-lt"/>
                          <a:ea typeface="+mn-ea"/>
                          <a:cs typeface="+mn-cs"/>
                        </a:rPr>
                        <a:t>فحص الأدلة والحجج </a:t>
                      </a:r>
                      <a:endParaRPr lang="ar-EG" sz="2400" dirty="0"/>
                    </a:p>
                  </a:txBody>
                  <a:tcPr anchor="ctr"/>
                </a:tc>
                <a:tc>
                  <a:txBody>
                    <a:bodyPr/>
                    <a:lstStyle/>
                    <a:p>
                      <a:pPr algn="ctr" rtl="1"/>
                      <a:r>
                        <a:rPr lang="ar-SA" sz="2400" b="1" kern="1200" dirty="0">
                          <a:solidFill>
                            <a:schemeClr val="dk1"/>
                          </a:solidFill>
                          <a:effectLst/>
                          <a:latin typeface="+mn-lt"/>
                          <a:ea typeface="+mn-ea"/>
                          <a:cs typeface="+mn-cs"/>
                        </a:rPr>
                        <a:t>رصد حجج الآراء السائدة ووضعها امام محك القواعد العقلية المنطقية </a:t>
                      </a:r>
                      <a:endParaRPr lang="ar-EG" sz="2400" dirty="0"/>
                    </a:p>
                  </a:txBody>
                  <a:tcPr anchor="ctr"/>
                </a:tc>
                <a:tc>
                  <a:txBody>
                    <a:bodyPr/>
                    <a:lstStyle/>
                    <a:p>
                      <a:pPr algn="ctr" rtl="1"/>
                      <a:endParaRPr lang="ar-EG"/>
                    </a:p>
                  </a:txBody>
                  <a:tcPr anchor="ctr"/>
                </a:tc>
                <a:extLst>
                  <a:ext uri="{0D108BD9-81ED-4DB2-BD59-A6C34878D82A}">
                    <a16:rowId xmlns:a16="http://schemas.microsoft.com/office/drawing/2014/main" val="1055202695"/>
                  </a:ext>
                </a:extLst>
              </a:tr>
              <a:tr h="973045">
                <a:tc>
                  <a:txBody>
                    <a:bodyPr/>
                    <a:lstStyle/>
                    <a:p>
                      <a:pPr algn="ctr" rtl="1"/>
                      <a:r>
                        <a:rPr lang="ar-SA" sz="2400" b="1" kern="1200" dirty="0">
                          <a:solidFill>
                            <a:schemeClr val="dk1"/>
                          </a:solidFill>
                          <a:effectLst/>
                          <a:latin typeface="+mn-lt"/>
                          <a:ea typeface="+mn-ea"/>
                          <a:cs typeface="+mn-cs"/>
                        </a:rPr>
                        <a:t>تبني الأفكار والآراء</a:t>
                      </a:r>
                      <a:endParaRPr lang="ar-EG" sz="2400" dirty="0"/>
                    </a:p>
                  </a:txBody>
                  <a:tcPr anchor="ctr"/>
                </a:tc>
                <a:tc>
                  <a:txBody>
                    <a:bodyPr/>
                    <a:lstStyle/>
                    <a:p>
                      <a:pPr algn="ctr" rtl="1"/>
                      <a:r>
                        <a:rPr lang="ar-SA" sz="2400" b="1" kern="1200" dirty="0">
                          <a:solidFill>
                            <a:schemeClr val="dk1"/>
                          </a:solidFill>
                          <a:effectLst/>
                          <a:latin typeface="+mn-lt"/>
                          <a:ea typeface="+mn-ea"/>
                          <a:cs typeface="+mn-cs"/>
                        </a:rPr>
                        <a:t>اختيار الموقف الصائب من التصورات السابقة أو اقتراح بديل جديد</a:t>
                      </a:r>
                      <a:endParaRPr lang="ar-EG" sz="2400" dirty="0"/>
                    </a:p>
                  </a:txBody>
                  <a:tcPr anchor="ctr"/>
                </a:tc>
                <a:tc>
                  <a:txBody>
                    <a:bodyPr/>
                    <a:lstStyle/>
                    <a:p>
                      <a:pPr algn="ctr" rtl="1"/>
                      <a:endParaRPr lang="ar-EG" dirty="0"/>
                    </a:p>
                  </a:txBody>
                  <a:tcPr anchor="ctr"/>
                </a:tc>
                <a:extLst>
                  <a:ext uri="{0D108BD9-81ED-4DB2-BD59-A6C34878D82A}">
                    <a16:rowId xmlns:a16="http://schemas.microsoft.com/office/drawing/2014/main" val="2998660205"/>
                  </a:ext>
                </a:extLst>
              </a:tr>
              <a:tr h="973045">
                <a:tc>
                  <a:txBody>
                    <a:bodyPr/>
                    <a:lstStyle/>
                    <a:p>
                      <a:pPr algn="ctr" rtl="1"/>
                      <a:r>
                        <a:rPr lang="ar-SA" sz="2400" b="1" kern="1200" dirty="0">
                          <a:solidFill>
                            <a:schemeClr val="dk1"/>
                          </a:solidFill>
                          <a:effectLst/>
                          <a:latin typeface="+mn-lt"/>
                          <a:ea typeface="+mn-ea"/>
                          <a:cs typeface="+mn-cs"/>
                        </a:rPr>
                        <a:t>بناء الأدلة والحجج </a:t>
                      </a:r>
                      <a:endParaRPr lang="ar-EG" sz="2400" dirty="0"/>
                    </a:p>
                  </a:txBody>
                  <a:tcPr anchor="ctr"/>
                </a:tc>
                <a:tc>
                  <a:txBody>
                    <a:bodyPr/>
                    <a:lstStyle/>
                    <a:p>
                      <a:pPr algn="ctr" rtl="1"/>
                      <a:r>
                        <a:rPr lang="ar-SA" sz="2400" b="1" kern="1200" dirty="0">
                          <a:solidFill>
                            <a:schemeClr val="dk1"/>
                          </a:solidFill>
                          <a:effectLst/>
                          <a:latin typeface="+mn-lt"/>
                          <a:ea typeface="+mn-ea"/>
                          <a:cs typeface="+mn-cs"/>
                        </a:rPr>
                        <a:t>بناء الحجج والبراهين الداعمة للموقف الذي تم تبنيه</a:t>
                      </a:r>
                      <a:endParaRPr lang="ar-EG" sz="2400" dirty="0"/>
                    </a:p>
                  </a:txBody>
                  <a:tcPr anchor="ctr"/>
                </a:tc>
                <a:tc>
                  <a:txBody>
                    <a:bodyPr/>
                    <a:lstStyle/>
                    <a:p>
                      <a:pPr algn="ctr" rtl="1"/>
                      <a:endParaRPr lang="ar-EG" dirty="0"/>
                    </a:p>
                  </a:txBody>
                  <a:tcPr anchor="ctr"/>
                </a:tc>
                <a:extLst>
                  <a:ext uri="{0D108BD9-81ED-4DB2-BD59-A6C34878D82A}">
                    <a16:rowId xmlns:a16="http://schemas.microsoft.com/office/drawing/2014/main" val="616742777"/>
                  </a:ext>
                </a:extLst>
              </a:tr>
              <a:tr h="678183">
                <a:tc>
                  <a:txBody>
                    <a:bodyPr/>
                    <a:lstStyle/>
                    <a:p>
                      <a:pPr algn="ctr" rtl="1"/>
                      <a:r>
                        <a:rPr lang="ar-SA" sz="2400" b="1" kern="1200" dirty="0">
                          <a:solidFill>
                            <a:schemeClr val="dk1"/>
                          </a:solidFill>
                          <a:effectLst/>
                          <a:latin typeface="+mn-lt"/>
                          <a:ea typeface="+mn-ea"/>
                          <a:cs typeface="+mn-cs"/>
                        </a:rPr>
                        <a:t>اتخاذ القرار </a:t>
                      </a:r>
                      <a:endParaRPr lang="ar-EG" sz="2400" dirty="0"/>
                    </a:p>
                  </a:txBody>
                  <a:tcPr anchor="ctr"/>
                </a:tc>
                <a:tc>
                  <a:txBody>
                    <a:bodyPr/>
                    <a:lstStyle/>
                    <a:p>
                      <a:pPr algn="ctr" rtl="1"/>
                      <a:r>
                        <a:rPr lang="ar-SA" sz="2400" b="1" kern="1200" dirty="0">
                          <a:solidFill>
                            <a:schemeClr val="dk1"/>
                          </a:solidFill>
                          <a:effectLst/>
                          <a:latin typeface="+mn-lt"/>
                          <a:ea typeface="+mn-ea"/>
                          <a:cs typeface="+mn-cs"/>
                        </a:rPr>
                        <a:t>إعلان الحل الأفضل واتخاذ قرار تنفيذه </a:t>
                      </a:r>
                      <a:endParaRPr lang="ar-EG" sz="2400" dirty="0"/>
                    </a:p>
                  </a:txBody>
                  <a:tcPr anchor="ctr"/>
                </a:tc>
                <a:tc>
                  <a:txBody>
                    <a:bodyPr/>
                    <a:lstStyle/>
                    <a:p>
                      <a:pPr algn="ctr" rtl="1"/>
                      <a:endParaRPr lang="ar-EG" dirty="0"/>
                    </a:p>
                  </a:txBody>
                  <a:tcPr anchor="ctr"/>
                </a:tc>
                <a:extLst>
                  <a:ext uri="{0D108BD9-81ED-4DB2-BD59-A6C34878D82A}">
                    <a16:rowId xmlns:a16="http://schemas.microsoft.com/office/drawing/2014/main" val="3311188563"/>
                  </a:ext>
                </a:extLst>
              </a:tr>
            </a:tbl>
          </a:graphicData>
        </a:graphic>
      </p:graphicFrame>
    </p:spTree>
    <p:extLst>
      <p:ext uri="{BB962C8B-B14F-4D97-AF65-F5344CB8AC3E}">
        <p14:creationId xmlns:p14="http://schemas.microsoft.com/office/powerpoint/2010/main" val="426647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662EAA1F-089B-46DC-9E13-8A289216A86F}"/>
              </a:ext>
            </a:extLst>
          </p:cNvPr>
          <p:cNvGrpSpPr/>
          <p:nvPr/>
        </p:nvGrpSpPr>
        <p:grpSpPr>
          <a:xfrm>
            <a:off x="1835697" y="620688"/>
            <a:ext cx="5359026" cy="5359026"/>
            <a:chOff x="1835697" y="620688"/>
            <a:chExt cx="5359026" cy="5359026"/>
          </a:xfrm>
        </p:grpSpPr>
        <p:pic>
          <p:nvPicPr>
            <p:cNvPr id="6" name="صورة 5">
              <a:extLst>
                <a:ext uri="{FF2B5EF4-FFF2-40B4-BE49-F238E27FC236}">
                  <a16:creationId xmlns:a16="http://schemas.microsoft.com/office/drawing/2014/main" id="{F77AA6D7-7E74-4BBB-BF94-BB6399011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7" y="620688"/>
              <a:ext cx="5359026" cy="5359026"/>
            </a:xfrm>
            <a:prstGeom prst="rect">
              <a:avLst/>
            </a:prstGeom>
          </p:spPr>
        </p:pic>
        <p:sp>
          <p:nvSpPr>
            <p:cNvPr id="5" name="عنوان 1">
              <a:extLst>
                <a:ext uri="{FF2B5EF4-FFF2-40B4-BE49-F238E27FC236}">
                  <a16:creationId xmlns:a16="http://schemas.microsoft.com/office/drawing/2014/main" id="{B4ACBC93-A8C5-4058-B816-D494C486E766}"/>
                </a:ext>
              </a:extLst>
            </p:cNvPr>
            <p:cNvSpPr txBox="1">
              <a:spLocks/>
            </p:cNvSpPr>
            <p:nvPr/>
          </p:nvSpPr>
          <p:spPr>
            <a:xfrm rot="20741800">
              <a:off x="3284256" y="3649529"/>
              <a:ext cx="2272846" cy="936105"/>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8000" b="1" i="1" dirty="0">
                  <a:solidFill>
                    <a:schemeClr val="bg1"/>
                  </a:solidFill>
                  <a:effectLst>
                    <a:outerShdw blurRad="38100" dist="38100" dir="2700000" algn="tl">
                      <a:srgbClr val="000000">
                        <a:alpha val="43137"/>
                      </a:srgbClr>
                    </a:outerShdw>
                  </a:effectLst>
                  <a:cs typeface="PT Simple Bold Ruled" panose="02010400000000000000" pitchFamily="2" charset="-78"/>
                </a:rPr>
                <a:t>أقرأ</a:t>
              </a:r>
            </a:p>
          </p:txBody>
        </p:sp>
      </p:grpSp>
    </p:spTree>
    <p:extLst>
      <p:ext uri="{BB962C8B-B14F-4D97-AF65-F5344CB8AC3E}">
        <p14:creationId xmlns:p14="http://schemas.microsoft.com/office/powerpoint/2010/main" val="353024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DE277B65-332F-4FB0-B932-DE53F43F8D31}"/>
              </a:ext>
            </a:extLst>
          </p:cNvPr>
          <p:cNvGrpSpPr/>
          <p:nvPr/>
        </p:nvGrpSpPr>
        <p:grpSpPr>
          <a:xfrm>
            <a:off x="1066178" y="836712"/>
            <a:ext cx="6098110" cy="4758918"/>
            <a:chOff x="1066178" y="836712"/>
            <a:chExt cx="6098110" cy="4758918"/>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66178" y="836712"/>
              <a:ext cx="3505822" cy="3744416"/>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3203848" y="4149080"/>
              <a:ext cx="3960440" cy="1446550"/>
            </a:xfrm>
            <a:prstGeom prst="rect">
              <a:avLst/>
            </a:prstGeom>
            <a:solidFill>
              <a:schemeClr val="accent6">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dirty="0">
                  <a:solidFill>
                    <a:schemeClr val="tx1"/>
                  </a:solidFill>
                </a:rPr>
                <a:t>أتدرب وأتفاعل مع عائلتي</a:t>
              </a:r>
            </a:p>
          </p:txBody>
        </p:sp>
      </p:grpSp>
    </p:spTree>
    <p:extLst>
      <p:ext uri="{BB962C8B-B14F-4D97-AF65-F5344CB8AC3E}">
        <p14:creationId xmlns:p14="http://schemas.microsoft.com/office/powerpoint/2010/main" val="183450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0F60FD99-BBA2-4C33-954B-BA9EC2347780}"/>
              </a:ext>
            </a:extLst>
          </p:cNvPr>
          <p:cNvSpPr txBox="1"/>
          <p:nvPr/>
        </p:nvSpPr>
        <p:spPr>
          <a:xfrm>
            <a:off x="683567" y="1484784"/>
            <a:ext cx="7776865" cy="1569660"/>
          </a:xfrm>
          <a:prstGeom prst="rect">
            <a:avLst/>
          </a:prstGeom>
          <a:noFill/>
          <a:ln w="57150">
            <a:noFill/>
            <a:prstDash val="dashDot"/>
          </a:ln>
        </p:spPr>
        <p:txBody>
          <a:bodyPr wrap="square" rtlCol="0">
            <a:spAutoFit/>
          </a:bodyPr>
          <a:lstStyle/>
          <a:p>
            <a:pPr algn="ctr"/>
            <a:r>
              <a:rPr lang="ar-SA" sz="3200" b="1" dirty="0"/>
              <a:t>أفكر مع عائلتي فيما صرح به الدكتور غازي القصيبي رحمه الله إبان حصوله على المركز الثاني في انتخابات منظمة اليونسكو على منصب مدير عام منظمة اليونسكو:</a:t>
            </a:r>
            <a:endParaRPr lang="en-US" sz="3200" dirty="0"/>
          </a:p>
        </p:txBody>
      </p:sp>
      <p:pic>
        <p:nvPicPr>
          <p:cNvPr id="3" name="صورة 2">
            <a:extLst>
              <a:ext uri="{FF2B5EF4-FFF2-40B4-BE49-F238E27FC236}">
                <a16:creationId xmlns:a16="http://schemas.microsoft.com/office/drawing/2014/main" id="{D2E91650-492C-4A73-A453-AA4DDFFF61F7}"/>
              </a:ext>
            </a:extLst>
          </p:cNvPr>
          <p:cNvPicPr>
            <a:picLocks noChangeAspect="1"/>
          </p:cNvPicPr>
          <p:nvPr/>
        </p:nvPicPr>
        <p:blipFill>
          <a:blip r:embed="rId3"/>
          <a:stretch>
            <a:fillRect/>
          </a:stretch>
        </p:blipFill>
        <p:spPr>
          <a:xfrm>
            <a:off x="2267744" y="3645025"/>
            <a:ext cx="2636406" cy="2376264"/>
          </a:xfrm>
          <a:prstGeom prst="rect">
            <a:avLst/>
          </a:prstGeom>
        </p:spPr>
      </p:pic>
    </p:spTree>
    <p:extLst>
      <p:ext uri="{BB962C8B-B14F-4D97-AF65-F5344CB8AC3E}">
        <p14:creationId xmlns:p14="http://schemas.microsoft.com/office/powerpoint/2010/main" val="287734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4EDD6A-704A-441A-A649-49171D5F2B47}"/>
              </a:ext>
            </a:extLst>
          </p:cNvPr>
          <p:cNvSpPr txBox="1"/>
          <p:nvPr/>
        </p:nvSpPr>
        <p:spPr>
          <a:xfrm>
            <a:off x="755576" y="1052736"/>
            <a:ext cx="7632848" cy="4832092"/>
          </a:xfrm>
          <a:prstGeom prst="rect">
            <a:avLst/>
          </a:prstGeom>
          <a:solidFill>
            <a:schemeClr val="accent6">
              <a:lumMod val="20000"/>
              <a:lumOff val="80000"/>
            </a:schemeClr>
          </a:solidFill>
          <a:ln w="57150">
            <a:noFill/>
            <a:prstDash val="dashDot"/>
          </a:ln>
        </p:spPr>
        <p:txBody>
          <a:bodyPr wrap="square" rtlCol="0">
            <a:spAutoFit/>
          </a:bodyPr>
          <a:lstStyle/>
          <a:p>
            <a:pPr algn="ctr"/>
            <a:r>
              <a:rPr lang="ar-SA" sz="2800" b="1" dirty="0"/>
              <a:t>يقول الدكتور غازي القصيبي: عندما سألني مندوبو بعض الأجهزة العالمية عن نتائج انتخابات عضوية منظمة اليونسكو (فاز الطرف الاجدر بالفوز) قالوا (ولماذا كان الأجدر؟) قلت: لأنه كان الأقوى قالوا: ولماذا كان هو الأقوى؟ قلت يجب أن تصبروا بعض الوقت حتي أستطيع أن اجيبكم لأننا عندما نكون في معركة يكون التفكير المنطقي صعبا إنني أؤمن أنه علينا أن نعترف بنتائج اعمالنا فلا يكفي أن نعترف بالنجاحات ولكن يجب أن نعتبر من الهزائم ... وقد كان يمكن أن نقول غننا مسؤولين عن الفشل ونتحمل المسؤولية وأن نكتفي بهذا ولكن ذلك لن يكون تقيما موضوعيا فالفشل له أسباب موضوعية وأنا كدارس للعلوم السياسية أؤمن بأنه لا وجود للصدفة</a:t>
            </a:r>
            <a:endParaRPr lang="en-US" sz="2800" dirty="0"/>
          </a:p>
        </p:txBody>
      </p:sp>
    </p:spTree>
    <p:extLst>
      <p:ext uri="{BB962C8B-B14F-4D97-AF65-F5344CB8AC3E}">
        <p14:creationId xmlns:p14="http://schemas.microsoft.com/office/powerpoint/2010/main" val="21163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4EDD6A-704A-441A-A649-49171D5F2B47}"/>
              </a:ext>
            </a:extLst>
          </p:cNvPr>
          <p:cNvSpPr txBox="1"/>
          <p:nvPr/>
        </p:nvSpPr>
        <p:spPr>
          <a:xfrm>
            <a:off x="755576" y="1052736"/>
            <a:ext cx="7632848" cy="3970318"/>
          </a:xfrm>
          <a:prstGeom prst="rect">
            <a:avLst/>
          </a:prstGeom>
          <a:solidFill>
            <a:schemeClr val="accent6">
              <a:lumMod val="20000"/>
              <a:lumOff val="80000"/>
            </a:schemeClr>
          </a:solidFill>
          <a:ln w="57150">
            <a:noFill/>
            <a:prstDash val="dashDot"/>
          </a:ln>
        </p:spPr>
        <p:txBody>
          <a:bodyPr wrap="square" rtlCol="0">
            <a:spAutoFit/>
          </a:bodyPr>
          <a:lstStyle/>
          <a:p>
            <a:pPr algn="ctr"/>
            <a:r>
              <a:rPr lang="ar-SA" sz="2800" b="1" dirty="0"/>
              <a:t>عندما ينهزم إنسان أو ينتصر إنسان فيجب أن تكون هنالك أسباب موضوعية .... الآن يجب أن نبدأ بتحليل أسباب الهزيمة ولكي نستطيع أن نفهم لماذا انهزم من انهزم علينا أن نحلل أسباب انتصار من انتصر .... يجب أن نحلل عوامل الانتصار لنقيس على غيابها ... لا توجد لدي بلورة سحرية، فأنا أتكلم عن الأمور كما تنجلي لي، زكما تظهر لي وبعض النتائج يجب أن تكون مؤقته .... أنا عندما أتحدث فإني أتخلي عن جميع عوامل المرارة الشخصية والإحباط الشخصي لأن العناصر الشخصية عندما تدخل تحليلا موضوعيا تفسده أيضًا.</a:t>
            </a:r>
            <a:endParaRPr lang="en-US" sz="2800" dirty="0"/>
          </a:p>
        </p:txBody>
      </p:sp>
    </p:spTree>
    <p:extLst>
      <p:ext uri="{BB962C8B-B14F-4D97-AF65-F5344CB8AC3E}">
        <p14:creationId xmlns:p14="http://schemas.microsoft.com/office/powerpoint/2010/main" val="288885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166842"/>
            <a:ext cx="7776865" cy="1200329"/>
          </a:xfrm>
          <a:prstGeom prst="rect">
            <a:avLst/>
          </a:prstGeom>
          <a:noFill/>
          <a:ln w="57150">
            <a:noFill/>
            <a:prstDash val="dashDot"/>
          </a:ln>
        </p:spPr>
        <p:txBody>
          <a:bodyPr wrap="square" rtlCol="0">
            <a:spAutoFit/>
          </a:bodyPr>
          <a:lstStyle/>
          <a:p>
            <a:r>
              <a:rPr lang="ar-SA" sz="3600" b="1" dirty="0"/>
              <a:t>1- كيف حول المفكر الناقد غازي القصيبي الهزيمة إلى محفز للإبداع؟</a:t>
            </a:r>
            <a:endParaRPr lang="en-US" sz="3600" dirty="0"/>
          </a:p>
        </p:txBody>
      </p:sp>
      <p:sp>
        <p:nvSpPr>
          <p:cNvPr id="3" name="TextBox 2">
            <a:extLst>
              <a:ext uri="{FF2B5EF4-FFF2-40B4-BE49-F238E27FC236}">
                <a16:creationId xmlns:a16="http://schemas.microsoft.com/office/drawing/2014/main" id="{6224918D-B985-4A7D-BD58-85268041E04A}"/>
              </a:ext>
            </a:extLst>
          </p:cNvPr>
          <p:cNvSpPr txBox="1"/>
          <p:nvPr/>
        </p:nvSpPr>
        <p:spPr>
          <a:xfrm>
            <a:off x="668695" y="3284984"/>
            <a:ext cx="7776865" cy="1200329"/>
          </a:xfrm>
          <a:prstGeom prst="rect">
            <a:avLst/>
          </a:prstGeom>
          <a:noFill/>
          <a:ln w="57150">
            <a:noFill/>
            <a:prstDash val="dashDot"/>
          </a:ln>
        </p:spPr>
        <p:txBody>
          <a:bodyPr wrap="square" rtlCol="0">
            <a:spAutoFit/>
          </a:bodyPr>
          <a:lstStyle/>
          <a:p>
            <a:pPr algn="ctr"/>
            <a:r>
              <a:rPr lang="ar-EG" sz="3600" b="1" dirty="0">
                <a:solidFill>
                  <a:srgbClr val="0000CC"/>
                </a:solidFill>
              </a:rPr>
              <a:t>بالتفكير الناقد، وذلك بتحليل أسباب الهزيمة وتحمل المسؤولية</a:t>
            </a:r>
          </a:p>
        </p:txBody>
      </p:sp>
    </p:spTree>
    <p:extLst>
      <p:ext uri="{BB962C8B-B14F-4D97-AF65-F5344CB8AC3E}">
        <p14:creationId xmlns:p14="http://schemas.microsoft.com/office/powerpoint/2010/main" val="127257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166842"/>
            <a:ext cx="7776865" cy="1200329"/>
          </a:xfrm>
          <a:prstGeom prst="rect">
            <a:avLst/>
          </a:prstGeom>
          <a:noFill/>
          <a:ln w="57150">
            <a:noFill/>
            <a:prstDash val="dashDot"/>
          </a:ln>
        </p:spPr>
        <p:txBody>
          <a:bodyPr wrap="square" rtlCol="0">
            <a:spAutoFit/>
          </a:bodyPr>
          <a:lstStyle/>
          <a:p>
            <a:r>
              <a:rPr lang="ar-EG" sz="3600" b="1" dirty="0"/>
              <a:t>2</a:t>
            </a:r>
            <a:r>
              <a:rPr lang="ar-SA" sz="3600" b="1" dirty="0"/>
              <a:t>- هل يتعامل المفكر الناقد مع الفشل انفعاليًا أم عقلانيًا؟ علل إجابتك من النص. </a:t>
            </a:r>
            <a:endParaRPr lang="en-US" sz="3600" dirty="0"/>
          </a:p>
        </p:txBody>
      </p:sp>
      <p:sp>
        <p:nvSpPr>
          <p:cNvPr id="3" name="TextBox 2">
            <a:extLst>
              <a:ext uri="{FF2B5EF4-FFF2-40B4-BE49-F238E27FC236}">
                <a16:creationId xmlns:a16="http://schemas.microsoft.com/office/drawing/2014/main" id="{DE648D97-AB19-40C7-A1FF-AC1817A5D25E}"/>
              </a:ext>
            </a:extLst>
          </p:cNvPr>
          <p:cNvSpPr txBox="1"/>
          <p:nvPr/>
        </p:nvSpPr>
        <p:spPr>
          <a:xfrm>
            <a:off x="683567" y="3429000"/>
            <a:ext cx="7776865" cy="1754326"/>
          </a:xfrm>
          <a:prstGeom prst="rect">
            <a:avLst/>
          </a:prstGeom>
          <a:noFill/>
          <a:ln w="57150">
            <a:noFill/>
            <a:prstDash val="dashDot"/>
          </a:ln>
        </p:spPr>
        <p:txBody>
          <a:bodyPr wrap="square" rtlCol="0">
            <a:spAutoFit/>
          </a:bodyPr>
          <a:lstStyle/>
          <a:p>
            <a:pPr algn="ctr"/>
            <a:r>
              <a:rPr lang="ar-EG" sz="3600" b="1" dirty="0">
                <a:solidFill>
                  <a:srgbClr val="0000CC"/>
                </a:solidFill>
              </a:rPr>
              <a:t>عقلانيًا، وذلك بالتخلي عن جميع عوامل المرارة الشخصية والإحباط الشخصي، لأن العناصر الشخصية عندما تدخل تحليلًا موضوعيًا تفسده.</a:t>
            </a:r>
          </a:p>
        </p:txBody>
      </p:sp>
    </p:spTree>
    <p:extLst>
      <p:ext uri="{BB962C8B-B14F-4D97-AF65-F5344CB8AC3E}">
        <p14:creationId xmlns:p14="http://schemas.microsoft.com/office/powerpoint/2010/main" val="152068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166842"/>
            <a:ext cx="7776865" cy="646331"/>
          </a:xfrm>
          <a:prstGeom prst="rect">
            <a:avLst/>
          </a:prstGeom>
          <a:noFill/>
          <a:ln w="57150">
            <a:noFill/>
            <a:prstDash val="dashDot"/>
          </a:ln>
        </p:spPr>
        <p:txBody>
          <a:bodyPr wrap="square" rtlCol="0">
            <a:spAutoFit/>
          </a:bodyPr>
          <a:lstStyle/>
          <a:p>
            <a:r>
              <a:rPr lang="ar-SA" sz="3600" b="1" dirty="0"/>
              <a:t>3- هل يجب أن يخشى المفكر الناقد الفشل؟</a:t>
            </a:r>
            <a:endParaRPr lang="en-US" sz="3600" dirty="0"/>
          </a:p>
        </p:txBody>
      </p:sp>
      <p:sp>
        <p:nvSpPr>
          <p:cNvPr id="3" name="TextBox 2">
            <a:extLst>
              <a:ext uri="{FF2B5EF4-FFF2-40B4-BE49-F238E27FC236}">
                <a16:creationId xmlns:a16="http://schemas.microsoft.com/office/drawing/2014/main" id="{E59359D5-5BA0-4A46-9E4B-A47B9E4EFE86}"/>
              </a:ext>
            </a:extLst>
          </p:cNvPr>
          <p:cNvSpPr txBox="1"/>
          <p:nvPr/>
        </p:nvSpPr>
        <p:spPr>
          <a:xfrm>
            <a:off x="649263" y="2492896"/>
            <a:ext cx="7776865" cy="1200329"/>
          </a:xfrm>
          <a:prstGeom prst="rect">
            <a:avLst/>
          </a:prstGeom>
          <a:noFill/>
          <a:ln w="57150">
            <a:noFill/>
            <a:prstDash val="dashDot"/>
          </a:ln>
        </p:spPr>
        <p:txBody>
          <a:bodyPr wrap="square" rtlCol="0">
            <a:spAutoFit/>
          </a:bodyPr>
          <a:lstStyle/>
          <a:p>
            <a:pPr algn="ctr"/>
            <a:r>
              <a:rPr lang="ar-EG" sz="3600" b="1" dirty="0">
                <a:solidFill>
                  <a:srgbClr val="0000CC"/>
                </a:solidFill>
              </a:rPr>
              <a:t>لا، بل يجب عليه أن يعتبر من المحاولات الفاشلة والهزائم.</a:t>
            </a:r>
          </a:p>
        </p:txBody>
      </p:sp>
    </p:spTree>
    <p:extLst>
      <p:ext uri="{BB962C8B-B14F-4D97-AF65-F5344CB8AC3E}">
        <p14:creationId xmlns:p14="http://schemas.microsoft.com/office/powerpoint/2010/main" val="274023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93F9EF19-F20C-4D8F-A856-D15D34C9BD18}"/>
              </a:ext>
            </a:extLst>
          </p:cNvPr>
          <p:cNvPicPr>
            <a:picLocks noChangeAspect="1"/>
          </p:cNvPicPr>
          <p:nvPr/>
        </p:nvPicPr>
        <p:blipFill>
          <a:blip r:embed="rId3"/>
          <a:stretch>
            <a:fillRect/>
          </a:stretch>
        </p:blipFill>
        <p:spPr>
          <a:xfrm rot="20745655">
            <a:off x="856964" y="3614350"/>
            <a:ext cx="1726387" cy="1755648"/>
          </a:xfrm>
          <a:prstGeom prst="rect">
            <a:avLst/>
          </a:prstGeom>
        </p:spPr>
      </p:pic>
      <p:sp>
        <p:nvSpPr>
          <p:cNvPr id="10" name="TextBox 2">
            <a:extLst>
              <a:ext uri="{FF2B5EF4-FFF2-40B4-BE49-F238E27FC236}">
                <a16:creationId xmlns:a16="http://schemas.microsoft.com/office/drawing/2014/main" id="{AF7610CA-AC5A-492B-AB67-45CCDF89CBF0}"/>
              </a:ext>
            </a:extLst>
          </p:cNvPr>
          <p:cNvSpPr txBox="1"/>
          <p:nvPr/>
        </p:nvSpPr>
        <p:spPr>
          <a:xfrm>
            <a:off x="704143" y="836712"/>
            <a:ext cx="7776865" cy="5016758"/>
          </a:xfrm>
          <a:prstGeom prst="rect">
            <a:avLst/>
          </a:prstGeom>
          <a:noFill/>
          <a:ln w="57150">
            <a:noFill/>
            <a:prstDash val="dashDot"/>
          </a:ln>
        </p:spPr>
        <p:txBody>
          <a:bodyPr wrap="square" rtlCol="0">
            <a:spAutoFit/>
          </a:bodyPr>
          <a:lstStyle/>
          <a:p>
            <a:r>
              <a:rPr lang="ar-SA" sz="3200" b="1" dirty="0"/>
              <a:t>تمكن عالم الفلك والفيزياء والرياضيات (غاليليو غاليلي) من تصميم (تلسكوب فلكي) له قدرة أعلى من المناظير المستخدمة في عصره. ونتيجة لملاحظته لحركة الكواكب بالمنظار اكتشف حقيقة تعارض الفهم السائد في ذلك الوقت عن حركة الكواكب، ولذا واجه انتقادات كبيرة في ذلك الوقت.</a:t>
            </a:r>
            <a:endParaRPr lang="en-US" sz="3200" dirty="0"/>
          </a:p>
          <a:p>
            <a:r>
              <a:rPr lang="ar-SA" sz="3200" b="1" dirty="0"/>
              <a:t>النقاش التالي دار بين العالم غاليليو وأحد الأشخاص يدعى </a:t>
            </a:r>
            <a:r>
              <a:rPr lang="ar-SA" sz="3200" b="1" dirty="0" err="1"/>
              <a:t>سمبليسيو</a:t>
            </a:r>
            <a:r>
              <a:rPr lang="ar-SA" sz="3200" b="1" dirty="0"/>
              <a:t> ممن يقلدون الاعتقاد – دون وعي وتفكير – بعدم وجود أي كوكب يدور حول مركز آخر.</a:t>
            </a:r>
            <a:endParaRPr lang="en-US" sz="3200" dirty="0"/>
          </a:p>
          <a:p>
            <a:pPr algn="ctr" rtl="1"/>
            <a:r>
              <a:rPr lang="ar-EG" sz="3200" b="1" dirty="0"/>
              <a:t>.</a:t>
            </a:r>
            <a:endParaRPr lang="en-US" sz="3200" b="1" dirty="0"/>
          </a:p>
        </p:txBody>
      </p:sp>
      <p:sp>
        <p:nvSpPr>
          <p:cNvPr id="11" name="مستطيل: زوايا مستديرة 10">
            <a:extLst>
              <a:ext uri="{FF2B5EF4-FFF2-40B4-BE49-F238E27FC236}">
                <a16:creationId xmlns:a16="http://schemas.microsoft.com/office/drawing/2014/main" id="{CF20B972-C0C3-4D2B-9D67-8E7B0A835FDE}"/>
              </a:ext>
            </a:extLst>
          </p:cNvPr>
          <p:cNvSpPr/>
          <p:nvPr/>
        </p:nvSpPr>
        <p:spPr>
          <a:xfrm>
            <a:off x="1313637" y="5796387"/>
            <a:ext cx="6516724" cy="432048"/>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حياة غاليليو، الطبعة الثالثة </a:t>
            </a:r>
            <a:r>
              <a:rPr lang="ar-EG" sz="2000" b="1" dirty="0" err="1">
                <a:solidFill>
                  <a:schemeClr val="tx1"/>
                </a:solidFill>
              </a:rPr>
              <a:t>برتولد</a:t>
            </a:r>
            <a:r>
              <a:rPr lang="ar-EG" sz="2000" b="1" dirty="0">
                <a:solidFill>
                  <a:schemeClr val="tx1"/>
                </a:solidFill>
              </a:rPr>
              <a:t> برشت 1981م</a:t>
            </a:r>
          </a:p>
        </p:txBody>
      </p:sp>
    </p:spTree>
    <p:extLst>
      <p:ext uri="{BB962C8B-B14F-4D97-AF65-F5344CB8AC3E}">
        <p14:creationId xmlns:p14="http://schemas.microsoft.com/office/powerpoint/2010/main" val="127938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BAAA0D73-3D6C-42A6-BE72-84800E012748}"/>
              </a:ext>
            </a:extLst>
          </p:cNvPr>
          <p:cNvPicPr>
            <a:picLocks noChangeAspect="1"/>
          </p:cNvPicPr>
          <p:nvPr/>
        </p:nvPicPr>
        <p:blipFill>
          <a:blip r:embed="rId3"/>
          <a:stretch>
            <a:fillRect/>
          </a:stretch>
        </p:blipFill>
        <p:spPr>
          <a:xfrm rot="20973507">
            <a:off x="900371" y="3860982"/>
            <a:ext cx="1726387" cy="1755648"/>
          </a:xfrm>
          <a:prstGeom prst="rect">
            <a:avLst/>
          </a:prstGeom>
        </p:spPr>
      </p:pic>
      <p:sp>
        <p:nvSpPr>
          <p:cNvPr id="10" name="TextBox 2">
            <a:extLst>
              <a:ext uri="{FF2B5EF4-FFF2-40B4-BE49-F238E27FC236}">
                <a16:creationId xmlns:a16="http://schemas.microsoft.com/office/drawing/2014/main" id="{AF7610CA-AC5A-492B-AB67-45CCDF89CBF0}"/>
              </a:ext>
            </a:extLst>
          </p:cNvPr>
          <p:cNvSpPr txBox="1"/>
          <p:nvPr/>
        </p:nvSpPr>
        <p:spPr>
          <a:xfrm>
            <a:off x="683565" y="497530"/>
            <a:ext cx="7776865" cy="6001643"/>
          </a:xfrm>
          <a:prstGeom prst="rect">
            <a:avLst/>
          </a:prstGeom>
          <a:noFill/>
          <a:ln w="57150">
            <a:noFill/>
            <a:prstDash val="dashDot"/>
          </a:ln>
        </p:spPr>
        <p:txBody>
          <a:bodyPr wrap="square" rtlCol="0">
            <a:spAutoFit/>
          </a:bodyPr>
          <a:lstStyle/>
          <a:p>
            <a:r>
              <a:rPr lang="ar-SA" sz="3200" b="1" dirty="0">
                <a:solidFill>
                  <a:srgbClr val="0070C0"/>
                </a:solidFill>
              </a:rPr>
              <a:t>غاليليو: </a:t>
            </a:r>
            <a:r>
              <a:rPr lang="ar-SA" sz="3200" b="1" dirty="0"/>
              <a:t>نحن علماء الفلك نواجه مشاكل كبيرة في تفسير ما نتوصل إليه من خلال ملاحظاتنا لحركة الكواكب وما نقرأه في كتب العلماء. النظام الفلكي القديم لا يتفق مطلقًا مع الحقائق الواقعية التي تكشفها ملاحظتنا التجريبية اليوم </a:t>
            </a:r>
            <a:endParaRPr lang="en-US" sz="3200" dirty="0"/>
          </a:p>
          <a:p>
            <a:r>
              <a:rPr lang="ar-SA" sz="3200" b="1" dirty="0" err="1">
                <a:solidFill>
                  <a:srgbClr val="0070C0"/>
                </a:solidFill>
              </a:rPr>
              <a:t>سمبليسيو</a:t>
            </a:r>
            <a:r>
              <a:rPr lang="ar-SA" sz="3200" b="1" dirty="0">
                <a:solidFill>
                  <a:srgbClr val="0070C0"/>
                </a:solidFill>
              </a:rPr>
              <a:t>: </a:t>
            </a:r>
            <a:r>
              <a:rPr lang="ar-SA" sz="3200" b="1" dirty="0"/>
              <a:t>إنك تعرف بلا شك وجهة نظر علمائنا السابقين في أنه لا يوجد أي كوكب يدور حول مركز آخر، وتعلم أنني أنا وزملائي نقدر علمائنا ونثق بما توصلوا إليه في كتبهم السابقة.</a:t>
            </a:r>
            <a:endParaRPr lang="ar-EG" sz="3200" b="1" dirty="0"/>
          </a:p>
          <a:p>
            <a:r>
              <a:rPr lang="ar-SA" sz="3200" b="1" dirty="0">
                <a:solidFill>
                  <a:srgbClr val="0070C0"/>
                </a:solidFill>
              </a:rPr>
              <a:t>غاليليو: </a:t>
            </a:r>
            <a:r>
              <a:rPr lang="ar-SA" sz="3200" b="1" dirty="0"/>
              <a:t>إن قيمة الأعمال السابقة كمرجع شيء وما يمكن أن يتأكد منه الإنسان بنفسه من خلال الملاحظة والبحث والتقصي فشيء آخر.</a:t>
            </a:r>
            <a:endParaRPr lang="en-US" sz="3200" dirty="0"/>
          </a:p>
          <a:p>
            <a:endParaRPr lang="en-US" sz="3200" dirty="0"/>
          </a:p>
        </p:txBody>
      </p:sp>
      <p:sp>
        <p:nvSpPr>
          <p:cNvPr id="5" name="مستطيل: زوايا مستديرة 4">
            <a:extLst>
              <a:ext uri="{FF2B5EF4-FFF2-40B4-BE49-F238E27FC236}">
                <a16:creationId xmlns:a16="http://schemas.microsoft.com/office/drawing/2014/main" id="{4ACF132A-3526-41F2-88DD-52B6EE4D950E}"/>
              </a:ext>
            </a:extLst>
          </p:cNvPr>
          <p:cNvSpPr/>
          <p:nvPr/>
        </p:nvSpPr>
        <p:spPr>
          <a:xfrm>
            <a:off x="1313636" y="5928422"/>
            <a:ext cx="6516724" cy="432048"/>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حياة غاليليو، الطبعة الثالثة </a:t>
            </a:r>
            <a:r>
              <a:rPr lang="ar-EG" sz="2000" b="1" dirty="0" err="1">
                <a:solidFill>
                  <a:schemeClr val="tx1"/>
                </a:solidFill>
              </a:rPr>
              <a:t>برتولد</a:t>
            </a:r>
            <a:r>
              <a:rPr lang="ar-EG" sz="2000" b="1" dirty="0">
                <a:solidFill>
                  <a:schemeClr val="tx1"/>
                </a:solidFill>
              </a:rPr>
              <a:t> برشت 1981م</a:t>
            </a:r>
          </a:p>
        </p:txBody>
      </p:sp>
    </p:spTree>
    <p:extLst>
      <p:ext uri="{BB962C8B-B14F-4D97-AF65-F5344CB8AC3E}">
        <p14:creationId xmlns:p14="http://schemas.microsoft.com/office/powerpoint/2010/main" val="97727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918E19A3-6D65-4580-87EA-DC708E93928F}"/>
              </a:ext>
            </a:extLst>
          </p:cNvPr>
          <p:cNvPicPr>
            <a:picLocks noChangeAspect="1"/>
          </p:cNvPicPr>
          <p:nvPr/>
        </p:nvPicPr>
        <p:blipFill>
          <a:blip r:embed="rId3"/>
          <a:stretch>
            <a:fillRect/>
          </a:stretch>
        </p:blipFill>
        <p:spPr>
          <a:xfrm rot="20973507">
            <a:off x="900371" y="3860982"/>
            <a:ext cx="1726387" cy="1755648"/>
          </a:xfrm>
          <a:prstGeom prst="rect">
            <a:avLst/>
          </a:prstGeom>
        </p:spPr>
      </p:pic>
      <p:sp>
        <p:nvSpPr>
          <p:cNvPr id="10" name="TextBox 2">
            <a:extLst>
              <a:ext uri="{FF2B5EF4-FFF2-40B4-BE49-F238E27FC236}">
                <a16:creationId xmlns:a16="http://schemas.microsoft.com/office/drawing/2014/main" id="{AF7610CA-AC5A-492B-AB67-45CCDF89CBF0}"/>
              </a:ext>
            </a:extLst>
          </p:cNvPr>
          <p:cNvSpPr txBox="1"/>
          <p:nvPr/>
        </p:nvSpPr>
        <p:spPr>
          <a:xfrm>
            <a:off x="683565" y="497530"/>
            <a:ext cx="7776865" cy="5509200"/>
          </a:xfrm>
          <a:prstGeom prst="rect">
            <a:avLst/>
          </a:prstGeom>
          <a:noFill/>
          <a:ln w="57150">
            <a:noFill/>
            <a:prstDash val="dashDot"/>
          </a:ln>
        </p:spPr>
        <p:txBody>
          <a:bodyPr wrap="square" rtlCol="0">
            <a:spAutoFit/>
          </a:bodyPr>
          <a:lstStyle/>
          <a:p>
            <a:r>
              <a:rPr lang="ar-SA" sz="3200" b="1" dirty="0" err="1">
                <a:solidFill>
                  <a:srgbClr val="0070C0"/>
                </a:solidFill>
              </a:rPr>
              <a:t>سمبليسيو</a:t>
            </a:r>
            <a:r>
              <a:rPr lang="ar-SA" sz="3200" b="1" dirty="0">
                <a:solidFill>
                  <a:srgbClr val="0070C0"/>
                </a:solidFill>
              </a:rPr>
              <a:t>: </a:t>
            </a:r>
            <a:r>
              <a:rPr lang="ar-SA" sz="3200" b="1" dirty="0"/>
              <a:t>لا يمكن لي أن أستمع للمزيد! خطأ كبير أن تحط من شأن علمائنا كأرسطو </a:t>
            </a:r>
            <a:r>
              <a:rPr lang="ar-SA" sz="3200" b="1" dirty="0" err="1"/>
              <a:t>وكويرنيكوس</a:t>
            </a:r>
            <a:r>
              <a:rPr lang="ar-SA" sz="3200" b="1" dirty="0"/>
              <a:t> وتقارن نفسك بهم. يبدو لي أن متابعة المناقشة أمر لا طائل منه. إنني أرفض المشاركة في مناقشة خالية من الحقيقة فلنكف عن المناقشة.</a:t>
            </a:r>
            <a:endParaRPr lang="en-US" sz="3200" dirty="0"/>
          </a:p>
          <a:p>
            <a:r>
              <a:rPr lang="ar-SA" sz="3200" b="1" dirty="0">
                <a:solidFill>
                  <a:srgbClr val="0070C0"/>
                </a:solidFill>
              </a:rPr>
              <a:t>غاليليو: </a:t>
            </a:r>
            <a:r>
              <a:rPr lang="ar-SA" sz="3200" b="1" dirty="0"/>
              <a:t>إن الحقيقة تعتمد على نتيجة التقصي والبحث ولا تعتمد علي أسماء الأشخاص. وما قيمة التفكير إذن؟ حاولوا أن تدرسوا جزءا من الكون بشكل واقعي ..... أرجوكم أيها السادة، ثقوا بكل تواضع فيما ترونه بأعينكم من خلال هذا المنظار.</a:t>
            </a:r>
            <a:endParaRPr lang="en-US" sz="3200" dirty="0"/>
          </a:p>
          <a:p>
            <a:endParaRPr lang="en-US" sz="3200" dirty="0"/>
          </a:p>
        </p:txBody>
      </p:sp>
      <p:sp>
        <p:nvSpPr>
          <p:cNvPr id="5" name="مستطيل: زوايا مستديرة 4">
            <a:extLst>
              <a:ext uri="{FF2B5EF4-FFF2-40B4-BE49-F238E27FC236}">
                <a16:creationId xmlns:a16="http://schemas.microsoft.com/office/drawing/2014/main" id="{4ACF132A-3526-41F2-88DD-52B6EE4D950E}"/>
              </a:ext>
            </a:extLst>
          </p:cNvPr>
          <p:cNvSpPr/>
          <p:nvPr/>
        </p:nvSpPr>
        <p:spPr>
          <a:xfrm>
            <a:off x="1313635" y="5790706"/>
            <a:ext cx="6516724" cy="432048"/>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حياة غاليليو، الطبعة الثالثة </a:t>
            </a:r>
            <a:r>
              <a:rPr lang="ar-EG" sz="2000" dirty="0" err="1">
                <a:solidFill>
                  <a:schemeClr val="tx1"/>
                </a:solidFill>
              </a:rPr>
              <a:t>برتولد</a:t>
            </a:r>
            <a:r>
              <a:rPr lang="ar-EG" sz="2000" b="1" dirty="0">
                <a:solidFill>
                  <a:schemeClr val="tx1"/>
                </a:solidFill>
              </a:rPr>
              <a:t> </a:t>
            </a:r>
            <a:r>
              <a:rPr lang="ar-EG" sz="2000" dirty="0">
                <a:solidFill>
                  <a:schemeClr val="tx1"/>
                </a:solidFill>
              </a:rPr>
              <a:t>برشت</a:t>
            </a:r>
            <a:r>
              <a:rPr lang="ar-EG" sz="2000" b="1" dirty="0">
                <a:solidFill>
                  <a:schemeClr val="tx1"/>
                </a:solidFill>
              </a:rPr>
              <a:t> </a:t>
            </a:r>
            <a:r>
              <a:rPr lang="ar-EG" sz="2000" dirty="0">
                <a:solidFill>
                  <a:schemeClr val="tx1"/>
                </a:solidFill>
              </a:rPr>
              <a:t>1981م</a:t>
            </a:r>
            <a:endParaRPr lang="ar-EG" sz="2000" b="1" dirty="0">
              <a:solidFill>
                <a:schemeClr val="tx1"/>
              </a:solidFill>
            </a:endParaRPr>
          </a:p>
        </p:txBody>
      </p:sp>
    </p:spTree>
    <p:extLst>
      <p:ext uri="{BB962C8B-B14F-4D97-AF65-F5344CB8AC3E}">
        <p14:creationId xmlns:p14="http://schemas.microsoft.com/office/powerpoint/2010/main" val="203773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870</TotalTime>
  <Words>2705</Words>
  <Application>Microsoft Office PowerPoint</Application>
  <PresentationFormat>عرض على الشاشة (4:3)</PresentationFormat>
  <Paragraphs>231</Paragraphs>
  <Slides>66</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66</vt:i4>
      </vt:variant>
    </vt:vector>
  </HeadingPairs>
  <TitlesOfParts>
    <vt:vector size="70" baseType="lpstr">
      <vt:lpstr>Arial</vt:lpstr>
      <vt:lpstr>Calibri</vt:lpstr>
      <vt:lpstr>Wingdings</vt:lpstr>
      <vt:lpstr>نسق Office</vt:lpstr>
      <vt:lpstr>الدرس الثاني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 www.ien.edu.sa ٨ </dc:title>
  <dc:creator>Eman Adel</dc:creator>
  <cp:lastModifiedBy>Eman Adel</cp:lastModifiedBy>
  <cp:revision>134</cp:revision>
  <dcterms:created xsi:type="dcterms:W3CDTF">2020-12-01T14:21:27Z</dcterms:created>
  <dcterms:modified xsi:type="dcterms:W3CDTF">2021-08-21T19:07:25Z</dcterms:modified>
</cp:coreProperties>
</file>