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648" r:id="rId1"/>
  </p:sldMasterIdLst>
  <p:notesMasterIdLst>
    <p:notesMasterId r:id="rId49"/>
  </p:notesMasterIdLst>
  <p:sldIdLst>
    <p:sldId id="297" r:id="rId2"/>
    <p:sldId id="298" r:id="rId3"/>
    <p:sldId id="384" r:id="rId4"/>
    <p:sldId id="275" r:id="rId5"/>
    <p:sldId id="327" r:id="rId6"/>
    <p:sldId id="328" r:id="rId7"/>
    <p:sldId id="385" r:id="rId8"/>
    <p:sldId id="277" r:id="rId9"/>
    <p:sldId id="337" r:id="rId10"/>
    <p:sldId id="338" r:id="rId11"/>
    <p:sldId id="339" r:id="rId12"/>
    <p:sldId id="336" r:id="rId13"/>
    <p:sldId id="341" r:id="rId14"/>
    <p:sldId id="342" r:id="rId15"/>
    <p:sldId id="340" r:id="rId16"/>
    <p:sldId id="343" r:id="rId17"/>
    <p:sldId id="344" r:id="rId18"/>
    <p:sldId id="345" r:id="rId19"/>
    <p:sldId id="346" r:id="rId20"/>
    <p:sldId id="348" r:id="rId21"/>
    <p:sldId id="347" r:id="rId22"/>
    <p:sldId id="349" r:id="rId23"/>
    <p:sldId id="352" r:id="rId24"/>
    <p:sldId id="358" r:id="rId25"/>
    <p:sldId id="361" r:id="rId26"/>
    <p:sldId id="359" r:id="rId27"/>
    <p:sldId id="360" r:id="rId28"/>
    <p:sldId id="354" r:id="rId29"/>
    <p:sldId id="355" r:id="rId30"/>
    <p:sldId id="356" r:id="rId31"/>
    <p:sldId id="357" r:id="rId32"/>
    <p:sldId id="362" r:id="rId33"/>
    <p:sldId id="363" r:id="rId34"/>
    <p:sldId id="364" r:id="rId35"/>
    <p:sldId id="365" r:id="rId36"/>
    <p:sldId id="366" r:id="rId37"/>
    <p:sldId id="367" r:id="rId38"/>
    <p:sldId id="368" r:id="rId39"/>
    <p:sldId id="370" r:id="rId40"/>
    <p:sldId id="372" r:id="rId41"/>
    <p:sldId id="373" r:id="rId42"/>
    <p:sldId id="374" r:id="rId43"/>
    <p:sldId id="378" r:id="rId44"/>
    <p:sldId id="379" r:id="rId45"/>
    <p:sldId id="383" r:id="rId46"/>
    <p:sldId id="377" r:id="rId47"/>
    <p:sldId id="380" r:id="rId48"/>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a:srgbClr val="66FFFF"/>
    <a:srgbClr val="AE15CD"/>
    <a:srgbClr val="FFFFCC"/>
    <a:srgbClr val="FFFF00"/>
    <a:srgbClr val="740E88"/>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386" autoAdjust="0"/>
    <p:restoredTop sz="94660"/>
  </p:normalViewPr>
  <p:slideViewPr>
    <p:cSldViewPr>
      <p:cViewPr>
        <p:scale>
          <a:sx n="50" d="100"/>
          <a:sy n="50" d="100"/>
        </p:scale>
        <p:origin x="1032" y="75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87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atin typeface="Arial" pitchFamily="34" charset="0"/>
                <a:cs typeface="Arial" pitchFamily="34" charset="0"/>
              </a:defRPr>
            </a:lvl1pPr>
          </a:lstStyle>
          <a:p>
            <a:pPr>
              <a:defRPr/>
            </a:pPr>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atin typeface="Arial" pitchFamily="34" charset="0"/>
                <a:cs typeface="Arial" pitchFamily="34" charset="0"/>
              </a:defRPr>
            </a:lvl1pPr>
          </a:lstStyle>
          <a:p>
            <a:pPr>
              <a:defRPr/>
            </a:pPr>
            <a:fld id="{9A458F3C-5D05-4298-AFE4-6A48EB7B46DA}" type="datetimeFigureOut">
              <a:rPr lang="ar-SA"/>
              <a:pPr>
                <a:defRPr/>
              </a:pPr>
              <a:t>11/01/40</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SA" noProof="0" smtClean="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noProof="0" smtClean="0"/>
              <a:t>انقر لتحرير أنماط النص الرئيسي</a:t>
            </a:r>
          </a:p>
          <a:p>
            <a:pPr lvl="1"/>
            <a:r>
              <a:rPr lang="ar-SA" noProof="0" smtClean="0"/>
              <a:t>المستوى الثاني</a:t>
            </a:r>
          </a:p>
          <a:p>
            <a:pPr lvl="2"/>
            <a:r>
              <a:rPr lang="ar-SA" noProof="0" smtClean="0"/>
              <a:t>المستوى الثالث</a:t>
            </a:r>
          </a:p>
          <a:p>
            <a:pPr lvl="3"/>
            <a:r>
              <a:rPr lang="ar-SA" noProof="0" smtClean="0"/>
              <a:t>المستوى الرابع</a:t>
            </a:r>
          </a:p>
          <a:p>
            <a:pPr lvl="4"/>
            <a:r>
              <a:rPr lang="ar-SA" noProof="0" smtClean="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atin typeface="Arial" pitchFamily="34" charset="0"/>
                <a:cs typeface="Arial" pitchFamily="34" charset="0"/>
              </a:defRPr>
            </a:lvl1pPr>
          </a:lstStyle>
          <a:p>
            <a:pPr>
              <a:defRPr/>
            </a:pPr>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atin typeface="Arial" pitchFamily="34" charset="0"/>
                <a:cs typeface="Arial" pitchFamily="34" charset="0"/>
              </a:defRPr>
            </a:lvl1pPr>
          </a:lstStyle>
          <a:p>
            <a:pPr>
              <a:defRPr/>
            </a:pPr>
            <a:fld id="{ED14A4E1-B421-43BF-A1EB-9C422A66D155}" type="slidenum">
              <a:rPr lang="ar-SA"/>
              <a:pPr>
                <a:defRPr/>
              </a:pPr>
              <a:t>‹#›</a:t>
            </a:fld>
            <a:endParaRPr lang="ar-SA"/>
          </a:p>
        </p:txBody>
      </p:sp>
    </p:spTree>
    <p:extLst>
      <p:ext uri="{BB962C8B-B14F-4D97-AF65-F5344CB8AC3E}">
        <p14:creationId xmlns:p14="http://schemas.microsoft.com/office/powerpoint/2010/main" val="680544533"/>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2F255DCF-88C3-4BA6-9C87-EF1EA218D5B4}"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3857A7D9-7B6E-41FC-887F-85F78C5F12B8}"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BBD941D0-B886-47C5-B8D4-DA45197AA078}"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3D31249A-9DC0-45F5-A1BE-3F0F58F8CD00}"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1876CDBC-DA8A-47DB-802F-03EA454F0D8B}"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C38CECAC-D57C-444F-9E18-165CF9865E88}"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BFBD0157-5E6F-467C-9C46-C9ABB25D48EC}"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2BB16FC5-EF88-48FD-AB00-E183F51EDB1A}"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75AE19B-3CF2-4AB9-A98E-8AB8D07C5314}"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3A00B5FE-1756-45AD-9440-43AF6CFAD55F}"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3"/>
          <p:cNvSpPr>
            <a:spLocks noGrp="1"/>
          </p:cNvSpPr>
          <p:nvPr>
            <p:ph type="dt" sz="half" idx="10"/>
          </p:nvPr>
        </p:nvSpPr>
        <p:spPr/>
        <p:txBody>
          <a:bodyPr/>
          <a:lstStyle>
            <a:lvl1pPr>
              <a:defRPr/>
            </a:lvl1pPr>
          </a:lstStyle>
          <a:p>
            <a:pPr>
              <a:defRPr/>
            </a:pPr>
            <a:fld id="{3A6A76DC-117E-4D30-8F09-FDBD277C46B2}" type="datetime1">
              <a:rPr lang="en-US" smtClean="0"/>
              <a:pPr>
                <a:defRPr/>
              </a:pPr>
              <a:t>9/21/2018</a:t>
            </a:fld>
            <a:endParaRPr lang="ar-EG"/>
          </a:p>
        </p:txBody>
      </p:sp>
      <p:sp>
        <p:nvSpPr>
          <p:cNvPr id="6"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7" name="Slide Number Placeholder 5"/>
          <p:cNvSpPr>
            <a:spLocks noGrp="1"/>
          </p:cNvSpPr>
          <p:nvPr>
            <p:ph type="sldNum" sz="quarter" idx="12"/>
          </p:nvPr>
        </p:nvSpPr>
        <p:spPr/>
        <p:txBody>
          <a:bodyPr/>
          <a:lstStyle>
            <a:lvl1pPr>
              <a:defRPr/>
            </a:lvl1pPr>
          </a:lstStyle>
          <a:p>
            <a:pPr>
              <a:defRPr/>
            </a:pPr>
            <a:fld id="{FC49973D-F90F-4BD1-9AD7-C03B740037D9}"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3"/>
          <p:cNvSpPr>
            <a:spLocks noGrp="1"/>
          </p:cNvSpPr>
          <p:nvPr>
            <p:ph type="dt" sz="half" idx="10"/>
          </p:nvPr>
        </p:nvSpPr>
        <p:spPr/>
        <p:txBody>
          <a:bodyPr/>
          <a:lstStyle>
            <a:lvl1pPr>
              <a:defRPr/>
            </a:lvl1pPr>
          </a:lstStyle>
          <a:p>
            <a:pPr>
              <a:defRPr/>
            </a:pPr>
            <a:fld id="{30702C85-F401-434D-9945-68858DBD44C4}" type="datetime1">
              <a:rPr lang="en-US" smtClean="0"/>
              <a:pPr>
                <a:defRPr/>
              </a:pPr>
              <a:t>9/21/2018</a:t>
            </a:fld>
            <a:endParaRPr lang="ar-EG"/>
          </a:p>
        </p:txBody>
      </p:sp>
      <p:sp>
        <p:nvSpPr>
          <p:cNvPr id="8"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9" name="Slide Number Placeholder 5"/>
          <p:cNvSpPr>
            <a:spLocks noGrp="1"/>
          </p:cNvSpPr>
          <p:nvPr>
            <p:ph type="sldNum" sz="quarter" idx="12"/>
          </p:nvPr>
        </p:nvSpPr>
        <p:spPr/>
        <p:txBody>
          <a:bodyPr/>
          <a:lstStyle>
            <a:lvl1pPr>
              <a:defRPr/>
            </a:lvl1pPr>
          </a:lstStyle>
          <a:p>
            <a:pPr>
              <a:defRPr/>
            </a:pPr>
            <a:fld id="{5FA5B815-5790-4792-BD09-C278FDCED377}"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8303EA0A-EF69-494F-97EF-428A65D6E45E}" type="datetime1">
              <a:rPr lang="en-US" smtClean="0"/>
              <a:pPr>
                <a:defRPr/>
              </a:pPr>
              <a:t>9/21/2018</a:t>
            </a:fld>
            <a:endParaRPr lang="ar-EG"/>
          </a:p>
        </p:txBody>
      </p:sp>
      <p:sp>
        <p:nvSpPr>
          <p:cNvPr id="4"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5" name="Slide Number Placeholder 5"/>
          <p:cNvSpPr>
            <a:spLocks noGrp="1"/>
          </p:cNvSpPr>
          <p:nvPr>
            <p:ph type="sldNum" sz="quarter" idx="12"/>
          </p:nvPr>
        </p:nvSpPr>
        <p:spPr/>
        <p:txBody>
          <a:bodyPr/>
          <a:lstStyle>
            <a:lvl1pPr>
              <a:defRPr/>
            </a:lvl1pPr>
          </a:lstStyle>
          <a:p>
            <a:pPr>
              <a:defRPr/>
            </a:pPr>
            <a:fld id="{6A0A65CE-07DF-4077-9FB8-68444F660C90}"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7A1AD7-F8E3-4831-8AF7-386F55C22DF7}" type="datetime1">
              <a:rPr lang="en-US" smtClean="0"/>
              <a:pPr>
                <a:defRPr/>
              </a:pPr>
              <a:t>9/21/2018</a:t>
            </a:fld>
            <a:endParaRPr lang="ar-EG"/>
          </a:p>
        </p:txBody>
      </p:sp>
      <p:sp>
        <p:nvSpPr>
          <p:cNvPr id="3"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4" name="Slide Number Placeholder 5"/>
          <p:cNvSpPr>
            <a:spLocks noGrp="1"/>
          </p:cNvSpPr>
          <p:nvPr>
            <p:ph type="sldNum" sz="quarter" idx="12"/>
          </p:nvPr>
        </p:nvSpPr>
        <p:spPr/>
        <p:txBody>
          <a:bodyPr/>
          <a:lstStyle>
            <a:lvl1pPr>
              <a:defRPr/>
            </a:lvl1pPr>
          </a:lstStyle>
          <a:p>
            <a:pPr>
              <a:defRPr/>
            </a:pPr>
            <a:fld id="{5FAC5246-847E-4FCC-8E48-6DF0C3B07A27}"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E5EB5E6-27FA-48A6-90BB-2B819A42A276}" type="datetime1">
              <a:rPr lang="en-US" smtClean="0"/>
              <a:pPr>
                <a:defRPr/>
              </a:pPr>
              <a:t>9/21/2018</a:t>
            </a:fld>
            <a:endParaRPr lang="ar-EG"/>
          </a:p>
        </p:txBody>
      </p:sp>
      <p:sp>
        <p:nvSpPr>
          <p:cNvPr id="6"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7" name="Slide Number Placeholder 5"/>
          <p:cNvSpPr>
            <a:spLocks noGrp="1"/>
          </p:cNvSpPr>
          <p:nvPr>
            <p:ph type="sldNum" sz="quarter" idx="12"/>
          </p:nvPr>
        </p:nvSpPr>
        <p:spPr/>
        <p:txBody>
          <a:bodyPr/>
          <a:lstStyle>
            <a:lvl1pPr>
              <a:defRPr/>
            </a:lvl1pPr>
          </a:lstStyle>
          <a:p>
            <a:pPr>
              <a:defRPr/>
            </a:pPr>
            <a:fld id="{9F388776-3EB8-41CE-8BF2-C70F948DA91C}"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F586531-E1DB-4E85-9768-7F1BA84E2F98}" type="datetime1">
              <a:rPr lang="en-US" smtClean="0"/>
              <a:pPr>
                <a:defRPr/>
              </a:pPr>
              <a:t>9/21/2018</a:t>
            </a:fld>
            <a:endParaRPr lang="ar-EG"/>
          </a:p>
        </p:txBody>
      </p:sp>
      <p:sp>
        <p:nvSpPr>
          <p:cNvPr id="6"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7" name="Slide Number Placeholder 5"/>
          <p:cNvSpPr>
            <a:spLocks noGrp="1"/>
          </p:cNvSpPr>
          <p:nvPr>
            <p:ph type="sldNum" sz="quarter" idx="12"/>
          </p:nvPr>
        </p:nvSpPr>
        <p:spPr/>
        <p:txBody>
          <a:bodyPr/>
          <a:lstStyle>
            <a:lvl1pPr>
              <a:defRPr/>
            </a:lvl1pPr>
          </a:lstStyle>
          <a:p>
            <a:pPr>
              <a:defRPr/>
            </a:pPr>
            <a:fld id="{F924E691-DA95-4BEB-B729-24F5142185E8}" type="slidenum">
              <a:rPr lang="ar-EG"/>
              <a:pPr>
                <a:defRPr/>
              </a:pPr>
              <a:t>‹#›</a:t>
            </a:fld>
            <a:endParaRPr lang="ar-EG"/>
          </a:p>
        </p:txBody>
      </p:sp>
    </p:spTree>
  </p:cSld>
  <p:clrMapOvr>
    <a:masterClrMapping/>
  </p:clrMapOvr>
  <p:transition>
    <p:strips dir="ru"/>
    <p:sndAc>
      <p:stSnd>
        <p:snd r:embed="rId1" name="camera.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alphaModFix amt="9800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8F22625-C470-43B5-A0F8-9191F3EDAA3C}" type="datetime1">
              <a:rPr lang="en-US" smtClean="0"/>
              <a:pPr>
                <a:defRPr/>
              </a:pPr>
              <a:t>9/21/2018</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b="1">
                <a:solidFill>
                  <a:schemeClr val="tx1">
                    <a:lumMod val="95000"/>
                    <a:lumOff val="5000"/>
                  </a:schemeClr>
                </a:solidFill>
                <a:latin typeface="+mn-lt"/>
                <a:cs typeface="+mn-cs"/>
              </a:defRPr>
            </a:lvl1pPr>
          </a:lstStyle>
          <a:p>
            <a:pPr>
              <a:defRPr/>
            </a:pPr>
            <a:r>
              <a:rPr lang="ar-EG" dirty="0" smtClean="0"/>
              <a:t> </a:t>
            </a:r>
            <a:endParaRPr lang="ar-EG" dirty="0"/>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F1DAF75-8D07-48DD-881C-2009121D42C8}"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strips dir="ru"/>
    <p:sndAc>
      <p:stSnd>
        <p:snd r:embed="rId13" name="camera.wav"/>
      </p:stSnd>
    </p:sndAc>
  </p:transition>
  <p:hf sldNum="0" hd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3.wav"/></Relationships>
</file>

<file path=ppt/slides/_rels/slide10.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audio" Target="../media/audio21.wav"/></Relationships>
</file>

<file path=ppt/slides/_rels/slide11.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audio" Target="../media/audio23.wav"/></Relationships>
</file>

<file path=ppt/slides/_rels/slide12.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18" Type="http://schemas.openxmlformats.org/officeDocument/2006/relationships/audio" Target="../media/audio39.wav"/><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audio" Target="../media/audio33.wav"/><Relationship Id="rId17" Type="http://schemas.openxmlformats.org/officeDocument/2006/relationships/audio" Target="../media/audio38.wav"/><Relationship Id="rId2" Type="http://schemas.openxmlformats.org/officeDocument/2006/relationships/audio" Target="../media/audio1.wav"/><Relationship Id="rId16" Type="http://schemas.openxmlformats.org/officeDocument/2006/relationships/audio" Target="../media/audio37.wav"/><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audio" Target="../media/audio26.wav"/><Relationship Id="rId15" Type="http://schemas.openxmlformats.org/officeDocument/2006/relationships/audio" Target="../media/audio36.wav"/><Relationship Id="rId10" Type="http://schemas.openxmlformats.org/officeDocument/2006/relationships/audio" Target="../media/audio31.wav"/><Relationship Id="rId19" Type="http://schemas.openxmlformats.org/officeDocument/2006/relationships/image" Target="../media/image7.png"/><Relationship Id="rId4" Type="http://schemas.openxmlformats.org/officeDocument/2006/relationships/audio" Target="../media/audio25.wav"/><Relationship Id="rId9" Type="http://schemas.openxmlformats.org/officeDocument/2006/relationships/audio" Target="../media/audio30.wav"/><Relationship Id="rId14" Type="http://schemas.openxmlformats.org/officeDocument/2006/relationships/audio" Target="../media/audio35.wav"/></Relationships>
</file>

<file path=ppt/slides/_rels/slide13.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41.wav"/></Relationships>
</file>

<file path=ppt/slides/_rels/slide14.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43.wav"/></Relationships>
</file>

<file path=ppt/slides/_rels/slide15.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audio" Target="../media/audio44.wav"/><Relationship Id="rId7" Type="http://schemas.openxmlformats.org/officeDocument/2006/relationships/audio" Target="../media/audio48.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47.wav"/><Relationship Id="rId5" Type="http://schemas.openxmlformats.org/officeDocument/2006/relationships/audio" Target="../media/audio46.wav"/><Relationship Id="rId4" Type="http://schemas.openxmlformats.org/officeDocument/2006/relationships/audio" Target="../media/audio45.wav"/><Relationship Id="rId9" Type="http://schemas.openxmlformats.org/officeDocument/2006/relationships/audio" Target="../media/audio50.wav"/></Relationships>
</file>

<file path=ppt/slides/_rels/slide16.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52.wav"/></Relationships>
</file>

<file path=ppt/slides/_rels/slide17.xml.rels><?xml version="1.0" encoding="UTF-8" standalone="yes"?>
<Relationships xmlns="http://schemas.openxmlformats.org/package/2006/relationships"><Relationship Id="rId3" Type="http://schemas.openxmlformats.org/officeDocument/2006/relationships/audio" Target="../media/audio53.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54.wav"/></Relationships>
</file>

<file path=ppt/slides/_rels/slide18.xml.rels><?xml version="1.0" encoding="UTF-8" standalone="yes"?>
<Relationships xmlns="http://schemas.openxmlformats.org/package/2006/relationships"><Relationship Id="rId3" Type="http://schemas.openxmlformats.org/officeDocument/2006/relationships/audio" Target="../media/audio55.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57.wav"/></Relationships>
</file>

<file path=ppt/slides/_rels/slide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5.wav"/></Relationships>
</file>

<file path=ppt/slides/_rels/slide20.xml.rels><?xml version="1.0" encoding="UTF-8" standalone="yes"?>
<Relationships xmlns="http://schemas.openxmlformats.org/package/2006/relationships"><Relationship Id="rId3" Type="http://schemas.openxmlformats.org/officeDocument/2006/relationships/audio" Target="../media/audio58.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59.wav"/></Relationships>
</file>

<file path=ppt/slides/_rels/slide21.xml.rels><?xml version="1.0" encoding="UTF-8" standalone="yes"?>
<Relationships xmlns="http://schemas.openxmlformats.org/package/2006/relationships"><Relationship Id="rId8" Type="http://schemas.openxmlformats.org/officeDocument/2006/relationships/audio" Target="../media/audio65.wav"/><Relationship Id="rId3" Type="http://schemas.openxmlformats.org/officeDocument/2006/relationships/audio" Target="../media/audio60.wav"/><Relationship Id="rId7" Type="http://schemas.openxmlformats.org/officeDocument/2006/relationships/audio" Target="../media/audio6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63.wav"/><Relationship Id="rId11" Type="http://schemas.openxmlformats.org/officeDocument/2006/relationships/image" Target="../media/image9.png"/><Relationship Id="rId5" Type="http://schemas.openxmlformats.org/officeDocument/2006/relationships/audio" Target="../media/audio62.wav"/><Relationship Id="rId10" Type="http://schemas.openxmlformats.org/officeDocument/2006/relationships/audio" Target="../media/audio67.wav"/><Relationship Id="rId4" Type="http://schemas.openxmlformats.org/officeDocument/2006/relationships/audio" Target="../media/audio61.wav"/><Relationship Id="rId9" Type="http://schemas.openxmlformats.org/officeDocument/2006/relationships/audio" Target="../media/audio66.wav"/></Relationships>
</file>

<file path=ppt/slides/_rels/slide22.xml.rels><?xml version="1.0" encoding="UTF-8" standalone="yes"?>
<Relationships xmlns="http://schemas.openxmlformats.org/package/2006/relationships"><Relationship Id="rId3" Type="http://schemas.openxmlformats.org/officeDocument/2006/relationships/audio" Target="../media/audio68.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69.wav"/></Relationships>
</file>

<file path=ppt/slides/_rels/slide23.xml.rels><?xml version="1.0" encoding="UTF-8" standalone="yes"?>
<Relationships xmlns="http://schemas.openxmlformats.org/package/2006/relationships"><Relationship Id="rId3" Type="http://schemas.openxmlformats.org/officeDocument/2006/relationships/audio" Target="../media/audio7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73.wav"/><Relationship Id="rId5" Type="http://schemas.openxmlformats.org/officeDocument/2006/relationships/audio" Target="../media/audio72.wav"/><Relationship Id="rId4" Type="http://schemas.openxmlformats.org/officeDocument/2006/relationships/audio" Target="../media/audio71.wav"/></Relationships>
</file>

<file path=ppt/slides/_rels/slide24.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74.wav"/></Relationships>
</file>

<file path=ppt/slides/_rels/slide25.xml.rels><?xml version="1.0" encoding="UTF-8" standalone="yes"?>
<Relationships xmlns="http://schemas.openxmlformats.org/package/2006/relationships"><Relationship Id="rId3" Type="http://schemas.openxmlformats.org/officeDocument/2006/relationships/audio" Target="../media/audio75.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audio" Target="../media/audio76.wav"/></Relationships>
</file>

<file path=ppt/slides/_rels/slide26.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77.wav"/></Relationships>
</file>

<file path=ppt/slides/_rels/slide27.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78.wav"/></Relationships>
</file>

<file path=ppt/slides/_rels/slide28.xml.rels><?xml version="1.0" encoding="UTF-8" standalone="yes"?>
<Relationships xmlns="http://schemas.openxmlformats.org/package/2006/relationships"><Relationship Id="rId3" Type="http://schemas.openxmlformats.org/officeDocument/2006/relationships/audio" Target="../media/audio79.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81.wav"/><Relationship Id="rId4" Type="http://schemas.openxmlformats.org/officeDocument/2006/relationships/audio" Target="../media/audio80.wav"/></Relationships>
</file>

<file path=ppt/slides/_rels/slide29.xml.rels><?xml version="1.0" encoding="UTF-8" standalone="yes"?>
<Relationships xmlns="http://schemas.openxmlformats.org/package/2006/relationships"><Relationship Id="rId3" Type="http://schemas.openxmlformats.org/officeDocument/2006/relationships/audio" Target="../media/audio8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83.wav"/></Relationships>
</file>

<file path=ppt/slides/_rels/slide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7.wav"/></Relationships>
</file>

<file path=ppt/slides/_rels/slide30.xml.rels><?xml version="1.0" encoding="UTF-8" standalone="yes"?>
<Relationships xmlns="http://schemas.openxmlformats.org/package/2006/relationships"><Relationship Id="rId3" Type="http://schemas.openxmlformats.org/officeDocument/2006/relationships/audio" Target="../media/audio8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audio" Target="../media/audio86.wav"/><Relationship Id="rId4" Type="http://schemas.openxmlformats.org/officeDocument/2006/relationships/audio" Target="../media/audio85.wav"/></Relationships>
</file>

<file path=ppt/slides/_rels/slide31.xml.rels><?xml version="1.0" encoding="UTF-8" standalone="yes"?>
<Relationships xmlns="http://schemas.openxmlformats.org/package/2006/relationships"><Relationship Id="rId3" Type="http://schemas.openxmlformats.org/officeDocument/2006/relationships/audio" Target="../media/audio87.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89.wav"/><Relationship Id="rId4" Type="http://schemas.openxmlformats.org/officeDocument/2006/relationships/audio" Target="../media/audio88.wav"/></Relationships>
</file>

<file path=ppt/slides/_rels/slide32.xml.rels><?xml version="1.0" encoding="UTF-8" standalone="yes"?>
<Relationships xmlns="http://schemas.openxmlformats.org/package/2006/relationships"><Relationship Id="rId3" Type="http://schemas.openxmlformats.org/officeDocument/2006/relationships/audio" Target="../media/audio90.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audio" Target="../media/audio9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audio" Target="../media/audio92.wav"/></Relationships>
</file>

<file path=ppt/slides/_rels/slide34.xml.rels><?xml version="1.0" encoding="UTF-8" standalone="yes"?>
<Relationships xmlns="http://schemas.openxmlformats.org/package/2006/relationships"><Relationship Id="rId3" Type="http://schemas.openxmlformats.org/officeDocument/2006/relationships/audio" Target="../media/audio93.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95.wav"/><Relationship Id="rId4" Type="http://schemas.openxmlformats.org/officeDocument/2006/relationships/audio" Target="../media/audio94.wav"/></Relationships>
</file>

<file path=ppt/slides/_rels/slide35.xml.rels><?xml version="1.0" encoding="UTF-8" standalone="yes"?>
<Relationships xmlns="http://schemas.openxmlformats.org/package/2006/relationships"><Relationship Id="rId3" Type="http://schemas.openxmlformats.org/officeDocument/2006/relationships/audio" Target="../media/audio96.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97.wav"/></Relationships>
</file>

<file path=ppt/slides/_rels/slide36.xml.rels><?xml version="1.0" encoding="UTF-8" standalone="yes"?>
<Relationships xmlns="http://schemas.openxmlformats.org/package/2006/relationships"><Relationship Id="rId3" Type="http://schemas.openxmlformats.org/officeDocument/2006/relationships/audio" Target="../media/audio98.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01.wav"/><Relationship Id="rId5" Type="http://schemas.openxmlformats.org/officeDocument/2006/relationships/audio" Target="../media/audio100.wav"/><Relationship Id="rId4" Type="http://schemas.openxmlformats.org/officeDocument/2006/relationships/audio" Target="../media/audio99.wav"/></Relationships>
</file>

<file path=ppt/slides/_rels/slide37.xml.rels><?xml version="1.0" encoding="UTF-8" standalone="yes"?>
<Relationships xmlns="http://schemas.openxmlformats.org/package/2006/relationships"><Relationship Id="rId3" Type="http://schemas.openxmlformats.org/officeDocument/2006/relationships/audio" Target="../media/audio100.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audio" Target="../media/audio102.wav"/></Relationships>
</file>

<file path=ppt/slides/_rels/slide38.xml.rels><?xml version="1.0" encoding="UTF-8" standalone="yes"?>
<Relationships xmlns="http://schemas.openxmlformats.org/package/2006/relationships"><Relationship Id="rId3" Type="http://schemas.openxmlformats.org/officeDocument/2006/relationships/audio" Target="../media/audio100.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audio" Target="../media/audio103.wav"/></Relationships>
</file>

<file path=ppt/slides/_rels/slide39.xml.rels><?xml version="1.0" encoding="UTF-8" standalone="yes"?>
<Relationships xmlns="http://schemas.openxmlformats.org/package/2006/relationships"><Relationship Id="rId8" Type="http://schemas.openxmlformats.org/officeDocument/2006/relationships/audio" Target="../media/audio109.wav"/><Relationship Id="rId3" Type="http://schemas.openxmlformats.org/officeDocument/2006/relationships/audio" Target="../media/audio104.wav"/><Relationship Id="rId7" Type="http://schemas.openxmlformats.org/officeDocument/2006/relationships/audio" Target="../media/audio108.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07.wav"/><Relationship Id="rId5" Type="http://schemas.openxmlformats.org/officeDocument/2006/relationships/audio" Target="../media/audio106.wav"/><Relationship Id="rId4" Type="http://schemas.openxmlformats.org/officeDocument/2006/relationships/audio" Target="../media/audio105.wav"/><Relationship Id="rId9" Type="http://schemas.openxmlformats.org/officeDocument/2006/relationships/audio" Target="../media/audio110.wav"/></Relationships>
</file>

<file path=ppt/slides/_rels/slide4.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9.wav"/></Relationships>
</file>

<file path=ppt/slides/_rels/slide40.xml.rels><?xml version="1.0" encoding="UTF-8" standalone="yes"?>
<Relationships xmlns="http://schemas.openxmlformats.org/package/2006/relationships"><Relationship Id="rId8" Type="http://schemas.openxmlformats.org/officeDocument/2006/relationships/audio" Target="../media/audio116.wav"/><Relationship Id="rId3" Type="http://schemas.openxmlformats.org/officeDocument/2006/relationships/audio" Target="../media/audio111.wav"/><Relationship Id="rId7" Type="http://schemas.openxmlformats.org/officeDocument/2006/relationships/audio" Target="../media/audio115.wav"/><Relationship Id="rId12" Type="http://schemas.openxmlformats.org/officeDocument/2006/relationships/audio" Target="../media/audio12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14.wav"/><Relationship Id="rId11" Type="http://schemas.openxmlformats.org/officeDocument/2006/relationships/audio" Target="../media/audio119.wav"/><Relationship Id="rId5" Type="http://schemas.openxmlformats.org/officeDocument/2006/relationships/audio" Target="../media/audio113.wav"/><Relationship Id="rId10" Type="http://schemas.openxmlformats.org/officeDocument/2006/relationships/audio" Target="../media/audio118.wav"/><Relationship Id="rId4" Type="http://schemas.openxmlformats.org/officeDocument/2006/relationships/audio" Target="../media/audio112.wav"/><Relationship Id="rId9" Type="http://schemas.openxmlformats.org/officeDocument/2006/relationships/audio" Target="../media/audio117.wav"/></Relationships>
</file>

<file path=ppt/slides/_rels/slide41.xml.rels><?xml version="1.0" encoding="UTF-8" standalone="yes"?>
<Relationships xmlns="http://schemas.openxmlformats.org/package/2006/relationships"><Relationship Id="rId3" Type="http://schemas.openxmlformats.org/officeDocument/2006/relationships/audio" Target="../media/audio11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22.wav"/><Relationship Id="rId4" Type="http://schemas.openxmlformats.org/officeDocument/2006/relationships/audio" Target="../media/audio121.wav"/></Relationships>
</file>

<file path=ppt/slides/_rels/slide42.xml.rels><?xml version="1.0" encoding="UTF-8" standalone="yes"?>
<Relationships xmlns="http://schemas.openxmlformats.org/package/2006/relationships"><Relationship Id="rId3" Type="http://schemas.openxmlformats.org/officeDocument/2006/relationships/audio" Target="../media/audio11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24.wav"/><Relationship Id="rId4" Type="http://schemas.openxmlformats.org/officeDocument/2006/relationships/audio" Target="../media/audio123.wav"/></Relationships>
</file>

<file path=ppt/slides/_rels/slide43.xml.rels><?xml version="1.0" encoding="UTF-8" standalone="yes"?>
<Relationships xmlns="http://schemas.openxmlformats.org/package/2006/relationships"><Relationship Id="rId8" Type="http://schemas.openxmlformats.org/officeDocument/2006/relationships/audio" Target="../media/audio130.wav"/><Relationship Id="rId3" Type="http://schemas.openxmlformats.org/officeDocument/2006/relationships/audio" Target="../media/audio125.wav"/><Relationship Id="rId7" Type="http://schemas.openxmlformats.org/officeDocument/2006/relationships/audio" Target="../media/audio129.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28.wav"/><Relationship Id="rId5" Type="http://schemas.openxmlformats.org/officeDocument/2006/relationships/audio" Target="../media/audio127.wav"/><Relationship Id="rId10" Type="http://schemas.openxmlformats.org/officeDocument/2006/relationships/audio" Target="../media/audio132.wav"/><Relationship Id="rId4" Type="http://schemas.openxmlformats.org/officeDocument/2006/relationships/audio" Target="../media/audio126.wav"/><Relationship Id="rId9" Type="http://schemas.openxmlformats.org/officeDocument/2006/relationships/audio" Target="../media/audio131.wav"/></Relationships>
</file>

<file path=ppt/slides/_rels/slide44.xml.rels><?xml version="1.0" encoding="UTF-8" standalone="yes"?>
<Relationships xmlns="http://schemas.openxmlformats.org/package/2006/relationships"><Relationship Id="rId8" Type="http://schemas.openxmlformats.org/officeDocument/2006/relationships/audio" Target="../media/audio132.wav"/><Relationship Id="rId3" Type="http://schemas.openxmlformats.org/officeDocument/2006/relationships/audio" Target="../media/audio133.wav"/><Relationship Id="rId7" Type="http://schemas.openxmlformats.org/officeDocument/2006/relationships/audio" Target="../media/audio137.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36.wav"/><Relationship Id="rId5" Type="http://schemas.openxmlformats.org/officeDocument/2006/relationships/audio" Target="../media/audio135.wav"/><Relationship Id="rId4" Type="http://schemas.openxmlformats.org/officeDocument/2006/relationships/audio" Target="../media/audio134.wav"/></Relationships>
</file>

<file path=ppt/slides/_rels/slide45.xml.rels><?xml version="1.0" encoding="UTF-8" standalone="yes"?>
<Relationships xmlns="http://schemas.openxmlformats.org/package/2006/relationships"><Relationship Id="rId3" Type="http://schemas.openxmlformats.org/officeDocument/2006/relationships/audio" Target="../media/audio125.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39.wav"/><Relationship Id="rId4" Type="http://schemas.openxmlformats.org/officeDocument/2006/relationships/audio" Target="../media/audio138.wav"/></Relationships>
</file>

<file path=ppt/slides/_rels/slide46.xml.rels><?xml version="1.0" encoding="UTF-8" standalone="yes"?>
<Relationships xmlns="http://schemas.openxmlformats.org/package/2006/relationships"><Relationship Id="rId3" Type="http://schemas.openxmlformats.org/officeDocument/2006/relationships/audio" Target="../media/audio140.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42.wav"/><Relationship Id="rId4" Type="http://schemas.openxmlformats.org/officeDocument/2006/relationships/audio" Target="../media/audio141.wav"/></Relationships>
</file>

<file path=ppt/slides/_rels/slide47.xml.rels><?xml version="1.0" encoding="UTF-8" standalone="yes"?>
<Relationships xmlns="http://schemas.openxmlformats.org/package/2006/relationships"><Relationship Id="rId3" Type="http://schemas.openxmlformats.org/officeDocument/2006/relationships/audio" Target="../media/audio143.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45.wav"/><Relationship Id="rId4" Type="http://schemas.openxmlformats.org/officeDocument/2006/relationships/audio" Target="../media/audio144.wav"/></Relationships>
</file>

<file path=ppt/slides/_rels/slide5.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1.wav"/></Relationships>
</file>

<file path=ppt/slides/_rels/slide6.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3.wav"/></Relationships>
</file>

<file path=ppt/slides/_rels/slide7.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5.wav"/></Relationships>
</file>

<file path=ppt/slides/_rels/slide8.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audio" Target="../media/audio17.wav"/></Relationships>
</file>

<file path=ppt/slides/_rels/slide9.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audio" Target="../media/audio1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خطط انسيابي: قرص ممغنط 3"/>
          <p:cNvSpPr/>
          <p:nvPr/>
        </p:nvSpPr>
        <p:spPr>
          <a:xfrm>
            <a:off x="4067944" y="836712"/>
            <a:ext cx="3660512" cy="1283910"/>
          </a:xfrm>
          <a:prstGeom prst="flowChartMagneticDisk">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الْوَحْدَةُ الأُولى</a:t>
            </a:r>
          </a:p>
        </p:txBody>
      </p:sp>
      <p:sp>
        <p:nvSpPr>
          <p:cNvPr id="6" name="مستطيل 5"/>
          <p:cNvSpPr/>
          <p:nvPr/>
        </p:nvSpPr>
        <p:spPr>
          <a:xfrm>
            <a:off x="539552" y="4941168"/>
            <a:ext cx="7344816"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الْمَخْلُوقَاتُ الْحَيَّةُ تَتَكوَّنُ مِنْ خَلايَا</a:t>
            </a:r>
          </a:p>
        </p:txBody>
      </p:sp>
      <p:sp>
        <p:nvSpPr>
          <p:cNvPr id="8" name="Cloud 7"/>
          <p:cNvSpPr/>
          <p:nvPr/>
        </p:nvSpPr>
        <p:spPr>
          <a:xfrm>
            <a:off x="2411760" y="3068960"/>
            <a:ext cx="4581891" cy="983873"/>
          </a:xfrm>
          <a:prstGeom prst="clou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smtClean="0">
                <a:solidFill>
                  <a:srgbClr val="0000FF"/>
                </a:solidFill>
              </a:rPr>
              <a:t>الْمَخْلُوقَاتُ الْحَيَّةُ</a:t>
            </a:r>
            <a:endParaRPr lang="ar-SA" sz="3600" dirty="0">
              <a:solidFill>
                <a:srgbClr val="0000FF"/>
              </a:solidFill>
            </a:endParaRPr>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وَحْدَةُ الأُولى.wav"/>
                                        </p:tgtEl>
                                      </p:cMediaNode>
                                    </p:audio>
                                  </p:sub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الْمَخْلُوقَاتُ الْحَيَّةُ تَتَكوَّنُ مِنْ خَلايَ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a:spLocks noChangeArrowheads="1"/>
          </p:cNvSpPr>
          <p:nvPr/>
        </p:nvSpPr>
        <p:spPr bwMode="auto">
          <a:xfrm>
            <a:off x="900113" y="836613"/>
            <a:ext cx="7505700"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a:solidFill>
                  <a:srgbClr val="0000FF"/>
                </a:solidFill>
              </a:rPr>
              <a:t>5- الكروموسوم: تركيب يتحكم فى تشكل ونمو الخلية.</a:t>
            </a:r>
            <a:endParaRPr lang="en-US" sz="2800">
              <a:solidFill>
                <a:srgbClr val="0000FF"/>
              </a:solidFill>
            </a:endParaRPr>
          </a:p>
        </p:txBody>
      </p:sp>
      <p:sp>
        <p:nvSpPr>
          <p:cNvPr id="8" name="مستطيل 7"/>
          <p:cNvSpPr>
            <a:spLocks noChangeArrowheads="1"/>
          </p:cNvSpPr>
          <p:nvPr/>
        </p:nvSpPr>
        <p:spPr bwMode="auto">
          <a:xfrm>
            <a:off x="395288" y="1484313"/>
            <a:ext cx="8010525"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6- الفجوة العصارية: تركيب فى الخلية يخزن الماء والغذاء والفضلات. الخلايا النباتية تحتوي على فجوة أو فجوتين، أما الخلايا الحيوانية فتحتوي على العديد من الفجوات.</a:t>
            </a:r>
            <a:endParaRPr lang="en-US" sz="2800" dirty="0">
              <a:solidFill>
                <a:srgbClr val="0000FF"/>
              </a:solidFill>
            </a:endParaRPr>
          </a:p>
        </p:txBody>
      </p:sp>
      <p:pic>
        <p:nvPicPr>
          <p:cNvPr id="11269" name="Picture 3"/>
          <p:cNvPicPr>
            <a:picLocks noChangeAspect="1" noChangeArrowheads="1"/>
          </p:cNvPicPr>
          <p:nvPr/>
        </p:nvPicPr>
        <p:blipFill>
          <a:blip r:embed="rId5" cstate="print">
            <a:lum bright="-10000" contrast="40000"/>
          </a:blip>
          <a:srcRect/>
          <a:stretch>
            <a:fillRect/>
          </a:stretch>
        </p:blipFill>
        <p:spPr bwMode="auto">
          <a:xfrm>
            <a:off x="4716463" y="3573463"/>
            <a:ext cx="4067175" cy="2735262"/>
          </a:xfrm>
          <a:prstGeom prst="rect">
            <a:avLst/>
          </a:prstGeom>
          <a:noFill/>
          <a:ln w="31750">
            <a:solidFill>
              <a:schemeClr val="tx1"/>
            </a:solidFill>
            <a:miter lim="800000"/>
            <a:headEnd/>
            <a:tailEnd/>
          </a:ln>
        </p:spPr>
      </p:pic>
      <p:pic>
        <p:nvPicPr>
          <p:cNvPr id="11270" name="Picture 3"/>
          <p:cNvPicPr>
            <a:picLocks noChangeAspect="1" noChangeArrowheads="1"/>
          </p:cNvPicPr>
          <p:nvPr/>
        </p:nvPicPr>
        <p:blipFill>
          <a:blip r:embed="rId6" cstate="print">
            <a:lum bright="-10000" contrast="40000"/>
          </a:blip>
          <a:srcRect/>
          <a:stretch>
            <a:fillRect/>
          </a:stretch>
        </p:blipFill>
        <p:spPr bwMode="auto">
          <a:xfrm>
            <a:off x="468313" y="3500438"/>
            <a:ext cx="3960812" cy="2781300"/>
          </a:xfrm>
          <a:prstGeom prst="rect">
            <a:avLst/>
          </a:prstGeom>
          <a:noFill/>
          <a:ln w="25400">
            <a:solidFill>
              <a:schemeClr val="tx1"/>
            </a:solidFill>
            <a:miter lim="800000"/>
            <a:headEnd/>
            <a:tailEnd/>
          </a:ln>
        </p:spPr>
      </p:pic>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كروموسوم.wav"/>
                                        </p:tgtEl>
                                      </p:cMediaNode>
                                    </p:audio>
                                  </p:sub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الفجوة العصارية ش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a:spLocks noChangeArrowheads="1"/>
          </p:cNvSpPr>
          <p:nvPr/>
        </p:nvSpPr>
        <p:spPr bwMode="auto">
          <a:xfrm>
            <a:off x="827088" y="765175"/>
            <a:ext cx="7505700"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7- غشاء الخلية: غطاء رقيق جدا يحيط بالخلية، أما فى الخلية النباتية فهو موجود داخل جدار الخلية.</a:t>
            </a:r>
            <a:endParaRPr lang="en-US" sz="2800" dirty="0">
              <a:solidFill>
                <a:srgbClr val="0000FF"/>
              </a:solidFill>
            </a:endParaRPr>
          </a:p>
        </p:txBody>
      </p:sp>
      <p:sp>
        <p:nvSpPr>
          <p:cNvPr id="7" name="مستطيل 6"/>
          <p:cNvSpPr>
            <a:spLocks noChangeArrowheads="1"/>
          </p:cNvSpPr>
          <p:nvPr/>
        </p:nvSpPr>
        <p:spPr bwMode="auto">
          <a:xfrm>
            <a:off x="395536" y="2132856"/>
            <a:ext cx="8153400"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8- السيتوبلازم: مادة شبه سائلة، يتكون معظمها من الماء وتحتوى على بعض المواد الكيميائية المهمة.</a:t>
            </a:r>
            <a:endParaRPr lang="en-US" sz="2800" dirty="0">
              <a:solidFill>
                <a:srgbClr val="0000FF"/>
              </a:solidFill>
            </a:endParaRPr>
          </a:p>
        </p:txBody>
      </p:sp>
      <p:pic>
        <p:nvPicPr>
          <p:cNvPr id="12293" name="Picture 3"/>
          <p:cNvPicPr>
            <a:picLocks noChangeAspect="1" noChangeArrowheads="1"/>
          </p:cNvPicPr>
          <p:nvPr/>
        </p:nvPicPr>
        <p:blipFill>
          <a:blip r:embed="rId5" cstate="print">
            <a:lum bright="-10000" contrast="40000"/>
          </a:blip>
          <a:srcRect/>
          <a:stretch>
            <a:fillRect/>
          </a:stretch>
        </p:blipFill>
        <p:spPr bwMode="auto">
          <a:xfrm>
            <a:off x="4716463" y="3573463"/>
            <a:ext cx="4067175" cy="2735262"/>
          </a:xfrm>
          <a:prstGeom prst="rect">
            <a:avLst/>
          </a:prstGeom>
          <a:noFill/>
          <a:ln w="31750">
            <a:solidFill>
              <a:schemeClr val="tx1"/>
            </a:solidFill>
            <a:miter lim="800000"/>
            <a:headEnd/>
            <a:tailEnd/>
          </a:ln>
        </p:spPr>
      </p:pic>
      <p:pic>
        <p:nvPicPr>
          <p:cNvPr id="12294" name="Picture 3"/>
          <p:cNvPicPr>
            <a:picLocks noChangeAspect="1" noChangeArrowheads="1"/>
          </p:cNvPicPr>
          <p:nvPr/>
        </p:nvPicPr>
        <p:blipFill>
          <a:blip r:embed="rId6" cstate="print">
            <a:lum bright="-10000" contrast="40000"/>
          </a:blip>
          <a:srcRect/>
          <a:stretch>
            <a:fillRect/>
          </a:stretch>
        </p:blipFill>
        <p:spPr bwMode="auto">
          <a:xfrm>
            <a:off x="468313" y="3500438"/>
            <a:ext cx="3960812" cy="2781300"/>
          </a:xfrm>
          <a:prstGeom prst="rect">
            <a:avLst/>
          </a:prstGeom>
          <a:noFill/>
          <a:ln w="25400">
            <a:solidFill>
              <a:schemeClr val="tx1"/>
            </a:solidFill>
            <a:miter lim="800000"/>
            <a:headEnd/>
            <a:tailEnd/>
          </a:ln>
        </p:spPr>
      </p:pic>
      <p:sp>
        <p:nvSpPr>
          <p:cNvPr id="8" name="Footer Placeholder 7"/>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غشاء الخلية غطاء.wav"/>
                                        </p:tgtEl>
                                      </p:cMediaNode>
                                    </p:audio>
                                  </p:sub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مادة شبه سائلة، يتكو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nvGraphicFramePr>
        <p:xfrm>
          <a:off x="395288" y="404813"/>
          <a:ext cx="8425184" cy="6001459"/>
        </p:xfrm>
        <a:graphic>
          <a:graphicData uri="http://schemas.openxmlformats.org/drawingml/2006/table">
            <a:tbl>
              <a:tblPr firstRow="1" bandRow="1">
                <a:tableStyleId>{5C22544A-7EE6-4342-B048-85BDC9FD1C3A}</a:tableStyleId>
              </a:tblPr>
              <a:tblGrid>
                <a:gridCol w="2355428">
                  <a:extLst>
                    <a:ext uri="{9D8B030D-6E8A-4147-A177-3AD203B41FA5}">
                      <a16:colId xmlns:a16="http://schemas.microsoft.com/office/drawing/2014/main" val="20000"/>
                    </a:ext>
                  </a:extLst>
                </a:gridCol>
                <a:gridCol w="2083648">
                  <a:extLst>
                    <a:ext uri="{9D8B030D-6E8A-4147-A177-3AD203B41FA5}">
                      <a16:colId xmlns:a16="http://schemas.microsoft.com/office/drawing/2014/main" val="20001"/>
                    </a:ext>
                  </a:extLst>
                </a:gridCol>
                <a:gridCol w="3986108">
                  <a:extLst>
                    <a:ext uri="{9D8B030D-6E8A-4147-A177-3AD203B41FA5}">
                      <a16:colId xmlns:a16="http://schemas.microsoft.com/office/drawing/2014/main" val="20002"/>
                    </a:ext>
                  </a:extLst>
                </a:gridCol>
              </a:tblGrid>
              <a:tr h="1224017">
                <a:tc gridSpan="3">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solidFill>
                      <a:srgbClr val="C00000"/>
                    </a:solidFill>
                  </a:tcPr>
                </a:tc>
                <a:tc hMerge="1">
                  <a:txBody>
                    <a:bodyPr/>
                    <a:lstStyle/>
                    <a:p>
                      <a:endParaRPr lang="en-US" dirty="0"/>
                    </a:p>
                  </a:txBody>
                  <a:tcPr>
                    <a:solidFill>
                      <a:srgbClr val="C00000"/>
                    </a:solidFill>
                  </a:tcPr>
                </a:tc>
                <a:extLst>
                  <a:ext uri="{0D108BD9-81ED-4DB2-BD59-A6C34878D82A}">
                    <a16:rowId xmlns:a16="http://schemas.microsoft.com/office/drawing/2014/main" val="10000"/>
                  </a:ext>
                </a:extLst>
              </a:tr>
              <a:tr h="62314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extLst>
                  <a:ext uri="{0D108BD9-81ED-4DB2-BD59-A6C34878D82A}">
                    <a16:rowId xmlns:a16="http://schemas.microsoft.com/office/drawing/2014/main" val="10001"/>
                  </a:ext>
                </a:extLst>
              </a:tr>
              <a:tr h="62314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extLst>
                  <a:ext uri="{0D108BD9-81ED-4DB2-BD59-A6C34878D82A}">
                    <a16:rowId xmlns:a16="http://schemas.microsoft.com/office/drawing/2014/main" val="10002"/>
                  </a:ext>
                </a:extLst>
              </a:tr>
              <a:tr h="62314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extLst>
                  <a:ext uri="{0D108BD9-81ED-4DB2-BD59-A6C34878D82A}">
                    <a16:rowId xmlns:a16="http://schemas.microsoft.com/office/drawing/2014/main" val="10003"/>
                  </a:ext>
                </a:extLst>
              </a:tr>
              <a:tr h="62314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extLst>
                  <a:ext uri="{0D108BD9-81ED-4DB2-BD59-A6C34878D82A}">
                    <a16:rowId xmlns:a16="http://schemas.microsoft.com/office/drawing/2014/main" val="10004"/>
                  </a:ext>
                </a:extLst>
              </a:tr>
              <a:tr h="51928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extLst>
                  <a:ext uri="{0D108BD9-81ED-4DB2-BD59-A6C34878D82A}">
                    <a16:rowId xmlns:a16="http://schemas.microsoft.com/office/drawing/2014/main" val="10005"/>
                  </a:ext>
                </a:extLst>
              </a:tr>
              <a:tr h="51928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extLst>
                  <a:ext uri="{0D108BD9-81ED-4DB2-BD59-A6C34878D82A}">
                    <a16:rowId xmlns:a16="http://schemas.microsoft.com/office/drawing/2014/main" val="10006"/>
                  </a:ext>
                </a:extLst>
              </a:tr>
              <a:tr h="51928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extLst>
                  <a:ext uri="{0D108BD9-81ED-4DB2-BD59-A6C34878D82A}">
                    <a16:rowId xmlns:a16="http://schemas.microsoft.com/office/drawing/2014/main" val="10007"/>
                  </a:ext>
                </a:extLst>
              </a:tr>
              <a:tr h="72700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extLst>
                  <a:ext uri="{0D108BD9-81ED-4DB2-BD59-A6C34878D82A}">
                    <a16:rowId xmlns:a16="http://schemas.microsoft.com/office/drawing/2014/main" val="10008"/>
                  </a:ext>
                </a:extLst>
              </a:tr>
            </a:tbl>
          </a:graphicData>
        </a:graphic>
      </p:graphicFrame>
      <p:sp>
        <p:nvSpPr>
          <p:cNvPr id="3" name="مربع نص 2"/>
          <p:cNvSpPr txBox="1">
            <a:spLocks noChangeArrowheads="1"/>
          </p:cNvSpPr>
          <p:nvPr/>
        </p:nvSpPr>
        <p:spPr bwMode="auto">
          <a:xfrm>
            <a:off x="6516688" y="0"/>
            <a:ext cx="2627312" cy="735747"/>
          </a:xfrm>
          <a:prstGeom prst="flowChartTerminator">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أجزاء الخلية</a:t>
            </a:r>
            <a:endParaRPr lang="en-US" sz="2800" dirty="0">
              <a:solidFill>
                <a:srgbClr val="0000FF"/>
              </a:solidFill>
              <a:latin typeface="Arial" pitchFamily="34" charset="0"/>
              <a:cs typeface="Arial" pitchFamily="34" charset="0"/>
            </a:endParaRPr>
          </a:p>
        </p:txBody>
      </p:sp>
      <p:sp>
        <p:nvSpPr>
          <p:cNvPr id="4" name="مربع نص 3"/>
          <p:cNvSpPr txBox="1">
            <a:spLocks noChangeArrowheads="1"/>
          </p:cNvSpPr>
          <p:nvPr/>
        </p:nvSpPr>
        <p:spPr bwMode="auto">
          <a:xfrm>
            <a:off x="5651500" y="1628775"/>
            <a:ext cx="2160588" cy="584200"/>
          </a:xfrm>
          <a:prstGeom prst="rect">
            <a:avLst/>
          </a:prstGeom>
          <a:noFill/>
          <a:ln w="9525">
            <a:noFill/>
            <a:miter lim="800000"/>
            <a:headEnd/>
            <a:tailEnd/>
          </a:ln>
        </p:spPr>
        <p:txBody>
          <a:bodyPr>
            <a:spAutoFit/>
          </a:bodyPr>
          <a:lstStyle/>
          <a:p>
            <a:r>
              <a:rPr lang="ar-EG" sz="3200" b="1">
                <a:solidFill>
                  <a:srgbClr val="0000FF"/>
                </a:solidFill>
              </a:rPr>
              <a:t>جدار الخلية</a:t>
            </a:r>
            <a:endParaRPr lang="en-US" sz="3200" b="1">
              <a:solidFill>
                <a:srgbClr val="0000FF"/>
              </a:solidFill>
            </a:endParaRPr>
          </a:p>
        </p:txBody>
      </p:sp>
      <p:sp>
        <p:nvSpPr>
          <p:cNvPr id="5" name="مربع نص 4"/>
          <p:cNvSpPr txBox="1">
            <a:spLocks noChangeArrowheads="1"/>
          </p:cNvSpPr>
          <p:nvPr/>
        </p:nvSpPr>
        <p:spPr bwMode="auto">
          <a:xfrm>
            <a:off x="3059113" y="1628775"/>
            <a:ext cx="1657350" cy="646113"/>
          </a:xfrm>
          <a:prstGeom prst="rect">
            <a:avLst/>
          </a:prstGeom>
          <a:noFill/>
          <a:ln w="9525">
            <a:noFill/>
            <a:miter lim="800000"/>
            <a:headEnd/>
            <a:tailEnd/>
          </a:ln>
        </p:spPr>
        <p:txBody>
          <a:bodyPr>
            <a:spAutoFit/>
          </a:bodyPr>
          <a:lstStyle/>
          <a:p>
            <a:pPr algn="ctr"/>
            <a:r>
              <a:rPr lang="ar-SA" sz="3600" b="1">
                <a:solidFill>
                  <a:srgbClr val="FF0000"/>
                </a:solidFill>
                <a:latin typeface="Calibri" pitchFamily="34" charset="0"/>
              </a:rPr>
              <a:t>×</a:t>
            </a:r>
            <a:endParaRPr lang="en-US" sz="3600" b="1">
              <a:solidFill>
                <a:srgbClr val="FF0000"/>
              </a:solidFill>
              <a:latin typeface="Calibri" pitchFamily="34" charset="0"/>
            </a:endParaRPr>
          </a:p>
        </p:txBody>
      </p:sp>
      <p:sp>
        <p:nvSpPr>
          <p:cNvPr id="8" name="مربع نص 7"/>
          <p:cNvSpPr txBox="1">
            <a:spLocks noChangeArrowheads="1"/>
          </p:cNvSpPr>
          <p:nvPr/>
        </p:nvSpPr>
        <p:spPr bwMode="auto">
          <a:xfrm>
            <a:off x="5724525" y="2276475"/>
            <a:ext cx="2303463" cy="585788"/>
          </a:xfrm>
          <a:prstGeom prst="rect">
            <a:avLst/>
          </a:prstGeom>
          <a:noFill/>
          <a:ln w="9525">
            <a:noFill/>
            <a:miter lim="800000"/>
            <a:headEnd/>
            <a:tailEnd/>
          </a:ln>
        </p:spPr>
        <p:txBody>
          <a:bodyPr>
            <a:spAutoFit/>
          </a:bodyPr>
          <a:lstStyle/>
          <a:p>
            <a:pPr algn="ctr"/>
            <a:r>
              <a:rPr lang="ar-EG" sz="3200" b="1">
                <a:solidFill>
                  <a:srgbClr val="0000FF"/>
                </a:solidFill>
              </a:rPr>
              <a:t>غشاء الخلية</a:t>
            </a:r>
            <a:endParaRPr lang="en-US" sz="3200" b="1">
              <a:solidFill>
                <a:srgbClr val="0000FF"/>
              </a:solidFill>
            </a:endParaRPr>
          </a:p>
        </p:txBody>
      </p:sp>
      <p:sp>
        <p:nvSpPr>
          <p:cNvPr id="9" name="مربع نص 8"/>
          <p:cNvSpPr txBox="1">
            <a:spLocks noChangeArrowheads="1"/>
          </p:cNvSpPr>
          <p:nvPr/>
        </p:nvSpPr>
        <p:spPr bwMode="auto">
          <a:xfrm>
            <a:off x="5292725" y="2924175"/>
            <a:ext cx="3240088" cy="523875"/>
          </a:xfrm>
          <a:prstGeom prst="rect">
            <a:avLst/>
          </a:prstGeom>
          <a:noFill/>
          <a:ln w="9525">
            <a:noFill/>
            <a:miter lim="800000"/>
            <a:headEnd/>
            <a:tailEnd/>
          </a:ln>
        </p:spPr>
        <p:txBody>
          <a:bodyPr>
            <a:spAutoFit/>
          </a:bodyPr>
          <a:lstStyle/>
          <a:p>
            <a:pPr algn="ctr"/>
            <a:r>
              <a:rPr lang="ar-EG" sz="2800" b="1">
                <a:solidFill>
                  <a:srgbClr val="0000FF"/>
                </a:solidFill>
              </a:rPr>
              <a:t>البلاستيدات</a:t>
            </a:r>
            <a:endParaRPr lang="en-US" sz="2800" b="1">
              <a:solidFill>
                <a:srgbClr val="0000FF"/>
              </a:solidFill>
            </a:endParaRPr>
          </a:p>
        </p:txBody>
      </p:sp>
      <p:sp>
        <p:nvSpPr>
          <p:cNvPr id="10" name="مربع نص 9"/>
          <p:cNvSpPr txBox="1">
            <a:spLocks noChangeArrowheads="1"/>
          </p:cNvSpPr>
          <p:nvPr/>
        </p:nvSpPr>
        <p:spPr bwMode="auto">
          <a:xfrm>
            <a:off x="5364163" y="3429000"/>
            <a:ext cx="3240087" cy="584200"/>
          </a:xfrm>
          <a:prstGeom prst="rect">
            <a:avLst/>
          </a:prstGeom>
          <a:noFill/>
          <a:ln w="9525">
            <a:noFill/>
            <a:miter lim="800000"/>
            <a:headEnd/>
            <a:tailEnd/>
          </a:ln>
        </p:spPr>
        <p:txBody>
          <a:bodyPr>
            <a:spAutoFit/>
          </a:bodyPr>
          <a:lstStyle/>
          <a:p>
            <a:pPr algn="ctr"/>
            <a:r>
              <a:rPr lang="ar-EG" sz="3200" b="1">
                <a:solidFill>
                  <a:srgbClr val="0000FF"/>
                </a:solidFill>
              </a:rPr>
              <a:t>النواة</a:t>
            </a:r>
            <a:endParaRPr lang="en-US" sz="3200" b="1">
              <a:solidFill>
                <a:srgbClr val="0000FF"/>
              </a:solidFill>
            </a:endParaRPr>
          </a:p>
        </p:txBody>
      </p:sp>
      <p:sp>
        <p:nvSpPr>
          <p:cNvPr id="11" name="مربع نص 10"/>
          <p:cNvSpPr txBox="1">
            <a:spLocks noChangeArrowheads="1"/>
          </p:cNvSpPr>
          <p:nvPr/>
        </p:nvSpPr>
        <p:spPr bwMode="auto">
          <a:xfrm>
            <a:off x="5292725" y="4076700"/>
            <a:ext cx="3240088" cy="585788"/>
          </a:xfrm>
          <a:prstGeom prst="rect">
            <a:avLst/>
          </a:prstGeom>
          <a:noFill/>
          <a:ln w="9525">
            <a:noFill/>
            <a:miter lim="800000"/>
            <a:headEnd/>
            <a:tailEnd/>
          </a:ln>
        </p:spPr>
        <p:txBody>
          <a:bodyPr>
            <a:spAutoFit/>
          </a:bodyPr>
          <a:lstStyle/>
          <a:p>
            <a:pPr algn="ctr"/>
            <a:r>
              <a:rPr lang="ar-EG" sz="3200" b="1">
                <a:solidFill>
                  <a:srgbClr val="0000FF"/>
                </a:solidFill>
              </a:rPr>
              <a:t>الفجوة العصارية</a:t>
            </a:r>
            <a:endParaRPr lang="en-US" sz="3200" b="1">
              <a:solidFill>
                <a:srgbClr val="0000FF"/>
              </a:solidFill>
            </a:endParaRPr>
          </a:p>
        </p:txBody>
      </p:sp>
      <p:sp>
        <p:nvSpPr>
          <p:cNvPr id="12" name="مربع نص 11"/>
          <p:cNvSpPr txBox="1">
            <a:spLocks noChangeArrowheads="1"/>
          </p:cNvSpPr>
          <p:nvPr/>
        </p:nvSpPr>
        <p:spPr bwMode="auto">
          <a:xfrm>
            <a:off x="5292725" y="4652963"/>
            <a:ext cx="3240088" cy="523875"/>
          </a:xfrm>
          <a:prstGeom prst="rect">
            <a:avLst/>
          </a:prstGeom>
          <a:noFill/>
          <a:ln w="9525">
            <a:noFill/>
            <a:miter lim="800000"/>
            <a:headEnd/>
            <a:tailEnd/>
          </a:ln>
        </p:spPr>
        <p:txBody>
          <a:bodyPr>
            <a:spAutoFit/>
          </a:bodyPr>
          <a:lstStyle/>
          <a:p>
            <a:pPr algn="ctr"/>
            <a:r>
              <a:rPr lang="ar-EG" sz="2800" b="1">
                <a:solidFill>
                  <a:srgbClr val="0000FF"/>
                </a:solidFill>
              </a:rPr>
              <a:t>السيتوبلازم</a:t>
            </a:r>
            <a:endParaRPr lang="en-US" sz="2800" b="1">
              <a:solidFill>
                <a:srgbClr val="0000FF"/>
              </a:solidFill>
            </a:endParaRPr>
          </a:p>
        </p:txBody>
      </p:sp>
      <p:sp>
        <p:nvSpPr>
          <p:cNvPr id="13" name="مربع نص 12"/>
          <p:cNvSpPr txBox="1">
            <a:spLocks noChangeArrowheads="1"/>
          </p:cNvSpPr>
          <p:nvPr/>
        </p:nvSpPr>
        <p:spPr bwMode="auto">
          <a:xfrm>
            <a:off x="3419475" y="2205038"/>
            <a:ext cx="1000125" cy="831850"/>
          </a:xfrm>
          <a:prstGeom prst="rect">
            <a:avLst/>
          </a:prstGeom>
          <a:noFill/>
          <a:ln w="9525">
            <a:noFill/>
            <a:miter lim="800000"/>
            <a:headEnd/>
            <a:tailEnd/>
          </a:ln>
        </p:spPr>
        <p:txBody>
          <a:bodyPr>
            <a:spAutoFit/>
          </a:bodyPr>
          <a:lstStyle/>
          <a:p>
            <a:pPr algn="ctr">
              <a:buFont typeface="Wingdings" pitchFamily="2" charset="2"/>
              <a:buChar char="ü"/>
            </a:pPr>
            <a:r>
              <a:rPr lang="ar-SA" sz="4800" b="1">
                <a:solidFill>
                  <a:srgbClr val="00B050"/>
                </a:solidFill>
                <a:latin typeface="Calibri" pitchFamily="34" charset="0"/>
              </a:rPr>
              <a:t> </a:t>
            </a:r>
            <a:endParaRPr lang="en-US" sz="4800" b="1">
              <a:solidFill>
                <a:srgbClr val="00B050"/>
              </a:solidFill>
              <a:latin typeface="Calibri" pitchFamily="34" charset="0"/>
            </a:endParaRPr>
          </a:p>
        </p:txBody>
      </p:sp>
      <p:sp>
        <p:nvSpPr>
          <p:cNvPr id="15" name="مربع نص 14"/>
          <p:cNvSpPr txBox="1">
            <a:spLocks noChangeArrowheads="1"/>
          </p:cNvSpPr>
          <p:nvPr/>
        </p:nvSpPr>
        <p:spPr bwMode="auto">
          <a:xfrm>
            <a:off x="971550" y="2276475"/>
            <a:ext cx="1000125" cy="830263"/>
          </a:xfrm>
          <a:prstGeom prst="rect">
            <a:avLst/>
          </a:prstGeom>
          <a:noFill/>
          <a:ln w="9525">
            <a:noFill/>
            <a:miter lim="800000"/>
            <a:headEnd/>
            <a:tailEnd/>
          </a:ln>
        </p:spPr>
        <p:txBody>
          <a:bodyPr>
            <a:spAutoFit/>
          </a:bodyPr>
          <a:lstStyle/>
          <a:p>
            <a:pPr algn="ctr">
              <a:buFont typeface="Wingdings" pitchFamily="2" charset="2"/>
              <a:buChar char="ü"/>
            </a:pPr>
            <a:r>
              <a:rPr lang="ar-SA" sz="4800" b="1">
                <a:solidFill>
                  <a:srgbClr val="00B050"/>
                </a:solidFill>
                <a:latin typeface="Calibri" pitchFamily="34" charset="0"/>
              </a:rPr>
              <a:t> </a:t>
            </a:r>
            <a:endParaRPr lang="en-US" sz="4800" b="1">
              <a:solidFill>
                <a:srgbClr val="00B050"/>
              </a:solidFill>
              <a:latin typeface="Calibri" pitchFamily="34" charset="0"/>
            </a:endParaRPr>
          </a:p>
        </p:txBody>
      </p:sp>
      <p:sp>
        <p:nvSpPr>
          <p:cNvPr id="16" name="مربع نص 15"/>
          <p:cNvSpPr txBox="1">
            <a:spLocks noChangeArrowheads="1"/>
          </p:cNvSpPr>
          <p:nvPr/>
        </p:nvSpPr>
        <p:spPr bwMode="auto">
          <a:xfrm>
            <a:off x="3348038" y="3573463"/>
            <a:ext cx="1000125" cy="831850"/>
          </a:xfrm>
          <a:prstGeom prst="rect">
            <a:avLst/>
          </a:prstGeom>
          <a:noFill/>
          <a:ln w="9525">
            <a:noFill/>
            <a:miter lim="800000"/>
            <a:headEnd/>
            <a:tailEnd/>
          </a:ln>
        </p:spPr>
        <p:txBody>
          <a:bodyPr>
            <a:spAutoFit/>
          </a:bodyPr>
          <a:lstStyle/>
          <a:p>
            <a:pPr algn="ctr">
              <a:buFont typeface="Wingdings" pitchFamily="2" charset="2"/>
              <a:buChar char="ü"/>
            </a:pPr>
            <a:r>
              <a:rPr lang="ar-SA" sz="4800" b="1">
                <a:solidFill>
                  <a:srgbClr val="00B050"/>
                </a:solidFill>
                <a:latin typeface="Calibri" pitchFamily="34" charset="0"/>
              </a:rPr>
              <a:t> </a:t>
            </a:r>
            <a:endParaRPr lang="en-US" sz="4800" b="1">
              <a:solidFill>
                <a:srgbClr val="00B050"/>
              </a:solidFill>
              <a:latin typeface="Calibri" pitchFamily="34" charset="0"/>
            </a:endParaRPr>
          </a:p>
        </p:txBody>
      </p:sp>
      <p:sp>
        <p:nvSpPr>
          <p:cNvPr id="17" name="مربع نص 16"/>
          <p:cNvSpPr txBox="1">
            <a:spLocks noChangeArrowheads="1"/>
          </p:cNvSpPr>
          <p:nvPr/>
        </p:nvSpPr>
        <p:spPr bwMode="auto">
          <a:xfrm>
            <a:off x="3276600" y="4581525"/>
            <a:ext cx="1000125" cy="831850"/>
          </a:xfrm>
          <a:prstGeom prst="rect">
            <a:avLst/>
          </a:prstGeom>
          <a:noFill/>
          <a:ln w="9525">
            <a:noFill/>
            <a:miter lim="800000"/>
            <a:headEnd/>
            <a:tailEnd/>
          </a:ln>
        </p:spPr>
        <p:txBody>
          <a:bodyPr>
            <a:spAutoFit/>
          </a:bodyPr>
          <a:lstStyle/>
          <a:p>
            <a:pPr algn="ctr">
              <a:buFont typeface="Wingdings" pitchFamily="2" charset="2"/>
              <a:buChar char="ü"/>
            </a:pPr>
            <a:r>
              <a:rPr lang="ar-SA" sz="4800" b="1">
                <a:solidFill>
                  <a:srgbClr val="00B050"/>
                </a:solidFill>
                <a:latin typeface="Calibri" pitchFamily="34" charset="0"/>
              </a:rPr>
              <a:t> </a:t>
            </a:r>
            <a:endParaRPr lang="en-US" sz="4800" b="1">
              <a:solidFill>
                <a:srgbClr val="00B050"/>
              </a:solidFill>
              <a:latin typeface="Calibri" pitchFamily="34" charset="0"/>
            </a:endParaRPr>
          </a:p>
        </p:txBody>
      </p:sp>
      <p:sp>
        <p:nvSpPr>
          <p:cNvPr id="18" name="مربع نص 17"/>
          <p:cNvSpPr txBox="1">
            <a:spLocks noChangeArrowheads="1"/>
          </p:cNvSpPr>
          <p:nvPr/>
        </p:nvSpPr>
        <p:spPr bwMode="auto">
          <a:xfrm>
            <a:off x="3276600" y="5084763"/>
            <a:ext cx="1000125" cy="831850"/>
          </a:xfrm>
          <a:prstGeom prst="rect">
            <a:avLst/>
          </a:prstGeom>
          <a:noFill/>
          <a:ln w="9525">
            <a:noFill/>
            <a:miter lim="800000"/>
            <a:headEnd/>
            <a:tailEnd/>
          </a:ln>
        </p:spPr>
        <p:txBody>
          <a:bodyPr>
            <a:spAutoFit/>
          </a:bodyPr>
          <a:lstStyle/>
          <a:p>
            <a:pPr algn="ctr">
              <a:buFont typeface="Wingdings" pitchFamily="2" charset="2"/>
              <a:buChar char="ü"/>
            </a:pPr>
            <a:r>
              <a:rPr lang="ar-SA" sz="4800" b="1">
                <a:solidFill>
                  <a:srgbClr val="00B050"/>
                </a:solidFill>
                <a:latin typeface="Calibri" pitchFamily="34" charset="0"/>
              </a:rPr>
              <a:t> </a:t>
            </a:r>
            <a:endParaRPr lang="en-US" sz="4800" b="1">
              <a:solidFill>
                <a:srgbClr val="00B050"/>
              </a:solidFill>
              <a:latin typeface="Calibri" pitchFamily="34" charset="0"/>
            </a:endParaRPr>
          </a:p>
        </p:txBody>
      </p:sp>
      <p:sp>
        <p:nvSpPr>
          <p:cNvPr id="28" name="مربع نص 27"/>
          <p:cNvSpPr txBox="1">
            <a:spLocks noChangeArrowheads="1"/>
          </p:cNvSpPr>
          <p:nvPr/>
        </p:nvSpPr>
        <p:spPr bwMode="auto">
          <a:xfrm>
            <a:off x="2771775" y="0"/>
            <a:ext cx="2124075" cy="523875"/>
          </a:xfrm>
          <a:prstGeom prst="rect">
            <a:avLst/>
          </a:prstGeom>
          <a:solidFill>
            <a:srgbClr val="00B050"/>
          </a:solidFill>
          <a:ln>
            <a:headEnd/>
            <a:tailEnd/>
          </a:ln>
        </p:spPr>
        <p:style>
          <a:lnRef idx="3">
            <a:schemeClr val="lt1"/>
          </a:lnRef>
          <a:fillRef idx="1">
            <a:schemeClr val="accent6"/>
          </a:fillRef>
          <a:effectRef idx="1">
            <a:schemeClr val="accent6"/>
          </a:effectRef>
          <a:fontRef idx="minor">
            <a:schemeClr val="lt1"/>
          </a:fontRef>
        </p:style>
        <p:txBody>
          <a:bodyPr>
            <a:spAutoFit/>
          </a:bodyPr>
          <a:lstStyle/>
          <a:p>
            <a:pPr algn="ctr">
              <a:defRPr/>
            </a:pPr>
            <a:r>
              <a:rPr lang="ar-EG" sz="2800" b="1" dirty="0">
                <a:solidFill>
                  <a:schemeClr val="bg1"/>
                </a:solidFill>
              </a:rPr>
              <a:t>خلايا حيوانية</a:t>
            </a:r>
            <a:endParaRPr lang="en-US" sz="2800" b="1" dirty="0">
              <a:solidFill>
                <a:schemeClr val="bg1"/>
              </a:solidFill>
            </a:endParaRPr>
          </a:p>
        </p:txBody>
      </p:sp>
      <p:pic>
        <p:nvPicPr>
          <p:cNvPr id="84994" name="Picture 2"/>
          <p:cNvPicPr>
            <a:picLocks noChangeAspect="1" noChangeArrowheads="1"/>
          </p:cNvPicPr>
          <p:nvPr/>
        </p:nvPicPr>
        <p:blipFill>
          <a:blip r:embed="rId19" cstate="print"/>
          <a:srcRect/>
          <a:stretch>
            <a:fillRect/>
          </a:stretch>
        </p:blipFill>
        <p:spPr bwMode="auto">
          <a:xfrm>
            <a:off x="2843213" y="549275"/>
            <a:ext cx="2016125" cy="1008063"/>
          </a:xfrm>
          <a:prstGeom prst="rect">
            <a:avLst/>
          </a:prstGeom>
          <a:noFill/>
          <a:ln w="9525">
            <a:noFill/>
            <a:miter lim="800000"/>
            <a:headEnd/>
            <a:tailEnd/>
          </a:ln>
        </p:spPr>
      </p:pic>
      <p:pic>
        <p:nvPicPr>
          <p:cNvPr id="84995" name="Picture 3"/>
          <p:cNvPicPr>
            <a:picLocks noChangeAspect="1" noChangeArrowheads="1"/>
          </p:cNvPicPr>
          <p:nvPr/>
        </p:nvPicPr>
        <p:blipFill>
          <a:blip r:embed="rId20" cstate="print"/>
          <a:srcRect/>
          <a:stretch>
            <a:fillRect/>
          </a:stretch>
        </p:blipFill>
        <p:spPr bwMode="auto">
          <a:xfrm>
            <a:off x="684213" y="549275"/>
            <a:ext cx="2081212" cy="992188"/>
          </a:xfrm>
          <a:prstGeom prst="rect">
            <a:avLst/>
          </a:prstGeom>
          <a:noFill/>
          <a:ln w="9525">
            <a:noFill/>
            <a:miter lim="800000"/>
            <a:headEnd/>
            <a:tailEnd/>
          </a:ln>
        </p:spPr>
      </p:pic>
      <p:sp>
        <p:nvSpPr>
          <p:cNvPr id="31" name="مربع نص 30"/>
          <p:cNvSpPr txBox="1">
            <a:spLocks noChangeArrowheads="1"/>
          </p:cNvSpPr>
          <p:nvPr/>
        </p:nvSpPr>
        <p:spPr bwMode="auto">
          <a:xfrm>
            <a:off x="611188" y="0"/>
            <a:ext cx="2124075" cy="523875"/>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a:spAutoFit/>
          </a:bodyPr>
          <a:lstStyle/>
          <a:p>
            <a:pPr algn="ctr">
              <a:defRPr/>
            </a:pPr>
            <a:r>
              <a:rPr lang="ar-EG" sz="2800" b="1" dirty="0">
                <a:solidFill>
                  <a:schemeClr val="bg1"/>
                </a:solidFill>
              </a:rPr>
              <a:t>خلايا نباتية</a:t>
            </a:r>
            <a:endParaRPr lang="en-US" sz="2800" b="1" dirty="0">
              <a:solidFill>
                <a:schemeClr val="bg1"/>
              </a:solidFill>
            </a:endParaRPr>
          </a:p>
        </p:txBody>
      </p:sp>
      <p:sp>
        <p:nvSpPr>
          <p:cNvPr id="32" name="مربع نص 31"/>
          <p:cNvSpPr txBox="1">
            <a:spLocks noChangeArrowheads="1"/>
          </p:cNvSpPr>
          <p:nvPr/>
        </p:nvSpPr>
        <p:spPr bwMode="auto">
          <a:xfrm>
            <a:off x="971550" y="1628775"/>
            <a:ext cx="1000125" cy="831850"/>
          </a:xfrm>
          <a:prstGeom prst="rect">
            <a:avLst/>
          </a:prstGeom>
          <a:noFill/>
          <a:ln w="9525">
            <a:noFill/>
            <a:miter lim="800000"/>
            <a:headEnd/>
            <a:tailEnd/>
          </a:ln>
        </p:spPr>
        <p:txBody>
          <a:bodyPr>
            <a:spAutoFit/>
          </a:bodyPr>
          <a:lstStyle/>
          <a:p>
            <a:pPr algn="ctr">
              <a:buFont typeface="Wingdings" pitchFamily="2" charset="2"/>
              <a:buChar char="ü"/>
            </a:pPr>
            <a:r>
              <a:rPr lang="ar-SA" sz="4800" b="1">
                <a:solidFill>
                  <a:srgbClr val="00B050"/>
                </a:solidFill>
                <a:latin typeface="Calibri" pitchFamily="34" charset="0"/>
              </a:rPr>
              <a:t> </a:t>
            </a:r>
            <a:endParaRPr lang="en-US" sz="4800" b="1">
              <a:solidFill>
                <a:srgbClr val="00B050"/>
              </a:solidFill>
              <a:latin typeface="Calibri" pitchFamily="34" charset="0"/>
            </a:endParaRPr>
          </a:p>
        </p:txBody>
      </p:sp>
      <p:sp>
        <p:nvSpPr>
          <p:cNvPr id="33" name="مربع نص 32"/>
          <p:cNvSpPr txBox="1">
            <a:spLocks noChangeArrowheads="1"/>
          </p:cNvSpPr>
          <p:nvPr/>
        </p:nvSpPr>
        <p:spPr bwMode="auto">
          <a:xfrm>
            <a:off x="5219700" y="5157788"/>
            <a:ext cx="3240088" cy="522287"/>
          </a:xfrm>
          <a:prstGeom prst="rect">
            <a:avLst/>
          </a:prstGeom>
          <a:noFill/>
          <a:ln w="9525">
            <a:noFill/>
            <a:miter lim="800000"/>
            <a:headEnd/>
            <a:tailEnd/>
          </a:ln>
        </p:spPr>
        <p:txBody>
          <a:bodyPr>
            <a:spAutoFit/>
          </a:bodyPr>
          <a:lstStyle/>
          <a:p>
            <a:pPr algn="ctr"/>
            <a:r>
              <a:rPr lang="ar-EG" sz="2800" b="1">
                <a:solidFill>
                  <a:srgbClr val="0000FF"/>
                </a:solidFill>
              </a:rPr>
              <a:t>الميتوكندريا</a:t>
            </a:r>
            <a:endParaRPr lang="en-US" sz="2800" b="1">
              <a:solidFill>
                <a:srgbClr val="0000FF"/>
              </a:solidFill>
            </a:endParaRPr>
          </a:p>
        </p:txBody>
      </p:sp>
      <p:sp>
        <p:nvSpPr>
          <p:cNvPr id="34" name="مربع نص 33"/>
          <p:cNvSpPr txBox="1">
            <a:spLocks noChangeArrowheads="1"/>
          </p:cNvSpPr>
          <p:nvPr/>
        </p:nvSpPr>
        <p:spPr bwMode="auto">
          <a:xfrm>
            <a:off x="5076825" y="5661025"/>
            <a:ext cx="3240088" cy="523875"/>
          </a:xfrm>
          <a:prstGeom prst="rect">
            <a:avLst/>
          </a:prstGeom>
          <a:noFill/>
          <a:ln w="9525">
            <a:noFill/>
            <a:miter lim="800000"/>
            <a:headEnd/>
            <a:tailEnd/>
          </a:ln>
        </p:spPr>
        <p:txBody>
          <a:bodyPr>
            <a:spAutoFit/>
          </a:bodyPr>
          <a:lstStyle/>
          <a:p>
            <a:pPr algn="ctr"/>
            <a:r>
              <a:rPr lang="ar-EG" sz="2800" b="1">
                <a:solidFill>
                  <a:srgbClr val="0000FF"/>
                </a:solidFill>
              </a:rPr>
              <a:t>الكروموسومات</a:t>
            </a:r>
            <a:endParaRPr lang="en-US" sz="2800" b="1">
              <a:solidFill>
                <a:srgbClr val="0000FF"/>
              </a:solidFill>
            </a:endParaRPr>
          </a:p>
        </p:txBody>
      </p:sp>
      <p:sp>
        <p:nvSpPr>
          <p:cNvPr id="35" name="مربع نص 34"/>
          <p:cNvSpPr txBox="1">
            <a:spLocks noChangeArrowheads="1"/>
          </p:cNvSpPr>
          <p:nvPr/>
        </p:nvSpPr>
        <p:spPr bwMode="auto">
          <a:xfrm>
            <a:off x="2987675" y="2852738"/>
            <a:ext cx="1657350" cy="646112"/>
          </a:xfrm>
          <a:prstGeom prst="rect">
            <a:avLst/>
          </a:prstGeom>
          <a:noFill/>
          <a:ln w="9525">
            <a:noFill/>
            <a:miter lim="800000"/>
            <a:headEnd/>
            <a:tailEnd/>
          </a:ln>
        </p:spPr>
        <p:txBody>
          <a:bodyPr>
            <a:spAutoFit/>
          </a:bodyPr>
          <a:lstStyle/>
          <a:p>
            <a:pPr algn="ctr"/>
            <a:r>
              <a:rPr lang="ar-SA" sz="3600" b="1">
                <a:solidFill>
                  <a:srgbClr val="FF0000"/>
                </a:solidFill>
                <a:latin typeface="Calibri" pitchFamily="34" charset="0"/>
              </a:rPr>
              <a:t>×</a:t>
            </a:r>
            <a:endParaRPr lang="en-US" sz="3600" b="1">
              <a:solidFill>
                <a:srgbClr val="FF0000"/>
              </a:solidFill>
              <a:latin typeface="Calibri" pitchFamily="34" charset="0"/>
            </a:endParaRPr>
          </a:p>
        </p:txBody>
      </p:sp>
      <p:sp>
        <p:nvSpPr>
          <p:cNvPr id="36" name="مربع نص 35"/>
          <p:cNvSpPr txBox="1">
            <a:spLocks noChangeArrowheads="1"/>
          </p:cNvSpPr>
          <p:nvPr/>
        </p:nvSpPr>
        <p:spPr bwMode="auto">
          <a:xfrm>
            <a:off x="2987675" y="4149725"/>
            <a:ext cx="1800225" cy="584200"/>
          </a:xfrm>
          <a:prstGeom prst="rect">
            <a:avLst/>
          </a:prstGeom>
          <a:noFill/>
          <a:ln w="9525">
            <a:noFill/>
            <a:miter lim="800000"/>
            <a:headEnd/>
            <a:tailEnd/>
          </a:ln>
        </p:spPr>
        <p:txBody>
          <a:bodyPr>
            <a:spAutoFit/>
          </a:bodyPr>
          <a:lstStyle/>
          <a:p>
            <a:pPr algn="ctr"/>
            <a:r>
              <a:rPr lang="ar-EG" sz="3200" b="1">
                <a:solidFill>
                  <a:srgbClr val="0000FF"/>
                </a:solidFill>
              </a:rPr>
              <a:t>صغيرة</a:t>
            </a:r>
            <a:endParaRPr lang="en-US" sz="3200" b="1">
              <a:solidFill>
                <a:srgbClr val="0000FF"/>
              </a:solidFill>
            </a:endParaRPr>
          </a:p>
        </p:txBody>
      </p:sp>
      <p:sp>
        <p:nvSpPr>
          <p:cNvPr id="37" name="مربع نص 36"/>
          <p:cNvSpPr txBox="1">
            <a:spLocks noChangeArrowheads="1"/>
          </p:cNvSpPr>
          <p:nvPr/>
        </p:nvSpPr>
        <p:spPr bwMode="auto">
          <a:xfrm>
            <a:off x="971550" y="2924175"/>
            <a:ext cx="1000125" cy="830263"/>
          </a:xfrm>
          <a:prstGeom prst="rect">
            <a:avLst/>
          </a:prstGeom>
          <a:noFill/>
          <a:ln w="9525">
            <a:noFill/>
            <a:miter lim="800000"/>
            <a:headEnd/>
            <a:tailEnd/>
          </a:ln>
        </p:spPr>
        <p:txBody>
          <a:bodyPr>
            <a:spAutoFit/>
          </a:bodyPr>
          <a:lstStyle/>
          <a:p>
            <a:pPr algn="ctr">
              <a:buFont typeface="Wingdings" pitchFamily="2" charset="2"/>
              <a:buChar char="ü"/>
            </a:pPr>
            <a:r>
              <a:rPr lang="ar-SA" sz="4800" b="1">
                <a:solidFill>
                  <a:srgbClr val="00B050"/>
                </a:solidFill>
                <a:latin typeface="Calibri" pitchFamily="34" charset="0"/>
              </a:rPr>
              <a:t> </a:t>
            </a:r>
            <a:endParaRPr lang="en-US" sz="4800" b="1">
              <a:solidFill>
                <a:srgbClr val="00B050"/>
              </a:solidFill>
              <a:latin typeface="Calibri" pitchFamily="34" charset="0"/>
            </a:endParaRPr>
          </a:p>
        </p:txBody>
      </p:sp>
      <p:sp>
        <p:nvSpPr>
          <p:cNvPr id="38" name="مربع نص 37"/>
          <p:cNvSpPr txBox="1">
            <a:spLocks noChangeArrowheads="1"/>
          </p:cNvSpPr>
          <p:nvPr/>
        </p:nvSpPr>
        <p:spPr bwMode="auto">
          <a:xfrm>
            <a:off x="611188" y="4076700"/>
            <a:ext cx="1800225" cy="585788"/>
          </a:xfrm>
          <a:prstGeom prst="rect">
            <a:avLst/>
          </a:prstGeom>
          <a:noFill/>
          <a:ln w="9525">
            <a:noFill/>
            <a:miter lim="800000"/>
            <a:headEnd/>
            <a:tailEnd/>
          </a:ln>
        </p:spPr>
        <p:txBody>
          <a:bodyPr>
            <a:spAutoFit/>
          </a:bodyPr>
          <a:lstStyle/>
          <a:p>
            <a:pPr algn="ctr"/>
            <a:r>
              <a:rPr lang="ar-EG" sz="3200" b="1">
                <a:solidFill>
                  <a:srgbClr val="0000FF"/>
                </a:solidFill>
              </a:rPr>
              <a:t>كبيرة</a:t>
            </a:r>
            <a:endParaRPr lang="en-US" sz="3200" b="1">
              <a:solidFill>
                <a:srgbClr val="0000FF"/>
              </a:solidFill>
            </a:endParaRPr>
          </a:p>
        </p:txBody>
      </p:sp>
      <p:sp>
        <p:nvSpPr>
          <p:cNvPr id="39" name="مربع نص 38"/>
          <p:cNvSpPr txBox="1">
            <a:spLocks noChangeArrowheads="1"/>
          </p:cNvSpPr>
          <p:nvPr/>
        </p:nvSpPr>
        <p:spPr bwMode="auto">
          <a:xfrm>
            <a:off x="971550" y="3462338"/>
            <a:ext cx="1000125" cy="830262"/>
          </a:xfrm>
          <a:prstGeom prst="rect">
            <a:avLst/>
          </a:prstGeom>
          <a:noFill/>
          <a:ln w="9525">
            <a:noFill/>
            <a:miter lim="800000"/>
            <a:headEnd/>
            <a:tailEnd/>
          </a:ln>
        </p:spPr>
        <p:txBody>
          <a:bodyPr>
            <a:spAutoFit/>
          </a:bodyPr>
          <a:lstStyle/>
          <a:p>
            <a:pPr algn="ctr">
              <a:buFont typeface="Wingdings" pitchFamily="2" charset="2"/>
              <a:buChar char="ü"/>
            </a:pPr>
            <a:r>
              <a:rPr lang="ar-SA" sz="4800" b="1">
                <a:solidFill>
                  <a:srgbClr val="00B050"/>
                </a:solidFill>
                <a:latin typeface="Calibri" pitchFamily="34" charset="0"/>
              </a:rPr>
              <a:t> </a:t>
            </a:r>
            <a:endParaRPr lang="en-US" sz="4800" b="1">
              <a:solidFill>
                <a:srgbClr val="00B050"/>
              </a:solidFill>
              <a:latin typeface="Calibri" pitchFamily="34" charset="0"/>
            </a:endParaRPr>
          </a:p>
        </p:txBody>
      </p:sp>
      <p:sp>
        <p:nvSpPr>
          <p:cNvPr id="40" name="مربع نص 39"/>
          <p:cNvSpPr txBox="1">
            <a:spLocks noChangeArrowheads="1"/>
          </p:cNvSpPr>
          <p:nvPr/>
        </p:nvSpPr>
        <p:spPr bwMode="auto">
          <a:xfrm>
            <a:off x="971550" y="4541838"/>
            <a:ext cx="1000125" cy="831850"/>
          </a:xfrm>
          <a:prstGeom prst="rect">
            <a:avLst/>
          </a:prstGeom>
          <a:noFill/>
          <a:ln w="9525">
            <a:noFill/>
            <a:miter lim="800000"/>
            <a:headEnd/>
            <a:tailEnd/>
          </a:ln>
        </p:spPr>
        <p:txBody>
          <a:bodyPr>
            <a:spAutoFit/>
          </a:bodyPr>
          <a:lstStyle/>
          <a:p>
            <a:pPr algn="ctr">
              <a:buFont typeface="Wingdings" pitchFamily="2" charset="2"/>
              <a:buChar char="ü"/>
            </a:pPr>
            <a:r>
              <a:rPr lang="ar-SA" sz="4800" b="1">
                <a:solidFill>
                  <a:srgbClr val="00B050"/>
                </a:solidFill>
                <a:latin typeface="Calibri" pitchFamily="34" charset="0"/>
              </a:rPr>
              <a:t> </a:t>
            </a:r>
            <a:endParaRPr lang="en-US" sz="4800" b="1">
              <a:solidFill>
                <a:srgbClr val="00B050"/>
              </a:solidFill>
              <a:latin typeface="Calibri" pitchFamily="34" charset="0"/>
            </a:endParaRPr>
          </a:p>
        </p:txBody>
      </p:sp>
      <p:sp>
        <p:nvSpPr>
          <p:cNvPr id="41" name="مربع نص 40"/>
          <p:cNvSpPr txBox="1">
            <a:spLocks noChangeArrowheads="1"/>
          </p:cNvSpPr>
          <p:nvPr/>
        </p:nvSpPr>
        <p:spPr bwMode="auto">
          <a:xfrm>
            <a:off x="971550" y="5084763"/>
            <a:ext cx="1000125" cy="831850"/>
          </a:xfrm>
          <a:prstGeom prst="rect">
            <a:avLst/>
          </a:prstGeom>
          <a:noFill/>
          <a:ln w="9525">
            <a:noFill/>
            <a:miter lim="800000"/>
            <a:headEnd/>
            <a:tailEnd/>
          </a:ln>
        </p:spPr>
        <p:txBody>
          <a:bodyPr>
            <a:spAutoFit/>
          </a:bodyPr>
          <a:lstStyle/>
          <a:p>
            <a:pPr algn="ctr">
              <a:buFont typeface="Wingdings" pitchFamily="2" charset="2"/>
              <a:buChar char="ü"/>
            </a:pPr>
            <a:r>
              <a:rPr lang="ar-SA" sz="4800" b="1">
                <a:solidFill>
                  <a:srgbClr val="00B050"/>
                </a:solidFill>
                <a:latin typeface="Calibri" pitchFamily="34" charset="0"/>
              </a:rPr>
              <a:t> </a:t>
            </a:r>
            <a:endParaRPr lang="en-US" sz="4800" b="1">
              <a:solidFill>
                <a:srgbClr val="00B050"/>
              </a:solidFill>
              <a:latin typeface="Calibri" pitchFamily="34" charset="0"/>
            </a:endParaRPr>
          </a:p>
        </p:txBody>
      </p:sp>
      <p:sp>
        <p:nvSpPr>
          <p:cNvPr id="42" name="مربع نص 41"/>
          <p:cNvSpPr txBox="1">
            <a:spLocks noChangeArrowheads="1"/>
          </p:cNvSpPr>
          <p:nvPr/>
        </p:nvSpPr>
        <p:spPr bwMode="auto">
          <a:xfrm>
            <a:off x="971550" y="5661025"/>
            <a:ext cx="1000125" cy="831850"/>
          </a:xfrm>
          <a:prstGeom prst="rect">
            <a:avLst/>
          </a:prstGeom>
          <a:noFill/>
          <a:ln w="9525">
            <a:noFill/>
            <a:miter lim="800000"/>
            <a:headEnd/>
            <a:tailEnd/>
          </a:ln>
        </p:spPr>
        <p:txBody>
          <a:bodyPr>
            <a:spAutoFit/>
          </a:bodyPr>
          <a:lstStyle/>
          <a:p>
            <a:pPr algn="ctr">
              <a:buFont typeface="Wingdings" pitchFamily="2" charset="2"/>
              <a:buChar char="ü"/>
            </a:pPr>
            <a:r>
              <a:rPr lang="ar-SA" sz="4800" b="1">
                <a:solidFill>
                  <a:srgbClr val="00B050"/>
                </a:solidFill>
                <a:latin typeface="Calibri" pitchFamily="34" charset="0"/>
              </a:rPr>
              <a:t> </a:t>
            </a:r>
            <a:endParaRPr lang="en-US" sz="4800" b="1">
              <a:solidFill>
                <a:srgbClr val="00B050"/>
              </a:solidFill>
              <a:latin typeface="Calibri" pitchFamily="34" charset="0"/>
            </a:endParaRPr>
          </a:p>
        </p:txBody>
      </p:sp>
      <p:sp>
        <p:nvSpPr>
          <p:cNvPr id="43" name="مربع نص 42"/>
          <p:cNvSpPr txBox="1">
            <a:spLocks noChangeArrowheads="1"/>
          </p:cNvSpPr>
          <p:nvPr/>
        </p:nvSpPr>
        <p:spPr bwMode="auto">
          <a:xfrm>
            <a:off x="3276600" y="5661025"/>
            <a:ext cx="1000125" cy="831850"/>
          </a:xfrm>
          <a:prstGeom prst="rect">
            <a:avLst/>
          </a:prstGeom>
          <a:noFill/>
          <a:ln w="9525">
            <a:noFill/>
            <a:miter lim="800000"/>
            <a:headEnd/>
            <a:tailEnd/>
          </a:ln>
        </p:spPr>
        <p:txBody>
          <a:bodyPr>
            <a:spAutoFit/>
          </a:bodyPr>
          <a:lstStyle/>
          <a:p>
            <a:pPr algn="ctr">
              <a:buFont typeface="Wingdings" pitchFamily="2" charset="2"/>
              <a:buChar char="ü"/>
            </a:pPr>
            <a:r>
              <a:rPr lang="ar-SA" sz="4800" b="1">
                <a:solidFill>
                  <a:srgbClr val="00B050"/>
                </a:solidFill>
                <a:latin typeface="Calibri" pitchFamily="34" charset="0"/>
              </a:rPr>
              <a:t> </a:t>
            </a:r>
            <a:endParaRPr lang="en-US" sz="4800" b="1">
              <a:solidFill>
                <a:srgbClr val="00B050"/>
              </a:solidFill>
              <a:latin typeface="Calibri" pitchFamily="34" charset="0"/>
            </a:endParaRPr>
          </a:p>
        </p:txBody>
      </p:sp>
      <p:sp>
        <p:nvSpPr>
          <p:cNvPr id="6" name="Footer Placeholder 5"/>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أجزاء الخلية.wav"/>
                                        </p:tgtEl>
                                      </p:cMediaNode>
                                    </p:audio>
                                  </p:sub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4994"/>
                                        </p:tgtEl>
                                        <p:attrNameLst>
                                          <p:attrName>style.visibility</p:attrName>
                                        </p:attrNameLst>
                                      </p:cBhvr>
                                      <p:to>
                                        <p:strVal val="visible"/>
                                      </p:to>
                                    </p:set>
                                    <p:anim calcmode="lin" valueType="num">
                                      <p:cBhvr>
                                        <p:cTn id="14" dur="1000" fill="hold"/>
                                        <p:tgtEl>
                                          <p:spTgt spid="84994"/>
                                        </p:tgtEl>
                                        <p:attrNameLst>
                                          <p:attrName>ppt_x</p:attrName>
                                        </p:attrNameLst>
                                      </p:cBhvr>
                                      <p:tavLst>
                                        <p:tav tm="0">
                                          <p:val>
                                            <p:strVal val="#ppt_x-.2"/>
                                          </p:val>
                                        </p:tav>
                                        <p:tav tm="100000">
                                          <p:val>
                                            <p:strVal val="#ppt_x"/>
                                          </p:val>
                                        </p:tav>
                                      </p:tavLst>
                                    </p:anim>
                                    <p:anim calcmode="lin" valueType="num">
                                      <p:cBhvr>
                                        <p:cTn id="15" dur="1000" fill="hold"/>
                                        <p:tgtEl>
                                          <p:spTgt spid="84994"/>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4994"/>
                                        </p:tgtEl>
                                      </p:cBhvr>
                                    </p:animEffect>
                                  </p:childTnLst>
                                  <p:subTnLst>
                                    <p:audio>
                                      <p:cMediaNode>
                                        <p:cTn display="0" masterRel="sameClick">
                                          <p:stCondLst>
                                            <p:cond evt="begin" delay="0">
                                              <p:tn val="12"/>
                                            </p:cond>
                                          </p:stCondLst>
                                          <p:endCondLst>
                                            <p:cond evt="onStopAudio" delay="0">
                                              <p:tgtEl>
                                                <p:sldTgt/>
                                              </p:tgtEl>
                                            </p:cond>
                                          </p:endCondLst>
                                        </p:cTn>
                                        <p:tgtEl>
                                          <p:sndTgt r:embed="rId4" name="0089 - arrow shot.wav"/>
                                        </p:tgtEl>
                                      </p:cMediaNode>
                                    </p:audio>
                                  </p:subTnLst>
                                </p:cTn>
                              </p:par>
                              <p:par>
                                <p:cTn id="17" presetID="29"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ppt_x</p:attrName>
                                        </p:attrNameLst>
                                      </p:cBhvr>
                                      <p:tavLst>
                                        <p:tav tm="0">
                                          <p:val>
                                            <p:strVal val="#ppt_x-.2"/>
                                          </p:val>
                                        </p:tav>
                                        <p:tav tm="100000">
                                          <p:val>
                                            <p:strVal val="#ppt_x"/>
                                          </p:val>
                                        </p:tav>
                                      </p:tavLst>
                                    </p:anim>
                                    <p:anim calcmode="lin" valueType="num">
                                      <p:cBhvr>
                                        <p:cTn id="20"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8"/>
                                        </p:tgtEl>
                                      </p:cBhvr>
                                    </p:animEffect>
                                  </p:childTnLst>
                                  <p:subTnLst>
                                    <p:audio>
                                      <p:cMediaNode>
                                        <p:cTn display="0" masterRel="sameClick">
                                          <p:stCondLst>
                                            <p:cond evt="begin" delay="0">
                                              <p:tn val="17"/>
                                            </p:cond>
                                          </p:stCondLst>
                                          <p:endCondLst>
                                            <p:cond evt="onStopAudio" delay="0">
                                              <p:tgtEl>
                                                <p:sldTgt/>
                                              </p:tgtEl>
                                            </p:cond>
                                          </p:endCondLst>
                                        </p:cTn>
                                        <p:tgtEl>
                                          <p:sndTgt r:embed="rId5" name="خلايا حيوانيه.wav"/>
                                        </p:tgtEl>
                                      </p:cMediaNode>
                                    </p:audio>
                                  </p:sub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84995"/>
                                        </p:tgtEl>
                                        <p:attrNameLst>
                                          <p:attrName>style.visibility</p:attrName>
                                        </p:attrNameLst>
                                      </p:cBhvr>
                                      <p:to>
                                        <p:strVal val="visible"/>
                                      </p:to>
                                    </p:set>
                                    <p:anim calcmode="lin" valueType="num">
                                      <p:cBhvr>
                                        <p:cTn id="26" dur="1000" fill="hold"/>
                                        <p:tgtEl>
                                          <p:spTgt spid="84995"/>
                                        </p:tgtEl>
                                        <p:attrNameLst>
                                          <p:attrName>ppt_x</p:attrName>
                                        </p:attrNameLst>
                                      </p:cBhvr>
                                      <p:tavLst>
                                        <p:tav tm="0">
                                          <p:val>
                                            <p:strVal val="#ppt_x-.2"/>
                                          </p:val>
                                        </p:tav>
                                        <p:tav tm="100000">
                                          <p:val>
                                            <p:strVal val="#ppt_x"/>
                                          </p:val>
                                        </p:tav>
                                      </p:tavLst>
                                    </p:anim>
                                    <p:anim calcmode="lin" valueType="num">
                                      <p:cBhvr>
                                        <p:cTn id="27" dur="1000" fill="hold"/>
                                        <p:tgtEl>
                                          <p:spTgt spid="84995"/>
                                        </p:tgtEl>
                                        <p:attrNameLst>
                                          <p:attrName>ppt_y</p:attrName>
                                        </p:attrNameLst>
                                      </p:cBhvr>
                                      <p:tavLst>
                                        <p:tav tm="0">
                                          <p:val>
                                            <p:strVal val="#ppt_y"/>
                                          </p:val>
                                        </p:tav>
                                        <p:tav tm="100000">
                                          <p:val>
                                            <p:strVal val="#ppt_y"/>
                                          </p:val>
                                        </p:tav>
                                      </p:tavLst>
                                    </p:anim>
                                    <p:animEffect transition="in" filter="wipe(right)" prLst="gradientSize: 0.1">
                                      <p:cBhvr>
                                        <p:cTn id="28" dur="1000"/>
                                        <p:tgtEl>
                                          <p:spTgt spid="84995"/>
                                        </p:tgtEl>
                                      </p:cBhvr>
                                    </p:animEffect>
                                  </p:childTnLst>
                                  <p:subTnLst>
                                    <p:audio>
                                      <p:cMediaNode>
                                        <p:cTn display="0" masterRel="sameClick">
                                          <p:stCondLst>
                                            <p:cond evt="begin" delay="0">
                                              <p:tn val="24"/>
                                            </p:cond>
                                          </p:stCondLst>
                                          <p:endCondLst>
                                            <p:cond evt="onStopAudio" delay="0">
                                              <p:tgtEl>
                                                <p:sldTgt/>
                                              </p:tgtEl>
                                            </p:cond>
                                          </p:endCondLst>
                                        </p:cTn>
                                        <p:tgtEl>
                                          <p:sndTgt r:embed="rId4" name="0089 - arrow shot.wav"/>
                                        </p:tgtEl>
                                      </p:cMediaNode>
                                    </p:audio>
                                  </p:subTnLst>
                                </p:cTn>
                              </p:par>
                              <p:par>
                                <p:cTn id="29" presetID="29"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ppt_x</p:attrName>
                                        </p:attrNameLst>
                                      </p:cBhvr>
                                      <p:tavLst>
                                        <p:tav tm="0">
                                          <p:val>
                                            <p:strVal val="#ppt_x-.2"/>
                                          </p:val>
                                        </p:tav>
                                        <p:tav tm="100000">
                                          <p:val>
                                            <p:strVal val="#ppt_x"/>
                                          </p:val>
                                        </p:tav>
                                      </p:tavLst>
                                    </p:anim>
                                    <p:anim calcmode="lin" valueType="num">
                                      <p:cBhvr>
                                        <p:cTn id="32"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33" dur="1000"/>
                                        <p:tgtEl>
                                          <p:spTgt spid="31"/>
                                        </p:tgtEl>
                                      </p:cBhvr>
                                    </p:animEffect>
                                  </p:childTnLst>
                                  <p:subTnLst>
                                    <p:audio>
                                      <p:cMediaNode>
                                        <p:cTn display="0" masterRel="sameClick">
                                          <p:stCondLst>
                                            <p:cond evt="begin" delay="0">
                                              <p:tn val="29"/>
                                            </p:cond>
                                          </p:stCondLst>
                                          <p:endCondLst>
                                            <p:cond evt="onStopAudio" delay="0">
                                              <p:tgtEl>
                                                <p:sldTgt/>
                                              </p:tgtEl>
                                            </p:cond>
                                          </p:endCondLst>
                                        </p:cTn>
                                        <p:tgtEl>
                                          <p:sndTgt r:embed="rId6" name="خلايا نباتية.wav"/>
                                        </p:tgtEl>
                                      </p:cMediaNode>
                                    </p:audio>
                                  </p:sub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1000" fill="hold"/>
                                        <p:tgtEl>
                                          <p:spTgt spid="2"/>
                                        </p:tgtEl>
                                        <p:attrNameLst>
                                          <p:attrName>ppt_x</p:attrName>
                                        </p:attrNameLst>
                                      </p:cBhvr>
                                      <p:tavLst>
                                        <p:tav tm="0">
                                          <p:val>
                                            <p:strVal val="#ppt_x-.2"/>
                                          </p:val>
                                        </p:tav>
                                        <p:tav tm="100000">
                                          <p:val>
                                            <p:strVal val="#ppt_x"/>
                                          </p:val>
                                        </p:tav>
                                      </p:tavLst>
                                    </p:anim>
                                    <p:anim calcmode="lin" valueType="num">
                                      <p:cBhvr>
                                        <p:cTn id="39"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40" dur="10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4" name="0089 - arrow shot.wav"/>
                                        </p:tgtEl>
                                      </p:cMediaNode>
                                    </p:audio>
                                  </p:subTnLst>
                                </p:cTn>
                              </p:par>
                              <p:par>
                                <p:cTn id="41" presetID="50" presetClass="entr" presetSubtype="0" decel="10000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1000" fill="hold"/>
                                        <p:tgtEl>
                                          <p:spTgt spid="4"/>
                                        </p:tgtEl>
                                        <p:attrNameLst>
                                          <p:attrName>ppt_w</p:attrName>
                                        </p:attrNameLst>
                                      </p:cBhvr>
                                      <p:tavLst>
                                        <p:tav tm="0">
                                          <p:val>
                                            <p:strVal val="#ppt_w+.3"/>
                                          </p:val>
                                        </p:tav>
                                        <p:tav tm="100000">
                                          <p:val>
                                            <p:strVal val="#ppt_w"/>
                                          </p:val>
                                        </p:tav>
                                      </p:tavLst>
                                    </p:anim>
                                    <p:anim calcmode="lin" valueType="num">
                                      <p:cBhvr>
                                        <p:cTn id="44" dur="1000" fill="hold"/>
                                        <p:tgtEl>
                                          <p:spTgt spid="4"/>
                                        </p:tgtEl>
                                        <p:attrNameLst>
                                          <p:attrName>ppt_h</p:attrName>
                                        </p:attrNameLst>
                                      </p:cBhvr>
                                      <p:tavLst>
                                        <p:tav tm="0">
                                          <p:val>
                                            <p:strVal val="#ppt_h"/>
                                          </p:val>
                                        </p:tav>
                                        <p:tav tm="100000">
                                          <p:val>
                                            <p:strVal val="#ppt_h"/>
                                          </p:val>
                                        </p:tav>
                                      </p:tavLst>
                                    </p:anim>
                                    <p:animEffect transition="in" filter="fade">
                                      <p:cBhvr>
                                        <p:cTn id="45" dur="1000"/>
                                        <p:tgtEl>
                                          <p:spTgt spid="4"/>
                                        </p:tgtEl>
                                      </p:cBhvr>
                                    </p:animEffect>
                                  </p:childTnLst>
                                  <p:subTnLst>
                                    <p:audio>
                                      <p:cMediaNode>
                                        <p:cTn display="0" masterRel="sameClick">
                                          <p:stCondLst>
                                            <p:cond evt="begin" delay="0">
                                              <p:tn val="41"/>
                                            </p:cond>
                                          </p:stCondLst>
                                          <p:endCondLst>
                                            <p:cond evt="onStopAudio" delay="0">
                                              <p:tgtEl>
                                                <p:sldTgt/>
                                              </p:tgtEl>
                                            </p:cond>
                                          </p:endCondLst>
                                        </p:cTn>
                                        <p:tgtEl>
                                          <p:sndTgt r:embed="rId7" name="جدار الخلية ش12.wav"/>
                                        </p:tgtEl>
                                      </p:cMediaNode>
                                    </p:audio>
                                  </p:subTnLst>
                                </p:cTn>
                              </p:par>
                            </p:childTnLst>
                          </p:cTn>
                        </p:par>
                      </p:childTnLst>
                    </p:cTn>
                  </p:par>
                  <p:par>
                    <p:cTn id="46" fill="hold">
                      <p:stCondLst>
                        <p:cond delay="indefinite"/>
                      </p:stCondLst>
                      <p:childTnLst>
                        <p:par>
                          <p:cTn id="47" fill="hold">
                            <p:stCondLst>
                              <p:cond delay="0"/>
                            </p:stCondLst>
                            <p:childTnLst>
                              <p:par>
                                <p:cTn id="48" presetID="17" presetClass="entr" presetSubtype="1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500" fill="hold"/>
                                        <p:tgtEl>
                                          <p:spTgt spid="5"/>
                                        </p:tgtEl>
                                        <p:attrNameLst>
                                          <p:attrName>ppt_w</p:attrName>
                                        </p:attrNameLst>
                                      </p:cBhvr>
                                      <p:tavLst>
                                        <p:tav tm="0">
                                          <p:val>
                                            <p:fltVal val="0"/>
                                          </p:val>
                                        </p:tav>
                                        <p:tav tm="100000">
                                          <p:val>
                                            <p:strVal val="#ppt_w"/>
                                          </p:val>
                                        </p:tav>
                                      </p:tavLst>
                                    </p:anim>
                                    <p:anim calcmode="lin" valueType="num">
                                      <p:cBhvr>
                                        <p:cTn id="51"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8" name="0072 - arcade game point.wav"/>
                                        </p:tgtEl>
                                      </p:cMediaNode>
                                    </p:audio>
                                  </p:subTnLst>
                                </p:cTn>
                              </p:par>
                            </p:childTnLst>
                          </p:cTn>
                        </p:par>
                      </p:childTnLst>
                    </p:cTn>
                  </p:par>
                  <p:par>
                    <p:cTn id="52" fill="hold">
                      <p:stCondLst>
                        <p:cond delay="indefinite"/>
                      </p:stCondLst>
                      <p:childTnLst>
                        <p:par>
                          <p:cTn id="53" fill="hold">
                            <p:stCondLst>
                              <p:cond delay="0"/>
                            </p:stCondLst>
                            <p:childTnLst>
                              <p:par>
                                <p:cTn id="54" presetID="29"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1000" fill="hold"/>
                                        <p:tgtEl>
                                          <p:spTgt spid="32"/>
                                        </p:tgtEl>
                                        <p:attrNameLst>
                                          <p:attrName>ppt_x</p:attrName>
                                        </p:attrNameLst>
                                      </p:cBhvr>
                                      <p:tavLst>
                                        <p:tav tm="0">
                                          <p:val>
                                            <p:strVal val="#ppt_x-.2"/>
                                          </p:val>
                                        </p:tav>
                                        <p:tav tm="100000">
                                          <p:val>
                                            <p:strVal val="#ppt_x"/>
                                          </p:val>
                                        </p:tav>
                                      </p:tavLst>
                                    </p:anim>
                                    <p:anim calcmode="lin" valueType="num">
                                      <p:cBhvr>
                                        <p:cTn id="57"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58" dur="1000"/>
                                        <p:tgtEl>
                                          <p:spTgt spid="32"/>
                                        </p:tgtEl>
                                      </p:cBhvr>
                                    </p:animEffect>
                                  </p:childTnLst>
                                  <p:subTnLst>
                                    <p:audio>
                                      <p:cMediaNode>
                                        <p:cTn display="0" masterRel="sameClick">
                                          <p:stCondLst>
                                            <p:cond evt="begin" delay="0">
                                              <p:tn val="54"/>
                                            </p:cond>
                                          </p:stCondLst>
                                          <p:endCondLst>
                                            <p:cond evt="onStopAudio" delay="0">
                                              <p:tgtEl>
                                                <p:sldTgt/>
                                              </p:tgtEl>
                                            </p:cond>
                                          </p:endCondLst>
                                        </p:cTn>
                                        <p:tgtEl>
                                          <p:sndTgt r:embed="rId9" name="0026 - SCISSORS.wav"/>
                                        </p:tgtEl>
                                      </p:cMediaNode>
                                    </p:audio>
                                  </p:sub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1000" fill="hold"/>
                                        <p:tgtEl>
                                          <p:spTgt spid="8"/>
                                        </p:tgtEl>
                                        <p:attrNameLst>
                                          <p:attrName>ppt_w</p:attrName>
                                        </p:attrNameLst>
                                      </p:cBhvr>
                                      <p:tavLst>
                                        <p:tav tm="0">
                                          <p:val>
                                            <p:strVal val="#ppt_w+.3"/>
                                          </p:val>
                                        </p:tav>
                                        <p:tav tm="100000">
                                          <p:val>
                                            <p:strVal val="#ppt_w"/>
                                          </p:val>
                                        </p:tav>
                                      </p:tavLst>
                                    </p:anim>
                                    <p:anim calcmode="lin" valueType="num">
                                      <p:cBhvr>
                                        <p:cTn id="64" dur="1000" fill="hold"/>
                                        <p:tgtEl>
                                          <p:spTgt spid="8"/>
                                        </p:tgtEl>
                                        <p:attrNameLst>
                                          <p:attrName>ppt_h</p:attrName>
                                        </p:attrNameLst>
                                      </p:cBhvr>
                                      <p:tavLst>
                                        <p:tav tm="0">
                                          <p:val>
                                            <p:strVal val="#ppt_h"/>
                                          </p:val>
                                        </p:tav>
                                        <p:tav tm="100000">
                                          <p:val>
                                            <p:strVal val="#ppt_h"/>
                                          </p:val>
                                        </p:tav>
                                      </p:tavLst>
                                    </p:anim>
                                    <p:animEffect transition="in" filter="fade">
                                      <p:cBhvr>
                                        <p:cTn id="65" dur="1000"/>
                                        <p:tgtEl>
                                          <p:spTgt spid="8"/>
                                        </p:tgtEl>
                                      </p:cBhvr>
                                    </p:animEffect>
                                  </p:childTnLst>
                                  <p:subTnLst>
                                    <p:audio>
                                      <p:cMediaNode>
                                        <p:cTn display="0" masterRel="sameClick">
                                          <p:stCondLst>
                                            <p:cond evt="begin" delay="0">
                                              <p:tn val="61"/>
                                            </p:cond>
                                          </p:stCondLst>
                                          <p:endCondLst>
                                            <p:cond evt="onStopAudio" delay="0">
                                              <p:tgtEl>
                                                <p:sldTgt/>
                                              </p:tgtEl>
                                            </p:cond>
                                          </p:endCondLst>
                                        </p:cTn>
                                        <p:tgtEl>
                                          <p:sndTgt r:embed="rId10" name="غشاء الخلية.wav"/>
                                        </p:tgtEl>
                                      </p:cMediaNode>
                                    </p:audio>
                                  </p:subTnLst>
                                </p:cTn>
                              </p:par>
                            </p:childTnLst>
                          </p:cTn>
                        </p:par>
                      </p:childTnLst>
                    </p:cTn>
                  </p:par>
                  <p:par>
                    <p:cTn id="66" fill="hold">
                      <p:stCondLst>
                        <p:cond delay="indefinite"/>
                      </p:stCondLst>
                      <p:childTnLst>
                        <p:par>
                          <p:cTn id="67" fill="hold">
                            <p:stCondLst>
                              <p:cond delay="0"/>
                            </p:stCondLst>
                            <p:childTnLst>
                              <p:par>
                                <p:cTn id="68" presetID="17" presetClass="entr" presetSubtype="1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8" name="0072 - arcade game point.wav"/>
                                        </p:tgtEl>
                                      </p:cMediaNode>
                                    </p:audio>
                                  </p:subTnLst>
                                </p:cTn>
                              </p:par>
                            </p:childTnLst>
                          </p:cTn>
                        </p:par>
                      </p:childTnLst>
                    </p:cTn>
                  </p:par>
                  <p:par>
                    <p:cTn id="72" fill="hold">
                      <p:stCondLst>
                        <p:cond delay="indefinite"/>
                      </p:stCondLst>
                      <p:childTnLst>
                        <p:par>
                          <p:cTn id="73" fill="hold">
                            <p:stCondLst>
                              <p:cond delay="0"/>
                            </p:stCondLst>
                            <p:childTnLst>
                              <p:par>
                                <p:cTn id="74" presetID="29" presetClass="entr" presetSubtype="0"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1000" fill="hold"/>
                                        <p:tgtEl>
                                          <p:spTgt spid="15"/>
                                        </p:tgtEl>
                                        <p:attrNameLst>
                                          <p:attrName>ppt_x</p:attrName>
                                        </p:attrNameLst>
                                      </p:cBhvr>
                                      <p:tavLst>
                                        <p:tav tm="0">
                                          <p:val>
                                            <p:strVal val="#ppt_x-.2"/>
                                          </p:val>
                                        </p:tav>
                                        <p:tav tm="100000">
                                          <p:val>
                                            <p:strVal val="#ppt_x"/>
                                          </p:val>
                                        </p:tav>
                                      </p:tavLst>
                                    </p:anim>
                                    <p:anim calcmode="lin" valueType="num">
                                      <p:cBhvr>
                                        <p:cTn id="77"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78" dur="1000"/>
                                        <p:tgtEl>
                                          <p:spTgt spid="15"/>
                                        </p:tgtEl>
                                      </p:cBhvr>
                                    </p:animEffect>
                                  </p:childTnLst>
                                  <p:subTnLst>
                                    <p:audio>
                                      <p:cMediaNode>
                                        <p:cTn display="0" masterRel="sameClick">
                                          <p:stCondLst>
                                            <p:cond evt="begin" delay="0">
                                              <p:tn val="74"/>
                                            </p:cond>
                                          </p:stCondLst>
                                          <p:endCondLst>
                                            <p:cond evt="onStopAudio" delay="0">
                                              <p:tgtEl>
                                                <p:sldTgt/>
                                              </p:tgtEl>
                                            </p:cond>
                                          </p:endCondLst>
                                        </p:cTn>
                                        <p:tgtEl>
                                          <p:sndTgt r:embed="rId9" name="0026 - SCISSORS.wav"/>
                                        </p:tgtEl>
                                      </p:cMediaNode>
                                    </p:audio>
                                  </p:subTnLst>
                                </p:cTn>
                              </p:par>
                            </p:childTnLst>
                          </p:cTn>
                        </p:par>
                      </p:childTnLst>
                    </p:cTn>
                  </p:par>
                  <p:par>
                    <p:cTn id="79" fill="hold">
                      <p:stCondLst>
                        <p:cond delay="indefinite"/>
                      </p:stCondLst>
                      <p:childTnLst>
                        <p:par>
                          <p:cTn id="80" fill="hold">
                            <p:stCondLst>
                              <p:cond delay="0"/>
                            </p:stCondLst>
                            <p:childTnLst>
                              <p:par>
                                <p:cTn id="81" presetID="50" presetClass="entr" presetSubtype="0" decel="100000"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p:cTn id="83" dur="1000" fill="hold"/>
                                        <p:tgtEl>
                                          <p:spTgt spid="9"/>
                                        </p:tgtEl>
                                        <p:attrNameLst>
                                          <p:attrName>ppt_w</p:attrName>
                                        </p:attrNameLst>
                                      </p:cBhvr>
                                      <p:tavLst>
                                        <p:tav tm="0">
                                          <p:val>
                                            <p:strVal val="#ppt_w+.3"/>
                                          </p:val>
                                        </p:tav>
                                        <p:tav tm="100000">
                                          <p:val>
                                            <p:strVal val="#ppt_w"/>
                                          </p:val>
                                        </p:tav>
                                      </p:tavLst>
                                    </p:anim>
                                    <p:anim calcmode="lin" valueType="num">
                                      <p:cBhvr>
                                        <p:cTn id="84" dur="1000" fill="hold"/>
                                        <p:tgtEl>
                                          <p:spTgt spid="9"/>
                                        </p:tgtEl>
                                        <p:attrNameLst>
                                          <p:attrName>ppt_h</p:attrName>
                                        </p:attrNameLst>
                                      </p:cBhvr>
                                      <p:tavLst>
                                        <p:tav tm="0">
                                          <p:val>
                                            <p:strVal val="#ppt_h"/>
                                          </p:val>
                                        </p:tav>
                                        <p:tav tm="100000">
                                          <p:val>
                                            <p:strVal val="#ppt_h"/>
                                          </p:val>
                                        </p:tav>
                                      </p:tavLst>
                                    </p:anim>
                                    <p:animEffect transition="in" filter="fade">
                                      <p:cBhvr>
                                        <p:cTn id="85" dur="1000"/>
                                        <p:tgtEl>
                                          <p:spTgt spid="9"/>
                                        </p:tgtEl>
                                      </p:cBhvr>
                                    </p:animEffect>
                                  </p:childTnLst>
                                  <p:subTnLst>
                                    <p:audio>
                                      <p:cMediaNode>
                                        <p:cTn display="0" masterRel="sameClick">
                                          <p:stCondLst>
                                            <p:cond evt="begin" delay="0">
                                              <p:tn val="81"/>
                                            </p:cond>
                                          </p:stCondLst>
                                          <p:endCondLst>
                                            <p:cond evt="onStopAudio" delay="0">
                                              <p:tgtEl>
                                                <p:sldTgt/>
                                              </p:tgtEl>
                                            </p:cond>
                                          </p:endCondLst>
                                        </p:cTn>
                                        <p:tgtEl>
                                          <p:sndTgt r:embed="rId11" name="البلاستيدات.wav"/>
                                        </p:tgtEl>
                                      </p:cMediaNode>
                                    </p:audio>
                                  </p:subTnLst>
                                </p:cTn>
                              </p:par>
                            </p:childTnLst>
                          </p:cTn>
                        </p:par>
                      </p:childTnLst>
                    </p:cTn>
                  </p:par>
                  <p:par>
                    <p:cTn id="86" fill="hold">
                      <p:stCondLst>
                        <p:cond delay="indefinite"/>
                      </p:stCondLst>
                      <p:childTnLst>
                        <p:par>
                          <p:cTn id="87" fill="hold">
                            <p:stCondLst>
                              <p:cond delay="0"/>
                            </p:stCondLst>
                            <p:childTnLst>
                              <p:par>
                                <p:cTn id="88" presetID="17" presetClass="entr" presetSubtype="10" fill="hold" grpId="0" nodeType="clickEffect">
                                  <p:stCondLst>
                                    <p:cond delay="0"/>
                                  </p:stCondLst>
                                  <p:childTnLst>
                                    <p:set>
                                      <p:cBhvr>
                                        <p:cTn id="89" dur="1" fill="hold">
                                          <p:stCondLst>
                                            <p:cond delay="0"/>
                                          </p:stCondLst>
                                        </p:cTn>
                                        <p:tgtEl>
                                          <p:spTgt spid="35"/>
                                        </p:tgtEl>
                                        <p:attrNameLst>
                                          <p:attrName>style.visibility</p:attrName>
                                        </p:attrNameLst>
                                      </p:cBhvr>
                                      <p:to>
                                        <p:strVal val="visible"/>
                                      </p:to>
                                    </p:set>
                                    <p:anim calcmode="lin" valueType="num">
                                      <p:cBhvr>
                                        <p:cTn id="90" dur="500" fill="hold"/>
                                        <p:tgtEl>
                                          <p:spTgt spid="35"/>
                                        </p:tgtEl>
                                        <p:attrNameLst>
                                          <p:attrName>ppt_w</p:attrName>
                                        </p:attrNameLst>
                                      </p:cBhvr>
                                      <p:tavLst>
                                        <p:tav tm="0">
                                          <p:val>
                                            <p:fltVal val="0"/>
                                          </p:val>
                                        </p:tav>
                                        <p:tav tm="100000">
                                          <p:val>
                                            <p:strVal val="#ppt_w"/>
                                          </p:val>
                                        </p:tav>
                                      </p:tavLst>
                                    </p:anim>
                                    <p:anim calcmode="lin" valueType="num">
                                      <p:cBhvr>
                                        <p:cTn id="91" dur="5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8" name="0072 - arcade game point.wav"/>
                                        </p:tgtEl>
                                      </p:cMediaNode>
                                    </p:audio>
                                  </p:subTnLst>
                                </p:cTn>
                              </p:par>
                            </p:childTnLst>
                          </p:cTn>
                        </p:par>
                      </p:childTnLst>
                    </p:cTn>
                  </p:par>
                  <p:par>
                    <p:cTn id="92" fill="hold">
                      <p:stCondLst>
                        <p:cond delay="indefinite"/>
                      </p:stCondLst>
                      <p:childTnLst>
                        <p:par>
                          <p:cTn id="93" fill="hold">
                            <p:stCondLst>
                              <p:cond delay="0"/>
                            </p:stCondLst>
                            <p:childTnLst>
                              <p:par>
                                <p:cTn id="94" presetID="29" presetClass="entr" presetSubtype="0" fill="hold" grpId="0" nodeType="clickEffect">
                                  <p:stCondLst>
                                    <p:cond delay="0"/>
                                  </p:stCondLst>
                                  <p:childTnLst>
                                    <p:set>
                                      <p:cBhvr>
                                        <p:cTn id="95" dur="1" fill="hold">
                                          <p:stCondLst>
                                            <p:cond delay="0"/>
                                          </p:stCondLst>
                                        </p:cTn>
                                        <p:tgtEl>
                                          <p:spTgt spid="37"/>
                                        </p:tgtEl>
                                        <p:attrNameLst>
                                          <p:attrName>style.visibility</p:attrName>
                                        </p:attrNameLst>
                                      </p:cBhvr>
                                      <p:to>
                                        <p:strVal val="visible"/>
                                      </p:to>
                                    </p:set>
                                    <p:anim calcmode="lin" valueType="num">
                                      <p:cBhvr>
                                        <p:cTn id="96" dur="1000" fill="hold"/>
                                        <p:tgtEl>
                                          <p:spTgt spid="37"/>
                                        </p:tgtEl>
                                        <p:attrNameLst>
                                          <p:attrName>ppt_x</p:attrName>
                                        </p:attrNameLst>
                                      </p:cBhvr>
                                      <p:tavLst>
                                        <p:tav tm="0">
                                          <p:val>
                                            <p:strVal val="#ppt_x-.2"/>
                                          </p:val>
                                        </p:tav>
                                        <p:tav tm="100000">
                                          <p:val>
                                            <p:strVal val="#ppt_x"/>
                                          </p:val>
                                        </p:tav>
                                      </p:tavLst>
                                    </p:anim>
                                    <p:anim calcmode="lin" valueType="num">
                                      <p:cBhvr>
                                        <p:cTn id="97" dur="1000" fill="hold"/>
                                        <p:tgtEl>
                                          <p:spTgt spid="37"/>
                                        </p:tgtEl>
                                        <p:attrNameLst>
                                          <p:attrName>ppt_y</p:attrName>
                                        </p:attrNameLst>
                                      </p:cBhvr>
                                      <p:tavLst>
                                        <p:tav tm="0">
                                          <p:val>
                                            <p:strVal val="#ppt_y"/>
                                          </p:val>
                                        </p:tav>
                                        <p:tav tm="100000">
                                          <p:val>
                                            <p:strVal val="#ppt_y"/>
                                          </p:val>
                                        </p:tav>
                                      </p:tavLst>
                                    </p:anim>
                                    <p:animEffect transition="in" filter="wipe(right)" prLst="gradientSize: 0.1">
                                      <p:cBhvr>
                                        <p:cTn id="98" dur="1000"/>
                                        <p:tgtEl>
                                          <p:spTgt spid="37"/>
                                        </p:tgtEl>
                                      </p:cBhvr>
                                    </p:animEffect>
                                  </p:childTnLst>
                                  <p:subTnLst>
                                    <p:audio>
                                      <p:cMediaNode>
                                        <p:cTn display="0" masterRel="sameClick">
                                          <p:stCondLst>
                                            <p:cond evt="begin" delay="0">
                                              <p:tn val="94"/>
                                            </p:cond>
                                          </p:stCondLst>
                                          <p:endCondLst>
                                            <p:cond evt="onStopAudio" delay="0">
                                              <p:tgtEl>
                                                <p:sldTgt/>
                                              </p:tgtEl>
                                            </p:cond>
                                          </p:endCondLst>
                                        </p:cTn>
                                        <p:tgtEl>
                                          <p:sndTgt r:embed="rId9" name="0026 - SCISSORS.wav"/>
                                        </p:tgtEl>
                                      </p:cMediaNode>
                                    </p:audio>
                                  </p:subTnLst>
                                </p:cTn>
                              </p:par>
                            </p:childTnLst>
                          </p:cTn>
                        </p:par>
                      </p:childTnLst>
                    </p:cTn>
                  </p:par>
                  <p:par>
                    <p:cTn id="99" fill="hold">
                      <p:stCondLst>
                        <p:cond delay="indefinite"/>
                      </p:stCondLst>
                      <p:childTnLst>
                        <p:par>
                          <p:cTn id="100" fill="hold">
                            <p:stCondLst>
                              <p:cond delay="0"/>
                            </p:stCondLst>
                            <p:childTnLst>
                              <p:par>
                                <p:cTn id="101" presetID="50" presetClass="entr" presetSubtype="0" decel="100000" fill="hold" grpId="0" nodeType="clickEffect">
                                  <p:stCondLst>
                                    <p:cond delay="0"/>
                                  </p:stCondLst>
                                  <p:childTnLst>
                                    <p:set>
                                      <p:cBhvr>
                                        <p:cTn id="102" dur="1" fill="hold">
                                          <p:stCondLst>
                                            <p:cond delay="0"/>
                                          </p:stCondLst>
                                        </p:cTn>
                                        <p:tgtEl>
                                          <p:spTgt spid="10"/>
                                        </p:tgtEl>
                                        <p:attrNameLst>
                                          <p:attrName>style.visibility</p:attrName>
                                        </p:attrNameLst>
                                      </p:cBhvr>
                                      <p:to>
                                        <p:strVal val="visible"/>
                                      </p:to>
                                    </p:set>
                                    <p:anim calcmode="lin" valueType="num">
                                      <p:cBhvr>
                                        <p:cTn id="103" dur="1000" fill="hold"/>
                                        <p:tgtEl>
                                          <p:spTgt spid="10"/>
                                        </p:tgtEl>
                                        <p:attrNameLst>
                                          <p:attrName>ppt_w</p:attrName>
                                        </p:attrNameLst>
                                      </p:cBhvr>
                                      <p:tavLst>
                                        <p:tav tm="0">
                                          <p:val>
                                            <p:strVal val="#ppt_w+.3"/>
                                          </p:val>
                                        </p:tav>
                                        <p:tav tm="100000">
                                          <p:val>
                                            <p:strVal val="#ppt_w"/>
                                          </p:val>
                                        </p:tav>
                                      </p:tavLst>
                                    </p:anim>
                                    <p:anim calcmode="lin" valueType="num">
                                      <p:cBhvr>
                                        <p:cTn id="104" dur="1000" fill="hold"/>
                                        <p:tgtEl>
                                          <p:spTgt spid="10"/>
                                        </p:tgtEl>
                                        <p:attrNameLst>
                                          <p:attrName>ppt_h</p:attrName>
                                        </p:attrNameLst>
                                      </p:cBhvr>
                                      <p:tavLst>
                                        <p:tav tm="0">
                                          <p:val>
                                            <p:strVal val="#ppt_h"/>
                                          </p:val>
                                        </p:tav>
                                        <p:tav tm="100000">
                                          <p:val>
                                            <p:strVal val="#ppt_h"/>
                                          </p:val>
                                        </p:tav>
                                      </p:tavLst>
                                    </p:anim>
                                    <p:animEffect transition="in" filter="fade">
                                      <p:cBhvr>
                                        <p:cTn id="105" dur="1000"/>
                                        <p:tgtEl>
                                          <p:spTgt spid="10"/>
                                        </p:tgtEl>
                                      </p:cBhvr>
                                    </p:animEffect>
                                  </p:childTnLst>
                                  <p:subTnLst>
                                    <p:audio>
                                      <p:cMediaNode>
                                        <p:cTn display="0" masterRel="sameClick">
                                          <p:stCondLst>
                                            <p:cond evt="begin" delay="0">
                                              <p:tn val="101"/>
                                            </p:cond>
                                          </p:stCondLst>
                                          <p:endCondLst>
                                            <p:cond evt="onStopAudio" delay="0">
                                              <p:tgtEl>
                                                <p:sldTgt/>
                                              </p:tgtEl>
                                            </p:cond>
                                          </p:endCondLst>
                                        </p:cTn>
                                        <p:tgtEl>
                                          <p:sndTgt r:embed="rId12" name="النواة ش12.wav"/>
                                        </p:tgtEl>
                                      </p:cMediaNode>
                                    </p:audio>
                                  </p:subTnLst>
                                </p:cTn>
                              </p:par>
                            </p:childTnLst>
                          </p:cTn>
                        </p:par>
                      </p:childTnLst>
                    </p:cTn>
                  </p:par>
                  <p:par>
                    <p:cTn id="106" fill="hold">
                      <p:stCondLst>
                        <p:cond delay="indefinite"/>
                      </p:stCondLst>
                      <p:childTnLst>
                        <p:par>
                          <p:cTn id="107" fill="hold">
                            <p:stCondLst>
                              <p:cond delay="0"/>
                            </p:stCondLst>
                            <p:childTnLst>
                              <p:par>
                                <p:cTn id="108" presetID="17" presetClass="entr" presetSubtype="10" fill="hold" grpId="0" nodeType="clickEffect">
                                  <p:stCondLst>
                                    <p:cond delay="0"/>
                                  </p:stCondLst>
                                  <p:childTnLst>
                                    <p:set>
                                      <p:cBhvr>
                                        <p:cTn id="109" dur="1" fill="hold">
                                          <p:stCondLst>
                                            <p:cond delay="0"/>
                                          </p:stCondLst>
                                        </p:cTn>
                                        <p:tgtEl>
                                          <p:spTgt spid="16"/>
                                        </p:tgtEl>
                                        <p:attrNameLst>
                                          <p:attrName>style.visibility</p:attrName>
                                        </p:attrNameLst>
                                      </p:cBhvr>
                                      <p:to>
                                        <p:strVal val="visible"/>
                                      </p:to>
                                    </p:set>
                                    <p:anim calcmode="lin" valueType="num">
                                      <p:cBhvr>
                                        <p:cTn id="110" dur="500" fill="hold"/>
                                        <p:tgtEl>
                                          <p:spTgt spid="16"/>
                                        </p:tgtEl>
                                        <p:attrNameLst>
                                          <p:attrName>ppt_w</p:attrName>
                                        </p:attrNameLst>
                                      </p:cBhvr>
                                      <p:tavLst>
                                        <p:tav tm="0">
                                          <p:val>
                                            <p:fltVal val="0"/>
                                          </p:val>
                                        </p:tav>
                                        <p:tav tm="100000">
                                          <p:val>
                                            <p:strVal val="#ppt_w"/>
                                          </p:val>
                                        </p:tav>
                                      </p:tavLst>
                                    </p:anim>
                                    <p:anim calcmode="lin" valueType="num">
                                      <p:cBhvr>
                                        <p:cTn id="111" dur="5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8" name="0072 - arcade game point.wav"/>
                                        </p:tgtEl>
                                      </p:cMediaNode>
                                    </p:audio>
                                  </p:subTnLst>
                                </p:cTn>
                              </p:par>
                            </p:childTnLst>
                          </p:cTn>
                        </p:par>
                      </p:childTnLst>
                    </p:cTn>
                  </p:par>
                  <p:par>
                    <p:cTn id="112" fill="hold">
                      <p:stCondLst>
                        <p:cond delay="indefinite"/>
                      </p:stCondLst>
                      <p:childTnLst>
                        <p:par>
                          <p:cTn id="113" fill="hold">
                            <p:stCondLst>
                              <p:cond delay="0"/>
                            </p:stCondLst>
                            <p:childTnLst>
                              <p:par>
                                <p:cTn id="114" presetID="29" presetClass="entr" presetSubtype="0" fill="hold" grpId="0" nodeType="clickEffect">
                                  <p:stCondLst>
                                    <p:cond delay="0"/>
                                  </p:stCondLst>
                                  <p:childTnLst>
                                    <p:set>
                                      <p:cBhvr>
                                        <p:cTn id="115" dur="1" fill="hold">
                                          <p:stCondLst>
                                            <p:cond delay="0"/>
                                          </p:stCondLst>
                                        </p:cTn>
                                        <p:tgtEl>
                                          <p:spTgt spid="39"/>
                                        </p:tgtEl>
                                        <p:attrNameLst>
                                          <p:attrName>style.visibility</p:attrName>
                                        </p:attrNameLst>
                                      </p:cBhvr>
                                      <p:to>
                                        <p:strVal val="visible"/>
                                      </p:to>
                                    </p:set>
                                    <p:anim calcmode="lin" valueType="num">
                                      <p:cBhvr>
                                        <p:cTn id="116" dur="1000" fill="hold"/>
                                        <p:tgtEl>
                                          <p:spTgt spid="39"/>
                                        </p:tgtEl>
                                        <p:attrNameLst>
                                          <p:attrName>ppt_x</p:attrName>
                                        </p:attrNameLst>
                                      </p:cBhvr>
                                      <p:tavLst>
                                        <p:tav tm="0">
                                          <p:val>
                                            <p:strVal val="#ppt_x-.2"/>
                                          </p:val>
                                        </p:tav>
                                        <p:tav tm="100000">
                                          <p:val>
                                            <p:strVal val="#ppt_x"/>
                                          </p:val>
                                        </p:tav>
                                      </p:tavLst>
                                    </p:anim>
                                    <p:anim calcmode="lin" valueType="num">
                                      <p:cBhvr>
                                        <p:cTn id="117" dur="10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118" dur="1000"/>
                                        <p:tgtEl>
                                          <p:spTgt spid="39"/>
                                        </p:tgtEl>
                                      </p:cBhvr>
                                    </p:animEffect>
                                  </p:childTnLst>
                                  <p:subTnLst>
                                    <p:audio>
                                      <p:cMediaNode>
                                        <p:cTn display="0" masterRel="sameClick">
                                          <p:stCondLst>
                                            <p:cond evt="begin" delay="0">
                                              <p:tn val="114"/>
                                            </p:cond>
                                          </p:stCondLst>
                                          <p:endCondLst>
                                            <p:cond evt="onStopAudio" delay="0">
                                              <p:tgtEl>
                                                <p:sldTgt/>
                                              </p:tgtEl>
                                            </p:cond>
                                          </p:endCondLst>
                                        </p:cTn>
                                        <p:tgtEl>
                                          <p:sndTgt r:embed="rId9" name="0026 - SCISSORS.wav"/>
                                        </p:tgtEl>
                                      </p:cMediaNode>
                                    </p:audio>
                                  </p:subTnLst>
                                </p:cTn>
                              </p:par>
                            </p:childTnLst>
                          </p:cTn>
                        </p:par>
                      </p:childTnLst>
                    </p:cTn>
                  </p:par>
                  <p:par>
                    <p:cTn id="119" fill="hold">
                      <p:stCondLst>
                        <p:cond delay="indefinite"/>
                      </p:stCondLst>
                      <p:childTnLst>
                        <p:par>
                          <p:cTn id="120" fill="hold">
                            <p:stCondLst>
                              <p:cond delay="0"/>
                            </p:stCondLst>
                            <p:childTnLst>
                              <p:par>
                                <p:cTn id="121" presetID="50" presetClass="entr" presetSubtype="0" decel="100000" fill="hold" grpId="0" nodeType="clickEffect">
                                  <p:stCondLst>
                                    <p:cond delay="0"/>
                                  </p:stCondLst>
                                  <p:childTnLst>
                                    <p:set>
                                      <p:cBhvr>
                                        <p:cTn id="122" dur="1" fill="hold">
                                          <p:stCondLst>
                                            <p:cond delay="0"/>
                                          </p:stCondLst>
                                        </p:cTn>
                                        <p:tgtEl>
                                          <p:spTgt spid="11"/>
                                        </p:tgtEl>
                                        <p:attrNameLst>
                                          <p:attrName>style.visibility</p:attrName>
                                        </p:attrNameLst>
                                      </p:cBhvr>
                                      <p:to>
                                        <p:strVal val="visible"/>
                                      </p:to>
                                    </p:set>
                                    <p:anim calcmode="lin" valueType="num">
                                      <p:cBhvr>
                                        <p:cTn id="123" dur="1000" fill="hold"/>
                                        <p:tgtEl>
                                          <p:spTgt spid="11"/>
                                        </p:tgtEl>
                                        <p:attrNameLst>
                                          <p:attrName>ppt_w</p:attrName>
                                        </p:attrNameLst>
                                      </p:cBhvr>
                                      <p:tavLst>
                                        <p:tav tm="0">
                                          <p:val>
                                            <p:strVal val="#ppt_w+.3"/>
                                          </p:val>
                                        </p:tav>
                                        <p:tav tm="100000">
                                          <p:val>
                                            <p:strVal val="#ppt_w"/>
                                          </p:val>
                                        </p:tav>
                                      </p:tavLst>
                                    </p:anim>
                                    <p:anim calcmode="lin" valueType="num">
                                      <p:cBhvr>
                                        <p:cTn id="124" dur="1000" fill="hold"/>
                                        <p:tgtEl>
                                          <p:spTgt spid="11"/>
                                        </p:tgtEl>
                                        <p:attrNameLst>
                                          <p:attrName>ppt_h</p:attrName>
                                        </p:attrNameLst>
                                      </p:cBhvr>
                                      <p:tavLst>
                                        <p:tav tm="0">
                                          <p:val>
                                            <p:strVal val="#ppt_h"/>
                                          </p:val>
                                        </p:tav>
                                        <p:tav tm="100000">
                                          <p:val>
                                            <p:strVal val="#ppt_h"/>
                                          </p:val>
                                        </p:tav>
                                      </p:tavLst>
                                    </p:anim>
                                    <p:animEffect transition="in" filter="fade">
                                      <p:cBhvr>
                                        <p:cTn id="125" dur="1000"/>
                                        <p:tgtEl>
                                          <p:spTgt spid="11"/>
                                        </p:tgtEl>
                                      </p:cBhvr>
                                    </p:animEffect>
                                  </p:childTnLst>
                                  <p:subTnLst>
                                    <p:audio>
                                      <p:cMediaNode>
                                        <p:cTn display="0" masterRel="sameClick">
                                          <p:stCondLst>
                                            <p:cond evt="begin" delay="0">
                                              <p:tn val="121"/>
                                            </p:cond>
                                          </p:stCondLst>
                                          <p:endCondLst>
                                            <p:cond evt="onStopAudio" delay="0">
                                              <p:tgtEl>
                                                <p:sldTgt/>
                                              </p:tgtEl>
                                            </p:cond>
                                          </p:endCondLst>
                                        </p:cTn>
                                        <p:tgtEl>
                                          <p:sndTgt r:embed="rId13" name="الفجوة العصارية.wav"/>
                                        </p:tgtEl>
                                      </p:cMediaNode>
                                    </p:audio>
                                  </p:subTnLst>
                                </p:cTn>
                              </p:par>
                            </p:childTnLst>
                          </p:cTn>
                        </p:par>
                      </p:childTnLst>
                    </p:cTn>
                  </p:par>
                  <p:par>
                    <p:cTn id="126" fill="hold">
                      <p:stCondLst>
                        <p:cond delay="indefinite"/>
                      </p:stCondLst>
                      <p:childTnLst>
                        <p:par>
                          <p:cTn id="127" fill="hold">
                            <p:stCondLst>
                              <p:cond delay="0"/>
                            </p:stCondLst>
                            <p:childTnLst>
                              <p:par>
                                <p:cTn id="128" presetID="17" presetClass="entr" presetSubtype="10" fill="hold" grpId="0" nodeType="clickEffect">
                                  <p:stCondLst>
                                    <p:cond delay="0"/>
                                  </p:stCondLst>
                                  <p:childTnLst>
                                    <p:set>
                                      <p:cBhvr>
                                        <p:cTn id="129" dur="1" fill="hold">
                                          <p:stCondLst>
                                            <p:cond delay="0"/>
                                          </p:stCondLst>
                                        </p:cTn>
                                        <p:tgtEl>
                                          <p:spTgt spid="36"/>
                                        </p:tgtEl>
                                        <p:attrNameLst>
                                          <p:attrName>style.visibility</p:attrName>
                                        </p:attrNameLst>
                                      </p:cBhvr>
                                      <p:to>
                                        <p:strVal val="visible"/>
                                      </p:to>
                                    </p:set>
                                    <p:anim calcmode="lin" valueType="num">
                                      <p:cBhvr>
                                        <p:cTn id="130" dur="500" fill="hold"/>
                                        <p:tgtEl>
                                          <p:spTgt spid="36"/>
                                        </p:tgtEl>
                                        <p:attrNameLst>
                                          <p:attrName>ppt_w</p:attrName>
                                        </p:attrNameLst>
                                      </p:cBhvr>
                                      <p:tavLst>
                                        <p:tav tm="0">
                                          <p:val>
                                            <p:fltVal val="0"/>
                                          </p:val>
                                        </p:tav>
                                        <p:tav tm="100000">
                                          <p:val>
                                            <p:strVal val="#ppt_w"/>
                                          </p:val>
                                        </p:tav>
                                      </p:tavLst>
                                    </p:anim>
                                    <p:anim calcmode="lin" valueType="num">
                                      <p:cBhvr>
                                        <p:cTn id="131" dur="500" fill="hold"/>
                                        <p:tgtEl>
                                          <p:spTgt spid="3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8"/>
                                            </p:cond>
                                          </p:stCondLst>
                                          <p:endCondLst>
                                            <p:cond evt="onStopAudio" delay="0">
                                              <p:tgtEl>
                                                <p:sldTgt/>
                                              </p:tgtEl>
                                            </p:cond>
                                          </p:endCondLst>
                                        </p:cTn>
                                        <p:tgtEl>
                                          <p:sndTgt r:embed="rId14" name="صغيرة.wav"/>
                                        </p:tgtEl>
                                      </p:cMediaNode>
                                    </p:audio>
                                  </p:subTnLst>
                                </p:cTn>
                              </p:par>
                            </p:childTnLst>
                          </p:cTn>
                        </p:par>
                      </p:childTnLst>
                    </p:cTn>
                  </p:par>
                  <p:par>
                    <p:cTn id="132" fill="hold">
                      <p:stCondLst>
                        <p:cond delay="indefinite"/>
                      </p:stCondLst>
                      <p:childTnLst>
                        <p:par>
                          <p:cTn id="133" fill="hold">
                            <p:stCondLst>
                              <p:cond delay="0"/>
                            </p:stCondLst>
                            <p:childTnLst>
                              <p:par>
                                <p:cTn id="134" presetID="29" presetClass="entr" presetSubtype="0" fill="hold" grpId="0" nodeType="clickEffect">
                                  <p:stCondLst>
                                    <p:cond delay="0"/>
                                  </p:stCondLst>
                                  <p:childTnLst>
                                    <p:set>
                                      <p:cBhvr>
                                        <p:cTn id="135" dur="1" fill="hold">
                                          <p:stCondLst>
                                            <p:cond delay="0"/>
                                          </p:stCondLst>
                                        </p:cTn>
                                        <p:tgtEl>
                                          <p:spTgt spid="38"/>
                                        </p:tgtEl>
                                        <p:attrNameLst>
                                          <p:attrName>style.visibility</p:attrName>
                                        </p:attrNameLst>
                                      </p:cBhvr>
                                      <p:to>
                                        <p:strVal val="visible"/>
                                      </p:to>
                                    </p:set>
                                    <p:anim calcmode="lin" valueType="num">
                                      <p:cBhvr>
                                        <p:cTn id="136" dur="1000" fill="hold"/>
                                        <p:tgtEl>
                                          <p:spTgt spid="38"/>
                                        </p:tgtEl>
                                        <p:attrNameLst>
                                          <p:attrName>ppt_x</p:attrName>
                                        </p:attrNameLst>
                                      </p:cBhvr>
                                      <p:tavLst>
                                        <p:tav tm="0">
                                          <p:val>
                                            <p:strVal val="#ppt_x-.2"/>
                                          </p:val>
                                        </p:tav>
                                        <p:tav tm="100000">
                                          <p:val>
                                            <p:strVal val="#ppt_x"/>
                                          </p:val>
                                        </p:tav>
                                      </p:tavLst>
                                    </p:anim>
                                    <p:anim calcmode="lin" valueType="num">
                                      <p:cBhvr>
                                        <p:cTn id="137" dur="1000" fill="hold"/>
                                        <p:tgtEl>
                                          <p:spTgt spid="38"/>
                                        </p:tgtEl>
                                        <p:attrNameLst>
                                          <p:attrName>ppt_y</p:attrName>
                                        </p:attrNameLst>
                                      </p:cBhvr>
                                      <p:tavLst>
                                        <p:tav tm="0">
                                          <p:val>
                                            <p:strVal val="#ppt_y"/>
                                          </p:val>
                                        </p:tav>
                                        <p:tav tm="100000">
                                          <p:val>
                                            <p:strVal val="#ppt_y"/>
                                          </p:val>
                                        </p:tav>
                                      </p:tavLst>
                                    </p:anim>
                                    <p:animEffect transition="in" filter="wipe(right)" prLst="gradientSize: 0.1">
                                      <p:cBhvr>
                                        <p:cTn id="138" dur="1000"/>
                                        <p:tgtEl>
                                          <p:spTgt spid="38"/>
                                        </p:tgtEl>
                                      </p:cBhvr>
                                    </p:animEffect>
                                  </p:childTnLst>
                                  <p:subTnLst>
                                    <p:audio>
                                      <p:cMediaNode>
                                        <p:cTn display="0" masterRel="sameClick">
                                          <p:stCondLst>
                                            <p:cond evt="begin" delay="0">
                                              <p:tn val="134"/>
                                            </p:cond>
                                          </p:stCondLst>
                                          <p:endCondLst>
                                            <p:cond evt="onStopAudio" delay="0">
                                              <p:tgtEl>
                                                <p:sldTgt/>
                                              </p:tgtEl>
                                            </p:cond>
                                          </p:endCondLst>
                                        </p:cTn>
                                        <p:tgtEl>
                                          <p:sndTgt r:embed="rId15" name="كبيرة.wav"/>
                                        </p:tgtEl>
                                      </p:cMediaNode>
                                    </p:audio>
                                  </p:subTnLst>
                                </p:cTn>
                              </p:par>
                            </p:childTnLst>
                          </p:cTn>
                        </p:par>
                      </p:childTnLst>
                    </p:cTn>
                  </p:par>
                  <p:par>
                    <p:cTn id="139" fill="hold">
                      <p:stCondLst>
                        <p:cond delay="indefinite"/>
                      </p:stCondLst>
                      <p:childTnLst>
                        <p:par>
                          <p:cTn id="140" fill="hold">
                            <p:stCondLst>
                              <p:cond delay="0"/>
                            </p:stCondLst>
                            <p:childTnLst>
                              <p:par>
                                <p:cTn id="141" presetID="50" presetClass="entr" presetSubtype="0" decel="100000" fill="hold" grpId="0" nodeType="clickEffect">
                                  <p:stCondLst>
                                    <p:cond delay="0"/>
                                  </p:stCondLst>
                                  <p:childTnLst>
                                    <p:set>
                                      <p:cBhvr>
                                        <p:cTn id="142" dur="1" fill="hold">
                                          <p:stCondLst>
                                            <p:cond delay="0"/>
                                          </p:stCondLst>
                                        </p:cTn>
                                        <p:tgtEl>
                                          <p:spTgt spid="12"/>
                                        </p:tgtEl>
                                        <p:attrNameLst>
                                          <p:attrName>style.visibility</p:attrName>
                                        </p:attrNameLst>
                                      </p:cBhvr>
                                      <p:to>
                                        <p:strVal val="visible"/>
                                      </p:to>
                                    </p:set>
                                    <p:anim calcmode="lin" valueType="num">
                                      <p:cBhvr>
                                        <p:cTn id="143" dur="1000" fill="hold"/>
                                        <p:tgtEl>
                                          <p:spTgt spid="12"/>
                                        </p:tgtEl>
                                        <p:attrNameLst>
                                          <p:attrName>ppt_w</p:attrName>
                                        </p:attrNameLst>
                                      </p:cBhvr>
                                      <p:tavLst>
                                        <p:tav tm="0">
                                          <p:val>
                                            <p:strVal val="#ppt_w+.3"/>
                                          </p:val>
                                        </p:tav>
                                        <p:tav tm="100000">
                                          <p:val>
                                            <p:strVal val="#ppt_w"/>
                                          </p:val>
                                        </p:tav>
                                      </p:tavLst>
                                    </p:anim>
                                    <p:anim calcmode="lin" valueType="num">
                                      <p:cBhvr>
                                        <p:cTn id="144" dur="1000" fill="hold"/>
                                        <p:tgtEl>
                                          <p:spTgt spid="12"/>
                                        </p:tgtEl>
                                        <p:attrNameLst>
                                          <p:attrName>ppt_h</p:attrName>
                                        </p:attrNameLst>
                                      </p:cBhvr>
                                      <p:tavLst>
                                        <p:tav tm="0">
                                          <p:val>
                                            <p:strVal val="#ppt_h"/>
                                          </p:val>
                                        </p:tav>
                                        <p:tav tm="100000">
                                          <p:val>
                                            <p:strVal val="#ppt_h"/>
                                          </p:val>
                                        </p:tav>
                                      </p:tavLst>
                                    </p:anim>
                                    <p:animEffect transition="in" filter="fade">
                                      <p:cBhvr>
                                        <p:cTn id="145" dur="1000"/>
                                        <p:tgtEl>
                                          <p:spTgt spid="12"/>
                                        </p:tgtEl>
                                      </p:cBhvr>
                                    </p:animEffect>
                                  </p:childTnLst>
                                  <p:subTnLst>
                                    <p:audio>
                                      <p:cMediaNode>
                                        <p:cTn display="0" masterRel="sameClick">
                                          <p:stCondLst>
                                            <p:cond evt="begin" delay="0">
                                              <p:tn val="141"/>
                                            </p:cond>
                                          </p:stCondLst>
                                          <p:endCondLst>
                                            <p:cond evt="onStopAudio" delay="0">
                                              <p:tgtEl>
                                                <p:sldTgt/>
                                              </p:tgtEl>
                                            </p:cond>
                                          </p:endCondLst>
                                        </p:cTn>
                                        <p:tgtEl>
                                          <p:sndTgt r:embed="rId16" name="السيتوبلازم.wav"/>
                                        </p:tgtEl>
                                      </p:cMediaNode>
                                    </p:audio>
                                  </p:subTnLst>
                                </p:cTn>
                              </p:par>
                            </p:childTnLst>
                          </p:cTn>
                        </p:par>
                      </p:childTnLst>
                    </p:cTn>
                  </p:par>
                  <p:par>
                    <p:cTn id="146" fill="hold">
                      <p:stCondLst>
                        <p:cond delay="indefinite"/>
                      </p:stCondLst>
                      <p:childTnLst>
                        <p:par>
                          <p:cTn id="147" fill="hold">
                            <p:stCondLst>
                              <p:cond delay="0"/>
                            </p:stCondLst>
                            <p:childTnLst>
                              <p:par>
                                <p:cTn id="148" presetID="17" presetClass="entr" presetSubtype="10" fill="hold" grpId="0" nodeType="clickEffect">
                                  <p:stCondLst>
                                    <p:cond delay="0"/>
                                  </p:stCondLst>
                                  <p:childTnLst>
                                    <p:set>
                                      <p:cBhvr>
                                        <p:cTn id="149" dur="1" fill="hold">
                                          <p:stCondLst>
                                            <p:cond delay="0"/>
                                          </p:stCondLst>
                                        </p:cTn>
                                        <p:tgtEl>
                                          <p:spTgt spid="17"/>
                                        </p:tgtEl>
                                        <p:attrNameLst>
                                          <p:attrName>style.visibility</p:attrName>
                                        </p:attrNameLst>
                                      </p:cBhvr>
                                      <p:to>
                                        <p:strVal val="visible"/>
                                      </p:to>
                                    </p:set>
                                    <p:anim calcmode="lin" valueType="num">
                                      <p:cBhvr>
                                        <p:cTn id="150" dur="500" fill="hold"/>
                                        <p:tgtEl>
                                          <p:spTgt spid="17"/>
                                        </p:tgtEl>
                                        <p:attrNameLst>
                                          <p:attrName>ppt_w</p:attrName>
                                        </p:attrNameLst>
                                      </p:cBhvr>
                                      <p:tavLst>
                                        <p:tav tm="0">
                                          <p:val>
                                            <p:fltVal val="0"/>
                                          </p:val>
                                        </p:tav>
                                        <p:tav tm="100000">
                                          <p:val>
                                            <p:strVal val="#ppt_w"/>
                                          </p:val>
                                        </p:tav>
                                      </p:tavLst>
                                    </p:anim>
                                    <p:anim calcmode="lin" valueType="num">
                                      <p:cBhvr>
                                        <p:cTn id="151"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8"/>
                                            </p:cond>
                                          </p:stCondLst>
                                          <p:endCondLst>
                                            <p:cond evt="onStopAudio" delay="0">
                                              <p:tgtEl>
                                                <p:sldTgt/>
                                              </p:tgtEl>
                                            </p:cond>
                                          </p:endCondLst>
                                        </p:cTn>
                                        <p:tgtEl>
                                          <p:sndTgt r:embed="rId8" name="0072 - arcade game point.wav"/>
                                        </p:tgtEl>
                                      </p:cMediaNode>
                                    </p:audio>
                                  </p:subTnLst>
                                </p:cTn>
                              </p:par>
                            </p:childTnLst>
                          </p:cTn>
                        </p:par>
                      </p:childTnLst>
                    </p:cTn>
                  </p:par>
                  <p:par>
                    <p:cTn id="152" fill="hold">
                      <p:stCondLst>
                        <p:cond delay="indefinite"/>
                      </p:stCondLst>
                      <p:childTnLst>
                        <p:par>
                          <p:cTn id="153" fill="hold">
                            <p:stCondLst>
                              <p:cond delay="0"/>
                            </p:stCondLst>
                            <p:childTnLst>
                              <p:par>
                                <p:cTn id="154" presetID="29" presetClass="entr" presetSubtype="0" fill="hold" grpId="0" nodeType="clickEffect">
                                  <p:stCondLst>
                                    <p:cond delay="0"/>
                                  </p:stCondLst>
                                  <p:childTnLst>
                                    <p:set>
                                      <p:cBhvr>
                                        <p:cTn id="155" dur="1" fill="hold">
                                          <p:stCondLst>
                                            <p:cond delay="0"/>
                                          </p:stCondLst>
                                        </p:cTn>
                                        <p:tgtEl>
                                          <p:spTgt spid="40"/>
                                        </p:tgtEl>
                                        <p:attrNameLst>
                                          <p:attrName>style.visibility</p:attrName>
                                        </p:attrNameLst>
                                      </p:cBhvr>
                                      <p:to>
                                        <p:strVal val="visible"/>
                                      </p:to>
                                    </p:set>
                                    <p:anim calcmode="lin" valueType="num">
                                      <p:cBhvr>
                                        <p:cTn id="156" dur="1000" fill="hold"/>
                                        <p:tgtEl>
                                          <p:spTgt spid="40"/>
                                        </p:tgtEl>
                                        <p:attrNameLst>
                                          <p:attrName>ppt_x</p:attrName>
                                        </p:attrNameLst>
                                      </p:cBhvr>
                                      <p:tavLst>
                                        <p:tav tm="0">
                                          <p:val>
                                            <p:strVal val="#ppt_x-.2"/>
                                          </p:val>
                                        </p:tav>
                                        <p:tav tm="100000">
                                          <p:val>
                                            <p:strVal val="#ppt_x"/>
                                          </p:val>
                                        </p:tav>
                                      </p:tavLst>
                                    </p:anim>
                                    <p:anim calcmode="lin" valueType="num">
                                      <p:cBhvr>
                                        <p:cTn id="157" dur="1000" fill="hold"/>
                                        <p:tgtEl>
                                          <p:spTgt spid="40"/>
                                        </p:tgtEl>
                                        <p:attrNameLst>
                                          <p:attrName>ppt_y</p:attrName>
                                        </p:attrNameLst>
                                      </p:cBhvr>
                                      <p:tavLst>
                                        <p:tav tm="0">
                                          <p:val>
                                            <p:strVal val="#ppt_y"/>
                                          </p:val>
                                        </p:tav>
                                        <p:tav tm="100000">
                                          <p:val>
                                            <p:strVal val="#ppt_y"/>
                                          </p:val>
                                        </p:tav>
                                      </p:tavLst>
                                    </p:anim>
                                    <p:animEffect transition="in" filter="wipe(right)" prLst="gradientSize: 0.1">
                                      <p:cBhvr>
                                        <p:cTn id="158" dur="1000"/>
                                        <p:tgtEl>
                                          <p:spTgt spid="40"/>
                                        </p:tgtEl>
                                      </p:cBhvr>
                                    </p:animEffect>
                                  </p:childTnLst>
                                  <p:subTnLst>
                                    <p:audio>
                                      <p:cMediaNode>
                                        <p:cTn display="0" masterRel="sameClick">
                                          <p:stCondLst>
                                            <p:cond evt="begin" delay="0">
                                              <p:tn val="154"/>
                                            </p:cond>
                                          </p:stCondLst>
                                          <p:endCondLst>
                                            <p:cond evt="onStopAudio" delay="0">
                                              <p:tgtEl>
                                                <p:sldTgt/>
                                              </p:tgtEl>
                                            </p:cond>
                                          </p:endCondLst>
                                        </p:cTn>
                                        <p:tgtEl>
                                          <p:sndTgt r:embed="rId9" name="0026 - SCISSORS.wav"/>
                                        </p:tgtEl>
                                      </p:cMediaNode>
                                    </p:audio>
                                  </p:subTnLst>
                                </p:cTn>
                              </p:par>
                            </p:childTnLst>
                          </p:cTn>
                        </p:par>
                      </p:childTnLst>
                    </p:cTn>
                  </p:par>
                  <p:par>
                    <p:cTn id="159" fill="hold">
                      <p:stCondLst>
                        <p:cond delay="indefinite"/>
                      </p:stCondLst>
                      <p:childTnLst>
                        <p:par>
                          <p:cTn id="160" fill="hold">
                            <p:stCondLst>
                              <p:cond delay="0"/>
                            </p:stCondLst>
                            <p:childTnLst>
                              <p:par>
                                <p:cTn id="161" presetID="50" presetClass="entr" presetSubtype="0" decel="100000" fill="hold" grpId="0" nodeType="clickEffect">
                                  <p:stCondLst>
                                    <p:cond delay="0"/>
                                  </p:stCondLst>
                                  <p:childTnLst>
                                    <p:set>
                                      <p:cBhvr>
                                        <p:cTn id="162" dur="1" fill="hold">
                                          <p:stCondLst>
                                            <p:cond delay="0"/>
                                          </p:stCondLst>
                                        </p:cTn>
                                        <p:tgtEl>
                                          <p:spTgt spid="33"/>
                                        </p:tgtEl>
                                        <p:attrNameLst>
                                          <p:attrName>style.visibility</p:attrName>
                                        </p:attrNameLst>
                                      </p:cBhvr>
                                      <p:to>
                                        <p:strVal val="visible"/>
                                      </p:to>
                                    </p:set>
                                    <p:anim calcmode="lin" valueType="num">
                                      <p:cBhvr>
                                        <p:cTn id="163" dur="1000" fill="hold"/>
                                        <p:tgtEl>
                                          <p:spTgt spid="33"/>
                                        </p:tgtEl>
                                        <p:attrNameLst>
                                          <p:attrName>ppt_w</p:attrName>
                                        </p:attrNameLst>
                                      </p:cBhvr>
                                      <p:tavLst>
                                        <p:tav tm="0">
                                          <p:val>
                                            <p:strVal val="#ppt_w+.3"/>
                                          </p:val>
                                        </p:tav>
                                        <p:tav tm="100000">
                                          <p:val>
                                            <p:strVal val="#ppt_w"/>
                                          </p:val>
                                        </p:tav>
                                      </p:tavLst>
                                    </p:anim>
                                    <p:anim calcmode="lin" valueType="num">
                                      <p:cBhvr>
                                        <p:cTn id="164" dur="1000" fill="hold"/>
                                        <p:tgtEl>
                                          <p:spTgt spid="33"/>
                                        </p:tgtEl>
                                        <p:attrNameLst>
                                          <p:attrName>ppt_h</p:attrName>
                                        </p:attrNameLst>
                                      </p:cBhvr>
                                      <p:tavLst>
                                        <p:tav tm="0">
                                          <p:val>
                                            <p:strVal val="#ppt_h"/>
                                          </p:val>
                                        </p:tav>
                                        <p:tav tm="100000">
                                          <p:val>
                                            <p:strVal val="#ppt_h"/>
                                          </p:val>
                                        </p:tav>
                                      </p:tavLst>
                                    </p:anim>
                                    <p:animEffect transition="in" filter="fade">
                                      <p:cBhvr>
                                        <p:cTn id="165" dur="1000"/>
                                        <p:tgtEl>
                                          <p:spTgt spid="33"/>
                                        </p:tgtEl>
                                      </p:cBhvr>
                                    </p:animEffect>
                                  </p:childTnLst>
                                  <p:subTnLst>
                                    <p:audio>
                                      <p:cMediaNode>
                                        <p:cTn display="0" masterRel="sameClick">
                                          <p:stCondLst>
                                            <p:cond evt="begin" delay="0">
                                              <p:tn val="161"/>
                                            </p:cond>
                                          </p:stCondLst>
                                          <p:endCondLst>
                                            <p:cond evt="onStopAudio" delay="0">
                                              <p:tgtEl>
                                                <p:sldTgt/>
                                              </p:tgtEl>
                                            </p:cond>
                                          </p:endCondLst>
                                        </p:cTn>
                                        <p:tgtEl>
                                          <p:sndTgt r:embed="rId17" name="الميتوكندريا ش12.wav"/>
                                        </p:tgtEl>
                                      </p:cMediaNode>
                                    </p:audio>
                                  </p:subTnLst>
                                </p:cTn>
                              </p:par>
                            </p:childTnLst>
                          </p:cTn>
                        </p:par>
                      </p:childTnLst>
                    </p:cTn>
                  </p:par>
                  <p:par>
                    <p:cTn id="166" fill="hold">
                      <p:stCondLst>
                        <p:cond delay="indefinite"/>
                      </p:stCondLst>
                      <p:childTnLst>
                        <p:par>
                          <p:cTn id="167" fill="hold">
                            <p:stCondLst>
                              <p:cond delay="0"/>
                            </p:stCondLst>
                            <p:childTnLst>
                              <p:par>
                                <p:cTn id="168" presetID="17" presetClass="entr" presetSubtype="10" fill="hold" grpId="0" nodeType="clickEffect">
                                  <p:stCondLst>
                                    <p:cond delay="0"/>
                                  </p:stCondLst>
                                  <p:childTnLst>
                                    <p:set>
                                      <p:cBhvr>
                                        <p:cTn id="169" dur="1" fill="hold">
                                          <p:stCondLst>
                                            <p:cond delay="0"/>
                                          </p:stCondLst>
                                        </p:cTn>
                                        <p:tgtEl>
                                          <p:spTgt spid="18"/>
                                        </p:tgtEl>
                                        <p:attrNameLst>
                                          <p:attrName>style.visibility</p:attrName>
                                        </p:attrNameLst>
                                      </p:cBhvr>
                                      <p:to>
                                        <p:strVal val="visible"/>
                                      </p:to>
                                    </p:set>
                                    <p:anim calcmode="lin" valueType="num">
                                      <p:cBhvr>
                                        <p:cTn id="170" dur="500" fill="hold"/>
                                        <p:tgtEl>
                                          <p:spTgt spid="18"/>
                                        </p:tgtEl>
                                        <p:attrNameLst>
                                          <p:attrName>ppt_w</p:attrName>
                                        </p:attrNameLst>
                                      </p:cBhvr>
                                      <p:tavLst>
                                        <p:tav tm="0">
                                          <p:val>
                                            <p:fltVal val="0"/>
                                          </p:val>
                                        </p:tav>
                                        <p:tav tm="100000">
                                          <p:val>
                                            <p:strVal val="#ppt_w"/>
                                          </p:val>
                                        </p:tav>
                                      </p:tavLst>
                                    </p:anim>
                                    <p:anim calcmode="lin" valueType="num">
                                      <p:cBhvr>
                                        <p:cTn id="171" dur="5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8"/>
                                            </p:cond>
                                          </p:stCondLst>
                                          <p:endCondLst>
                                            <p:cond evt="onStopAudio" delay="0">
                                              <p:tgtEl>
                                                <p:sldTgt/>
                                              </p:tgtEl>
                                            </p:cond>
                                          </p:endCondLst>
                                        </p:cTn>
                                        <p:tgtEl>
                                          <p:sndTgt r:embed="rId8" name="0072 - arcade game point.wav"/>
                                        </p:tgtEl>
                                      </p:cMediaNode>
                                    </p:audio>
                                  </p:subTnLst>
                                </p:cTn>
                              </p:par>
                            </p:childTnLst>
                          </p:cTn>
                        </p:par>
                      </p:childTnLst>
                    </p:cTn>
                  </p:par>
                  <p:par>
                    <p:cTn id="172" fill="hold">
                      <p:stCondLst>
                        <p:cond delay="indefinite"/>
                      </p:stCondLst>
                      <p:childTnLst>
                        <p:par>
                          <p:cTn id="173" fill="hold">
                            <p:stCondLst>
                              <p:cond delay="0"/>
                            </p:stCondLst>
                            <p:childTnLst>
                              <p:par>
                                <p:cTn id="174" presetID="29" presetClass="entr" presetSubtype="0" fill="hold" grpId="0" nodeType="clickEffect">
                                  <p:stCondLst>
                                    <p:cond delay="0"/>
                                  </p:stCondLst>
                                  <p:childTnLst>
                                    <p:set>
                                      <p:cBhvr>
                                        <p:cTn id="175" dur="1" fill="hold">
                                          <p:stCondLst>
                                            <p:cond delay="0"/>
                                          </p:stCondLst>
                                        </p:cTn>
                                        <p:tgtEl>
                                          <p:spTgt spid="41"/>
                                        </p:tgtEl>
                                        <p:attrNameLst>
                                          <p:attrName>style.visibility</p:attrName>
                                        </p:attrNameLst>
                                      </p:cBhvr>
                                      <p:to>
                                        <p:strVal val="visible"/>
                                      </p:to>
                                    </p:set>
                                    <p:anim calcmode="lin" valueType="num">
                                      <p:cBhvr>
                                        <p:cTn id="176" dur="1000" fill="hold"/>
                                        <p:tgtEl>
                                          <p:spTgt spid="41"/>
                                        </p:tgtEl>
                                        <p:attrNameLst>
                                          <p:attrName>ppt_x</p:attrName>
                                        </p:attrNameLst>
                                      </p:cBhvr>
                                      <p:tavLst>
                                        <p:tav tm="0">
                                          <p:val>
                                            <p:strVal val="#ppt_x-.2"/>
                                          </p:val>
                                        </p:tav>
                                        <p:tav tm="100000">
                                          <p:val>
                                            <p:strVal val="#ppt_x"/>
                                          </p:val>
                                        </p:tav>
                                      </p:tavLst>
                                    </p:anim>
                                    <p:anim calcmode="lin" valueType="num">
                                      <p:cBhvr>
                                        <p:cTn id="177"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178" dur="1000"/>
                                        <p:tgtEl>
                                          <p:spTgt spid="41"/>
                                        </p:tgtEl>
                                      </p:cBhvr>
                                    </p:animEffect>
                                  </p:childTnLst>
                                  <p:subTnLst>
                                    <p:audio>
                                      <p:cMediaNode>
                                        <p:cTn display="0" masterRel="sameClick">
                                          <p:stCondLst>
                                            <p:cond evt="begin" delay="0">
                                              <p:tn val="174"/>
                                            </p:cond>
                                          </p:stCondLst>
                                          <p:endCondLst>
                                            <p:cond evt="onStopAudio" delay="0">
                                              <p:tgtEl>
                                                <p:sldTgt/>
                                              </p:tgtEl>
                                            </p:cond>
                                          </p:endCondLst>
                                        </p:cTn>
                                        <p:tgtEl>
                                          <p:sndTgt r:embed="rId9" name="0026 - SCISSORS.wav"/>
                                        </p:tgtEl>
                                      </p:cMediaNode>
                                    </p:audio>
                                  </p:subTnLst>
                                </p:cTn>
                              </p:par>
                            </p:childTnLst>
                          </p:cTn>
                        </p:par>
                      </p:childTnLst>
                    </p:cTn>
                  </p:par>
                  <p:par>
                    <p:cTn id="179" fill="hold">
                      <p:stCondLst>
                        <p:cond delay="indefinite"/>
                      </p:stCondLst>
                      <p:childTnLst>
                        <p:par>
                          <p:cTn id="180" fill="hold">
                            <p:stCondLst>
                              <p:cond delay="0"/>
                            </p:stCondLst>
                            <p:childTnLst>
                              <p:par>
                                <p:cTn id="181" presetID="50" presetClass="entr" presetSubtype="0" decel="100000" fill="hold" grpId="0" nodeType="clickEffect">
                                  <p:stCondLst>
                                    <p:cond delay="0"/>
                                  </p:stCondLst>
                                  <p:childTnLst>
                                    <p:set>
                                      <p:cBhvr>
                                        <p:cTn id="182" dur="1" fill="hold">
                                          <p:stCondLst>
                                            <p:cond delay="0"/>
                                          </p:stCondLst>
                                        </p:cTn>
                                        <p:tgtEl>
                                          <p:spTgt spid="34"/>
                                        </p:tgtEl>
                                        <p:attrNameLst>
                                          <p:attrName>style.visibility</p:attrName>
                                        </p:attrNameLst>
                                      </p:cBhvr>
                                      <p:to>
                                        <p:strVal val="visible"/>
                                      </p:to>
                                    </p:set>
                                    <p:anim calcmode="lin" valueType="num">
                                      <p:cBhvr>
                                        <p:cTn id="183" dur="1000" fill="hold"/>
                                        <p:tgtEl>
                                          <p:spTgt spid="34"/>
                                        </p:tgtEl>
                                        <p:attrNameLst>
                                          <p:attrName>ppt_w</p:attrName>
                                        </p:attrNameLst>
                                      </p:cBhvr>
                                      <p:tavLst>
                                        <p:tav tm="0">
                                          <p:val>
                                            <p:strVal val="#ppt_w+.3"/>
                                          </p:val>
                                        </p:tav>
                                        <p:tav tm="100000">
                                          <p:val>
                                            <p:strVal val="#ppt_w"/>
                                          </p:val>
                                        </p:tav>
                                      </p:tavLst>
                                    </p:anim>
                                    <p:anim calcmode="lin" valueType="num">
                                      <p:cBhvr>
                                        <p:cTn id="184" dur="1000" fill="hold"/>
                                        <p:tgtEl>
                                          <p:spTgt spid="34"/>
                                        </p:tgtEl>
                                        <p:attrNameLst>
                                          <p:attrName>ppt_h</p:attrName>
                                        </p:attrNameLst>
                                      </p:cBhvr>
                                      <p:tavLst>
                                        <p:tav tm="0">
                                          <p:val>
                                            <p:strVal val="#ppt_h"/>
                                          </p:val>
                                        </p:tav>
                                        <p:tav tm="100000">
                                          <p:val>
                                            <p:strVal val="#ppt_h"/>
                                          </p:val>
                                        </p:tav>
                                      </p:tavLst>
                                    </p:anim>
                                    <p:animEffect transition="in" filter="fade">
                                      <p:cBhvr>
                                        <p:cTn id="185" dur="1000"/>
                                        <p:tgtEl>
                                          <p:spTgt spid="34"/>
                                        </p:tgtEl>
                                      </p:cBhvr>
                                    </p:animEffect>
                                  </p:childTnLst>
                                  <p:subTnLst>
                                    <p:audio>
                                      <p:cMediaNode>
                                        <p:cTn display="0" masterRel="sameClick">
                                          <p:stCondLst>
                                            <p:cond evt="begin" delay="0">
                                              <p:tn val="181"/>
                                            </p:cond>
                                          </p:stCondLst>
                                          <p:endCondLst>
                                            <p:cond evt="onStopAudio" delay="0">
                                              <p:tgtEl>
                                                <p:sldTgt/>
                                              </p:tgtEl>
                                            </p:cond>
                                          </p:endCondLst>
                                        </p:cTn>
                                        <p:tgtEl>
                                          <p:sndTgt r:embed="rId18" name="الكروموسومات.wav"/>
                                        </p:tgtEl>
                                      </p:cMediaNode>
                                    </p:audio>
                                  </p:subTnLst>
                                </p:cTn>
                              </p:par>
                            </p:childTnLst>
                          </p:cTn>
                        </p:par>
                      </p:childTnLst>
                    </p:cTn>
                  </p:par>
                  <p:par>
                    <p:cTn id="186" fill="hold">
                      <p:stCondLst>
                        <p:cond delay="indefinite"/>
                      </p:stCondLst>
                      <p:childTnLst>
                        <p:par>
                          <p:cTn id="187" fill="hold">
                            <p:stCondLst>
                              <p:cond delay="0"/>
                            </p:stCondLst>
                            <p:childTnLst>
                              <p:par>
                                <p:cTn id="188" presetID="17" presetClass="entr" presetSubtype="10" fill="hold" grpId="0" nodeType="clickEffect">
                                  <p:stCondLst>
                                    <p:cond delay="0"/>
                                  </p:stCondLst>
                                  <p:childTnLst>
                                    <p:set>
                                      <p:cBhvr>
                                        <p:cTn id="189" dur="1" fill="hold">
                                          <p:stCondLst>
                                            <p:cond delay="0"/>
                                          </p:stCondLst>
                                        </p:cTn>
                                        <p:tgtEl>
                                          <p:spTgt spid="43"/>
                                        </p:tgtEl>
                                        <p:attrNameLst>
                                          <p:attrName>style.visibility</p:attrName>
                                        </p:attrNameLst>
                                      </p:cBhvr>
                                      <p:to>
                                        <p:strVal val="visible"/>
                                      </p:to>
                                    </p:set>
                                    <p:anim calcmode="lin" valueType="num">
                                      <p:cBhvr>
                                        <p:cTn id="190" dur="500" fill="hold"/>
                                        <p:tgtEl>
                                          <p:spTgt spid="43"/>
                                        </p:tgtEl>
                                        <p:attrNameLst>
                                          <p:attrName>ppt_w</p:attrName>
                                        </p:attrNameLst>
                                      </p:cBhvr>
                                      <p:tavLst>
                                        <p:tav tm="0">
                                          <p:val>
                                            <p:fltVal val="0"/>
                                          </p:val>
                                        </p:tav>
                                        <p:tav tm="100000">
                                          <p:val>
                                            <p:strVal val="#ppt_w"/>
                                          </p:val>
                                        </p:tav>
                                      </p:tavLst>
                                    </p:anim>
                                    <p:anim calcmode="lin" valueType="num">
                                      <p:cBhvr>
                                        <p:cTn id="191" dur="500" fill="hold"/>
                                        <p:tgtEl>
                                          <p:spTgt spid="4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8"/>
                                            </p:cond>
                                          </p:stCondLst>
                                          <p:endCondLst>
                                            <p:cond evt="onStopAudio" delay="0">
                                              <p:tgtEl>
                                                <p:sldTgt/>
                                              </p:tgtEl>
                                            </p:cond>
                                          </p:endCondLst>
                                        </p:cTn>
                                        <p:tgtEl>
                                          <p:sndTgt r:embed="rId8" name="0072 - arcade game point.wav"/>
                                        </p:tgtEl>
                                      </p:cMediaNode>
                                    </p:audio>
                                  </p:subTnLst>
                                </p:cTn>
                              </p:par>
                            </p:childTnLst>
                          </p:cTn>
                        </p:par>
                      </p:childTnLst>
                    </p:cTn>
                  </p:par>
                  <p:par>
                    <p:cTn id="192" fill="hold">
                      <p:stCondLst>
                        <p:cond delay="indefinite"/>
                      </p:stCondLst>
                      <p:childTnLst>
                        <p:par>
                          <p:cTn id="193" fill="hold">
                            <p:stCondLst>
                              <p:cond delay="0"/>
                            </p:stCondLst>
                            <p:childTnLst>
                              <p:par>
                                <p:cTn id="194" presetID="29" presetClass="entr" presetSubtype="0" fill="hold" grpId="0" nodeType="clickEffect">
                                  <p:stCondLst>
                                    <p:cond delay="0"/>
                                  </p:stCondLst>
                                  <p:childTnLst>
                                    <p:set>
                                      <p:cBhvr>
                                        <p:cTn id="195" dur="1" fill="hold">
                                          <p:stCondLst>
                                            <p:cond delay="0"/>
                                          </p:stCondLst>
                                        </p:cTn>
                                        <p:tgtEl>
                                          <p:spTgt spid="42"/>
                                        </p:tgtEl>
                                        <p:attrNameLst>
                                          <p:attrName>style.visibility</p:attrName>
                                        </p:attrNameLst>
                                      </p:cBhvr>
                                      <p:to>
                                        <p:strVal val="visible"/>
                                      </p:to>
                                    </p:set>
                                    <p:anim calcmode="lin" valueType="num">
                                      <p:cBhvr>
                                        <p:cTn id="196" dur="1000" fill="hold"/>
                                        <p:tgtEl>
                                          <p:spTgt spid="42"/>
                                        </p:tgtEl>
                                        <p:attrNameLst>
                                          <p:attrName>ppt_x</p:attrName>
                                        </p:attrNameLst>
                                      </p:cBhvr>
                                      <p:tavLst>
                                        <p:tav tm="0">
                                          <p:val>
                                            <p:strVal val="#ppt_x-.2"/>
                                          </p:val>
                                        </p:tav>
                                        <p:tav tm="100000">
                                          <p:val>
                                            <p:strVal val="#ppt_x"/>
                                          </p:val>
                                        </p:tav>
                                      </p:tavLst>
                                    </p:anim>
                                    <p:anim calcmode="lin" valueType="num">
                                      <p:cBhvr>
                                        <p:cTn id="197" dur="1000" fill="hold"/>
                                        <p:tgtEl>
                                          <p:spTgt spid="42"/>
                                        </p:tgtEl>
                                        <p:attrNameLst>
                                          <p:attrName>ppt_y</p:attrName>
                                        </p:attrNameLst>
                                      </p:cBhvr>
                                      <p:tavLst>
                                        <p:tav tm="0">
                                          <p:val>
                                            <p:strVal val="#ppt_y"/>
                                          </p:val>
                                        </p:tav>
                                        <p:tav tm="100000">
                                          <p:val>
                                            <p:strVal val="#ppt_y"/>
                                          </p:val>
                                        </p:tav>
                                      </p:tavLst>
                                    </p:anim>
                                    <p:animEffect transition="in" filter="wipe(right)" prLst="gradientSize: 0.1">
                                      <p:cBhvr>
                                        <p:cTn id="198" dur="1000"/>
                                        <p:tgtEl>
                                          <p:spTgt spid="42"/>
                                        </p:tgtEl>
                                      </p:cBhvr>
                                    </p:animEffect>
                                  </p:childTnLst>
                                  <p:subTnLst>
                                    <p:audio>
                                      <p:cMediaNode>
                                        <p:cTn display="0" masterRel="sameClick">
                                          <p:stCondLst>
                                            <p:cond evt="begin" delay="0">
                                              <p:tn val="194"/>
                                            </p:cond>
                                          </p:stCondLst>
                                          <p:endCondLst>
                                            <p:cond evt="onStopAudio" delay="0">
                                              <p:tgtEl>
                                                <p:sldTgt/>
                                              </p:tgtEl>
                                            </p:cond>
                                          </p:endCondLst>
                                        </p:cTn>
                                        <p:tgtEl>
                                          <p:sndTgt r:embed="rId9" name="0026 - SCISSOR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8" grpId="0"/>
      <p:bldP spid="9" grpId="0"/>
      <p:bldP spid="10" grpId="0"/>
      <p:bldP spid="11" grpId="0"/>
      <p:bldP spid="12" grpId="0"/>
      <p:bldP spid="13" grpId="0"/>
      <p:bldP spid="15" grpId="0"/>
      <p:bldP spid="16" grpId="0"/>
      <p:bldP spid="17" grpId="0"/>
      <p:bldP spid="18" grpId="0"/>
      <p:bldP spid="28" grpId="0" animBg="1"/>
      <p:bldP spid="31" grpId="0" animBg="1"/>
      <p:bldP spid="32" grpId="0"/>
      <p:bldP spid="33" grpId="0"/>
      <p:bldP spid="34" grpId="0"/>
      <p:bldP spid="35" grpId="0"/>
      <p:bldP spid="36" grpId="0"/>
      <p:bldP spid="37" grpId="0"/>
      <p:bldP spid="38" grpId="0"/>
      <p:bldP spid="39" grpId="0"/>
      <p:bldP spid="40" grpId="0"/>
      <p:bldP spid="41" grpId="0"/>
      <p:bldP spid="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283968" y="1052154"/>
            <a:ext cx="3877384" cy="1224872"/>
            <a:chOff x="4236311" y="1216293"/>
            <a:chExt cx="3877384" cy="882729"/>
          </a:xfrm>
        </p:grpSpPr>
        <p:sp>
          <p:nvSpPr>
            <p:cNvPr id="4" name="سحابة 3"/>
            <p:cNvSpPr/>
            <p:nvPr/>
          </p:nvSpPr>
          <p:spPr bwMode="auto">
            <a:xfrm rot="257322">
              <a:off x="4236311" y="1216293"/>
              <a:ext cx="3877384" cy="796469"/>
            </a:xfrm>
            <a:prstGeom prst="cloud">
              <a:avLst/>
            </a:prstGeom>
            <a:solidFill>
              <a:srgbClr val="66FFFF"/>
            </a:solidFill>
            <a:ln>
              <a:solidFill>
                <a:srgbClr val="FF00FF"/>
              </a:solidFill>
            </a:ln>
          </p:spPr>
          <p:txBody>
            <a:bodyPr wrap="square">
              <a:spAutoFit/>
            </a:bodyPr>
            <a:lstStyle/>
            <a:p>
              <a:pPr algn="ctr" fontAlgn="auto">
                <a:spcBef>
                  <a:spcPts val="0"/>
                </a:spcBef>
                <a:spcAft>
                  <a:spcPts val="0"/>
                </a:spcAft>
                <a:defRPr/>
              </a:pPr>
              <a:endParaRPr lang="ar-EG" sz="2800">
                <a:solidFill>
                  <a:srgbClr val="0000FF"/>
                </a:solidFill>
                <a:latin typeface="Arial" pitchFamily="34" charset="0"/>
                <a:cs typeface="Arial" pitchFamily="34" charset="0"/>
              </a:endParaRPr>
            </a:p>
          </p:txBody>
        </p:sp>
        <p:sp>
          <p:nvSpPr>
            <p:cNvPr id="5" name="مربع نص 4"/>
            <p:cNvSpPr txBox="1">
              <a:spLocks noChangeArrowheads="1"/>
            </p:cNvSpPr>
            <p:nvPr/>
          </p:nvSpPr>
          <p:spPr bwMode="auto">
            <a:xfrm>
              <a:off x="4716016" y="1268760"/>
              <a:ext cx="2738438" cy="830262"/>
            </a:xfrm>
            <a:prstGeom prst="rect">
              <a:avLst/>
            </a:prstGeom>
            <a:noFill/>
            <a:ln w="9525">
              <a:noFill/>
              <a:miter lim="800000"/>
              <a:headEnd/>
              <a:tailEnd/>
            </a:ln>
          </p:spPr>
          <p:txBody>
            <a:bodyPr>
              <a:spAutoFit/>
            </a:bodyPr>
            <a:lstStyle/>
            <a:p>
              <a:r>
                <a:rPr lang="ar-EG" sz="4800" b="1" dirty="0">
                  <a:solidFill>
                    <a:srgbClr val="0044CC"/>
                  </a:solidFill>
                  <a:latin typeface="Calibri" pitchFamily="34" charset="0"/>
                </a:rPr>
                <a:t>أقرأ الجدول</a:t>
              </a:r>
            </a:p>
          </p:txBody>
        </p:sp>
      </p:grpSp>
      <p:sp>
        <p:nvSpPr>
          <p:cNvPr id="9" name="Rectangle 1"/>
          <p:cNvSpPr>
            <a:spLocks noChangeArrowheads="1"/>
          </p:cNvSpPr>
          <p:nvPr/>
        </p:nvSpPr>
        <p:spPr bwMode="auto">
          <a:xfrm>
            <a:off x="539552" y="2636912"/>
            <a:ext cx="7884368"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a:solidFill>
                  <a:srgbClr val="0000FF"/>
                </a:solidFill>
              </a:rPr>
              <a:t>فيما تتشابه الخلايا النباتية مع الخلايا الحيوانية، وفيم تختلف؟</a:t>
            </a:r>
            <a:endParaRPr lang="ar-SA" sz="2800">
              <a:solidFill>
                <a:srgbClr val="0000FF"/>
              </a:solidFill>
            </a:endParaRPr>
          </a:p>
        </p:txBody>
      </p:sp>
      <p:sp>
        <p:nvSpPr>
          <p:cNvPr id="10" name="مستطيل 9"/>
          <p:cNvSpPr>
            <a:spLocks noChangeArrowheads="1"/>
          </p:cNvSpPr>
          <p:nvPr/>
        </p:nvSpPr>
        <p:spPr bwMode="auto">
          <a:xfrm>
            <a:off x="611188" y="3860800"/>
            <a:ext cx="7758112"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إرشاد: أقرأ أجزاء الخلية النباتية، وأقارن بينها وبين أجزاء الخلية الحيوانية.</a:t>
            </a:r>
          </a:p>
        </p:txBody>
      </p:sp>
      <p:sp>
        <p:nvSpPr>
          <p:cNvPr id="11" name="Footer Placeholder 10"/>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فيما تتشابه الخلايا النباتية.wav"/>
                                        </p:tgtEl>
                                      </p:cMediaNode>
                                    </p:audio>
                                  </p:sub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7" dur="1000" fill="hold"/>
                                        <p:tgtEl>
                                          <p:spTgt spid="10"/>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4" name="إرشاد أقرأ أجزاء الخل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مربع نص 4"/>
          <p:cNvSpPr txBox="1">
            <a:spLocks noChangeArrowheads="1"/>
          </p:cNvSpPr>
          <p:nvPr/>
        </p:nvSpPr>
        <p:spPr bwMode="auto">
          <a:xfrm>
            <a:off x="5867400" y="620713"/>
            <a:ext cx="2738438"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أقرأ الجدول</a:t>
            </a:r>
          </a:p>
        </p:txBody>
      </p:sp>
      <p:sp>
        <p:nvSpPr>
          <p:cNvPr id="9" name="مربع نص 8"/>
          <p:cNvSpPr txBox="1">
            <a:spLocks noChangeArrowheads="1"/>
          </p:cNvSpPr>
          <p:nvPr/>
        </p:nvSpPr>
        <p:spPr bwMode="auto">
          <a:xfrm>
            <a:off x="323850" y="1989138"/>
            <a:ext cx="8272463"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أوجه التشابه: لكل من الخلية النباتية والحيوانية غشاء خلية وسيتوبلازم ونواة</a:t>
            </a:r>
            <a:r>
              <a:rPr lang="en-US" sz="2800" dirty="0">
                <a:solidFill>
                  <a:srgbClr val="0000FF"/>
                </a:solidFill>
              </a:rPr>
              <a:t>.</a:t>
            </a:r>
          </a:p>
        </p:txBody>
      </p:sp>
      <p:sp>
        <p:nvSpPr>
          <p:cNvPr id="10" name="مربع نص 9"/>
          <p:cNvSpPr txBox="1">
            <a:spLocks noChangeArrowheads="1"/>
          </p:cNvSpPr>
          <p:nvPr/>
        </p:nvSpPr>
        <p:spPr bwMode="auto">
          <a:xfrm>
            <a:off x="323528" y="3501008"/>
            <a:ext cx="8272463"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أوجه الاختلاف: للخلية النباتية جدار خلوي وبلاستيدات بينما الخلية الحيوانية لا تحتوي على هذه الأجزاء، الفجوة العصارية في الخلية الحيوانية تكون صغيرة بينما تكون كبيرة في الخلية النباتية.</a:t>
            </a:r>
            <a:endParaRPr lang="en-US" sz="2800" dirty="0">
              <a:solidFill>
                <a:srgbClr val="0000FF"/>
              </a:solidFill>
            </a:endParaRP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لكل من الخلية النباتية والحيوانية.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4)">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للخلية النباتية جدار خلوي وبلاستيد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1"/>
          <p:cNvSpPr/>
          <p:nvPr/>
        </p:nvSpPr>
        <p:spPr bwMode="auto">
          <a:xfrm>
            <a:off x="3995936" y="692696"/>
            <a:ext cx="3786188" cy="680085"/>
          </a:xfrm>
          <a:prstGeom prst="plaqu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 أخْتَبِرُ نَفْسي</a:t>
            </a:r>
          </a:p>
        </p:txBody>
      </p:sp>
      <p:sp>
        <p:nvSpPr>
          <p:cNvPr id="5" name="TextBox 4"/>
          <p:cNvSpPr txBox="1">
            <a:spLocks noChangeArrowheads="1"/>
          </p:cNvSpPr>
          <p:nvPr/>
        </p:nvSpPr>
        <p:spPr bwMode="auto">
          <a:xfrm>
            <a:off x="2483768" y="1628800"/>
            <a:ext cx="5761335"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أُقارِنُ: فيما يختلف جدار الخلية عن غشاء </a:t>
            </a:r>
            <a:r>
              <a:rPr lang="ar-EG" sz="2800" dirty="0" err="1">
                <a:solidFill>
                  <a:srgbClr val="0000FF"/>
                </a:solidFill>
                <a:latin typeface="Arial" pitchFamily="34" charset="0"/>
                <a:cs typeface="Arial" pitchFamily="34" charset="0"/>
              </a:rPr>
              <a:t>الخلية؟</a:t>
            </a:r>
            <a:endParaRPr lang="ar-EG" sz="2800" dirty="0">
              <a:solidFill>
                <a:srgbClr val="0000FF"/>
              </a:solidFill>
              <a:latin typeface="Arial" pitchFamily="34" charset="0"/>
              <a:cs typeface="Arial" pitchFamily="34" charset="0"/>
            </a:endParaRPr>
          </a:p>
        </p:txBody>
      </p:sp>
      <p:graphicFrame>
        <p:nvGraphicFramePr>
          <p:cNvPr id="7" name="جدول 6"/>
          <p:cNvGraphicFramePr>
            <a:graphicFrameLocks noGrp="1"/>
          </p:cNvGraphicFramePr>
          <p:nvPr/>
        </p:nvGraphicFramePr>
        <p:xfrm>
          <a:off x="642885" y="2587625"/>
          <a:ext cx="7500990" cy="3270140"/>
        </p:xfrm>
        <a:graphic>
          <a:graphicData uri="http://schemas.openxmlformats.org/drawingml/2006/table">
            <a:tbl>
              <a:tblPr rtl="1"/>
              <a:tblGrid>
                <a:gridCol w="3750495">
                  <a:extLst>
                    <a:ext uri="{9D8B030D-6E8A-4147-A177-3AD203B41FA5}">
                      <a16:colId xmlns:a16="http://schemas.microsoft.com/office/drawing/2014/main" val="20000"/>
                    </a:ext>
                  </a:extLst>
                </a:gridCol>
                <a:gridCol w="3750495">
                  <a:extLst>
                    <a:ext uri="{9D8B030D-6E8A-4147-A177-3AD203B41FA5}">
                      <a16:colId xmlns:a16="http://schemas.microsoft.com/office/drawing/2014/main" val="20001"/>
                    </a:ext>
                  </a:extLst>
                </a:gridCol>
              </a:tblGrid>
              <a:tr h="545023">
                <a:tc>
                  <a:txBody>
                    <a:bodyPr/>
                    <a:lstStyle/>
                    <a:p>
                      <a:pPr algn="ctr" rtl="1">
                        <a:lnSpc>
                          <a:spcPct val="115000"/>
                        </a:lnSpc>
                        <a:spcAft>
                          <a:spcPts val="0"/>
                        </a:spcAft>
                      </a:pPr>
                      <a:endParaRPr lang="en-US" sz="11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endParaRPr lang="en-US" sz="11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35070">
                <a:tc>
                  <a:txBody>
                    <a:bodyPr/>
                    <a:lstStyle/>
                    <a:p>
                      <a:pPr algn="ctr" rtl="1">
                        <a:lnSpc>
                          <a:spcPct val="115000"/>
                        </a:lnSpc>
                        <a:spcAft>
                          <a:spcPts val="0"/>
                        </a:spcAft>
                      </a:pPr>
                      <a:endParaRPr lang="en-US" sz="11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endParaRPr lang="en-US" sz="11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90047">
                <a:tc>
                  <a:txBody>
                    <a:bodyPr/>
                    <a:lstStyle/>
                    <a:p>
                      <a:pPr algn="ctr" rtl="1">
                        <a:lnSpc>
                          <a:spcPct val="115000"/>
                        </a:lnSpc>
                        <a:spcAft>
                          <a:spcPts val="0"/>
                        </a:spcAft>
                      </a:pPr>
                      <a:endParaRPr lang="en-US" sz="11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endParaRPr lang="en-US" sz="11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 name="مستطيل 7"/>
          <p:cNvSpPr>
            <a:spLocks noChangeArrowheads="1"/>
          </p:cNvSpPr>
          <p:nvPr/>
        </p:nvSpPr>
        <p:spPr bwMode="auto">
          <a:xfrm>
            <a:off x="4714875" y="3357563"/>
            <a:ext cx="3214688" cy="1082675"/>
          </a:xfrm>
          <a:prstGeom prst="rect">
            <a:avLst/>
          </a:prstGeom>
          <a:noFill/>
          <a:ln w="9525">
            <a:noFill/>
            <a:miter lim="800000"/>
            <a:headEnd/>
            <a:tailEnd/>
          </a:ln>
        </p:spPr>
        <p:txBody>
          <a:bodyPr>
            <a:spAutoFit/>
          </a:bodyPr>
          <a:lstStyle/>
          <a:p>
            <a:pPr algn="ctr">
              <a:lnSpc>
                <a:spcPct val="115000"/>
              </a:lnSpc>
            </a:pPr>
            <a:r>
              <a:rPr lang="ar-EG" sz="2800" b="1">
                <a:solidFill>
                  <a:srgbClr val="0000FF"/>
                </a:solidFill>
                <a:latin typeface="Calibri" pitchFamily="34" charset="0"/>
                <a:ea typeface="Calibri" pitchFamily="34" charset="0"/>
                <a:cs typeface="Times New Roman" pitchFamily="18" charset="0"/>
              </a:rPr>
              <a:t>تركيب صلب يدعم ويحمي الخلية النباتية</a:t>
            </a:r>
            <a:endParaRPr lang="en-US" sz="2800">
              <a:latin typeface="Calibri" pitchFamily="34" charset="0"/>
              <a:ea typeface="Calibri" pitchFamily="34" charset="0"/>
              <a:cs typeface="Times New Roman" pitchFamily="18" charset="0"/>
            </a:endParaRPr>
          </a:p>
        </p:txBody>
      </p:sp>
      <p:sp>
        <p:nvSpPr>
          <p:cNvPr id="9" name="مستطيل 8"/>
          <p:cNvSpPr>
            <a:spLocks noChangeArrowheads="1"/>
          </p:cNvSpPr>
          <p:nvPr/>
        </p:nvSpPr>
        <p:spPr bwMode="auto">
          <a:xfrm>
            <a:off x="785813" y="3214688"/>
            <a:ext cx="3643312" cy="1579562"/>
          </a:xfrm>
          <a:prstGeom prst="rect">
            <a:avLst/>
          </a:prstGeom>
          <a:noFill/>
          <a:ln w="9525">
            <a:noFill/>
            <a:miter lim="800000"/>
            <a:headEnd/>
            <a:tailEnd/>
          </a:ln>
        </p:spPr>
        <p:txBody>
          <a:bodyPr>
            <a:spAutoFit/>
          </a:bodyPr>
          <a:lstStyle/>
          <a:p>
            <a:pPr algn="ctr">
              <a:lnSpc>
                <a:spcPct val="115000"/>
              </a:lnSpc>
            </a:pPr>
            <a:r>
              <a:rPr lang="ar-EG" sz="2800" b="1">
                <a:solidFill>
                  <a:srgbClr val="0000FF"/>
                </a:solidFill>
                <a:latin typeface="Calibri" pitchFamily="34" charset="0"/>
                <a:ea typeface="Calibri" pitchFamily="34" charset="0"/>
                <a:cs typeface="Times New Roman" pitchFamily="18" charset="0"/>
              </a:rPr>
              <a:t>غطاء رقيق جدًّا يحيط بالخلية، أما في الخلية النباتية فهو موجود داخل جدار الخلية.</a:t>
            </a:r>
            <a:endParaRPr lang="en-US" sz="2800">
              <a:latin typeface="Calibri" pitchFamily="34" charset="0"/>
              <a:ea typeface="Calibri" pitchFamily="34" charset="0"/>
              <a:cs typeface="Times New Roman" pitchFamily="18" charset="0"/>
            </a:endParaRPr>
          </a:p>
        </p:txBody>
      </p:sp>
      <p:sp>
        <p:nvSpPr>
          <p:cNvPr id="10" name="مستطيل 9"/>
          <p:cNvSpPr>
            <a:spLocks noChangeArrowheads="1"/>
          </p:cNvSpPr>
          <p:nvPr/>
        </p:nvSpPr>
        <p:spPr bwMode="auto">
          <a:xfrm>
            <a:off x="4643438" y="4857750"/>
            <a:ext cx="3603625" cy="1052513"/>
          </a:xfrm>
          <a:prstGeom prst="rect">
            <a:avLst/>
          </a:prstGeom>
          <a:noFill/>
          <a:ln w="9525">
            <a:noFill/>
            <a:miter lim="800000"/>
            <a:headEnd/>
            <a:tailEnd/>
          </a:ln>
        </p:spPr>
        <p:txBody>
          <a:bodyPr>
            <a:spAutoFit/>
          </a:bodyPr>
          <a:lstStyle/>
          <a:p>
            <a:pPr algn="ctr">
              <a:lnSpc>
                <a:spcPct val="115000"/>
              </a:lnSpc>
            </a:pPr>
            <a:r>
              <a:rPr lang="ar-EG" sz="2800" b="1">
                <a:solidFill>
                  <a:srgbClr val="0000FF"/>
                </a:solidFill>
                <a:latin typeface="Calibri" pitchFamily="34" charset="0"/>
                <a:ea typeface="Calibri" pitchFamily="34" charset="0"/>
                <a:cs typeface="Times New Roman" pitchFamily="18" charset="0"/>
              </a:rPr>
              <a:t>يوجد في الخلية النباتية، ولا يوجد في الخلية الحيوانية.</a:t>
            </a:r>
            <a:endParaRPr lang="en-US" sz="2800">
              <a:latin typeface="Calibri" pitchFamily="34" charset="0"/>
              <a:ea typeface="Calibri" pitchFamily="34" charset="0"/>
              <a:cs typeface="Times New Roman" pitchFamily="18" charset="0"/>
            </a:endParaRPr>
          </a:p>
        </p:txBody>
      </p:sp>
      <p:sp>
        <p:nvSpPr>
          <p:cNvPr id="11" name="مستطيل 10"/>
          <p:cNvSpPr>
            <a:spLocks noChangeArrowheads="1"/>
          </p:cNvSpPr>
          <p:nvPr/>
        </p:nvSpPr>
        <p:spPr bwMode="auto">
          <a:xfrm>
            <a:off x="1071563" y="4857750"/>
            <a:ext cx="3071812" cy="1082675"/>
          </a:xfrm>
          <a:prstGeom prst="rect">
            <a:avLst/>
          </a:prstGeom>
          <a:noFill/>
          <a:ln w="9525">
            <a:noFill/>
            <a:miter lim="800000"/>
            <a:headEnd/>
            <a:tailEnd/>
          </a:ln>
        </p:spPr>
        <p:txBody>
          <a:bodyPr>
            <a:spAutoFit/>
          </a:bodyPr>
          <a:lstStyle/>
          <a:p>
            <a:pPr algn="ctr">
              <a:lnSpc>
                <a:spcPct val="115000"/>
              </a:lnSpc>
            </a:pPr>
            <a:r>
              <a:rPr lang="ar-EG" sz="2800" b="1">
                <a:solidFill>
                  <a:srgbClr val="0000FF"/>
                </a:solidFill>
                <a:latin typeface="Calibri" pitchFamily="34" charset="0"/>
                <a:ea typeface="Calibri" pitchFamily="34" charset="0"/>
                <a:cs typeface="Times New Roman" pitchFamily="18" charset="0"/>
              </a:rPr>
              <a:t>يوجد في الخلية النباتية والحيوانية.</a:t>
            </a:r>
            <a:endParaRPr lang="en-US" sz="2800">
              <a:latin typeface="Calibri" pitchFamily="34" charset="0"/>
              <a:ea typeface="Calibri" pitchFamily="34" charset="0"/>
              <a:cs typeface="Times New Roman" pitchFamily="18" charset="0"/>
            </a:endParaRPr>
          </a:p>
        </p:txBody>
      </p:sp>
      <p:sp>
        <p:nvSpPr>
          <p:cNvPr id="12" name="مستطيل 11"/>
          <p:cNvSpPr>
            <a:spLocks noChangeArrowheads="1"/>
          </p:cNvSpPr>
          <p:nvPr/>
        </p:nvSpPr>
        <p:spPr bwMode="auto">
          <a:xfrm>
            <a:off x="5500688" y="2643188"/>
            <a:ext cx="1501775" cy="557212"/>
          </a:xfrm>
          <a:prstGeom prst="rect">
            <a:avLst/>
          </a:prstGeom>
          <a:noFill/>
          <a:ln w="9525">
            <a:noFill/>
            <a:miter lim="800000"/>
            <a:headEnd/>
            <a:tailEnd/>
          </a:ln>
        </p:spPr>
        <p:txBody>
          <a:bodyPr wrap="none">
            <a:spAutoFit/>
          </a:bodyPr>
          <a:lstStyle/>
          <a:p>
            <a:pPr algn="ctr">
              <a:lnSpc>
                <a:spcPct val="115000"/>
              </a:lnSpc>
            </a:pPr>
            <a:r>
              <a:rPr lang="ar-EG" sz="2800" b="1">
                <a:solidFill>
                  <a:srgbClr val="660066"/>
                </a:solidFill>
                <a:latin typeface="Calibri" pitchFamily="34" charset="0"/>
                <a:ea typeface="Calibri" pitchFamily="34" charset="0"/>
                <a:cs typeface="Times New Roman" pitchFamily="18" charset="0"/>
              </a:rPr>
              <a:t>جدار الخلية</a:t>
            </a:r>
            <a:endParaRPr lang="en-US" sz="2800">
              <a:latin typeface="Calibri" pitchFamily="34" charset="0"/>
              <a:ea typeface="Calibri" pitchFamily="34" charset="0"/>
              <a:cs typeface="Times New Roman" pitchFamily="18" charset="0"/>
            </a:endParaRPr>
          </a:p>
        </p:txBody>
      </p:sp>
      <p:sp>
        <p:nvSpPr>
          <p:cNvPr id="13" name="مستطيل 12"/>
          <p:cNvSpPr>
            <a:spLocks noChangeArrowheads="1"/>
          </p:cNvSpPr>
          <p:nvPr/>
        </p:nvSpPr>
        <p:spPr bwMode="auto">
          <a:xfrm>
            <a:off x="2071688" y="2643188"/>
            <a:ext cx="1622425" cy="557212"/>
          </a:xfrm>
          <a:prstGeom prst="rect">
            <a:avLst/>
          </a:prstGeom>
          <a:noFill/>
          <a:ln w="9525">
            <a:noFill/>
            <a:miter lim="800000"/>
            <a:headEnd/>
            <a:tailEnd/>
          </a:ln>
        </p:spPr>
        <p:txBody>
          <a:bodyPr wrap="none">
            <a:spAutoFit/>
          </a:bodyPr>
          <a:lstStyle/>
          <a:p>
            <a:pPr algn="ctr">
              <a:lnSpc>
                <a:spcPct val="115000"/>
              </a:lnSpc>
            </a:pPr>
            <a:r>
              <a:rPr lang="ar-EG" sz="2800" b="1">
                <a:solidFill>
                  <a:srgbClr val="660066"/>
                </a:solidFill>
                <a:latin typeface="Calibri" pitchFamily="34" charset="0"/>
                <a:ea typeface="Calibri" pitchFamily="34" charset="0"/>
                <a:cs typeface="Times New Roman" pitchFamily="18" charset="0"/>
              </a:rPr>
              <a:t>غشاء الخلية</a:t>
            </a:r>
            <a:endParaRPr lang="en-US" sz="2800">
              <a:latin typeface="Calibri" pitchFamily="34" charset="0"/>
              <a:ea typeface="Calibri" pitchFamily="34" charset="0"/>
              <a:cs typeface="Times New Roman" pitchFamily="18" charset="0"/>
            </a:endParaRPr>
          </a:p>
        </p:txBody>
      </p:sp>
      <p:sp>
        <p:nvSpPr>
          <p:cNvPr id="6" name="Footer Placeholder 5"/>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فيما يختلف جدار.wav"/>
                                        </p:tgtEl>
                                      </p:cMediaNode>
                                    </p:audio>
                                  </p:sub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ox(in)">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4" name="جدار الخلية.wav"/>
                                        </p:tgtEl>
                                      </p:cMediaNode>
                                    </p:audio>
                                  </p:sub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ox(in)">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تركيب صلب يدعم ويحمي الخلية النباتية.wav"/>
                                        </p:tgtEl>
                                      </p:cMediaNode>
                                    </p:audio>
                                  </p:sub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ox(in)">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6" name="غشاء الخلية.wav"/>
                                        </p:tgtEl>
                                      </p:cMediaNode>
                                    </p:audio>
                                  </p:sub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ox(in)">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7" name="غطاء رقيق جدًّا يحيط.wav"/>
                                        </p:tgtEl>
                                      </p:cMediaNode>
                                    </p:audio>
                                  </p:sub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ox(in)">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8" name="يوجد في الخلية النباتية.wav"/>
                                        </p:tgtEl>
                                      </p:cMediaNode>
                                    </p:audio>
                                  </p:sub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ox(in)">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9" name="يوجد في الخلية النباتية والحيوان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8" grpId="0"/>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755576" y="2348880"/>
            <a:ext cx="7488832"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التَّفْكِيرُ النَّاقِدُ: هَلْ يُمْكِنُ لِلْخَليَّةِ الْحَيَوَانيّةِ أَنْ تَكُونَ خَضراءَ </a:t>
            </a:r>
            <a:r>
              <a:rPr lang="ar-EG" sz="2800" dirty="0" err="1">
                <a:solidFill>
                  <a:srgbClr val="0000FF"/>
                </a:solidFill>
                <a:latin typeface="Arial" pitchFamily="34" charset="0"/>
                <a:cs typeface="Arial" pitchFamily="34" charset="0"/>
              </a:rPr>
              <a:t>اللَّوْنِ؟</a:t>
            </a:r>
            <a:r>
              <a:rPr lang="ar-EG" sz="2800" dirty="0">
                <a:solidFill>
                  <a:srgbClr val="0000FF"/>
                </a:solidFill>
                <a:latin typeface="Arial" pitchFamily="34" charset="0"/>
                <a:cs typeface="Arial" pitchFamily="34" charset="0"/>
              </a:rPr>
              <a:t> </a:t>
            </a:r>
            <a:r>
              <a:rPr lang="ar-EG" sz="2800" dirty="0" err="1">
                <a:solidFill>
                  <a:srgbClr val="0000FF"/>
                </a:solidFill>
                <a:latin typeface="Arial" pitchFamily="34" charset="0"/>
                <a:cs typeface="Arial" pitchFamily="34" charset="0"/>
              </a:rPr>
              <a:t>لماذا؟</a:t>
            </a:r>
            <a:endParaRPr lang="ar-EG" sz="2800" dirty="0">
              <a:solidFill>
                <a:srgbClr val="0000FF"/>
              </a:solidFill>
              <a:latin typeface="Arial" pitchFamily="34" charset="0"/>
              <a:cs typeface="Arial" pitchFamily="34" charset="0"/>
            </a:endParaRPr>
          </a:p>
        </p:txBody>
      </p:sp>
      <p:sp>
        <p:nvSpPr>
          <p:cNvPr id="3" name="مستطيل مستدير الزوايا 2"/>
          <p:cNvSpPr/>
          <p:nvPr/>
        </p:nvSpPr>
        <p:spPr>
          <a:xfrm>
            <a:off x="755576" y="3789040"/>
            <a:ext cx="7500990" cy="1532334"/>
          </a:xfrm>
          <a:prstGeom prst="round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err="1">
                <a:solidFill>
                  <a:srgbClr val="0000FF"/>
                </a:solidFill>
                <a:latin typeface="Arial" pitchFamily="34" charset="0"/>
                <a:cs typeface="Arial" pitchFamily="34" charset="0"/>
              </a:rPr>
              <a:t>لا </a:t>
            </a:r>
            <a:r>
              <a:rPr lang="ar-EG" sz="2800" dirty="0">
                <a:solidFill>
                  <a:srgbClr val="0000FF"/>
                </a:solidFill>
                <a:latin typeface="Arial" pitchFamily="34" charset="0"/>
                <a:cs typeface="Arial" pitchFamily="34" charset="0"/>
              </a:rPr>
              <a:t>- لعدم وجود </a:t>
            </a:r>
            <a:r>
              <a:rPr lang="ar-EG" sz="2800" dirty="0" err="1">
                <a:solidFill>
                  <a:srgbClr val="0000FF"/>
                </a:solidFill>
                <a:latin typeface="Arial" pitchFamily="34" charset="0"/>
                <a:cs typeface="Arial" pitchFamily="34" charset="0"/>
              </a:rPr>
              <a:t>بلاستيدات</a:t>
            </a:r>
            <a:r>
              <a:rPr lang="ar-EG" sz="2800" dirty="0">
                <a:solidFill>
                  <a:srgbClr val="0000FF"/>
                </a:solidFill>
                <a:latin typeface="Arial" pitchFamily="34" charset="0"/>
                <a:cs typeface="Arial" pitchFamily="34" charset="0"/>
              </a:rPr>
              <a:t> خضراء في الخلية الحيوانية  </a:t>
            </a:r>
            <a:r>
              <a:rPr lang="ar-EG" sz="2800" dirty="0" err="1">
                <a:solidFill>
                  <a:srgbClr val="0000FF"/>
                </a:solidFill>
                <a:latin typeface="Arial" pitchFamily="34" charset="0"/>
                <a:cs typeface="Arial" pitchFamily="34" charset="0"/>
              </a:rPr>
              <a:t>والبلاستيدات</a:t>
            </a:r>
            <a:r>
              <a:rPr lang="ar-EG" sz="2800" dirty="0">
                <a:solidFill>
                  <a:srgbClr val="0000FF"/>
                </a:solidFill>
                <a:latin typeface="Arial" pitchFamily="34" charset="0"/>
                <a:cs typeface="Arial" pitchFamily="34" charset="0"/>
              </a:rPr>
              <a:t> الخضراء هي التي تلون الخلية النباتية باللون الأخضر.</a:t>
            </a:r>
            <a:endParaRPr lang="en-US" sz="2800" dirty="0">
              <a:solidFill>
                <a:srgbClr val="0000FF"/>
              </a:solidFill>
              <a:latin typeface="Arial" pitchFamily="34" charset="0"/>
              <a:cs typeface="Arial" pitchFamily="34" charset="0"/>
            </a:endParaRPr>
          </a:p>
        </p:txBody>
      </p:sp>
      <p:sp>
        <p:nvSpPr>
          <p:cNvPr id="5" name="Plaque 1"/>
          <p:cNvSpPr/>
          <p:nvPr/>
        </p:nvSpPr>
        <p:spPr bwMode="auto">
          <a:xfrm>
            <a:off x="4788024" y="908720"/>
            <a:ext cx="3786188" cy="680085"/>
          </a:xfrm>
          <a:prstGeom prst="plaqu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 أخْتَبِرُ نَفْسي</a:t>
            </a:r>
          </a:p>
        </p:txBody>
      </p:sp>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هَلْ يُمْكِنُ.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لا -  لعدم وجود بلاستيد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3851920" y="1124744"/>
            <a:ext cx="4071937" cy="578882"/>
          </a:xfrm>
          <a:prstGeom prst="wedgeRoundRectCallout">
            <a:avLst>
              <a:gd name="adj1" fmla="val -25157"/>
              <a:gd name="adj2" fmla="val 106136"/>
              <a:gd name="adj3" fmla="val 16667"/>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كيف تنتظم </a:t>
            </a:r>
            <a:r>
              <a:rPr lang="ar-EG" sz="2800" dirty="0" err="1">
                <a:solidFill>
                  <a:srgbClr val="0000FF"/>
                </a:solidFill>
                <a:latin typeface="Arial" pitchFamily="34" charset="0"/>
                <a:cs typeface="Arial" pitchFamily="34" charset="0"/>
              </a:rPr>
              <a:t>الخَلايَا؟</a:t>
            </a:r>
            <a:endParaRPr lang="ar-EG" sz="2800" dirty="0">
              <a:solidFill>
                <a:srgbClr val="0000FF"/>
              </a:solidFill>
              <a:latin typeface="Arial" pitchFamily="34" charset="0"/>
              <a:cs typeface="Arial" pitchFamily="34" charset="0"/>
            </a:endParaRPr>
          </a:p>
        </p:txBody>
      </p:sp>
      <p:sp>
        <p:nvSpPr>
          <p:cNvPr id="6" name="TextBox 2"/>
          <p:cNvSpPr txBox="1">
            <a:spLocks noChangeArrowheads="1"/>
          </p:cNvSpPr>
          <p:nvPr/>
        </p:nvSpPr>
        <p:spPr bwMode="auto">
          <a:xfrm>
            <a:off x="468313" y="2133600"/>
            <a:ext cx="7992119" cy="2677656"/>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err="1">
                <a:solidFill>
                  <a:srgbClr val="0000FF"/>
                </a:solidFill>
              </a:rPr>
              <a:t>تُرَى!</a:t>
            </a:r>
            <a:r>
              <a:rPr lang="ar-EG" sz="2800" dirty="0">
                <a:solidFill>
                  <a:srgbClr val="0000FF"/>
                </a:solidFill>
              </a:rPr>
              <a:t> ما الَّذِي يَجْعَلُ قَلْبَ الإنْسانِ مُخْتَلِفا عَنْ </a:t>
            </a:r>
            <a:r>
              <a:rPr lang="ar-EG" sz="2800" dirty="0" err="1">
                <a:solidFill>
                  <a:srgbClr val="0000FF"/>
                </a:solidFill>
              </a:rPr>
              <a:t>جِلْدِه؟</a:t>
            </a:r>
            <a:r>
              <a:rPr lang="ar-EG" sz="2800" dirty="0">
                <a:solidFill>
                  <a:srgbClr val="0000FF"/>
                </a:solidFill>
              </a:rPr>
              <a:t> هَلِ الخَلايَا </a:t>
            </a:r>
            <a:r>
              <a:rPr lang="ar-EG" sz="2800" dirty="0" err="1">
                <a:solidFill>
                  <a:srgbClr val="0000FF"/>
                </a:solidFill>
              </a:rPr>
              <a:t>مُخْتَلِفَةٌ؟!</a:t>
            </a:r>
            <a:r>
              <a:rPr lang="ar-EG" sz="2800" dirty="0">
                <a:solidFill>
                  <a:srgbClr val="0000FF"/>
                </a:solidFill>
              </a:rPr>
              <a:t> عَنْدما يَكُونُ الْمَخْلُوقُ الْحَيُّ مُكَوَّنًا مِنْ خَلايَا عَدِيدَةٍ يَكُونُ لِلْخَلايَا وَظائِفُ </a:t>
            </a:r>
            <a:r>
              <a:rPr lang="ar-EG" sz="2800" dirty="0" err="1">
                <a:solidFill>
                  <a:srgbClr val="0000FF"/>
                </a:solidFill>
              </a:rPr>
              <a:t>مُخْتَلِفةٌ.</a:t>
            </a:r>
            <a:r>
              <a:rPr lang="ar-EG" sz="2800" dirty="0">
                <a:solidFill>
                  <a:srgbClr val="0000FF"/>
                </a:solidFill>
              </a:rPr>
              <a:t> لتوضيح ذلك فإن الكثير من النَّبَاتاتِ لَهَا </a:t>
            </a:r>
            <a:r>
              <a:rPr lang="ar-EG" sz="2800" dirty="0" err="1">
                <a:solidFill>
                  <a:srgbClr val="0000FF"/>
                </a:solidFill>
              </a:rPr>
              <a:t>جُذُورٌ.</a:t>
            </a:r>
            <a:r>
              <a:rPr lang="ar-EG" sz="2800" dirty="0">
                <a:solidFill>
                  <a:srgbClr val="0000FF"/>
                </a:solidFill>
              </a:rPr>
              <a:t> تمتص خَلايَا هَذِهِ الجُذُورِ  الْماءَ والأَمْلاحَ المَعْدِنيَّةَ، ولَكِنَّ هذهِ الْخَلايا لا تَسْتَطِيعُ صُنْعَ الغِذاءِ؛ لأَنّها لا تَحْتَوِي عَلَى الْكُلُورُوفِيل، إلا أن هناك خلايا أخرى تحتوي على </a:t>
            </a:r>
            <a:r>
              <a:rPr lang="ar-EG" sz="2800" dirty="0" err="1">
                <a:solidFill>
                  <a:srgbClr val="0000FF"/>
                </a:solidFill>
              </a:rPr>
              <a:t>الكلورفيل</a:t>
            </a:r>
            <a:r>
              <a:rPr lang="ar-EG" sz="2800" dirty="0">
                <a:solidFill>
                  <a:srgbClr val="0000FF"/>
                </a:solidFill>
              </a:rPr>
              <a:t>، وتقوم بصنع الغذاء في النبات.</a:t>
            </a: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3"/>
                                          </p:stCondLst>
                                        </p:cTn>
                                        <p:tgtEl>
                                          <p:spTgt spid="2"/>
                                        </p:tgtEl>
                                      </p:cBhvr>
                                      <p:to x="100000" y="60000"/>
                                    </p:animScale>
                                    <p:animScale>
                                      <p:cBhvr>
                                        <p:cTn id="14" dur="42"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2" decel="50000">
                                          <p:stCondLst>
                                            <p:cond delay="335"/>
                                          </p:stCondLst>
                                        </p:cTn>
                                        <p:tgtEl>
                                          <p:spTgt spid="2"/>
                                        </p:tgtEl>
                                      </p:cBhvr>
                                      <p:to x="100000" y="100000"/>
                                    </p:animScale>
                                    <p:animScale>
                                      <p:cBhvr>
                                        <p:cTn id="17" dur="7">
                                          <p:stCondLst>
                                            <p:cond delay="411"/>
                                          </p:stCondLst>
                                        </p:cTn>
                                        <p:tgtEl>
                                          <p:spTgt spid="2"/>
                                        </p:tgtEl>
                                      </p:cBhvr>
                                      <p:to x="100000" y="90000"/>
                                    </p:animScale>
                                    <p:animScale>
                                      <p:cBhvr>
                                        <p:cTn id="18" dur="42"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2" decel="50000">
                                          <p:stCondLst>
                                            <p:cond delay="459"/>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كيف تنظم الخَلايَا؟.wav"/>
                                        </p:tgtEl>
                                      </p:cMediaNode>
                                    </p:audio>
                                  </p:subTnLst>
                                </p:cTn>
                              </p:par>
                              <p:par>
                                <p:cTn id="21" presetID="49" presetClass="entr" presetSubtype="0" decel="10000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360"/>
                                          </p:val>
                                        </p:tav>
                                        <p:tav tm="100000">
                                          <p:val>
                                            <p:fltVal val="0"/>
                                          </p:val>
                                        </p:tav>
                                      </p:tavLst>
                                    </p:anim>
                                    <p:animEffect transition="in" filter="fade">
                                      <p:cBhvr>
                                        <p:cTn id="26"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4" name="تُرَى! ما الَّذِي يَجْعَلُ قَلْبَ الإنْس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827584" y="2852936"/>
            <a:ext cx="7354887" cy="2677656"/>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أمَّا فِي الْحَيَوَاناتِ</a:t>
            </a:r>
          </a:p>
          <a:p>
            <a:pPr algn="ctr" fontAlgn="auto">
              <a:spcBef>
                <a:spcPts val="0"/>
              </a:spcBef>
              <a:spcAft>
                <a:spcPts val="0"/>
              </a:spcAft>
              <a:defRPr/>
            </a:pPr>
            <a:r>
              <a:rPr lang="ar-EG" sz="2800" dirty="0">
                <a:solidFill>
                  <a:srgbClr val="0000FF"/>
                </a:solidFill>
              </a:rPr>
              <a:t>فَتَقُومُ خَلايَا الدَّم الحَمْراءِ بِنَقْلِ الأُكْسِجِينِ ومواد أخرى داخل </a:t>
            </a:r>
            <a:r>
              <a:rPr lang="ar-EG" sz="2800" dirty="0" err="1">
                <a:solidFill>
                  <a:srgbClr val="0000FF"/>
                </a:solidFill>
              </a:rPr>
              <a:t>أجسامها.</a:t>
            </a:r>
            <a:r>
              <a:rPr lang="ar-EG" sz="2800" dirty="0">
                <a:solidFill>
                  <a:srgbClr val="0000FF"/>
                </a:solidFill>
              </a:rPr>
              <a:t> وهُناكَ الخَلايَا الْعَصَبِيَّةُ الَّتِي تَنْقُلُ </a:t>
            </a:r>
            <a:r>
              <a:rPr lang="ar-EG" sz="2800" dirty="0" err="1">
                <a:solidFill>
                  <a:srgbClr val="0000FF"/>
                </a:solidFill>
              </a:rPr>
              <a:t>إِشَارَاتٍ </a:t>
            </a:r>
            <a:r>
              <a:rPr lang="ar-EG" sz="2800" dirty="0">
                <a:solidFill>
                  <a:srgbClr val="0000FF"/>
                </a:solidFill>
              </a:rPr>
              <a:t>(مَعْلُومَاتٍ) بَيْنَ أَجْزَاءِ </a:t>
            </a:r>
            <a:r>
              <a:rPr lang="ar-EG" sz="2800" dirty="0" err="1">
                <a:solidFill>
                  <a:srgbClr val="0000FF"/>
                </a:solidFill>
              </a:rPr>
              <a:t>الجِسْمِ.</a:t>
            </a:r>
            <a:r>
              <a:rPr lang="ar-EG" sz="2800" dirty="0">
                <a:solidFill>
                  <a:srgbClr val="0000FF"/>
                </a:solidFill>
              </a:rPr>
              <a:t> فَعِنْدَ الحاجة إلى المشي يُعْطِي الدِّماغُ أَوَامِرَ إِلَى السَاقِين، فَتَسْتَجِيبُ خَلايَا عَضَلاتِ السّاقِين، وَتَبْدَأُ في التَّحَرُّكِ.</a:t>
            </a:r>
          </a:p>
        </p:txBody>
      </p:sp>
      <p:sp>
        <p:nvSpPr>
          <p:cNvPr id="8" name="Rounded Rectangular Callout 1"/>
          <p:cNvSpPr/>
          <p:nvPr/>
        </p:nvSpPr>
        <p:spPr>
          <a:xfrm>
            <a:off x="3707904" y="1268760"/>
            <a:ext cx="4071937" cy="578882"/>
          </a:xfrm>
          <a:prstGeom prst="wedgeRoundRectCallout">
            <a:avLst>
              <a:gd name="adj1" fmla="val -25157"/>
              <a:gd name="adj2" fmla="val 106136"/>
              <a:gd name="adj3" fmla="val 16667"/>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كيف تنظم </a:t>
            </a:r>
            <a:r>
              <a:rPr lang="ar-EG" sz="2800" dirty="0" err="1">
                <a:solidFill>
                  <a:srgbClr val="0000FF"/>
                </a:solidFill>
                <a:latin typeface="Arial" pitchFamily="34" charset="0"/>
                <a:cs typeface="Arial" pitchFamily="34" charset="0"/>
              </a:rPr>
              <a:t>الخَلايَا؟</a:t>
            </a:r>
            <a:endParaRPr lang="ar-EG" sz="2800" dirty="0">
              <a:solidFill>
                <a:srgbClr val="0000FF"/>
              </a:solidFill>
              <a:latin typeface="Arial" pitchFamily="34" charset="0"/>
              <a:cs typeface="Arial" pitchFamily="34" charset="0"/>
            </a:endParaRPr>
          </a:p>
        </p:txBody>
      </p:sp>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أمَّا فِي الْحَيَوَان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ardrop 1"/>
          <p:cNvSpPr/>
          <p:nvPr/>
        </p:nvSpPr>
        <p:spPr>
          <a:xfrm>
            <a:off x="2555776" y="1556792"/>
            <a:ext cx="5616575" cy="735747"/>
          </a:xfrm>
          <a:prstGeom prst="teardrop">
            <a:avLst>
              <a:gd name="adj" fmla="val 112500"/>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الخَلايَا تُكوِّنُ أَنْسِجَةً</a:t>
            </a:r>
          </a:p>
        </p:txBody>
      </p:sp>
      <p:sp>
        <p:nvSpPr>
          <p:cNvPr id="8" name="Rectangle 2"/>
          <p:cNvSpPr/>
          <p:nvPr/>
        </p:nvSpPr>
        <p:spPr bwMode="auto">
          <a:xfrm>
            <a:off x="827088" y="3127375"/>
            <a:ext cx="7580312"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فِي المَخْلُوقِ المتعَدِدِ الخَلايَا، تَنْتَظِمُ الخَلايا الَّتِي لها الوَظيفَةُ نَفْسُها لِتُشَكِّلَ نَسيجا.النَّسِيجُ مَجْمُوعَةٌ مِنَ الْخَلايَا الْمُتَماثِلَةِ تَجْتَمِعُ وتتعاون مَعًا لتؤدي وظيفة </a:t>
            </a:r>
            <a:r>
              <a:rPr lang="ar-EG" sz="2800" dirty="0" err="1">
                <a:solidFill>
                  <a:srgbClr val="0000FF"/>
                </a:solidFill>
              </a:rPr>
              <a:t>محددة.</a:t>
            </a:r>
            <a:r>
              <a:rPr lang="ar-EG" sz="2800" dirty="0">
                <a:solidFill>
                  <a:srgbClr val="0000FF"/>
                </a:solidFill>
              </a:rPr>
              <a:t> </a:t>
            </a: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خَلايَا تُكوِّنُ أَنْسِجَةً.wav"/>
                                        </p:tgtEl>
                                      </p:cMediaNode>
                                    </p:audio>
                                  </p:sub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4" name="فِي المَخْلُوقِ المتعَدِدِ الخَلايَ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خمس عادي 5"/>
          <p:cNvSpPr/>
          <p:nvPr/>
        </p:nvSpPr>
        <p:spPr>
          <a:xfrm>
            <a:off x="4788024" y="1196752"/>
            <a:ext cx="3271561" cy="840105"/>
          </a:xfrm>
          <a:prstGeom prst="pentagon">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الْفَصلُ الأولُ</a:t>
            </a:r>
          </a:p>
        </p:txBody>
      </p:sp>
      <p:sp>
        <p:nvSpPr>
          <p:cNvPr id="7" name="سهم إلى اليسار واليمين 6"/>
          <p:cNvSpPr/>
          <p:nvPr/>
        </p:nvSpPr>
        <p:spPr>
          <a:xfrm>
            <a:off x="755576" y="3933056"/>
            <a:ext cx="6267450" cy="646331"/>
          </a:xfrm>
          <a:prstGeom prst="leftRightArrow">
            <a:avLst>
              <a:gd name="adj1" fmla="val 100000"/>
              <a:gd name="adj2" fmla="val 50000"/>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مَمَالِكُ الْمَخْلُوقَاتِ الْحَيَّةِ</a:t>
            </a: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45">
                                          <p:stCondLst>
                                            <p:cond delay="0"/>
                                          </p:stCondLst>
                                        </p:cTn>
                                        <p:tgtEl>
                                          <p:spTgt spid="6"/>
                                        </p:tgtEl>
                                      </p:cBhvr>
                                    </p:animEffect>
                                    <p:anim calcmode="lin" valueType="num">
                                      <p:cBhvr>
                                        <p:cTn id="8"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13" dur="7">
                                          <p:stCondLst>
                                            <p:cond delay="162"/>
                                          </p:stCondLst>
                                        </p:cTn>
                                        <p:tgtEl>
                                          <p:spTgt spid="6"/>
                                        </p:tgtEl>
                                      </p:cBhvr>
                                      <p:to x="100000" y="60000"/>
                                    </p:animScale>
                                    <p:animScale>
                                      <p:cBhvr>
                                        <p:cTn id="14" dur="41" decel="50000">
                                          <p:stCondLst>
                                            <p:cond delay="169"/>
                                          </p:stCondLst>
                                        </p:cTn>
                                        <p:tgtEl>
                                          <p:spTgt spid="6"/>
                                        </p:tgtEl>
                                      </p:cBhvr>
                                      <p:to x="100000" y="100000"/>
                                    </p:animScale>
                                    <p:animScale>
                                      <p:cBhvr>
                                        <p:cTn id="15" dur="7">
                                          <p:stCondLst>
                                            <p:cond delay="328"/>
                                          </p:stCondLst>
                                        </p:cTn>
                                        <p:tgtEl>
                                          <p:spTgt spid="6"/>
                                        </p:tgtEl>
                                      </p:cBhvr>
                                      <p:to x="100000" y="80000"/>
                                    </p:animScale>
                                    <p:animScale>
                                      <p:cBhvr>
                                        <p:cTn id="16" dur="41" decel="50000">
                                          <p:stCondLst>
                                            <p:cond delay="335"/>
                                          </p:stCondLst>
                                        </p:cTn>
                                        <p:tgtEl>
                                          <p:spTgt spid="6"/>
                                        </p:tgtEl>
                                      </p:cBhvr>
                                      <p:to x="100000" y="100000"/>
                                    </p:animScale>
                                    <p:animScale>
                                      <p:cBhvr>
                                        <p:cTn id="17" dur="7">
                                          <p:stCondLst>
                                            <p:cond delay="410"/>
                                          </p:stCondLst>
                                        </p:cTn>
                                        <p:tgtEl>
                                          <p:spTgt spid="6"/>
                                        </p:tgtEl>
                                      </p:cBhvr>
                                      <p:to x="100000" y="90000"/>
                                    </p:animScale>
                                    <p:animScale>
                                      <p:cBhvr>
                                        <p:cTn id="18" dur="41" decel="50000">
                                          <p:stCondLst>
                                            <p:cond delay="417"/>
                                          </p:stCondLst>
                                        </p:cTn>
                                        <p:tgtEl>
                                          <p:spTgt spid="6"/>
                                        </p:tgtEl>
                                      </p:cBhvr>
                                      <p:to x="100000" y="100000"/>
                                    </p:animScale>
                                    <p:animScale>
                                      <p:cBhvr>
                                        <p:cTn id="19" dur="7">
                                          <p:stCondLst>
                                            <p:cond delay="452"/>
                                          </p:stCondLst>
                                        </p:cTn>
                                        <p:tgtEl>
                                          <p:spTgt spid="6"/>
                                        </p:tgtEl>
                                      </p:cBhvr>
                                      <p:to x="100000" y="95000"/>
                                    </p:animScale>
                                    <p:animScale>
                                      <p:cBhvr>
                                        <p:cTn id="20" dur="41" decel="50000">
                                          <p:stCondLst>
                                            <p:cond delay="458"/>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الْفَصلُ الأولُ.wav"/>
                                        </p:tgtEl>
                                      </p:cMediaNode>
                                    </p:audio>
                                  </p:sub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4" name="مَمَالِكُ الْمَخْلُوقَاتِ الْ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ardrop 1"/>
          <p:cNvSpPr/>
          <p:nvPr/>
        </p:nvSpPr>
        <p:spPr>
          <a:xfrm>
            <a:off x="2195736" y="1556792"/>
            <a:ext cx="5616575" cy="735747"/>
          </a:xfrm>
          <a:prstGeom prst="teardrop">
            <a:avLst>
              <a:gd name="adj" fmla="val 112500"/>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الأنسجة تكون أعضاء</a:t>
            </a:r>
          </a:p>
        </p:txBody>
      </p:sp>
      <p:sp>
        <p:nvSpPr>
          <p:cNvPr id="4" name="Rectangle 2"/>
          <p:cNvSpPr>
            <a:spLocks noChangeArrowheads="1"/>
          </p:cNvSpPr>
          <p:nvPr/>
        </p:nvSpPr>
        <p:spPr bwMode="auto">
          <a:xfrm>
            <a:off x="827088" y="3127375"/>
            <a:ext cx="7580312"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الأَنْسِجِةُ تَجْتَمِع مَعا لِتُكَوِّنَ عضُوْاً يَقُوم بِوَظِيفَةٍ مُحَدَّدَةٍ. فَالْقَلْبُ مَثَلاً يَقُومُ بِضَخِّ الدَّمِ، ويَتَكَوَّنُ مِنْ أَنْسِجَةٍ مُخَتلِفَةٍ.</a:t>
            </a:r>
            <a:endParaRPr lang="en-US" sz="2800" dirty="0">
              <a:solidFill>
                <a:srgbClr val="0000FF"/>
              </a:solidFill>
            </a:endParaRPr>
          </a:p>
        </p:txBody>
      </p:sp>
      <p:sp>
        <p:nvSpPr>
          <p:cNvPr id="5" name="Footer Placeholder 4"/>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أنسجة تكون أعضاء.wav"/>
                                        </p:tgtEl>
                                      </p:cMediaNode>
                                    </p:audio>
                                  </p:sub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4" name="الأَنْسِجِةُ تَجْتَمِعَ مَعًا لِتُكَوِّ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11" cstate="print">
            <a:lum bright="-10000" contrast="40000"/>
          </a:blip>
          <a:srcRect/>
          <a:stretch>
            <a:fillRect/>
          </a:stretch>
        </p:blipFill>
        <p:spPr bwMode="auto">
          <a:xfrm>
            <a:off x="323528" y="260350"/>
            <a:ext cx="8639944" cy="6264275"/>
          </a:xfrm>
          <a:prstGeom prst="rect">
            <a:avLst/>
          </a:prstGeom>
          <a:noFill/>
          <a:ln w="28575">
            <a:solidFill>
              <a:schemeClr val="tx1"/>
            </a:solidFill>
            <a:miter lim="800000"/>
            <a:headEnd/>
            <a:tailEnd/>
          </a:ln>
        </p:spPr>
      </p:pic>
      <p:sp>
        <p:nvSpPr>
          <p:cNvPr id="2" name="Snip Diagonal Corner Rectangle 1"/>
          <p:cNvSpPr/>
          <p:nvPr/>
        </p:nvSpPr>
        <p:spPr>
          <a:xfrm>
            <a:off x="6011863" y="549275"/>
            <a:ext cx="2671762" cy="647700"/>
          </a:xfrm>
          <a:prstGeom prst="snip2DiagRect">
            <a:avLst/>
          </a:prstGeom>
          <a:ln w="57150"/>
          <a:effectLst/>
        </p:spPr>
        <p:style>
          <a:lnRef idx="1">
            <a:schemeClr val="dk1"/>
          </a:lnRef>
          <a:fillRef idx="2">
            <a:schemeClr val="dk1"/>
          </a:fillRef>
          <a:effectRef idx="1">
            <a:schemeClr val="dk1"/>
          </a:effectRef>
          <a:fontRef idx="minor">
            <a:schemeClr val="dk1"/>
          </a:fontRef>
        </p:style>
        <p:txBody>
          <a:bodyPr rtlCol="1" anchor="ctr"/>
          <a:lstStyle/>
          <a:p>
            <a:pPr algn="ctr" fontAlgn="auto">
              <a:spcBef>
                <a:spcPts val="0"/>
              </a:spcBef>
              <a:spcAft>
                <a:spcPts val="0"/>
              </a:spcAft>
              <a:defRPr/>
            </a:pPr>
            <a:r>
              <a:rPr lang="ar-EG" sz="2800" b="1" dirty="0">
                <a:solidFill>
                  <a:schemeClr val="tx1"/>
                </a:solidFill>
              </a:rPr>
              <a:t>مُستَوَيَاتُ</a:t>
            </a:r>
            <a:r>
              <a:rPr lang="ar-EG" sz="3200" b="1" dirty="0">
                <a:solidFill>
                  <a:schemeClr val="tx1"/>
                </a:solidFill>
              </a:rPr>
              <a:t> التَّنْظِيمِ</a:t>
            </a:r>
          </a:p>
        </p:txBody>
      </p:sp>
      <p:sp>
        <p:nvSpPr>
          <p:cNvPr id="4" name="مستطيل مستدير الزوايا 3"/>
          <p:cNvSpPr/>
          <p:nvPr/>
        </p:nvSpPr>
        <p:spPr>
          <a:xfrm>
            <a:off x="7308850" y="1700213"/>
            <a:ext cx="1223963" cy="5762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مستطيل مستدير الزوايا 4"/>
          <p:cNvSpPr/>
          <p:nvPr/>
        </p:nvSpPr>
        <p:spPr>
          <a:xfrm>
            <a:off x="7164288" y="3573463"/>
            <a:ext cx="1511300" cy="5762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مستطيل مستدير الزوايا 5"/>
          <p:cNvSpPr/>
          <p:nvPr/>
        </p:nvSpPr>
        <p:spPr>
          <a:xfrm>
            <a:off x="6948488" y="5157788"/>
            <a:ext cx="1584325" cy="5746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مستطيل 6"/>
          <p:cNvSpPr/>
          <p:nvPr/>
        </p:nvSpPr>
        <p:spPr>
          <a:xfrm>
            <a:off x="6875463" y="2420938"/>
            <a:ext cx="720725" cy="2873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مستطيل 7"/>
          <p:cNvSpPr/>
          <p:nvPr/>
        </p:nvSpPr>
        <p:spPr>
          <a:xfrm>
            <a:off x="6804025" y="4076700"/>
            <a:ext cx="792163" cy="2889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مستطيل 8"/>
          <p:cNvSpPr/>
          <p:nvPr/>
        </p:nvSpPr>
        <p:spPr>
          <a:xfrm>
            <a:off x="6227763" y="5516563"/>
            <a:ext cx="792162" cy="2889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fade">
                                      <p:cBhvr>
                                        <p:cTn id="7" dur="500"/>
                                        <p:tgtEl>
                                          <p:spTgt spid="86018"/>
                                        </p:tgtEl>
                                      </p:cBhvr>
                                    </p:animEffect>
                                    <p:anim calcmode="lin" valueType="num">
                                      <p:cBhvr>
                                        <p:cTn id="8" dur="500" fill="hold"/>
                                        <p:tgtEl>
                                          <p:spTgt spid="86018"/>
                                        </p:tgtEl>
                                        <p:attrNameLst>
                                          <p:attrName>style.rotation</p:attrName>
                                        </p:attrNameLst>
                                      </p:cBhvr>
                                      <p:tavLst>
                                        <p:tav tm="0">
                                          <p:val>
                                            <p:fltVal val="720"/>
                                          </p:val>
                                        </p:tav>
                                        <p:tav tm="100000">
                                          <p:val>
                                            <p:fltVal val="0"/>
                                          </p:val>
                                        </p:tav>
                                      </p:tavLst>
                                    </p:anim>
                                    <p:anim calcmode="lin" valueType="num">
                                      <p:cBhvr>
                                        <p:cTn id="9" dur="500" fill="hold"/>
                                        <p:tgtEl>
                                          <p:spTgt spid="86018"/>
                                        </p:tgtEl>
                                        <p:attrNameLst>
                                          <p:attrName>ppt_h</p:attrName>
                                        </p:attrNameLst>
                                      </p:cBhvr>
                                      <p:tavLst>
                                        <p:tav tm="0">
                                          <p:val>
                                            <p:fltVal val="0"/>
                                          </p:val>
                                        </p:tav>
                                        <p:tav tm="100000">
                                          <p:val>
                                            <p:strVal val="#ppt_h"/>
                                          </p:val>
                                        </p:tav>
                                      </p:tavLst>
                                    </p:anim>
                                    <p:anim calcmode="lin" valueType="num">
                                      <p:cBhvr>
                                        <p:cTn id="10" dur="500" fill="hold"/>
                                        <p:tgtEl>
                                          <p:spTgt spid="86018"/>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1281 - w - Morse code signal.wav"/>
                                        </p:tgtEl>
                                      </p:cMediaNode>
                                    </p:audio>
                                  </p:subTnLst>
                                </p:cTn>
                              </p:par>
                              <p:par>
                                <p:cTn id="11" presetID="35"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style.rotation</p:attrName>
                                        </p:attrNameLst>
                                      </p:cBhvr>
                                      <p:tavLst>
                                        <p:tav tm="0">
                                          <p:val>
                                            <p:fltVal val="720"/>
                                          </p:val>
                                        </p:tav>
                                        <p:tav tm="100000">
                                          <p:val>
                                            <p:fltVal val="0"/>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1"/>
                                            </p:cond>
                                          </p:stCondLst>
                                          <p:endCondLst>
                                            <p:cond evt="onStopAudio" delay="0">
                                              <p:tgtEl>
                                                <p:sldTgt/>
                                              </p:tgtEl>
                                            </p:cond>
                                          </p:endCondLst>
                                        </p:cTn>
                                        <p:tgtEl>
                                          <p:sndTgt r:embed="rId4" name="مُستَوَيَاتُ التَّنْظِيمِ.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عضو.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6" name="القلب عضو.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نسيج.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8" name="القلب عضو مكون.wav"/>
                                        </p:tgtEl>
                                      </p:cMediaNode>
                                    </p:audio>
                                  </p:sub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9" name="خلايا.wav"/>
                                        </p:tgtEl>
                                      </p:cMediaNode>
                                    </p:audio>
                                  </p:sub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10" name="تشكل الخلاي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3203848" y="1268760"/>
            <a:ext cx="5149850" cy="796469"/>
          </a:xfrm>
          <a:prstGeom prst="clou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الأَعْضَاءُ تُكَوِّنُ الأَجْهِزَةً</a:t>
            </a:r>
          </a:p>
        </p:txBody>
      </p:sp>
      <p:sp>
        <p:nvSpPr>
          <p:cNvPr id="6" name="TextBox 2"/>
          <p:cNvSpPr txBox="1"/>
          <p:nvPr/>
        </p:nvSpPr>
        <p:spPr bwMode="auto">
          <a:xfrm>
            <a:off x="899592" y="2996952"/>
            <a:ext cx="6719887" cy="1815882"/>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تَعْمَلُ الأَعْضَاءُ وتتآزر مَعا لِتُكَوِّنَ جَهَازا يقُومُ بِوَظَائِفَ محددة من وظائف الحياة، ويسمى الجهاز </a:t>
            </a:r>
            <a:r>
              <a:rPr lang="ar-EG" sz="2800" dirty="0" err="1">
                <a:solidFill>
                  <a:srgbClr val="0000FF"/>
                </a:solidFill>
              </a:rPr>
              <a:t>الحيوي.</a:t>
            </a:r>
            <a:r>
              <a:rPr lang="ar-EG" sz="2800" dirty="0">
                <a:solidFill>
                  <a:srgbClr val="0000FF"/>
                </a:solidFill>
              </a:rPr>
              <a:t> فَالْقَلْبُ عُضْوٌ مِنْ أعْضَاءِ الجِهَازِ الدَّوْرِانيِّ الَّذِي يَنْقُلُ الدَّمَ إِلَى جَمِيعِ أجْزَاءِ الْجِسْمِ.</a:t>
            </a: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أَعْضَاءُ تُكَوِّنُ أَجْهِزَةً.wav"/>
                                        </p:tgtEl>
                                      </p:cMediaNode>
                                    </p:audio>
                                  </p:subTnLst>
                                </p:cTn>
                              </p:par>
                              <p:par>
                                <p:cTn id="11" presetID="5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93" decel="100000"/>
                                        <p:tgtEl>
                                          <p:spTgt spid="6"/>
                                        </p:tgtEl>
                                      </p:cBhvr>
                                    </p:animEffect>
                                    <p:animScale>
                                      <p:cBhvr>
                                        <p:cTn id="14" dur="193" decel="100000"/>
                                        <p:tgtEl>
                                          <p:spTgt spid="6"/>
                                        </p:tgtEl>
                                      </p:cBhvr>
                                      <p:from x="10000" y="10000"/>
                                      <p:to x="200000" y="450000"/>
                                    </p:animScale>
                                    <p:animScale>
                                      <p:cBhvr>
                                        <p:cTn id="15" dur="308" accel="100000" fill="hold">
                                          <p:stCondLst>
                                            <p:cond delay="193"/>
                                          </p:stCondLst>
                                        </p:cTn>
                                        <p:tgtEl>
                                          <p:spTgt spid="6"/>
                                        </p:tgtEl>
                                      </p:cBhvr>
                                      <p:from x="200000" y="450000"/>
                                      <p:to x="100000" y="100000"/>
                                    </p:animScale>
                                    <p:set>
                                      <p:cBhvr>
                                        <p:cTn id="16" dur="193" fill="hold"/>
                                        <p:tgtEl>
                                          <p:spTgt spid="6"/>
                                        </p:tgtEl>
                                        <p:attrNameLst>
                                          <p:attrName>ppt_x</p:attrName>
                                        </p:attrNameLst>
                                      </p:cBhvr>
                                      <p:to>
                                        <p:strVal val="(0.5)"/>
                                      </p:to>
                                    </p:set>
                                    <p:anim from="(0.5)" to="(#ppt_x)" calcmode="lin" valueType="num">
                                      <p:cBhvr>
                                        <p:cTn id="17" dur="308" accel="100000" fill="hold">
                                          <p:stCondLst>
                                            <p:cond delay="193"/>
                                          </p:stCondLst>
                                        </p:cTn>
                                        <p:tgtEl>
                                          <p:spTgt spid="6"/>
                                        </p:tgtEl>
                                        <p:attrNameLst>
                                          <p:attrName>ppt_x</p:attrName>
                                        </p:attrNameLst>
                                      </p:cBhvr>
                                    </p:anim>
                                    <p:set>
                                      <p:cBhvr>
                                        <p:cTn id="18" dur="193" fill="hold"/>
                                        <p:tgtEl>
                                          <p:spTgt spid="6"/>
                                        </p:tgtEl>
                                        <p:attrNameLst>
                                          <p:attrName>ppt_y</p:attrName>
                                        </p:attrNameLst>
                                      </p:cBhvr>
                                      <p:to>
                                        <p:strVal val="(#ppt_y+0.4)"/>
                                      </p:to>
                                    </p:set>
                                    <p:anim from="(#ppt_y+0.4)" to="(#ppt_y)" calcmode="lin" valueType="num">
                                      <p:cBhvr>
                                        <p:cTn id="19" dur="308" accel="100000" fill="hold">
                                          <p:stCondLst>
                                            <p:cond delay="193"/>
                                          </p:stCondLst>
                                        </p:cTn>
                                        <p:tgtEl>
                                          <p:spTgt spid="6"/>
                                        </p:tgtEl>
                                        <p:attrNameLst>
                                          <p:attrName>ppt_y</p:attrName>
                                        </p:attrNameLst>
                                      </p:cBhvr>
                                    </p:anim>
                                  </p:childTnLst>
                                  <p:subTnLst>
                                    <p:audio>
                                      <p:cMediaNode>
                                        <p:cTn display="0" masterRel="sameClick">
                                          <p:stCondLst>
                                            <p:cond evt="begin" delay="0">
                                              <p:tn val="11"/>
                                            </p:cond>
                                          </p:stCondLst>
                                          <p:endCondLst>
                                            <p:cond evt="onStopAudio" delay="0">
                                              <p:tgtEl>
                                                <p:sldTgt/>
                                              </p:tgtEl>
                                            </p:cond>
                                          </p:endCondLst>
                                        </p:cTn>
                                        <p:tgtEl>
                                          <p:sndTgt r:embed="rId4" name="تَعْمَلُ الأَعْضَاءُ وتتآزر مَعًا لِتُكَوِّ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3851920" y="692696"/>
            <a:ext cx="3929090" cy="1175980"/>
          </a:xfrm>
          <a:prstGeom prst="irregularSeal2">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نشاط</a:t>
            </a:r>
          </a:p>
        </p:txBody>
      </p:sp>
      <p:sp>
        <p:nvSpPr>
          <p:cNvPr id="5" name="Flowchart: Connector 3"/>
          <p:cNvSpPr/>
          <p:nvPr/>
        </p:nvSpPr>
        <p:spPr>
          <a:xfrm>
            <a:off x="8101013" y="3500438"/>
            <a:ext cx="785812" cy="857250"/>
          </a:xfrm>
          <a:prstGeom prst="flowChartConnector">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800" b="1" dirty="0">
                <a:solidFill>
                  <a:schemeClr val="bg1"/>
                </a:solidFill>
              </a:rPr>
              <a:t>1</a:t>
            </a:r>
          </a:p>
        </p:txBody>
      </p:sp>
      <p:sp>
        <p:nvSpPr>
          <p:cNvPr id="11" name="Rectangle 2"/>
          <p:cNvSpPr/>
          <p:nvPr/>
        </p:nvSpPr>
        <p:spPr bwMode="auto">
          <a:xfrm>
            <a:off x="827088" y="3357563"/>
            <a:ext cx="6962775"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يَقُومُ كُلُّ طَالِبٍ بِذِكْرِ اْسمِ خَليَّةٍ مِنَ الْخَلايا التَّالِيَةِ: خَلية دَّمِ، خَلية عصبية، خلية عضلية، ثُمَّ يَكْتُبُ اْسمَ الْخَليَّةِ الَّتِي ذَكَرَها عَلَى بِطاقَةٍ.</a:t>
            </a:r>
          </a:p>
        </p:txBody>
      </p:sp>
      <p:sp>
        <p:nvSpPr>
          <p:cNvPr id="13" name="مستطيل 12"/>
          <p:cNvSpPr>
            <a:spLocks noChangeArrowheads="1"/>
          </p:cNvSpPr>
          <p:nvPr/>
        </p:nvSpPr>
        <p:spPr bwMode="auto">
          <a:xfrm>
            <a:off x="3131840" y="2276872"/>
            <a:ext cx="3284874"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الخلايا والأنسجة والأعضاء</a:t>
            </a:r>
            <a:endParaRPr lang="en-US" sz="2800" dirty="0">
              <a:solidFill>
                <a:srgbClr val="0000FF"/>
              </a:solidFill>
            </a:endParaRP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نشاط.wav"/>
                                        </p:tgtEl>
                                      </p:cMediaNode>
                                    </p:audio>
                                  </p:subTnLst>
                                </p:cTn>
                              </p:par>
                              <p:par>
                                <p:cTn id="8" presetID="47"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الخلايا والأنسجة والأعضاء.wav"/>
                                        </p:tgtEl>
                                      </p:cMediaNode>
                                    </p:audio>
                                  </p:sub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lide(fromBottom)">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5" name="arrow.wav"/>
                                        </p:tgtEl>
                                      </p:cMediaNode>
                                    </p:audio>
                                  </p:subTnLst>
                                </p:cTn>
                              </p:par>
                              <p:par>
                                <p:cTn id="18" presetID="1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slide(fromBottom)">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6" name="يَقُومُ كُلُّ طَالِبٍ بِذِكْرِ اْسمِ خَليَّةٍ مِ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4139952" y="620688"/>
            <a:ext cx="3929090" cy="1175980"/>
          </a:xfrm>
          <a:prstGeom prst="irregularSeal2">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نشاط</a:t>
            </a:r>
          </a:p>
        </p:txBody>
      </p:sp>
      <p:sp>
        <p:nvSpPr>
          <p:cNvPr id="3" name="Flowchart: Connector 3"/>
          <p:cNvSpPr/>
          <p:nvPr/>
        </p:nvSpPr>
        <p:spPr>
          <a:xfrm>
            <a:off x="8101013" y="3500438"/>
            <a:ext cx="785812" cy="857250"/>
          </a:xfrm>
          <a:prstGeom prst="flowChartConnector">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800" b="1" dirty="0">
                <a:solidFill>
                  <a:schemeClr val="bg1"/>
                </a:solidFill>
              </a:rPr>
              <a:t>2</a:t>
            </a:r>
          </a:p>
        </p:txBody>
      </p:sp>
      <p:sp>
        <p:nvSpPr>
          <p:cNvPr id="25607" name="مستطيل 4"/>
          <p:cNvSpPr>
            <a:spLocks noChangeArrowheads="1"/>
          </p:cNvSpPr>
          <p:nvPr/>
        </p:nvSpPr>
        <p:spPr bwMode="auto">
          <a:xfrm>
            <a:off x="2915816" y="2132856"/>
            <a:ext cx="4248472"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الخلايا والأنسجة والأعضاء</a:t>
            </a:r>
            <a:endParaRPr lang="en-US" sz="2800" dirty="0">
              <a:solidFill>
                <a:srgbClr val="0000FF"/>
              </a:solidFill>
            </a:endParaRPr>
          </a:p>
        </p:txBody>
      </p:sp>
      <p:sp>
        <p:nvSpPr>
          <p:cNvPr id="7" name="Rectangle 1"/>
          <p:cNvSpPr/>
          <p:nvPr/>
        </p:nvSpPr>
        <p:spPr bwMode="auto">
          <a:xfrm>
            <a:off x="827088" y="3429000"/>
            <a:ext cx="6500812"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أَعْمَلُ </a:t>
            </a:r>
            <a:r>
              <a:rPr lang="ar-EG" sz="2800" dirty="0" err="1">
                <a:solidFill>
                  <a:srgbClr val="0000FF"/>
                </a:solidFill>
              </a:rPr>
              <a:t>نَمُوذَجا.</a:t>
            </a:r>
            <a:r>
              <a:rPr lang="ar-EG" sz="2800" dirty="0">
                <a:solidFill>
                  <a:srgbClr val="0000FF"/>
                </a:solidFill>
              </a:rPr>
              <a:t> يَقُومُ الطَّلاب بِتَشكِيلِ نَسيجٍ</a:t>
            </a:r>
          </a:p>
          <a:p>
            <a:pPr algn="ctr" fontAlgn="auto">
              <a:spcBef>
                <a:spcPts val="0"/>
              </a:spcBef>
              <a:spcAft>
                <a:spcPts val="0"/>
              </a:spcAft>
              <a:defRPr/>
            </a:pPr>
            <a:r>
              <a:rPr lang="ar-EG" sz="2800" dirty="0">
                <a:solidFill>
                  <a:srgbClr val="0000FF"/>
                </a:solidFill>
              </a:rPr>
              <a:t>عَنْ طَرِيقِ تَكْوِينِ مجموعات ثنائية كل فرد فيها يحمل بطاقة بِاْسمِ الْخَلِيَّةِ نَفْسها كَمَا فِي الصورَةِ أدناه.</a:t>
            </a:r>
          </a:p>
        </p:txBody>
      </p:sp>
      <p:sp>
        <p:nvSpPr>
          <p:cNvPr id="5" name="Footer Placeholder 4"/>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par>
                                <p:cTn id="8" presetID="1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Bottom)">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4" name="أعمل نموذجا يقوم الطلا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5" cstate="print">
            <a:lum bright="-10000" contrast="40000"/>
          </a:blip>
          <a:srcRect/>
          <a:stretch>
            <a:fillRect/>
          </a:stretch>
        </p:blipFill>
        <p:spPr bwMode="auto">
          <a:xfrm>
            <a:off x="4716463" y="692150"/>
            <a:ext cx="4114800" cy="5483225"/>
          </a:xfrm>
          <a:prstGeom prst="rect">
            <a:avLst/>
          </a:prstGeom>
          <a:noFill/>
          <a:ln w="31750">
            <a:solidFill>
              <a:schemeClr val="tx1"/>
            </a:solidFill>
            <a:miter lim="800000"/>
            <a:headEnd/>
            <a:tailEnd/>
          </a:ln>
        </p:spPr>
      </p:pic>
      <p:pic>
        <p:nvPicPr>
          <p:cNvPr id="3" name="Picture 3"/>
          <p:cNvPicPr>
            <a:picLocks noChangeAspect="1" noChangeArrowheads="1"/>
          </p:cNvPicPr>
          <p:nvPr/>
        </p:nvPicPr>
        <p:blipFill>
          <a:blip r:embed="rId6" cstate="print">
            <a:lum bright="-10000" contrast="40000"/>
          </a:blip>
          <a:srcRect/>
          <a:stretch>
            <a:fillRect/>
          </a:stretch>
        </p:blipFill>
        <p:spPr bwMode="auto">
          <a:xfrm>
            <a:off x="468313" y="620713"/>
            <a:ext cx="4089400" cy="5562600"/>
          </a:xfrm>
          <a:prstGeom prst="rect">
            <a:avLst/>
          </a:prstGeom>
          <a:noFill/>
          <a:ln w="31750">
            <a:solidFill>
              <a:schemeClr val="tx1"/>
            </a:solidFill>
            <a:miter lim="800000"/>
            <a:headEnd/>
            <a:tailEnd/>
          </a:ln>
        </p:spPr>
      </p:pic>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خليه عصبيه.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Horizont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خليه عصبيه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4211960" y="908720"/>
            <a:ext cx="3929090" cy="1175980"/>
          </a:xfrm>
          <a:prstGeom prst="irregularSeal2">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نشاط</a:t>
            </a:r>
          </a:p>
        </p:txBody>
      </p:sp>
      <p:sp>
        <p:nvSpPr>
          <p:cNvPr id="3" name="Flowchart: Connector 3"/>
          <p:cNvSpPr/>
          <p:nvPr/>
        </p:nvSpPr>
        <p:spPr>
          <a:xfrm>
            <a:off x="8101013" y="3500438"/>
            <a:ext cx="785812" cy="857250"/>
          </a:xfrm>
          <a:prstGeom prst="flowChartConnector">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800" b="1" dirty="0">
                <a:solidFill>
                  <a:schemeClr val="bg1"/>
                </a:solidFill>
              </a:rPr>
              <a:t>3</a:t>
            </a:r>
          </a:p>
        </p:txBody>
      </p:sp>
      <p:sp>
        <p:nvSpPr>
          <p:cNvPr id="27655" name="مستطيل 4"/>
          <p:cNvSpPr>
            <a:spLocks noChangeArrowheads="1"/>
          </p:cNvSpPr>
          <p:nvPr/>
        </p:nvSpPr>
        <p:spPr bwMode="auto">
          <a:xfrm>
            <a:off x="3275856" y="2708920"/>
            <a:ext cx="3284874"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الخلايا والأنسجة والأعضاء</a:t>
            </a:r>
            <a:endParaRPr lang="en-US" sz="2800" dirty="0">
              <a:solidFill>
                <a:srgbClr val="0000FF"/>
              </a:solidFill>
            </a:endParaRPr>
          </a:p>
        </p:txBody>
      </p:sp>
      <p:sp>
        <p:nvSpPr>
          <p:cNvPr id="11" name="Rectangle 3"/>
          <p:cNvSpPr>
            <a:spLocks noChangeArrowheads="1"/>
          </p:cNvSpPr>
          <p:nvPr/>
        </p:nvSpPr>
        <p:spPr bwMode="auto">
          <a:xfrm>
            <a:off x="1187450" y="4070350"/>
            <a:ext cx="5500688"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يَقُومُ الطَّلاب بِتَشكِيلِ ثَلاثَةِ أَنْوَاعٍ مِنَ الأَنْسجَةِ الْمُخْتَلِفَةِ.</a:t>
            </a:r>
          </a:p>
        </p:txBody>
      </p:sp>
      <p:sp>
        <p:nvSpPr>
          <p:cNvPr id="5" name="Footer Placeholder 4"/>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par>
                                <p:cTn id="8" presetID="1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lide(fromBottom)">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4" name="يَقُومُ الطَّلاب بِتَشكِيلِ ثَلاثَ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4067944" y="692696"/>
            <a:ext cx="3929090" cy="1175980"/>
          </a:xfrm>
          <a:prstGeom prst="irregularSeal2">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نشاط</a:t>
            </a:r>
          </a:p>
        </p:txBody>
      </p:sp>
      <p:sp>
        <p:nvSpPr>
          <p:cNvPr id="3" name="Flowchart: Connector 3"/>
          <p:cNvSpPr/>
          <p:nvPr/>
        </p:nvSpPr>
        <p:spPr>
          <a:xfrm>
            <a:off x="8101013" y="3500438"/>
            <a:ext cx="785812" cy="857250"/>
          </a:xfrm>
          <a:prstGeom prst="flowChartConnector">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800" b="1" dirty="0">
                <a:solidFill>
                  <a:schemeClr val="bg1"/>
                </a:solidFill>
              </a:rPr>
              <a:t>4</a:t>
            </a:r>
          </a:p>
        </p:txBody>
      </p:sp>
      <p:sp>
        <p:nvSpPr>
          <p:cNvPr id="28679" name="مستطيل 4"/>
          <p:cNvSpPr>
            <a:spLocks noChangeArrowheads="1"/>
          </p:cNvSpPr>
          <p:nvPr/>
        </p:nvSpPr>
        <p:spPr bwMode="auto">
          <a:xfrm>
            <a:off x="3923928" y="2492896"/>
            <a:ext cx="3284874"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الخلايا والأنسجة والأعضاء</a:t>
            </a:r>
            <a:endParaRPr lang="en-US" sz="2800" dirty="0">
              <a:solidFill>
                <a:srgbClr val="0000FF"/>
              </a:solidFill>
            </a:endParaRPr>
          </a:p>
        </p:txBody>
      </p:sp>
      <p:sp>
        <p:nvSpPr>
          <p:cNvPr id="11" name="Rectangle 5"/>
          <p:cNvSpPr>
            <a:spLocks noChangeArrowheads="1"/>
          </p:cNvSpPr>
          <p:nvPr/>
        </p:nvSpPr>
        <p:spPr bwMode="auto">
          <a:xfrm>
            <a:off x="2555776" y="4293096"/>
            <a:ext cx="5064125"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أَجِدُ طَرِيقَةً لِتَشكِيلِ أحَدِ أَجْهِزَةِ الْجِسمِ.</a:t>
            </a:r>
          </a:p>
        </p:txBody>
      </p:sp>
      <p:sp>
        <p:nvSpPr>
          <p:cNvPr id="5" name="Footer Placeholder 4"/>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par>
                                <p:cTn id="8" presetID="1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lide(fromBottom)">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4" name="أَجِدُ طَرِيقَةً لِتَشكِيلِ أحَدِ أَجْهِزَةِ الْجِس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043236" y="2420293"/>
            <a:ext cx="7296150"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أُقارِنُ: كَيْفَ يَخْتلِفُ الْعُضوُ عَنِ النَّسيجِ؟</a:t>
            </a:r>
          </a:p>
        </p:txBody>
      </p:sp>
      <p:sp>
        <p:nvSpPr>
          <p:cNvPr id="4" name="مستطيل مستدير الزوايا 3"/>
          <p:cNvSpPr/>
          <p:nvPr/>
        </p:nvSpPr>
        <p:spPr>
          <a:xfrm>
            <a:off x="683568" y="3645024"/>
            <a:ext cx="7500990" cy="1055608"/>
          </a:xfrm>
          <a:prstGeom prst="round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2800" dirty="0">
                <a:solidFill>
                  <a:srgbClr val="0000FF"/>
                </a:solidFill>
                <a:latin typeface="Arial" pitchFamily="34" charset="0"/>
                <a:cs typeface="Arial" pitchFamily="34" charset="0"/>
              </a:rPr>
              <a:t>الأنسجة تتكون من خلايا متشابهة والأعضاء تتكون من أنسجة عديدة مختلفة.</a:t>
            </a:r>
            <a:endParaRPr lang="en-US" sz="2800" dirty="0">
              <a:solidFill>
                <a:srgbClr val="0000FF"/>
              </a:solidFill>
              <a:latin typeface="Arial" pitchFamily="34" charset="0"/>
              <a:cs typeface="Arial" pitchFamily="34" charset="0"/>
            </a:endParaRPr>
          </a:p>
        </p:txBody>
      </p:sp>
      <p:sp>
        <p:nvSpPr>
          <p:cNvPr id="5" name="Rectangle 1"/>
          <p:cNvSpPr/>
          <p:nvPr/>
        </p:nvSpPr>
        <p:spPr>
          <a:xfrm>
            <a:off x="6340903" y="1196752"/>
            <a:ext cx="1866216"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buFont typeface="Wingdings" pitchFamily="2" charset="2"/>
              <a:buChar char="ü"/>
              <a:defRPr/>
            </a:pPr>
            <a:r>
              <a:rPr lang="ar-EG" sz="2800" dirty="0">
                <a:solidFill>
                  <a:srgbClr val="0000FF"/>
                </a:solidFill>
              </a:rPr>
              <a:t> أخْتَبِرُ نَفْسي</a:t>
            </a:r>
          </a:p>
        </p:txBody>
      </p:sp>
      <p:sp>
        <p:nvSpPr>
          <p:cNvPr id="6" name="Footer Placeholder 5"/>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أختبر نفسي.wav"/>
                                        </p:tgtEl>
                                      </p:cMediaNode>
                                    </p:audio>
                                  </p:sub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كَيْفَ يَخْتلِفُ الْعُضوُ عَنِ.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الأنسجة تتكون من خلايا متشابه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644204" y="2147119"/>
            <a:ext cx="6072187"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التَّفْكِيرُ النَّاقِدُ: لِمَاذَا تَحْتاجُ المَخْلُوقَاتُ</a:t>
            </a:r>
          </a:p>
          <a:p>
            <a:pPr algn="ctr" fontAlgn="auto">
              <a:spcBef>
                <a:spcPts val="0"/>
              </a:spcBef>
              <a:spcAft>
                <a:spcPts val="0"/>
              </a:spcAft>
              <a:defRPr/>
            </a:pPr>
            <a:r>
              <a:rPr lang="ar-EG" sz="2800" dirty="0">
                <a:solidFill>
                  <a:srgbClr val="0000FF"/>
                </a:solidFill>
              </a:rPr>
              <a:t>الْحَيَّةُ المُخْتَلِفَةُ إِلَى أَعْضاءٍ مُخْتَلِفَةٍ؟</a:t>
            </a:r>
          </a:p>
        </p:txBody>
      </p:sp>
      <p:sp>
        <p:nvSpPr>
          <p:cNvPr id="4" name="مستطيل مستدير الزوايا 3"/>
          <p:cNvSpPr/>
          <p:nvPr/>
        </p:nvSpPr>
        <p:spPr>
          <a:xfrm>
            <a:off x="755576" y="3861048"/>
            <a:ext cx="7500990" cy="1055608"/>
          </a:xfrm>
          <a:prstGeom prst="round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2800" dirty="0">
                <a:solidFill>
                  <a:srgbClr val="0000FF"/>
                </a:solidFill>
                <a:latin typeface="Arial" pitchFamily="34" charset="0"/>
                <a:cs typeface="Arial" pitchFamily="34" charset="0"/>
              </a:rPr>
              <a:t>المخلوقات الحية المختلفة لها حاجات وأعضاء مختلفة للحصول على حاجاتها المختلفة.</a:t>
            </a:r>
            <a:endParaRPr lang="en-US" sz="2800" dirty="0">
              <a:solidFill>
                <a:srgbClr val="0000FF"/>
              </a:solidFill>
              <a:latin typeface="Arial" pitchFamily="34" charset="0"/>
              <a:cs typeface="Arial" pitchFamily="34" charset="0"/>
            </a:endParaRPr>
          </a:p>
        </p:txBody>
      </p:sp>
      <p:sp>
        <p:nvSpPr>
          <p:cNvPr id="5" name="Rectangle 1"/>
          <p:cNvSpPr/>
          <p:nvPr/>
        </p:nvSpPr>
        <p:spPr>
          <a:xfrm>
            <a:off x="6052871" y="980728"/>
            <a:ext cx="1866216"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buFont typeface="Wingdings" pitchFamily="2" charset="2"/>
              <a:buChar char="ü"/>
              <a:defRPr/>
            </a:pPr>
            <a:r>
              <a:rPr lang="ar-EG" sz="2800" dirty="0">
                <a:solidFill>
                  <a:srgbClr val="0000FF"/>
                </a:solidFill>
              </a:rPr>
              <a:t> أخْتَبِرُ نَفْسي</a:t>
            </a:r>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لِمَاذَا تَحْتاجُ المَخْلُوقَاتُ.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المخلوقات الحية المختلفة ل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p:cNvSpPr txBox="1">
            <a:spLocks noChangeArrowheads="1"/>
          </p:cNvSpPr>
          <p:nvPr/>
        </p:nvSpPr>
        <p:spPr bwMode="auto">
          <a:xfrm>
            <a:off x="4067944" y="1412776"/>
            <a:ext cx="4097337"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الدرس الأول</a:t>
            </a:r>
            <a:endParaRPr lang="ar-SA" sz="3600" dirty="0">
              <a:solidFill>
                <a:srgbClr val="0000FF"/>
              </a:solidFill>
            </a:endParaRPr>
          </a:p>
        </p:txBody>
      </p:sp>
      <p:sp>
        <p:nvSpPr>
          <p:cNvPr id="8" name="Rectangle 2"/>
          <p:cNvSpPr>
            <a:spLocks noChangeArrowheads="1"/>
          </p:cNvSpPr>
          <p:nvPr/>
        </p:nvSpPr>
        <p:spPr bwMode="auto">
          <a:xfrm>
            <a:off x="971600" y="3429000"/>
            <a:ext cx="7000875"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تابع كيف تنظم المخلوقات الحية؟</a:t>
            </a:r>
          </a:p>
        </p:txBody>
      </p:sp>
      <p:sp>
        <p:nvSpPr>
          <p:cNvPr id="9" name="Footer Placeholder 8"/>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درس الأول.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4" name="تاب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p:nvPr/>
        </p:nvSpPr>
        <p:spPr>
          <a:xfrm>
            <a:off x="4932040" y="836712"/>
            <a:ext cx="3206327"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كَيْفَ يُمْكِنُ مُشاهَدَةُ الْخَلايَا؟</a:t>
            </a:r>
          </a:p>
        </p:txBody>
      </p:sp>
      <p:sp>
        <p:nvSpPr>
          <p:cNvPr id="10" name="TextBox 4"/>
          <p:cNvSpPr txBox="1">
            <a:spLocks noChangeArrowheads="1"/>
          </p:cNvSpPr>
          <p:nvPr/>
        </p:nvSpPr>
        <p:spPr bwMode="auto">
          <a:xfrm>
            <a:off x="1259632" y="1916832"/>
            <a:ext cx="6713537"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مُعْظَمُ الخَلايا صَغِيرةٌ جِدًّا، لا يُمْكِنُ رُؤْيَتُهُا بالْعَيْنِ </a:t>
            </a:r>
            <a:r>
              <a:rPr lang="ar-EG" sz="2800" dirty="0" err="1">
                <a:solidFill>
                  <a:srgbClr val="0000FF"/>
                </a:solidFill>
              </a:rPr>
              <a:t>المُجَرَّدَةِ.</a:t>
            </a:r>
            <a:r>
              <a:rPr lang="ar-EG" sz="2800" dirty="0">
                <a:solidFill>
                  <a:srgbClr val="0000FF"/>
                </a:solidFill>
              </a:rPr>
              <a:t> وَلِكَيْ نَرَى الْخَلايا فَإنَّنَا نَحْتَاجُ إلى مَجَاهِرَ.</a:t>
            </a:r>
          </a:p>
        </p:txBody>
      </p:sp>
      <p:pic>
        <p:nvPicPr>
          <p:cNvPr id="88066" name="Picture 2"/>
          <p:cNvPicPr>
            <a:picLocks noChangeAspect="1" noChangeArrowheads="1"/>
          </p:cNvPicPr>
          <p:nvPr/>
        </p:nvPicPr>
        <p:blipFill>
          <a:blip r:embed="rId6" cstate="print">
            <a:lum bright="-10000" contrast="40000"/>
          </a:blip>
          <a:srcRect/>
          <a:stretch>
            <a:fillRect/>
          </a:stretch>
        </p:blipFill>
        <p:spPr bwMode="auto">
          <a:xfrm>
            <a:off x="250825" y="3573463"/>
            <a:ext cx="3816350" cy="2879725"/>
          </a:xfrm>
          <a:prstGeom prst="rect">
            <a:avLst/>
          </a:prstGeom>
          <a:noFill/>
          <a:ln w="22225">
            <a:solidFill>
              <a:srgbClr val="C00000"/>
            </a:solidFill>
            <a:miter lim="800000"/>
            <a:headEnd/>
            <a:tailEnd/>
          </a:ln>
        </p:spPr>
      </p:pic>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كَيْفَ يُمْكِنُ مُشاهَدَةُ الْخَلايَا؟.wav"/>
                                        </p:tgtEl>
                                      </p:cMediaNode>
                                    </p:audio>
                                  </p:subTnLst>
                                </p:cTn>
                              </p:par>
                              <p:par>
                                <p:cTn id="10" presetID="49" presetClass="entr" presetSubtype="0" decel="10000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 calcmode="lin" valueType="num">
                                      <p:cBhvr>
                                        <p:cTn id="14" dur="500" fill="hold"/>
                                        <p:tgtEl>
                                          <p:spTgt spid="10"/>
                                        </p:tgtEl>
                                        <p:attrNameLst>
                                          <p:attrName>style.rotation</p:attrName>
                                        </p:attrNameLst>
                                      </p:cBhvr>
                                      <p:tavLst>
                                        <p:tav tm="0">
                                          <p:val>
                                            <p:fltVal val="360"/>
                                          </p:val>
                                        </p:tav>
                                        <p:tav tm="100000">
                                          <p:val>
                                            <p:fltVal val="0"/>
                                          </p:val>
                                        </p:tav>
                                      </p:tavLst>
                                    </p:anim>
                                    <p:animEffect transition="in" filter="fade">
                                      <p:cBhvr>
                                        <p:cTn id="15"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مُعْظَمُ الخَلايا صَغِيرٌ جِدًّا.wav"/>
                                        </p:tgtEl>
                                      </p:cMediaNode>
                                    </p:audio>
                                  </p:sub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88066"/>
                                        </p:tgtEl>
                                        <p:attrNameLst>
                                          <p:attrName>style.visibility</p:attrName>
                                        </p:attrNameLst>
                                      </p:cBhvr>
                                      <p:to>
                                        <p:strVal val="visible"/>
                                      </p:to>
                                    </p:set>
                                    <p:anim calcmode="lin" valueType="num">
                                      <p:cBhvr>
                                        <p:cTn id="20" dur="500" fill="hold"/>
                                        <p:tgtEl>
                                          <p:spTgt spid="88066"/>
                                        </p:tgtEl>
                                        <p:attrNameLst>
                                          <p:attrName>ppt_w</p:attrName>
                                        </p:attrNameLst>
                                      </p:cBhvr>
                                      <p:tavLst>
                                        <p:tav tm="0">
                                          <p:val>
                                            <p:fltVal val="0"/>
                                          </p:val>
                                        </p:tav>
                                        <p:tav tm="100000">
                                          <p:val>
                                            <p:strVal val="#ppt_w"/>
                                          </p:val>
                                        </p:tav>
                                      </p:tavLst>
                                    </p:anim>
                                    <p:anim calcmode="lin" valueType="num">
                                      <p:cBhvr>
                                        <p:cTn id="21" dur="500" fill="hold"/>
                                        <p:tgtEl>
                                          <p:spTgt spid="88066"/>
                                        </p:tgtEl>
                                        <p:attrNameLst>
                                          <p:attrName>ppt_h</p:attrName>
                                        </p:attrNameLst>
                                      </p:cBhvr>
                                      <p:tavLst>
                                        <p:tav tm="0">
                                          <p:val>
                                            <p:fltVal val="0"/>
                                          </p:val>
                                        </p:tav>
                                        <p:tav tm="100000">
                                          <p:val>
                                            <p:strVal val="#ppt_h"/>
                                          </p:val>
                                        </p:tav>
                                      </p:tavLst>
                                    </p:anim>
                                    <p:anim calcmode="lin" valueType="num">
                                      <p:cBhvr>
                                        <p:cTn id="22" dur="500" fill="hold"/>
                                        <p:tgtEl>
                                          <p:spTgt spid="88066"/>
                                        </p:tgtEl>
                                        <p:attrNameLst>
                                          <p:attrName>style.rotation</p:attrName>
                                        </p:attrNameLst>
                                      </p:cBhvr>
                                      <p:tavLst>
                                        <p:tav tm="0">
                                          <p:val>
                                            <p:fltVal val="360"/>
                                          </p:val>
                                        </p:tav>
                                        <p:tav tm="100000">
                                          <p:val>
                                            <p:fltVal val="0"/>
                                          </p:val>
                                        </p:tav>
                                      </p:tavLst>
                                    </p:anim>
                                    <p:animEffect transition="in" filter="fade">
                                      <p:cBhvr>
                                        <p:cTn id="23" dur="500"/>
                                        <p:tgtEl>
                                          <p:spTgt spid="88066"/>
                                        </p:tgtEl>
                                      </p:cBhvr>
                                    </p:animEffect>
                                  </p:childTnLst>
                                  <p:subTnLst>
                                    <p:audio>
                                      <p:cMediaNode>
                                        <p:cTn display="0" masterRel="sameClick">
                                          <p:stCondLst>
                                            <p:cond evt="begin" delay="0">
                                              <p:tn val="18"/>
                                            </p:cond>
                                          </p:stCondLst>
                                          <p:endCondLst>
                                            <p:cond evt="onStopAudio" delay="0">
                                              <p:tgtEl>
                                                <p:sldTgt/>
                                              </p:tgtEl>
                                            </p:cond>
                                          </p:endCondLst>
                                        </p:cTn>
                                        <p:tgtEl>
                                          <p:sndTgt r:embed="rId5" name="يستخد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187624" y="1268760"/>
            <a:ext cx="1082348"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المَجَاهِرُ</a:t>
            </a:r>
          </a:p>
        </p:txBody>
      </p:sp>
      <p:sp>
        <p:nvSpPr>
          <p:cNvPr id="7" name="Rectangle 1"/>
          <p:cNvSpPr/>
          <p:nvPr/>
        </p:nvSpPr>
        <p:spPr>
          <a:xfrm>
            <a:off x="4355976" y="1340768"/>
            <a:ext cx="3206327"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كَيْفَ يُمْكِنُ مُشاهَدَةُ الْخَلايَا؟</a:t>
            </a:r>
          </a:p>
        </p:txBody>
      </p:sp>
      <p:sp>
        <p:nvSpPr>
          <p:cNvPr id="9" name="Rectangle 1"/>
          <p:cNvSpPr>
            <a:spLocks noChangeArrowheads="1"/>
          </p:cNvSpPr>
          <p:nvPr/>
        </p:nvSpPr>
        <p:spPr bwMode="auto">
          <a:xfrm>
            <a:off x="684213" y="2688421"/>
            <a:ext cx="7572375"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المجاهر الّتى نَسْتَعْمِلُها تُكَبِّرُ الأشْيَاءَ أكْثَرَ كَثِيرا مِما تُكَبِّرُها العَدَسَةُ الْيَدَوِيَّةُ.</a:t>
            </a:r>
          </a:p>
        </p:txBody>
      </p:sp>
      <p:sp>
        <p:nvSpPr>
          <p:cNvPr id="10" name="Rectangle 1"/>
          <p:cNvSpPr>
            <a:spLocks noChangeArrowheads="1"/>
          </p:cNvSpPr>
          <p:nvPr/>
        </p:nvSpPr>
        <p:spPr bwMode="auto">
          <a:xfrm>
            <a:off x="684213" y="4177953"/>
            <a:ext cx="7572375"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وتختلف المجاهر في قوة تكبيرها؛ فقوة تكبير المجاهر التي يستخدمها العلماء أكبر كثيراً من تلك التي نستخدمها في المدرسة، والتي قوة تكبيرها أكبر كثيرا من العدسة المكبرة اليدوية.</a:t>
            </a:r>
          </a:p>
        </p:txBody>
      </p:sp>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مَجَاهِرُ.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4" name="المجاهر الّتى نَسْتَعْمِلُها.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5" name="وتختلف المجاهر في قو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1"/>
          <p:cNvSpPr>
            <a:spLocks noChangeArrowheads="1"/>
          </p:cNvSpPr>
          <p:nvPr/>
        </p:nvSpPr>
        <p:spPr bwMode="auto">
          <a:xfrm>
            <a:off x="802645" y="815509"/>
            <a:ext cx="1082348"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المَجَاهِرُ</a:t>
            </a:r>
          </a:p>
        </p:txBody>
      </p:sp>
      <p:sp>
        <p:nvSpPr>
          <p:cNvPr id="7" name="Rectangle 1"/>
          <p:cNvSpPr/>
          <p:nvPr/>
        </p:nvSpPr>
        <p:spPr>
          <a:xfrm>
            <a:off x="4832561" y="333375"/>
            <a:ext cx="3206327"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كَيْفَ يُمْكِنُ مُشاهَدَةُ الْخَلايَا؟</a:t>
            </a:r>
          </a:p>
        </p:txBody>
      </p:sp>
      <p:sp>
        <p:nvSpPr>
          <p:cNvPr id="9" name="Rectangle 1"/>
          <p:cNvSpPr>
            <a:spLocks noChangeArrowheads="1"/>
          </p:cNvSpPr>
          <p:nvPr/>
        </p:nvSpPr>
        <p:spPr bwMode="auto">
          <a:xfrm>
            <a:off x="827088" y="3292584"/>
            <a:ext cx="7572375" cy="1815882"/>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يستخدم العلماء المجاهر للكشف عن المخلوقات الصغيرة التي لا ترى بالعين المجردة، ومنها مسببات الأمراض المعدية كالبكتيريا والفيروسات، ومنها أنواع البكتريا العضوية المسببة لمرض الالتهاب الرئوي، وفيروس الأنفلونزا المسبب لمرض الأنفلونزا.</a:t>
            </a: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يستخدم العلماء المجاهر للكش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5" cstate="print">
            <a:lum bright="-10000" contrast="40000"/>
          </a:blip>
          <a:srcRect/>
          <a:stretch>
            <a:fillRect/>
          </a:stretch>
        </p:blipFill>
        <p:spPr bwMode="auto">
          <a:xfrm>
            <a:off x="250825" y="2133600"/>
            <a:ext cx="4154488" cy="4032250"/>
          </a:xfrm>
          <a:prstGeom prst="rect">
            <a:avLst/>
          </a:prstGeom>
          <a:noFill/>
          <a:ln w="28575">
            <a:solidFill>
              <a:srgbClr val="002060"/>
            </a:solidFill>
            <a:miter lim="800000"/>
            <a:headEnd/>
            <a:tailEnd/>
          </a:ln>
        </p:spPr>
      </p:pic>
      <p:pic>
        <p:nvPicPr>
          <p:cNvPr id="3" name="صورة 2" descr="صورة3.gif"/>
          <p:cNvPicPr>
            <a:picLocks noChangeAspect="1"/>
          </p:cNvPicPr>
          <p:nvPr/>
        </p:nvPicPr>
        <p:blipFill>
          <a:blip r:embed="rId6" cstate="print">
            <a:lum bright="-10000" contrast="40000"/>
          </a:blip>
          <a:srcRect/>
          <a:stretch>
            <a:fillRect/>
          </a:stretch>
        </p:blipFill>
        <p:spPr bwMode="auto">
          <a:xfrm>
            <a:off x="4643438" y="2133600"/>
            <a:ext cx="4140200" cy="4032250"/>
          </a:xfrm>
          <a:prstGeom prst="rect">
            <a:avLst/>
          </a:prstGeom>
          <a:noFill/>
          <a:ln w="28575">
            <a:solidFill>
              <a:srgbClr val="002060"/>
            </a:solidFill>
            <a:miter lim="800000"/>
            <a:headEnd/>
            <a:tailEnd/>
          </a:ln>
        </p:spPr>
      </p:pic>
      <p:sp>
        <p:nvSpPr>
          <p:cNvPr id="34821" name="Rectangle 1"/>
          <p:cNvSpPr>
            <a:spLocks noChangeArrowheads="1"/>
          </p:cNvSpPr>
          <p:nvPr/>
        </p:nvSpPr>
        <p:spPr bwMode="auto">
          <a:xfrm>
            <a:off x="1331640" y="1052736"/>
            <a:ext cx="2448272"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المَجَاهِرُ</a:t>
            </a:r>
          </a:p>
        </p:txBody>
      </p:sp>
      <p:sp>
        <p:nvSpPr>
          <p:cNvPr id="9" name="Rectangle 1"/>
          <p:cNvSpPr/>
          <p:nvPr/>
        </p:nvSpPr>
        <p:spPr>
          <a:xfrm>
            <a:off x="4860032" y="836712"/>
            <a:ext cx="3206327"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كَيْفَ يُمْكِنُ مُشاهَدَةُ الْخَلايَا؟</a:t>
            </a:r>
          </a:p>
        </p:txBody>
      </p:sp>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2.5"/>
                                          </p:val>
                                        </p:tav>
                                        <p:tav tm="100000">
                                          <p:val>
                                            <p:strVal val="#ppt_w"/>
                                          </p:val>
                                        </p:tav>
                                      </p:tavLst>
                                    </p:anim>
                                    <p:anim calcmode="lin" valueType="num">
                                      <p:cBhvr>
                                        <p:cTn id="8" dur="500" fill="hold"/>
                                        <p:tgtEl>
                                          <p:spTgt spid="3"/>
                                        </p:tgtEl>
                                        <p:attrNameLst>
                                          <p:attrName>ppt_h</p:attrName>
                                        </p:attrNameLst>
                                      </p:cBhvr>
                                      <p:tavLst>
                                        <p:tav tm="0">
                                          <p:val>
                                            <p:strVal val="#ppt_h*0.01"/>
                                          </p:val>
                                        </p:tav>
                                        <p:tav tm="100000">
                                          <p:val>
                                            <p:strVal val="#ppt_h"/>
                                          </p:val>
                                        </p:tav>
                                      </p:tavLst>
                                    </p:anim>
                                    <p:anim calcmode="lin" valueType="num">
                                      <p:cBhvr>
                                        <p:cTn id="9" dur="500" fill="hold"/>
                                        <p:tgtEl>
                                          <p:spTgt spid="3"/>
                                        </p:tgtEl>
                                        <p:attrNameLst>
                                          <p:attrName>ppt_x</p:attrName>
                                        </p:attrNameLst>
                                      </p:cBhvr>
                                      <p:tavLst>
                                        <p:tav tm="0">
                                          <p:val>
                                            <p:strVal val="#ppt_x"/>
                                          </p:val>
                                        </p:tav>
                                        <p:tav tm="100000">
                                          <p:val>
                                            <p:strVal val="#ppt_x"/>
                                          </p:val>
                                        </p:tav>
                                      </p:tavLst>
                                    </p:anim>
                                    <p:anim calcmode="lin" valueType="num">
                                      <p:cBhvr>
                                        <p:cTn id="10" dur="500" fill="hold"/>
                                        <p:tgtEl>
                                          <p:spTgt spid="3"/>
                                        </p:tgtEl>
                                        <p:attrNameLst>
                                          <p:attrName>ppt_y</p:attrName>
                                        </p:attrNameLst>
                                      </p:cBhvr>
                                      <p:tavLst>
                                        <p:tav tm="0">
                                          <p:val>
                                            <p:strVal val="#ppt_h+1"/>
                                          </p:val>
                                        </p:tav>
                                        <p:tav tm="100000">
                                          <p:val>
                                            <p:strVal val="#ppt_y"/>
                                          </p:val>
                                        </p:tav>
                                      </p:tavLst>
                                    </p:anim>
                                    <p:animEffect transition="in" filter="fade">
                                      <p:cBhvr>
                                        <p:cTn id="11"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فيروس الانفلونزا.wav"/>
                                        </p:tgtEl>
                                      </p:cMediaNode>
                                    </p:audio>
                                  </p:sub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ppt_w*2.5"/>
                                          </p:val>
                                        </p:tav>
                                        <p:tav tm="100000">
                                          <p:val>
                                            <p:strVal val="#ppt_w"/>
                                          </p:val>
                                        </p:tav>
                                      </p:tavLst>
                                    </p:anim>
                                    <p:anim calcmode="lin" valueType="num">
                                      <p:cBhvr>
                                        <p:cTn id="17" dur="500" fill="hold"/>
                                        <p:tgtEl>
                                          <p:spTgt spid="2"/>
                                        </p:tgtEl>
                                        <p:attrNameLst>
                                          <p:attrName>ppt_h</p:attrName>
                                        </p:attrNameLst>
                                      </p:cBhvr>
                                      <p:tavLst>
                                        <p:tav tm="0">
                                          <p:val>
                                            <p:strVal val="#ppt_h*0.01"/>
                                          </p:val>
                                        </p:tav>
                                        <p:tav tm="100000">
                                          <p:val>
                                            <p:strVal val="#ppt_h"/>
                                          </p:val>
                                        </p:tav>
                                      </p:tavLst>
                                    </p:anim>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h+1"/>
                                          </p:val>
                                        </p:tav>
                                        <p:tav tm="100000">
                                          <p:val>
                                            <p:strVal val="#ppt_y"/>
                                          </p:val>
                                        </p:tav>
                                      </p:tavLst>
                                    </p:anim>
                                    <p:animEffect transition="in" filter="fade">
                                      <p:cBhvr>
                                        <p:cTn id="20"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4" name="البكتريا العصوي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p:nvPr/>
        </p:nvSpPr>
        <p:spPr>
          <a:xfrm>
            <a:off x="5436096" y="1052736"/>
            <a:ext cx="1866216"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buFont typeface="Wingdings" pitchFamily="2" charset="2"/>
              <a:buChar char="ü"/>
              <a:defRPr/>
            </a:pPr>
            <a:r>
              <a:rPr lang="ar-EG" sz="2800" dirty="0">
                <a:solidFill>
                  <a:srgbClr val="0000FF"/>
                </a:solidFill>
              </a:rPr>
              <a:t> أخْتَبِرُ نَفْسي</a:t>
            </a:r>
          </a:p>
        </p:txBody>
      </p:sp>
      <p:sp>
        <p:nvSpPr>
          <p:cNvPr id="7" name="Rectangle 1"/>
          <p:cNvSpPr>
            <a:spLocks noChangeArrowheads="1"/>
          </p:cNvSpPr>
          <p:nvPr/>
        </p:nvSpPr>
        <p:spPr bwMode="auto">
          <a:xfrm>
            <a:off x="684213" y="2100590"/>
            <a:ext cx="7624762"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أقارن. فيم تتشابه العدسة المكبرة اليدوية مع المجهر، وفيم يختلفان؟</a:t>
            </a:r>
            <a:endParaRPr lang="en-US" sz="2800" dirty="0">
              <a:solidFill>
                <a:srgbClr val="0000FF"/>
              </a:solidFill>
            </a:endParaRPr>
          </a:p>
        </p:txBody>
      </p:sp>
      <p:sp>
        <p:nvSpPr>
          <p:cNvPr id="9" name="Rectangle 1"/>
          <p:cNvSpPr>
            <a:spLocks noChangeArrowheads="1"/>
          </p:cNvSpPr>
          <p:nvPr/>
        </p:nvSpPr>
        <p:spPr bwMode="auto">
          <a:xfrm>
            <a:off x="395288" y="3942208"/>
            <a:ext cx="7991475"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كل من العدسة المكبرة اليدوية والمجهر تستخدم لتكبير حجم الأشياء لنراها أكبر من حجمها الحقيقي. لكن قوة تكبير المجهر أكبر كثيرا من العدسة المكبرة اليدوية.</a:t>
            </a:r>
            <a:endParaRPr lang="en-US" sz="2800" dirty="0">
              <a:solidFill>
                <a:srgbClr val="0000FF"/>
              </a:solidFill>
            </a:endParaRPr>
          </a:p>
        </p:txBody>
      </p:sp>
      <p:sp>
        <p:nvSpPr>
          <p:cNvPr id="10" name="Footer Placeholder 9"/>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أخْتَبِرُ نَفْسي.wav"/>
                                        </p:tgtEl>
                                      </p:cMediaNode>
                                    </p:audio>
                                  </p:subTnLst>
                                </p:cTn>
                              </p:par>
                              <p:par>
                                <p:cTn id="11" presetID="35"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style.rotation</p:attrName>
                                        </p:attrNameLst>
                                      </p:cBhvr>
                                      <p:tavLst>
                                        <p:tav tm="0">
                                          <p:val>
                                            <p:fltVal val="720"/>
                                          </p:val>
                                        </p:tav>
                                        <p:tav tm="100000">
                                          <p:val>
                                            <p:fltVal val="0"/>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1"/>
                                            </p:cond>
                                          </p:stCondLst>
                                          <p:endCondLst>
                                            <p:cond evt="onStopAudio" delay="0">
                                              <p:tgtEl>
                                                <p:sldTgt/>
                                              </p:tgtEl>
                                            </p:cond>
                                          </p:endCondLst>
                                        </p:cTn>
                                        <p:tgtEl>
                                          <p:sndTgt r:embed="rId4" name="فيم تتشابه العدسة المكبرة.wav"/>
                                        </p:tgtEl>
                                      </p:cMediaNode>
                                    </p:audio>
                                  </p:subTnLst>
                                </p:cTn>
                              </p:par>
                              <p:par>
                                <p:cTn id="17" presetID="54" presetClass="entr" presetSubtype="0" accel="100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strVal val="#ppt_w*0.05"/>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anim calcmode="lin" valueType="num">
                                      <p:cBhvr>
                                        <p:cTn id="21" dur="500" fill="hold"/>
                                        <p:tgtEl>
                                          <p:spTgt spid="9"/>
                                        </p:tgtEl>
                                        <p:attrNameLst>
                                          <p:attrName>ppt_x</p:attrName>
                                        </p:attrNameLst>
                                      </p:cBhvr>
                                      <p:tavLst>
                                        <p:tav tm="0">
                                          <p:val>
                                            <p:strVal val="#ppt_x-.2"/>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Effect transition="in" filter="fade">
                                      <p:cBhvr>
                                        <p:cTn id="23"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5" name="كل من العدسة المكبرة اليدو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p:nvPr/>
        </p:nvSpPr>
        <p:spPr>
          <a:xfrm>
            <a:off x="5724128" y="1196752"/>
            <a:ext cx="1866216"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buFont typeface="Wingdings" pitchFamily="2" charset="2"/>
              <a:buChar char="ü"/>
              <a:defRPr/>
            </a:pPr>
            <a:r>
              <a:rPr lang="ar-EG" sz="2800" dirty="0">
                <a:solidFill>
                  <a:srgbClr val="0000FF"/>
                </a:solidFill>
              </a:rPr>
              <a:t> أخْتَبِرُ نَفْسي</a:t>
            </a:r>
          </a:p>
        </p:txBody>
      </p:sp>
      <p:sp>
        <p:nvSpPr>
          <p:cNvPr id="7" name="Rectangle 1"/>
          <p:cNvSpPr>
            <a:spLocks noChangeArrowheads="1"/>
          </p:cNvSpPr>
          <p:nvPr/>
        </p:nvSpPr>
        <p:spPr bwMode="auto">
          <a:xfrm>
            <a:off x="611560" y="2420888"/>
            <a:ext cx="7624762"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التفكير الناقد. لماذا تستخدم المجاهر في المستشفيات؟</a:t>
            </a:r>
            <a:endParaRPr lang="en-US" sz="2800" dirty="0">
              <a:solidFill>
                <a:srgbClr val="0000FF"/>
              </a:solidFill>
            </a:endParaRPr>
          </a:p>
        </p:txBody>
      </p:sp>
      <p:sp>
        <p:nvSpPr>
          <p:cNvPr id="9" name="Rectangle 1"/>
          <p:cNvSpPr>
            <a:spLocks noChangeArrowheads="1"/>
          </p:cNvSpPr>
          <p:nvPr/>
        </p:nvSpPr>
        <p:spPr bwMode="auto">
          <a:xfrm>
            <a:off x="395288" y="3797746"/>
            <a:ext cx="7991475"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تستخدم المجاهر في المستشفيات للكشف عن مسببات الأمراض المعدية كالبكتيريا والفيروسات مثل البكتيريا العصوية المسببة لمرض الالتهاب الرئوي وفيروس الأنفلونزا.</a:t>
            </a:r>
            <a:endParaRPr lang="en-US" sz="2800" dirty="0">
              <a:solidFill>
                <a:srgbClr val="0000FF"/>
              </a:solidFill>
            </a:endParaRPr>
          </a:p>
        </p:txBody>
      </p:sp>
      <p:sp>
        <p:nvSpPr>
          <p:cNvPr id="10" name="Footer Placeholder 9"/>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style.rotation</p:attrName>
                                        </p:attrNameLst>
                                      </p:cBhvr>
                                      <p:tavLst>
                                        <p:tav tm="0">
                                          <p:val>
                                            <p:fltVal val="720"/>
                                          </p:val>
                                        </p:tav>
                                        <p:tav tm="100000">
                                          <p:val>
                                            <p:fltVal val="0"/>
                                          </p:val>
                                        </p:tav>
                                      </p:tavLst>
                                    </p:anim>
                                    <p:anim calcmode="lin" valueType="num">
                                      <p:cBhvr>
                                        <p:cTn id="9" dur="1000" fill="hold"/>
                                        <p:tgtEl>
                                          <p:spTgt spid="7"/>
                                        </p:tgtEl>
                                        <p:attrNameLst>
                                          <p:attrName>ppt_h</p:attrName>
                                        </p:attrNameLst>
                                      </p:cBhvr>
                                      <p:tavLst>
                                        <p:tav tm="0">
                                          <p:val>
                                            <p:fltVal val="0"/>
                                          </p:val>
                                        </p:tav>
                                        <p:tav tm="100000">
                                          <p:val>
                                            <p:strVal val="#ppt_h"/>
                                          </p:val>
                                        </p:tav>
                                      </p:tavLst>
                                    </p:anim>
                                    <p:anim calcmode="lin" valueType="num">
                                      <p:cBhvr>
                                        <p:cTn id="10" dur="1000" fill="hold"/>
                                        <p:tgtEl>
                                          <p:spTgt spid="7"/>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لماذا تستخدم المجاهر.wav"/>
                                        </p:tgtEl>
                                      </p:cMediaNode>
                                    </p:audio>
                                  </p:subTnLst>
                                </p:cTn>
                              </p:par>
                              <p:par>
                                <p:cTn id="11" presetID="54" presetClass="entr" presetSubtype="0" accel="10000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strVal val="#ppt_w*0.05"/>
                                          </p:val>
                                        </p:tav>
                                        <p:tav tm="100000">
                                          <p:val>
                                            <p:strVal val="#ppt_w"/>
                                          </p:val>
                                        </p:tav>
                                      </p:tavLst>
                                    </p:anim>
                                    <p:anim calcmode="lin" valueType="num">
                                      <p:cBhvr>
                                        <p:cTn id="14" dur="500" fill="hold"/>
                                        <p:tgtEl>
                                          <p:spTgt spid="9"/>
                                        </p:tgtEl>
                                        <p:attrNameLst>
                                          <p:attrName>ppt_h</p:attrName>
                                        </p:attrNameLst>
                                      </p:cBhvr>
                                      <p:tavLst>
                                        <p:tav tm="0">
                                          <p:val>
                                            <p:strVal val="#ppt_h"/>
                                          </p:val>
                                        </p:tav>
                                        <p:tav tm="100000">
                                          <p:val>
                                            <p:strVal val="#ppt_h"/>
                                          </p:val>
                                        </p:tav>
                                      </p:tavLst>
                                    </p:anim>
                                    <p:anim calcmode="lin" valueType="num">
                                      <p:cBhvr>
                                        <p:cTn id="15" dur="500" fill="hold"/>
                                        <p:tgtEl>
                                          <p:spTgt spid="9"/>
                                        </p:tgtEl>
                                        <p:attrNameLst>
                                          <p:attrName>ppt_x</p:attrName>
                                        </p:attrNameLst>
                                      </p:cBhvr>
                                      <p:tavLst>
                                        <p:tav tm="0">
                                          <p:val>
                                            <p:strVal val="#ppt_x-.2"/>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Effect transition="in" filter="fade">
                                      <p:cBhvr>
                                        <p:cTn id="17"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4" name="تستخدم المجاهر في المستشفيات للكش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p:cNvSpPr/>
          <p:nvPr/>
        </p:nvSpPr>
        <p:spPr>
          <a:xfrm>
            <a:off x="1259632" y="836712"/>
            <a:ext cx="4929222" cy="735747"/>
          </a:xfrm>
          <a:prstGeom prst="flowChartTerminator">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مراجعة الدرس</a:t>
            </a:r>
          </a:p>
        </p:txBody>
      </p:sp>
      <p:sp>
        <p:nvSpPr>
          <p:cNvPr id="3" name="Rectangle 2"/>
          <p:cNvSpPr>
            <a:spLocks noChangeArrowheads="1"/>
          </p:cNvSpPr>
          <p:nvPr/>
        </p:nvSpPr>
        <p:spPr bwMode="auto">
          <a:xfrm>
            <a:off x="6419430" y="1785938"/>
            <a:ext cx="1859803"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مُلَخَّصٌ مُصَوَّرٌ</a:t>
            </a:r>
          </a:p>
        </p:txBody>
      </p:sp>
      <p:sp>
        <p:nvSpPr>
          <p:cNvPr id="8" name="TextBox 4"/>
          <p:cNvSpPr txBox="1">
            <a:spLocks noChangeArrowheads="1"/>
          </p:cNvSpPr>
          <p:nvPr/>
        </p:nvSpPr>
        <p:spPr bwMode="auto">
          <a:xfrm>
            <a:off x="508000" y="3571875"/>
            <a:ext cx="5033963"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تَتَكَوَّنُ الْمَخْلُوقَاتُ الْحَيَّةُ منِ </a:t>
            </a:r>
            <a:r>
              <a:rPr lang="ar-EG" sz="2800" dirty="0" err="1">
                <a:solidFill>
                  <a:srgbClr val="0000FF"/>
                </a:solidFill>
              </a:rPr>
              <a:t>خَلايَا.</a:t>
            </a:r>
            <a:r>
              <a:rPr lang="ar-EG" sz="2800" dirty="0">
                <a:solidFill>
                  <a:srgbClr val="0000FF"/>
                </a:solidFill>
              </a:rPr>
              <a:t> هَذِهِ الْخَلايَا تُسَاعِدُ الْمَخْلُوقَاتِ الْحَيَّةَ على أَدَاءِ خَمْسِ وَظَائِفَ حَيَوية أَسَاِسيَّةٍ.</a:t>
            </a:r>
          </a:p>
        </p:txBody>
      </p:sp>
      <p:pic>
        <p:nvPicPr>
          <p:cNvPr id="90114" name="Picture 2"/>
          <p:cNvPicPr>
            <a:picLocks noChangeAspect="1" noChangeArrowheads="1"/>
          </p:cNvPicPr>
          <p:nvPr/>
        </p:nvPicPr>
        <p:blipFill>
          <a:blip r:embed="rId7" cstate="print">
            <a:lum bright="-10000" contrast="40000"/>
          </a:blip>
          <a:srcRect/>
          <a:stretch>
            <a:fillRect/>
          </a:stretch>
        </p:blipFill>
        <p:spPr bwMode="auto">
          <a:xfrm>
            <a:off x="5795963" y="2708275"/>
            <a:ext cx="3148012" cy="2520950"/>
          </a:xfrm>
          <a:prstGeom prst="rect">
            <a:avLst/>
          </a:prstGeom>
          <a:noFill/>
          <a:ln w="25400">
            <a:solidFill>
              <a:srgbClr val="002060"/>
            </a:solidFill>
            <a:miter lim="800000"/>
            <a:headEnd/>
            <a:tailEnd/>
          </a:ln>
        </p:spPr>
      </p:pic>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مراجعة الدرس.wav"/>
                                        </p:tgtEl>
                                      </p:cMediaNode>
                                    </p:audio>
                                  </p:sub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مُلَخَّصٌ مُصَوَّرٌ.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6" fill="hold" nodeType="clickEffect">
                                  <p:stCondLst>
                                    <p:cond delay="0"/>
                                  </p:stCondLst>
                                  <p:childTnLst>
                                    <p:set>
                                      <p:cBhvr>
                                        <p:cTn id="19" dur="1" fill="hold">
                                          <p:stCondLst>
                                            <p:cond delay="0"/>
                                          </p:stCondLst>
                                        </p:cTn>
                                        <p:tgtEl>
                                          <p:spTgt spid="90114"/>
                                        </p:tgtEl>
                                        <p:attrNameLst>
                                          <p:attrName>style.visibility</p:attrName>
                                        </p:attrNameLst>
                                      </p:cBhvr>
                                      <p:to>
                                        <p:strVal val="visible"/>
                                      </p:to>
                                    </p:set>
                                    <p:animEffect transition="in" filter="barn(inHorizontal)">
                                      <p:cBhvr>
                                        <p:cTn id="20" dur="500"/>
                                        <p:tgtEl>
                                          <p:spTgt spid="90114"/>
                                        </p:tgtEl>
                                      </p:cBhvr>
                                    </p:animEffect>
                                  </p:childTnLst>
                                  <p:subTnLst>
                                    <p:audio>
                                      <p:cMediaNode>
                                        <p:cTn display="0" masterRel="sameClick">
                                          <p:stCondLst>
                                            <p:cond evt="begin" delay="0">
                                              <p:tn val="18"/>
                                            </p:cond>
                                          </p:stCondLst>
                                          <p:endCondLst>
                                            <p:cond evt="onStopAudio" delay="0">
                                              <p:tgtEl>
                                                <p:sldTgt/>
                                              </p:tgtEl>
                                            </p:cond>
                                          </p:endCondLst>
                                        </p:cTn>
                                        <p:tgtEl>
                                          <p:sndTgt r:embed="rId5" name="1013 - sha-wapp.wav"/>
                                        </p:tgtEl>
                                      </p:cMediaNode>
                                    </p:audio>
                                  </p:subTnLst>
                                </p:cTn>
                              </p:par>
                              <p:par>
                                <p:cTn id="21" presetID="16" presetClass="entr" presetSubtype="2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Horizontal)">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6" name="تَتَكَوَّنُ الْمَخْلُوقَاتُ الْ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p:cNvSpPr/>
          <p:nvPr/>
        </p:nvSpPr>
        <p:spPr>
          <a:xfrm>
            <a:off x="1043608" y="764704"/>
            <a:ext cx="4929222" cy="735747"/>
          </a:xfrm>
          <a:prstGeom prst="flowChartTerminator">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مراجعة الدرس</a:t>
            </a:r>
          </a:p>
        </p:txBody>
      </p:sp>
      <p:sp>
        <p:nvSpPr>
          <p:cNvPr id="3" name="Rectangle 2"/>
          <p:cNvSpPr>
            <a:spLocks noChangeArrowheads="1"/>
          </p:cNvSpPr>
          <p:nvPr/>
        </p:nvSpPr>
        <p:spPr bwMode="auto">
          <a:xfrm>
            <a:off x="6419430" y="1785938"/>
            <a:ext cx="1859803"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مُلَخَّصٌ مُصَوَّرٌ</a:t>
            </a:r>
          </a:p>
        </p:txBody>
      </p:sp>
      <p:pic>
        <p:nvPicPr>
          <p:cNvPr id="91138" name="Picture 2"/>
          <p:cNvPicPr>
            <a:picLocks noChangeAspect="1" noChangeArrowheads="1"/>
          </p:cNvPicPr>
          <p:nvPr/>
        </p:nvPicPr>
        <p:blipFill>
          <a:blip r:embed="rId5" cstate="print">
            <a:lum bright="-10000" contrast="40000"/>
          </a:blip>
          <a:srcRect/>
          <a:stretch>
            <a:fillRect/>
          </a:stretch>
        </p:blipFill>
        <p:spPr bwMode="auto">
          <a:xfrm>
            <a:off x="5651500" y="2852738"/>
            <a:ext cx="3217863" cy="2663825"/>
          </a:xfrm>
          <a:prstGeom prst="rect">
            <a:avLst/>
          </a:prstGeom>
          <a:noFill/>
          <a:ln w="19050">
            <a:solidFill>
              <a:srgbClr val="002060"/>
            </a:solidFill>
            <a:miter lim="800000"/>
            <a:headEnd/>
            <a:tailEnd/>
          </a:ln>
        </p:spPr>
      </p:pic>
      <p:sp>
        <p:nvSpPr>
          <p:cNvPr id="9" name="Rectangle 2"/>
          <p:cNvSpPr>
            <a:spLocks noChangeArrowheads="1"/>
          </p:cNvSpPr>
          <p:nvPr/>
        </p:nvSpPr>
        <p:spPr bwMode="auto">
          <a:xfrm>
            <a:off x="466725" y="3427413"/>
            <a:ext cx="4572000" cy="1815882"/>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تَحْتَوِي الْخَلايَا على تَرَاكِيبَ تُسَاعِدُهَا على أَدَاءِ </a:t>
            </a:r>
            <a:r>
              <a:rPr lang="ar-EG" sz="2800" dirty="0" err="1">
                <a:solidFill>
                  <a:srgbClr val="0000FF"/>
                </a:solidFill>
              </a:rPr>
              <a:t>وَظَائِفِهَا.</a:t>
            </a:r>
            <a:r>
              <a:rPr lang="ar-EG" sz="2800" dirty="0">
                <a:solidFill>
                  <a:srgbClr val="0000FF"/>
                </a:solidFill>
              </a:rPr>
              <a:t> الخَلايَا النَّبَاتِيَّةُ </a:t>
            </a:r>
            <a:r>
              <a:rPr lang="ar-EG" sz="2800" dirty="0" err="1">
                <a:solidFill>
                  <a:srgbClr val="0000FF"/>
                </a:solidFill>
              </a:rPr>
              <a:t>بها</a:t>
            </a:r>
            <a:r>
              <a:rPr lang="ar-EG" sz="2800" dirty="0">
                <a:solidFill>
                  <a:srgbClr val="0000FF"/>
                </a:solidFill>
              </a:rPr>
              <a:t> تَرَاكِيبُ خَاَّصةٌ لا تُوجَدُ في الْخلايَا الْحَيَوَانِيَّةِ.</a:t>
            </a:r>
          </a:p>
        </p:txBody>
      </p:sp>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barn(inHorizontal)">
                                      <p:cBhvr>
                                        <p:cTn id="7" dur="500"/>
                                        <p:tgtEl>
                                          <p:spTgt spid="91138"/>
                                        </p:tgtEl>
                                      </p:cBhvr>
                                    </p:animEffect>
                                  </p:childTnLst>
                                  <p:subTnLst>
                                    <p:audio>
                                      <p:cMediaNode>
                                        <p:cTn display="0" masterRel="sameClick">
                                          <p:stCondLst>
                                            <p:cond evt="begin" delay="0">
                                              <p:tn val="5"/>
                                            </p:cond>
                                          </p:stCondLst>
                                          <p:endCondLst>
                                            <p:cond evt="onStopAudio" delay="0">
                                              <p:tgtEl>
                                                <p:sldTgt/>
                                              </p:tgtEl>
                                            </p:cond>
                                          </p:endCondLst>
                                        </p:cTn>
                                        <p:tgtEl>
                                          <p:sndTgt r:embed="rId3" name="1013 - sha-wapp.wav"/>
                                        </p:tgtEl>
                                      </p:cMediaNode>
                                    </p:audio>
                                  </p:subTnLst>
                                </p:cTn>
                              </p:par>
                              <p:par>
                                <p:cTn id="8" presetID="16" presetClass="entr" presetSubtype="2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Horizontal)">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4" name="تَحْتَوِي الْخَلايَا على تَرَاكِي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p:cNvSpPr/>
          <p:nvPr/>
        </p:nvSpPr>
        <p:spPr>
          <a:xfrm>
            <a:off x="1475656" y="908720"/>
            <a:ext cx="4929222" cy="735747"/>
          </a:xfrm>
          <a:prstGeom prst="flowChartTerminator">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مراجعة الدرس</a:t>
            </a:r>
          </a:p>
        </p:txBody>
      </p:sp>
      <p:sp>
        <p:nvSpPr>
          <p:cNvPr id="3" name="Rectangle 2"/>
          <p:cNvSpPr>
            <a:spLocks noChangeArrowheads="1"/>
          </p:cNvSpPr>
          <p:nvPr/>
        </p:nvSpPr>
        <p:spPr bwMode="auto">
          <a:xfrm>
            <a:off x="6419430" y="1785938"/>
            <a:ext cx="1859803"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مُلَخَّصٌ مُصَوَّرٌ</a:t>
            </a:r>
          </a:p>
        </p:txBody>
      </p:sp>
      <p:pic>
        <p:nvPicPr>
          <p:cNvPr id="4" name="Picture 3"/>
          <p:cNvPicPr>
            <a:picLocks noChangeAspect="1" noChangeArrowheads="1"/>
          </p:cNvPicPr>
          <p:nvPr/>
        </p:nvPicPr>
        <p:blipFill>
          <a:blip r:embed="rId5" cstate="print">
            <a:lum bright="-10000" contrast="40000"/>
          </a:blip>
          <a:srcRect/>
          <a:stretch>
            <a:fillRect/>
          </a:stretch>
        </p:blipFill>
        <p:spPr bwMode="auto">
          <a:xfrm>
            <a:off x="5857884" y="3714752"/>
            <a:ext cx="3027427" cy="2196369"/>
          </a:xfrm>
          <a:prstGeom prst="rect">
            <a:avLst/>
          </a:prstGeom>
          <a:noFill/>
          <a:ln w="57150">
            <a:solidFill>
              <a:schemeClr val="tx1"/>
            </a:solidFill>
            <a:miter lim="800000"/>
            <a:headEnd/>
            <a:tailEnd/>
          </a:ln>
          <a:effectLst/>
          <a:scene3d>
            <a:camera prst="perspectiveLeft"/>
            <a:lightRig rig="threePt" dir="t"/>
          </a:scene3d>
        </p:spPr>
      </p:pic>
      <p:sp>
        <p:nvSpPr>
          <p:cNvPr id="8" name="Rectangle 4"/>
          <p:cNvSpPr>
            <a:spLocks noChangeArrowheads="1"/>
          </p:cNvSpPr>
          <p:nvPr/>
        </p:nvSpPr>
        <p:spPr bwMode="auto">
          <a:xfrm>
            <a:off x="539750" y="3500438"/>
            <a:ext cx="5033963" cy="224676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بَعْضُ الْمَخْلُوقَاتِ الْحَيَّةِ يَتَكَوَّنُ مِن خَلِيَّةٍ وَاحِدَةٍ، وَبَعْضها يَتَكَوَّنُ مِن خَلايَا كَثِيرَةٍ </a:t>
            </a:r>
            <a:r>
              <a:rPr lang="ar-EG" sz="2800" dirty="0" err="1">
                <a:solidFill>
                  <a:srgbClr val="0000FF"/>
                </a:solidFill>
              </a:rPr>
              <a:t>جِدّا.</a:t>
            </a:r>
            <a:r>
              <a:rPr lang="ar-EG" sz="2800" dirty="0">
                <a:solidFill>
                  <a:srgbClr val="0000FF"/>
                </a:solidFill>
              </a:rPr>
              <a:t> تَنْتَظِمُ الْخَلايَا في الْمَخْلُوقِ الْحَيِّ المتعدد الْخَلايَا لِتُكَوِّنَ الأَنْسجَةَ، وَالأَعْضاءَ وَالأَجْهِزَةَ.</a:t>
            </a:r>
          </a:p>
        </p:txBody>
      </p:sp>
      <p:sp>
        <p:nvSpPr>
          <p:cNvPr id="5" name="Footer Placeholder 4"/>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1013 - sha-wapp.wav"/>
                                        </p:tgtEl>
                                      </p:cMediaNode>
                                    </p:audio>
                                  </p:subTnLst>
                                </p:cTn>
                              </p:par>
                              <p:par>
                                <p:cTn id="8" presetID="16" presetClass="entr" presetSubtype="2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Horizontal)">
                                      <p:cBhvr>
                                        <p:cTn id="10" dur="5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4" name="بَعْضُ الْمَخْلُوقَاتِ الْحَيَّةِ يَتَكَوَّ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p:cNvSpPr/>
          <p:nvPr/>
        </p:nvSpPr>
        <p:spPr>
          <a:xfrm>
            <a:off x="5004048" y="692696"/>
            <a:ext cx="3571900" cy="806589"/>
          </a:xfrm>
          <a:prstGeom prst="doubleWave">
            <a:avLst>
              <a:gd name="adj1" fmla="val 8917"/>
              <a:gd name="adj2" fmla="val 6829"/>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المطويات</a:t>
            </a:r>
          </a:p>
        </p:txBody>
      </p:sp>
      <p:sp>
        <p:nvSpPr>
          <p:cNvPr id="3" name="TextBox 2"/>
          <p:cNvSpPr txBox="1">
            <a:spLocks noChangeArrowheads="1"/>
          </p:cNvSpPr>
          <p:nvPr/>
        </p:nvSpPr>
        <p:spPr bwMode="auto">
          <a:xfrm>
            <a:off x="1475656" y="1052736"/>
            <a:ext cx="3071813"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أُنَظِّمُ أَفْكاري</a:t>
            </a:r>
          </a:p>
        </p:txBody>
      </p:sp>
      <p:graphicFrame>
        <p:nvGraphicFramePr>
          <p:cNvPr id="8" name="جدول 7"/>
          <p:cNvGraphicFramePr>
            <a:graphicFrameLocks noGrp="1"/>
          </p:cNvGraphicFramePr>
          <p:nvPr/>
        </p:nvGraphicFramePr>
        <p:xfrm>
          <a:off x="611188" y="3573463"/>
          <a:ext cx="8208912" cy="2880320"/>
        </p:xfrm>
        <a:graphic>
          <a:graphicData uri="http://schemas.openxmlformats.org/drawingml/2006/table">
            <a:tbl>
              <a:tblPr firstRow="1" bandRow="1">
                <a:tableStyleId>{5C22544A-7EE6-4342-B048-85BDC9FD1C3A}</a:tableStyleId>
              </a:tblPr>
              <a:tblGrid>
                <a:gridCol w="2736304">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1332345">
                <a:tc>
                  <a:txBody>
                    <a:bodyPr/>
                    <a:lstStyle/>
                    <a:p>
                      <a:endParaRPr lang="en-US" dirty="0"/>
                    </a:p>
                  </a:txBody>
                  <a:tcPr>
                    <a:solidFill>
                      <a:srgbClr val="AE15CD"/>
                    </a:solidFill>
                  </a:tcPr>
                </a:tc>
                <a:tc>
                  <a:txBody>
                    <a:bodyPr/>
                    <a:lstStyle/>
                    <a:p>
                      <a:endParaRPr lang="en-US"/>
                    </a:p>
                  </a:txBody>
                  <a:tcPr>
                    <a:solidFill>
                      <a:srgbClr val="AE15CD"/>
                    </a:solidFill>
                  </a:tcPr>
                </a:tc>
                <a:tc>
                  <a:txBody>
                    <a:bodyPr/>
                    <a:lstStyle/>
                    <a:p>
                      <a:endParaRPr lang="en-US" dirty="0"/>
                    </a:p>
                  </a:txBody>
                  <a:tcPr>
                    <a:solidFill>
                      <a:srgbClr val="AE15CD"/>
                    </a:solidFill>
                  </a:tcPr>
                </a:tc>
                <a:extLst>
                  <a:ext uri="{0D108BD9-81ED-4DB2-BD59-A6C34878D82A}">
                    <a16:rowId xmlns:a16="http://schemas.microsoft.com/office/drawing/2014/main" val="10000"/>
                  </a:ext>
                </a:extLst>
              </a:tr>
              <a:tr h="1547975">
                <a:tc>
                  <a:txBody>
                    <a:bodyPr/>
                    <a:lstStyle/>
                    <a:p>
                      <a:endParaRPr lang="en-US" dirty="0"/>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10001"/>
                  </a:ext>
                </a:extLst>
              </a:tr>
            </a:tbl>
          </a:graphicData>
        </a:graphic>
      </p:graphicFrame>
      <p:sp>
        <p:nvSpPr>
          <p:cNvPr id="9" name="TextBox 3"/>
          <p:cNvSpPr txBox="1">
            <a:spLocks noChangeArrowheads="1"/>
          </p:cNvSpPr>
          <p:nvPr/>
        </p:nvSpPr>
        <p:spPr bwMode="auto">
          <a:xfrm>
            <a:off x="1544638" y="2132013"/>
            <a:ext cx="5643562"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أعْمَلُ مَطْوِيَّةً كالمبينة في الشكل أُلَخِّصُ</a:t>
            </a:r>
          </a:p>
          <a:p>
            <a:pPr algn="ctr" fontAlgn="auto">
              <a:spcBef>
                <a:spcPts val="0"/>
              </a:spcBef>
              <a:spcAft>
                <a:spcPts val="0"/>
              </a:spcAft>
              <a:defRPr/>
            </a:pPr>
            <a:r>
              <a:rPr lang="ar-EG" sz="2800" dirty="0">
                <a:solidFill>
                  <a:srgbClr val="0000FF"/>
                </a:solidFill>
              </a:rPr>
              <a:t>فِيهَا مَا تعلمته عَنِ الخَلايَا.</a:t>
            </a:r>
          </a:p>
        </p:txBody>
      </p:sp>
      <p:sp>
        <p:nvSpPr>
          <p:cNvPr id="10" name="TextBox 3"/>
          <p:cNvSpPr txBox="1">
            <a:spLocks noChangeArrowheads="1"/>
          </p:cNvSpPr>
          <p:nvPr/>
        </p:nvSpPr>
        <p:spPr bwMode="auto">
          <a:xfrm>
            <a:off x="7019925" y="3644900"/>
            <a:ext cx="1682750" cy="1077913"/>
          </a:xfrm>
          <a:prstGeom prst="rect">
            <a:avLst/>
          </a:prstGeom>
          <a:noFill/>
          <a:ln w="9525">
            <a:noFill/>
            <a:miter lim="800000"/>
            <a:headEnd/>
            <a:tailEnd/>
          </a:ln>
        </p:spPr>
        <p:txBody>
          <a:bodyPr>
            <a:spAutoFit/>
          </a:bodyPr>
          <a:lstStyle/>
          <a:p>
            <a:pPr algn="ctr">
              <a:defRPr/>
            </a:pPr>
            <a:r>
              <a:rPr lang="ar-EG" sz="3200" b="1" dirty="0">
                <a:solidFill>
                  <a:schemeClr val="bg1"/>
                </a:solidFill>
                <a:latin typeface="Calibri" pitchFamily="34" charset="0"/>
                <a:cs typeface="+mn-cs"/>
              </a:rPr>
              <a:t>المخلوقات الحية</a:t>
            </a:r>
          </a:p>
        </p:txBody>
      </p:sp>
      <p:sp>
        <p:nvSpPr>
          <p:cNvPr id="11" name="TextBox 3"/>
          <p:cNvSpPr txBox="1">
            <a:spLocks noChangeArrowheads="1"/>
          </p:cNvSpPr>
          <p:nvPr/>
        </p:nvSpPr>
        <p:spPr bwMode="auto">
          <a:xfrm>
            <a:off x="3419475" y="3716338"/>
            <a:ext cx="2763838" cy="1077912"/>
          </a:xfrm>
          <a:prstGeom prst="rect">
            <a:avLst/>
          </a:prstGeom>
          <a:noFill/>
          <a:ln w="9525">
            <a:noFill/>
            <a:miter lim="800000"/>
            <a:headEnd/>
            <a:tailEnd/>
          </a:ln>
        </p:spPr>
        <p:txBody>
          <a:bodyPr>
            <a:spAutoFit/>
          </a:bodyPr>
          <a:lstStyle/>
          <a:p>
            <a:pPr algn="ctr">
              <a:defRPr/>
            </a:pPr>
            <a:r>
              <a:rPr lang="ar-EG" sz="3200" b="1" dirty="0">
                <a:solidFill>
                  <a:schemeClr val="bg1"/>
                </a:solidFill>
                <a:latin typeface="Calibri" pitchFamily="34" charset="0"/>
                <a:cs typeface="+mn-cs"/>
              </a:rPr>
              <a:t>الخلايا النباتية والخلايا الحيوانية</a:t>
            </a:r>
          </a:p>
        </p:txBody>
      </p:sp>
      <p:sp>
        <p:nvSpPr>
          <p:cNvPr id="12" name="TextBox 3"/>
          <p:cNvSpPr txBox="1">
            <a:spLocks noChangeArrowheads="1"/>
          </p:cNvSpPr>
          <p:nvPr/>
        </p:nvSpPr>
        <p:spPr bwMode="auto">
          <a:xfrm>
            <a:off x="287338" y="3716338"/>
            <a:ext cx="3268662" cy="1077912"/>
          </a:xfrm>
          <a:prstGeom prst="rect">
            <a:avLst/>
          </a:prstGeom>
          <a:noFill/>
          <a:ln w="9525">
            <a:noFill/>
            <a:miter lim="800000"/>
            <a:headEnd/>
            <a:tailEnd/>
          </a:ln>
        </p:spPr>
        <p:txBody>
          <a:bodyPr>
            <a:spAutoFit/>
          </a:bodyPr>
          <a:lstStyle/>
          <a:p>
            <a:pPr algn="ctr">
              <a:defRPr/>
            </a:pPr>
            <a:r>
              <a:rPr lang="ar-EG" sz="3200" b="1" dirty="0">
                <a:solidFill>
                  <a:schemeClr val="bg1"/>
                </a:solidFill>
                <a:latin typeface="Calibri" pitchFamily="34" charset="0"/>
                <a:cs typeface="+mn-cs"/>
              </a:rPr>
              <a:t>الأنسجة والأعضاء والأجهزة</a:t>
            </a:r>
          </a:p>
        </p:txBody>
      </p:sp>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المطويات.wav"/>
                                        </p:tgtEl>
                                      </p:cMediaNode>
                                    </p:audio>
                                  </p:sub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by="(-#ppt_w*2)" calcmode="lin" valueType="num">
                                      <p:cBhvr rctx="PPT">
                                        <p:cTn id="15" dur="500" autoRev="1" fill="hold">
                                          <p:stCondLst>
                                            <p:cond delay="0"/>
                                          </p:stCondLst>
                                        </p:cTn>
                                        <p:tgtEl>
                                          <p:spTgt spid="3"/>
                                        </p:tgtEl>
                                        <p:attrNameLst>
                                          <p:attrName>ppt_w</p:attrName>
                                        </p:attrNameLst>
                                      </p:cBhvr>
                                    </p:anim>
                                    <p:anim by="(#ppt_w*0.50)" calcmode="lin" valueType="num">
                                      <p:cBhvr>
                                        <p:cTn id="16" dur="500" decel="50000" autoRev="1" fill="hold">
                                          <p:stCondLst>
                                            <p:cond delay="0"/>
                                          </p:stCondLst>
                                        </p:cTn>
                                        <p:tgtEl>
                                          <p:spTgt spid="3"/>
                                        </p:tgtEl>
                                        <p:attrNameLst>
                                          <p:attrName>ppt_x</p:attrName>
                                        </p:attrNameLst>
                                      </p:cBhvr>
                                    </p:anim>
                                    <p:anim from="(-#ppt_h/2)" to="(#ppt_y)" calcmode="lin" valueType="num">
                                      <p:cBhvr>
                                        <p:cTn id="17" dur="1000" fill="hold">
                                          <p:stCondLst>
                                            <p:cond delay="0"/>
                                          </p:stCondLst>
                                        </p:cTn>
                                        <p:tgtEl>
                                          <p:spTgt spid="3"/>
                                        </p:tgtEl>
                                        <p:attrNameLst>
                                          <p:attrName>ppt_y</p:attrName>
                                        </p:attrNameLst>
                                      </p:cBhvr>
                                    </p:anim>
                                    <p:animRot by="21600000">
                                      <p:cBhvr>
                                        <p:cTn id="18" dur="1000" fill="hold">
                                          <p:stCondLst>
                                            <p:cond delay="0"/>
                                          </p:stCondLst>
                                        </p:cTn>
                                        <p:tgtEl>
                                          <p:spTgt spid="3"/>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4" name="أُنَظِّمُ أَفْكاري.wav"/>
                                        </p:tgtEl>
                                      </p:cMediaNode>
                                    </p:audio>
                                  </p:subTnLst>
                                </p:cTn>
                              </p:par>
                              <p:par>
                                <p:cTn id="19" presetID="17"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5" name="أعْمَلُ مَطْوِيَّةً كالمبينة في الشكل.wav"/>
                                        </p:tgtEl>
                                      </p:cMediaNode>
                                    </p:audio>
                                  </p:sub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 calcmode="lin" valueType="num">
                                      <p:cBhvr>
                                        <p:cTn id="29" dur="500" fill="hold"/>
                                        <p:tgtEl>
                                          <p:spTgt spid="8"/>
                                        </p:tgtEl>
                                        <p:attrNameLst>
                                          <p:attrName>style.rotation</p:attrName>
                                        </p:attrNameLst>
                                      </p:cBhvr>
                                      <p:tavLst>
                                        <p:tav tm="0">
                                          <p:val>
                                            <p:fltVal val="360"/>
                                          </p:val>
                                        </p:tav>
                                        <p:tav tm="100000">
                                          <p:val>
                                            <p:fltVal val="0"/>
                                          </p:val>
                                        </p:tav>
                                      </p:tavLst>
                                    </p:anim>
                                    <p:animEffect transition="in" filter="fade">
                                      <p:cBhvr>
                                        <p:cTn id="30"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6" name="coin.wav"/>
                                        </p:tgtEl>
                                      </p:cMediaNode>
                                    </p:audio>
                                  </p:subTnLst>
                                </p:cTn>
                              </p:par>
                              <p:par>
                                <p:cTn id="31" presetID="49" presetClass="entr" presetSubtype="0" decel="10000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 calcmode="lin" valueType="num">
                                      <p:cBhvr>
                                        <p:cTn id="35" dur="500" fill="hold"/>
                                        <p:tgtEl>
                                          <p:spTgt spid="10"/>
                                        </p:tgtEl>
                                        <p:attrNameLst>
                                          <p:attrName>style.rotation</p:attrName>
                                        </p:attrNameLst>
                                      </p:cBhvr>
                                      <p:tavLst>
                                        <p:tav tm="0">
                                          <p:val>
                                            <p:fltVal val="360"/>
                                          </p:val>
                                        </p:tav>
                                        <p:tav tm="100000">
                                          <p:val>
                                            <p:fltVal val="0"/>
                                          </p:val>
                                        </p:tav>
                                      </p:tavLst>
                                    </p:anim>
                                    <p:animEffect transition="in" filter="fade">
                                      <p:cBhvr>
                                        <p:cTn id="36"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المخلوقات الحية ش39.wav"/>
                                        </p:tgtEl>
                                      </p:cMediaNode>
                                    </p:audio>
                                  </p:sub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 calcmode="lin" valueType="num">
                                      <p:cBhvr>
                                        <p:cTn id="43" dur="500" fill="hold"/>
                                        <p:tgtEl>
                                          <p:spTgt spid="11"/>
                                        </p:tgtEl>
                                        <p:attrNameLst>
                                          <p:attrName>style.rotation</p:attrName>
                                        </p:attrNameLst>
                                      </p:cBhvr>
                                      <p:tavLst>
                                        <p:tav tm="0">
                                          <p:val>
                                            <p:fltVal val="360"/>
                                          </p:val>
                                        </p:tav>
                                        <p:tav tm="100000">
                                          <p:val>
                                            <p:fltVal val="0"/>
                                          </p:val>
                                        </p:tav>
                                      </p:tavLst>
                                    </p:anim>
                                    <p:animEffect transition="in" filter="fade">
                                      <p:cBhvr>
                                        <p:cTn id="44" dur="500"/>
                                        <p:tgtEl>
                                          <p:spTgt spid="11"/>
                                        </p:tgtEl>
                                      </p:cBhvr>
                                    </p:animEffect>
                                  </p:childTnLst>
                                  <p:subTnLst>
                                    <p:audio>
                                      <p:cMediaNode>
                                        <p:cTn display="0" masterRel="sameClick">
                                          <p:stCondLst>
                                            <p:cond evt="begin" delay="0">
                                              <p:tn val="39"/>
                                            </p:cond>
                                          </p:stCondLst>
                                          <p:endCondLst>
                                            <p:cond evt="onStopAudio" delay="0">
                                              <p:tgtEl>
                                                <p:sldTgt/>
                                              </p:tgtEl>
                                            </p:cond>
                                          </p:endCondLst>
                                        </p:cTn>
                                        <p:tgtEl>
                                          <p:sndTgt r:embed="rId8" name="الخلايا النباتية والخلايا الحيوانية.wav"/>
                                        </p:tgtEl>
                                      </p:cMediaNode>
                                    </p:audio>
                                  </p:sub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 calcmode="lin" valueType="num">
                                      <p:cBhvr>
                                        <p:cTn id="51" dur="500" fill="hold"/>
                                        <p:tgtEl>
                                          <p:spTgt spid="12"/>
                                        </p:tgtEl>
                                        <p:attrNameLst>
                                          <p:attrName>style.rotation</p:attrName>
                                        </p:attrNameLst>
                                      </p:cBhvr>
                                      <p:tavLst>
                                        <p:tav tm="0">
                                          <p:val>
                                            <p:fltVal val="360"/>
                                          </p:val>
                                        </p:tav>
                                        <p:tav tm="100000">
                                          <p:val>
                                            <p:fltVal val="0"/>
                                          </p:val>
                                        </p:tav>
                                      </p:tavLst>
                                    </p:anim>
                                    <p:animEffect transition="in" filter="fade">
                                      <p:cBhvr>
                                        <p:cTn id="52" dur="500"/>
                                        <p:tgtEl>
                                          <p:spTgt spid="12"/>
                                        </p:tgtEl>
                                      </p:cBhvr>
                                    </p:animEffect>
                                  </p:childTnLst>
                                  <p:subTnLst>
                                    <p:audio>
                                      <p:cMediaNode>
                                        <p:cTn display="0" masterRel="sameClick">
                                          <p:stCondLst>
                                            <p:cond evt="begin" delay="0">
                                              <p:tn val="47"/>
                                            </p:cond>
                                          </p:stCondLst>
                                          <p:endCondLst>
                                            <p:cond evt="onStopAudio" delay="0">
                                              <p:tgtEl>
                                                <p:sldTgt/>
                                              </p:tgtEl>
                                            </p:cond>
                                          </p:endCondLst>
                                        </p:cTn>
                                        <p:tgtEl>
                                          <p:sndTgt r:embed="rId9" name="الأنسجة والأعضاء والأجهز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683568" y="908720"/>
            <a:ext cx="7600960" cy="1838801"/>
          </a:xfrm>
          <a:prstGeom prst="downArrowCallou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فِيمَ تَتَشَابَهُ الْخَلايَا النَّبَاتيَّةُ وَالْخَلايَا الْحَيَوَانِيَّةُ؟ وفِيمَ </a:t>
            </a:r>
            <a:r>
              <a:rPr lang="ar-EG" sz="3600" dirty="0" err="1">
                <a:solidFill>
                  <a:srgbClr val="0000FF"/>
                </a:solidFill>
                <a:latin typeface="Arial" pitchFamily="34" charset="0"/>
                <a:cs typeface="Arial" pitchFamily="34" charset="0"/>
              </a:rPr>
              <a:t>تَخْتَلِف؟</a:t>
            </a:r>
            <a:endParaRPr lang="ar-EG" sz="3600" dirty="0">
              <a:solidFill>
                <a:srgbClr val="0000FF"/>
              </a:solidFill>
              <a:latin typeface="Arial" pitchFamily="34" charset="0"/>
              <a:cs typeface="Arial" pitchFamily="34" charset="0"/>
            </a:endParaRPr>
          </a:p>
        </p:txBody>
      </p:sp>
      <p:sp>
        <p:nvSpPr>
          <p:cNvPr id="39944" name="TextBox 2"/>
          <p:cNvSpPr txBox="1">
            <a:spLocks noChangeArrowheads="1"/>
          </p:cNvSpPr>
          <p:nvPr/>
        </p:nvSpPr>
        <p:spPr bwMode="auto">
          <a:xfrm>
            <a:off x="1258888" y="2852738"/>
            <a:ext cx="6357937" cy="230822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جَمِيعُ الْخَلايَا لَهَا أَجْزاءٌ صَغِيرَةٌ تُساعِدُها عَلَى الْبَقاءِ حَيَّةً. لَكِنَّ هَذهِ الأَجْزاءَ تَخْتَلِفُ مِنْ خَلِيَّةٍ إِلَى أُخْرَى. فَالْخَلايَا النَّبَاتِيَّةُ لَهَا أَجْزَاءٌ لا يُوجَدُ مَثلها فِي الخَلايَا الْحَيَوانيَّةِ.</a:t>
            </a: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فِيمَ تَتَشَابَهُ الْخَلايَا النَّبَاتيَّةُ.wav"/>
                                        </p:tgtEl>
                                      </p:cMediaNode>
                                    </p:audio>
                                  </p:subTnLst>
                                </p:cTn>
                              </p:par>
                              <p:par>
                                <p:cTn id="11" presetID="52" presetClass="entr" presetSubtype="0" fill="hold" grpId="0" nodeType="withEffect">
                                  <p:stCondLst>
                                    <p:cond delay="0"/>
                                  </p:stCondLst>
                                  <p:childTnLst>
                                    <p:set>
                                      <p:cBhvr>
                                        <p:cTn id="12" dur="1" fill="hold">
                                          <p:stCondLst>
                                            <p:cond delay="0"/>
                                          </p:stCondLst>
                                        </p:cTn>
                                        <p:tgtEl>
                                          <p:spTgt spid="39944"/>
                                        </p:tgtEl>
                                        <p:attrNameLst>
                                          <p:attrName>style.visibility</p:attrName>
                                        </p:attrNameLst>
                                      </p:cBhvr>
                                      <p:to>
                                        <p:strVal val="visible"/>
                                      </p:to>
                                    </p:set>
                                    <p:animScale>
                                      <p:cBhvr>
                                        <p:cTn id="13" dur="1000" decel="50000" fill="hold">
                                          <p:stCondLst>
                                            <p:cond delay="0"/>
                                          </p:stCondLst>
                                        </p:cTn>
                                        <p:tgtEl>
                                          <p:spTgt spid="399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9944"/>
                                        </p:tgtEl>
                                        <p:attrNameLst>
                                          <p:attrName>ppt_x</p:attrName>
                                          <p:attrName>ppt_y</p:attrName>
                                        </p:attrNameLst>
                                      </p:cBhvr>
                                    </p:animMotion>
                                    <p:animEffect transition="in" filter="fade">
                                      <p:cBhvr>
                                        <p:cTn id="15" dur="1000"/>
                                        <p:tgtEl>
                                          <p:spTgt spid="39944"/>
                                        </p:tgtEl>
                                      </p:cBhvr>
                                    </p:animEffect>
                                  </p:childTnLst>
                                  <p:subTnLst>
                                    <p:audio>
                                      <p:cMediaNode>
                                        <p:cTn display="0" masterRel="sameClick">
                                          <p:stCondLst>
                                            <p:cond evt="begin" delay="0">
                                              <p:tn val="11"/>
                                            </p:cond>
                                          </p:stCondLst>
                                          <p:endCondLst>
                                            <p:cond evt="onStopAudio" delay="0">
                                              <p:tgtEl>
                                                <p:sldTgt/>
                                              </p:tgtEl>
                                            </p:cond>
                                          </p:endCondLst>
                                        </p:cTn>
                                        <p:tgtEl>
                                          <p:sndTgt r:embed="rId4" name="جَمِيعُ الْخَلايَا لَهَا أَجْزاءٌ صَغِيرَةٌ ش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403350" y="1341438"/>
            <a:ext cx="6481763"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err="1">
                <a:solidFill>
                  <a:srgbClr val="0000FF"/>
                </a:solidFill>
              </a:rPr>
              <a:t>أُقَارِنُ.</a:t>
            </a:r>
            <a:r>
              <a:rPr lang="ar-EG" sz="2800" dirty="0">
                <a:solidFill>
                  <a:srgbClr val="0000FF"/>
                </a:solidFill>
              </a:rPr>
              <a:t> فِيمَ تَتَشابَهُ الخَلايَا النَّباتِيَّةُ وَالْخَلايَا </a:t>
            </a:r>
            <a:r>
              <a:rPr lang="ar-EG" sz="2800" dirty="0" err="1">
                <a:solidFill>
                  <a:srgbClr val="0000FF"/>
                </a:solidFill>
              </a:rPr>
              <a:t>الْحَيَوانِيَّةُ؟</a:t>
            </a:r>
            <a:r>
              <a:rPr lang="ar-EG" sz="2800" dirty="0">
                <a:solidFill>
                  <a:srgbClr val="0000FF"/>
                </a:solidFill>
              </a:rPr>
              <a:t> وَفِيمَ </a:t>
            </a:r>
            <a:r>
              <a:rPr lang="ar-EG" sz="2800" dirty="0" err="1">
                <a:solidFill>
                  <a:srgbClr val="0000FF"/>
                </a:solidFill>
              </a:rPr>
              <a:t>تَخْتَلِفَانِ؟</a:t>
            </a:r>
            <a:endParaRPr lang="ar-EG" sz="2800" dirty="0">
              <a:solidFill>
                <a:srgbClr val="0000FF"/>
              </a:solidFill>
            </a:endParaRPr>
          </a:p>
        </p:txBody>
      </p:sp>
      <p:sp>
        <p:nvSpPr>
          <p:cNvPr id="4" name="Oval 3"/>
          <p:cNvSpPr>
            <a:spLocks noChangeArrowheads="1"/>
          </p:cNvSpPr>
          <p:nvPr/>
        </p:nvSpPr>
        <p:spPr bwMode="auto">
          <a:xfrm>
            <a:off x="3286125" y="3714750"/>
            <a:ext cx="4572000" cy="2667000"/>
          </a:xfrm>
          <a:prstGeom prst="ellipse">
            <a:avLst/>
          </a:prstGeom>
          <a:noFill/>
          <a:ln w="57150">
            <a:solidFill>
              <a:srgbClr val="740E88"/>
            </a:solidFill>
            <a:round/>
            <a:headEnd/>
            <a:tailEnd/>
          </a:ln>
        </p:spPr>
        <p:txBody>
          <a:bodyPr/>
          <a:lstStyle/>
          <a:p>
            <a:pPr>
              <a:defRPr/>
            </a:pPr>
            <a:endParaRPr lang="ar-SA" sz="3600" b="1">
              <a:latin typeface="Arial" charset="0"/>
              <a:cs typeface="+mn-cs"/>
            </a:endParaRPr>
          </a:p>
        </p:txBody>
      </p:sp>
      <p:sp>
        <p:nvSpPr>
          <p:cNvPr id="5" name="Oval 4"/>
          <p:cNvSpPr>
            <a:spLocks noChangeArrowheads="1"/>
          </p:cNvSpPr>
          <p:nvPr/>
        </p:nvSpPr>
        <p:spPr bwMode="auto">
          <a:xfrm>
            <a:off x="0" y="3687763"/>
            <a:ext cx="5480050" cy="2765425"/>
          </a:xfrm>
          <a:prstGeom prst="ellipse">
            <a:avLst/>
          </a:prstGeom>
          <a:noFill/>
          <a:ln w="57150">
            <a:solidFill>
              <a:srgbClr val="740E88"/>
            </a:solidFill>
            <a:round/>
            <a:headEnd/>
            <a:tailEnd/>
          </a:ln>
        </p:spPr>
        <p:txBody>
          <a:bodyPr/>
          <a:lstStyle/>
          <a:p>
            <a:pPr>
              <a:defRPr/>
            </a:pPr>
            <a:endParaRPr lang="ar-SA" sz="3600" b="1">
              <a:latin typeface="Arial" charset="0"/>
              <a:cs typeface="+mn-cs"/>
            </a:endParaRPr>
          </a:p>
        </p:txBody>
      </p:sp>
      <p:sp>
        <p:nvSpPr>
          <p:cNvPr id="6" name="Text Box 5"/>
          <p:cNvSpPr txBox="1">
            <a:spLocks noChangeArrowheads="1"/>
          </p:cNvSpPr>
          <p:nvPr/>
        </p:nvSpPr>
        <p:spPr bwMode="auto">
          <a:xfrm>
            <a:off x="5003800" y="2565400"/>
            <a:ext cx="1846263" cy="617538"/>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a:lstStyle/>
          <a:p>
            <a:pPr algn="ctr">
              <a:spcAft>
                <a:spcPts val="1000"/>
              </a:spcAft>
              <a:defRPr/>
            </a:pPr>
            <a:r>
              <a:rPr lang="ar-EG" sz="3600" b="1" dirty="0">
                <a:solidFill>
                  <a:schemeClr val="tx1"/>
                </a:solidFill>
                <a:latin typeface="Arial" pitchFamily="34" charset="0"/>
                <a:ea typeface="Arial" pitchFamily="34" charset="0"/>
              </a:rPr>
              <a:t>تختلف</a:t>
            </a:r>
            <a:endParaRPr lang="ar-SA" sz="3600" b="1" dirty="0">
              <a:solidFill>
                <a:schemeClr val="tx1"/>
              </a:solidFill>
              <a:latin typeface="Arial" pitchFamily="34" charset="0"/>
            </a:endParaRPr>
          </a:p>
        </p:txBody>
      </p:sp>
      <p:sp>
        <p:nvSpPr>
          <p:cNvPr id="7" name="Text Box 6"/>
          <p:cNvSpPr txBox="1">
            <a:spLocks noChangeArrowheads="1"/>
          </p:cNvSpPr>
          <p:nvPr/>
        </p:nvSpPr>
        <p:spPr bwMode="auto">
          <a:xfrm>
            <a:off x="3492500" y="2636838"/>
            <a:ext cx="1296988" cy="617537"/>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a:lstStyle/>
          <a:p>
            <a:pPr algn="ctr">
              <a:spcAft>
                <a:spcPts val="1000"/>
              </a:spcAft>
              <a:defRPr/>
            </a:pPr>
            <a:r>
              <a:rPr lang="ar-EG" sz="3600" b="1" dirty="0">
                <a:solidFill>
                  <a:schemeClr val="tx1"/>
                </a:solidFill>
                <a:latin typeface="Arial" pitchFamily="34" charset="0"/>
                <a:ea typeface="Arial" pitchFamily="34" charset="0"/>
              </a:rPr>
              <a:t>تتشابه</a:t>
            </a:r>
            <a:endParaRPr lang="ar-SA" sz="3600" b="1" dirty="0">
              <a:solidFill>
                <a:schemeClr val="tx1"/>
              </a:solidFill>
              <a:latin typeface="Arial" pitchFamily="34" charset="0"/>
            </a:endParaRPr>
          </a:p>
        </p:txBody>
      </p:sp>
      <p:sp>
        <p:nvSpPr>
          <p:cNvPr id="8" name="Text Box 7"/>
          <p:cNvSpPr txBox="1">
            <a:spLocks noChangeArrowheads="1"/>
          </p:cNvSpPr>
          <p:nvPr/>
        </p:nvSpPr>
        <p:spPr bwMode="auto">
          <a:xfrm>
            <a:off x="1071563" y="2571750"/>
            <a:ext cx="1755775" cy="617538"/>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a:lstStyle/>
          <a:p>
            <a:pPr algn="ctr">
              <a:spcAft>
                <a:spcPts val="1000"/>
              </a:spcAft>
              <a:defRPr/>
            </a:pPr>
            <a:r>
              <a:rPr lang="ar-EG" sz="3600" b="1" dirty="0">
                <a:solidFill>
                  <a:schemeClr val="tx1"/>
                </a:solidFill>
                <a:latin typeface="Arial" pitchFamily="34" charset="0"/>
                <a:ea typeface="Arial" pitchFamily="34" charset="0"/>
              </a:rPr>
              <a:t>تختلف</a:t>
            </a:r>
            <a:endParaRPr lang="ar-SA" sz="3600" b="1" dirty="0">
              <a:solidFill>
                <a:schemeClr val="tx1"/>
              </a:solidFill>
              <a:latin typeface="Arial" pitchFamily="34" charset="0"/>
            </a:endParaRPr>
          </a:p>
        </p:txBody>
      </p:sp>
      <p:sp>
        <p:nvSpPr>
          <p:cNvPr id="9" name="Line 8"/>
          <p:cNvSpPr>
            <a:spLocks noChangeShapeType="1"/>
          </p:cNvSpPr>
          <p:nvPr/>
        </p:nvSpPr>
        <p:spPr bwMode="auto">
          <a:xfrm>
            <a:off x="6002338" y="3133725"/>
            <a:ext cx="0" cy="823913"/>
          </a:xfrm>
          <a:prstGeom prst="line">
            <a:avLst/>
          </a:prstGeom>
          <a:ln w="57150">
            <a:solidFill>
              <a:srgbClr val="0000FF"/>
            </a:solidFill>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a:defRPr/>
            </a:pPr>
            <a:endParaRPr lang="ar-SA" sz="3600" b="1"/>
          </a:p>
        </p:txBody>
      </p:sp>
      <p:sp>
        <p:nvSpPr>
          <p:cNvPr id="10" name="Line 9"/>
          <p:cNvSpPr>
            <a:spLocks noChangeShapeType="1"/>
          </p:cNvSpPr>
          <p:nvPr/>
        </p:nvSpPr>
        <p:spPr bwMode="auto">
          <a:xfrm>
            <a:off x="4211638" y="3284538"/>
            <a:ext cx="0" cy="1235075"/>
          </a:xfrm>
          <a:prstGeom prst="line">
            <a:avLst/>
          </a:prstGeom>
          <a:ln w="57150">
            <a:solidFill>
              <a:srgbClr val="0000FF"/>
            </a:solidFill>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a:defRPr/>
            </a:pPr>
            <a:endParaRPr lang="ar-SA" sz="3600" b="1"/>
          </a:p>
        </p:txBody>
      </p:sp>
      <p:sp>
        <p:nvSpPr>
          <p:cNvPr id="11" name="Line 10"/>
          <p:cNvSpPr>
            <a:spLocks noChangeShapeType="1"/>
          </p:cNvSpPr>
          <p:nvPr/>
        </p:nvSpPr>
        <p:spPr bwMode="auto">
          <a:xfrm>
            <a:off x="2219325" y="3214688"/>
            <a:ext cx="0" cy="823912"/>
          </a:xfrm>
          <a:prstGeom prst="line">
            <a:avLst/>
          </a:prstGeom>
          <a:ln w="57150">
            <a:solidFill>
              <a:srgbClr val="0000FF"/>
            </a:solidFill>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a:defRPr/>
            </a:pPr>
            <a:endParaRPr lang="ar-SA" sz="3600" b="1"/>
          </a:p>
        </p:txBody>
      </p:sp>
      <p:sp>
        <p:nvSpPr>
          <p:cNvPr id="12" name="Text Box 11"/>
          <p:cNvSpPr txBox="1">
            <a:spLocks noChangeArrowheads="1"/>
          </p:cNvSpPr>
          <p:nvPr/>
        </p:nvSpPr>
        <p:spPr bwMode="auto">
          <a:xfrm>
            <a:off x="5229225" y="4300538"/>
            <a:ext cx="2193925" cy="2470150"/>
          </a:xfrm>
          <a:prstGeom prst="rect">
            <a:avLst/>
          </a:prstGeom>
          <a:noFill/>
          <a:ln w="9525">
            <a:noFill/>
            <a:miter lim="800000"/>
            <a:headEnd/>
            <a:tailEnd/>
          </a:ln>
        </p:spPr>
        <p:txBody>
          <a:bodyPr/>
          <a:lstStyle/>
          <a:p>
            <a:pPr algn="ctr"/>
            <a:r>
              <a:rPr lang="ar-EG" sz="2800" b="1">
                <a:solidFill>
                  <a:srgbClr val="FF0000"/>
                </a:solidFill>
              </a:rPr>
              <a:t>الخلية النباتية لها جدار خلوي وبلاستيدات خضراء</a:t>
            </a:r>
            <a:endParaRPr lang="en-US" sz="2800">
              <a:solidFill>
                <a:srgbClr val="FF0000"/>
              </a:solidFill>
            </a:endParaRPr>
          </a:p>
        </p:txBody>
      </p:sp>
      <p:sp>
        <p:nvSpPr>
          <p:cNvPr id="13" name="Text Box 12"/>
          <p:cNvSpPr txBox="1">
            <a:spLocks noChangeArrowheads="1"/>
          </p:cNvSpPr>
          <p:nvPr/>
        </p:nvSpPr>
        <p:spPr bwMode="auto">
          <a:xfrm>
            <a:off x="539750" y="4149725"/>
            <a:ext cx="2811463" cy="2058988"/>
          </a:xfrm>
          <a:prstGeom prst="rect">
            <a:avLst/>
          </a:prstGeom>
          <a:noFill/>
          <a:ln w="9525">
            <a:noFill/>
            <a:miter lim="800000"/>
            <a:headEnd/>
            <a:tailEnd/>
          </a:ln>
        </p:spPr>
        <p:txBody>
          <a:bodyPr/>
          <a:lstStyle/>
          <a:p>
            <a:pPr algn="ctr"/>
            <a:r>
              <a:rPr lang="ar-EG" sz="2800" b="1">
                <a:solidFill>
                  <a:srgbClr val="00B050"/>
                </a:solidFill>
              </a:rPr>
              <a:t>الخلية الحيوانية ليس لها جدار خلوي ولا بلاستيدات خضراء تحتوي على كلوروفيل</a:t>
            </a:r>
            <a:endParaRPr lang="en-US" sz="2800">
              <a:solidFill>
                <a:srgbClr val="00B050"/>
              </a:solidFill>
            </a:endParaRPr>
          </a:p>
        </p:txBody>
      </p:sp>
      <p:sp>
        <p:nvSpPr>
          <p:cNvPr id="14" name="Text Box 13"/>
          <p:cNvSpPr txBox="1">
            <a:spLocks noChangeArrowheads="1"/>
          </p:cNvSpPr>
          <p:nvPr/>
        </p:nvSpPr>
        <p:spPr bwMode="auto">
          <a:xfrm>
            <a:off x="3429000" y="4516438"/>
            <a:ext cx="1987550" cy="1646237"/>
          </a:xfrm>
          <a:prstGeom prst="rect">
            <a:avLst/>
          </a:prstGeom>
          <a:noFill/>
          <a:ln w="9525">
            <a:noFill/>
            <a:miter lim="800000"/>
            <a:headEnd/>
            <a:tailEnd/>
          </a:ln>
        </p:spPr>
        <p:txBody>
          <a:bodyPr/>
          <a:lstStyle/>
          <a:p>
            <a:pPr algn="ctr"/>
            <a:r>
              <a:rPr lang="ar-EG" sz="3600" b="1">
                <a:solidFill>
                  <a:srgbClr val="FF00FF"/>
                </a:solidFill>
              </a:rPr>
              <a:t>بهما نواة وسيتوبلازم</a:t>
            </a:r>
            <a:endParaRPr lang="en-US" sz="3600">
              <a:solidFill>
                <a:srgbClr val="FF00FF"/>
              </a:solidFill>
            </a:endParaRPr>
          </a:p>
        </p:txBody>
      </p:sp>
      <p:sp>
        <p:nvSpPr>
          <p:cNvPr id="15" name="Snip Diagonal Corner Rectangle 1"/>
          <p:cNvSpPr/>
          <p:nvPr/>
        </p:nvSpPr>
        <p:spPr>
          <a:xfrm>
            <a:off x="3059832" y="548680"/>
            <a:ext cx="4572000" cy="624423"/>
          </a:xfrm>
          <a:prstGeom prst="snip2Diag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أُفَكِّرُ وأَتَحَدَّثُ وأكْتُبُ</a:t>
            </a:r>
          </a:p>
        </p:txBody>
      </p:sp>
      <p:sp>
        <p:nvSpPr>
          <p:cNvPr id="16" name="Flowchart: Connector 2"/>
          <p:cNvSpPr/>
          <p:nvPr/>
        </p:nvSpPr>
        <p:spPr>
          <a:xfrm>
            <a:off x="8172450" y="1341438"/>
            <a:ext cx="714375" cy="714375"/>
          </a:xfrm>
          <a:prstGeom prst="flowChartConnector">
            <a:avLst/>
          </a:prstGeom>
          <a:solidFill>
            <a:srgbClr val="FF00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chemeClr val="bg1"/>
                </a:solidFill>
              </a:rPr>
              <a:t>1</a:t>
            </a: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أُفَكِّرُ وأَتَحَدَّثُ وأكْتُبُ.wav"/>
                                        </p:tgtEl>
                                      </p:cMediaNode>
                                    </p:audio>
                                  </p:sub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
                                        <p:tgtEl>
                                          <p:spTgt spid="16"/>
                                        </p:tgtEl>
                                      </p:cBhvr>
                                    </p:animEffect>
                                    <p:anim calcmode="lin" valueType="num">
                                      <p:cBhvr>
                                        <p:cTn id="13" dur="400" fill="hold"/>
                                        <p:tgtEl>
                                          <p:spTgt spid="16"/>
                                        </p:tgtEl>
                                        <p:attrNameLst>
                                          <p:attrName>ppt_x</p:attrName>
                                        </p:attrNameLst>
                                      </p:cBhvr>
                                      <p:tavLst>
                                        <p:tav tm="0">
                                          <p:val>
                                            <p:strVal val="#ppt_x"/>
                                          </p:val>
                                        </p:tav>
                                        <p:tav tm="100000">
                                          <p:val>
                                            <p:strVal val="#ppt_x"/>
                                          </p:val>
                                        </p:tav>
                                      </p:tavLst>
                                    </p:anim>
                                    <p:anim calcmode="lin" valueType="num">
                                      <p:cBhvr>
                                        <p:cTn id="14" dur="400" fill="hold"/>
                                        <p:tgtEl>
                                          <p:spTgt spid="16"/>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0996 - science fiction gun.wav"/>
                                        </p:tgtEl>
                                      </p:cMediaNode>
                                    </p:audio>
                                  </p:subTnLst>
                                </p:cTn>
                              </p:par>
                              <p:par>
                                <p:cTn id="17" presetID="43"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
                                        <p:tgtEl>
                                          <p:spTgt spid="2"/>
                                        </p:tgtEl>
                                      </p:cBhvr>
                                    </p:animEffect>
                                    <p:anim calcmode="lin" valueType="num">
                                      <p:cBhvr>
                                        <p:cTn id="20" dur="400" fill="hold"/>
                                        <p:tgtEl>
                                          <p:spTgt spid="2"/>
                                        </p:tgtEl>
                                        <p:attrNameLst>
                                          <p:attrName>ppt_x</p:attrName>
                                        </p:attrNameLst>
                                      </p:cBhvr>
                                      <p:tavLst>
                                        <p:tav tm="0">
                                          <p:val>
                                            <p:strVal val="#ppt_x"/>
                                          </p:val>
                                        </p:tav>
                                        <p:tav tm="100000">
                                          <p:val>
                                            <p:strVal val="#ppt_x"/>
                                          </p:val>
                                        </p:tav>
                                      </p:tavLst>
                                    </p:anim>
                                    <p:anim calcmode="lin" valueType="num">
                                      <p:cBhvr>
                                        <p:cTn id="21" dur="400" fill="hold"/>
                                        <p:tgtEl>
                                          <p:spTgt spid="2"/>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فِيمَ تَتَشابَهُ الخَلايَا النَّباتِيَّةُ وَالْخَلايَا.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6" name="cashreg.wav"/>
                                        </p:tgtEl>
                                      </p:cMediaNode>
                                    </p:audio>
                                  </p:subTnLst>
                                </p:cTn>
                              </p:par>
                              <p:par>
                                <p:cTn id="31" presetID="47"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تختلف ش40.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cashreg.wav"/>
                                        </p:tgtEl>
                                      </p:cMediaNode>
                                    </p:audio>
                                  </p:subTnLst>
                                </p:cTn>
                              </p:par>
                              <p:par>
                                <p:cTn id="43" presetID="47"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8" name="الخلية النباتية لها  ج.wav"/>
                                        </p:tgtEl>
                                      </p:cMediaNode>
                                    </p:audio>
                                  </p:subTnLst>
                                </p:cTn>
                              </p:par>
                            </p:childTnLst>
                          </p:cTn>
                        </p:par>
                      </p:childTnLst>
                    </p:cTn>
                  </p:par>
                  <p:par>
                    <p:cTn id="48" fill="hold">
                      <p:stCondLst>
                        <p:cond delay="indefinite"/>
                      </p:stCondLst>
                      <p:childTnLst>
                        <p:par>
                          <p:cTn id="49" fill="hold">
                            <p:stCondLst>
                              <p:cond delay="0"/>
                            </p:stCondLst>
                            <p:childTnLst>
                              <p:par>
                                <p:cTn id="50" presetID="17" presetClass="entr" presetSubtype="1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9" name="suction.wav"/>
                                        </p:tgtEl>
                                      </p:cMediaNode>
                                    </p:audio>
                                  </p:subTnLst>
                                </p:cTn>
                              </p:par>
                              <p:par>
                                <p:cTn id="54" presetID="17" presetClass="entr" presetSubtype="1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500" fill="hold"/>
                                        <p:tgtEl>
                                          <p:spTgt spid="7"/>
                                        </p:tgtEl>
                                        <p:attrNameLst>
                                          <p:attrName>ppt_w</p:attrName>
                                        </p:attrNameLst>
                                      </p:cBhvr>
                                      <p:tavLst>
                                        <p:tav tm="0">
                                          <p:val>
                                            <p:fltVal val="0"/>
                                          </p:val>
                                        </p:tav>
                                        <p:tav tm="100000">
                                          <p:val>
                                            <p:strVal val="#ppt_w"/>
                                          </p:val>
                                        </p:tav>
                                      </p:tavLst>
                                    </p:anim>
                                    <p:anim calcmode="lin" valueType="num">
                                      <p:cBhvr>
                                        <p:cTn id="57"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10" name="تتشابه.wav"/>
                                        </p:tgtEl>
                                      </p:cMediaNode>
                                    </p:audio>
                                  </p:subTnLst>
                                </p:cTn>
                              </p:par>
                            </p:childTnLst>
                          </p:cTn>
                        </p:par>
                      </p:childTnLst>
                    </p:cTn>
                  </p:par>
                  <p:par>
                    <p:cTn id="58" fill="hold">
                      <p:stCondLst>
                        <p:cond delay="indefinite"/>
                      </p:stCondLst>
                      <p:childTnLst>
                        <p:par>
                          <p:cTn id="59" fill="hold">
                            <p:stCondLst>
                              <p:cond delay="0"/>
                            </p:stCondLst>
                            <p:childTnLst>
                              <p:par>
                                <p:cTn id="60" presetID="17" presetClass="entr" presetSubtype="1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11" name="بهما نواة وسيتوبلازم.wav"/>
                                        </p:tgtEl>
                                      </p:cMediaNode>
                                    </p:audio>
                                  </p:sub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6"/>
                                            </p:cond>
                                          </p:stCondLst>
                                          <p:endCondLst>
                                            <p:cond evt="onStopAudio" delay="0">
                                              <p:tgtEl>
                                                <p:sldTgt/>
                                              </p:tgtEl>
                                            </p:cond>
                                          </p:endCondLst>
                                        </p:cTn>
                                        <p:tgtEl>
                                          <p:sndTgt r:embed="rId6" name="cashreg.wav"/>
                                        </p:tgtEl>
                                      </p:cMediaNode>
                                    </p:audio>
                                  </p:subTnLst>
                                </p:cTn>
                              </p:par>
                              <p:par>
                                <p:cTn id="71" presetID="47" presetClass="entr" presetSubtype="0" fill="hold" grpId="0"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1000"/>
                                        <p:tgtEl>
                                          <p:spTgt spid="8"/>
                                        </p:tgtEl>
                                      </p:cBhvr>
                                    </p:animEffect>
                                    <p:anim calcmode="lin" valueType="num">
                                      <p:cBhvr>
                                        <p:cTn id="74" dur="1000" fill="hold"/>
                                        <p:tgtEl>
                                          <p:spTgt spid="8"/>
                                        </p:tgtEl>
                                        <p:attrNameLst>
                                          <p:attrName>ppt_x</p:attrName>
                                        </p:attrNameLst>
                                      </p:cBhvr>
                                      <p:tavLst>
                                        <p:tav tm="0">
                                          <p:val>
                                            <p:strVal val="#ppt_x"/>
                                          </p:val>
                                        </p:tav>
                                        <p:tav tm="100000">
                                          <p:val>
                                            <p:strVal val="#ppt_x"/>
                                          </p:val>
                                        </p:tav>
                                      </p:tavLst>
                                    </p:anim>
                                    <p:anim calcmode="lin" valueType="num">
                                      <p:cBhvr>
                                        <p:cTn id="75"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7" name="تختلف ش40.wav"/>
                                        </p:tgtEl>
                                      </p:cMediaNode>
                                    </p:audio>
                                  </p:sub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1000"/>
                                        <p:tgtEl>
                                          <p:spTgt spid="5"/>
                                        </p:tgtEl>
                                      </p:cBhvr>
                                    </p:animEffect>
                                    <p:anim calcmode="lin" valueType="num">
                                      <p:cBhvr>
                                        <p:cTn id="81" dur="1000" fill="hold"/>
                                        <p:tgtEl>
                                          <p:spTgt spid="5"/>
                                        </p:tgtEl>
                                        <p:attrNameLst>
                                          <p:attrName>ppt_x</p:attrName>
                                        </p:attrNameLst>
                                      </p:cBhvr>
                                      <p:tavLst>
                                        <p:tav tm="0">
                                          <p:val>
                                            <p:strVal val="#ppt_x"/>
                                          </p:val>
                                        </p:tav>
                                        <p:tav tm="100000">
                                          <p:val>
                                            <p:strVal val="#ppt_x"/>
                                          </p:val>
                                        </p:tav>
                                      </p:tavLst>
                                    </p:anim>
                                    <p:anim calcmode="lin" valueType="num">
                                      <p:cBhvr>
                                        <p:cTn id="82"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8"/>
                                            </p:cond>
                                          </p:stCondLst>
                                          <p:endCondLst>
                                            <p:cond evt="onStopAudio" delay="0">
                                              <p:tgtEl>
                                                <p:sldTgt/>
                                              </p:tgtEl>
                                            </p:cond>
                                          </p:endCondLst>
                                        </p:cTn>
                                        <p:tgtEl>
                                          <p:sndTgt r:embed="rId6" name="cashreg.wav"/>
                                        </p:tgtEl>
                                      </p:cMediaNode>
                                    </p:audio>
                                  </p:subTnLst>
                                </p:cTn>
                              </p:par>
                              <p:par>
                                <p:cTn id="83" presetID="47" presetClass="entr" presetSubtype="0" fill="hold" grpId="0"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1000"/>
                                        <p:tgtEl>
                                          <p:spTgt spid="13"/>
                                        </p:tgtEl>
                                      </p:cBhvr>
                                    </p:animEffect>
                                    <p:anim calcmode="lin" valueType="num">
                                      <p:cBhvr>
                                        <p:cTn id="86" dur="1000" fill="hold"/>
                                        <p:tgtEl>
                                          <p:spTgt spid="13"/>
                                        </p:tgtEl>
                                        <p:attrNameLst>
                                          <p:attrName>ppt_x</p:attrName>
                                        </p:attrNameLst>
                                      </p:cBhvr>
                                      <p:tavLst>
                                        <p:tav tm="0">
                                          <p:val>
                                            <p:strVal val="#ppt_x"/>
                                          </p:val>
                                        </p:tav>
                                        <p:tav tm="100000">
                                          <p:val>
                                            <p:strVal val="#ppt_x"/>
                                          </p:val>
                                        </p:tav>
                                      </p:tavLst>
                                    </p:anim>
                                    <p:anim calcmode="lin" valueType="num">
                                      <p:cBhvr>
                                        <p:cTn id="87"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12" name="الخلية الحيوانية ليس.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12" grpId="0"/>
      <p:bldP spid="13" grpId="0"/>
      <p:bldP spid="14" grpId="0"/>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15616" y="2924944"/>
            <a:ext cx="6000750" cy="1200150"/>
          </a:xfrm>
          <a:prstGeom prst="rect">
            <a:avLst/>
          </a:prstGeom>
          <a:noFill/>
          <a:ln w="9525">
            <a:noFill/>
            <a:miter lim="800000"/>
            <a:headEnd/>
            <a:tailEnd/>
          </a:ln>
          <a:effectLst/>
        </p:spPr>
        <p:txBody>
          <a:bodyPr>
            <a:spAutoFit/>
          </a:bodyPr>
          <a:lstStyle/>
          <a:p>
            <a:pPr>
              <a:defRPr/>
            </a:pPr>
            <a:r>
              <a:rPr lang="ar-EG" sz="4000" b="1" dirty="0" err="1">
                <a:latin typeface="Calibri" pitchFamily="34" charset="0"/>
                <a:cs typeface="+mn-cs"/>
              </a:rPr>
              <a:t>المُفْرَداتُ.</a:t>
            </a:r>
            <a:r>
              <a:rPr lang="ar-EG" sz="4000" b="1" dirty="0">
                <a:latin typeface="Calibri" pitchFamily="34" charset="0"/>
                <a:cs typeface="+mn-cs"/>
              </a:rPr>
              <a:t> </a:t>
            </a:r>
            <a:r>
              <a:rPr lang="ar-EG" sz="3200" b="1" dirty="0">
                <a:latin typeface="Calibri" pitchFamily="34" charset="0"/>
                <a:cs typeface="+mn-cs"/>
              </a:rPr>
              <a:t>أَصغَرُ تَرْكِيبٍ فِي الْمَخْلُوقِ</a:t>
            </a:r>
          </a:p>
          <a:p>
            <a:pPr>
              <a:defRPr/>
            </a:pPr>
            <a:r>
              <a:rPr lang="ar-EG" sz="3200" b="1" dirty="0">
                <a:latin typeface="Calibri" pitchFamily="34" charset="0"/>
                <a:cs typeface="+mn-cs"/>
              </a:rPr>
              <a:t>الْحَيِّ </a:t>
            </a:r>
            <a:r>
              <a:rPr lang="ar-EG" sz="3200" b="1" dirty="0" err="1">
                <a:latin typeface="Calibri" pitchFamily="34" charset="0"/>
                <a:cs typeface="+mn-cs"/>
              </a:rPr>
              <a:t>يُسَمَّى </a:t>
            </a:r>
            <a:r>
              <a:rPr lang="ar-EG" sz="1000" b="1" dirty="0">
                <a:latin typeface="Calibri" pitchFamily="34" charset="0"/>
                <a:cs typeface="+mn-cs"/>
              </a:rPr>
              <a:t>.......................................................................................</a:t>
            </a:r>
            <a:endParaRPr lang="ar-EG" sz="3200" b="1" dirty="0">
              <a:latin typeface="Calibri" pitchFamily="34" charset="0"/>
              <a:cs typeface="+mn-cs"/>
            </a:endParaRPr>
          </a:p>
        </p:txBody>
      </p:sp>
      <p:sp>
        <p:nvSpPr>
          <p:cNvPr id="3" name="Flowchart: Connector 2"/>
          <p:cNvSpPr/>
          <p:nvPr/>
        </p:nvSpPr>
        <p:spPr>
          <a:xfrm>
            <a:off x="7402116" y="3139256"/>
            <a:ext cx="714375" cy="714375"/>
          </a:xfrm>
          <a:prstGeom prst="flowChartConnector">
            <a:avLst/>
          </a:prstGeom>
          <a:solidFill>
            <a:srgbClr val="FF00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chemeClr val="bg1"/>
                </a:solidFill>
              </a:rPr>
              <a:t>2</a:t>
            </a:r>
          </a:p>
        </p:txBody>
      </p:sp>
      <p:sp>
        <p:nvSpPr>
          <p:cNvPr id="4" name="مستطيل مستدير الزوايا 3"/>
          <p:cNvSpPr/>
          <p:nvPr/>
        </p:nvSpPr>
        <p:spPr>
          <a:xfrm>
            <a:off x="2771378" y="3285306"/>
            <a:ext cx="2286000" cy="1071563"/>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3600" b="1" dirty="0">
                <a:solidFill>
                  <a:srgbClr val="FF0000"/>
                </a:solidFill>
              </a:rPr>
              <a:t>الخلية</a:t>
            </a:r>
            <a:endParaRPr lang="en-US" sz="3600" b="1" dirty="0">
              <a:solidFill>
                <a:srgbClr val="FF0000"/>
              </a:solidFill>
            </a:endParaRPr>
          </a:p>
        </p:txBody>
      </p:sp>
      <p:sp>
        <p:nvSpPr>
          <p:cNvPr id="5" name="Snip Diagonal Corner Rectangle 1"/>
          <p:cNvSpPr/>
          <p:nvPr/>
        </p:nvSpPr>
        <p:spPr>
          <a:xfrm>
            <a:off x="2771800" y="1052736"/>
            <a:ext cx="4572000" cy="624423"/>
          </a:xfrm>
          <a:prstGeom prst="snip2Diag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أُفَكِّرُ وأَتَحَدَّثُ وأكْتُبُ</a:t>
            </a:r>
          </a:p>
        </p:txBody>
      </p:sp>
      <p:sp>
        <p:nvSpPr>
          <p:cNvPr id="6" name="Footer Placeholder 5"/>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0996 - science fiction gun.wav"/>
                                        </p:tgtEl>
                                      </p:cMediaNode>
                                    </p:audio>
                                  </p:subTnLst>
                                </p:cTn>
                              </p:par>
                              <p:par>
                                <p:cTn id="12" presetID="43"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
                                        <p:tgtEl>
                                          <p:spTgt spid="2"/>
                                        </p:tgtEl>
                                      </p:cBhvr>
                                    </p:animEffect>
                                    <p:anim calcmode="lin" valueType="num">
                                      <p:cBhvr>
                                        <p:cTn id="15" dur="400" fill="hold"/>
                                        <p:tgtEl>
                                          <p:spTgt spid="2"/>
                                        </p:tgtEl>
                                        <p:attrNameLst>
                                          <p:attrName>ppt_x</p:attrName>
                                        </p:attrNameLst>
                                      </p:cBhvr>
                                      <p:tavLst>
                                        <p:tav tm="0">
                                          <p:val>
                                            <p:strVal val="#ppt_x"/>
                                          </p:val>
                                        </p:tav>
                                        <p:tav tm="100000">
                                          <p:val>
                                            <p:strVal val="#ppt_x"/>
                                          </p:val>
                                        </p:tav>
                                      </p:tavLst>
                                    </p:anim>
                                    <p:anim calcmode="lin" valueType="num">
                                      <p:cBhvr>
                                        <p:cTn id="16" dur="400" fill="hold"/>
                                        <p:tgtEl>
                                          <p:spTgt spid="2"/>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أَصغَرُ تَرْكِيبٍ فِي الْمَخْلُوقِ.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الخل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p:cNvSpPr/>
          <p:nvPr/>
        </p:nvSpPr>
        <p:spPr>
          <a:xfrm>
            <a:off x="3347864" y="692696"/>
            <a:ext cx="4572000" cy="624423"/>
          </a:xfrm>
          <a:prstGeom prst="snip2Diag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أُفَكِّرُ وأَتَحَدَّثُ وأكْتُبُ</a:t>
            </a:r>
          </a:p>
        </p:txBody>
      </p:sp>
      <p:sp>
        <p:nvSpPr>
          <p:cNvPr id="3" name="Rectangle 3"/>
          <p:cNvSpPr>
            <a:spLocks noChangeArrowheads="1"/>
          </p:cNvSpPr>
          <p:nvPr/>
        </p:nvSpPr>
        <p:spPr bwMode="auto">
          <a:xfrm>
            <a:off x="1331640" y="1916832"/>
            <a:ext cx="6581775"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اَلتَّفْكيرُ </a:t>
            </a:r>
            <a:r>
              <a:rPr lang="ar-EG" sz="2800" dirty="0" err="1">
                <a:solidFill>
                  <a:srgbClr val="0000FF"/>
                </a:solidFill>
              </a:rPr>
              <a:t>النّاقِدُ.</a:t>
            </a:r>
            <a:r>
              <a:rPr lang="ar-EG" sz="2800" dirty="0">
                <a:solidFill>
                  <a:srgbClr val="0000FF"/>
                </a:solidFill>
              </a:rPr>
              <a:t> هَلْ يُمْكِنُ أَنْ يَتَكَوَّنَ الْمَخْلُوقُ الْحَيُّ مِنْ خَلِيَّةٍ </a:t>
            </a:r>
            <a:r>
              <a:rPr lang="ar-EG" sz="2800" dirty="0" err="1">
                <a:solidFill>
                  <a:srgbClr val="0000FF"/>
                </a:solidFill>
              </a:rPr>
              <a:t>وَاحِدَةٍ؟</a:t>
            </a:r>
            <a:r>
              <a:rPr lang="ar-EG" sz="2800" dirty="0">
                <a:solidFill>
                  <a:srgbClr val="0000FF"/>
                </a:solidFill>
              </a:rPr>
              <a:t> أُفَّسرُ ذَلِكَ.</a:t>
            </a:r>
          </a:p>
        </p:txBody>
      </p:sp>
      <p:sp>
        <p:nvSpPr>
          <p:cNvPr id="4" name="Flowchart: Connector 4"/>
          <p:cNvSpPr/>
          <p:nvPr/>
        </p:nvSpPr>
        <p:spPr>
          <a:xfrm>
            <a:off x="8101013" y="1557338"/>
            <a:ext cx="714375" cy="714375"/>
          </a:xfrm>
          <a:prstGeom prst="flowChartConnector">
            <a:avLst/>
          </a:prstGeom>
          <a:solidFill>
            <a:srgbClr val="FF00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chemeClr val="bg1"/>
                </a:solidFill>
              </a:rPr>
              <a:t>3</a:t>
            </a:r>
          </a:p>
        </p:txBody>
      </p:sp>
      <p:sp>
        <p:nvSpPr>
          <p:cNvPr id="5" name="مستطيل مستدير الزوايا 4"/>
          <p:cNvSpPr/>
          <p:nvPr/>
        </p:nvSpPr>
        <p:spPr>
          <a:xfrm>
            <a:off x="899592" y="3861048"/>
            <a:ext cx="7500990" cy="1055608"/>
          </a:xfrm>
          <a:prstGeom prst="round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نعم، تستطيع خلية واحدة القيام بوظائف الحياة </a:t>
            </a:r>
            <a:r>
              <a:rPr lang="ar-EG" sz="2800" dirty="0" err="1">
                <a:solidFill>
                  <a:srgbClr val="0000FF"/>
                </a:solidFill>
                <a:latin typeface="Arial" pitchFamily="34" charset="0"/>
                <a:cs typeface="Arial" pitchFamily="34" charset="0"/>
              </a:rPr>
              <a:t>جميعها.</a:t>
            </a:r>
            <a:r>
              <a:rPr lang="ar-EG" sz="2800" dirty="0">
                <a:solidFill>
                  <a:srgbClr val="0000FF"/>
                </a:solidFill>
                <a:latin typeface="Arial" pitchFamily="34" charset="0"/>
                <a:cs typeface="Arial" pitchFamily="34" charset="0"/>
              </a:rPr>
              <a:t> كل خلية هي مخلوق حي.</a:t>
            </a:r>
            <a:endParaRPr lang="en-US" sz="2800" dirty="0">
              <a:solidFill>
                <a:srgbClr val="0000FF"/>
              </a:solidFill>
              <a:latin typeface="Arial" pitchFamily="34" charset="0"/>
              <a:cs typeface="Arial" pitchFamily="34" charset="0"/>
            </a:endParaRPr>
          </a:p>
        </p:txBody>
      </p:sp>
      <p:sp>
        <p:nvSpPr>
          <p:cNvPr id="6" name="Footer Placeholder 5"/>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0996 - science fiction gun.wav"/>
                                        </p:tgtEl>
                                      </p:cMediaNode>
                                    </p:audio>
                                  </p:subTnLst>
                                </p:cTn>
                              </p:par>
                              <p:par>
                                <p:cTn id="12" presetID="43"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
                                        <p:tgtEl>
                                          <p:spTgt spid="3"/>
                                        </p:tgtEl>
                                      </p:cBhvr>
                                    </p:animEffect>
                                    <p:anim calcmode="lin" valueType="num">
                                      <p:cBhvr>
                                        <p:cTn id="15" dur="400" fill="hold"/>
                                        <p:tgtEl>
                                          <p:spTgt spid="3"/>
                                        </p:tgtEl>
                                        <p:attrNameLst>
                                          <p:attrName>ppt_x</p:attrName>
                                        </p:attrNameLst>
                                      </p:cBhvr>
                                      <p:tavLst>
                                        <p:tav tm="0">
                                          <p:val>
                                            <p:strVal val="#ppt_x"/>
                                          </p:val>
                                        </p:tav>
                                        <p:tav tm="100000">
                                          <p:val>
                                            <p:strVal val="#ppt_x"/>
                                          </p:val>
                                        </p:tav>
                                      </p:tavLst>
                                    </p:anim>
                                    <p:anim calcmode="lin" valueType="num">
                                      <p:cBhvr>
                                        <p:cTn id="16" dur="400" fill="hold"/>
                                        <p:tgtEl>
                                          <p:spTgt spid="3"/>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هَلْ يُمْكِنُ أَنْ يَتَكَوَّنَ الْمَخْلُوقُ.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نعم، تستطيع خلية واحدة القيا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2"/>
          <p:cNvSpPr/>
          <p:nvPr/>
        </p:nvSpPr>
        <p:spPr>
          <a:xfrm>
            <a:off x="8072438" y="571500"/>
            <a:ext cx="714375" cy="714375"/>
          </a:xfrm>
          <a:prstGeom prst="flowChartConnector">
            <a:avLst/>
          </a:prstGeom>
          <a:solidFill>
            <a:srgbClr val="FF00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chemeClr val="bg1"/>
                </a:solidFill>
              </a:rPr>
              <a:t>4</a:t>
            </a:r>
          </a:p>
        </p:txBody>
      </p:sp>
      <p:sp>
        <p:nvSpPr>
          <p:cNvPr id="3" name="Round Diagonal Corner Rectangle 1"/>
          <p:cNvSpPr/>
          <p:nvPr/>
        </p:nvSpPr>
        <p:spPr>
          <a:xfrm>
            <a:off x="2483768" y="1124744"/>
            <a:ext cx="5086350" cy="578882"/>
          </a:xfrm>
          <a:prstGeom prst="round2Diag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أَخْتارُ الإِجابَةَ الصحيحَةَ.</a:t>
            </a:r>
          </a:p>
        </p:txBody>
      </p:sp>
      <p:sp>
        <p:nvSpPr>
          <p:cNvPr id="7" name="Rectangle 1"/>
          <p:cNvSpPr>
            <a:spLocks noChangeArrowheads="1"/>
          </p:cNvSpPr>
          <p:nvPr/>
        </p:nvSpPr>
        <p:spPr bwMode="auto">
          <a:xfrm>
            <a:off x="5292725" y="4076700"/>
            <a:ext cx="2927350" cy="646113"/>
          </a:xfrm>
          <a:prstGeom prst="rect">
            <a:avLst/>
          </a:prstGeom>
          <a:noFill/>
          <a:ln w="9525">
            <a:noFill/>
            <a:miter lim="800000"/>
            <a:headEnd/>
            <a:tailEnd/>
          </a:ln>
        </p:spPr>
        <p:txBody>
          <a:bodyPr anchor="ctr">
            <a:spAutoFit/>
          </a:bodyPr>
          <a:lstStyle/>
          <a:p>
            <a:r>
              <a:rPr lang="ar-EG" sz="3600" b="1" dirty="0">
                <a:solidFill>
                  <a:srgbClr val="002060"/>
                </a:solidFill>
              </a:rPr>
              <a:t>أ- الميتوكندريا.</a:t>
            </a:r>
            <a:endParaRPr lang="en-US" sz="3600" dirty="0">
              <a:solidFill>
                <a:srgbClr val="002060"/>
              </a:solidFill>
            </a:endParaRPr>
          </a:p>
        </p:txBody>
      </p:sp>
      <p:sp>
        <p:nvSpPr>
          <p:cNvPr id="8" name="مربع نص 7"/>
          <p:cNvSpPr txBox="1">
            <a:spLocks noChangeArrowheads="1"/>
          </p:cNvSpPr>
          <p:nvPr/>
        </p:nvSpPr>
        <p:spPr bwMode="auto">
          <a:xfrm>
            <a:off x="971600" y="2420888"/>
            <a:ext cx="7344816"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أي الأجزاء التالية يوجد في الخلية النباتية فقط؟</a:t>
            </a:r>
            <a:endParaRPr lang="en-US" sz="2800" dirty="0">
              <a:solidFill>
                <a:srgbClr val="0000FF"/>
              </a:solidFill>
            </a:endParaRPr>
          </a:p>
        </p:txBody>
      </p:sp>
      <p:sp>
        <p:nvSpPr>
          <p:cNvPr id="9" name="Rectangle 1"/>
          <p:cNvSpPr>
            <a:spLocks noChangeArrowheads="1"/>
          </p:cNvSpPr>
          <p:nvPr/>
        </p:nvSpPr>
        <p:spPr bwMode="auto">
          <a:xfrm>
            <a:off x="900113" y="4005263"/>
            <a:ext cx="2927350" cy="646112"/>
          </a:xfrm>
          <a:prstGeom prst="rect">
            <a:avLst/>
          </a:prstGeom>
          <a:noFill/>
          <a:ln w="9525">
            <a:noFill/>
            <a:miter lim="800000"/>
            <a:headEnd/>
            <a:tailEnd/>
          </a:ln>
        </p:spPr>
        <p:txBody>
          <a:bodyPr anchor="ctr">
            <a:spAutoFit/>
          </a:bodyPr>
          <a:lstStyle/>
          <a:p>
            <a:r>
              <a:rPr lang="ar-EG" sz="3600" b="1">
                <a:solidFill>
                  <a:srgbClr val="002060"/>
                </a:solidFill>
              </a:rPr>
              <a:t>ب- البلاستيدات.</a:t>
            </a:r>
            <a:endParaRPr lang="en-US" sz="3600">
              <a:solidFill>
                <a:srgbClr val="002060"/>
              </a:solidFill>
            </a:endParaRPr>
          </a:p>
        </p:txBody>
      </p:sp>
      <p:sp>
        <p:nvSpPr>
          <p:cNvPr id="10" name="Rectangle 1"/>
          <p:cNvSpPr>
            <a:spLocks noChangeArrowheads="1"/>
          </p:cNvSpPr>
          <p:nvPr/>
        </p:nvSpPr>
        <p:spPr bwMode="auto">
          <a:xfrm>
            <a:off x="4643438" y="4797425"/>
            <a:ext cx="3505200" cy="646113"/>
          </a:xfrm>
          <a:prstGeom prst="rect">
            <a:avLst/>
          </a:prstGeom>
          <a:noFill/>
          <a:ln w="9525">
            <a:noFill/>
            <a:miter lim="800000"/>
            <a:headEnd/>
            <a:tailEnd/>
          </a:ln>
        </p:spPr>
        <p:txBody>
          <a:bodyPr anchor="ctr">
            <a:spAutoFit/>
          </a:bodyPr>
          <a:lstStyle/>
          <a:p>
            <a:r>
              <a:rPr lang="ar-EG" sz="3600" b="1" dirty="0">
                <a:solidFill>
                  <a:srgbClr val="002060"/>
                </a:solidFill>
              </a:rPr>
              <a:t>جـ- الغشاء الخلوي.</a:t>
            </a:r>
            <a:endParaRPr lang="en-US" sz="3600" dirty="0">
              <a:solidFill>
                <a:srgbClr val="002060"/>
              </a:solidFill>
            </a:endParaRPr>
          </a:p>
        </p:txBody>
      </p:sp>
      <p:sp>
        <p:nvSpPr>
          <p:cNvPr id="11" name="Rectangle 1"/>
          <p:cNvSpPr>
            <a:spLocks noChangeArrowheads="1"/>
          </p:cNvSpPr>
          <p:nvPr/>
        </p:nvSpPr>
        <p:spPr bwMode="auto">
          <a:xfrm>
            <a:off x="827088" y="4868863"/>
            <a:ext cx="2928937" cy="646112"/>
          </a:xfrm>
          <a:prstGeom prst="rect">
            <a:avLst/>
          </a:prstGeom>
          <a:noFill/>
          <a:ln w="9525">
            <a:noFill/>
            <a:miter lim="800000"/>
            <a:headEnd/>
            <a:tailEnd/>
          </a:ln>
        </p:spPr>
        <p:txBody>
          <a:bodyPr anchor="ctr">
            <a:spAutoFit/>
          </a:bodyPr>
          <a:lstStyle/>
          <a:p>
            <a:r>
              <a:rPr lang="ar-EG" sz="3600" b="1">
                <a:solidFill>
                  <a:srgbClr val="002060"/>
                </a:solidFill>
              </a:rPr>
              <a:t>د- الكروموسوم.</a:t>
            </a:r>
            <a:endParaRPr lang="en-US" sz="3600">
              <a:solidFill>
                <a:srgbClr val="002060"/>
              </a:solidFill>
            </a:endParaRPr>
          </a:p>
        </p:txBody>
      </p:sp>
      <p:cxnSp>
        <p:nvCxnSpPr>
          <p:cNvPr id="13" name="رابط مستقيم 12"/>
          <p:cNvCxnSpPr/>
          <p:nvPr/>
        </p:nvCxnSpPr>
        <p:spPr>
          <a:xfrm>
            <a:off x="1476375" y="4652963"/>
            <a:ext cx="2303463"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12" name="Footer Placeholder 1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ICKUP.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أَخْتارُ الإِجابَةَ الصحيحَةَ.wav"/>
                                        </p:tgtEl>
                                      </p:cMediaNode>
                                    </p:audio>
                                  </p:sub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 calcmode="lin" valueType="num">
                                      <p:cBhvr>
                                        <p:cTn id="19" dur="500" fill="hold"/>
                                        <p:tgtEl>
                                          <p:spTgt spid="8"/>
                                        </p:tgtEl>
                                        <p:attrNameLst>
                                          <p:attrName>style.rotation</p:attrName>
                                        </p:attrNameLst>
                                      </p:cBhvr>
                                      <p:tavLst>
                                        <p:tav tm="0">
                                          <p:val>
                                            <p:fltVal val="360"/>
                                          </p:val>
                                        </p:tav>
                                        <p:tav tm="100000">
                                          <p:val>
                                            <p:fltVal val="0"/>
                                          </p:val>
                                        </p:tav>
                                      </p:tavLst>
                                    </p:anim>
                                    <p:animEffect transition="in" filter="fade">
                                      <p:cBhvr>
                                        <p:cTn id="20"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5" name="أي الأجزاء التالية يوجد في.wav"/>
                                        </p:tgtEl>
                                      </p:cMediaNode>
                                    </p:audio>
                                  </p:subTnLst>
                                </p:cTn>
                              </p:par>
                              <p:par>
                                <p:cTn id="21" presetID="34"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from="(-#ppt_w/2)" to="(#ppt_x)" calcmode="lin" valueType="num">
                                      <p:cBhvr>
                                        <p:cTn id="23" dur="600" fill="hold">
                                          <p:stCondLst>
                                            <p:cond delay="0"/>
                                          </p:stCondLst>
                                        </p:cTn>
                                        <p:tgtEl>
                                          <p:spTgt spid="7"/>
                                        </p:tgtEl>
                                        <p:attrNameLst>
                                          <p:attrName>ppt_x</p:attrName>
                                        </p:attrNameLst>
                                      </p:cBhvr>
                                    </p:anim>
                                    <p:anim from="0" to="-1.0" calcmode="lin" valueType="num">
                                      <p:cBhvr>
                                        <p:cTn id="24" dur="200" decel="50000" autoRev="1" fill="hold">
                                          <p:stCondLst>
                                            <p:cond delay="600"/>
                                          </p:stCondLst>
                                        </p:cTn>
                                        <p:tgtEl>
                                          <p:spTgt spid="7"/>
                                        </p:tgtEl>
                                        <p:attrNameLst>
                                          <p:attrName>xshear</p:attrName>
                                        </p:attrNameLst>
                                      </p:cBhvr>
                                    </p:anim>
                                    <p:animScale>
                                      <p:cBhvr>
                                        <p:cTn id="25" dur="200" decel="100000" autoRev="1" fill="hold">
                                          <p:stCondLst>
                                            <p:cond delay="600"/>
                                          </p:stCondLst>
                                        </p:cTn>
                                        <p:tgtEl>
                                          <p:spTgt spid="7"/>
                                        </p:tgtEl>
                                      </p:cBhvr>
                                      <p:from x="100000" y="100000"/>
                                      <p:to x="80000" y="100000"/>
                                    </p:animScale>
                                    <p:anim by="(#ppt_h/3+#ppt_w*0.1)" calcmode="lin" valueType="num">
                                      <p:cBhvr additive="sum">
                                        <p:cTn id="26" dur="200" decel="100000" autoRev="1" fill="hold">
                                          <p:stCondLst>
                                            <p:cond delay="600"/>
                                          </p:stCondLst>
                                        </p:cTn>
                                        <p:tgtEl>
                                          <p:spTgt spid="7"/>
                                        </p:tgtEl>
                                        <p:attrNameLst>
                                          <p:attrName>ppt_x</p:attrName>
                                        </p:attrNameLst>
                                      </p:cBhvr>
                                    </p:anim>
                                  </p:childTnLst>
                                  <p:subTnLst>
                                    <p:audio>
                                      <p:cMediaNode>
                                        <p:cTn display="0" masterRel="sameClick">
                                          <p:stCondLst>
                                            <p:cond evt="begin" delay="0">
                                              <p:tn val="21"/>
                                            </p:cond>
                                          </p:stCondLst>
                                          <p:endCondLst>
                                            <p:cond evt="onStopAudio" delay="0">
                                              <p:tgtEl>
                                                <p:sldTgt/>
                                              </p:tgtEl>
                                            </p:cond>
                                          </p:endCondLst>
                                        </p:cTn>
                                        <p:tgtEl>
                                          <p:sndTgt r:embed="rId6" name="الميتوكندريا ش43.wav"/>
                                        </p:tgtEl>
                                      </p:cMediaNode>
                                    </p:audio>
                                  </p:sub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from="(-#ppt_w/2)" to="(#ppt_x)" calcmode="lin" valueType="num">
                                      <p:cBhvr>
                                        <p:cTn id="31" dur="600" fill="hold">
                                          <p:stCondLst>
                                            <p:cond delay="0"/>
                                          </p:stCondLst>
                                        </p:cTn>
                                        <p:tgtEl>
                                          <p:spTgt spid="9"/>
                                        </p:tgtEl>
                                        <p:attrNameLst>
                                          <p:attrName>ppt_x</p:attrName>
                                        </p:attrNameLst>
                                      </p:cBhvr>
                                    </p:anim>
                                    <p:anim from="0" to="-1.0" calcmode="lin" valueType="num">
                                      <p:cBhvr>
                                        <p:cTn id="32" dur="200" decel="50000" autoRev="1" fill="hold">
                                          <p:stCondLst>
                                            <p:cond delay="600"/>
                                          </p:stCondLst>
                                        </p:cTn>
                                        <p:tgtEl>
                                          <p:spTgt spid="9"/>
                                        </p:tgtEl>
                                        <p:attrNameLst>
                                          <p:attrName>xshear</p:attrName>
                                        </p:attrNameLst>
                                      </p:cBhvr>
                                    </p:anim>
                                    <p:animScale>
                                      <p:cBhvr>
                                        <p:cTn id="33" dur="200" decel="100000" autoRev="1" fill="hold">
                                          <p:stCondLst>
                                            <p:cond delay="600"/>
                                          </p:stCondLst>
                                        </p:cTn>
                                        <p:tgtEl>
                                          <p:spTgt spid="9"/>
                                        </p:tgtEl>
                                      </p:cBhvr>
                                      <p:from x="100000" y="100000"/>
                                      <p:to x="80000" y="100000"/>
                                    </p:animScale>
                                    <p:anim by="(#ppt_h/3+#ppt_w*0.1)" calcmode="lin" valueType="num">
                                      <p:cBhvr additive="sum">
                                        <p:cTn id="34" dur="200" decel="100000" autoRev="1" fill="hold">
                                          <p:stCondLst>
                                            <p:cond delay="600"/>
                                          </p:stCondLst>
                                        </p:cTn>
                                        <p:tgtEl>
                                          <p:spTgt spid="9"/>
                                        </p:tgtEl>
                                        <p:attrNameLst>
                                          <p:attrName>ppt_x</p:attrName>
                                        </p:attrNameLst>
                                      </p:cBhvr>
                                    </p:anim>
                                  </p:childTnLst>
                                  <p:subTnLst>
                                    <p:audio>
                                      <p:cMediaNode>
                                        <p:cTn display="0" masterRel="sameClick">
                                          <p:stCondLst>
                                            <p:cond evt="begin" delay="0">
                                              <p:tn val="29"/>
                                            </p:cond>
                                          </p:stCondLst>
                                          <p:endCondLst>
                                            <p:cond evt="onStopAudio" delay="0">
                                              <p:tgtEl>
                                                <p:sldTgt/>
                                              </p:tgtEl>
                                            </p:cond>
                                          </p:endCondLst>
                                        </p:cTn>
                                        <p:tgtEl>
                                          <p:sndTgt r:embed="rId7" name="البلاستيدات ش43.wav"/>
                                        </p:tgtEl>
                                      </p:cMediaNode>
                                    </p:audio>
                                  </p:sub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from="(-#ppt_w/2)" to="(#ppt_x)" calcmode="lin" valueType="num">
                                      <p:cBhvr>
                                        <p:cTn id="39" dur="600" fill="hold">
                                          <p:stCondLst>
                                            <p:cond delay="0"/>
                                          </p:stCondLst>
                                        </p:cTn>
                                        <p:tgtEl>
                                          <p:spTgt spid="10"/>
                                        </p:tgtEl>
                                        <p:attrNameLst>
                                          <p:attrName>ppt_x</p:attrName>
                                        </p:attrNameLst>
                                      </p:cBhvr>
                                    </p:anim>
                                    <p:anim from="0" to="-1.0" calcmode="lin" valueType="num">
                                      <p:cBhvr>
                                        <p:cTn id="40" dur="200" decel="50000" autoRev="1" fill="hold">
                                          <p:stCondLst>
                                            <p:cond delay="600"/>
                                          </p:stCondLst>
                                        </p:cTn>
                                        <p:tgtEl>
                                          <p:spTgt spid="10"/>
                                        </p:tgtEl>
                                        <p:attrNameLst>
                                          <p:attrName>xshear</p:attrName>
                                        </p:attrNameLst>
                                      </p:cBhvr>
                                    </p:anim>
                                    <p:animScale>
                                      <p:cBhvr>
                                        <p:cTn id="41" dur="200" decel="100000" autoRev="1" fill="hold">
                                          <p:stCondLst>
                                            <p:cond delay="600"/>
                                          </p:stCondLst>
                                        </p:cTn>
                                        <p:tgtEl>
                                          <p:spTgt spid="10"/>
                                        </p:tgtEl>
                                      </p:cBhvr>
                                      <p:from x="100000" y="100000"/>
                                      <p:to x="80000" y="100000"/>
                                    </p:animScale>
                                    <p:anim by="(#ppt_h/3+#ppt_w*0.1)" calcmode="lin" valueType="num">
                                      <p:cBhvr additive="sum">
                                        <p:cTn id="42" dur="200" decel="100000" autoRev="1" fill="hold">
                                          <p:stCondLst>
                                            <p:cond delay="600"/>
                                          </p:stCondLst>
                                        </p:cTn>
                                        <p:tgtEl>
                                          <p:spTgt spid="10"/>
                                        </p:tgtEl>
                                        <p:attrNameLst>
                                          <p:attrName>ppt_x</p:attrName>
                                        </p:attrNameLst>
                                      </p:cBhvr>
                                    </p:anim>
                                  </p:childTnLst>
                                  <p:subTnLst>
                                    <p:audio>
                                      <p:cMediaNode>
                                        <p:cTn display="0" masterRel="sameClick">
                                          <p:stCondLst>
                                            <p:cond evt="begin" delay="0">
                                              <p:tn val="37"/>
                                            </p:cond>
                                          </p:stCondLst>
                                          <p:endCondLst>
                                            <p:cond evt="onStopAudio" delay="0">
                                              <p:tgtEl>
                                                <p:sldTgt/>
                                              </p:tgtEl>
                                            </p:cond>
                                          </p:endCondLst>
                                        </p:cTn>
                                        <p:tgtEl>
                                          <p:sndTgt r:embed="rId8" name="الغشاء الخلوي.wav"/>
                                        </p:tgtEl>
                                      </p:cMediaNode>
                                    </p:audio>
                                  </p:subTnLst>
                                </p:cTn>
                              </p:par>
                            </p:childTnLst>
                          </p:cTn>
                        </p:par>
                      </p:childTnLst>
                    </p:cTn>
                  </p:par>
                  <p:par>
                    <p:cTn id="43" fill="hold">
                      <p:stCondLst>
                        <p:cond delay="indefinite"/>
                      </p:stCondLst>
                      <p:childTnLst>
                        <p:par>
                          <p:cTn id="44" fill="hold">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from="(-#ppt_w/2)" to="(#ppt_x)" calcmode="lin" valueType="num">
                                      <p:cBhvr>
                                        <p:cTn id="47" dur="600" fill="hold">
                                          <p:stCondLst>
                                            <p:cond delay="0"/>
                                          </p:stCondLst>
                                        </p:cTn>
                                        <p:tgtEl>
                                          <p:spTgt spid="11"/>
                                        </p:tgtEl>
                                        <p:attrNameLst>
                                          <p:attrName>ppt_x</p:attrName>
                                        </p:attrNameLst>
                                      </p:cBhvr>
                                    </p:anim>
                                    <p:anim from="0" to="-1.0" calcmode="lin" valueType="num">
                                      <p:cBhvr>
                                        <p:cTn id="48" dur="200" decel="50000" autoRev="1" fill="hold">
                                          <p:stCondLst>
                                            <p:cond delay="600"/>
                                          </p:stCondLst>
                                        </p:cTn>
                                        <p:tgtEl>
                                          <p:spTgt spid="11"/>
                                        </p:tgtEl>
                                        <p:attrNameLst>
                                          <p:attrName>xshear</p:attrName>
                                        </p:attrNameLst>
                                      </p:cBhvr>
                                    </p:anim>
                                    <p:animScale>
                                      <p:cBhvr>
                                        <p:cTn id="49" dur="200" decel="100000" autoRev="1" fill="hold">
                                          <p:stCondLst>
                                            <p:cond delay="600"/>
                                          </p:stCondLst>
                                        </p:cTn>
                                        <p:tgtEl>
                                          <p:spTgt spid="11"/>
                                        </p:tgtEl>
                                      </p:cBhvr>
                                      <p:from x="100000" y="100000"/>
                                      <p:to x="80000" y="100000"/>
                                    </p:animScale>
                                    <p:anim by="(#ppt_h/3+#ppt_w*0.1)" calcmode="lin" valueType="num">
                                      <p:cBhvr additive="sum">
                                        <p:cTn id="50" dur="200" decel="100000" autoRev="1" fill="hold">
                                          <p:stCondLst>
                                            <p:cond delay="600"/>
                                          </p:stCondLst>
                                        </p:cTn>
                                        <p:tgtEl>
                                          <p:spTgt spid="11"/>
                                        </p:tgtEl>
                                        <p:attrNameLst>
                                          <p:attrName>ppt_x</p:attrName>
                                        </p:attrNameLst>
                                      </p:cBhvr>
                                    </p:anim>
                                  </p:childTnLst>
                                  <p:subTnLst>
                                    <p:audio>
                                      <p:cMediaNode>
                                        <p:cTn display="0" masterRel="sameClick">
                                          <p:stCondLst>
                                            <p:cond evt="begin" delay="0">
                                              <p:tn val="45"/>
                                            </p:cond>
                                          </p:stCondLst>
                                          <p:endCondLst>
                                            <p:cond evt="onStopAudio" delay="0">
                                              <p:tgtEl>
                                                <p:sldTgt/>
                                              </p:tgtEl>
                                            </p:cond>
                                          </p:endCondLst>
                                        </p:cTn>
                                        <p:tgtEl>
                                          <p:sndTgt r:embed="rId9" name="الكروموسوم ش43.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1+#ppt_w/2"/>
                                          </p:val>
                                        </p:tav>
                                        <p:tav tm="100000">
                                          <p:val>
                                            <p:strVal val="#ppt_x"/>
                                          </p:val>
                                        </p:tav>
                                      </p:tavLst>
                                    </p:anim>
                                    <p:anim calcmode="lin" valueType="num">
                                      <p:cBhvr additive="base">
                                        <p:cTn id="56"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10"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p:bldP spid="7" grpId="0"/>
      <p:bldP spid="8" grpId="0" animBg="1"/>
      <p:bldP spid="9"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2"/>
          <p:cNvSpPr/>
          <p:nvPr/>
        </p:nvSpPr>
        <p:spPr>
          <a:xfrm>
            <a:off x="8072438" y="571500"/>
            <a:ext cx="714375" cy="714375"/>
          </a:xfrm>
          <a:prstGeom prst="flowChartConnector">
            <a:avLst/>
          </a:prstGeom>
          <a:solidFill>
            <a:srgbClr val="FF00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chemeClr val="bg1"/>
                </a:solidFill>
              </a:rPr>
              <a:t>5</a:t>
            </a:r>
          </a:p>
        </p:txBody>
      </p:sp>
      <p:sp>
        <p:nvSpPr>
          <p:cNvPr id="3" name="Round Diagonal Corner Rectangle 1"/>
          <p:cNvSpPr/>
          <p:nvPr/>
        </p:nvSpPr>
        <p:spPr>
          <a:xfrm>
            <a:off x="2267744" y="548680"/>
            <a:ext cx="5086350" cy="578882"/>
          </a:xfrm>
          <a:prstGeom prst="round2Diag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أَخْتارُ الإِجابَةَ الصحيحَةَ.</a:t>
            </a:r>
          </a:p>
        </p:txBody>
      </p:sp>
      <p:sp>
        <p:nvSpPr>
          <p:cNvPr id="4" name="مستطيل 3"/>
          <p:cNvSpPr>
            <a:spLocks noChangeArrowheads="1"/>
          </p:cNvSpPr>
          <p:nvPr/>
        </p:nvSpPr>
        <p:spPr bwMode="auto">
          <a:xfrm>
            <a:off x="5148064" y="2060848"/>
            <a:ext cx="2406428"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جَمِيعُ الخَلايا النَّباتيَّةِ</a:t>
            </a:r>
          </a:p>
        </p:txBody>
      </p:sp>
      <p:sp>
        <p:nvSpPr>
          <p:cNvPr id="6" name="Rectangle 3"/>
          <p:cNvSpPr>
            <a:spLocks noChangeArrowheads="1"/>
          </p:cNvSpPr>
          <p:nvPr/>
        </p:nvSpPr>
        <p:spPr bwMode="auto">
          <a:xfrm>
            <a:off x="1547813" y="2636838"/>
            <a:ext cx="5500687" cy="3313112"/>
          </a:xfrm>
          <a:prstGeom prst="rect">
            <a:avLst/>
          </a:prstGeom>
          <a:noFill/>
          <a:ln w="9525">
            <a:noFill/>
            <a:miter lim="800000"/>
            <a:headEnd/>
            <a:tailEnd/>
          </a:ln>
        </p:spPr>
        <p:txBody>
          <a:bodyPr>
            <a:spAutoFit/>
          </a:bodyPr>
          <a:lstStyle/>
          <a:p>
            <a:pPr>
              <a:lnSpc>
                <a:spcPct val="150000"/>
              </a:lnSpc>
              <a:defRPr/>
            </a:pPr>
            <a:r>
              <a:rPr lang="ar-EG" sz="3600" b="1" dirty="0">
                <a:latin typeface="Calibri" pitchFamily="34" charset="0"/>
                <a:cs typeface="+mn-cs"/>
              </a:rPr>
              <a:t>أ- تُشبِهُ الصنادِيقَ.</a:t>
            </a:r>
          </a:p>
          <a:p>
            <a:pPr>
              <a:lnSpc>
                <a:spcPct val="150000"/>
              </a:lnSpc>
              <a:defRPr/>
            </a:pPr>
            <a:r>
              <a:rPr lang="ar-EG" sz="3600" b="1" dirty="0">
                <a:latin typeface="Calibri" pitchFamily="34" charset="0"/>
                <a:cs typeface="+mn-cs"/>
              </a:rPr>
              <a:t>ب- تُؤَدِّي الْوَظِيفَةَ نَفْسَها.</a:t>
            </a:r>
          </a:p>
          <a:p>
            <a:pPr>
              <a:lnSpc>
                <a:spcPct val="150000"/>
              </a:lnSpc>
              <a:defRPr/>
            </a:pPr>
            <a:r>
              <a:rPr lang="ar-EG" sz="3600" b="1" dirty="0">
                <a:latin typeface="Calibri" pitchFamily="34" charset="0"/>
                <a:cs typeface="+mn-cs"/>
              </a:rPr>
              <a:t>ج- </a:t>
            </a:r>
            <a:r>
              <a:rPr lang="ar-EG" sz="3600" b="1" dirty="0" err="1">
                <a:latin typeface="Calibri" pitchFamily="34" charset="0"/>
                <a:cs typeface="+mn-cs"/>
              </a:rPr>
              <a:t>بَيْضِيَّةُ</a:t>
            </a:r>
            <a:r>
              <a:rPr lang="ar-EG" sz="3600" b="1" dirty="0">
                <a:latin typeface="Calibri" pitchFamily="34" charset="0"/>
                <a:cs typeface="+mn-cs"/>
              </a:rPr>
              <a:t> الَّشكْلِ.</a:t>
            </a:r>
          </a:p>
          <a:p>
            <a:pPr>
              <a:lnSpc>
                <a:spcPct val="150000"/>
              </a:lnSpc>
              <a:defRPr/>
            </a:pPr>
            <a:r>
              <a:rPr lang="ar-EG" sz="3600" b="1" dirty="0">
                <a:latin typeface="Calibri" pitchFamily="34" charset="0"/>
                <a:cs typeface="+mn-cs"/>
              </a:rPr>
              <a:t>د- لا تَحْتَوِي عَلَى كُلُورُوفِيل.</a:t>
            </a:r>
          </a:p>
        </p:txBody>
      </p:sp>
      <p:cxnSp>
        <p:nvCxnSpPr>
          <p:cNvPr id="8" name="رابط مستقيم 7"/>
          <p:cNvCxnSpPr/>
          <p:nvPr/>
        </p:nvCxnSpPr>
        <p:spPr>
          <a:xfrm>
            <a:off x="4284663" y="3429000"/>
            <a:ext cx="2303462"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جَمِيعُ الخَلايا النَّباتيَّةِ.wav"/>
                                        </p:tgtEl>
                                      </p:cMediaNode>
                                    </p:audio>
                                  </p:subTnLst>
                                </p:cTn>
                              </p:par>
                              <p:par>
                                <p:cTn id="11" presetID="9"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dissolve">
                                      <p:cBhvr>
                                        <p:cTn id="13" dur="500"/>
                                        <p:tgtEl>
                                          <p:spTgt spid="6">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4" name="تُشبِهُ الصنادِيقَ.wav"/>
                                        </p:tgtEl>
                                      </p:cMediaNode>
                                    </p:audio>
                                  </p:sub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dissolve">
                                      <p:cBhvr>
                                        <p:cTn id="18" dur="500"/>
                                        <p:tgtEl>
                                          <p:spTgt spid="6">
                                            <p:txEl>
                                              <p:pRg st="1" end="1"/>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5" name="تُؤَدِّي الْوَظِيفَةَ نَفْسَها.wav"/>
                                        </p:tgtEl>
                                      </p:cMediaNode>
                                    </p:audio>
                                  </p:sub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dissolve">
                                      <p:cBhvr>
                                        <p:cTn id="23" dur="500"/>
                                        <p:tgtEl>
                                          <p:spTgt spid="6">
                                            <p:txEl>
                                              <p:pRg st="2" end="2"/>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6" name="بَيْضِيَّةُ الَّشكْلِ.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dissolve">
                                      <p:cBhvr>
                                        <p:cTn id="28" dur="500"/>
                                        <p:tgtEl>
                                          <p:spTgt spid="6">
                                            <p:txEl>
                                              <p:pRg st="3" end="3"/>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7" name="لا تَحْتَوِي عَلَى كُلُورُوفِيل.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2"/>
          <p:cNvSpPr/>
          <p:nvPr/>
        </p:nvSpPr>
        <p:spPr>
          <a:xfrm>
            <a:off x="8072438" y="571500"/>
            <a:ext cx="714375" cy="714375"/>
          </a:xfrm>
          <a:prstGeom prst="flowChartConnector">
            <a:avLst/>
          </a:prstGeom>
          <a:solidFill>
            <a:srgbClr val="FF00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chemeClr val="bg1"/>
                </a:solidFill>
              </a:rPr>
              <a:t>6</a:t>
            </a:r>
          </a:p>
        </p:txBody>
      </p:sp>
      <p:sp>
        <p:nvSpPr>
          <p:cNvPr id="3" name="Flowchart: Connector 2"/>
          <p:cNvSpPr/>
          <p:nvPr/>
        </p:nvSpPr>
        <p:spPr>
          <a:xfrm>
            <a:off x="467544" y="1628800"/>
            <a:ext cx="7878763" cy="578882"/>
          </a:xfrm>
          <a:prstGeom prst="round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السؤال </a:t>
            </a:r>
            <a:r>
              <a:rPr lang="ar-EG" sz="2800" dirty="0" err="1">
                <a:solidFill>
                  <a:srgbClr val="0000FF"/>
                </a:solidFill>
                <a:latin typeface="Arial" pitchFamily="34" charset="0"/>
                <a:cs typeface="Arial" pitchFamily="34" charset="0"/>
              </a:rPr>
              <a:t>الأساسي.</a:t>
            </a:r>
            <a:r>
              <a:rPr lang="ar-EG" sz="2800" dirty="0">
                <a:solidFill>
                  <a:srgbClr val="0000FF"/>
                </a:solidFill>
                <a:latin typeface="Arial" pitchFamily="34" charset="0"/>
                <a:cs typeface="Arial" pitchFamily="34" charset="0"/>
              </a:rPr>
              <a:t> كيف تنظم المخلوقات </a:t>
            </a:r>
            <a:r>
              <a:rPr lang="ar-EG" sz="2800" dirty="0" err="1">
                <a:solidFill>
                  <a:srgbClr val="0000FF"/>
                </a:solidFill>
                <a:latin typeface="Arial" pitchFamily="34" charset="0"/>
                <a:cs typeface="Arial" pitchFamily="34" charset="0"/>
              </a:rPr>
              <a:t>الحية؟</a:t>
            </a:r>
            <a:r>
              <a:rPr lang="ar-EG" sz="2800" dirty="0">
                <a:solidFill>
                  <a:srgbClr val="0000FF"/>
                </a:solidFill>
                <a:latin typeface="Arial" pitchFamily="34" charset="0"/>
                <a:cs typeface="Arial" pitchFamily="34" charset="0"/>
              </a:rPr>
              <a:t> </a:t>
            </a:r>
          </a:p>
        </p:txBody>
      </p:sp>
      <p:sp>
        <p:nvSpPr>
          <p:cNvPr id="4" name="مستطيل مستدير الزوايا 3"/>
          <p:cNvSpPr/>
          <p:nvPr/>
        </p:nvSpPr>
        <p:spPr>
          <a:xfrm>
            <a:off x="827584" y="3068960"/>
            <a:ext cx="7500990" cy="2485787"/>
          </a:xfrm>
          <a:prstGeom prst="round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تتكون المخلوقات الحية من خلايا تساعدها على </a:t>
            </a:r>
            <a:r>
              <a:rPr lang="ar-EG" sz="2800" dirty="0" err="1">
                <a:solidFill>
                  <a:srgbClr val="0000FF"/>
                </a:solidFill>
                <a:latin typeface="Arial" pitchFamily="34" charset="0"/>
                <a:cs typeface="Arial" pitchFamily="34" charset="0"/>
              </a:rPr>
              <a:t>آداء</a:t>
            </a:r>
            <a:r>
              <a:rPr lang="ar-EG" sz="2800" dirty="0">
                <a:solidFill>
                  <a:srgbClr val="0000FF"/>
                </a:solidFill>
                <a:latin typeface="Arial" pitchFamily="34" charset="0"/>
                <a:cs typeface="Arial" pitchFamily="34" charset="0"/>
              </a:rPr>
              <a:t> الوظائف الحيوية بعضها أجسامها تتكون من خلية واحدة والبعض الآخر تتكون من العديد من الخلايا وتنتظم الخلايا لتعطي الأنسجة ثم الأعضاء ثم الأجهزة الحيوية التي تكون أجسام المخلوقات الحية.</a:t>
            </a:r>
            <a:endParaRPr lang="en-US" sz="2800" dirty="0">
              <a:solidFill>
                <a:srgbClr val="0000FF"/>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ICKUP.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كيف تنظم المخلوقات الحية ش 45.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تتكون المخلوقات الحية من خلاي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5010210" y="620713"/>
            <a:ext cx="1760417"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العُلُومُ وَالكِتَابَةُ</a:t>
            </a:r>
          </a:p>
        </p:txBody>
      </p:sp>
      <p:sp>
        <p:nvSpPr>
          <p:cNvPr id="11" name="Rectangle 6"/>
          <p:cNvSpPr/>
          <p:nvPr/>
        </p:nvSpPr>
        <p:spPr bwMode="auto">
          <a:xfrm>
            <a:off x="1619250" y="2708275"/>
            <a:ext cx="5643563" cy="187743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أَكتُبُ قِصةً عَنْ مَخْلُوقٍ حَيٍّ شاهَدْتُهُ عَنْ</a:t>
            </a:r>
          </a:p>
          <a:p>
            <a:pPr algn="ctr" fontAlgn="auto">
              <a:spcBef>
                <a:spcPts val="0"/>
              </a:spcBef>
              <a:spcAft>
                <a:spcPts val="0"/>
              </a:spcAft>
              <a:defRPr/>
            </a:pPr>
            <a:r>
              <a:rPr lang="ar-EG" sz="2800" dirty="0">
                <a:solidFill>
                  <a:srgbClr val="0000FF"/>
                </a:solidFill>
              </a:rPr>
              <a:t>بُعْدٍ، ثُمّ أَصفُهُ وَأَنا أتخيل أني أَقْتَرِبُ منهُ أَكْثرَ فأَكْثرَ حتّى أُشاهِدَ خَلاياهُ.</a:t>
            </a:r>
          </a:p>
          <a:p>
            <a:pPr algn="ctr" fontAlgn="auto">
              <a:spcBef>
                <a:spcPts val="0"/>
              </a:spcBef>
              <a:spcAft>
                <a:spcPts val="0"/>
              </a:spcAft>
              <a:defRPr/>
            </a:pPr>
            <a:r>
              <a:rPr lang="ar-EG" sz="2800" dirty="0">
                <a:solidFill>
                  <a:srgbClr val="0000FF"/>
                </a:solidFill>
              </a:rPr>
              <a:t>مَاذَا أُشَاهِدُ فِي كُلِّ مَرَّةٍ أَقْتَرِبُ فِيهَا أكثَر؟</a:t>
            </a:r>
          </a:p>
        </p:txBody>
      </p:sp>
      <p:sp>
        <p:nvSpPr>
          <p:cNvPr id="48135" name="Rectangle 1"/>
          <p:cNvSpPr>
            <a:spLocks noChangeArrowheads="1"/>
          </p:cNvSpPr>
          <p:nvPr/>
        </p:nvSpPr>
        <p:spPr bwMode="auto">
          <a:xfrm>
            <a:off x="841692" y="886946"/>
            <a:ext cx="1378903"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أكتب قصة</a:t>
            </a:r>
          </a:p>
        </p:txBody>
      </p:sp>
      <p:sp>
        <p:nvSpPr>
          <p:cNvPr id="6" name="Footer Placeholder 5"/>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العُلُومُ وَالكِتَابَةُ.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48135"/>
                                        </p:tgtEl>
                                        <p:attrNameLst>
                                          <p:attrName>style.visibility</p:attrName>
                                        </p:attrNameLst>
                                      </p:cBhvr>
                                      <p:to>
                                        <p:strVal val="visible"/>
                                      </p:to>
                                    </p:set>
                                    <p:anim calcmode="lin" valueType="num">
                                      <p:cBhvr additive="base">
                                        <p:cTn id="11" dur="500" fill="hold"/>
                                        <p:tgtEl>
                                          <p:spTgt spid="48135"/>
                                        </p:tgtEl>
                                        <p:attrNameLst>
                                          <p:attrName>ppt_x</p:attrName>
                                        </p:attrNameLst>
                                      </p:cBhvr>
                                      <p:tavLst>
                                        <p:tav tm="0">
                                          <p:val>
                                            <p:strVal val="#ppt_x"/>
                                          </p:val>
                                        </p:tav>
                                        <p:tav tm="100000">
                                          <p:val>
                                            <p:strVal val="#ppt_x"/>
                                          </p:val>
                                        </p:tav>
                                      </p:tavLst>
                                    </p:anim>
                                    <p:anim calcmode="lin" valueType="num">
                                      <p:cBhvr additive="base">
                                        <p:cTn id="12" dur="500" fill="hold"/>
                                        <p:tgtEl>
                                          <p:spTgt spid="481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أكتب قصة.wav"/>
                                        </p:tgtEl>
                                      </p:cMediaNode>
                                    </p:audio>
                                  </p:subTnLst>
                                </p:cTn>
                              </p:par>
                              <p:par>
                                <p:cTn id="13" presetID="54" presetClass="entr" presetSubtype="0" ac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strVal val="#ppt_w*0.05"/>
                                          </p:val>
                                        </p:tav>
                                        <p:tav tm="100000">
                                          <p:val>
                                            <p:strVal val="#ppt_w"/>
                                          </p:val>
                                        </p:tav>
                                      </p:tavLst>
                                    </p:anim>
                                    <p:anim calcmode="lin" valueType="num">
                                      <p:cBhvr>
                                        <p:cTn id="16" dur="500" fill="hold"/>
                                        <p:tgtEl>
                                          <p:spTgt spid="11"/>
                                        </p:tgtEl>
                                        <p:attrNameLst>
                                          <p:attrName>ppt_h</p:attrName>
                                        </p:attrNameLst>
                                      </p:cBhvr>
                                      <p:tavLst>
                                        <p:tav tm="0">
                                          <p:val>
                                            <p:strVal val="#ppt_h"/>
                                          </p:val>
                                        </p:tav>
                                        <p:tav tm="100000">
                                          <p:val>
                                            <p:strVal val="#ppt_h"/>
                                          </p:val>
                                        </p:tav>
                                      </p:tavLst>
                                    </p:anim>
                                    <p:anim calcmode="lin" valueType="num">
                                      <p:cBhvr>
                                        <p:cTn id="17" dur="500" fill="hold"/>
                                        <p:tgtEl>
                                          <p:spTgt spid="11"/>
                                        </p:tgtEl>
                                        <p:attrNameLst>
                                          <p:attrName>ppt_x</p:attrName>
                                        </p:attrNameLst>
                                      </p:cBhvr>
                                      <p:tavLst>
                                        <p:tav tm="0">
                                          <p:val>
                                            <p:strVal val="#ppt_x-.2"/>
                                          </p:val>
                                        </p:tav>
                                        <p:tav tm="100000">
                                          <p:val>
                                            <p:strVal val="#ppt_x"/>
                                          </p:val>
                                        </p:tav>
                                      </p:tavLst>
                                    </p:anim>
                                    <p:anim calcmode="lin" valueType="num">
                                      <p:cBhvr>
                                        <p:cTn id="18" dur="500" fill="hold"/>
                                        <p:tgtEl>
                                          <p:spTgt spid="11"/>
                                        </p:tgtEl>
                                        <p:attrNameLst>
                                          <p:attrName>ppt_y</p:attrName>
                                        </p:attrNameLst>
                                      </p:cBhvr>
                                      <p:tavLst>
                                        <p:tav tm="0">
                                          <p:val>
                                            <p:strVal val="#ppt_y"/>
                                          </p:val>
                                        </p:tav>
                                        <p:tav tm="100000">
                                          <p:val>
                                            <p:strVal val="#ppt_y"/>
                                          </p:val>
                                        </p:tav>
                                      </p:tavLst>
                                    </p:anim>
                                    <p:animEffect transition="in" filter="fade">
                                      <p:cBhvr>
                                        <p:cTn id="19"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5" name="أَكتُبُ قِصةً عَنْ مَخْلُوقٍ حَ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81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مستدير الزوايا 9"/>
          <p:cNvSpPr/>
          <p:nvPr/>
        </p:nvSpPr>
        <p:spPr>
          <a:xfrm>
            <a:off x="683568" y="4725144"/>
            <a:ext cx="7500990" cy="1571612"/>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EG" sz="3600" b="1" dirty="0">
                <a:solidFill>
                  <a:srgbClr val="FF00FF"/>
                </a:solidFill>
              </a:rPr>
              <a:t>عدد الخلايا التي شاهدها في المرة </a:t>
            </a:r>
            <a:r>
              <a:rPr lang="ar-EG" sz="3600" b="1" dirty="0" err="1">
                <a:solidFill>
                  <a:srgbClr val="FF00FF"/>
                </a:solidFill>
              </a:rPr>
              <a:t>الثانية        </a:t>
            </a:r>
            <a:r>
              <a:rPr lang="ar-EG" sz="3600" b="1" dirty="0">
                <a:solidFill>
                  <a:srgbClr val="FF00FF"/>
                </a:solidFill>
              </a:rPr>
              <a:t>= 5× </a:t>
            </a:r>
            <a:r>
              <a:rPr lang="ar-EG" sz="3600" b="1" dirty="0" err="1">
                <a:solidFill>
                  <a:srgbClr val="FF00FF"/>
                </a:solidFill>
              </a:rPr>
              <a:t>38 </a:t>
            </a:r>
            <a:r>
              <a:rPr lang="ar-EG" sz="3600" b="1" dirty="0">
                <a:solidFill>
                  <a:srgbClr val="FF00FF"/>
                </a:solidFill>
              </a:rPr>
              <a:t>= </a:t>
            </a:r>
            <a:r>
              <a:rPr lang="ar-EG" sz="3600" b="1" dirty="0" err="1">
                <a:solidFill>
                  <a:srgbClr val="FF00FF"/>
                </a:solidFill>
              </a:rPr>
              <a:t>190خلية</a:t>
            </a:r>
            <a:endParaRPr lang="en-US" sz="3600" dirty="0">
              <a:solidFill>
                <a:srgbClr val="FF00FF"/>
              </a:solidFill>
            </a:endParaRPr>
          </a:p>
        </p:txBody>
      </p:sp>
      <p:sp>
        <p:nvSpPr>
          <p:cNvPr id="11" name="TextBox 1"/>
          <p:cNvSpPr txBox="1">
            <a:spLocks noChangeArrowheads="1"/>
          </p:cNvSpPr>
          <p:nvPr/>
        </p:nvSpPr>
        <p:spPr bwMode="auto">
          <a:xfrm>
            <a:off x="3851920" y="980728"/>
            <a:ext cx="4143375"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العُلُومُ وَالْريَاضِيَّاتُ</a:t>
            </a:r>
          </a:p>
        </p:txBody>
      </p:sp>
      <p:sp>
        <p:nvSpPr>
          <p:cNvPr id="12" name="Rectangle 3"/>
          <p:cNvSpPr>
            <a:spLocks noChangeArrowheads="1"/>
          </p:cNvSpPr>
          <p:nvPr/>
        </p:nvSpPr>
        <p:spPr bwMode="auto">
          <a:xfrm>
            <a:off x="1475656" y="2348880"/>
            <a:ext cx="6500813" cy="1815882"/>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قامَ أَحَدُ الْعُلَمَاءِ بِمُشاهَدَةِ 38 خَلِيَّةً بِاْستِعْمالِ</a:t>
            </a:r>
          </a:p>
          <a:p>
            <a:pPr algn="ctr" fontAlgn="auto">
              <a:spcBef>
                <a:spcPts val="0"/>
              </a:spcBef>
              <a:spcAft>
                <a:spcPts val="0"/>
              </a:spcAft>
              <a:defRPr/>
            </a:pPr>
            <a:r>
              <a:rPr lang="ar-EG" sz="2800" dirty="0">
                <a:solidFill>
                  <a:srgbClr val="0000FF"/>
                </a:solidFill>
              </a:rPr>
              <a:t>الْمِجْهَرِ، وعَنْدَ اْستِعْمَالِهِ قُوَّةَ تَكْبِيرٍ أصغر شاهَدَ</a:t>
            </a:r>
          </a:p>
          <a:p>
            <a:pPr algn="ctr" fontAlgn="auto">
              <a:spcBef>
                <a:spcPts val="0"/>
              </a:spcBef>
              <a:spcAft>
                <a:spcPts val="0"/>
              </a:spcAft>
              <a:defRPr/>
            </a:pPr>
            <a:r>
              <a:rPr lang="ar-EG" sz="2800" dirty="0">
                <a:solidFill>
                  <a:srgbClr val="0000FF"/>
                </a:solidFill>
              </a:rPr>
              <a:t>خَمْسَةَ أَضعافِ مَا شاهَدَهُ فِي الْمَرَّةِ </a:t>
            </a:r>
            <a:r>
              <a:rPr lang="ar-EG" sz="2800" dirty="0" err="1">
                <a:solidFill>
                  <a:srgbClr val="0000FF"/>
                </a:solidFill>
              </a:rPr>
              <a:t>الأُولَى.</a:t>
            </a:r>
            <a:r>
              <a:rPr lang="ar-EG" sz="2800" dirty="0">
                <a:solidFill>
                  <a:srgbClr val="0000FF"/>
                </a:solidFill>
              </a:rPr>
              <a:t> فكَمْ</a:t>
            </a:r>
          </a:p>
          <a:p>
            <a:pPr algn="ctr" fontAlgn="auto">
              <a:spcBef>
                <a:spcPts val="0"/>
              </a:spcBef>
              <a:spcAft>
                <a:spcPts val="0"/>
              </a:spcAft>
              <a:defRPr/>
            </a:pPr>
            <a:r>
              <a:rPr lang="ar-EG" sz="2800" dirty="0">
                <a:solidFill>
                  <a:srgbClr val="0000FF"/>
                </a:solidFill>
              </a:rPr>
              <a:t>خلية شَاهَدَ فِي المَرَّةِ الثَّانِيَةِ </a:t>
            </a:r>
            <a:r>
              <a:rPr lang="ar-EG" sz="2800" dirty="0" err="1">
                <a:solidFill>
                  <a:srgbClr val="0000FF"/>
                </a:solidFill>
              </a:rPr>
              <a:t>تقريباً؟</a:t>
            </a:r>
            <a:endParaRPr lang="ar-EG" sz="2800" dirty="0">
              <a:solidFill>
                <a:srgbClr val="0000FF"/>
              </a:solidFill>
            </a:endParaRPr>
          </a:p>
        </p:txBody>
      </p:sp>
      <p:sp>
        <p:nvSpPr>
          <p:cNvPr id="49164" name="Rectangle 1"/>
          <p:cNvSpPr>
            <a:spLocks noChangeArrowheads="1"/>
          </p:cNvSpPr>
          <p:nvPr/>
        </p:nvSpPr>
        <p:spPr bwMode="auto">
          <a:xfrm>
            <a:off x="1081341" y="815509"/>
            <a:ext cx="899605"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التقدير</a:t>
            </a:r>
          </a:p>
        </p:txBody>
      </p:sp>
      <p:sp>
        <p:nvSpPr>
          <p:cNvPr id="6" name="Footer Placeholder 5"/>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عُلُومُ وَالْريَاضِيَّاتُ.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9164"/>
                                        </p:tgtEl>
                                        <p:attrNameLst>
                                          <p:attrName>style.visibility</p:attrName>
                                        </p:attrNameLst>
                                      </p:cBhvr>
                                      <p:to>
                                        <p:strVal val="visible"/>
                                      </p:to>
                                    </p:set>
                                    <p:anim calcmode="lin" valueType="num">
                                      <p:cBhvr additive="base">
                                        <p:cTn id="12" dur="500" fill="hold"/>
                                        <p:tgtEl>
                                          <p:spTgt spid="49164"/>
                                        </p:tgtEl>
                                        <p:attrNameLst>
                                          <p:attrName>ppt_x</p:attrName>
                                        </p:attrNameLst>
                                      </p:cBhvr>
                                      <p:tavLst>
                                        <p:tav tm="0">
                                          <p:val>
                                            <p:strVal val="#ppt_x"/>
                                          </p:val>
                                        </p:tav>
                                        <p:tav tm="100000">
                                          <p:val>
                                            <p:strVal val="#ppt_x"/>
                                          </p:val>
                                        </p:tav>
                                      </p:tavLst>
                                    </p:anim>
                                    <p:anim calcmode="lin" valueType="num">
                                      <p:cBhvr additive="base">
                                        <p:cTn id="13" dur="500" fill="hold"/>
                                        <p:tgtEl>
                                          <p:spTgt spid="49164"/>
                                        </p:tgtEl>
                                        <p:attrNameLst>
                                          <p:attrName>ppt_y</p:attrName>
                                        </p:attrNameLst>
                                      </p:cBhvr>
                                      <p:tavLst>
                                        <p:tav tm="0">
                                          <p:val>
                                            <p:strVal val="1+#ppt_h/2"/>
                                          </p:val>
                                        </p:tav>
                                        <p:tav tm="100000">
                                          <p:val>
                                            <p:strVal val="#ppt_y"/>
                                          </p:val>
                                        </p:tav>
                                      </p:tavLst>
                                    </p:anim>
                                  </p:childTnLst>
                                </p:cTn>
                              </p:par>
                              <p:par>
                                <p:cTn id="14" presetID="15"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fltVal val="0"/>
                                          </p:val>
                                        </p:tav>
                                        <p:tav tm="100000">
                                          <p:val>
                                            <p:strVal val="#ppt_w"/>
                                          </p:val>
                                        </p:tav>
                                      </p:tavLst>
                                    </p:anim>
                                    <p:anim calcmode="lin" valueType="num">
                                      <p:cBhvr>
                                        <p:cTn id="17" dur="1000" fill="hold"/>
                                        <p:tgtEl>
                                          <p:spTgt spid="12"/>
                                        </p:tgtEl>
                                        <p:attrNameLst>
                                          <p:attrName>ppt_h</p:attrName>
                                        </p:attrNameLst>
                                      </p:cBhvr>
                                      <p:tavLst>
                                        <p:tav tm="0">
                                          <p:val>
                                            <p:fltVal val="0"/>
                                          </p:val>
                                        </p:tav>
                                        <p:tav tm="100000">
                                          <p:val>
                                            <p:strVal val="#ppt_h"/>
                                          </p:val>
                                        </p:tav>
                                      </p:tavLst>
                                    </p:anim>
                                    <p:anim calcmode="lin" valueType="num">
                                      <p:cBhvr>
                                        <p:cTn id="18"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1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4"/>
                                            </p:cond>
                                          </p:stCondLst>
                                          <p:endCondLst>
                                            <p:cond evt="onStopAudio" delay="0">
                                              <p:tgtEl>
                                                <p:sldTgt/>
                                              </p:tgtEl>
                                            </p:cond>
                                          </p:endCondLst>
                                        </p:cTn>
                                        <p:tgtEl>
                                          <p:sndTgt r:embed="rId4" name="قامَ أَحَدُ الْعُلَمَاءِ بِمُشاهَدَةِ.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5" name="عدد الخلايا التي شاهدها ف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4916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690422" y="857141"/>
            <a:ext cx="4315605"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الخلايا النباتية فيها كلوروفيل</a:t>
            </a:r>
            <a:endParaRPr lang="en-US" sz="3600" dirty="0">
              <a:solidFill>
                <a:srgbClr val="0000FF"/>
              </a:solidFill>
            </a:endParaRPr>
          </a:p>
        </p:txBody>
      </p:sp>
      <p:sp>
        <p:nvSpPr>
          <p:cNvPr id="40965" name="Rectangle 1"/>
          <p:cNvSpPr>
            <a:spLocks noChangeArrowheads="1"/>
          </p:cNvSpPr>
          <p:nvPr/>
        </p:nvSpPr>
        <p:spPr bwMode="auto">
          <a:xfrm>
            <a:off x="1116013" y="2565400"/>
            <a:ext cx="7032625" cy="341630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تحْتِوي معظم الخَلايَا النَّباتيَّةُ على أجزاء خَضْرَاء  تسمى البلاستيدات الخَضْرَاء، وهي مملوءة بمادة خضراء تسمى الكلوروفيل، تُسَاعِدُ النَّبَاتَ عَلَى صُنْعِ غِذَائِه باستخدام ضوء الشمس. أَمَّا الْخَلِيَّةُ الْحَيَوانيَّةُ فَلاَ تَحْتَوِي عَلَى البلاستيدات أو الْكُلُورُوفِيلِ. </a:t>
            </a:r>
          </a:p>
        </p:txBody>
      </p:sp>
      <p:sp>
        <p:nvSpPr>
          <p:cNvPr id="8" name="Footer Placeholder 7"/>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خلايا النباتية فيها كلوروفيل.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40965"/>
                                        </p:tgtEl>
                                        <p:attrNameLst>
                                          <p:attrName>style.visibility</p:attrName>
                                        </p:attrNameLst>
                                      </p:cBhvr>
                                      <p:to>
                                        <p:strVal val="visible"/>
                                      </p:to>
                                    </p:set>
                                    <p:animEffect transition="in" filter="randombar(horizontal)">
                                      <p:cBhvr>
                                        <p:cTn id="13" dur="500"/>
                                        <p:tgtEl>
                                          <p:spTgt spid="40965"/>
                                        </p:tgtEl>
                                      </p:cBhvr>
                                    </p:animEffect>
                                  </p:childTnLst>
                                  <p:subTnLst>
                                    <p:audio>
                                      <p:cMediaNode>
                                        <p:cTn display="0" masterRel="sameClick">
                                          <p:stCondLst>
                                            <p:cond evt="begin" delay="0">
                                              <p:tn val="11"/>
                                            </p:cond>
                                          </p:stCondLst>
                                          <p:endCondLst>
                                            <p:cond evt="onStopAudio" delay="0">
                                              <p:tgtEl>
                                                <p:sldTgt/>
                                              </p:tgtEl>
                                            </p:cond>
                                          </p:endCondLst>
                                        </p:cTn>
                                        <p:tgtEl>
                                          <p:sndTgt r:embed="rId4" name="تحْتِوي معظم الخَلايَا النَّباتيَّةُ عَلَى عل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96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a:spLocks noChangeArrowheads="1"/>
          </p:cNvSpPr>
          <p:nvPr/>
        </p:nvSpPr>
        <p:spPr bwMode="auto">
          <a:xfrm>
            <a:off x="1259632" y="1196752"/>
            <a:ext cx="6769100"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الخلايا النباتية لها جدار خلوي</a:t>
            </a:r>
          </a:p>
        </p:txBody>
      </p:sp>
      <p:sp>
        <p:nvSpPr>
          <p:cNvPr id="41989" name="مستطيل 8"/>
          <p:cNvSpPr>
            <a:spLocks noChangeArrowheads="1"/>
          </p:cNvSpPr>
          <p:nvPr/>
        </p:nvSpPr>
        <p:spPr bwMode="auto">
          <a:xfrm>
            <a:off x="1116013" y="2781300"/>
            <a:ext cx="7164387" cy="2862263"/>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هُناكَ جِدَارٌ صُلْبٌ يُحِيطُ بالْخَلِيَّةِ النّباتيَّةِ يُسَمَّى الْجِدارَ الْخَلَوِيَّ، يُعْطِيها شَكْلاً يُشْبِهُ الصُّنْدُوقَ. أمّا الخَلايا الْحَيَوانيَّةُ فِليس لها جدار خلوي، ولكن لها غشاء خلوي. والخلايا الحيوانية شَّكْلُها مُسْتَدِيرُ غالباً.</a:t>
            </a:r>
          </a:p>
        </p:txBody>
      </p:sp>
      <p:sp>
        <p:nvSpPr>
          <p:cNvPr id="8" name="Footer Placeholder 7"/>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خلايا النباتية لها جدار خلوي.wav"/>
                                        </p:tgtEl>
                                      </p:cMediaNode>
                                    </p:audio>
                                  </p:subTnLst>
                                </p:cTn>
                              </p:par>
                              <p:par>
                                <p:cTn id="10" presetID="23" presetClass="entr" presetSubtype="16" fill="hold" grpId="0" nodeType="withEffect">
                                  <p:stCondLst>
                                    <p:cond delay="0"/>
                                  </p:stCondLst>
                                  <p:childTnLst>
                                    <p:set>
                                      <p:cBhvr>
                                        <p:cTn id="11" dur="1" fill="hold">
                                          <p:stCondLst>
                                            <p:cond delay="0"/>
                                          </p:stCondLst>
                                        </p:cTn>
                                        <p:tgtEl>
                                          <p:spTgt spid="41989"/>
                                        </p:tgtEl>
                                        <p:attrNameLst>
                                          <p:attrName>style.visibility</p:attrName>
                                        </p:attrNameLst>
                                      </p:cBhvr>
                                      <p:to>
                                        <p:strVal val="visible"/>
                                      </p:to>
                                    </p:set>
                                    <p:anim calcmode="lin" valueType="num">
                                      <p:cBhvr>
                                        <p:cTn id="12" dur="500" fill="hold"/>
                                        <p:tgtEl>
                                          <p:spTgt spid="41989"/>
                                        </p:tgtEl>
                                        <p:attrNameLst>
                                          <p:attrName>ppt_w</p:attrName>
                                        </p:attrNameLst>
                                      </p:cBhvr>
                                      <p:tavLst>
                                        <p:tav tm="0">
                                          <p:val>
                                            <p:fltVal val="0"/>
                                          </p:val>
                                        </p:tav>
                                        <p:tav tm="100000">
                                          <p:val>
                                            <p:strVal val="#ppt_w"/>
                                          </p:val>
                                        </p:tav>
                                      </p:tavLst>
                                    </p:anim>
                                    <p:anim calcmode="lin" valueType="num">
                                      <p:cBhvr>
                                        <p:cTn id="13" dur="500" fill="hold"/>
                                        <p:tgtEl>
                                          <p:spTgt spid="4198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هُناكَ جِدَارٌ صُلْبٌ يُحِيطُ بالْخَلِيَّةِ النّبات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198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5" cstate="print">
            <a:lum bright="-10000" contrast="40000"/>
          </a:blip>
          <a:srcRect/>
          <a:stretch>
            <a:fillRect/>
          </a:stretch>
        </p:blipFill>
        <p:spPr bwMode="auto">
          <a:xfrm>
            <a:off x="468313" y="404813"/>
            <a:ext cx="4175125" cy="6021387"/>
          </a:xfrm>
          <a:prstGeom prst="rect">
            <a:avLst/>
          </a:prstGeom>
          <a:noFill/>
          <a:ln w="25400">
            <a:solidFill>
              <a:schemeClr val="tx1"/>
            </a:solidFill>
            <a:miter lim="800000"/>
            <a:headEnd/>
            <a:tailEnd/>
          </a:ln>
        </p:spPr>
      </p:pic>
      <p:pic>
        <p:nvPicPr>
          <p:cNvPr id="3" name="Picture 3"/>
          <p:cNvPicPr>
            <a:picLocks noChangeAspect="1" noChangeArrowheads="1"/>
          </p:cNvPicPr>
          <p:nvPr/>
        </p:nvPicPr>
        <p:blipFill>
          <a:blip r:embed="rId6" cstate="print">
            <a:lum bright="-10000" contrast="40000"/>
          </a:blip>
          <a:srcRect/>
          <a:stretch>
            <a:fillRect/>
          </a:stretch>
        </p:blipFill>
        <p:spPr bwMode="auto">
          <a:xfrm>
            <a:off x="4859338" y="404813"/>
            <a:ext cx="4284662" cy="6048375"/>
          </a:xfrm>
          <a:prstGeom prst="rect">
            <a:avLst/>
          </a:prstGeom>
          <a:noFill/>
          <a:ln w="31750">
            <a:solidFill>
              <a:schemeClr val="tx1"/>
            </a:solidFill>
            <a:miter lim="800000"/>
            <a:headEnd/>
            <a:tailEnd/>
          </a:ln>
        </p:spPr>
      </p:pic>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خليه الحيوانيه.wav"/>
                                        </p:tgtEl>
                                      </p:cMediaNode>
                                    </p:audio>
                                  </p:sub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الخلية النباتي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noChangeArrowheads="1"/>
          </p:cNvPicPr>
          <p:nvPr/>
        </p:nvPicPr>
        <p:blipFill>
          <a:blip r:embed="rId5" cstate="print">
            <a:lum bright="-10000" contrast="40000"/>
          </a:blip>
          <a:srcRect/>
          <a:stretch>
            <a:fillRect/>
          </a:stretch>
        </p:blipFill>
        <p:spPr bwMode="auto">
          <a:xfrm>
            <a:off x="468313" y="3500438"/>
            <a:ext cx="3960812" cy="2781300"/>
          </a:xfrm>
          <a:prstGeom prst="rect">
            <a:avLst/>
          </a:prstGeom>
          <a:noFill/>
          <a:ln w="25400">
            <a:solidFill>
              <a:schemeClr val="tx1"/>
            </a:solidFill>
            <a:miter lim="800000"/>
            <a:headEnd/>
            <a:tailEnd/>
          </a:ln>
        </p:spPr>
      </p:pic>
      <p:sp>
        <p:nvSpPr>
          <p:cNvPr id="8" name="مستطيل 7"/>
          <p:cNvSpPr>
            <a:spLocks noChangeArrowheads="1"/>
          </p:cNvSpPr>
          <p:nvPr/>
        </p:nvSpPr>
        <p:spPr bwMode="auto">
          <a:xfrm>
            <a:off x="684213" y="836613"/>
            <a:ext cx="7505700" cy="120015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1- جدار الخلية: تركيب صلب يدعم ويحمى الخلية النباتية.</a:t>
            </a:r>
            <a:endParaRPr lang="en-US" sz="3600" dirty="0">
              <a:solidFill>
                <a:srgbClr val="0000FF"/>
              </a:solidFill>
            </a:endParaRPr>
          </a:p>
        </p:txBody>
      </p:sp>
      <p:sp>
        <p:nvSpPr>
          <p:cNvPr id="9" name="مستطيل 8"/>
          <p:cNvSpPr>
            <a:spLocks noChangeArrowheads="1"/>
          </p:cNvSpPr>
          <p:nvPr/>
        </p:nvSpPr>
        <p:spPr bwMode="auto">
          <a:xfrm>
            <a:off x="755650" y="1844675"/>
            <a:ext cx="7505700" cy="120015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2- الميتوكندريا: يحرق الغذاء فى هذا الجزء ليزود الخلية بالطاقة اللازمة.</a:t>
            </a:r>
            <a:endParaRPr lang="en-US" sz="3600" dirty="0">
              <a:solidFill>
                <a:srgbClr val="0000FF"/>
              </a:solidFill>
            </a:endParaRPr>
          </a:p>
        </p:txBody>
      </p:sp>
      <p:pic>
        <p:nvPicPr>
          <p:cNvPr id="10" name="Picture 3"/>
          <p:cNvPicPr>
            <a:picLocks noChangeAspect="1" noChangeArrowheads="1"/>
          </p:cNvPicPr>
          <p:nvPr/>
        </p:nvPicPr>
        <p:blipFill>
          <a:blip r:embed="rId6" cstate="print">
            <a:lum bright="-10000" contrast="40000"/>
          </a:blip>
          <a:srcRect/>
          <a:stretch>
            <a:fillRect/>
          </a:stretch>
        </p:blipFill>
        <p:spPr bwMode="auto">
          <a:xfrm>
            <a:off x="4716463" y="3573463"/>
            <a:ext cx="4067175" cy="2735262"/>
          </a:xfrm>
          <a:prstGeom prst="rect">
            <a:avLst/>
          </a:prstGeom>
          <a:noFill/>
          <a:ln w="31750">
            <a:solidFill>
              <a:schemeClr val="tx1"/>
            </a:solidFill>
            <a:miter lim="800000"/>
            <a:headEnd/>
            <a:tailEnd/>
          </a:ln>
        </p:spPr>
      </p:pic>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جدار الخلية.wav"/>
                                        </p:tgtEl>
                                      </p:cMediaNode>
                                    </p:audio>
                                  </p:sub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الميتوكندريا.wav"/>
                                        </p:tgtEl>
                                      </p:cMediaNode>
                                    </p:audio>
                                  </p:subTnLst>
                                </p:cTn>
                              </p:par>
                              <p:par>
                                <p:cTn id="19" presetID="39" presetClass="entr" presetSubtype="0" accel="10000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
                                          </p:val>
                                        </p:tav>
                                        <p:tav tm="100000">
                                          <p:val>
                                            <p:strVal val="#ppt_y"/>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43010"/>
                                        </p:tgtEl>
                                        <p:attrNameLst>
                                          <p:attrName>style.visibility</p:attrName>
                                        </p:attrNameLst>
                                      </p:cBhvr>
                                      <p:to>
                                        <p:strVal val="visible"/>
                                      </p:to>
                                    </p:set>
                                    <p:anim calcmode="lin" valueType="num">
                                      <p:cBhvr>
                                        <p:cTn id="27" dur="500" fill="hold"/>
                                        <p:tgtEl>
                                          <p:spTgt spid="43010"/>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43010"/>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43010"/>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430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a:spLocks noChangeArrowheads="1"/>
          </p:cNvSpPr>
          <p:nvPr/>
        </p:nvSpPr>
        <p:spPr bwMode="auto">
          <a:xfrm>
            <a:off x="684213" y="836613"/>
            <a:ext cx="7505700"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3- البلاستيدات الخضراء: تعد مصانع الغذاء فى الخلية، وتحتوى على مادة الكلوروفيل.</a:t>
            </a:r>
            <a:endParaRPr lang="en-US" sz="2800" dirty="0">
              <a:solidFill>
                <a:srgbClr val="0000FF"/>
              </a:solidFill>
            </a:endParaRPr>
          </a:p>
        </p:txBody>
      </p:sp>
      <p:sp>
        <p:nvSpPr>
          <p:cNvPr id="8" name="مستطيل 7"/>
          <p:cNvSpPr>
            <a:spLocks noChangeArrowheads="1"/>
          </p:cNvSpPr>
          <p:nvPr/>
        </p:nvSpPr>
        <p:spPr bwMode="auto">
          <a:xfrm>
            <a:off x="755576" y="2492896"/>
            <a:ext cx="7505700"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4- النواة: تركيب يتحكم فى جميع أنشطة الخلية.</a:t>
            </a:r>
            <a:endParaRPr lang="en-US" sz="2800" dirty="0">
              <a:solidFill>
                <a:srgbClr val="0000FF"/>
              </a:solidFill>
            </a:endParaRPr>
          </a:p>
        </p:txBody>
      </p:sp>
      <p:pic>
        <p:nvPicPr>
          <p:cNvPr id="10245" name="Picture 3"/>
          <p:cNvPicPr>
            <a:picLocks noChangeAspect="1" noChangeArrowheads="1"/>
          </p:cNvPicPr>
          <p:nvPr/>
        </p:nvPicPr>
        <p:blipFill>
          <a:blip r:embed="rId5" cstate="print">
            <a:lum bright="-10000" contrast="40000"/>
          </a:blip>
          <a:srcRect/>
          <a:stretch>
            <a:fillRect/>
          </a:stretch>
        </p:blipFill>
        <p:spPr bwMode="auto">
          <a:xfrm>
            <a:off x="4716463" y="3573463"/>
            <a:ext cx="4067175" cy="2735262"/>
          </a:xfrm>
          <a:prstGeom prst="rect">
            <a:avLst/>
          </a:prstGeom>
          <a:noFill/>
          <a:ln w="31750">
            <a:solidFill>
              <a:schemeClr val="tx1"/>
            </a:solidFill>
            <a:miter lim="800000"/>
            <a:headEnd/>
            <a:tailEnd/>
          </a:ln>
        </p:spPr>
      </p:pic>
      <p:pic>
        <p:nvPicPr>
          <p:cNvPr id="10246" name="Picture 3"/>
          <p:cNvPicPr>
            <a:picLocks noChangeAspect="1" noChangeArrowheads="1"/>
          </p:cNvPicPr>
          <p:nvPr/>
        </p:nvPicPr>
        <p:blipFill>
          <a:blip r:embed="rId6" cstate="print">
            <a:lum bright="-10000" contrast="40000"/>
          </a:blip>
          <a:srcRect/>
          <a:stretch>
            <a:fillRect/>
          </a:stretch>
        </p:blipFill>
        <p:spPr bwMode="auto">
          <a:xfrm>
            <a:off x="468313" y="3500438"/>
            <a:ext cx="3960812" cy="2781300"/>
          </a:xfrm>
          <a:prstGeom prst="rect">
            <a:avLst/>
          </a:prstGeom>
          <a:noFill/>
          <a:ln w="25400">
            <a:solidFill>
              <a:schemeClr val="tx1"/>
            </a:solidFill>
            <a:miter lim="800000"/>
            <a:headEnd/>
            <a:tailEnd/>
          </a:ln>
        </p:spPr>
      </p:pic>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بلاستيدات الخضراء.wav"/>
                                        </p:tgtEl>
                                      </p:cMediaNode>
                                    </p:audio>
                                  </p:sub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النوا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2589</TotalTime>
  <Words>1436</Words>
  <Application>Microsoft Office PowerPoint</Application>
  <PresentationFormat>عرض على الشاشة (4:3)</PresentationFormat>
  <Paragraphs>226</Paragraphs>
  <Slides>47</Slides>
  <Notes>0</Notes>
  <HiddenSlides>0</HiddenSlides>
  <MMClips>0</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47</vt:i4>
      </vt:variant>
    </vt:vector>
  </HeadingPairs>
  <TitlesOfParts>
    <vt:vector size="52" baseType="lpstr">
      <vt:lpstr>Arial</vt:lpstr>
      <vt:lpstr>Calibri</vt:lpstr>
      <vt:lpstr>Times New Roman</vt:lpstr>
      <vt:lpstr>Wingdings</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ffffffff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علوم 4ب الوحدة الاولى الفصل الاول</dc:title>
  <dc:subject>2- تابع الخلايا</dc:subject>
  <cp:lastModifiedBy>user</cp:lastModifiedBy>
  <cp:revision>674</cp:revision>
  <dcterms:created xsi:type="dcterms:W3CDTF">2009-07-08T14:19:07Z</dcterms:created>
  <dcterms:modified xsi:type="dcterms:W3CDTF">2018-09-21T17:54:32Z</dcterms:modified>
</cp:coreProperties>
</file>