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73" r:id="rId6"/>
    <p:sldId id="274" r:id="rId7"/>
    <p:sldId id="275" r:id="rId8"/>
    <p:sldId id="276" r:id="rId9"/>
    <p:sldId id="260" r:id="rId10"/>
    <p:sldId id="277" r:id="rId11"/>
    <p:sldId id="267" r:id="rId12"/>
    <p:sldId id="268" r:id="rId13"/>
    <p:sldId id="278" r:id="rId14"/>
    <p:sldId id="270" r:id="rId15"/>
    <p:sldId id="271" r:id="rId1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EDA"/>
    <a:srgbClr val="CCD6E0"/>
    <a:srgbClr val="D7DBE7"/>
    <a:srgbClr val="663A2B"/>
    <a:srgbClr val="5C3426"/>
    <a:srgbClr val="DCCCAE"/>
    <a:srgbClr val="B59374"/>
    <a:srgbClr val="C8D2DE"/>
    <a:srgbClr val="210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274" autoAdjust="0"/>
    <p:restoredTop sz="94660"/>
  </p:normalViewPr>
  <p:slideViewPr>
    <p:cSldViewPr snapToGrid="0">
      <p:cViewPr varScale="1">
        <p:scale>
          <a:sx n="86" d="100"/>
          <a:sy n="86"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8097E48-9378-4A7B-A918-7C3EE1FE85E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CFC3991-9991-4C98-B459-1600DDDED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7DF23CBC-1EC1-49B0-96CF-058D15BEA040}"/>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5" name="عنصر نائب للتذييل 4">
            <a:extLst>
              <a:ext uri="{FF2B5EF4-FFF2-40B4-BE49-F238E27FC236}">
                <a16:creationId xmlns:a16="http://schemas.microsoft.com/office/drawing/2014/main" id="{70E642C0-C76C-4027-9B6E-9F806404354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3D331FD-6813-48A2-8C5C-42FFEFA4351C}"/>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4159985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D6CA293-C68F-489F-A297-9514CA9451F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35E8055-BD9F-4803-98AA-77CC6AEF3020}"/>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490E315-68F0-48A4-926E-27FD94D9FC1C}"/>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5" name="عنصر نائب للتذييل 4">
            <a:extLst>
              <a:ext uri="{FF2B5EF4-FFF2-40B4-BE49-F238E27FC236}">
                <a16:creationId xmlns:a16="http://schemas.microsoft.com/office/drawing/2014/main" id="{70D58961-BE10-4969-98B3-A53E45A26B7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A8CB911-F68B-4717-BABE-F59782204271}"/>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232706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A7EF1A1D-959B-4267-A173-79C2FD3DD88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EE86F8F-24D1-4D50-8496-B2FE4B355753}"/>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9125A8A-318D-48BA-A69C-C9837FE4EC31}"/>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5" name="عنصر نائب للتذييل 4">
            <a:extLst>
              <a:ext uri="{FF2B5EF4-FFF2-40B4-BE49-F238E27FC236}">
                <a16:creationId xmlns:a16="http://schemas.microsoft.com/office/drawing/2014/main" id="{22690A2A-0E07-4062-A3A1-03497B7C2EF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6FD4BFB-5FAF-4147-B5B7-313E26360AA9}"/>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337416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137182B-67AB-4D36-AE51-B2327683FBF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F5EB375-BD7F-48A4-9247-90F2DFADB00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D70D34B-5B10-4AE7-B299-F9B884EC492C}"/>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5" name="عنصر نائب للتذييل 4">
            <a:extLst>
              <a:ext uri="{FF2B5EF4-FFF2-40B4-BE49-F238E27FC236}">
                <a16:creationId xmlns:a16="http://schemas.microsoft.com/office/drawing/2014/main" id="{A6111B48-72CC-4B20-84EB-53FFC482E63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4EBC8B7-4F73-4FBE-9470-77B488F1B150}"/>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85282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C53A35A-77CE-4FA8-BEF2-3722F4E5D195}"/>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C895B0F-6A2F-4DCD-ABBC-6A699477A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33BE149-2B82-4CFE-BF40-F17923376960}"/>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5" name="عنصر نائب للتذييل 4">
            <a:extLst>
              <a:ext uri="{FF2B5EF4-FFF2-40B4-BE49-F238E27FC236}">
                <a16:creationId xmlns:a16="http://schemas.microsoft.com/office/drawing/2014/main" id="{DA5FD98A-D4CA-4806-B030-F0DC2589852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903A0C3-8B49-4A09-BAAD-CBA5B228D8B8}"/>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190261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F9F5F9C-E839-4034-84CE-7A24B4E9DE7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55F29BD-95B6-4DD1-BD2A-EB2F4D54C8D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3ED064E9-9E34-4B4C-A739-75226F8A9FA5}"/>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A6C5A2D-9A96-4919-AD3A-76FFA2081B3A}"/>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6" name="عنصر نائب للتذييل 5">
            <a:extLst>
              <a:ext uri="{FF2B5EF4-FFF2-40B4-BE49-F238E27FC236}">
                <a16:creationId xmlns:a16="http://schemas.microsoft.com/office/drawing/2014/main" id="{660E9453-8570-4E2D-988D-140E2555E21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FEAF6E7-BE39-4828-A90E-9633C82AE80E}"/>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151892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CC19F2-4BAE-48F9-8D39-CE6E1402C1B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1663C1E-DB89-42BF-A05B-31F3216BD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215DA6C7-8D68-4458-8643-18BF395D7FDB}"/>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4584A8E9-3016-4C4A-8FE6-EC22817E51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218C77FD-2493-4867-9AA8-B8876A6675B1}"/>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D4E754D-5A5E-4879-996A-656D3141B511}"/>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8" name="عنصر نائب للتذييل 7">
            <a:extLst>
              <a:ext uri="{FF2B5EF4-FFF2-40B4-BE49-F238E27FC236}">
                <a16:creationId xmlns:a16="http://schemas.microsoft.com/office/drawing/2014/main" id="{92FF7869-E9CA-4A2B-8AAB-D65CC33D94F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04A12549-1567-4654-8835-577F2B07599E}"/>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339920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04E7B3-D1C7-49E0-AE12-E262A3BB892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17871560-5F1E-4001-AE56-BE91724DB47A}"/>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4" name="عنصر نائب للتذييل 3">
            <a:extLst>
              <a:ext uri="{FF2B5EF4-FFF2-40B4-BE49-F238E27FC236}">
                <a16:creationId xmlns:a16="http://schemas.microsoft.com/office/drawing/2014/main" id="{66F32FFC-075D-4D8B-8F93-B2C8B7995719}"/>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E5F1578-A417-45A0-B652-06D81DCC502E}"/>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228790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EFFDB9D6-2493-4977-95D9-FDB453CA38EB}"/>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3" name="عنصر نائب للتذييل 2">
            <a:extLst>
              <a:ext uri="{FF2B5EF4-FFF2-40B4-BE49-F238E27FC236}">
                <a16:creationId xmlns:a16="http://schemas.microsoft.com/office/drawing/2014/main" id="{5D1BA863-12CA-4DDF-AB55-391B6BB619A6}"/>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355790D7-B103-4E88-8FEA-41E221F454D8}"/>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65008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11F1D1-3D0B-4B51-A6C3-7A69280C591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33A31E6-130F-430E-AB34-132372438E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0A2678F5-3472-48AC-8C8F-C15A6DB4A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7A8E6EA-6327-439B-ACF6-5572F32293B8}"/>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6" name="عنصر نائب للتذييل 5">
            <a:extLst>
              <a:ext uri="{FF2B5EF4-FFF2-40B4-BE49-F238E27FC236}">
                <a16:creationId xmlns:a16="http://schemas.microsoft.com/office/drawing/2014/main" id="{5CD16B2F-7D67-4EC5-A4A3-26B14990FC7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E352410-4AF4-4662-87EE-C5110F3D8EB9}"/>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353298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61C93EB-68DB-4F38-B6CA-8B700CEA262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65AE3931-CE11-4FA9-BB44-8B9D4596E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1E73BAD7-EE7B-44B6-8CE8-F556C353E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7C11BE49-479A-4AEB-9AFA-E090CEEE7355}"/>
              </a:ext>
            </a:extLst>
          </p:cNvPr>
          <p:cNvSpPr>
            <a:spLocks noGrp="1"/>
          </p:cNvSpPr>
          <p:nvPr>
            <p:ph type="dt" sz="half" idx="10"/>
          </p:nvPr>
        </p:nvSpPr>
        <p:spPr/>
        <p:txBody>
          <a:bodyPr/>
          <a:lstStyle/>
          <a:p>
            <a:fld id="{F0B365FB-8418-486C-8B08-2545317B8866}" type="datetimeFigureOut">
              <a:rPr lang="ar-SA" smtClean="0"/>
              <a:t>08/04/42</a:t>
            </a:fld>
            <a:endParaRPr lang="ar-SA"/>
          </a:p>
        </p:txBody>
      </p:sp>
      <p:sp>
        <p:nvSpPr>
          <p:cNvPr id="6" name="عنصر نائب للتذييل 5">
            <a:extLst>
              <a:ext uri="{FF2B5EF4-FFF2-40B4-BE49-F238E27FC236}">
                <a16:creationId xmlns:a16="http://schemas.microsoft.com/office/drawing/2014/main" id="{6CBB7FF4-3773-44A6-86B0-E54797D926A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E3BB89FA-88A6-4029-B973-A78B68EFE41E}"/>
              </a:ext>
            </a:extLst>
          </p:cNvPr>
          <p:cNvSpPr>
            <a:spLocks noGrp="1"/>
          </p:cNvSpPr>
          <p:nvPr>
            <p:ph type="sldNum" sz="quarter" idx="12"/>
          </p:nvPr>
        </p:nvSpPr>
        <p:spPr/>
        <p:txBody>
          <a:bodyPr/>
          <a:lstStyle/>
          <a:p>
            <a:fld id="{5219C8A3-092D-4C7F-80AD-791CA9612C58}" type="slidenum">
              <a:rPr lang="ar-SA" smtClean="0"/>
              <a:t>‹#›</a:t>
            </a:fld>
            <a:endParaRPr lang="ar-SA"/>
          </a:p>
        </p:txBody>
      </p:sp>
    </p:spTree>
    <p:extLst>
      <p:ext uri="{BB962C8B-B14F-4D97-AF65-F5344CB8AC3E}">
        <p14:creationId xmlns:p14="http://schemas.microsoft.com/office/powerpoint/2010/main" val="3272952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5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B6F79403-B4D7-45EA-BE08-B725A0B488C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60A7C20F-7B04-4091-90E3-6FB45C27CC4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D383255-E1C9-48F6-8A51-6AC5F259F9B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0B365FB-8418-486C-8B08-2545317B8866}" type="datetimeFigureOut">
              <a:rPr lang="ar-SA" smtClean="0"/>
              <a:t>08/04/42</a:t>
            </a:fld>
            <a:endParaRPr lang="ar-SA"/>
          </a:p>
        </p:txBody>
      </p:sp>
      <p:sp>
        <p:nvSpPr>
          <p:cNvPr id="5" name="عنصر نائب للتذييل 4">
            <a:extLst>
              <a:ext uri="{FF2B5EF4-FFF2-40B4-BE49-F238E27FC236}">
                <a16:creationId xmlns:a16="http://schemas.microsoft.com/office/drawing/2014/main" id="{A0776665-7F88-466D-9682-2D31A7EA4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64B053B4-ACB3-47AE-BD75-640B8296FBE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219C8A3-092D-4C7F-80AD-791CA9612C58}" type="slidenum">
              <a:rPr lang="ar-SA" smtClean="0"/>
              <a:t>‹#›</a:t>
            </a:fld>
            <a:endParaRPr lang="ar-SA"/>
          </a:p>
        </p:txBody>
      </p:sp>
    </p:spTree>
    <p:extLst>
      <p:ext uri="{BB962C8B-B14F-4D97-AF65-F5344CB8AC3E}">
        <p14:creationId xmlns:p14="http://schemas.microsoft.com/office/powerpoint/2010/main" val="424398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82E6A24-4855-4F8C-A71C-C7F6EDF1B4AC}"/>
              </a:ext>
            </a:extLst>
          </p:cNvPr>
          <p:cNvSpPr>
            <a:spLocks noGrp="1"/>
          </p:cNvSpPr>
          <p:nvPr>
            <p:ph type="ctrTitle"/>
          </p:nvPr>
        </p:nvSpPr>
        <p:spPr>
          <a:xfrm>
            <a:off x="1524000" y="1012055"/>
            <a:ext cx="9144000" cy="461639"/>
          </a:xfrm>
        </p:spPr>
        <p:txBody>
          <a:bodyPr>
            <a:normAutofit fontScale="90000"/>
          </a:bodyPr>
          <a:lstStyle/>
          <a:p>
            <a:r>
              <a:rPr lang="ar-SA" sz="2800" dirty="0" err="1"/>
              <a:t>المادة:</a:t>
            </a:r>
            <a:r>
              <a:rPr lang="ar-SA" sz="2800" dirty="0" err="1">
                <a:solidFill>
                  <a:srgbClr val="663A2B"/>
                </a:solidFill>
              </a:rPr>
              <a:t>توحيد</a:t>
            </a:r>
            <a:r>
              <a:rPr lang="ar-SA" sz="2800" dirty="0">
                <a:solidFill>
                  <a:srgbClr val="663A2B"/>
                </a:solidFill>
              </a:rPr>
              <a:t>.                              </a:t>
            </a:r>
            <a:r>
              <a:rPr lang="ar-SA" sz="2800" dirty="0" err="1"/>
              <a:t>اليوم:</a:t>
            </a:r>
            <a:r>
              <a:rPr lang="ar-SA" sz="2800" dirty="0" err="1">
                <a:solidFill>
                  <a:srgbClr val="663A2B"/>
                </a:solidFill>
              </a:rPr>
              <a:t>الاربعاء</a:t>
            </a:r>
            <a:r>
              <a:rPr lang="ar-SA" sz="2800" dirty="0">
                <a:solidFill>
                  <a:srgbClr val="663A2B"/>
                </a:solidFill>
              </a:rPr>
              <a:t>.                 </a:t>
            </a:r>
            <a:r>
              <a:rPr lang="ar-SA" sz="2800" dirty="0"/>
              <a:t>التاريخ:</a:t>
            </a:r>
            <a:r>
              <a:rPr lang="ar-SA" sz="2800" dirty="0">
                <a:solidFill>
                  <a:srgbClr val="663A2B"/>
                </a:solidFill>
              </a:rPr>
              <a:t>1442/4/00هـ</a:t>
            </a:r>
          </a:p>
        </p:txBody>
      </p:sp>
      <p:sp>
        <p:nvSpPr>
          <p:cNvPr id="5" name="عنوان فرعي 2">
            <a:extLst>
              <a:ext uri="{FF2B5EF4-FFF2-40B4-BE49-F238E27FC236}">
                <a16:creationId xmlns:a16="http://schemas.microsoft.com/office/drawing/2014/main" id="{2D3A953E-D57F-4B96-832E-825DC4059307}"/>
              </a:ext>
            </a:extLst>
          </p:cNvPr>
          <p:cNvSpPr>
            <a:spLocks noGrp="1"/>
          </p:cNvSpPr>
          <p:nvPr>
            <p:ph type="subTitle" idx="1"/>
          </p:nvPr>
        </p:nvSpPr>
        <p:spPr>
          <a:xfrm>
            <a:off x="3913572" y="3195923"/>
            <a:ext cx="4364855" cy="1655762"/>
          </a:xfrm>
        </p:spPr>
        <p:txBody>
          <a:bodyPr>
            <a:normAutofit/>
          </a:bodyPr>
          <a:lstStyle/>
          <a:p>
            <a:r>
              <a:rPr lang="ar-SA" sz="4800" b="1" dirty="0">
                <a:ln w="9525">
                  <a:solidFill>
                    <a:schemeClr val="bg1"/>
                  </a:solidFill>
                  <a:prstDash val="solid"/>
                </a:ln>
                <a:solidFill>
                  <a:srgbClr val="663A2B"/>
                </a:solidFill>
                <a:effectLst>
                  <a:outerShdw blurRad="12700" dist="38100" dir="2700000" algn="tl" rotWithShape="0">
                    <a:schemeClr val="bg1">
                      <a:lumMod val="50000"/>
                    </a:schemeClr>
                  </a:outerShdw>
                </a:effectLst>
              </a:rPr>
              <a:t>أهلاً وسهلاً بكم</a:t>
            </a:r>
          </a:p>
          <a:p>
            <a:r>
              <a:rPr lang="ar-SA" sz="4800" dirty="0">
                <a:ln w="0"/>
                <a:effectLst>
                  <a:outerShdw blurRad="38100" dist="19050" dir="2700000" algn="tl" rotWithShape="0">
                    <a:schemeClr val="dk1">
                      <a:alpha val="40000"/>
                    </a:schemeClr>
                  </a:outerShdw>
                </a:effectLst>
              </a:rPr>
              <a:t>المعلمة/خلود العتيبي.</a:t>
            </a:r>
          </a:p>
        </p:txBody>
      </p:sp>
      <p:pic>
        <p:nvPicPr>
          <p:cNvPr id="7" name="رسم 6" descr="فصل دراسي">
            <a:extLst>
              <a:ext uri="{FF2B5EF4-FFF2-40B4-BE49-F238E27FC236}">
                <a16:creationId xmlns:a16="http://schemas.microsoft.com/office/drawing/2014/main" id="{C938FD37-5A2A-4E27-B8D5-74DD4C9938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4880" y="2426008"/>
            <a:ext cx="1022240" cy="747721"/>
          </a:xfrm>
          <a:prstGeom prst="rect">
            <a:avLst/>
          </a:prstGeom>
        </p:spPr>
      </p:pic>
    </p:spTree>
    <p:extLst>
      <p:ext uri="{BB962C8B-B14F-4D97-AF65-F5344CB8AC3E}">
        <p14:creationId xmlns:p14="http://schemas.microsoft.com/office/powerpoint/2010/main" val="202276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5B522CF2-6353-43CD-8A63-2F0945268AC6}"/>
              </a:ext>
            </a:extLst>
          </p:cNvPr>
          <p:cNvSpPr txBox="1"/>
          <p:nvPr/>
        </p:nvSpPr>
        <p:spPr>
          <a:xfrm>
            <a:off x="3728617" y="1336163"/>
            <a:ext cx="4734759" cy="646331"/>
          </a:xfrm>
          <a:prstGeom prst="rect">
            <a:avLst/>
          </a:prstGeom>
          <a:solidFill>
            <a:srgbClr val="D7DBE7"/>
          </a:solidFill>
          <a:effectLst>
            <a:softEdge rad="127000"/>
          </a:effectLst>
        </p:spPr>
        <p:txBody>
          <a:bodyPr wrap="square" rtlCol="1">
            <a:spAutoFit/>
          </a:bodyPr>
          <a:lstStyle/>
          <a:p>
            <a:pPr marL="571500" indent="-571500" algn="ctr">
              <a:buFont typeface="Wingdings" panose="05000000000000000000" pitchFamily="2" charset="2"/>
              <a:buChar char="v"/>
            </a:pPr>
            <a:r>
              <a:rPr lang="ar-SA"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استراتجية</a:t>
            </a:r>
            <a:r>
              <a:rPr lang="ar-S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العصف الذهني:</a:t>
            </a:r>
          </a:p>
        </p:txBody>
      </p:sp>
      <p:sp>
        <p:nvSpPr>
          <p:cNvPr id="3" name="مربع نص 2">
            <a:extLst>
              <a:ext uri="{FF2B5EF4-FFF2-40B4-BE49-F238E27FC236}">
                <a16:creationId xmlns:a16="http://schemas.microsoft.com/office/drawing/2014/main" id="{CD1E6574-54C4-425B-987E-27DF1E4A2358}"/>
              </a:ext>
            </a:extLst>
          </p:cNvPr>
          <p:cNvSpPr txBox="1"/>
          <p:nvPr/>
        </p:nvSpPr>
        <p:spPr>
          <a:xfrm>
            <a:off x="1936809" y="1930793"/>
            <a:ext cx="8318376" cy="523220"/>
          </a:xfrm>
          <a:prstGeom prst="rect">
            <a:avLst/>
          </a:prstGeom>
          <a:noFill/>
        </p:spPr>
        <p:txBody>
          <a:bodyPr wrap="square" rtlCol="1">
            <a:spAutoFit/>
          </a:bodyPr>
          <a:lstStyle/>
          <a:p>
            <a:pPr marL="457200" indent="-457200" algn="ctr">
              <a:buFont typeface="Wingdings" panose="05000000000000000000" pitchFamily="2" charset="2"/>
              <a:buChar char="v"/>
            </a:pPr>
            <a:r>
              <a:rPr lang="ar-SA" sz="2800" dirty="0">
                <a:solidFill>
                  <a:srgbClr val="C00000"/>
                </a:solidFill>
              </a:rPr>
              <a:t>من خلال اجابتك عن الأسئلة </a:t>
            </a:r>
            <a:r>
              <a:rPr lang="ar-SA" sz="2800" dirty="0" err="1">
                <a:solidFill>
                  <a:srgbClr val="C00000"/>
                </a:solidFill>
              </a:rPr>
              <a:t>السابقة,أكتبي</a:t>
            </a:r>
            <a:r>
              <a:rPr lang="ar-SA" sz="2800" dirty="0">
                <a:solidFill>
                  <a:srgbClr val="C00000"/>
                </a:solidFill>
              </a:rPr>
              <a:t> تعريفاً مناسباً للمضطر؟</a:t>
            </a:r>
          </a:p>
        </p:txBody>
      </p:sp>
      <p:sp>
        <p:nvSpPr>
          <p:cNvPr id="4" name="مستطيل: زوايا مستديرة 3">
            <a:extLst>
              <a:ext uri="{FF2B5EF4-FFF2-40B4-BE49-F238E27FC236}">
                <a16:creationId xmlns:a16="http://schemas.microsoft.com/office/drawing/2014/main" id="{557C43E4-9DDB-4F5C-A656-139067158516}"/>
              </a:ext>
            </a:extLst>
          </p:cNvPr>
          <p:cNvSpPr/>
          <p:nvPr/>
        </p:nvSpPr>
        <p:spPr>
          <a:xfrm>
            <a:off x="1617213" y="2645545"/>
            <a:ext cx="8957569" cy="2823099"/>
          </a:xfrm>
          <a:prstGeom prst="roundRect">
            <a:avLst/>
          </a:prstGeom>
          <a:solidFill>
            <a:srgbClr val="D7DBE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المضطر:</a:t>
            </a:r>
          </a:p>
          <a:p>
            <a:pPr algn="ctr"/>
            <a:endParaRPr lang="ar-SA" dirty="0"/>
          </a:p>
          <a:p>
            <a:pPr algn="ctr"/>
            <a:endParaRPr lang="ar-SA" dirty="0"/>
          </a:p>
          <a:p>
            <a:pPr algn="ctr"/>
            <a:endParaRPr lang="ar-SA" dirty="0"/>
          </a:p>
          <a:p>
            <a:pPr algn="ctr"/>
            <a:endParaRPr lang="ar-SA" dirty="0"/>
          </a:p>
          <a:p>
            <a:pPr algn="ctr"/>
            <a:endParaRPr lang="ar-SA" dirty="0"/>
          </a:p>
          <a:p>
            <a:pPr algn="ctr"/>
            <a:endParaRPr lang="ar-SA" dirty="0"/>
          </a:p>
          <a:p>
            <a:pPr algn="ctr"/>
            <a:endParaRPr lang="ar-SA" dirty="0"/>
          </a:p>
          <a:p>
            <a:pPr algn="ctr"/>
            <a:endParaRPr lang="ar-SA" dirty="0"/>
          </a:p>
        </p:txBody>
      </p:sp>
      <p:sp>
        <p:nvSpPr>
          <p:cNvPr id="5" name="مربع نص 4">
            <a:extLst>
              <a:ext uri="{FF2B5EF4-FFF2-40B4-BE49-F238E27FC236}">
                <a16:creationId xmlns:a16="http://schemas.microsoft.com/office/drawing/2014/main" id="{8BB32D7E-0857-4193-9330-045E4643D071}"/>
              </a:ext>
            </a:extLst>
          </p:cNvPr>
          <p:cNvSpPr txBox="1"/>
          <p:nvPr/>
        </p:nvSpPr>
        <p:spPr>
          <a:xfrm>
            <a:off x="2452452" y="3136568"/>
            <a:ext cx="7287088" cy="2062103"/>
          </a:xfrm>
          <a:prstGeom prst="rect">
            <a:avLst/>
          </a:prstGeom>
          <a:noFill/>
        </p:spPr>
        <p:txBody>
          <a:bodyPr wrap="square" rtlCol="1">
            <a:spAutoFit/>
          </a:bodyPr>
          <a:lstStyle/>
          <a:p>
            <a:pPr algn="ctr"/>
            <a:r>
              <a:rPr lang="ar-SA" sz="3200" dirty="0">
                <a:ln w="0"/>
                <a:effectLst>
                  <a:outerShdw blurRad="38100" dist="19050" dir="2700000" algn="tl" rotWithShape="0">
                    <a:schemeClr val="dk1">
                      <a:alpha val="40000"/>
                    </a:schemeClr>
                  </a:outerShdw>
                </a:effectLst>
              </a:rPr>
              <a:t>هو الذي اضطر إلى محرم بأن خاف على نفسه من المرض أو الموت إن لم يتناول </a:t>
            </a:r>
            <a:r>
              <a:rPr lang="ar-SA" sz="3200" dirty="0" err="1">
                <a:ln w="0"/>
                <a:effectLst>
                  <a:outerShdw blurRad="38100" dist="19050" dir="2700000" algn="tl" rotWithShape="0">
                    <a:schemeClr val="dk1">
                      <a:alpha val="40000"/>
                    </a:schemeClr>
                  </a:outerShdw>
                </a:effectLst>
              </a:rPr>
              <a:t>منه,ويجب</a:t>
            </a:r>
            <a:r>
              <a:rPr lang="ar-SA" sz="3200" dirty="0">
                <a:ln w="0"/>
                <a:effectLst>
                  <a:outerShdw blurRad="38100" dist="19050" dir="2700000" algn="tl" rotWithShape="0">
                    <a:schemeClr val="dk1">
                      <a:alpha val="40000"/>
                    </a:schemeClr>
                  </a:outerShdw>
                </a:effectLst>
              </a:rPr>
              <a:t> عليه الأكل منه بمقدار </a:t>
            </a:r>
            <a:r>
              <a:rPr lang="ar-SA" sz="3200" dirty="0" err="1">
                <a:ln w="0"/>
                <a:effectLst>
                  <a:outerShdw blurRad="38100" dist="19050" dir="2700000" algn="tl" rotWithShape="0">
                    <a:schemeClr val="dk1">
                      <a:alpha val="40000"/>
                    </a:schemeClr>
                  </a:outerShdw>
                </a:effectLst>
              </a:rPr>
              <a:t>مايذهب</a:t>
            </a:r>
            <a:r>
              <a:rPr lang="ar-SA" sz="3200" dirty="0">
                <a:ln w="0"/>
                <a:effectLst>
                  <a:outerShdw blurRad="38100" dist="19050" dir="2700000" algn="tl" rotWithShape="0">
                    <a:schemeClr val="dk1">
                      <a:alpha val="40000"/>
                    </a:schemeClr>
                  </a:outerShdw>
                </a:effectLst>
              </a:rPr>
              <a:t> عنه الضرر ويأمن معه من الموت ,وليس له أن يأكل حتى يشبع.</a:t>
            </a:r>
          </a:p>
        </p:txBody>
      </p:sp>
      <p:sp>
        <p:nvSpPr>
          <p:cNvPr id="6" name="مربع نص 5">
            <a:extLst>
              <a:ext uri="{FF2B5EF4-FFF2-40B4-BE49-F238E27FC236}">
                <a16:creationId xmlns:a16="http://schemas.microsoft.com/office/drawing/2014/main" id="{138E1238-A813-433A-AEA7-9AAE28F0A04C}"/>
              </a:ext>
            </a:extLst>
          </p:cNvPr>
          <p:cNvSpPr txBox="1"/>
          <p:nvPr/>
        </p:nvSpPr>
        <p:spPr>
          <a:xfrm>
            <a:off x="3372771" y="803283"/>
            <a:ext cx="5446450" cy="584775"/>
          </a:xfrm>
          <a:prstGeom prst="rect">
            <a:avLst/>
          </a:prstGeom>
          <a:noFill/>
        </p:spPr>
        <p:txBody>
          <a:bodyPr wrap="square" rtlCol="1">
            <a:spAutoFit/>
          </a:bodyPr>
          <a:lstStyle/>
          <a:p>
            <a:pPr marL="285750" indent="-285750" algn="ctr">
              <a:buFont typeface="Wingdings" panose="05000000000000000000" pitchFamily="2" charset="2"/>
              <a:buChar char="v"/>
            </a:pPr>
            <a:r>
              <a:rPr lang="ar-SA" sz="3200" b="1" dirty="0">
                <a:solidFill>
                  <a:srgbClr val="663A2B"/>
                </a:solidFill>
              </a:rPr>
              <a:t>تعريف المضطر:</a:t>
            </a:r>
          </a:p>
        </p:txBody>
      </p:sp>
    </p:spTree>
    <p:extLst>
      <p:ext uri="{BB962C8B-B14F-4D97-AF65-F5344CB8AC3E}">
        <p14:creationId xmlns:p14="http://schemas.microsoft.com/office/powerpoint/2010/main" val="29545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593DDDD-0FFE-4E95-9F82-DDA7275194E2}"/>
              </a:ext>
            </a:extLst>
          </p:cNvPr>
          <p:cNvSpPr>
            <a:spLocks noGrp="1"/>
          </p:cNvSpPr>
          <p:nvPr>
            <p:ph type="title"/>
          </p:nvPr>
        </p:nvSpPr>
        <p:spPr>
          <a:xfrm>
            <a:off x="2264727" y="2055777"/>
            <a:ext cx="7662539" cy="1325563"/>
          </a:xfrm>
        </p:spPr>
        <p:txBody>
          <a:bodyPr>
            <a:normAutofit/>
          </a:bodyPr>
          <a:lstStyle/>
          <a:p>
            <a:pPr algn="ctr"/>
            <a:r>
              <a:rPr lang="ar-SA" sz="3200" dirty="0" err="1"/>
              <a:t>ماوجه</a:t>
            </a:r>
            <a:r>
              <a:rPr lang="ar-SA" sz="3200" dirty="0"/>
              <a:t> الدلالة من قوله تعالى </a:t>
            </a:r>
            <a:r>
              <a:rPr lang="ar-SA" sz="3200" dirty="0">
                <a:solidFill>
                  <a:schemeClr val="accent6">
                    <a:lumMod val="75000"/>
                  </a:schemeClr>
                </a:solidFill>
              </a:rPr>
              <a:t>(وَقَدْ فَصَّلَ لَكُمْ مَا حَرَّمَ عَلَيْكُمْ إِلا مَا اضْطُرِرْتُمْ إِلَيْهِ)</a:t>
            </a:r>
            <a:r>
              <a:rPr lang="ar-SA" sz="3200" dirty="0"/>
              <a:t>؟</a:t>
            </a:r>
          </a:p>
        </p:txBody>
      </p:sp>
      <p:sp>
        <p:nvSpPr>
          <p:cNvPr id="7" name="مستطيل: زوايا مستديرة 6">
            <a:extLst>
              <a:ext uri="{FF2B5EF4-FFF2-40B4-BE49-F238E27FC236}">
                <a16:creationId xmlns:a16="http://schemas.microsoft.com/office/drawing/2014/main" id="{A2F520B5-D6D6-4473-8DE1-5538EE6392B6}"/>
              </a:ext>
            </a:extLst>
          </p:cNvPr>
          <p:cNvSpPr/>
          <p:nvPr/>
        </p:nvSpPr>
        <p:spPr>
          <a:xfrm>
            <a:off x="2188346" y="3304025"/>
            <a:ext cx="7412854" cy="2324759"/>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ar-SA" sz="2800" dirty="0">
                <a:ln w="0"/>
                <a:solidFill>
                  <a:schemeClr val="tx1"/>
                </a:solidFill>
                <a:effectLst>
                  <a:outerShdw blurRad="38100" dist="19050" dir="2700000" algn="tl" rotWithShape="0">
                    <a:schemeClr val="dk1">
                      <a:alpha val="40000"/>
                    </a:schemeClr>
                  </a:outerShdw>
                </a:effectLst>
              </a:rPr>
              <a:t>من اضطر إلى محرم بأن خاف على نفسه المرض أو الموت إن لم يأكل منه وجب عليه أن يأكل بقدر ما يذهب عنه الضرر، ويأمن معه من الموت، وليس له أن يأكل منه حتى يشبع .</a:t>
            </a:r>
          </a:p>
          <a:p>
            <a:pPr algn="ctr"/>
            <a:r>
              <a:rPr lang="ar-SA" sz="2800" dirty="0">
                <a:ln w="0"/>
                <a:solidFill>
                  <a:schemeClr val="tx1"/>
                </a:solidFill>
                <a:effectLst>
                  <a:outerShdw blurRad="38100" dist="19050" dir="2700000" algn="tl" rotWithShape="0">
                    <a:schemeClr val="dk1">
                      <a:alpha val="40000"/>
                    </a:schemeClr>
                  </a:outerShdw>
                </a:effectLst>
              </a:rPr>
              <a:t>القاعدة الشرعية : ( الضرورة تقدر بقدرها)</a:t>
            </a:r>
          </a:p>
        </p:txBody>
      </p:sp>
      <p:sp>
        <p:nvSpPr>
          <p:cNvPr id="6" name="مربع نص 5">
            <a:extLst>
              <a:ext uri="{FF2B5EF4-FFF2-40B4-BE49-F238E27FC236}">
                <a16:creationId xmlns:a16="http://schemas.microsoft.com/office/drawing/2014/main" id="{36A63739-B5EA-4830-ACEB-8F85C2B80665}"/>
              </a:ext>
            </a:extLst>
          </p:cNvPr>
          <p:cNvSpPr txBox="1"/>
          <p:nvPr/>
        </p:nvSpPr>
        <p:spPr>
          <a:xfrm>
            <a:off x="5894773" y="1637629"/>
            <a:ext cx="4252404" cy="523220"/>
          </a:xfrm>
          <a:prstGeom prst="rect">
            <a:avLst/>
          </a:prstGeom>
          <a:solidFill>
            <a:srgbClr val="D7DBE7"/>
          </a:solidFill>
          <a:effectLst>
            <a:softEdge rad="127000"/>
          </a:effectLst>
        </p:spPr>
        <p:txBody>
          <a:bodyPr wrap="square" rtlCol="1">
            <a:spAutoFit/>
          </a:bodyPr>
          <a:lstStyle/>
          <a:p>
            <a:pPr marL="571500" indent="-571500" algn="ctr">
              <a:buFont typeface="Wingdings" panose="05000000000000000000" pitchFamily="2" charset="2"/>
              <a:buChar char="v"/>
            </a:pPr>
            <a:r>
              <a:rPr lang="ar-SA"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مهارة الاستماع والاستنتاج:</a:t>
            </a:r>
          </a:p>
        </p:txBody>
      </p:sp>
      <p:sp>
        <p:nvSpPr>
          <p:cNvPr id="3" name="مربع نص 2">
            <a:extLst>
              <a:ext uri="{FF2B5EF4-FFF2-40B4-BE49-F238E27FC236}">
                <a16:creationId xmlns:a16="http://schemas.microsoft.com/office/drawing/2014/main" id="{A3128024-483E-4402-9326-8B2B505BD873}"/>
              </a:ext>
            </a:extLst>
          </p:cNvPr>
          <p:cNvSpPr txBox="1"/>
          <p:nvPr/>
        </p:nvSpPr>
        <p:spPr>
          <a:xfrm>
            <a:off x="3103850" y="969541"/>
            <a:ext cx="5984292" cy="584775"/>
          </a:xfrm>
          <a:prstGeom prst="rect">
            <a:avLst/>
          </a:prstGeom>
          <a:noFill/>
        </p:spPr>
        <p:txBody>
          <a:bodyPr wrap="square" rtlCol="1">
            <a:spAutoFit/>
          </a:bodyPr>
          <a:lstStyle/>
          <a:p>
            <a:pPr marL="285750" indent="-285750">
              <a:buFont typeface="Wingdings" panose="05000000000000000000" pitchFamily="2" charset="2"/>
              <a:buChar char="v"/>
            </a:pPr>
            <a:r>
              <a:rPr lang="ar-SA" sz="3200" b="1" dirty="0">
                <a:solidFill>
                  <a:srgbClr val="663A2B"/>
                </a:solidFill>
              </a:rPr>
              <a:t>حكم أكل المضطر للمحرم ومقدار ما يأكل:</a:t>
            </a:r>
          </a:p>
        </p:txBody>
      </p:sp>
      <p:pic>
        <p:nvPicPr>
          <p:cNvPr id="8" name="WhatsApp Audio 2020-11-23 at 10.35.29 AM">
            <a:hlinkClick r:id="" action="ppaction://media"/>
            <a:extLst>
              <a:ext uri="{FF2B5EF4-FFF2-40B4-BE49-F238E27FC236}">
                <a16:creationId xmlns:a16="http://schemas.microsoft.com/office/drawing/2014/main" id="{8FD44723-C97B-479C-808D-A81681BE1DD7}"/>
              </a:ext>
            </a:extLst>
          </p:cNvPr>
          <p:cNvPicPr>
            <a:picLocks noChangeAspect="1"/>
          </p:cNvPicPr>
          <p:nvPr>
            <a:videoFile r:link="rId1"/>
            <p:extLst>
              <p:ext uri="{DAA4B4D4-6D71-4841-9C94-3DE7FCFB9230}">
                <p14:media xmlns:p14="http://schemas.microsoft.com/office/powerpoint/2010/main" r:embed="rId2">
                  <p14:trim st="9058" end="1.170803331E6"/>
                  <p14:fade out="1750"/>
                </p14:media>
              </p:ext>
            </p:extLst>
          </p:nvPr>
        </p:nvPicPr>
        <p:blipFill>
          <a:blip r:embed="rId4">
            <a:duotone>
              <a:prstClr val="black"/>
              <a:schemeClr val="accent6">
                <a:tint val="45000"/>
                <a:satMod val="400000"/>
              </a:schemeClr>
            </a:duotone>
          </a:blip>
          <a:stretch>
            <a:fillRect/>
          </a:stretch>
        </p:blipFill>
        <p:spPr>
          <a:xfrm>
            <a:off x="3996092" y="2724050"/>
            <a:ext cx="487363" cy="487363"/>
          </a:xfrm>
          <a:prstGeom prst="rect">
            <a:avLst/>
          </a:prstGeom>
        </p:spPr>
      </p:pic>
    </p:spTree>
    <p:extLst>
      <p:ext uri="{BB962C8B-B14F-4D97-AF65-F5344CB8AC3E}">
        <p14:creationId xmlns:p14="http://schemas.microsoft.com/office/powerpoint/2010/main" val="318934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8"/>
                </p:tgtEl>
              </p:cMediaNode>
            </p:video>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0D17557-E532-41FB-8C1A-9D797DE05C3D}"/>
              </a:ext>
            </a:extLst>
          </p:cNvPr>
          <p:cNvSpPr txBox="1"/>
          <p:nvPr/>
        </p:nvSpPr>
        <p:spPr>
          <a:xfrm>
            <a:off x="4108884" y="1497121"/>
            <a:ext cx="6720397" cy="1754326"/>
          </a:xfrm>
          <a:prstGeom prst="rect">
            <a:avLst/>
          </a:prstGeom>
          <a:noFill/>
        </p:spPr>
        <p:txBody>
          <a:bodyPr wrap="square" rtlCol="1">
            <a:spAutoFit/>
          </a:bodyPr>
          <a:lstStyle/>
          <a:p>
            <a:pPr marL="457200" indent="-457200" algn="ctr">
              <a:buFont typeface="Wingdings" panose="05000000000000000000" pitchFamily="2" charset="2"/>
              <a:buChar char="v"/>
            </a:pPr>
            <a:r>
              <a:rPr lang="ar-SA" sz="3600" dirty="0">
                <a:solidFill>
                  <a:srgbClr val="C00000"/>
                </a:solidFill>
              </a:rPr>
              <a:t>طالبتي المبدعة/</a:t>
            </a:r>
          </a:p>
          <a:p>
            <a:pPr algn="ctr"/>
            <a:r>
              <a:rPr lang="ar-SA" sz="3600" dirty="0">
                <a:ln w="0"/>
                <a:solidFill>
                  <a:schemeClr val="accent1"/>
                </a:solidFill>
                <a:effectLst>
                  <a:outerShdw blurRad="38100" dist="25400" dir="5400000" algn="ctr" rotWithShape="0">
                    <a:srgbClr val="6E747A">
                      <a:alpha val="43000"/>
                    </a:srgbClr>
                  </a:outerShdw>
                </a:effectLst>
              </a:rPr>
              <a:t>خلال دقيقة واحدة </a:t>
            </a:r>
            <a:r>
              <a:rPr lang="ar-SA" sz="3600" dirty="0" err="1">
                <a:ln w="0"/>
                <a:solidFill>
                  <a:schemeClr val="accent1"/>
                </a:solidFill>
                <a:effectLst>
                  <a:outerShdw blurRad="38100" dist="25400" dir="5400000" algn="ctr" rotWithShape="0">
                    <a:srgbClr val="6E747A">
                      <a:alpha val="43000"/>
                    </a:srgbClr>
                  </a:outerShdw>
                </a:effectLst>
              </a:rPr>
              <a:t>اجيبي</a:t>
            </a:r>
            <a:r>
              <a:rPr lang="ar-SA" sz="3600" dirty="0">
                <a:ln w="0"/>
                <a:solidFill>
                  <a:schemeClr val="accent1"/>
                </a:solidFill>
                <a:effectLst>
                  <a:outerShdw blurRad="38100" dist="25400" dir="5400000" algn="ctr" rotWithShape="0">
                    <a:srgbClr val="6E747A">
                      <a:alpha val="43000"/>
                    </a:srgbClr>
                  </a:outerShdw>
                </a:effectLst>
              </a:rPr>
              <a:t> عن الاتي:</a:t>
            </a:r>
          </a:p>
          <a:p>
            <a:pPr algn="ctr"/>
            <a:r>
              <a:rPr lang="ar-SA" sz="3600" dirty="0" err="1">
                <a:ln w="0"/>
                <a:effectLst>
                  <a:outerShdw blurRad="38100" dist="19050" dir="2700000" algn="tl" rotWithShape="0">
                    <a:schemeClr val="dk1">
                      <a:alpha val="40000"/>
                    </a:schemeClr>
                  </a:outerShdw>
                </a:effectLst>
              </a:rPr>
              <a:t>مالحكمة</a:t>
            </a:r>
            <a:r>
              <a:rPr lang="ar-SA" sz="3600" dirty="0">
                <a:ln w="0"/>
                <a:effectLst>
                  <a:outerShdw blurRad="38100" dist="19050" dir="2700000" algn="tl" rotWithShape="0">
                    <a:schemeClr val="dk1">
                      <a:alpha val="40000"/>
                    </a:schemeClr>
                  </a:outerShdw>
                </a:effectLst>
              </a:rPr>
              <a:t> من إباحة المحرم للمضطر؟</a:t>
            </a:r>
          </a:p>
        </p:txBody>
      </p:sp>
      <p:pic>
        <p:nvPicPr>
          <p:cNvPr id="3" name="رسم 2" descr="جرس الإنذار">
            <a:extLst>
              <a:ext uri="{FF2B5EF4-FFF2-40B4-BE49-F238E27FC236}">
                <a16:creationId xmlns:a16="http://schemas.microsoft.com/office/drawing/2014/main" id="{8C02C865-C9AC-4439-9DD2-900CEB1D0C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78348" y="1084819"/>
            <a:ext cx="2244571" cy="2244571"/>
          </a:xfrm>
          <a:prstGeom prst="rect">
            <a:avLst/>
          </a:prstGeom>
        </p:spPr>
      </p:pic>
      <p:sp>
        <p:nvSpPr>
          <p:cNvPr id="4" name="مربع نص 3">
            <a:extLst>
              <a:ext uri="{FF2B5EF4-FFF2-40B4-BE49-F238E27FC236}">
                <a16:creationId xmlns:a16="http://schemas.microsoft.com/office/drawing/2014/main" id="{B318CF10-3D14-4A89-847C-E3A58909A413}"/>
              </a:ext>
            </a:extLst>
          </p:cNvPr>
          <p:cNvSpPr txBox="1"/>
          <p:nvPr/>
        </p:nvSpPr>
        <p:spPr>
          <a:xfrm>
            <a:off x="2926300" y="2942333"/>
            <a:ext cx="1348666" cy="400110"/>
          </a:xfrm>
          <a:prstGeom prst="rect">
            <a:avLst/>
          </a:prstGeom>
          <a:noFill/>
        </p:spPr>
        <p:txBody>
          <a:bodyPr wrap="square" rtlCol="1">
            <a:spAutoFit/>
          </a:bodyPr>
          <a:lstStyle/>
          <a:p>
            <a:pPr algn="ctr"/>
            <a:r>
              <a:rPr lang="ar-SA" sz="2000" b="1" dirty="0"/>
              <a:t>دقيقة واحدة</a:t>
            </a:r>
          </a:p>
        </p:txBody>
      </p:sp>
      <p:sp>
        <p:nvSpPr>
          <p:cNvPr id="5" name="مربع نص 4">
            <a:extLst>
              <a:ext uri="{FF2B5EF4-FFF2-40B4-BE49-F238E27FC236}">
                <a16:creationId xmlns:a16="http://schemas.microsoft.com/office/drawing/2014/main" id="{EA47325A-EACE-4A35-98E3-442DB32AC226}"/>
              </a:ext>
            </a:extLst>
          </p:cNvPr>
          <p:cNvSpPr txBox="1"/>
          <p:nvPr/>
        </p:nvSpPr>
        <p:spPr>
          <a:xfrm>
            <a:off x="4500978" y="3429000"/>
            <a:ext cx="6090081" cy="1384995"/>
          </a:xfrm>
          <a:prstGeom prst="rect">
            <a:avLst/>
          </a:prstGeom>
          <a:solidFill>
            <a:srgbClr val="CCD6E0"/>
          </a:solidFill>
          <a:effectLst>
            <a:glow rad="101600">
              <a:srgbClr val="CCD6E0">
                <a:alpha val="60000"/>
              </a:srgbClr>
            </a:glow>
          </a:effectLst>
        </p:spPr>
        <p:txBody>
          <a:bodyPr wrap="square" rtlCol="1">
            <a:spAutoFit/>
          </a:bodyPr>
          <a:lstStyle/>
          <a:p>
            <a:pPr algn="ctr"/>
            <a:r>
              <a:rPr lang="ar-SA" sz="2800" dirty="0">
                <a:ln w="0"/>
                <a:effectLst>
                  <a:outerShdw blurRad="38100" dist="19050" dir="2700000" algn="tl" rotWithShape="0">
                    <a:schemeClr val="dk1">
                      <a:alpha val="40000"/>
                    </a:schemeClr>
                  </a:outerShdw>
                </a:effectLst>
              </a:rPr>
              <a:t>حفظ النفس من الهلاك وإزالة الضرر عن المكلفين فإن ايقن المضطر الهلاك وجب عليه الأكل من المحرم بقدر </a:t>
            </a:r>
            <a:r>
              <a:rPr lang="ar-SA" sz="2800" dirty="0" err="1">
                <a:ln w="0"/>
                <a:effectLst>
                  <a:outerShdw blurRad="38100" dist="19050" dir="2700000" algn="tl" rotWithShape="0">
                    <a:schemeClr val="dk1">
                      <a:alpha val="40000"/>
                    </a:schemeClr>
                  </a:outerShdw>
                </a:effectLst>
              </a:rPr>
              <a:t>مايسد</a:t>
            </a:r>
            <a:r>
              <a:rPr lang="ar-SA" sz="2800" dirty="0">
                <a:ln w="0"/>
                <a:effectLst>
                  <a:outerShdw blurRad="38100" dist="19050" dir="2700000" algn="tl" rotWithShape="0">
                    <a:schemeClr val="dk1">
                      <a:alpha val="40000"/>
                    </a:schemeClr>
                  </a:outerShdw>
                </a:effectLst>
              </a:rPr>
              <a:t> رمقه وإزالة الضرر عن نفسه.</a:t>
            </a:r>
          </a:p>
        </p:txBody>
      </p:sp>
    </p:spTree>
    <p:extLst>
      <p:ext uri="{BB962C8B-B14F-4D97-AF65-F5344CB8AC3E}">
        <p14:creationId xmlns:p14="http://schemas.microsoft.com/office/powerpoint/2010/main" val="307145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1561DA4-8632-4504-AB42-7A4CF597A285}"/>
              </a:ext>
            </a:extLst>
          </p:cNvPr>
          <p:cNvSpPr txBox="1"/>
          <p:nvPr/>
        </p:nvSpPr>
        <p:spPr>
          <a:xfrm>
            <a:off x="3435656" y="1580949"/>
            <a:ext cx="5320685" cy="584775"/>
          </a:xfrm>
          <a:prstGeom prst="rect">
            <a:avLst/>
          </a:prstGeom>
          <a:solidFill>
            <a:srgbClr val="D7DBE7"/>
          </a:solidFill>
          <a:effectLst>
            <a:softEdge rad="127000"/>
          </a:effectLst>
        </p:spPr>
        <p:txBody>
          <a:bodyPr wrap="square" rtlCol="1">
            <a:spAutoFit/>
          </a:bodyPr>
          <a:lstStyle/>
          <a:p>
            <a:pPr marL="571500" indent="-571500" algn="ctr">
              <a:buFont typeface="Wingdings" panose="05000000000000000000" pitchFamily="2" charset="2"/>
              <a:buChar char="v"/>
            </a:pPr>
            <a:r>
              <a:rPr lang="ar-SA"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استراتجية</a:t>
            </a:r>
            <a:r>
              <a:rPr lang="ar-SA"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ar-SA"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فكر&amp;زاوج&amp;شارك</a:t>
            </a:r>
            <a:r>
              <a:rPr lang="ar-SA"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3" name="مربع نص 2">
            <a:extLst>
              <a:ext uri="{FF2B5EF4-FFF2-40B4-BE49-F238E27FC236}">
                <a16:creationId xmlns:a16="http://schemas.microsoft.com/office/drawing/2014/main" id="{968E51E5-2435-456C-AD67-F9F252554A73}"/>
              </a:ext>
            </a:extLst>
          </p:cNvPr>
          <p:cNvSpPr txBox="1"/>
          <p:nvPr/>
        </p:nvSpPr>
        <p:spPr>
          <a:xfrm>
            <a:off x="3948899" y="996174"/>
            <a:ext cx="4294200" cy="584775"/>
          </a:xfrm>
          <a:prstGeom prst="rect">
            <a:avLst/>
          </a:prstGeom>
          <a:noFill/>
        </p:spPr>
        <p:txBody>
          <a:bodyPr wrap="square" rtlCol="1">
            <a:spAutoFit/>
          </a:bodyPr>
          <a:lstStyle/>
          <a:p>
            <a:pPr marL="285750" indent="-285750">
              <a:buFont typeface="Wingdings" panose="05000000000000000000" pitchFamily="2" charset="2"/>
              <a:buChar char="v"/>
            </a:pPr>
            <a:r>
              <a:rPr lang="ar-SA" sz="3200" b="1" dirty="0">
                <a:solidFill>
                  <a:srgbClr val="663A2B"/>
                </a:solidFill>
              </a:rPr>
              <a:t>الاضطرار إلى طعام الاخرين:</a:t>
            </a:r>
          </a:p>
        </p:txBody>
      </p:sp>
      <p:sp>
        <p:nvSpPr>
          <p:cNvPr id="4" name="مربع نص 3">
            <a:extLst>
              <a:ext uri="{FF2B5EF4-FFF2-40B4-BE49-F238E27FC236}">
                <a16:creationId xmlns:a16="http://schemas.microsoft.com/office/drawing/2014/main" id="{1E06CA3F-0E6D-4656-A2E9-14D1BEF51188}"/>
              </a:ext>
            </a:extLst>
          </p:cNvPr>
          <p:cNvSpPr txBox="1"/>
          <p:nvPr/>
        </p:nvSpPr>
        <p:spPr>
          <a:xfrm>
            <a:off x="2274900" y="2165724"/>
            <a:ext cx="7642196" cy="523220"/>
          </a:xfrm>
          <a:prstGeom prst="rect">
            <a:avLst/>
          </a:prstGeom>
          <a:noFill/>
        </p:spPr>
        <p:txBody>
          <a:bodyPr wrap="square" rtlCol="1">
            <a:spAutoFit/>
          </a:bodyPr>
          <a:lstStyle/>
          <a:p>
            <a:pPr marL="457200" indent="-457200" algn="ctr">
              <a:buFont typeface="Wingdings" panose="05000000000000000000" pitchFamily="2" charset="2"/>
              <a:buChar char="v"/>
            </a:pPr>
            <a:r>
              <a:rPr lang="ar-SA" sz="2800" dirty="0">
                <a:solidFill>
                  <a:srgbClr val="C00000"/>
                </a:solidFill>
              </a:rPr>
              <a:t>هل يجوز للإنسان أن يأكل من طعام الآخرين دون إذن منهم؟</a:t>
            </a:r>
          </a:p>
        </p:txBody>
      </p:sp>
      <p:sp>
        <p:nvSpPr>
          <p:cNvPr id="5" name="مربع نص 4">
            <a:extLst>
              <a:ext uri="{FF2B5EF4-FFF2-40B4-BE49-F238E27FC236}">
                <a16:creationId xmlns:a16="http://schemas.microsoft.com/office/drawing/2014/main" id="{2403BB91-47D2-454E-9BF2-284EC93402E3}"/>
              </a:ext>
            </a:extLst>
          </p:cNvPr>
          <p:cNvSpPr txBox="1"/>
          <p:nvPr/>
        </p:nvSpPr>
        <p:spPr>
          <a:xfrm>
            <a:off x="2021147" y="2750499"/>
            <a:ext cx="8149701" cy="3046988"/>
          </a:xfrm>
          <a:prstGeom prst="rect">
            <a:avLst/>
          </a:prstGeom>
          <a:solidFill>
            <a:srgbClr val="CCD6E0"/>
          </a:solidFill>
          <a:effectLst>
            <a:glow rad="101600">
              <a:srgbClr val="C4CEDA">
                <a:alpha val="60000"/>
              </a:srgbClr>
            </a:glow>
          </a:effectLst>
        </p:spPr>
        <p:txBody>
          <a:bodyPr wrap="square" rtlCol="1">
            <a:spAutoFit/>
          </a:bodyPr>
          <a:lstStyle/>
          <a:p>
            <a:r>
              <a:rPr lang="ar-SA" sz="2400" dirty="0"/>
              <a:t>الأصل أن مال المسلم من ملبس ومطعم ملك له لا يجوز لأحد من الناس أن يأخذ منه شيئا إلا برضاه .</a:t>
            </a:r>
          </a:p>
          <a:p>
            <a:r>
              <a:rPr lang="ar-SA" sz="2400" dirty="0"/>
              <a:t>,ولكن قد يقع المسلم في ضرورة يحتاج معها أن يأكل من طعام غيره،</a:t>
            </a:r>
          </a:p>
          <a:p>
            <a:r>
              <a:rPr lang="ar-SA" sz="2400" dirty="0"/>
              <a:t> ففي هذه الحالة يجوز له أن يأكل منه ولو لم يؤذن له، بالشروط الآتية :</a:t>
            </a:r>
          </a:p>
          <a:p>
            <a:pPr marL="342900" indent="-342900">
              <a:buAutoNum type="arabicParenR"/>
            </a:pPr>
            <a:r>
              <a:rPr lang="ar-SA" sz="2400" dirty="0"/>
              <a:t>ألا يكون صاحب الطعام مضطرا إليه .</a:t>
            </a:r>
          </a:p>
          <a:p>
            <a:r>
              <a:rPr lang="ar-SA" sz="2400" dirty="0"/>
              <a:t>۲) أن يأكل منه بقدر حاجته .</a:t>
            </a:r>
          </a:p>
          <a:p>
            <a:r>
              <a:rPr lang="ar-SA" sz="2400" dirty="0"/>
              <a:t>3)أن يعوض صاحب الطعام </a:t>
            </a:r>
            <a:r>
              <a:rPr lang="ar-SA" sz="2400" dirty="0" err="1"/>
              <a:t>منی</a:t>
            </a:r>
            <a:r>
              <a:rPr lang="ar-SA" sz="2400" dirty="0"/>
              <a:t> </a:t>
            </a:r>
            <a:r>
              <a:rPr lang="ar-SA" sz="2400" dirty="0" err="1"/>
              <a:t>تیسر</a:t>
            </a:r>
            <a:r>
              <a:rPr lang="ar-SA" sz="2400" dirty="0"/>
              <a:t> له ذلك.</a:t>
            </a:r>
          </a:p>
          <a:p>
            <a:r>
              <a:rPr lang="ar-SA" sz="2400" dirty="0"/>
              <a:t>ويجب على مالك الطعام غير المضطر إليه أن يطعم أخاه المضطر إنقاذاً لحياته .</a:t>
            </a:r>
          </a:p>
        </p:txBody>
      </p:sp>
    </p:spTree>
    <p:extLst>
      <p:ext uri="{BB962C8B-B14F-4D97-AF65-F5344CB8AC3E}">
        <p14:creationId xmlns:p14="http://schemas.microsoft.com/office/powerpoint/2010/main" val="271411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anim calcmode="lin" valueType="num">
                                      <p:cBhvr>
                                        <p:cTn id="3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E525245-2B92-407E-B4DA-8FA3A583FB90}"/>
              </a:ext>
            </a:extLst>
          </p:cNvPr>
          <p:cNvSpPr txBox="1"/>
          <p:nvPr/>
        </p:nvSpPr>
        <p:spPr>
          <a:xfrm>
            <a:off x="5166803" y="1720840"/>
            <a:ext cx="5823751" cy="3416320"/>
          </a:xfrm>
          <a:prstGeom prst="rect">
            <a:avLst/>
          </a:prstGeom>
          <a:noFill/>
        </p:spPr>
        <p:txBody>
          <a:bodyPr wrap="square" rtlCol="1">
            <a:spAutoFit/>
          </a:bodyPr>
          <a:lstStyle/>
          <a:p>
            <a:pPr marL="571500" indent="-571500" algn="ctr">
              <a:buFont typeface="Wingdings" panose="05000000000000000000" pitchFamily="2" charset="2"/>
              <a:buChar char="v"/>
            </a:pPr>
            <a:r>
              <a:rPr lang="ar-SA" sz="3600" dirty="0">
                <a:solidFill>
                  <a:srgbClr val="C00000"/>
                </a:solidFill>
              </a:rPr>
              <a:t>طالبتي المبدعة:</a:t>
            </a:r>
            <a:br>
              <a:rPr lang="ar-SA" sz="3600" dirty="0">
                <a:solidFill>
                  <a:srgbClr val="990000"/>
                </a:solidFill>
              </a:rPr>
            </a:br>
            <a:r>
              <a:rPr lang="ar-SA" sz="3600" dirty="0"/>
              <a:t>من خلال الحائط الالكتروني (</a:t>
            </a:r>
            <a:r>
              <a:rPr lang="en-US" sz="3600" dirty="0"/>
              <a:t>Padlet</a:t>
            </a:r>
            <a:r>
              <a:rPr lang="ar-SA" sz="3600" dirty="0"/>
              <a:t>), صممي خريطة مفاهيم</a:t>
            </a:r>
          </a:p>
          <a:p>
            <a:pPr algn="ctr"/>
            <a:r>
              <a:rPr lang="ar-SA" sz="3600" dirty="0"/>
              <a:t>توضحين فيها الشروط التي يجوز فيها للمضطر الأكل من طعام الآخرين ولو لم يؤذن له ؟</a:t>
            </a:r>
          </a:p>
        </p:txBody>
      </p:sp>
      <p:cxnSp>
        <p:nvCxnSpPr>
          <p:cNvPr id="15" name="رابط مستقيم 14">
            <a:extLst>
              <a:ext uri="{FF2B5EF4-FFF2-40B4-BE49-F238E27FC236}">
                <a16:creationId xmlns:a16="http://schemas.microsoft.com/office/drawing/2014/main" id="{EDB25196-FD15-4F95-A535-23273D4795C5}"/>
              </a:ext>
            </a:extLst>
          </p:cNvPr>
          <p:cNvCxnSpPr/>
          <p:nvPr/>
        </p:nvCxnSpPr>
        <p:spPr>
          <a:xfrm>
            <a:off x="4957618" y="2726064"/>
            <a:ext cx="0" cy="1624303"/>
          </a:xfrm>
          <a:prstGeom prst="line">
            <a:avLst/>
          </a:prstGeom>
        </p:spPr>
        <p:style>
          <a:lnRef idx="1">
            <a:schemeClr val="dk1"/>
          </a:lnRef>
          <a:fillRef idx="0">
            <a:schemeClr val="dk1"/>
          </a:fillRef>
          <a:effectRef idx="0">
            <a:schemeClr val="dk1"/>
          </a:effectRef>
          <a:fontRef idx="minor">
            <a:schemeClr val="tx1"/>
          </a:fontRef>
        </p:style>
      </p:cxnSp>
      <p:cxnSp>
        <p:nvCxnSpPr>
          <p:cNvPr id="16" name="رابط مستقيم 15">
            <a:extLst>
              <a:ext uri="{FF2B5EF4-FFF2-40B4-BE49-F238E27FC236}">
                <a16:creationId xmlns:a16="http://schemas.microsoft.com/office/drawing/2014/main" id="{5CC6326B-9853-4C43-A06E-CC6471CC57B1}"/>
              </a:ext>
            </a:extLst>
          </p:cNvPr>
          <p:cNvCxnSpPr/>
          <p:nvPr/>
        </p:nvCxnSpPr>
        <p:spPr>
          <a:xfrm>
            <a:off x="4955394" y="3083389"/>
            <a:ext cx="0" cy="1624303"/>
          </a:xfrm>
          <a:prstGeom prst="line">
            <a:avLst/>
          </a:prstGeom>
        </p:spPr>
        <p:style>
          <a:lnRef idx="1">
            <a:schemeClr val="dk1"/>
          </a:lnRef>
          <a:fillRef idx="0">
            <a:schemeClr val="dk1"/>
          </a:fillRef>
          <a:effectRef idx="0">
            <a:schemeClr val="dk1"/>
          </a:effectRef>
          <a:fontRef idx="minor">
            <a:schemeClr val="tx1"/>
          </a:fontRef>
        </p:style>
      </p:cxnSp>
      <p:pic>
        <p:nvPicPr>
          <p:cNvPr id="20" name="صورة 19">
            <a:extLst>
              <a:ext uri="{FF2B5EF4-FFF2-40B4-BE49-F238E27FC236}">
                <a16:creationId xmlns:a16="http://schemas.microsoft.com/office/drawing/2014/main" id="{BC58B2D9-0DB3-4F15-92D1-B72D72ACC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959" y="2471415"/>
            <a:ext cx="2000250" cy="2133600"/>
          </a:xfrm>
          <a:prstGeom prst="rect">
            <a:avLst/>
          </a:prstGeom>
          <a:ln>
            <a:noFill/>
          </a:ln>
          <a:effectLst>
            <a:softEdge rad="112500"/>
          </a:effectLst>
        </p:spPr>
      </p:pic>
    </p:spTree>
    <p:extLst>
      <p:ext uri="{BB962C8B-B14F-4D97-AF65-F5344CB8AC3E}">
        <p14:creationId xmlns:p14="http://schemas.microsoft.com/office/powerpoint/2010/main" val="100370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E525245-2B92-407E-B4DA-8FA3A583FB90}"/>
              </a:ext>
            </a:extLst>
          </p:cNvPr>
          <p:cNvSpPr txBox="1"/>
          <p:nvPr/>
        </p:nvSpPr>
        <p:spPr>
          <a:xfrm>
            <a:off x="4872361" y="2113196"/>
            <a:ext cx="5823751" cy="1754326"/>
          </a:xfrm>
          <a:prstGeom prst="rect">
            <a:avLst/>
          </a:prstGeom>
          <a:noFill/>
        </p:spPr>
        <p:txBody>
          <a:bodyPr wrap="square" rtlCol="1">
            <a:spAutoFit/>
          </a:bodyPr>
          <a:lstStyle/>
          <a:p>
            <a:pPr algn="ctr"/>
            <a:r>
              <a:rPr lang="ar-SA" sz="3600" dirty="0">
                <a:solidFill>
                  <a:srgbClr val="C00000"/>
                </a:solidFill>
              </a:rPr>
              <a:t>    الواجب:</a:t>
            </a:r>
          </a:p>
          <a:p>
            <a:pPr algn="ctr"/>
            <a:r>
              <a:rPr lang="ar-SA" sz="3600" dirty="0"/>
              <a:t>سؤال رقم(1)</a:t>
            </a:r>
          </a:p>
          <a:p>
            <a:pPr algn="ctr"/>
            <a:r>
              <a:rPr lang="ar-SA" sz="3600" dirty="0"/>
              <a:t>صفحة رقم(55)</a:t>
            </a:r>
          </a:p>
        </p:txBody>
      </p:sp>
      <p:pic>
        <p:nvPicPr>
          <p:cNvPr id="13" name="صورة 12">
            <a:extLst>
              <a:ext uri="{FF2B5EF4-FFF2-40B4-BE49-F238E27FC236}">
                <a16:creationId xmlns:a16="http://schemas.microsoft.com/office/drawing/2014/main" id="{658641A8-F923-4E0D-84ED-0614649ED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612" y="1942609"/>
            <a:ext cx="3714750" cy="2095500"/>
          </a:xfrm>
          <a:prstGeom prst="rect">
            <a:avLst/>
          </a:prstGeom>
          <a:ln>
            <a:noFill/>
          </a:ln>
          <a:effectLst>
            <a:softEdge rad="112500"/>
          </a:effectLst>
        </p:spPr>
      </p:pic>
      <p:cxnSp>
        <p:nvCxnSpPr>
          <p:cNvPr id="15" name="رابط مستقيم 14">
            <a:extLst>
              <a:ext uri="{FF2B5EF4-FFF2-40B4-BE49-F238E27FC236}">
                <a16:creationId xmlns:a16="http://schemas.microsoft.com/office/drawing/2014/main" id="{EDB25196-FD15-4F95-A535-23273D4795C5}"/>
              </a:ext>
            </a:extLst>
          </p:cNvPr>
          <p:cNvCxnSpPr/>
          <p:nvPr/>
        </p:nvCxnSpPr>
        <p:spPr>
          <a:xfrm>
            <a:off x="6439362" y="2113196"/>
            <a:ext cx="0" cy="1624303"/>
          </a:xfrm>
          <a:prstGeom prst="line">
            <a:avLst/>
          </a:prstGeom>
        </p:spPr>
        <p:style>
          <a:lnRef idx="1">
            <a:schemeClr val="dk1"/>
          </a:lnRef>
          <a:fillRef idx="0">
            <a:schemeClr val="dk1"/>
          </a:fillRef>
          <a:effectRef idx="0">
            <a:schemeClr val="dk1"/>
          </a:effectRef>
          <a:fontRef idx="minor">
            <a:schemeClr val="tx1"/>
          </a:fontRef>
        </p:style>
      </p:cxnSp>
      <p:cxnSp>
        <p:nvCxnSpPr>
          <p:cNvPr id="16" name="رابط مستقيم 15">
            <a:extLst>
              <a:ext uri="{FF2B5EF4-FFF2-40B4-BE49-F238E27FC236}">
                <a16:creationId xmlns:a16="http://schemas.microsoft.com/office/drawing/2014/main" id="{5CC6326B-9853-4C43-A06E-CC6471CC57B1}"/>
              </a:ext>
            </a:extLst>
          </p:cNvPr>
          <p:cNvCxnSpPr/>
          <p:nvPr/>
        </p:nvCxnSpPr>
        <p:spPr>
          <a:xfrm>
            <a:off x="6415780" y="2113195"/>
            <a:ext cx="0" cy="1624303"/>
          </a:xfrm>
          <a:prstGeom prst="line">
            <a:avLst/>
          </a:prstGeom>
        </p:spPr>
        <p:style>
          <a:lnRef idx="1">
            <a:schemeClr val="dk1"/>
          </a:lnRef>
          <a:fillRef idx="0">
            <a:schemeClr val="dk1"/>
          </a:fillRef>
          <a:effectRef idx="0">
            <a:schemeClr val="dk1"/>
          </a:effectRef>
          <a:fontRef idx="minor">
            <a:schemeClr val="tx1"/>
          </a:fontRef>
        </p:style>
      </p:cxnSp>
      <p:pic>
        <p:nvPicPr>
          <p:cNvPr id="18" name="رسم 17" descr="كتاب مفتوح">
            <a:extLst>
              <a:ext uri="{FF2B5EF4-FFF2-40B4-BE49-F238E27FC236}">
                <a16:creationId xmlns:a16="http://schemas.microsoft.com/office/drawing/2014/main" id="{01FD90A2-6877-447B-B069-6D3D25771C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9801" y="2201972"/>
            <a:ext cx="416941" cy="416941"/>
          </a:xfrm>
          <a:prstGeom prst="rect">
            <a:avLst/>
          </a:prstGeom>
        </p:spPr>
      </p:pic>
    </p:spTree>
    <p:extLst>
      <p:ext uri="{BB962C8B-B14F-4D97-AF65-F5344CB8AC3E}">
        <p14:creationId xmlns:p14="http://schemas.microsoft.com/office/powerpoint/2010/main" val="227828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687229E2-8544-4BDD-8428-4B52B1A1BF49}"/>
              </a:ext>
            </a:extLst>
          </p:cNvPr>
          <p:cNvSpPr txBox="1"/>
          <p:nvPr/>
        </p:nvSpPr>
        <p:spPr>
          <a:xfrm>
            <a:off x="4088163" y="1357001"/>
            <a:ext cx="4015667" cy="584775"/>
          </a:xfrm>
          <a:prstGeom prst="rect">
            <a:avLst/>
          </a:prstGeom>
          <a:noFill/>
        </p:spPr>
        <p:txBody>
          <a:bodyPr wrap="square" rtlCol="1">
            <a:spAutoFit/>
          </a:bodyPr>
          <a:lstStyle/>
          <a:p>
            <a:pPr marL="285750" indent="-285750">
              <a:buFont typeface="Wingdings" panose="05000000000000000000" pitchFamily="2" charset="2"/>
              <a:buChar char="v"/>
            </a:pPr>
            <a:r>
              <a:rPr lang="ar-SA" sz="3200" dirty="0">
                <a:ln w="0"/>
                <a:solidFill>
                  <a:srgbClr val="663A2B"/>
                </a:solidFill>
                <a:effectLst>
                  <a:outerShdw blurRad="38100" dist="19050" dir="2700000" algn="tl" rotWithShape="0">
                    <a:schemeClr val="dk1">
                      <a:alpha val="40000"/>
                    </a:schemeClr>
                  </a:outerShdw>
                </a:effectLst>
              </a:rPr>
              <a:t>قوانين فصلنا الافتراضي:</a:t>
            </a:r>
          </a:p>
        </p:txBody>
      </p:sp>
      <p:pic>
        <p:nvPicPr>
          <p:cNvPr id="5" name="رسم 4" descr="يد مرفوعة">
            <a:extLst>
              <a:ext uri="{FF2B5EF4-FFF2-40B4-BE49-F238E27FC236}">
                <a16:creationId xmlns:a16="http://schemas.microsoft.com/office/drawing/2014/main" id="{47A5FB9D-A524-4454-AA4A-B7680DF8AB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5911" y="2936283"/>
            <a:ext cx="1806977" cy="1786643"/>
          </a:xfrm>
          <a:prstGeom prst="rect">
            <a:avLst/>
          </a:prstGeom>
        </p:spPr>
      </p:pic>
      <p:sp>
        <p:nvSpPr>
          <p:cNvPr id="6" name="مربع نص 5">
            <a:extLst>
              <a:ext uri="{FF2B5EF4-FFF2-40B4-BE49-F238E27FC236}">
                <a16:creationId xmlns:a16="http://schemas.microsoft.com/office/drawing/2014/main" id="{E6D11ED8-30CF-4D79-AFD1-18E317B0D2A4}"/>
              </a:ext>
            </a:extLst>
          </p:cNvPr>
          <p:cNvSpPr txBox="1"/>
          <p:nvPr/>
        </p:nvSpPr>
        <p:spPr>
          <a:xfrm>
            <a:off x="2634261" y="4764026"/>
            <a:ext cx="1428935" cy="830997"/>
          </a:xfrm>
          <a:prstGeom prst="rect">
            <a:avLst/>
          </a:prstGeom>
          <a:noFill/>
        </p:spPr>
        <p:txBody>
          <a:bodyPr wrap="square" rtlCol="1">
            <a:spAutoFit/>
          </a:bodyPr>
          <a:lstStyle/>
          <a:p>
            <a:pPr algn="ctr"/>
            <a:r>
              <a:rPr lang="ar-SA" sz="2400" dirty="0">
                <a:ln w="0"/>
                <a:effectLst>
                  <a:outerShdw blurRad="38100" dist="19050" dir="2700000" algn="tl" rotWithShape="0">
                    <a:schemeClr val="dk1">
                      <a:alpha val="40000"/>
                    </a:schemeClr>
                  </a:outerShdw>
                </a:effectLst>
              </a:rPr>
              <a:t>رفع اليد للمشاركة</a:t>
            </a:r>
          </a:p>
        </p:txBody>
      </p:sp>
      <p:pic>
        <p:nvPicPr>
          <p:cNvPr id="7" name="رسم 6" descr="ميكروفون راديو">
            <a:extLst>
              <a:ext uri="{FF2B5EF4-FFF2-40B4-BE49-F238E27FC236}">
                <a16:creationId xmlns:a16="http://schemas.microsoft.com/office/drawing/2014/main" id="{73521C64-DEB3-4E36-BDB6-6799F6D490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18091" y="3051698"/>
            <a:ext cx="1555812" cy="1555812"/>
          </a:xfrm>
          <a:prstGeom prst="rect">
            <a:avLst/>
          </a:prstGeom>
        </p:spPr>
      </p:pic>
      <p:cxnSp>
        <p:nvCxnSpPr>
          <p:cNvPr id="8" name="رابط مستقيم 7">
            <a:extLst>
              <a:ext uri="{FF2B5EF4-FFF2-40B4-BE49-F238E27FC236}">
                <a16:creationId xmlns:a16="http://schemas.microsoft.com/office/drawing/2014/main" id="{9351D08A-5C2E-41C0-852C-28574232735C}"/>
              </a:ext>
            </a:extLst>
          </p:cNvPr>
          <p:cNvCxnSpPr>
            <a:cxnSpLocks/>
          </p:cNvCxnSpPr>
          <p:nvPr/>
        </p:nvCxnSpPr>
        <p:spPr>
          <a:xfrm flipH="1">
            <a:off x="5530788" y="3415553"/>
            <a:ext cx="977588" cy="96335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9" name="مربع نص 8">
            <a:extLst>
              <a:ext uri="{FF2B5EF4-FFF2-40B4-BE49-F238E27FC236}">
                <a16:creationId xmlns:a16="http://schemas.microsoft.com/office/drawing/2014/main" id="{304B06A3-1686-46ED-92D3-C9F2CA6EFF6E}"/>
              </a:ext>
            </a:extLst>
          </p:cNvPr>
          <p:cNvSpPr txBox="1"/>
          <p:nvPr/>
        </p:nvSpPr>
        <p:spPr>
          <a:xfrm>
            <a:off x="5381530" y="4764026"/>
            <a:ext cx="1428935" cy="461665"/>
          </a:xfrm>
          <a:prstGeom prst="rect">
            <a:avLst/>
          </a:prstGeom>
          <a:noFill/>
        </p:spPr>
        <p:txBody>
          <a:bodyPr wrap="square" rtlCol="1">
            <a:spAutoFit/>
          </a:bodyPr>
          <a:lstStyle/>
          <a:p>
            <a:pPr algn="ctr"/>
            <a:r>
              <a:rPr lang="ar-SA" sz="2400" dirty="0">
                <a:ln w="0"/>
                <a:effectLst>
                  <a:outerShdw blurRad="38100" dist="19050" dir="2700000" algn="tl" rotWithShape="0">
                    <a:schemeClr val="dk1">
                      <a:alpha val="40000"/>
                    </a:schemeClr>
                  </a:outerShdw>
                </a:effectLst>
              </a:rPr>
              <a:t>إغلاق المايك</a:t>
            </a:r>
          </a:p>
        </p:txBody>
      </p:sp>
      <p:pic>
        <p:nvPicPr>
          <p:cNvPr id="10" name="رسم 9" descr="تقويم يومي">
            <a:extLst>
              <a:ext uri="{FF2B5EF4-FFF2-40B4-BE49-F238E27FC236}">
                <a16:creationId xmlns:a16="http://schemas.microsoft.com/office/drawing/2014/main" id="{A5F1C646-6607-40ED-BFCD-0277E2ADC8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9107" y="2868826"/>
            <a:ext cx="1895200" cy="1895200"/>
          </a:xfrm>
          <a:prstGeom prst="rect">
            <a:avLst/>
          </a:prstGeom>
        </p:spPr>
      </p:pic>
      <p:pic>
        <p:nvPicPr>
          <p:cNvPr id="11" name="رسم 10" descr="ساعة توقيت 75%">
            <a:extLst>
              <a:ext uri="{FF2B5EF4-FFF2-40B4-BE49-F238E27FC236}">
                <a16:creationId xmlns:a16="http://schemas.microsoft.com/office/drawing/2014/main" id="{474D3935-EF27-4AB6-A80E-025A8D6760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44498" y="3941699"/>
            <a:ext cx="914400" cy="914400"/>
          </a:xfrm>
          <a:prstGeom prst="rect">
            <a:avLst/>
          </a:prstGeom>
        </p:spPr>
      </p:pic>
      <p:sp>
        <p:nvSpPr>
          <p:cNvPr id="12" name="مربع نص 11">
            <a:extLst>
              <a:ext uri="{FF2B5EF4-FFF2-40B4-BE49-F238E27FC236}">
                <a16:creationId xmlns:a16="http://schemas.microsoft.com/office/drawing/2014/main" id="{1E2B86B4-1A97-46A9-A227-29E1BA472163}"/>
              </a:ext>
            </a:extLst>
          </p:cNvPr>
          <p:cNvSpPr txBox="1"/>
          <p:nvPr/>
        </p:nvSpPr>
        <p:spPr>
          <a:xfrm>
            <a:off x="8042239" y="4722926"/>
            <a:ext cx="1573850" cy="830997"/>
          </a:xfrm>
          <a:prstGeom prst="rect">
            <a:avLst/>
          </a:prstGeom>
          <a:noFill/>
        </p:spPr>
        <p:txBody>
          <a:bodyPr wrap="square" rtlCol="1">
            <a:spAutoFit/>
          </a:bodyPr>
          <a:lstStyle/>
          <a:p>
            <a:pPr algn="ctr"/>
            <a:r>
              <a:rPr lang="ar-SA" sz="2400" dirty="0">
                <a:ln w="0"/>
                <a:effectLst>
                  <a:outerShdw blurRad="38100" dist="19050" dir="2700000" algn="tl" rotWithShape="0">
                    <a:schemeClr val="dk1">
                      <a:alpha val="40000"/>
                    </a:schemeClr>
                  </a:outerShdw>
                </a:effectLst>
              </a:rPr>
              <a:t>الالتزام بوقت الحصة</a:t>
            </a:r>
          </a:p>
        </p:txBody>
      </p:sp>
      <p:cxnSp>
        <p:nvCxnSpPr>
          <p:cNvPr id="13" name="رابط مستقيم 12">
            <a:extLst>
              <a:ext uri="{FF2B5EF4-FFF2-40B4-BE49-F238E27FC236}">
                <a16:creationId xmlns:a16="http://schemas.microsoft.com/office/drawing/2014/main" id="{7F2A3C4B-3EAA-46D1-858B-4EE60C677616}"/>
              </a:ext>
            </a:extLst>
          </p:cNvPr>
          <p:cNvCxnSpPr/>
          <p:nvPr/>
        </p:nvCxnSpPr>
        <p:spPr>
          <a:xfrm>
            <a:off x="4382888" y="1945532"/>
            <a:ext cx="3426219" cy="0"/>
          </a:xfrm>
          <a:prstGeom prst="line">
            <a:avLst/>
          </a:prstGeom>
          <a:ln>
            <a:solidFill>
              <a:srgbClr val="663A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07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a:extLst>
              <a:ext uri="{FF2B5EF4-FFF2-40B4-BE49-F238E27FC236}">
                <a16:creationId xmlns:a16="http://schemas.microsoft.com/office/drawing/2014/main" id="{96B8703E-A96A-4309-888B-17792902A4AF}"/>
              </a:ext>
            </a:extLst>
          </p:cNvPr>
          <p:cNvSpPr txBox="1">
            <a:spLocks/>
          </p:cNvSpPr>
          <p:nvPr/>
        </p:nvSpPr>
        <p:spPr>
          <a:xfrm>
            <a:off x="5734973" y="1908014"/>
            <a:ext cx="4492103" cy="3041971"/>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b="1" dirty="0">
                <a:ln w="22225">
                  <a:noFill/>
                  <a:prstDash val="solid"/>
                </a:ln>
                <a:solidFill>
                  <a:srgbClr val="663A2B"/>
                </a:solidFill>
              </a:rPr>
              <a:t>طالبتي النبيهة:</a:t>
            </a:r>
          </a:p>
          <a:p>
            <a:pPr algn="ctr"/>
            <a:r>
              <a:rPr lang="ar-SA" dirty="0">
                <a:ln w="0"/>
                <a:effectLst>
                  <a:outerShdw blurRad="38100" dist="19050" dir="2700000" algn="tl" rotWithShape="0">
                    <a:schemeClr val="dk1">
                      <a:alpha val="40000"/>
                    </a:schemeClr>
                  </a:outerShdw>
                </a:effectLst>
              </a:rPr>
              <a:t>حدثينا عن أبرز جزء </a:t>
            </a:r>
          </a:p>
          <a:p>
            <a:pPr algn="ctr"/>
            <a:r>
              <a:rPr lang="ar-SA" dirty="0">
                <a:ln w="0"/>
                <a:effectLst>
                  <a:outerShdw blurRad="38100" dist="19050" dir="2700000" algn="tl" rotWithShape="0">
                    <a:schemeClr val="dk1">
                      <a:alpha val="40000"/>
                    </a:schemeClr>
                  </a:outerShdw>
                </a:effectLst>
              </a:rPr>
              <a:t>لا يزال عالق في ذاكرتك</a:t>
            </a:r>
          </a:p>
          <a:p>
            <a:pPr algn="ctr"/>
            <a:r>
              <a:rPr lang="ar-SA" dirty="0">
                <a:ln w="0"/>
                <a:effectLst>
                  <a:outerShdw blurRad="38100" dist="19050" dir="2700000" algn="tl" rotWithShape="0">
                    <a:schemeClr val="dk1">
                      <a:alpha val="40000"/>
                    </a:schemeClr>
                  </a:outerShdw>
                </a:effectLst>
              </a:rPr>
              <a:t> من وحدتنا السابقة:</a:t>
            </a:r>
          </a:p>
        </p:txBody>
      </p:sp>
      <p:pic>
        <p:nvPicPr>
          <p:cNvPr id="8" name="عنصر نائب للمحتوى 4">
            <a:extLst>
              <a:ext uri="{FF2B5EF4-FFF2-40B4-BE49-F238E27FC236}">
                <a16:creationId xmlns:a16="http://schemas.microsoft.com/office/drawing/2014/main" id="{E4689D36-7C35-4BA4-9BCF-7EDAA9227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14640" y="2958420"/>
            <a:ext cx="3786738" cy="2060167"/>
          </a:xfrm>
          <a:prstGeom prst="rect">
            <a:avLst/>
          </a:prstGeom>
          <a:ln>
            <a:noFill/>
          </a:ln>
          <a:effectLst>
            <a:softEdge rad="112500"/>
          </a:effectLst>
        </p:spPr>
      </p:pic>
      <p:pic>
        <p:nvPicPr>
          <p:cNvPr id="10" name="رسم 9" descr="كاميرا">
            <a:extLst>
              <a:ext uri="{FF2B5EF4-FFF2-40B4-BE49-F238E27FC236}">
                <a16:creationId xmlns:a16="http://schemas.microsoft.com/office/drawing/2014/main" id="{892D78B7-0836-4DC2-BACE-56E9746A40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2900" y="795154"/>
            <a:ext cx="2350217" cy="1685549"/>
          </a:xfrm>
          <a:prstGeom prst="rect">
            <a:avLst/>
          </a:prstGeom>
        </p:spPr>
      </p:pic>
    </p:spTree>
    <p:extLst>
      <p:ext uri="{BB962C8B-B14F-4D97-AF65-F5344CB8AC3E}">
        <p14:creationId xmlns:p14="http://schemas.microsoft.com/office/powerpoint/2010/main" val="104474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601FC9E9-DA20-4081-A7B2-6353A72D3B35}"/>
              </a:ext>
            </a:extLst>
          </p:cNvPr>
          <p:cNvSpPr txBox="1"/>
          <p:nvPr/>
        </p:nvSpPr>
        <p:spPr>
          <a:xfrm>
            <a:off x="7470557" y="0"/>
            <a:ext cx="2275643" cy="707886"/>
          </a:xfrm>
          <a:prstGeom prst="rect">
            <a:avLst/>
          </a:prstGeom>
          <a:noFill/>
        </p:spPr>
        <p:txBody>
          <a:bodyPr wrap="square" rtlCol="1">
            <a:spAutoFit/>
          </a:bodyPr>
          <a:lstStyle/>
          <a:p>
            <a:pPr marL="571500" indent="-571500" algn="ctr">
              <a:buFont typeface="Wingdings" panose="05000000000000000000" pitchFamily="2" charset="2"/>
              <a:buChar char="v"/>
            </a:pPr>
            <a:r>
              <a:rPr lang="ar-SA" sz="4000" b="1" dirty="0">
                <a:solidFill>
                  <a:srgbClr val="663A2B"/>
                </a:solidFill>
              </a:rPr>
              <a:t>تمهيد:</a:t>
            </a:r>
          </a:p>
        </p:txBody>
      </p:sp>
      <p:sp>
        <p:nvSpPr>
          <p:cNvPr id="7" name="مربع نص 6">
            <a:extLst>
              <a:ext uri="{FF2B5EF4-FFF2-40B4-BE49-F238E27FC236}">
                <a16:creationId xmlns:a16="http://schemas.microsoft.com/office/drawing/2014/main" id="{D8890480-B4A4-47B5-80D4-482E34266504}"/>
              </a:ext>
            </a:extLst>
          </p:cNvPr>
          <p:cNvSpPr txBox="1"/>
          <p:nvPr/>
        </p:nvSpPr>
        <p:spPr>
          <a:xfrm>
            <a:off x="6007222" y="998845"/>
            <a:ext cx="5202315" cy="4110421"/>
          </a:xfrm>
          <a:prstGeom prst="rect">
            <a:avLst/>
          </a:prstGeom>
          <a:noFill/>
        </p:spPr>
        <p:txBody>
          <a:bodyPr wrap="square" rtlCol="1">
            <a:spAutoFit/>
          </a:bodyPr>
          <a:lstStyle/>
          <a:p>
            <a:pPr algn="ctr">
              <a:lnSpc>
                <a:spcPct val="300000"/>
              </a:lnSpc>
            </a:pPr>
            <a:r>
              <a:rPr lang="ar-SA" sz="4800" dirty="0">
                <a:ln w="0"/>
                <a:effectLst>
                  <a:outerShdw blurRad="38100" dist="19050" dir="2700000" algn="tl" rotWithShape="0">
                    <a:schemeClr val="dk1">
                      <a:alpha val="40000"/>
                    </a:schemeClr>
                  </a:outerShdw>
                </a:effectLst>
              </a:rPr>
              <a:t>كان أحمد في نزهة برية مع بعض أصحابه</a:t>
            </a:r>
          </a:p>
        </p:txBody>
      </p:sp>
      <p:pic>
        <p:nvPicPr>
          <p:cNvPr id="9" name="صورة 8" descr="صورة تحتوي على صغير, رجل, جالس, ركوب&#10;&#10;تم إنشاء الوصف تلقائياً">
            <a:extLst>
              <a:ext uri="{FF2B5EF4-FFF2-40B4-BE49-F238E27FC236}">
                <a16:creationId xmlns:a16="http://schemas.microsoft.com/office/drawing/2014/main" id="{2952C009-B8B9-47CD-BBE7-235B450A7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572" y="1564561"/>
            <a:ext cx="4049352" cy="4280998"/>
          </a:xfrm>
          <a:prstGeom prst="rect">
            <a:avLst/>
          </a:prstGeom>
        </p:spPr>
      </p:pic>
      <p:sp>
        <p:nvSpPr>
          <p:cNvPr id="10" name="مربع نص 9">
            <a:extLst>
              <a:ext uri="{FF2B5EF4-FFF2-40B4-BE49-F238E27FC236}">
                <a16:creationId xmlns:a16="http://schemas.microsoft.com/office/drawing/2014/main" id="{21048288-3B22-4DFE-AEED-58FC70D23DC6}"/>
              </a:ext>
            </a:extLst>
          </p:cNvPr>
          <p:cNvSpPr txBox="1"/>
          <p:nvPr/>
        </p:nvSpPr>
        <p:spPr>
          <a:xfrm>
            <a:off x="6240998" y="675679"/>
            <a:ext cx="4734759" cy="646331"/>
          </a:xfrm>
          <a:prstGeom prst="rect">
            <a:avLst/>
          </a:prstGeom>
          <a:solidFill>
            <a:srgbClr val="D7DBE7"/>
          </a:solidFill>
          <a:effectLst>
            <a:softEdge rad="127000"/>
          </a:effectLst>
        </p:spPr>
        <p:txBody>
          <a:bodyPr wrap="square" rtlCol="1">
            <a:spAutoFit/>
          </a:bodyPr>
          <a:lstStyle/>
          <a:p>
            <a:pPr marL="571500" indent="-571500" algn="ctr">
              <a:buFont typeface="Wingdings" panose="05000000000000000000" pitchFamily="2" charset="2"/>
              <a:buChar char="v"/>
            </a:pPr>
            <a:r>
              <a:rPr lang="ar-SA"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استراتجية</a:t>
            </a:r>
            <a:r>
              <a:rPr lang="ar-SA"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التعلم بالقصة:</a:t>
            </a:r>
          </a:p>
        </p:txBody>
      </p:sp>
    </p:spTree>
    <p:extLst>
      <p:ext uri="{BB962C8B-B14F-4D97-AF65-F5344CB8AC3E}">
        <p14:creationId xmlns:p14="http://schemas.microsoft.com/office/powerpoint/2010/main" val="244802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D1427D22-4D45-4906-BB79-190E2CE2BC6A}"/>
              </a:ext>
            </a:extLst>
          </p:cNvPr>
          <p:cNvSpPr txBox="1"/>
          <p:nvPr/>
        </p:nvSpPr>
        <p:spPr>
          <a:xfrm>
            <a:off x="5939161" y="1571348"/>
            <a:ext cx="4838330" cy="830997"/>
          </a:xfrm>
          <a:prstGeom prst="rect">
            <a:avLst/>
          </a:prstGeom>
          <a:noFill/>
        </p:spPr>
        <p:txBody>
          <a:bodyPr wrap="square" rtlCol="1">
            <a:spAutoFit/>
          </a:bodyPr>
          <a:lstStyle/>
          <a:p>
            <a:r>
              <a:rPr lang="ar-SA" sz="4800" dirty="0">
                <a:ln w="0"/>
                <a:effectLst>
                  <a:outerShdw blurRad="38100" dist="19050" dir="2700000" algn="tl" rotWithShape="0">
                    <a:schemeClr val="dk1">
                      <a:alpha val="40000"/>
                    </a:schemeClr>
                  </a:outerShdw>
                </a:effectLst>
              </a:rPr>
              <a:t>ونفذ وقود سيارتهم</a:t>
            </a:r>
          </a:p>
        </p:txBody>
      </p:sp>
      <p:pic>
        <p:nvPicPr>
          <p:cNvPr id="4" name="صورة 3" descr="صورة تحتوي على خارجي, شخص, بيسبول, أشخاص&#10;&#10;تم إنشاء الوصف تلقائياً">
            <a:extLst>
              <a:ext uri="{FF2B5EF4-FFF2-40B4-BE49-F238E27FC236}">
                <a16:creationId xmlns:a16="http://schemas.microsoft.com/office/drawing/2014/main" id="{1E78D824-C859-46EC-AF09-41D1BF9EB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509" y="953931"/>
            <a:ext cx="4421424" cy="2475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ربع نص 4">
            <a:extLst>
              <a:ext uri="{FF2B5EF4-FFF2-40B4-BE49-F238E27FC236}">
                <a16:creationId xmlns:a16="http://schemas.microsoft.com/office/drawing/2014/main" id="{9EBAA840-DD27-46A4-B350-EE3705B79A4C}"/>
              </a:ext>
            </a:extLst>
          </p:cNvPr>
          <p:cNvSpPr txBox="1"/>
          <p:nvPr/>
        </p:nvSpPr>
        <p:spPr>
          <a:xfrm>
            <a:off x="6906828" y="4040157"/>
            <a:ext cx="4651899" cy="830997"/>
          </a:xfrm>
          <a:prstGeom prst="rect">
            <a:avLst/>
          </a:prstGeom>
          <a:noFill/>
        </p:spPr>
        <p:txBody>
          <a:bodyPr wrap="square" rtlCol="1">
            <a:spAutoFit/>
          </a:bodyPr>
          <a:lstStyle/>
          <a:p>
            <a:r>
              <a:rPr lang="ar-SA" sz="4800" dirty="0">
                <a:ln w="0"/>
                <a:effectLst>
                  <a:outerShdw blurRad="38100" dist="19050" dir="2700000" algn="tl" rotWithShape="0">
                    <a:schemeClr val="dk1">
                      <a:alpha val="40000"/>
                    </a:schemeClr>
                  </a:outerShdw>
                </a:effectLst>
              </a:rPr>
              <a:t>ولم يأت أحد لمساعدتهم</a:t>
            </a:r>
          </a:p>
        </p:txBody>
      </p:sp>
      <p:pic>
        <p:nvPicPr>
          <p:cNvPr id="7" name="صورة 6" descr="صورة تحتوي على مياه, شاطئ, قارب, أزرق&#10;&#10;تم إنشاء الوصف تلقائياً">
            <a:extLst>
              <a:ext uri="{FF2B5EF4-FFF2-40B4-BE49-F238E27FC236}">
                <a16:creationId xmlns:a16="http://schemas.microsoft.com/office/drawing/2014/main" id="{0960207F-0799-4DC3-8423-713844DA0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509" y="3428999"/>
            <a:ext cx="4421424" cy="2475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8127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0DFCCE86-BAA2-48C4-9FB8-95235E8F72FA}"/>
              </a:ext>
            </a:extLst>
          </p:cNvPr>
          <p:cNvSpPr txBox="1"/>
          <p:nvPr/>
        </p:nvSpPr>
        <p:spPr>
          <a:xfrm>
            <a:off x="6096000" y="1313895"/>
            <a:ext cx="5220070" cy="1446550"/>
          </a:xfrm>
          <a:prstGeom prst="rect">
            <a:avLst/>
          </a:prstGeom>
          <a:noFill/>
        </p:spPr>
        <p:txBody>
          <a:bodyPr wrap="square" rtlCol="1">
            <a:spAutoFit/>
          </a:bodyPr>
          <a:lstStyle/>
          <a:p>
            <a:pPr algn="ctr"/>
            <a:r>
              <a:rPr lang="ar-SA" sz="4400" dirty="0">
                <a:ln w="0"/>
                <a:effectLst>
                  <a:outerShdw blurRad="38100" dist="19050" dir="2700000" algn="tl" rotWithShape="0">
                    <a:schemeClr val="dk1">
                      <a:alpha val="40000"/>
                    </a:schemeClr>
                  </a:outerShdw>
                </a:effectLst>
              </a:rPr>
              <a:t>ومضت عدة أيام وهم على</a:t>
            </a:r>
          </a:p>
          <a:p>
            <a:pPr algn="ctr"/>
            <a:r>
              <a:rPr lang="ar-SA" sz="4400" dirty="0">
                <a:ln w="0"/>
                <a:effectLst>
                  <a:outerShdw blurRad="38100" dist="19050" dir="2700000" algn="tl" rotWithShape="0">
                    <a:schemeClr val="dk1">
                      <a:alpha val="40000"/>
                    </a:schemeClr>
                  </a:outerShdw>
                </a:effectLst>
              </a:rPr>
              <a:t>هذه الحال, ونفد طعامهم</a:t>
            </a:r>
          </a:p>
        </p:txBody>
      </p:sp>
      <p:sp>
        <p:nvSpPr>
          <p:cNvPr id="3" name="مربع نص 2">
            <a:extLst>
              <a:ext uri="{FF2B5EF4-FFF2-40B4-BE49-F238E27FC236}">
                <a16:creationId xmlns:a16="http://schemas.microsoft.com/office/drawing/2014/main" id="{529C6312-7A46-4EBB-A6B2-909E313C64AB}"/>
              </a:ext>
            </a:extLst>
          </p:cNvPr>
          <p:cNvSpPr txBox="1"/>
          <p:nvPr/>
        </p:nvSpPr>
        <p:spPr>
          <a:xfrm>
            <a:off x="6381565" y="3738979"/>
            <a:ext cx="5220070" cy="1446550"/>
          </a:xfrm>
          <a:prstGeom prst="rect">
            <a:avLst/>
          </a:prstGeom>
          <a:noFill/>
        </p:spPr>
        <p:txBody>
          <a:bodyPr wrap="square" rtlCol="1">
            <a:spAutoFit/>
          </a:bodyPr>
          <a:lstStyle/>
          <a:p>
            <a:pPr algn="ctr"/>
            <a:r>
              <a:rPr lang="ar-SA" sz="4400" dirty="0">
                <a:ln w="0"/>
                <a:effectLst>
                  <a:outerShdw blurRad="38100" dist="19050" dir="2700000" algn="tl" rotWithShape="0">
                    <a:schemeClr val="dk1">
                      <a:alpha val="40000"/>
                    </a:schemeClr>
                  </a:outerShdw>
                </a:effectLst>
              </a:rPr>
              <a:t>واشتد بهم الجوع, حتى</a:t>
            </a:r>
          </a:p>
          <a:p>
            <a:pPr algn="ctr"/>
            <a:r>
              <a:rPr lang="ar-SA" sz="4400" dirty="0">
                <a:ln w="0"/>
                <a:effectLst>
                  <a:outerShdw blurRad="38100" dist="19050" dir="2700000" algn="tl" rotWithShape="0">
                    <a:schemeClr val="dk1">
                      <a:alpha val="40000"/>
                    </a:schemeClr>
                  </a:outerShdw>
                </a:effectLst>
              </a:rPr>
              <a:t>أشرفوا على الهلاك</a:t>
            </a:r>
          </a:p>
        </p:txBody>
      </p:sp>
      <p:pic>
        <p:nvPicPr>
          <p:cNvPr id="5" name="صورة 4" descr="صورة تحتوي على طبق, منضدة, جالس, طعام&#10;&#10;تم إنشاء الوصف تلقائياً">
            <a:extLst>
              <a:ext uri="{FF2B5EF4-FFF2-40B4-BE49-F238E27FC236}">
                <a16:creationId xmlns:a16="http://schemas.microsoft.com/office/drawing/2014/main" id="{C66540D3-3F0D-4414-8B71-E310124F7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13" y="737490"/>
            <a:ext cx="4145318" cy="2602640"/>
          </a:xfrm>
          <a:prstGeom prst="rect">
            <a:avLst/>
          </a:prstGeom>
          <a:ln>
            <a:noFill/>
          </a:ln>
          <a:effectLst>
            <a:softEdge rad="112500"/>
          </a:effectLst>
        </p:spPr>
      </p:pic>
      <p:pic>
        <p:nvPicPr>
          <p:cNvPr id="7" name="صورة 6" descr="صورة تحتوي على خارجي, شاطئ, مياه, جالس&#10;&#10;تم إنشاء الوصف تلقائياً">
            <a:extLst>
              <a:ext uri="{FF2B5EF4-FFF2-40B4-BE49-F238E27FC236}">
                <a16:creationId xmlns:a16="http://schemas.microsoft.com/office/drawing/2014/main" id="{64B945A5-E70C-47E5-B3E3-138F36415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413" y="3340130"/>
            <a:ext cx="4145318" cy="2602640"/>
          </a:xfrm>
          <a:prstGeom prst="rect">
            <a:avLst/>
          </a:prstGeom>
          <a:ln>
            <a:noFill/>
          </a:ln>
          <a:effectLst>
            <a:softEdge rad="112500"/>
          </a:effectLst>
        </p:spPr>
      </p:pic>
    </p:spTree>
    <p:extLst>
      <p:ext uri="{BB962C8B-B14F-4D97-AF65-F5344CB8AC3E}">
        <p14:creationId xmlns:p14="http://schemas.microsoft.com/office/powerpoint/2010/main" val="269940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56F2E6CC-6B6C-417C-8226-091F492A0DFC}"/>
              </a:ext>
            </a:extLst>
          </p:cNvPr>
          <p:cNvSpPr txBox="1"/>
          <p:nvPr/>
        </p:nvSpPr>
        <p:spPr>
          <a:xfrm>
            <a:off x="6748509" y="1335558"/>
            <a:ext cx="4554244" cy="769441"/>
          </a:xfrm>
          <a:prstGeom prst="rect">
            <a:avLst/>
          </a:prstGeom>
          <a:noFill/>
        </p:spPr>
        <p:txBody>
          <a:bodyPr wrap="square" rtlCol="1">
            <a:spAutoFit/>
          </a:bodyPr>
          <a:lstStyle/>
          <a:p>
            <a:r>
              <a:rPr lang="ar-SA" sz="4400" dirty="0">
                <a:ln w="0"/>
                <a:effectLst>
                  <a:outerShdw blurRad="38100" dist="19050" dir="2700000" algn="tl" rotWithShape="0">
                    <a:schemeClr val="dk1">
                      <a:alpha val="40000"/>
                    </a:schemeClr>
                  </a:outerShdw>
                </a:effectLst>
              </a:rPr>
              <a:t>فأشار أحمد على أصحابه</a:t>
            </a:r>
          </a:p>
        </p:txBody>
      </p:sp>
      <p:pic>
        <p:nvPicPr>
          <p:cNvPr id="4" name="صورة 3" descr="صورة تحتوي على طعام, قطة&#10;&#10;تم إنشاء الوصف تلقائياً">
            <a:extLst>
              <a:ext uri="{FF2B5EF4-FFF2-40B4-BE49-F238E27FC236}">
                <a16:creationId xmlns:a16="http://schemas.microsoft.com/office/drawing/2014/main" id="{9E6CC4B2-F18B-46E3-B6BE-873C6D1C0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645" y="792300"/>
            <a:ext cx="2577453" cy="1855956"/>
          </a:xfrm>
          <a:prstGeom prst="rect">
            <a:avLst/>
          </a:prstGeom>
          <a:ln>
            <a:noFill/>
          </a:ln>
          <a:effectLst>
            <a:softEdge rad="112500"/>
          </a:effectLst>
        </p:spPr>
      </p:pic>
      <p:sp>
        <p:nvSpPr>
          <p:cNvPr id="5" name="مربع نص 4">
            <a:extLst>
              <a:ext uri="{FF2B5EF4-FFF2-40B4-BE49-F238E27FC236}">
                <a16:creationId xmlns:a16="http://schemas.microsoft.com/office/drawing/2014/main" id="{6B518084-D9E2-4F3D-80E4-4ABDCE75BAB9}"/>
              </a:ext>
            </a:extLst>
          </p:cNvPr>
          <p:cNvSpPr txBox="1"/>
          <p:nvPr/>
        </p:nvSpPr>
        <p:spPr>
          <a:xfrm>
            <a:off x="3124941" y="2705725"/>
            <a:ext cx="8559553" cy="1446550"/>
          </a:xfrm>
          <a:prstGeom prst="rect">
            <a:avLst/>
          </a:prstGeom>
          <a:noFill/>
        </p:spPr>
        <p:txBody>
          <a:bodyPr wrap="square" rtlCol="1">
            <a:spAutoFit/>
          </a:bodyPr>
          <a:lstStyle/>
          <a:p>
            <a:pPr algn="ctr"/>
            <a:r>
              <a:rPr lang="ar-SA" sz="4400" dirty="0">
                <a:ln w="0"/>
                <a:effectLst>
                  <a:outerShdw blurRad="38100" dist="19050" dir="2700000" algn="tl" rotWithShape="0">
                    <a:schemeClr val="dk1">
                      <a:alpha val="40000"/>
                    </a:schemeClr>
                  </a:outerShdw>
                </a:effectLst>
              </a:rPr>
              <a:t>أن يأكلون من شاة ميتة وجدوها بالقرب منهم, لينقذوا أنفسهم من الموت.</a:t>
            </a:r>
          </a:p>
        </p:txBody>
      </p:sp>
      <p:pic>
        <p:nvPicPr>
          <p:cNvPr id="7" name="صورة 6" descr="صورة تحتوي على طعام, قطة&#10;&#10;تم إنشاء الوصف تلقائياً">
            <a:extLst>
              <a:ext uri="{FF2B5EF4-FFF2-40B4-BE49-F238E27FC236}">
                <a16:creationId xmlns:a16="http://schemas.microsoft.com/office/drawing/2014/main" id="{329712A3-14AB-473C-ABD0-F515AF096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1" y="2444498"/>
            <a:ext cx="3305308" cy="1969003"/>
          </a:xfrm>
          <a:prstGeom prst="rect">
            <a:avLst/>
          </a:prstGeom>
          <a:ln>
            <a:noFill/>
          </a:ln>
          <a:effectLst>
            <a:softEdge rad="112500"/>
          </a:effectLst>
        </p:spPr>
      </p:pic>
      <p:sp>
        <p:nvSpPr>
          <p:cNvPr id="8" name="مربع نص 7">
            <a:extLst>
              <a:ext uri="{FF2B5EF4-FFF2-40B4-BE49-F238E27FC236}">
                <a16:creationId xmlns:a16="http://schemas.microsoft.com/office/drawing/2014/main" id="{E96C1666-82CB-49C1-A51C-30EC7FF3719B}"/>
              </a:ext>
            </a:extLst>
          </p:cNvPr>
          <p:cNvSpPr txBox="1"/>
          <p:nvPr/>
        </p:nvSpPr>
        <p:spPr>
          <a:xfrm>
            <a:off x="5569258" y="4753001"/>
            <a:ext cx="4554244" cy="769441"/>
          </a:xfrm>
          <a:prstGeom prst="rect">
            <a:avLst/>
          </a:prstGeom>
          <a:noFill/>
        </p:spPr>
        <p:txBody>
          <a:bodyPr wrap="square" rtlCol="1">
            <a:spAutoFit/>
          </a:bodyPr>
          <a:lstStyle/>
          <a:p>
            <a:r>
              <a:rPr lang="ar-SA" sz="4400" dirty="0">
                <a:ln w="0"/>
                <a:effectLst>
                  <a:outerShdw blurRad="38100" dist="19050" dir="2700000" algn="tl" rotWithShape="0">
                    <a:schemeClr val="dk1">
                      <a:alpha val="40000"/>
                    </a:schemeClr>
                  </a:outerShdw>
                </a:effectLst>
              </a:rPr>
              <a:t>فأمتنع أصحابه عن ذلك.</a:t>
            </a:r>
          </a:p>
        </p:txBody>
      </p:sp>
      <p:sp>
        <p:nvSpPr>
          <p:cNvPr id="9" name="دائرة: مجوفة 8">
            <a:extLst>
              <a:ext uri="{FF2B5EF4-FFF2-40B4-BE49-F238E27FC236}">
                <a16:creationId xmlns:a16="http://schemas.microsoft.com/office/drawing/2014/main" id="{3BB2103B-1234-404F-AF73-6D12C33855CC}"/>
              </a:ext>
            </a:extLst>
          </p:cNvPr>
          <p:cNvSpPr/>
          <p:nvPr/>
        </p:nvSpPr>
        <p:spPr>
          <a:xfrm>
            <a:off x="4136994" y="4438194"/>
            <a:ext cx="1553592" cy="1446550"/>
          </a:xfrm>
          <a:prstGeom prst="donut">
            <a:avLst>
              <a:gd name="adj" fmla="val 328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0" name="مربع نص 9">
            <a:extLst>
              <a:ext uri="{FF2B5EF4-FFF2-40B4-BE49-F238E27FC236}">
                <a16:creationId xmlns:a16="http://schemas.microsoft.com/office/drawing/2014/main" id="{1871456D-ECD9-4B2F-903B-879376B1BA1D}"/>
              </a:ext>
            </a:extLst>
          </p:cNvPr>
          <p:cNvSpPr txBox="1"/>
          <p:nvPr/>
        </p:nvSpPr>
        <p:spPr>
          <a:xfrm>
            <a:off x="4208645" y="4455950"/>
            <a:ext cx="1056442" cy="1446550"/>
          </a:xfrm>
          <a:prstGeom prst="rect">
            <a:avLst/>
          </a:prstGeom>
          <a:noFill/>
        </p:spPr>
        <p:txBody>
          <a:bodyPr wrap="square" rtlCol="1">
            <a:spAutoFit/>
          </a:bodyPr>
          <a:lstStyle/>
          <a:p>
            <a:r>
              <a:rPr lang="ar-SA"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لا</a:t>
            </a:r>
          </a:p>
        </p:txBody>
      </p:sp>
    </p:spTree>
    <p:extLst>
      <p:ext uri="{BB962C8B-B14F-4D97-AF65-F5344CB8AC3E}">
        <p14:creationId xmlns:p14="http://schemas.microsoft.com/office/powerpoint/2010/main" val="2587359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96745761-9510-4D53-BCB1-24AB95415CE3}"/>
              </a:ext>
            </a:extLst>
          </p:cNvPr>
          <p:cNvSpPr txBox="1"/>
          <p:nvPr/>
        </p:nvSpPr>
        <p:spPr>
          <a:xfrm>
            <a:off x="5157926" y="1251752"/>
            <a:ext cx="6063449" cy="707886"/>
          </a:xfrm>
          <a:prstGeom prst="rect">
            <a:avLst/>
          </a:prstGeom>
          <a:noFill/>
        </p:spPr>
        <p:txBody>
          <a:bodyPr wrap="square" rtlCol="1">
            <a:spAutoFit/>
          </a:bodyPr>
          <a:lstStyle/>
          <a:p>
            <a:r>
              <a:rPr lang="ar-SA" sz="4000" dirty="0">
                <a:ln w="0"/>
                <a:solidFill>
                  <a:srgbClr val="C00000"/>
                </a:solidFill>
                <a:effectLst>
                  <a:outerShdw blurRad="38100" dist="19050" dir="2700000" algn="tl" rotWithShape="0">
                    <a:schemeClr val="dk1">
                      <a:alpha val="40000"/>
                    </a:schemeClr>
                  </a:outerShdw>
                </a:effectLst>
              </a:rPr>
              <a:t>هل كان أحمد مخطئاً في اقتراحه؟</a:t>
            </a:r>
          </a:p>
        </p:txBody>
      </p:sp>
      <p:sp>
        <p:nvSpPr>
          <p:cNvPr id="3" name="مربع نص 2">
            <a:extLst>
              <a:ext uri="{FF2B5EF4-FFF2-40B4-BE49-F238E27FC236}">
                <a16:creationId xmlns:a16="http://schemas.microsoft.com/office/drawing/2014/main" id="{02032E7A-FF01-4949-A9B6-DB600AED6B09}"/>
              </a:ext>
            </a:extLst>
          </p:cNvPr>
          <p:cNvSpPr txBox="1"/>
          <p:nvPr/>
        </p:nvSpPr>
        <p:spPr>
          <a:xfrm>
            <a:off x="2618913" y="2203144"/>
            <a:ext cx="8602462" cy="707886"/>
          </a:xfrm>
          <a:prstGeom prst="rect">
            <a:avLst/>
          </a:prstGeom>
          <a:noFill/>
        </p:spPr>
        <p:txBody>
          <a:bodyPr wrap="square" rtlCol="1">
            <a:spAutoFit/>
          </a:bodyPr>
          <a:lstStyle/>
          <a:p>
            <a:r>
              <a:rPr lang="ar-SA" sz="4000" dirty="0" err="1">
                <a:ln w="0"/>
                <a:solidFill>
                  <a:srgbClr val="C00000"/>
                </a:solidFill>
                <a:effectLst>
                  <a:outerShdw blurRad="38100" dist="19050" dir="2700000" algn="tl" rotWithShape="0">
                    <a:schemeClr val="dk1">
                      <a:alpha val="40000"/>
                    </a:schemeClr>
                  </a:outerShdw>
                </a:effectLst>
              </a:rPr>
              <a:t>مالمتوقع</a:t>
            </a:r>
            <a:r>
              <a:rPr lang="ar-SA" sz="4000" dirty="0">
                <a:ln w="0"/>
                <a:solidFill>
                  <a:srgbClr val="C00000"/>
                </a:solidFill>
                <a:effectLst>
                  <a:outerShdw blurRad="38100" dist="19050" dir="2700000" algn="tl" rotWithShape="0">
                    <a:schemeClr val="dk1">
                      <a:alpha val="40000"/>
                    </a:schemeClr>
                  </a:outerShdw>
                </a:effectLst>
              </a:rPr>
              <a:t> حين رفض أصحاب أحمد هذا الاقتراح؟</a:t>
            </a:r>
          </a:p>
        </p:txBody>
      </p:sp>
      <p:sp>
        <p:nvSpPr>
          <p:cNvPr id="4" name="مربع نص 3">
            <a:extLst>
              <a:ext uri="{FF2B5EF4-FFF2-40B4-BE49-F238E27FC236}">
                <a16:creationId xmlns:a16="http://schemas.microsoft.com/office/drawing/2014/main" id="{190B71C4-E0D8-4B4E-8CEA-71745775CBC2}"/>
              </a:ext>
            </a:extLst>
          </p:cNvPr>
          <p:cNvSpPr txBox="1"/>
          <p:nvPr/>
        </p:nvSpPr>
        <p:spPr>
          <a:xfrm>
            <a:off x="3133817" y="1282529"/>
            <a:ext cx="2396971" cy="646331"/>
          </a:xfrm>
          <a:prstGeom prst="rect">
            <a:avLst/>
          </a:prstGeom>
          <a:noFill/>
        </p:spPr>
        <p:txBody>
          <a:bodyPr wrap="square" rtlCol="1">
            <a:spAutoFit/>
          </a:bodyPr>
          <a:lstStyle/>
          <a:p>
            <a:r>
              <a:rPr lang="ar-SA" sz="3600" dirty="0" err="1">
                <a:ln w="0"/>
                <a:solidFill>
                  <a:schemeClr val="accent1"/>
                </a:solidFill>
                <a:effectLst>
                  <a:outerShdw blurRad="38100" dist="25400" dir="5400000" algn="ctr" rotWithShape="0">
                    <a:srgbClr val="6E747A">
                      <a:alpha val="43000"/>
                    </a:srgbClr>
                  </a:outerShdw>
                </a:effectLst>
              </a:rPr>
              <a:t>لا,ليس</a:t>
            </a:r>
            <a:r>
              <a:rPr lang="ar-SA" sz="3600" dirty="0">
                <a:ln w="0"/>
                <a:solidFill>
                  <a:schemeClr val="accent1"/>
                </a:solidFill>
                <a:effectLst>
                  <a:outerShdw blurRad="38100" dist="25400" dir="5400000" algn="ctr" rotWithShape="0">
                    <a:srgbClr val="6E747A">
                      <a:alpha val="43000"/>
                    </a:srgbClr>
                  </a:outerShdw>
                </a:effectLst>
              </a:rPr>
              <a:t> مخطئاً</a:t>
            </a:r>
          </a:p>
        </p:txBody>
      </p:sp>
      <p:sp>
        <p:nvSpPr>
          <p:cNvPr id="5" name="مربع نص 4">
            <a:extLst>
              <a:ext uri="{FF2B5EF4-FFF2-40B4-BE49-F238E27FC236}">
                <a16:creationId xmlns:a16="http://schemas.microsoft.com/office/drawing/2014/main" id="{3C6F4D13-57A6-4E91-94A8-6D913DD573A5}"/>
              </a:ext>
            </a:extLst>
          </p:cNvPr>
          <p:cNvSpPr txBox="1"/>
          <p:nvPr/>
        </p:nvSpPr>
        <p:spPr>
          <a:xfrm>
            <a:off x="4353758" y="2911030"/>
            <a:ext cx="5132771" cy="646331"/>
          </a:xfrm>
          <a:prstGeom prst="rect">
            <a:avLst/>
          </a:prstGeom>
          <a:noFill/>
        </p:spPr>
        <p:txBody>
          <a:bodyPr wrap="square" rtlCol="1">
            <a:spAutoFit/>
          </a:bodyPr>
          <a:lstStyle/>
          <a:p>
            <a:r>
              <a:rPr lang="ar-SA" sz="3600" dirty="0">
                <a:ln w="0"/>
                <a:solidFill>
                  <a:schemeClr val="accent1"/>
                </a:solidFill>
                <a:effectLst>
                  <a:outerShdw blurRad="38100" dist="25400" dir="5400000" algn="ctr" rotWithShape="0">
                    <a:srgbClr val="6E747A">
                      <a:alpha val="43000"/>
                    </a:srgbClr>
                  </a:outerShdw>
                </a:effectLst>
              </a:rPr>
              <a:t>أن تخور قواهم إلى أن يموتوا.</a:t>
            </a:r>
          </a:p>
        </p:txBody>
      </p:sp>
      <p:pic>
        <p:nvPicPr>
          <p:cNvPr id="7" name="رسم 6" descr="مصباح ومعدّات">
            <a:extLst>
              <a:ext uri="{FF2B5EF4-FFF2-40B4-BE49-F238E27FC236}">
                <a16:creationId xmlns:a16="http://schemas.microsoft.com/office/drawing/2014/main" id="{654777FD-CFA5-45E9-A716-5E4A5AA05F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32" y="3819616"/>
            <a:ext cx="2096612" cy="2096612"/>
          </a:xfrm>
          <a:prstGeom prst="rect">
            <a:avLst/>
          </a:prstGeom>
        </p:spPr>
      </p:pic>
      <p:sp>
        <p:nvSpPr>
          <p:cNvPr id="8" name="مربع نص 7">
            <a:extLst>
              <a:ext uri="{FF2B5EF4-FFF2-40B4-BE49-F238E27FC236}">
                <a16:creationId xmlns:a16="http://schemas.microsoft.com/office/drawing/2014/main" id="{6A972187-97B8-4F60-AEC0-5FABA62588BD}"/>
              </a:ext>
            </a:extLst>
          </p:cNvPr>
          <p:cNvSpPr txBox="1"/>
          <p:nvPr/>
        </p:nvSpPr>
        <p:spPr>
          <a:xfrm>
            <a:off x="2705471" y="3819616"/>
            <a:ext cx="8602462" cy="707886"/>
          </a:xfrm>
          <a:prstGeom prst="rect">
            <a:avLst/>
          </a:prstGeom>
          <a:noFill/>
        </p:spPr>
        <p:txBody>
          <a:bodyPr wrap="square" rtlCol="1">
            <a:spAutoFit/>
          </a:bodyPr>
          <a:lstStyle/>
          <a:p>
            <a:r>
              <a:rPr lang="ar-SA" sz="4000" dirty="0">
                <a:ln w="0"/>
                <a:solidFill>
                  <a:srgbClr val="C00000"/>
                </a:solidFill>
                <a:effectLst>
                  <a:outerShdw blurRad="38100" dist="19050" dir="2700000" algn="tl" rotWithShape="0">
                    <a:schemeClr val="dk1">
                      <a:alpha val="40000"/>
                    </a:schemeClr>
                  </a:outerShdw>
                </a:effectLst>
              </a:rPr>
              <a:t>ماذا تسمى الحالة التي وصل لها أحمد وأصحابه؟</a:t>
            </a:r>
          </a:p>
        </p:txBody>
      </p:sp>
      <p:sp>
        <p:nvSpPr>
          <p:cNvPr id="9" name="مربع نص 8">
            <a:extLst>
              <a:ext uri="{FF2B5EF4-FFF2-40B4-BE49-F238E27FC236}">
                <a16:creationId xmlns:a16="http://schemas.microsoft.com/office/drawing/2014/main" id="{A5E47851-66D1-4977-A291-61BB444B85D4}"/>
              </a:ext>
            </a:extLst>
          </p:cNvPr>
          <p:cNvSpPr txBox="1"/>
          <p:nvPr/>
        </p:nvSpPr>
        <p:spPr>
          <a:xfrm>
            <a:off x="4440316" y="4544756"/>
            <a:ext cx="5132771" cy="646331"/>
          </a:xfrm>
          <a:prstGeom prst="rect">
            <a:avLst/>
          </a:prstGeom>
          <a:noFill/>
        </p:spPr>
        <p:txBody>
          <a:bodyPr wrap="square" rtlCol="1">
            <a:spAutoFit/>
          </a:bodyPr>
          <a:lstStyle/>
          <a:p>
            <a:pPr algn="ctr"/>
            <a:r>
              <a:rPr lang="ar-SA" sz="3600" dirty="0">
                <a:ln w="0"/>
                <a:solidFill>
                  <a:schemeClr val="accent1"/>
                </a:solidFill>
                <a:effectLst>
                  <a:outerShdw blurRad="38100" dist="25400" dir="5400000" algn="ctr" rotWithShape="0">
                    <a:srgbClr val="6E747A">
                      <a:alpha val="43000"/>
                    </a:srgbClr>
                  </a:outerShdw>
                </a:effectLst>
              </a:rPr>
              <a:t>حالة المضطر.</a:t>
            </a:r>
          </a:p>
        </p:txBody>
      </p:sp>
    </p:spTree>
    <p:extLst>
      <p:ext uri="{BB962C8B-B14F-4D97-AF65-F5344CB8AC3E}">
        <p14:creationId xmlns:p14="http://schemas.microsoft.com/office/powerpoint/2010/main" val="259968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238D7250-3D55-4F35-B7E7-ED23100E8966}"/>
              </a:ext>
            </a:extLst>
          </p:cNvPr>
          <p:cNvSpPr txBox="1"/>
          <p:nvPr/>
        </p:nvSpPr>
        <p:spPr>
          <a:xfrm>
            <a:off x="4473236" y="1697883"/>
            <a:ext cx="3481156" cy="707886"/>
          </a:xfrm>
          <a:prstGeom prst="rect">
            <a:avLst/>
          </a:prstGeom>
          <a:noFill/>
        </p:spPr>
        <p:txBody>
          <a:bodyPr wrap="square" rtlCol="1">
            <a:spAutoFit/>
          </a:bodyPr>
          <a:lstStyle/>
          <a:p>
            <a:r>
              <a:rPr lang="ar-SA" sz="4000" b="1" dirty="0">
                <a:solidFill>
                  <a:srgbClr val="663A2B"/>
                </a:solidFill>
              </a:rPr>
              <a:t>     أهداف الدرس:</a:t>
            </a:r>
          </a:p>
        </p:txBody>
      </p:sp>
      <p:pic>
        <p:nvPicPr>
          <p:cNvPr id="4" name="رسم 3" descr="نقطة الهدف">
            <a:extLst>
              <a:ext uri="{FF2B5EF4-FFF2-40B4-BE49-F238E27FC236}">
                <a16:creationId xmlns:a16="http://schemas.microsoft.com/office/drawing/2014/main" id="{87E9A385-5CEB-436A-9954-0148928EEF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6971" y="1697884"/>
            <a:ext cx="614322" cy="614322"/>
          </a:xfrm>
          <a:prstGeom prst="rect">
            <a:avLst/>
          </a:prstGeom>
        </p:spPr>
      </p:pic>
      <p:sp>
        <p:nvSpPr>
          <p:cNvPr id="5" name="مربع نص 4">
            <a:extLst>
              <a:ext uri="{FF2B5EF4-FFF2-40B4-BE49-F238E27FC236}">
                <a16:creationId xmlns:a16="http://schemas.microsoft.com/office/drawing/2014/main" id="{9A03DBFF-6F56-4E1B-ADD7-EB5AA4059D56}"/>
              </a:ext>
            </a:extLst>
          </p:cNvPr>
          <p:cNvSpPr txBox="1"/>
          <p:nvPr/>
        </p:nvSpPr>
        <p:spPr>
          <a:xfrm>
            <a:off x="2580859" y="2526273"/>
            <a:ext cx="7225589" cy="1446550"/>
          </a:xfrm>
          <a:prstGeom prst="rect">
            <a:avLst/>
          </a:prstGeom>
          <a:noFill/>
        </p:spPr>
        <p:txBody>
          <a:bodyPr wrap="square" rtlCol="1">
            <a:spAutoFit/>
          </a:bodyPr>
          <a:lstStyle/>
          <a:p>
            <a:pPr algn="ctr"/>
            <a:r>
              <a:rPr lang="ar-SA" sz="4400" dirty="0">
                <a:ln w="0"/>
                <a:effectLst>
                  <a:outerShdw blurRad="38100" dist="19050" dir="2700000" algn="tl" rotWithShape="0">
                    <a:schemeClr val="dk1">
                      <a:alpha val="40000"/>
                    </a:schemeClr>
                  </a:outerShdw>
                </a:effectLst>
              </a:rPr>
              <a:t>طالبتي الجميلة فلننتقل لقراءة الباركود صـ52 لنتعرف على أهداف درسنا.</a:t>
            </a:r>
          </a:p>
        </p:txBody>
      </p:sp>
    </p:spTree>
    <p:extLst>
      <p:ext uri="{BB962C8B-B14F-4D97-AF65-F5344CB8AC3E}">
        <p14:creationId xmlns:p14="http://schemas.microsoft.com/office/powerpoint/2010/main" val="36282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501</Words>
  <Application>Microsoft Office PowerPoint</Application>
  <PresentationFormat>شاشة عريضة</PresentationFormat>
  <Paragraphs>68</Paragraphs>
  <Slides>15</Slides>
  <Notes>0</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15</vt:i4>
      </vt:variant>
    </vt:vector>
  </HeadingPairs>
  <TitlesOfParts>
    <vt:vector size="20" baseType="lpstr">
      <vt:lpstr>Arial</vt:lpstr>
      <vt:lpstr>Calibri</vt:lpstr>
      <vt:lpstr>Calibri Light</vt:lpstr>
      <vt:lpstr>Wingdings</vt:lpstr>
      <vt:lpstr>نسق Office</vt:lpstr>
      <vt:lpstr>المادة:توحيد.                              اليوم:الاربعاء.                 التاريخ:1442/4/00هـ</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ماوجه الدلالة من قوله تعالى (وَقَدْ فَصَّلَ لَكُمْ مَا حَرَّمَ عَلَيْكُمْ إِلا مَا اضْطُرِرْتُمْ إِلَيْهِ)؟</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المادة:توحيد.                              اليوم:الاربعاء.                 التاريخ:1442/3/25هـ</dc:title>
  <dc:creator>H M</dc:creator>
  <cp:lastModifiedBy>H M</cp:lastModifiedBy>
  <cp:revision>29</cp:revision>
  <dcterms:created xsi:type="dcterms:W3CDTF">2020-11-10T19:16:39Z</dcterms:created>
  <dcterms:modified xsi:type="dcterms:W3CDTF">2020-11-23T17:39:19Z</dcterms:modified>
</cp:coreProperties>
</file>