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7" r:id="rId3"/>
    <p:sldId id="258" r:id="rId4"/>
    <p:sldId id="262" r:id="rId5"/>
    <p:sldId id="256" r:id="rId6"/>
    <p:sldId id="259" r:id="rId7"/>
    <p:sldId id="260" r:id="rId8"/>
    <p:sldId id="261" r:id="rId9"/>
    <p:sldId id="290" r:id="rId10"/>
    <p:sldId id="263" r:id="rId11"/>
    <p:sldId id="265" r:id="rId12"/>
    <p:sldId id="266" r:id="rId13"/>
    <p:sldId id="289" r:id="rId14"/>
    <p:sldId id="264" r:id="rId15"/>
    <p:sldId id="267" r:id="rId16"/>
    <p:sldId id="268" r:id="rId17"/>
    <p:sldId id="269" r:id="rId18"/>
    <p:sldId id="270" r:id="rId19"/>
    <p:sldId id="685" r:id="rId20"/>
    <p:sldId id="272" r:id="rId21"/>
    <p:sldId id="276" r:id="rId22"/>
    <p:sldId id="273" r:id="rId23"/>
    <p:sldId id="274" r:id="rId24"/>
    <p:sldId id="283" r:id="rId25"/>
    <p:sldId id="284" r:id="rId26"/>
    <p:sldId id="285" r:id="rId27"/>
    <p:sldId id="288" r:id="rId28"/>
    <p:sldId id="286" r:id="rId29"/>
    <p:sldId id="287" r:id="rId30"/>
    <p:sldId id="275" r:id="rId31"/>
    <p:sldId id="277" r:id="rId32"/>
    <p:sldId id="278" r:id="rId33"/>
    <p:sldId id="280" r:id="rId34"/>
    <p:sldId id="282" r:id="rId35"/>
    <p:sldId id="281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isal hbk" initials="fh" lastIdx="2" clrIdx="0">
    <p:extLst>
      <p:ext uri="{19B8F6BF-5375-455C-9EA6-DF929625EA0E}">
        <p15:presenceInfo xmlns:p15="http://schemas.microsoft.com/office/powerpoint/2012/main" userId="79a5235e871518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9/23/2021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6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1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7846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4333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1805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1361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4440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570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6291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889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036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9293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9066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F8A03-E4FF-4E4A-B248-CBF243177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5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7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75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F8DAB9-0139-4C56-9699-588CD1CF3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270AE8-02B1-40AA-A1AF-EA8DCF0FE6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7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8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9/23/2021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74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278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4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1B88609-993E-42EC-8C07-A24614E9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64" y="803063"/>
            <a:ext cx="8826672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2979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شخص, داخلي, فتاة, تشبث&#10;&#10;تم إنشاء الوصف تلقائياً">
            <a:extLst>
              <a:ext uri="{FF2B5EF4-FFF2-40B4-BE49-F238E27FC236}">
                <a16:creationId xmlns:a16="http://schemas.microsoft.com/office/drawing/2014/main" id="{AE71EC2F-743E-4AA0-A979-DCD69D60D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72279"/>
            <a:ext cx="11648661" cy="642730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95D3D47-36C7-40B9-B509-471AA32F17BD}"/>
              </a:ext>
            </a:extLst>
          </p:cNvPr>
          <p:cNvSpPr/>
          <p:nvPr/>
        </p:nvSpPr>
        <p:spPr>
          <a:xfrm>
            <a:off x="453020" y="1450772"/>
            <a:ext cx="450573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من خلال مخيلتك </a:t>
            </a:r>
          </a:p>
          <a:p>
            <a:pPr algn="ctr"/>
            <a:r>
              <a:rPr lang="ar-SA" sz="28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ar-SA" sz="28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صفـ  ـي </a:t>
            </a:r>
          </a:p>
          <a:p>
            <a:pPr algn="ctr"/>
            <a:r>
              <a:rPr lang="ar-SA" sz="28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(الغلاف </a:t>
            </a:r>
            <a:r>
              <a:rPr lang="ar-SA" sz="28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الجوي )</a:t>
            </a:r>
          </a:p>
        </p:txBody>
      </p:sp>
    </p:spTree>
    <p:extLst>
      <p:ext uri="{BB962C8B-B14F-4D97-AF65-F5344CB8AC3E}">
        <p14:creationId xmlns:p14="http://schemas.microsoft.com/office/powerpoint/2010/main" val="343598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F75DDC-0C63-432F-A896-7711C52B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5" y="221974"/>
            <a:ext cx="11701670" cy="641405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CC34893-9B73-4E8B-BB23-041F6FCD7EE7}"/>
              </a:ext>
            </a:extLst>
          </p:cNvPr>
          <p:cNvSpPr/>
          <p:nvPr/>
        </p:nvSpPr>
        <p:spPr>
          <a:xfrm>
            <a:off x="2290597" y="745503"/>
            <a:ext cx="80730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هو غلاف غازي ليس له لون أو طعم ولا رائحة </a:t>
            </a:r>
          </a:p>
          <a:p>
            <a:pPr algn="ctr"/>
            <a:r>
              <a:rPr lang="ar-SA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يتكون من عدد كبير من الطبقات الغازية </a:t>
            </a:r>
            <a:endParaRPr lang="ar-SA" sz="4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14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A820F8-AFCC-49DC-9AF0-3058FA37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4" y="554487"/>
            <a:ext cx="11674852" cy="57490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C5EF825-EF8E-44CE-A3BC-F115A56895D3}"/>
              </a:ext>
            </a:extLst>
          </p:cNvPr>
          <p:cNvSpPr/>
          <p:nvPr/>
        </p:nvSpPr>
        <p:spPr>
          <a:xfrm>
            <a:off x="1644493" y="1581578"/>
            <a:ext cx="91903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تنجذب الغازات ( الموجودة في الغلاف الجوي ) بأمر الله نحو الكرة الأرضية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7130810-FC2B-41B5-BA94-A49A89408B3D}"/>
              </a:ext>
            </a:extLst>
          </p:cNvPr>
          <p:cNvSpPr/>
          <p:nvPr/>
        </p:nvSpPr>
        <p:spPr>
          <a:xfrm>
            <a:off x="7250971" y="4192043"/>
            <a:ext cx="35838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الجاذبية الأرضية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D841D9F-5795-48B2-BADD-CA74B457599D}"/>
              </a:ext>
            </a:extLst>
          </p:cNvPr>
          <p:cNvSpPr/>
          <p:nvPr/>
        </p:nvSpPr>
        <p:spPr>
          <a:xfrm>
            <a:off x="1209368" y="4154582"/>
            <a:ext cx="48866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أصبحت الأرض هي الكوكب الحي </a:t>
            </a:r>
          </a:p>
        </p:txBody>
      </p:sp>
    </p:spTree>
    <p:extLst>
      <p:ext uri="{BB962C8B-B14F-4D97-AF65-F5344CB8AC3E}">
        <p14:creationId xmlns:p14="http://schemas.microsoft.com/office/powerpoint/2010/main" val="152088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9B27D99-7B52-476C-808C-054D569B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583096"/>
            <a:ext cx="11436626" cy="57912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C23955D-F3FA-437C-A25F-593E46BD3D6E}"/>
              </a:ext>
            </a:extLst>
          </p:cNvPr>
          <p:cNvSpPr/>
          <p:nvPr/>
        </p:nvSpPr>
        <p:spPr>
          <a:xfrm>
            <a:off x="0" y="3478696"/>
            <a:ext cx="798824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arenR"/>
            </a:pPr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تنجذب الغازات المكونة للغلاف الجوي نحو الكرة الأرضية</a:t>
            </a:r>
          </a:p>
          <a:p>
            <a:pPr marL="914400" indent="-914400" algn="ctr">
              <a:buAutoNum type="arabicParenR"/>
            </a:pPr>
            <a:r>
              <a:rPr lang="ar-S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الغازات التي يتكون منها الغلاف الجوي </a:t>
            </a:r>
          </a:p>
          <a:p>
            <a:pPr marL="914400" indent="-914400" algn="ctr">
              <a:buAutoNum type="arabicParenR"/>
            </a:pPr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الغاز الذي يشكل النسبة العالية في الغلاف الجوي للأرض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F93D132-B459-4D3E-9FC6-3E420F82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7" y="225288"/>
            <a:ext cx="11714921" cy="63080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A2BEB82-66BD-4AAE-B9CC-993F0BB11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7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9F4DE51-18D9-4AAD-857F-27D5118C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0" y="768626"/>
            <a:ext cx="10482469" cy="53406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098658E-DBEC-4625-860F-E443A3F20209}"/>
              </a:ext>
            </a:extLst>
          </p:cNvPr>
          <p:cNvSpPr/>
          <p:nvPr/>
        </p:nvSpPr>
        <p:spPr>
          <a:xfrm>
            <a:off x="5566473" y="2145318"/>
            <a:ext cx="4373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اختفى الأكسجين </a:t>
            </a:r>
          </a:p>
          <a:p>
            <a:pPr algn="ctr"/>
            <a:r>
              <a:rPr lang="ar-SA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لمدة خمس ثواني , أو زادت نسبته</a:t>
            </a:r>
            <a:endParaRPr lang="ar-SA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485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9F19985-DEB1-4FDE-8DA4-2D462FE0B6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52" b="11003"/>
          <a:stretch/>
        </p:blipFill>
        <p:spPr>
          <a:xfrm>
            <a:off x="371061" y="251791"/>
            <a:ext cx="11569148" cy="6493566"/>
          </a:xfrm>
          <a:prstGeom prst="rect">
            <a:avLst/>
          </a:prstGeom>
        </p:spPr>
      </p:pic>
      <p:pic>
        <p:nvPicPr>
          <p:cNvPr id="5" name="ماذا يحدث لو إختفى الأكسجين 5 ثواني - ">
            <a:hlinkClick r:id="" action="ppaction://media"/>
            <a:extLst>
              <a:ext uri="{FF2B5EF4-FFF2-40B4-BE49-F238E27FC236}">
                <a16:creationId xmlns:a16="http://schemas.microsoft.com/office/drawing/2014/main" id="{13D0F879-BDAF-4008-999B-8966905F25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212" y="773723"/>
            <a:ext cx="10194388" cy="47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F55E962-E4F8-4047-A3FB-CC6416006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" y="887895"/>
            <a:ext cx="10641496" cy="531412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8B16D63-635D-4EF5-8DFD-B80588A14418}"/>
              </a:ext>
            </a:extLst>
          </p:cNvPr>
          <p:cNvSpPr/>
          <p:nvPr/>
        </p:nvSpPr>
        <p:spPr>
          <a:xfrm>
            <a:off x="3855972" y="1191162"/>
            <a:ext cx="45993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يستنتج الطلبة </a:t>
            </a:r>
            <a:r>
              <a:rPr lang="ar-SA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أهمية الغلاف الجوي</a:t>
            </a:r>
            <a:endParaRPr lang="ar-SA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723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1F00E9-F2C7-45CA-947C-C20A5AA1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79126"/>
            <a:ext cx="5907536" cy="30299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EBF2FC0-4EFE-41F5-AD9C-ECF14A11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66759"/>
            <a:ext cx="5357548" cy="24065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1CA24AA-3499-4036-B2B1-E2CD644A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52" y="3548900"/>
            <a:ext cx="5243014" cy="269164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E71B27C-E6FE-41D3-8611-AE0523E50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026" y="248011"/>
            <a:ext cx="7248939" cy="330204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D31C545-8CE7-4FAF-B813-2FFA647F1450}"/>
              </a:ext>
            </a:extLst>
          </p:cNvPr>
          <p:cNvSpPr/>
          <p:nvPr/>
        </p:nvSpPr>
        <p:spPr>
          <a:xfrm>
            <a:off x="188464" y="3037007"/>
            <a:ext cx="67116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2/ السماح بمرو الأشعة المفيدة </a:t>
            </a:r>
            <a:r>
              <a:rPr lang="ar-SA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وتوزيع الحرارة على  الأرض</a:t>
            </a:r>
            <a:endParaRPr lang="ar-SA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4BF161-E937-4C3F-9C8A-401DFA6D5970}"/>
              </a:ext>
            </a:extLst>
          </p:cNvPr>
          <p:cNvSpPr/>
          <p:nvPr/>
        </p:nvSpPr>
        <p:spPr>
          <a:xfrm>
            <a:off x="6755599" y="981134"/>
            <a:ext cx="50520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1/ تنظيم وصول الضوء للأرض وانتشاره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916823E-5193-4258-9B45-C6AA8DE61169}"/>
              </a:ext>
            </a:extLst>
          </p:cNvPr>
          <p:cNvSpPr/>
          <p:nvPr/>
        </p:nvSpPr>
        <p:spPr>
          <a:xfrm>
            <a:off x="7095931" y="3837767"/>
            <a:ext cx="24320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3/ حماية للأرض من فقدان</a:t>
            </a:r>
          </a:p>
          <a:p>
            <a:pPr algn="ctr"/>
            <a:r>
              <a:rPr lang="ar-SA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حرارتها الطبيعية </a:t>
            </a:r>
            <a:endParaRPr lang="ar-SA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B8B1B7-A856-4D7D-96E7-711CA8D82385}"/>
              </a:ext>
            </a:extLst>
          </p:cNvPr>
          <p:cNvSpPr/>
          <p:nvPr/>
        </p:nvSpPr>
        <p:spPr>
          <a:xfrm>
            <a:off x="1979786" y="1394003"/>
            <a:ext cx="20297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4/ حدوث دورة المياه </a:t>
            </a:r>
          </a:p>
        </p:txBody>
      </p:sp>
    </p:spTree>
    <p:extLst>
      <p:ext uri="{BB962C8B-B14F-4D97-AF65-F5344CB8AC3E}">
        <p14:creationId xmlns:p14="http://schemas.microsoft.com/office/powerpoint/2010/main" val="15053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BADE0CA-05E6-4F9F-9CF2-F79D4720D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960" y="2990100"/>
            <a:ext cx="3450635" cy="278611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0807E3-4CA8-4407-8043-BC80690A0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8627">
            <a:off x="3516963" y="3429000"/>
            <a:ext cx="377984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48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E932E83-41F0-42C5-AFD6-DFE9C9DE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0"/>
            <a:ext cx="11714921" cy="634779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9A587C6-E6BE-46A6-AECD-CED090A0349A}"/>
              </a:ext>
            </a:extLst>
          </p:cNvPr>
          <p:cNvSpPr/>
          <p:nvPr/>
        </p:nvSpPr>
        <p:spPr>
          <a:xfrm>
            <a:off x="5009322" y="1570518"/>
            <a:ext cx="5829808" cy="37856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all" spc="0" dirty="0">
                <a:ln w="9000" cmpd="sng">
                  <a:solidFill>
                    <a:schemeClr val="bg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خلال دقيقة واحدة يرسم الطلبة  </a:t>
            </a:r>
          </a:p>
          <a:p>
            <a:pPr algn="ctr"/>
            <a:r>
              <a:rPr lang="ar-SA" sz="4800" b="1" cap="all" dirty="0">
                <a:ln w="9000" cmpd="sng">
                  <a:solidFill>
                    <a:schemeClr val="bg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شكل مبسط لطبقات الغلاف الجوي</a:t>
            </a:r>
            <a:endParaRPr lang="ar-SA" sz="4800" b="1" cap="all" spc="0" dirty="0">
              <a:ln w="9000" cmpd="sng">
                <a:solidFill>
                  <a:schemeClr val="bg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3DBDB859-E97A-47C5-ADED-54F9D9A9F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98473"/>
            <a:ext cx="11718388" cy="651334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9C69AC8-A054-49A9-84E4-D7B0E7867337}"/>
              </a:ext>
            </a:extLst>
          </p:cNvPr>
          <p:cNvSpPr/>
          <p:nvPr/>
        </p:nvSpPr>
        <p:spPr>
          <a:xfrm>
            <a:off x="920367" y="98473"/>
            <a:ext cx="3265638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مراجعة الدرس السابق </a:t>
            </a:r>
          </a:p>
        </p:txBody>
      </p:sp>
    </p:spTree>
    <p:extLst>
      <p:ext uri="{BB962C8B-B14F-4D97-AF65-F5344CB8AC3E}">
        <p14:creationId xmlns:p14="http://schemas.microsoft.com/office/powerpoint/2010/main" val="336016160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E329C24-93DD-4A8F-878B-C1BCF554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46"/>
            <a:ext cx="12003024" cy="6695453"/>
          </a:xfrm>
          <a:prstGeom prst="rect">
            <a:avLst/>
          </a:prstGeom>
        </p:spPr>
      </p:pic>
      <p:pic>
        <p:nvPicPr>
          <p:cNvPr id="6" name="صورة 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AB642A72-1768-4151-B649-2DDE033D4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" y="3816626"/>
            <a:ext cx="10813773" cy="304137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F2A452C-A7A1-44AC-8DF0-B0ADF53C85EF}"/>
              </a:ext>
            </a:extLst>
          </p:cNvPr>
          <p:cNvSpPr/>
          <p:nvPr/>
        </p:nvSpPr>
        <p:spPr>
          <a:xfrm>
            <a:off x="1038831" y="513474"/>
            <a:ext cx="5415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ترجمي الصورة التالية لحقائق علمية</a:t>
            </a:r>
          </a:p>
        </p:txBody>
      </p:sp>
    </p:spTree>
    <p:extLst>
      <p:ext uri="{BB962C8B-B14F-4D97-AF65-F5344CB8AC3E}">
        <p14:creationId xmlns:p14="http://schemas.microsoft.com/office/powerpoint/2010/main" val="213266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6F03B5E-BB1E-45BC-89FA-3EEA0BD44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51791"/>
            <a:ext cx="11675164" cy="6268279"/>
          </a:xfrm>
          <a:prstGeom prst="rect">
            <a:avLst/>
          </a:prstGeom>
        </p:spPr>
      </p:pic>
      <p:pic>
        <p:nvPicPr>
          <p:cNvPr id="4" name="صورة 3" descr="صورة تحتوي على منضدة, قبعة&#10;&#10;تم إنشاء الوصف تلقائياً">
            <a:extLst>
              <a:ext uri="{FF2B5EF4-FFF2-40B4-BE49-F238E27FC236}">
                <a16:creationId xmlns:a16="http://schemas.microsoft.com/office/drawing/2014/main" id="{7A2C2E95-54E9-46F3-A396-A823895E9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51791"/>
            <a:ext cx="11675163" cy="63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30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B921704-A071-4A47-8DBA-12308A22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1" y="56622"/>
            <a:ext cx="12006469" cy="68550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3F849BE-FE16-4A95-88B5-69C4D657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591" y="3896138"/>
            <a:ext cx="8482818" cy="204632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974964-7448-452E-A593-A434DDF6A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678" y="3796488"/>
            <a:ext cx="1798476" cy="8258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C58417B-5862-447D-BF4B-94427D035DAE}"/>
              </a:ext>
            </a:extLst>
          </p:cNvPr>
          <p:cNvSpPr/>
          <p:nvPr/>
        </p:nvSpPr>
        <p:spPr>
          <a:xfrm>
            <a:off x="2827479" y="6113693"/>
            <a:ext cx="61013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طبقة الغلاف الجوي السفلي ( </a:t>
            </a:r>
            <a:r>
              <a:rPr lang="ar-SA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التروبوسفير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)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0C374B-DBAB-482D-8BC4-DB16883A6AB7}"/>
              </a:ext>
            </a:extLst>
          </p:cNvPr>
          <p:cNvSpPr/>
          <p:nvPr/>
        </p:nvSpPr>
        <p:spPr>
          <a:xfrm>
            <a:off x="2067702" y="513474"/>
            <a:ext cx="58224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ترجمـ  ـي الصورة التالية لحقائق علمية</a:t>
            </a:r>
          </a:p>
        </p:txBody>
      </p:sp>
    </p:spTree>
    <p:extLst>
      <p:ext uri="{BB962C8B-B14F-4D97-AF65-F5344CB8AC3E}">
        <p14:creationId xmlns:p14="http://schemas.microsoft.com/office/powerpoint/2010/main" val="29135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19B88C5-D161-4A8B-9A26-A2800F86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9" y="436098"/>
            <a:ext cx="10550769" cy="604910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9401E84-256A-44CC-B08A-4AA955403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750" y="2374794"/>
            <a:ext cx="3164293" cy="25234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1BC8CB-6114-477C-B0D3-8737EC897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268" y="446386"/>
            <a:ext cx="4226983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07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8C12CB1-617E-47C6-9103-B19F8484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0" y="357808"/>
            <a:ext cx="11675164" cy="574778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B211BBF-79DC-40BD-996B-4C97A4E1C3B7}"/>
              </a:ext>
            </a:extLst>
          </p:cNvPr>
          <p:cNvSpPr/>
          <p:nvPr/>
        </p:nvSpPr>
        <p:spPr>
          <a:xfrm>
            <a:off x="3223762" y="1434094"/>
            <a:ext cx="62087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 طبقة الغلاف الجوي العلوي ( </a:t>
            </a:r>
            <a:r>
              <a:rPr lang="ar-SA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الستراتوسفير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)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322751F-F7C0-4E22-A907-9AD4F09442A3}"/>
              </a:ext>
            </a:extLst>
          </p:cNvPr>
          <p:cNvSpPr/>
          <p:nvPr/>
        </p:nvSpPr>
        <p:spPr>
          <a:xfrm>
            <a:off x="1166974" y="3182929"/>
            <a:ext cx="49855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أدرك العلماء أن طبقة الأوزون قد أصبحت أكثر رقة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6D006BB-8DDE-4553-BC9B-A9D9DDD4FD49}"/>
              </a:ext>
            </a:extLst>
          </p:cNvPr>
          <p:cNvSpPr/>
          <p:nvPr/>
        </p:nvSpPr>
        <p:spPr>
          <a:xfrm>
            <a:off x="6512093" y="3198167"/>
            <a:ext cx="49855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التلوث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2ABF24C-1CD3-4FD2-8BD9-6CDBF2B0D432}"/>
              </a:ext>
            </a:extLst>
          </p:cNvPr>
          <p:cNvSpPr/>
          <p:nvPr/>
        </p:nvSpPr>
        <p:spPr>
          <a:xfrm>
            <a:off x="1110482" y="4106806"/>
            <a:ext cx="49855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تعتبر هذه الطبقة مجال طيران الطائرات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BED1775-577D-4572-B913-99D9E8DE15E1}"/>
              </a:ext>
            </a:extLst>
          </p:cNvPr>
          <p:cNvSpPr/>
          <p:nvPr/>
        </p:nvSpPr>
        <p:spPr>
          <a:xfrm>
            <a:off x="6540339" y="4017693"/>
            <a:ext cx="49855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لأنها طبقة مستقرة , تكون في مأمن من السحب وتقلبات الجو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93C4F4D-6D23-4371-AE63-454F81BF093C}"/>
              </a:ext>
            </a:extLst>
          </p:cNvPr>
          <p:cNvSpPr/>
          <p:nvPr/>
        </p:nvSpPr>
        <p:spPr>
          <a:xfrm>
            <a:off x="1090604" y="4720880"/>
            <a:ext cx="4985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تعمل هذه الطبقة بإذن الله على حماية كوكب الأرض من الأشعة </a:t>
            </a: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فوق البنفسجية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7A6298C-DA9E-4D25-86E2-3A6E30ED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6" y="578873"/>
            <a:ext cx="11344759" cy="570025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968D51C-8488-446D-80E4-E104B6E40861}"/>
              </a:ext>
            </a:extLst>
          </p:cNvPr>
          <p:cNvSpPr/>
          <p:nvPr/>
        </p:nvSpPr>
        <p:spPr>
          <a:xfrm>
            <a:off x="6576217" y="4398496"/>
            <a:ext cx="49855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خصائص هذه   </a:t>
            </a: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الطبقة 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201149E-F84C-4424-BFC1-7867E98121A7}"/>
              </a:ext>
            </a:extLst>
          </p:cNvPr>
          <p:cNvSpPr/>
          <p:nvPr/>
        </p:nvSpPr>
        <p:spPr>
          <a:xfrm>
            <a:off x="769513" y="3429000"/>
            <a:ext cx="4985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تعمل هذه الطبقة بإذن الله على حماية كوكب الأرض من الأشعة </a:t>
            </a: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فوق البنفسجية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6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1F4CC1B-0C27-4920-BF02-D8C1F4449260}"/>
              </a:ext>
            </a:extLst>
          </p:cNvPr>
          <p:cNvSpPr/>
          <p:nvPr/>
        </p:nvSpPr>
        <p:spPr>
          <a:xfrm>
            <a:off x="6409686" y="565356"/>
            <a:ext cx="50722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قالت العرب ( رب ضارة نافعة 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651F557-CDC5-4279-BE7E-C58780760313}"/>
              </a:ext>
            </a:extLst>
          </p:cNvPr>
          <p:cNvSpPr/>
          <p:nvPr/>
        </p:nvSpPr>
        <p:spPr>
          <a:xfrm>
            <a:off x="2954755" y="1236651"/>
            <a:ext cx="6282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علاقة هذه المقولة بثقب الأوزون 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D6E939B-EE8E-4A3D-9EBA-084A710579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929" y="2035277"/>
            <a:ext cx="10456605" cy="42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9E1588-54FB-4244-9021-DBD0682EB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7"/>
          <a:stretch/>
        </p:blipFill>
        <p:spPr>
          <a:xfrm>
            <a:off x="1224116" y="737420"/>
            <a:ext cx="9955161" cy="532416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FB64363-B6FE-46B5-88EE-06526AA3CBB5}"/>
              </a:ext>
            </a:extLst>
          </p:cNvPr>
          <p:cNvSpPr/>
          <p:nvPr/>
        </p:nvSpPr>
        <p:spPr>
          <a:xfrm>
            <a:off x="3886880" y="3699612"/>
            <a:ext cx="49855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البطل </a:t>
            </a:r>
            <a:r>
              <a:rPr lang="ar-SA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ميزو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37714EF-BE21-4282-B0FF-C95C2F01F1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384" y="359144"/>
            <a:ext cx="3174590" cy="34187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1A05A6D-8B46-44AE-A058-CECC902D1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949" r="19070"/>
          <a:stretch/>
        </p:blipFill>
        <p:spPr>
          <a:xfrm rot="14211230">
            <a:off x="280291" y="1145197"/>
            <a:ext cx="4149957" cy="20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E3E5BB0-8726-4DCD-BD95-9EA7C93E7416}"/>
              </a:ext>
            </a:extLst>
          </p:cNvPr>
          <p:cNvSpPr/>
          <p:nvPr/>
        </p:nvSpPr>
        <p:spPr>
          <a:xfrm>
            <a:off x="2426717" y="602451"/>
            <a:ext cx="73385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طبقة الغلاف الجوي المتوسط ( </a:t>
            </a:r>
            <a:r>
              <a:rPr lang="ar-SA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الميزوسفير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)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853634F-498C-4178-8A47-136D27774399}"/>
              </a:ext>
            </a:extLst>
          </p:cNvPr>
          <p:cNvSpPr/>
          <p:nvPr/>
        </p:nvSpPr>
        <p:spPr>
          <a:xfrm>
            <a:off x="2426717" y="1212051"/>
            <a:ext cx="73385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أبرد طبقات الغلاف الجوي , وفيها يحترق الكثير من النيازك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44CCB7-3E9F-4F5E-9C45-76BE599B5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84"/>
          <a:stretch/>
        </p:blipFill>
        <p:spPr>
          <a:xfrm>
            <a:off x="560439" y="1946787"/>
            <a:ext cx="11120284" cy="43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C614BD-DFA9-4315-B321-303EFFCAC0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" y="745589"/>
            <a:ext cx="11169747" cy="568334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C284B20-FC14-4C49-8E3A-A0582641AF39}"/>
              </a:ext>
            </a:extLst>
          </p:cNvPr>
          <p:cNvSpPr/>
          <p:nvPr/>
        </p:nvSpPr>
        <p:spPr>
          <a:xfrm>
            <a:off x="2519863" y="5873223"/>
            <a:ext cx="63418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يقارن الطلبة  </a:t>
            </a:r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بين طبقة </a:t>
            </a:r>
            <a:r>
              <a:rPr lang="ar-SA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الثيرموسفير</a:t>
            </a:r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وطبقة </a:t>
            </a:r>
            <a:r>
              <a:rPr lang="ar-SA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الإكسوسفسر</a:t>
            </a:r>
            <a:endParaRPr lang="ar-SA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5976734-F593-4A6E-8CD6-C004347FAB8F}"/>
              </a:ext>
            </a:extLst>
          </p:cNvPr>
          <p:cNvSpPr/>
          <p:nvPr/>
        </p:nvSpPr>
        <p:spPr>
          <a:xfrm>
            <a:off x="7422026" y="1375778"/>
            <a:ext cx="3305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طبقة </a:t>
            </a:r>
            <a:r>
              <a:rPr lang="ar-S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الثيرموسفير</a:t>
            </a:r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SA" sz="28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483C0B3-139B-4DFB-BC36-7ECFA575CC5C}"/>
              </a:ext>
            </a:extLst>
          </p:cNvPr>
          <p:cNvSpPr/>
          <p:nvPr/>
        </p:nvSpPr>
        <p:spPr>
          <a:xfrm>
            <a:off x="1303741" y="1379715"/>
            <a:ext cx="3256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طبقة </a:t>
            </a:r>
            <a:r>
              <a:rPr lang="ar-S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الإكسوسفير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24363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B602A08-4FB5-4B7A-B061-F713E84D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1" y="737382"/>
            <a:ext cx="10663311" cy="55930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52995DB-8F9F-41A6-A4E0-3CA55B0E160D}"/>
              </a:ext>
            </a:extLst>
          </p:cNvPr>
          <p:cNvSpPr/>
          <p:nvPr/>
        </p:nvSpPr>
        <p:spPr>
          <a:xfrm>
            <a:off x="3101843" y="1248014"/>
            <a:ext cx="21627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تصفحي الدرس</a:t>
            </a:r>
          </a:p>
          <a:p>
            <a:pPr algn="ctr"/>
            <a:r>
              <a:rPr lang="ar-S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واستخرجي  الكلمات</a:t>
            </a:r>
          </a:p>
          <a:p>
            <a:pPr algn="ctr"/>
            <a:r>
              <a:rPr lang="ar-SA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التي تريدين فهم </a:t>
            </a:r>
          </a:p>
          <a:p>
            <a:pPr algn="ctr"/>
            <a:r>
              <a:rPr lang="ar-S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معناها </a:t>
            </a:r>
            <a:endParaRPr lang="ar-SA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84F2F36-14C5-436B-9157-56D7494C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" y="238539"/>
            <a:ext cx="1178118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9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باراة&#10;&#10;تم إنشاء الوصف تلقائياً">
            <a:extLst>
              <a:ext uri="{FF2B5EF4-FFF2-40B4-BE49-F238E27FC236}">
                <a16:creationId xmlns:a16="http://schemas.microsoft.com/office/drawing/2014/main" id="{8BCF4521-A9EC-4D1E-AFAF-49C8459F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702366"/>
            <a:ext cx="11211339" cy="583095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37F8BB0-7AD6-4F74-88C7-A88B89C6F7F7}"/>
              </a:ext>
            </a:extLst>
          </p:cNvPr>
          <p:cNvSpPr/>
          <p:nvPr/>
        </p:nvSpPr>
        <p:spPr>
          <a:xfrm>
            <a:off x="7750579" y="190586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SA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الثيرموسفير</a:t>
            </a:r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SA" sz="20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1DB8EEE-FF9A-4D87-B4B5-0C759D65FCAF}"/>
              </a:ext>
            </a:extLst>
          </p:cNvPr>
          <p:cNvSpPr/>
          <p:nvPr/>
        </p:nvSpPr>
        <p:spPr>
          <a:xfrm>
            <a:off x="2899160" y="1899575"/>
            <a:ext cx="1673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الإكسوسفير</a:t>
            </a:r>
            <a:endParaRPr lang="ar-SA" sz="20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41E6D00-D535-41B0-8BFD-39764BAA3736}"/>
              </a:ext>
            </a:extLst>
          </p:cNvPr>
          <p:cNvSpPr/>
          <p:nvPr/>
        </p:nvSpPr>
        <p:spPr>
          <a:xfrm>
            <a:off x="5212836" y="3617844"/>
            <a:ext cx="17663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طبقات الغلاف الجوي العليا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C726D5-09DB-49A8-B8A5-3F8DE7151BFE}"/>
              </a:ext>
            </a:extLst>
          </p:cNvPr>
          <p:cNvSpPr/>
          <p:nvPr/>
        </p:nvSpPr>
        <p:spPr>
          <a:xfrm>
            <a:off x="6769968" y="3063846"/>
            <a:ext cx="229452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ينتج عن طبقة ظاهرة الشفق القطبي , وهو مكان المكوك الفضائي والرحلات الفضائية 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تعمل على امتصاص الأشعة السينية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D9C12F8-DEE0-476A-A741-023036EFC4B5}"/>
              </a:ext>
            </a:extLst>
          </p:cNvPr>
          <p:cNvSpPr/>
          <p:nvPr/>
        </p:nvSpPr>
        <p:spPr>
          <a:xfrm>
            <a:off x="3127510" y="3000802"/>
            <a:ext cx="229452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طبقة نحيلة يندمج الغلاف الجوي بعدها في الفضاء الخارجي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تعمل على حماية الأخرى وكوكب الأرض من الإشعاعات الضارة</a:t>
            </a:r>
          </a:p>
        </p:txBody>
      </p:sp>
    </p:spTree>
    <p:extLst>
      <p:ext uri="{BB962C8B-B14F-4D97-AF65-F5344CB8AC3E}">
        <p14:creationId xmlns:p14="http://schemas.microsoft.com/office/powerpoint/2010/main" val="340063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9B7C3C1-50FE-45CB-AC58-C3096291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-422030"/>
            <a:ext cx="11410122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9E8E4BD-03F6-44D5-A586-C8979FAB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97" y="1238370"/>
            <a:ext cx="8707901" cy="1286367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0652BF50-6C3A-4D25-867B-AFA162CE95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9889566" y="416734"/>
            <a:ext cx="1916595" cy="82163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0BFBB63-B23C-4A88-B4DB-1908A0439CA0}"/>
              </a:ext>
            </a:extLst>
          </p:cNvPr>
          <p:cNvSpPr/>
          <p:nvPr/>
        </p:nvSpPr>
        <p:spPr>
          <a:xfrm>
            <a:off x="10008491" y="365887"/>
            <a:ext cx="580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3D5B01B-2746-4E56-8629-E1C77E047862}"/>
              </a:ext>
            </a:extLst>
          </p:cNvPr>
          <p:cNvSpPr/>
          <p:nvPr/>
        </p:nvSpPr>
        <p:spPr>
          <a:xfrm>
            <a:off x="3676907" y="2745360"/>
            <a:ext cx="4071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حسب رأي الطالبـ     ـة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8884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B5C49466-9765-440A-93A7-D43AF0E65D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689112"/>
            <a:ext cx="11105322" cy="53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1903DD-F881-43A4-8E6A-08495F0DC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185529"/>
            <a:ext cx="11860695" cy="6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2220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4D07695-A49D-45E9-A4BB-070B49F8B616}"/>
              </a:ext>
            </a:extLst>
          </p:cNvPr>
          <p:cNvSpPr/>
          <p:nvPr/>
        </p:nvSpPr>
        <p:spPr>
          <a:xfrm>
            <a:off x="8350290" y="697970"/>
            <a:ext cx="2635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u="sng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khbar MT" pitchFamily="2" charset="-78"/>
              </a:rPr>
              <a:t>مهمة بحثية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9F3675B-32C9-401A-851D-36B3D41E86EC}"/>
              </a:ext>
            </a:extLst>
          </p:cNvPr>
          <p:cNvSpPr/>
          <p:nvPr/>
        </p:nvSpPr>
        <p:spPr>
          <a:xfrm>
            <a:off x="2729534" y="5130683"/>
            <a:ext cx="6732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khbar MT" pitchFamily="2" charset="-78"/>
              </a:rPr>
              <a:t>اكتبـــ   ـي </a:t>
            </a:r>
            <a:r>
              <a:rPr lang="ar-SA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khbar MT" pitchFamily="2" charset="-78"/>
              </a:rPr>
              <a:t>تقرير عن مشكلة الأوزن</a:t>
            </a:r>
          </a:p>
        </p:txBody>
      </p:sp>
      <p:pic>
        <p:nvPicPr>
          <p:cNvPr id="5" name="صورة 4" descr="صورة تحتوي على زوج, منضدة, أرجواني&#10;&#10;تم إنشاء الوصف تلقائياً">
            <a:extLst>
              <a:ext uri="{FF2B5EF4-FFF2-40B4-BE49-F238E27FC236}">
                <a16:creationId xmlns:a16="http://schemas.microsoft.com/office/drawing/2014/main" id="{6BB0603F-A31F-422A-9B14-0658A0FB47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66" y="2000250"/>
            <a:ext cx="864730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صورة تحتوي على غائم, سحاب, خارجي, طائرة ركاب&#10;&#10;تم إنشاء الوصف تلقائياً">
            <a:extLst>
              <a:ext uri="{FF2B5EF4-FFF2-40B4-BE49-F238E27FC236}">
                <a16:creationId xmlns:a16="http://schemas.microsoft.com/office/drawing/2014/main" id="{F4D71495-18C8-46EE-9EA1-98BDA9579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3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B8A7B117-7A7F-4373-B2D4-98A1ABEA7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r>
              <a:rPr lang="ar-SA" sz="4400" dirty="0">
                <a:solidFill>
                  <a:schemeClr val="tx1"/>
                </a:solidFill>
              </a:rPr>
              <a:t>هذه الصورة تمثل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41B40C-216B-4F38-999F-D2014F360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/>
          </a:bodyPr>
          <a:lstStyle/>
          <a:p>
            <a:r>
              <a:rPr lang="ar-SA" dirty="0">
                <a:solidFill>
                  <a:schemeClr val="tx1"/>
                </a:solidFill>
              </a:rPr>
              <a:t>الغلاف الجوي / الغلاف الصخري / الغلاف المائي/ الغلاف النباتي </a:t>
            </a:r>
          </a:p>
        </p:txBody>
      </p:sp>
    </p:spTree>
    <p:extLst>
      <p:ext uri="{BB962C8B-B14F-4D97-AF65-F5344CB8AC3E}">
        <p14:creationId xmlns:p14="http://schemas.microsoft.com/office/powerpoint/2010/main" val="2216184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, أزرق, لعبة, عرض&#10;&#10;تم إنشاء الوصف تلقائياً">
            <a:extLst>
              <a:ext uri="{FF2B5EF4-FFF2-40B4-BE49-F238E27FC236}">
                <a16:creationId xmlns:a16="http://schemas.microsoft.com/office/drawing/2014/main" id="{17D575C7-6100-4D8E-9693-0F21F8034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91548"/>
            <a:ext cx="11701669" cy="633453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7B76F8C-E991-4BB4-B83D-22E7E481E37B}"/>
              </a:ext>
            </a:extLst>
          </p:cNvPr>
          <p:cNvSpPr/>
          <p:nvPr/>
        </p:nvSpPr>
        <p:spPr>
          <a:xfrm>
            <a:off x="4121526" y="4093770"/>
            <a:ext cx="3935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الغلاف الجوي</a:t>
            </a:r>
          </a:p>
        </p:txBody>
      </p:sp>
    </p:spTree>
    <p:extLst>
      <p:ext uri="{BB962C8B-B14F-4D97-AF65-F5344CB8AC3E}">
        <p14:creationId xmlns:p14="http://schemas.microsoft.com/office/powerpoint/2010/main" val="298846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EFFE1C9-235F-4D3E-8197-F4E45548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596347"/>
            <a:ext cx="11211339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27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A65DD5-60FD-421B-B6DE-64371589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" y="218791"/>
            <a:ext cx="3715587" cy="61818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A06CA2-4328-4EFC-95AA-7E159E1F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533" y="-290945"/>
            <a:ext cx="8098303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D654C97-1A5D-4040-98EC-2081C79214F6}"/>
              </a:ext>
            </a:extLst>
          </p:cNvPr>
          <p:cNvSpPr/>
          <p:nvPr/>
        </p:nvSpPr>
        <p:spPr>
          <a:xfrm>
            <a:off x="4703838" y="1465084"/>
            <a:ext cx="6878019" cy="392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يتوقع من الطلبة  بعد انتهاء الدرس أن :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يعرفوا الغلاف الغازي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يعللوا انجذاب الغازات نحو الكرة الأرضية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يمثلوا للغازات المكونة للغلاف الغازي </a:t>
            </a:r>
          </a:p>
          <a:p>
            <a:pPr marL="342900" indent="-342900" algn="ctr">
              <a:buAutoNum type="arabicParenR"/>
            </a:pP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يستنتجوا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أهمية الغلاف الغازي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يرسموا  طبقات الغلاف الجوي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يقارنوا  بين </a:t>
            </a: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الثيرموسفير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و طبقة </a:t>
            </a: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الاكسفوسفير</a:t>
            </a:r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يفسروا  طبقة </a:t>
            </a: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الستراتوسفير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مجال للطائرات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يدركوا  أهمية المحافظة على الغلاف الجوي من التلوث </a:t>
            </a:r>
          </a:p>
        </p:txBody>
      </p:sp>
    </p:spTree>
    <p:extLst>
      <p:ext uri="{BB962C8B-B14F-4D97-AF65-F5344CB8AC3E}">
        <p14:creationId xmlns:p14="http://schemas.microsoft.com/office/powerpoint/2010/main" val="208114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18383A2-D7A2-463E-A900-941216B8E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0" y="126609"/>
            <a:ext cx="11591778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1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18D44D-AB75-4818-9C86-145708BD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7078" y="132522"/>
            <a:ext cx="3515271" cy="6096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4359C87-3601-4027-BD6B-DD395B3662BE}"/>
              </a:ext>
            </a:extLst>
          </p:cNvPr>
          <p:cNvSpPr/>
          <p:nvPr/>
        </p:nvSpPr>
        <p:spPr>
          <a:xfrm>
            <a:off x="2096937" y="679560"/>
            <a:ext cx="3478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معاني الكلمات </a:t>
            </a:r>
            <a:endParaRPr lang="ar-S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8BCDE3-F504-42FE-9E5C-FA5CE924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77" y="2308013"/>
            <a:ext cx="4858933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8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941"/>
      </a:dk2>
      <a:lt2>
        <a:srgbClr val="E5E8E2"/>
      </a:lt2>
      <a:accent1>
        <a:srgbClr val="894DC3"/>
      </a:accent1>
      <a:accent2>
        <a:srgbClr val="6057BD"/>
      </a:accent2>
      <a:accent3>
        <a:srgbClr val="4D73C3"/>
      </a:accent3>
      <a:accent4>
        <a:srgbClr val="3B93B1"/>
      </a:accent4>
      <a:accent5>
        <a:srgbClr val="46B3A2"/>
      </a:accent5>
      <a:accent6>
        <a:srgbClr val="3BB16D"/>
      </a:accent6>
      <a:hlink>
        <a:srgbClr val="309192"/>
      </a:hlink>
      <a:folHlink>
        <a:srgbClr val="7F7F7F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392</Words>
  <Application>Microsoft Office PowerPoint</Application>
  <PresentationFormat>شاشة عريضة</PresentationFormat>
  <Paragraphs>71</Paragraphs>
  <Slides>34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34</vt:i4>
      </vt:variant>
    </vt:vector>
  </HeadingPairs>
  <TitlesOfParts>
    <vt:vector size="41" baseType="lpstr">
      <vt:lpstr>Arial</vt:lpstr>
      <vt:lpstr>Calibri</vt:lpstr>
      <vt:lpstr>Garamond</vt:lpstr>
      <vt:lpstr>Sagona Book</vt:lpstr>
      <vt:lpstr>Sagona ExtraLight</vt:lpstr>
      <vt:lpstr>SavonVTI</vt:lpstr>
      <vt:lpstr>نسق Office</vt:lpstr>
      <vt:lpstr>عرض تقديمي في PowerPoint</vt:lpstr>
      <vt:lpstr>عرض تقديمي في PowerPoint</vt:lpstr>
      <vt:lpstr>عرض تقديمي في PowerPoint</vt:lpstr>
      <vt:lpstr>هذه الصورة تمثل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faisal hbk</dc:creator>
  <cp:lastModifiedBy>faisal hbk</cp:lastModifiedBy>
  <cp:revision>28</cp:revision>
  <dcterms:created xsi:type="dcterms:W3CDTF">2020-07-04T16:05:08Z</dcterms:created>
  <dcterms:modified xsi:type="dcterms:W3CDTF">2021-09-23T06:58:01Z</dcterms:modified>
</cp:coreProperties>
</file>