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363" r:id="rId2"/>
    <p:sldId id="365" r:id="rId3"/>
    <p:sldId id="352" r:id="rId4"/>
    <p:sldId id="260" r:id="rId5"/>
    <p:sldId id="264" r:id="rId6"/>
    <p:sldId id="265" r:id="rId7"/>
    <p:sldId id="266" r:id="rId8"/>
    <p:sldId id="267" r:id="rId9"/>
    <p:sldId id="270" r:id="rId10"/>
    <p:sldId id="271" r:id="rId11"/>
    <p:sldId id="489" r:id="rId12"/>
    <p:sldId id="274" r:id="rId13"/>
    <p:sldId id="275" r:id="rId14"/>
    <p:sldId id="491" r:id="rId15"/>
    <p:sldId id="492" r:id="rId16"/>
    <p:sldId id="493" r:id="rId17"/>
    <p:sldId id="494" r:id="rId18"/>
    <p:sldId id="495" r:id="rId19"/>
    <p:sldId id="497" r:id="rId20"/>
    <p:sldId id="4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60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79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50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5454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6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70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9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3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68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0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68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60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39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57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41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September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pixabay.com/th/%E0%B8%9E%E0%B8%B7%E0%B9%89%E0%B8%99%E0%B8%AB%E0%B8%A5%E0%B8%B1%E0%B8%87-%E0%B8%AB%E0%B8%8D%E0%B9%89%E0%B8%B2-%E0%B8%98%E0%B8%A3%E0%B8%A3%E0%B8%A1%E0%B8%8A%E0%B8%B2%E0%B8%95%E0%B8%B4-313701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5" Type="http://schemas.openxmlformats.org/officeDocument/2006/relationships/hyperlink" Target="http://commons.wikimedia.org/wiki/file:cartoon_cloud.sv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ar.wikipedia.org/wiki/%D8%A7%D9%84%D8%AA%D8%B3%D9%84%D8%B3%D9%84_%D8%A7%D9%84%D8%B2%D9%85%D9%86%D9%8A_%D9%84%D8%AA%D8%A7%D8%B1%D9%8A%D8%AE_%D8%A7%D9%84%D8%B3%D8%B9%D9%88%D8%AF%D9%8A%D8%A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pixabay.com/en/medicine-pills-bottles-medical-296966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EA6A3D53-AABB-464C-B81C-B2942FEE1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1217" y="117046"/>
            <a:ext cx="3879272" cy="13625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98FCE1-ED40-4A02-BF73-7F5283DB4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756" y="52304"/>
            <a:ext cx="3879272" cy="13625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A6F4916-887A-4039-8508-279D83014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2011"/>
          <a:stretch/>
        </p:blipFill>
        <p:spPr>
          <a:xfrm>
            <a:off x="1718440" y="5394818"/>
            <a:ext cx="8856949" cy="1463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AFE253-23F1-4730-B96F-57F3CEBCCCD6}"/>
              </a:ext>
            </a:extLst>
          </p:cNvPr>
          <p:cNvSpPr txBox="1"/>
          <p:nvPr/>
        </p:nvSpPr>
        <p:spPr>
          <a:xfrm>
            <a:off x="7264966" y="206212"/>
            <a:ext cx="24748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أهلاً وسهلاً</a:t>
            </a:r>
          </a:p>
          <a:p>
            <a:pPr algn="ctr" rtl="1"/>
            <a:r>
              <a:rPr lang="ar-SA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طالبتي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035D63A-0A49-4FCD-8939-C9665CC0A4F0}"/>
              </a:ext>
            </a:extLst>
          </p:cNvPr>
          <p:cNvSpPr txBox="1"/>
          <p:nvPr/>
        </p:nvSpPr>
        <p:spPr>
          <a:xfrm>
            <a:off x="6421873" y="4939693"/>
            <a:ext cx="3694671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4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الصف خامس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BE36809-2C6D-4846-B9E9-B7ACB0240880}"/>
              </a:ext>
            </a:extLst>
          </p:cNvPr>
          <p:cNvSpPr txBox="1"/>
          <p:nvPr/>
        </p:nvSpPr>
        <p:spPr>
          <a:xfrm>
            <a:off x="2452182" y="402340"/>
            <a:ext cx="282632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المهارات الحياتية و الأسرية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E222556-4936-4D67-8782-1BB3AAB92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45673" y="3429000"/>
            <a:ext cx="3014185" cy="2486703"/>
          </a:xfrm>
          <a:prstGeom prst="rect">
            <a:avLst/>
          </a:prstGeom>
        </p:spPr>
      </p:pic>
      <p:pic>
        <p:nvPicPr>
          <p:cNvPr id="27" name="النشيد الوطني">
            <a:hlinkClick r:id="" action="ppaction://media"/>
            <a:extLst>
              <a:ext uri="{FF2B5EF4-FFF2-40B4-BE49-F238E27FC236}">
                <a16:creationId xmlns:a16="http://schemas.microsoft.com/office/drawing/2014/main" id="{1593C9A0-2E06-4CF0-B7F9-E2C5231375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45" end="41184.5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38638" y="5090018"/>
            <a:ext cx="609600" cy="60960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428F1F2A-20D7-4F22-8FA8-3309BBD82451}"/>
              </a:ext>
            </a:extLst>
          </p:cNvPr>
          <p:cNvSpPr/>
          <p:nvPr/>
        </p:nvSpPr>
        <p:spPr>
          <a:xfrm flipH="1">
            <a:off x="7489097" y="1790414"/>
            <a:ext cx="2851578" cy="6787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429199A-C062-43DB-BE0D-C761D260EA9B}"/>
              </a:ext>
            </a:extLst>
          </p:cNvPr>
          <p:cNvSpPr txBox="1"/>
          <p:nvPr/>
        </p:nvSpPr>
        <p:spPr>
          <a:xfrm>
            <a:off x="8502392" y="1790414"/>
            <a:ext cx="22592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التاريخ:</a:t>
            </a:r>
          </a:p>
        </p:txBody>
      </p:sp>
      <p:sp>
        <p:nvSpPr>
          <p:cNvPr id="24" name="سهم: خماسي 23">
            <a:extLst>
              <a:ext uri="{FF2B5EF4-FFF2-40B4-BE49-F238E27FC236}">
                <a16:creationId xmlns:a16="http://schemas.microsoft.com/office/drawing/2014/main" id="{0E4684D4-A6CE-48D5-BC90-6800241A3901}"/>
              </a:ext>
            </a:extLst>
          </p:cNvPr>
          <p:cNvSpPr/>
          <p:nvPr/>
        </p:nvSpPr>
        <p:spPr>
          <a:xfrm flipH="1">
            <a:off x="6063308" y="2639269"/>
            <a:ext cx="2851578" cy="6787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: خماسي 25">
            <a:extLst>
              <a:ext uri="{FF2B5EF4-FFF2-40B4-BE49-F238E27FC236}">
                <a16:creationId xmlns:a16="http://schemas.microsoft.com/office/drawing/2014/main" id="{AF7AA85C-EDDD-4A40-BFF8-ADA0D5A96191}"/>
              </a:ext>
            </a:extLst>
          </p:cNvPr>
          <p:cNvSpPr/>
          <p:nvPr/>
        </p:nvSpPr>
        <p:spPr>
          <a:xfrm flipH="1">
            <a:off x="4413388" y="3439206"/>
            <a:ext cx="2851578" cy="6787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81C775D-A32F-4A9B-BBC6-8E24197B4CAE}"/>
              </a:ext>
            </a:extLst>
          </p:cNvPr>
          <p:cNvSpPr txBox="1"/>
          <p:nvPr/>
        </p:nvSpPr>
        <p:spPr>
          <a:xfrm>
            <a:off x="7139582" y="2599928"/>
            <a:ext cx="22592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اليوم: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0E8D33D-DF68-446B-8CD4-6F9684074753}"/>
              </a:ext>
            </a:extLst>
          </p:cNvPr>
          <p:cNvSpPr txBox="1"/>
          <p:nvPr/>
        </p:nvSpPr>
        <p:spPr>
          <a:xfrm>
            <a:off x="5408372" y="3516430"/>
            <a:ext cx="22592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 Amine" panose="00000400000000000000" pitchFamily="2" charset="-78"/>
              </a:rPr>
              <a:t>الحصة:</a:t>
            </a:r>
          </a:p>
        </p:txBody>
      </p:sp>
    </p:spTree>
    <p:extLst>
      <p:ext uri="{BB962C8B-B14F-4D97-AF65-F5344CB8AC3E}">
        <p14:creationId xmlns:p14="http://schemas.microsoft.com/office/powerpoint/2010/main" val="70430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1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B7069F-B281-4041-A11A-77560B71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5401" r="27306" b="9631"/>
          <a:stretch>
            <a:fillRect/>
          </a:stretch>
        </p:blipFill>
        <p:spPr bwMode="auto">
          <a:xfrm>
            <a:off x="1784987" y="1042246"/>
            <a:ext cx="8622025" cy="5781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1">
            <a:extLst>
              <a:ext uri="{FF2B5EF4-FFF2-40B4-BE49-F238E27FC236}">
                <a16:creationId xmlns:a16="http://schemas.microsoft.com/office/drawing/2014/main" id="{5A5E1C6C-34EB-420C-8DB1-F7EB6BA94616}"/>
              </a:ext>
            </a:extLst>
          </p:cNvPr>
          <p:cNvSpPr/>
          <p:nvPr/>
        </p:nvSpPr>
        <p:spPr>
          <a:xfrm>
            <a:off x="3173412" y="4118747"/>
            <a:ext cx="2593943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1600" b="1" dirty="0">
                <a:solidFill>
                  <a:srgbClr val="00B050"/>
                </a:solidFill>
              </a:rPr>
              <a:t>قد تكون جرعة الدواء أقل من المطلوب فلا تؤدي النتيجة المطلوبة ، وقد تكون الجرعة مرتفعة تؤدي إلى تسمم دوائي</a:t>
            </a:r>
          </a:p>
        </p:txBody>
      </p:sp>
      <p:sp>
        <p:nvSpPr>
          <p:cNvPr id="5" name="مستطيل مستدير الزوايا 3">
            <a:extLst>
              <a:ext uri="{FF2B5EF4-FFF2-40B4-BE49-F238E27FC236}">
                <a16:creationId xmlns:a16="http://schemas.microsoft.com/office/drawing/2014/main" id="{6158B6F2-9C1D-4ABA-8C91-FFAD404D0FC1}"/>
              </a:ext>
            </a:extLst>
          </p:cNvPr>
          <p:cNvSpPr/>
          <p:nvPr/>
        </p:nvSpPr>
        <p:spPr>
          <a:xfrm>
            <a:off x="3358721" y="5577009"/>
            <a:ext cx="240863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يعطيني الدواء المناسب فتنخفض الحرارة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06C02B3-64E2-4EFF-B246-DBC7AC914C34}"/>
              </a:ext>
            </a:extLst>
          </p:cNvPr>
          <p:cNvSpPr/>
          <p:nvPr/>
        </p:nvSpPr>
        <p:spPr>
          <a:xfrm>
            <a:off x="7259782" y="282223"/>
            <a:ext cx="2804826" cy="4908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نشاط - صفي</a:t>
            </a:r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69DE34F4-2A62-4F47-ACFE-FD65A0BAF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36531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السبب و النتيجة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33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5">
            <a:extLst>
              <a:ext uri="{FF2B5EF4-FFF2-40B4-BE49-F238E27FC236}">
                <a16:creationId xmlns:a16="http://schemas.microsoft.com/office/drawing/2014/main" id="{618B4792-B413-4957-AC9A-A331AE82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073" y="251578"/>
            <a:ext cx="3968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sz="2800" b="1" u="sng" dirty="0">
                <a:solidFill>
                  <a:srgbClr val="7030A0"/>
                </a:solidFill>
              </a:rPr>
              <a:t>إن بعض الأمراض لا تحتاج إلى دواء كالزكام، وإنما يكفي :</a:t>
            </a:r>
            <a:endParaRPr lang="en-US" altLang="ar-SA" sz="2800" u="sng" dirty="0">
              <a:solidFill>
                <a:srgbClr val="7030A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FA1304F-31C8-476A-8D73-43DD6229B9A0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t="27653" r="46487" b="58521"/>
          <a:stretch/>
        </p:blipFill>
        <p:spPr bwMode="auto">
          <a:xfrm>
            <a:off x="5406088" y="4629453"/>
            <a:ext cx="2157611" cy="1001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56D2F91-B168-4D14-A93E-20422C23BA38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27992" r="26047" b="58494"/>
          <a:stretch/>
        </p:blipFill>
        <p:spPr bwMode="auto">
          <a:xfrm>
            <a:off x="8011646" y="4641099"/>
            <a:ext cx="2184845" cy="978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69E19F0-B676-4440-9D2F-EA3ED79F2CAC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27010" r="66916" b="59164"/>
          <a:stretch/>
        </p:blipFill>
        <p:spPr bwMode="auto">
          <a:xfrm>
            <a:off x="2316434" y="4617807"/>
            <a:ext cx="2157611" cy="1001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6E7727-42F3-4429-B6C8-2B067D0F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40836" r="46487" b="28616"/>
          <a:stretch>
            <a:fillRect/>
          </a:stretch>
        </p:blipFill>
        <p:spPr bwMode="auto">
          <a:xfrm>
            <a:off x="5315339" y="2040376"/>
            <a:ext cx="2157611" cy="2340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94E0F8D-9269-43BC-8527-FA20A1B4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40862" r="26047" b="28571"/>
          <a:stretch>
            <a:fillRect/>
          </a:stretch>
        </p:blipFill>
        <p:spPr bwMode="auto">
          <a:xfrm>
            <a:off x="8139865" y="2040375"/>
            <a:ext cx="2179636" cy="2340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061270-D48A-4B2D-8A07-11E88875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41800" r="66916" b="28938"/>
          <a:stretch>
            <a:fillRect/>
          </a:stretch>
        </p:blipFill>
        <p:spPr bwMode="auto">
          <a:xfrm>
            <a:off x="2327564" y="1946459"/>
            <a:ext cx="2298525" cy="2528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4DF92C7-CF7C-424E-A2F8-98408BF2A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79998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قراءة الصورة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10">
            <a:extLst>
              <a:ext uri="{FF2B5EF4-FFF2-40B4-BE49-F238E27FC236}">
                <a16:creationId xmlns:a16="http://schemas.microsoft.com/office/drawing/2014/main" id="{643955E8-4C2E-4AAD-93E5-06E7A1280E90}"/>
              </a:ext>
            </a:extLst>
          </p:cNvPr>
          <p:cNvSpPr/>
          <p:nvPr/>
        </p:nvSpPr>
        <p:spPr bwMode="auto">
          <a:xfrm>
            <a:off x="222400" y="1361499"/>
            <a:ext cx="8037490" cy="5137128"/>
          </a:xfrm>
          <a:prstGeom prst="ellipse">
            <a:avLst/>
          </a:prstGeom>
          <a:noFill/>
          <a:ln w="57150">
            <a:noFill/>
          </a:ln>
          <a:effectLst>
            <a:innerShdw blurRad="850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prstClr val="white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B5468D7-037A-486C-8D1F-85BF2073F190}"/>
              </a:ext>
            </a:extLst>
          </p:cNvPr>
          <p:cNvGrpSpPr/>
          <p:nvPr/>
        </p:nvGrpSpPr>
        <p:grpSpPr bwMode="auto">
          <a:xfrm>
            <a:off x="2318008" y="90949"/>
            <a:ext cx="6433058" cy="1143000"/>
            <a:chOff x="3000364" y="214290"/>
            <a:chExt cx="5857916" cy="2500330"/>
          </a:xfrm>
          <a:noFill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Cloud 5">
              <a:extLst>
                <a:ext uri="{FF2B5EF4-FFF2-40B4-BE49-F238E27FC236}">
                  <a16:creationId xmlns:a16="http://schemas.microsoft.com/office/drawing/2014/main" id="{116CABDC-D4F7-4E1A-B325-1A77ABC397BD}"/>
                </a:ext>
              </a:extLst>
            </p:cNvPr>
            <p:cNvSpPr/>
            <p:nvPr/>
          </p:nvSpPr>
          <p:spPr>
            <a:xfrm>
              <a:off x="3000364" y="214290"/>
              <a:ext cx="5857916" cy="2500330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05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Flowchart: Sequential Access Storage 2">
              <a:extLst>
                <a:ext uri="{FF2B5EF4-FFF2-40B4-BE49-F238E27FC236}">
                  <a16:creationId xmlns:a16="http://schemas.microsoft.com/office/drawing/2014/main" id="{B7852A6D-7DD2-42CB-AAB6-B36F58EA1473}"/>
                </a:ext>
              </a:extLst>
            </p:cNvPr>
            <p:cNvSpPr/>
            <p:nvPr/>
          </p:nvSpPr>
          <p:spPr>
            <a:xfrm>
              <a:off x="3500430" y="428604"/>
              <a:ext cx="5072098" cy="1857388"/>
            </a:xfrm>
            <a:prstGeom prst="roundRect">
              <a:avLst/>
            </a:prstGeom>
            <a:grpFill/>
            <a:ln w="57150"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05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5A30F5A-D222-47CE-B699-640AF4DB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624" y="323216"/>
            <a:ext cx="4871138" cy="7150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sz="3600" b="1" dirty="0">
                <a:solidFill>
                  <a:schemeClr val="bg1"/>
                </a:solidFill>
              </a:rPr>
              <a:t>ما نتيجة تناول أدوية الآخرين 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مربع نص 10">
            <a:extLst>
              <a:ext uri="{FF2B5EF4-FFF2-40B4-BE49-F238E27FC236}">
                <a16:creationId xmlns:a16="http://schemas.microsoft.com/office/drawing/2014/main" id="{EC7E7084-3032-4E66-A62B-26FD9CE0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2" y="1533056"/>
            <a:ext cx="701702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3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الأخطاء الشائعة بين الناس </a:t>
            </a: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تناول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defRPr/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الأدوية بناء على نصيحة الأقارب أو الأصدقاء أو الجيران دون استشارة الطبيب، </a:t>
            </a:r>
            <a:r>
              <a:rPr lang="ar-EG" sz="3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ومثل هذه الأخطار </a:t>
            </a: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قد تلحق بالجسم أضراراً كبيرة؛ </a:t>
            </a:r>
            <a:r>
              <a:rPr lang="ar-EG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</a:t>
            </a:r>
            <a:r>
              <a:rPr lang="ar-EG" sz="36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</a:t>
            </a: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التشابه في أعراض المرض عند شخص وآخر لا يعني ملاءمة الدواء لكليهما في كميته ومدته وعدد مرات استخدامه.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ÙØªÙØ¬Ø© Ø¨Ø­Ø« Ø§ÙØµÙØ± Ø¹Ù Ø·Ø¨ÙØ¨ ÙØ±ØªÙÙÙ">
            <a:extLst>
              <a:ext uri="{FF2B5EF4-FFF2-40B4-BE49-F238E27FC236}">
                <a16:creationId xmlns:a16="http://schemas.microsoft.com/office/drawing/2014/main" id="{2EB88F10-B6D1-4A02-BB94-D758F16C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r="20688"/>
          <a:stretch>
            <a:fillRect/>
          </a:stretch>
        </p:blipFill>
        <p:spPr bwMode="auto">
          <a:xfrm>
            <a:off x="1322715" y="4325620"/>
            <a:ext cx="2872018" cy="244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1B162AE-3B9F-4914-AEB2-FAD68A791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18621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المناقشة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46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10">
            <a:extLst>
              <a:ext uri="{FF2B5EF4-FFF2-40B4-BE49-F238E27FC236}">
                <a16:creationId xmlns:a16="http://schemas.microsoft.com/office/drawing/2014/main" id="{8BDA0132-E70C-4A77-89B6-AB5391F0B94F}"/>
              </a:ext>
            </a:extLst>
          </p:cNvPr>
          <p:cNvSpPr/>
          <p:nvPr/>
        </p:nvSpPr>
        <p:spPr bwMode="auto">
          <a:xfrm>
            <a:off x="222400" y="1361499"/>
            <a:ext cx="5096761" cy="5137128"/>
          </a:xfrm>
          <a:prstGeom prst="ellipse">
            <a:avLst/>
          </a:prstGeom>
          <a:noFill/>
          <a:ln w="57150">
            <a:noFill/>
          </a:ln>
          <a:effectLst>
            <a:innerShdw blurRad="850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prstClr val="white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A87D904-BB28-4D5B-B951-EC196C989080}"/>
              </a:ext>
            </a:extLst>
          </p:cNvPr>
          <p:cNvGrpSpPr/>
          <p:nvPr/>
        </p:nvGrpSpPr>
        <p:grpSpPr bwMode="auto">
          <a:xfrm>
            <a:off x="2318008" y="90949"/>
            <a:ext cx="4079353" cy="1143000"/>
            <a:chOff x="3000364" y="214290"/>
            <a:chExt cx="5857916" cy="2500330"/>
          </a:xfrm>
          <a:noFill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Cloud 5">
              <a:extLst>
                <a:ext uri="{FF2B5EF4-FFF2-40B4-BE49-F238E27FC236}">
                  <a16:creationId xmlns:a16="http://schemas.microsoft.com/office/drawing/2014/main" id="{39565B43-81CD-4155-912C-302006823772}"/>
                </a:ext>
              </a:extLst>
            </p:cNvPr>
            <p:cNvSpPr/>
            <p:nvPr/>
          </p:nvSpPr>
          <p:spPr>
            <a:xfrm>
              <a:off x="3000364" y="214290"/>
              <a:ext cx="5857916" cy="2500330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05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Flowchart: Sequential Access Storage 2">
              <a:extLst>
                <a:ext uri="{FF2B5EF4-FFF2-40B4-BE49-F238E27FC236}">
                  <a16:creationId xmlns:a16="http://schemas.microsoft.com/office/drawing/2014/main" id="{F1D1B618-B821-4736-B877-B81D82E02F25}"/>
                </a:ext>
              </a:extLst>
            </p:cNvPr>
            <p:cNvSpPr/>
            <p:nvPr/>
          </p:nvSpPr>
          <p:spPr>
            <a:xfrm>
              <a:off x="3500430" y="428604"/>
              <a:ext cx="5072098" cy="1857388"/>
            </a:xfrm>
            <a:prstGeom prst="roundRect">
              <a:avLst/>
            </a:prstGeom>
            <a:grpFill/>
            <a:ln w="57150"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05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A8AE3D-BCEC-4083-8ECB-22B1A6EC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30" y="161116"/>
            <a:ext cx="2742943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sz="3200" b="1" dirty="0">
                <a:solidFill>
                  <a:schemeClr val="bg1"/>
                </a:solidFill>
              </a:rPr>
              <a:t>أخطار الادوية 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ÙØªÙØ¬Ø© Ø¨Ø­Ø« Ø§ÙØµÙØ± Ø¹Ù Ø·Ø¨ÙØ¨ ÙØ±ØªÙÙÙ">
            <a:extLst>
              <a:ext uri="{FF2B5EF4-FFF2-40B4-BE49-F238E27FC236}">
                <a16:creationId xmlns:a16="http://schemas.microsoft.com/office/drawing/2014/main" id="{60DBA2C8-556B-4054-A85C-20C44F5B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r="20688"/>
          <a:stretch>
            <a:fillRect/>
          </a:stretch>
        </p:blipFill>
        <p:spPr bwMode="auto">
          <a:xfrm>
            <a:off x="10730502" y="1959726"/>
            <a:ext cx="3042877" cy="33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CF64E8A-4D2D-454A-A29D-A50CCDCF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870" y="1046280"/>
            <a:ext cx="5701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sz="2400" b="1" dirty="0">
                <a:solidFill>
                  <a:srgbClr val="C00000"/>
                </a:solidFill>
              </a:rPr>
              <a:t>الدواء منتج له تأثير على صحتكِ، وتناوله بطريقة خاطئة ومخالف</a:t>
            </a:r>
            <a:r>
              <a:rPr lang="ar-SA" altLang="ar-SA" sz="2400" b="1" dirty="0">
                <a:solidFill>
                  <a:srgbClr val="C00000"/>
                </a:solidFill>
              </a:rPr>
              <a:t>ة</a:t>
            </a:r>
            <a:r>
              <a:rPr lang="ar-EG" altLang="ar-SA" sz="2400" b="1" dirty="0">
                <a:solidFill>
                  <a:srgbClr val="C00000"/>
                </a:solidFill>
              </a:rPr>
              <a:t> للتعليمات يعرض صحتكِ للخطر.</a:t>
            </a:r>
            <a:endParaRPr lang="en-US" alt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5D0D2F0-602F-47B9-B333-866F01F2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870" y="3704706"/>
            <a:ext cx="6147622" cy="255389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من أخطار الأدوية:</a:t>
            </a:r>
          </a:p>
          <a:p>
            <a:pPr algn="ctr">
              <a:defRPr/>
            </a:pPr>
            <a:r>
              <a:rPr lang="ar-SA" sz="2400" b="1" dirty="0"/>
              <a:t> التسمم الدوائي</a:t>
            </a:r>
          </a:p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0070C0"/>
                </a:solidFill>
              </a:rPr>
              <a:t>ا</a:t>
            </a:r>
            <a:r>
              <a:rPr lang="ar-EG" sz="2400" b="1" dirty="0">
                <a:solidFill>
                  <a:srgbClr val="0070C0"/>
                </a:solidFill>
              </a:rPr>
              <a:t>لتحسس الدوائي </a:t>
            </a:r>
            <a:r>
              <a:rPr lang="ar-EG" sz="2400" b="1" dirty="0">
                <a:solidFill>
                  <a:schemeClr val="accent6">
                    <a:lumMod val="50000"/>
                  </a:schemeClr>
                </a:solidFill>
              </a:rPr>
              <a:t>،</a:t>
            </a:r>
            <a:endParaRPr lang="ar-S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ar-EG" sz="2400" b="1" dirty="0">
                <a:solidFill>
                  <a:srgbClr val="00B0F0"/>
                </a:solidFill>
              </a:rPr>
              <a:t>اضطرابات هضمية </a:t>
            </a:r>
            <a:r>
              <a:rPr lang="ar-SA" sz="2400" b="1" dirty="0">
                <a:solidFill>
                  <a:srgbClr val="00B0F0"/>
                </a:solidFill>
              </a:rPr>
              <a:t> </a:t>
            </a:r>
            <a:r>
              <a:rPr lang="ar-EG" sz="2400" b="1" dirty="0">
                <a:solidFill>
                  <a:srgbClr val="00B0F0"/>
                </a:solidFill>
              </a:rPr>
              <a:t>كالاقياء والغثيان</a:t>
            </a:r>
            <a:r>
              <a:rPr lang="ar-SA" sz="2400" b="1" dirty="0">
                <a:solidFill>
                  <a:srgbClr val="00B0F0"/>
                </a:solidFill>
              </a:rPr>
              <a:t> </a:t>
            </a:r>
            <a:r>
              <a:rPr lang="ar-EG" sz="2400" b="1" dirty="0">
                <a:solidFill>
                  <a:srgbClr val="00B0F0"/>
                </a:solidFill>
              </a:rPr>
              <a:t>والإسهال ،</a:t>
            </a:r>
            <a:endParaRPr lang="ar-SA" sz="2400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ar-EG" sz="2400" b="1" dirty="0">
                <a:solidFill>
                  <a:srgbClr val="00B050"/>
                </a:solidFill>
              </a:rPr>
              <a:t>آثار مضرة على الكلية والك</a:t>
            </a:r>
            <a:r>
              <a:rPr lang="ar-SA" sz="2400" b="1" dirty="0">
                <a:solidFill>
                  <a:srgbClr val="00B050"/>
                </a:solidFill>
              </a:rPr>
              <a:t>بد</a:t>
            </a:r>
          </a:p>
          <a:p>
            <a:pPr algn="ctr">
              <a:defRPr/>
            </a:pPr>
            <a:r>
              <a:rPr lang="ar-EG" sz="2400" b="1" dirty="0">
                <a:solidFill>
                  <a:schemeClr val="accent6">
                    <a:lumMod val="50000"/>
                  </a:schemeClr>
                </a:solidFill>
              </a:rPr>
              <a:t> وقد تسبب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EG" sz="2400" b="1" dirty="0">
                <a:solidFill>
                  <a:schemeClr val="accent6">
                    <a:lumMod val="50000"/>
                  </a:schemeClr>
                </a:solidFill>
              </a:rPr>
              <a:t>الوفاة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80D9F7C-3B9A-443F-BFBC-65FE8310C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18462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السبب و النتيجة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FFAAD875-656C-4F21-9FA4-84737FCD9F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1199" y="1959726"/>
            <a:ext cx="8334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72423CF-4BD9-43EB-8B82-10EB6A69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75" y="322657"/>
            <a:ext cx="3790950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sz="3200" b="1" dirty="0">
                <a:solidFill>
                  <a:schemeClr val="bg1"/>
                </a:solidFill>
              </a:rPr>
              <a:t>حفظ الأدوية 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مربع نص 5">
            <a:extLst>
              <a:ext uri="{FF2B5EF4-FFF2-40B4-BE49-F238E27FC236}">
                <a16:creationId xmlns:a16="http://schemas.microsoft.com/office/drawing/2014/main" id="{4785E19B-3523-4632-BBBA-A19CD21A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654" y="3088699"/>
            <a:ext cx="82311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sz="2400" b="1" dirty="0">
                <a:solidFill>
                  <a:srgbClr val="002060"/>
                </a:solidFill>
              </a:rPr>
              <a:t>تختلف طرائق حفظ الأدوية </a:t>
            </a:r>
            <a:r>
              <a:rPr lang="ar-EG" altLang="ar-SA" sz="2400" b="1" dirty="0">
                <a:solidFill>
                  <a:srgbClr val="FF0000"/>
                </a:solidFill>
              </a:rPr>
              <a:t>تبعاً لإرشادات </a:t>
            </a:r>
            <a:endParaRPr lang="ar-SA" altLang="ar-SA" sz="2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ar-EG" altLang="ar-SA" sz="2400" b="1" dirty="0">
                <a:solidFill>
                  <a:srgbClr val="FF0000"/>
                </a:solidFill>
              </a:rPr>
              <a:t>الحفظ المرفقة معها، </a:t>
            </a:r>
            <a:endParaRPr lang="ar-SA" altLang="ar-SA" sz="2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ar-EG" altLang="ar-SA" sz="2400" b="1" dirty="0">
                <a:solidFill>
                  <a:srgbClr val="002060"/>
                </a:solidFill>
              </a:rPr>
              <a:t>وتعد </a:t>
            </a:r>
            <a:r>
              <a:rPr lang="ar-EG" altLang="ar-SA" sz="2400" b="1" dirty="0">
                <a:solidFill>
                  <a:srgbClr val="FF0000"/>
                </a:solidFill>
              </a:rPr>
              <a:t>الحبوب</a:t>
            </a:r>
            <a:r>
              <a:rPr lang="ar-EG" altLang="ar-SA" sz="2400" b="1" dirty="0">
                <a:solidFill>
                  <a:srgbClr val="002060"/>
                </a:solidFill>
              </a:rPr>
              <a:t> من أكثر أنوع الأدوية تحملاً لظروف البيئة المحيطة،</a:t>
            </a: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ar-EG" altLang="ar-SA" sz="2400" b="1" dirty="0">
                <a:solidFill>
                  <a:srgbClr val="002060"/>
                </a:solidFill>
              </a:rPr>
              <a:t> ولكن يفضل حفظها داخل العلبة المحكمة الغلق في مكان بارد بعيداً عن الشمس والرطوبة.</a:t>
            </a:r>
            <a:endParaRPr lang="en-US" altLang="ar-SA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ÙØªÙØ¬Ø© Ø¨Ø­Ø« Ø§ÙØµÙØ± Ø¹Ù Ø§ÙØ¯ÙØ§Ø¡ ÙØ±ØªÙÙÙ">
            <a:extLst>
              <a:ext uri="{FF2B5EF4-FFF2-40B4-BE49-F238E27FC236}">
                <a16:creationId xmlns:a16="http://schemas.microsoft.com/office/drawing/2014/main" id="{C7AABEA2-7580-42FF-B010-1E0A60A4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08" y="895351"/>
            <a:ext cx="1935740" cy="15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EA249CDB-E535-4AE4-8F36-48FC63E3E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32190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الخبرة المعرفية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41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0D73707-35C4-47A4-8CD8-613D3C0D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3649567"/>
            <a:ext cx="8223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4000" b="1" dirty="0"/>
              <a:t>و</a:t>
            </a:r>
            <a:r>
              <a:rPr lang="ar-EG" altLang="ar-SA" sz="4000" b="1" dirty="0"/>
              <a:t>كثيراً ما يبلع الأطفال الصغار الأدوية ظناً منهم أنها سكاكر أو مشروبات لذيذة؛ لذا ينبغي الانتباه لذلك ووضعها في أماكن آمنة؛ لأنها قد تقتلهم خاصة إذا تناولوا كمية كبيرة منها.</a:t>
            </a:r>
            <a:endParaRPr lang="en-US" altLang="ar-SA" sz="4000" dirty="0"/>
          </a:p>
        </p:txBody>
      </p:sp>
      <p:pic>
        <p:nvPicPr>
          <p:cNvPr id="3" name="Picture 2" descr="ØµÙØ±Ø© Ø°Ø§Øª ØµÙØ©">
            <a:extLst>
              <a:ext uri="{FF2B5EF4-FFF2-40B4-BE49-F238E27FC236}">
                <a16:creationId xmlns:a16="http://schemas.microsoft.com/office/drawing/2014/main" id="{63590913-9E83-4D10-819B-A90B2339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65" y="261916"/>
            <a:ext cx="34702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 descr="3361036887_05f6df343e.jpg">
            <a:extLst>
              <a:ext uri="{FF2B5EF4-FFF2-40B4-BE49-F238E27FC236}">
                <a16:creationId xmlns:a16="http://schemas.microsoft.com/office/drawing/2014/main" id="{3F703C3A-36A1-4568-9D6C-D86FA5C49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91" r="39104"/>
          <a:stretch/>
        </p:blipFill>
        <p:spPr>
          <a:xfrm>
            <a:off x="4043382" y="450710"/>
            <a:ext cx="1619211" cy="2757724"/>
          </a:xfrm>
          <a:prstGeom prst="roundRect">
            <a:avLst>
              <a:gd name="adj" fmla="val 1132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22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26BC42A-6CBF-40C9-BBEB-59066CA0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33" y="1514979"/>
            <a:ext cx="8489789" cy="4816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FF81EF5-6F86-4FC6-AECF-29202B3CC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27" y="4268961"/>
            <a:ext cx="691385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ar-SA" altLang="ar-SA" sz="2800" b="1" dirty="0">
                <a:solidFill>
                  <a:srgbClr val="002060"/>
                </a:solidFill>
              </a:rPr>
              <a:t>لا ، لأنه من الضروري حفظ الدواء بدرجة حرارة مناسبة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40FC54D-1A0A-4514-A17D-1E395334C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6910" y="5421982"/>
            <a:ext cx="10004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ar-SA" altLang="ar-S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استعمله ثم اقوم بتفريغ محتوياته في الحوض</a:t>
            </a:r>
          </a:p>
          <a:p>
            <a:pPr algn="r" eaLnBrk="1" hangingPunct="1"/>
            <a:r>
              <a:rPr lang="ar-SA" altLang="ar-S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وتنظيف المكان جيداً و إلقاء الزجاجة بالقمامة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C8EEF3C-D5E5-47E1-AA62-6C79843742FD}"/>
              </a:ext>
            </a:extLst>
          </p:cNvPr>
          <p:cNvSpPr/>
          <p:nvPr/>
        </p:nvSpPr>
        <p:spPr>
          <a:xfrm>
            <a:off x="8357770" y="526473"/>
            <a:ext cx="1811466" cy="578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- 4</a:t>
            </a:r>
          </a:p>
        </p:txBody>
      </p:sp>
      <p:graphicFrame>
        <p:nvGraphicFramePr>
          <p:cNvPr id="10" name="جدول 6">
            <a:extLst>
              <a:ext uri="{FF2B5EF4-FFF2-40B4-BE49-F238E27FC236}">
                <a16:creationId xmlns:a16="http://schemas.microsoft.com/office/drawing/2014/main" id="{49100F4F-5B98-480B-9EC7-D017DCEB1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65360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التفسير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52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9" descr="unnamed.png">
            <a:extLst>
              <a:ext uri="{FF2B5EF4-FFF2-40B4-BE49-F238E27FC236}">
                <a16:creationId xmlns:a16="http://schemas.microsoft.com/office/drawing/2014/main" id="{A8937141-56B3-4096-80D7-EE3E3C04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67" y="724227"/>
            <a:ext cx="3082060" cy="117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E9C1D54-7641-4C8D-8586-9BE21124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t="59807" r="36166" b="17673"/>
          <a:stretch>
            <a:fillRect/>
          </a:stretch>
        </p:blipFill>
        <p:spPr bwMode="auto">
          <a:xfrm>
            <a:off x="3835898" y="1713811"/>
            <a:ext cx="6402611" cy="23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521F4E5-B9A9-478A-8D3F-1781E8ADA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470" y="4257209"/>
            <a:ext cx="6791533" cy="23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620873-09EA-4CB3-ADA7-AC72FDF7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02" y="1050562"/>
            <a:ext cx="4178216" cy="30943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04C76E-8C8C-472B-8675-420B6D9F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61193"/>
            <a:ext cx="4483016" cy="295178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24CF980D-1D3A-4236-9CC9-DFF061D9D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57827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المحاكاة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ADA11B74-621C-4839-B8E0-79CE7BDD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043" y="513051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622640-BE22-4B4C-A0F9-5DF81317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1219200"/>
            <a:ext cx="8435115" cy="547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3A108CA-D4EE-4AA4-9CE4-269B6D4CDD59}"/>
              </a:ext>
            </a:extLst>
          </p:cNvPr>
          <p:cNvSpPr/>
          <p:nvPr/>
        </p:nvSpPr>
        <p:spPr>
          <a:xfrm>
            <a:off x="4239491" y="235527"/>
            <a:ext cx="3560618" cy="6373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النهائي للدرس</a:t>
            </a:r>
          </a:p>
        </p:txBody>
      </p:sp>
    </p:spTree>
    <p:extLst>
      <p:ext uri="{BB962C8B-B14F-4D97-AF65-F5344CB8AC3E}">
        <p14:creationId xmlns:p14="http://schemas.microsoft.com/office/powerpoint/2010/main" val="404435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1C0C071-06AE-4429-B6D1-50215D6C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93" y="4602789"/>
            <a:ext cx="2821015" cy="202194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142D54A-238C-4A25-95A6-30BC5CD7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23" y="1986075"/>
            <a:ext cx="2813230" cy="19653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D73D72C-ED5E-4B6E-B0BB-01B75BC03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23" y="4625060"/>
            <a:ext cx="2821015" cy="19996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C1FA775-8639-46C3-8CE1-EAE6AD27A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493" y="1986075"/>
            <a:ext cx="2821015" cy="200555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0E4A47F-D6B6-475C-B35F-B868C6736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98" y="1940751"/>
            <a:ext cx="2878735" cy="19996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59D7758-B7D8-433C-8A02-7D4633984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97" y="4602789"/>
            <a:ext cx="2926135" cy="200555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59F0A49-20C8-4250-B164-9CAD572C5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280" y="320781"/>
            <a:ext cx="7639050" cy="997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853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6">
            <a:extLst>
              <a:ext uri="{FF2B5EF4-FFF2-40B4-BE49-F238E27FC236}">
                <a16:creationId xmlns:a16="http://schemas.microsoft.com/office/drawing/2014/main" id="{7C903F55-4DFE-4E77-B1DB-E5AF0DDFE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35028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الاستنتاج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40479A74-ABD8-47B0-BB79-B9F4887C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52" y="2694709"/>
            <a:ext cx="6712695" cy="241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F7EA72-7D6D-4A5F-B87A-BB839C22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629516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63E063-C237-4F7A-A8DB-71E3990E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409" y="1577145"/>
            <a:ext cx="2843070" cy="370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38FD0D8-379C-4AA9-B205-5CBBA5F1EB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33183" y="585295"/>
            <a:ext cx="5501221" cy="16040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B345DBD-4820-4A3B-85B7-87CD13BF7D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94592" y="2242825"/>
            <a:ext cx="4448516" cy="4615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51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3C30182B-5E11-4B5F-A43F-2461637ECDAB}"/>
              </a:ext>
            </a:extLst>
          </p:cNvPr>
          <p:cNvSpPr/>
          <p:nvPr/>
        </p:nvSpPr>
        <p:spPr>
          <a:xfrm>
            <a:off x="7391479" y="1808151"/>
            <a:ext cx="2917636" cy="1683283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1F497D">
                    <a:lumMod val="50000"/>
                  </a:srgbClr>
                </a:solidFill>
              </a:rPr>
              <a:t>ما أنواع مقاييس الحرارة؟</a:t>
            </a:r>
          </a:p>
        </p:txBody>
      </p:sp>
      <p:sp>
        <p:nvSpPr>
          <p:cNvPr id="5" name="مستطيل مستدير الزوايا 6">
            <a:extLst>
              <a:ext uri="{FF2B5EF4-FFF2-40B4-BE49-F238E27FC236}">
                <a16:creationId xmlns:a16="http://schemas.microsoft.com/office/drawing/2014/main" id="{A63F4263-8828-4E83-B569-33BBF2FC43DA}"/>
              </a:ext>
            </a:extLst>
          </p:cNvPr>
          <p:cNvSpPr/>
          <p:nvPr/>
        </p:nvSpPr>
        <p:spPr>
          <a:xfrm>
            <a:off x="4705704" y="3491434"/>
            <a:ext cx="2685775" cy="1683283"/>
          </a:xfrm>
          <a:prstGeom prst="roundRect">
            <a:avLst>
              <a:gd name="adj" fmla="val 0"/>
            </a:avLst>
          </a:prstGeom>
          <a:solidFill>
            <a:schemeClr val="accent5">
              <a:alpha val="50000"/>
            </a:schemeClr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1F497D">
                    <a:lumMod val="50000"/>
                  </a:srgbClr>
                </a:solidFill>
              </a:rPr>
              <a:t>اذكري أماكن قياس درجة الحرارة ؟</a:t>
            </a:r>
          </a:p>
        </p:txBody>
      </p:sp>
      <p:sp>
        <p:nvSpPr>
          <p:cNvPr id="6" name="مستطيل مستدير الزوايا 7">
            <a:extLst>
              <a:ext uri="{FF2B5EF4-FFF2-40B4-BE49-F238E27FC236}">
                <a16:creationId xmlns:a16="http://schemas.microsoft.com/office/drawing/2014/main" id="{4A7399D1-0597-4A6D-8CDA-1F7D501C1C9E}"/>
              </a:ext>
            </a:extLst>
          </p:cNvPr>
          <p:cNvSpPr/>
          <p:nvPr/>
        </p:nvSpPr>
        <p:spPr>
          <a:xfrm>
            <a:off x="2019929" y="5174717"/>
            <a:ext cx="2685775" cy="1683283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1F497D">
                    <a:lumMod val="50000"/>
                  </a:srgbClr>
                </a:solidFill>
              </a:rPr>
              <a:t>كيف نقوم بقياس النبض؟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4ADC3F4-898C-40A8-A1E9-282E9689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7" y="0"/>
            <a:ext cx="865414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9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4">
            <a:extLst>
              <a:ext uri="{FF2B5EF4-FFF2-40B4-BE49-F238E27FC236}">
                <a16:creationId xmlns:a16="http://schemas.microsoft.com/office/drawing/2014/main" id="{42BEC747-042F-49E9-985D-F6A418DD07D6}"/>
              </a:ext>
            </a:extLst>
          </p:cNvPr>
          <p:cNvSpPr/>
          <p:nvPr/>
        </p:nvSpPr>
        <p:spPr>
          <a:xfrm>
            <a:off x="3538484" y="3445431"/>
            <a:ext cx="6732240" cy="5040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</a:rPr>
              <a:t>2_ أن تبدي رأيها في أخطار تناول الدواء دون استشارة الطبيب .</a:t>
            </a:r>
          </a:p>
        </p:txBody>
      </p:sp>
      <p:sp>
        <p:nvSpPr>
          <p:cNvPr id="5" name="مستطيل مستدير الزوايا 7">
            <a:extLst>
              <a:ext uri="{FF2B5EF4-FFF2-40B4-BE49-F238E27FC236}">
                <a16:creationId xmlns:a16="http://schemas.microsoft.com/office/drawing/2014/main" id="{AB2333CB-7F4A-4441-A171-39AC6BFEB602}"/>
              </a:ext>
            </a:extLst>
          </p:cNvPr>
          <p:cNvSpPr/>
          <p:nvPr/>
        </p:nvSpPr>
        <p:spPr>
          <a:xfrm>
            <a:off x="3292352" y="4691859"/>
            <a:ext cx="6978372" cy="5040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</a:rPr>
              <a:t>4_ أن تقرأ النشرة وتاريخ صلاحية الأدوية المعروضة أمامها بدقة .</a:t>
            </a:r>
          </a:p>
        </p:txBody>
      </p:sp>
      <p:sp>
        <p:nvSpPr>
          <p:cNvPr id="6" name="مستطيل مستدير الزوايا 9">
            <a:extLst>
              <a:ext uri="{FF2B5EF4-FFF2-40B4-BE49-F238E27FC236}">
                <a16:creationId xmlns:a16="http://schemas.microsoft.com/office/drawing/2014/main" id="{3E571F4A-B1E0-4FDB-90A2-6CD45D8A4728}"/>
              </a:ext>
            </a:extLst>
          </p:cNvPr>
          <p:cNvSpPr/>
          <p:nvPr/>
        </p:nvSpPr>
        <p:spPr>
          <a:xfrm>
            <a:off x="4447613" y="4068645"/>
            <a:ext cx="5823111" cy="5040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</a:rPr>
              <a:t>3_ أن تبتعد عن استخدام الأدوية إلا بوصفة طبية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C8C7104-555A-497D-9F9C-068248F9FB7E}"/>
              </a:ext>
            </a:extLst>
          </p:cNvPr>
          <p:cNvSpPr/>
          <p:nvPr/>
        </p:nvSpPr>
        <p:spPr>
          <a:xfrm>
            <a:off x="4814453" y="2067295"/>
            <a:ext cx="5567108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EG" sz="32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يتوقع من التلميذة في نهاية </a:t>
            </a:r>
            <a:r>
              <a:rPr lang="ar-SA" sz="32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الدرس :</a:t>
            </a:r>
            <a:endParaRPr lang="ar-EG" sz="3200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مستطيل مستدير الزوايا 9">
            <a:extLst>
              <a:ext uri="{FF2B5EF4-FFF2-40B4-BE49-F238E27FC236}">
                <a16:creationId xmlns:a16="http://schemas.microsoft.com/office/drawing/2014/main" id="{32C11F02-38AF-451B-B0FF-2AFE3B9EC0D1}"/>
              </a:ext>
            </a:extLst>
          </p:cNvPr>
          <p:cNvSpPr/>
          <p:nvPr/>
        </p:nvSpPr>
        <p:spPr>
          <a:xfrm>
            <a:off x="4142813" y="2822217"/>
            <a:ext cx="6127911" cy="5040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</a:rPr>
              <a:t>1_ أن تراعي تعليمات استعمال الأدوية</a:t>
            </a:r>
          </a:p>
        </p:txBody>
      </p:sp>
      <p:sp>
        <p:nvSpPr>
          <p:cNvPr id="14" name="مستطيل مستدير الزوايا 9">
            <a:extLst>
              <a:ext uri="{FF2B5EF4-FFF2-40B4-BE49-F238E27FC236}">
                <a16:creationId xmlns:a16="http://schemas.microsoft.com/office/drawing/2014/main" id="{D86E3E7C-8896-43B9-955E-CBCE9D480635}"/>
              </a:ext>
            </a:extLst>
          </p:cNvPr>
          <p:cNvSpPr/>
          <p:nvPr/>
        </p:nvSpPr>
        <p:spPr>
          <a:xfrm>
            <a:off x="5308576" y="5315072"/>
            <a:ext cx="4962148" cy="5040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</a:rPr>
              <a:t>5_ أن تقترح طرائق صحيحة لحفظ الأدوية 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05DE402-5DD5-4625-802F-4CB90282206A}"/>
              </a:ext>
            </a:extLst>
          </p:cNvPr>
          <p:cNvSpPr txBox="1">
            <a:spLocks noChangeArrowheads="1"/>
          </p:cNvSpPr>
          <p:nvPr/>
        </p:nvSpPr>
        <p:spPr>
          <a:xfrm>
            <a:off x="2553398" y="441313"/>
            <a:ext cx="7717326" cy="5667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altLang="ar-SA" sz="2800" b="1" dirty="0"/>
              <a:t>ما ذا سوف نتعلم اليوم ونكون قادرين على تحقيقه </a:t>
            </a:r>
            <a:r>
              <a:rPr lang="ar-SA" altLang="ar-SA" sz="2800" b="1"/>
              <a:t>نهاية الحصة</a:t>
            </a:r>
            <a:endParaRPr lang="en-US" altLang="ar-SA" sz="2800" b="1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F7650EA-A03B-4CEE-9FC2-882EFBF5EF63}"/>
              </a:ext>
            </a:extLst>
          </p:cNvPr>
          <p:cNvSpPr txBox="1">
            <a:spLocks noChangeArrowheads="1"/>
          </p:cNvSpPr>
          <p:nvPr/>
        </p:nvSpPr>
        <p:spPr>
          <a:xfrm>
            <a:off x="2032113" y="756008"/>
            <a:ext cx="8349448" cy="15801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anchor="ctr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alt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توصلي اليه باستخدام استراتيجية التصفح السريع</a:t>
            </a:r>
            <a:endParaRPr lang="en-US" altLang="ar-SA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EE00A25-2158-468B-BE4C-0D71C51F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27" y="5894085"/>
            <a:ext cx="8541134" cy="919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84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987216D-2463-473B-840C-37205B9A8373}"/>
              </a:ext>
            </a:extLst>
          </p:cNvPr>
          <p:cNvSpPr/>
          <p:nvPr/>
        </p:nvSpPr>
        <p:spPr>
          <a:xfrm>
            <a:off x="5008418" y="1221984"/>
            <a:ext cx="5223164" cy="78970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باستخدام استراتيجية المفردات</a:t>
            </a: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توصلي معنا إلى المفاهيم الرئيسة باستخدام البحث بالويب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1DBB13C-69B3-4995-A6A1-94857AE0A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19" y="184437"/>
            <a:ext cx="2347163" cy="5913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39D5CA8-AA3C-4707-ABAB-BB46CBD7D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81955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البحث الالكتروني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682CDE60-37AF-4D88-84CE-13248243FDCB}"/>
              </a:ext>
            </a:extLst>
          </p:cNvPr>
          <p:cNvSpPr txBox="1"/>
          <p:nvPr/>
        </p:nvSpPr>
        <p:spPr>
          <a:xfrm>
            <a:off x="6721186" y="3565020"/>
            <a:ext cx="272588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حالة غير طبيعية تصيب الجسد البشري أو العقل البشري محدثة انزعاجاً، أو ضعفاً في الوظائف، أو إرهاقاً للشخص المصاب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B77EB94-57AC-4F6E-809A-3B627107E6B5}"/>
              </a:ext>
            </a:extLst>
          </p:cNvPr>
          <p:cNvSpPr txBox="1"/>
          <p:nvPr/>
        </p:nvSpPr>
        <p:spPr>
          <a:xfrm>
            <a:off x="6996544" y="2597780"/>
            <a:ext cx="217516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المرض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3FE923E-C583-437D-878A-5673E1EC54A1}"/>
              </a:ext>
            </a:extLst>
          </p:cNvPr>
          <p:cNvSpPr txBox="1"/>
          <p:nvPr/>
        </p:nvSpPr>
        <p:spPr>
          <a:xfrm>
            <a:off x="2140527" y="3675445"/>
            <a:ext cx="28401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وصف ما يظهر على المريض من آثار غير مرغوب بها بسبب تناول دواء ما أو تلقي علاج ما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1870BB0-ED63-49C0-A9E5-517557162BBE}"/>
              </a:ext>
            </a:extLst>
          </p:cNvPr>
          <p:cNvSpPr txBox="1"/>
          <p:nvPr/>
        </p:nvSpPr>
        <p:spPr>
          <a:xfrm>
            <a:off x="2563091" y="2597781"/>
            <a:ext cx="24176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 جانبي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591D402-D5A8-4F0B-AC6E-B03412CA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9510" y="4317820"/>
            <a:ext cx="4345999" cy="3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04FB339-68BA-4D6B-B0B1-2C30B349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700" y="1879179"/>
            <a:ext cx="8146598" cy="19389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sz="4000" b="1" dirty="0"/>
              <a:t>قَالَ عَبْدَ اللَّهِ بْنَ مَسْعُود</a:t>
            </a:r>
            <a:r>
              <a:rPr lang="ar-SA" altLang="ar-SA" sz="4000" b="1" dirty="0"/>
              <a:t> </a:t>
            </a:r>
            <a:r>
              <a:rPr lang="ar-SA" altLang="ar-SA" sz="4000" b="1" dirty="0">
                <a:sym typeface="AGA Arabesque" panose="05010101010101010101" pitchFamily="2" charset="2"/>
              </a:rPr>
              <a:t></a:t>
            </a:r>
            <a:r>
              <a:rPr lang="ar-EG" altLang="ar-SA" sz="4000" b="1" dirty="0"/>
              <a:t>: قَالَ رَسُولَ اللَّه </a:t>
            </a:r>
            <a:r>
              <a:rPr lang="en-US" altLang="ar-SA" sz="4000" b="1" dirty="0">
                <a:sym typeface="AGA Arabesque" panose="05010101010101010101" pitchFamily="2" charset="2"/>
              </a:rPr>
              <a:t></a:t>
            </a:r>
            <a:r>
              <a:rPr lang="ar-EG" altLang="ar-SA" sz="4000" b="1" dirty="0"/>
              <a:t>:</a:t>
            </a:r>
          </a:p>
          <a:p>
            <a:pPr algn="ctr" eaLnBrk="1" hangingPunct="1"/>
            <a:r>
              <a:rPr lang="ar-EG" altLang="ar-SA" sz="4000" b="1" dirty="0"/>
              <a:t>(مَا أنْزَلَ اللهَّ عّزَّ وّجّلَّ مِنْ دّاء</a:t>
            </a:r>
            <a:r>
              <a:rPr lang="ar-SA" altLang="ar-SA" sz="4000" b="1" dirty="0"/>
              <a:t>ٍ</a:t>
            </a:r>
            <a:r>
              <a:rPr lang="ar-EG" altLang="ar-SA" sz="4000" b="1" dirty="0"/>
              <a:t> إلا أَنْزَلَ مَعَهُ شِفَاء</a:t>
            </a:r>
            <a:r>
              <a:rPr lang="ar-SA" altLang="ar-SA" sz="4000" b="1" dirty="0"/>
              <a:t>ً</a:t>
            </a:r>
            <a:r>
              <a:rPr lang="ar-EG" altLang="ar-SA" sz="4000" b="1" dirty="0"/>
              <a:t>) ابن ماجه (4106).</a:t>
            </a:r>
            <a:endParaRPr lang="en-US" altLang="ar-SA" sz="4000" dirty="0"/>
          </a:p>
        </p:txBody>
      </p:sp>
      <p:pic>
        <p:nvPicPr>
          <p:cNvPr id="4" name="صورة 3" descr="msn_0012.gif">
            <a:extLst>
              <a:ext uri="{FF2B5EF4-FFF2-40B4-BE49-F238E27FC236}">
                <a16:creationId xmlns:a16="http://schemas.microsoft.com/office/drawing/2014/main" id="{5A009B8F-6980-4FEC-860D-C1F37380F7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6712">
            <a:off x="4380171" y="3987307"/>
            <a:ext cx="2893570" cy="2596101"/>
          </a:xfrm>
          <a:prstGeom prst="roundRect">
            <a:avLst>
              <a:gd name="adj" fmla="val 1006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1DAA081-D8F2-427F-97DE-3AAD9E1F1DC2}"/>
              </a:ext>
            </a:extLst>
          </p:cNvPr>
          <p:cNvSpPr/>
          <p:nvPr/>
        </p:nvSpPr>
        <p:spPr>
          <a:xfrm>
            <a:off x="6802643" y="706581"/>
            <a:ext cx="33666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الوجداني</a:t>
            </a:r>
          </a:p>
        </p:txBody>
      </p:sp>
    </p:spTree>
    <p:extLst>
      <p:ext uri="{BB962C8B-B14F-4D97-AF65-F5344CB8AC3E}">
        <p14:creationId xmlns:p14="http://schemas.microsoft.com/office/powerpoint/2010/main" val="95746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7C201951-D755-40BC-8E56-34148E3BF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578" y="335083"/>
            <a:ext cx="4406985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من </a:t>
            </a:r>
            <a:r>
              <a:rPr lang="ar-EG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تعليمات استعمال الدواء</a:t>
            </a:r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08C3076A-D9CC-4A45-9738-C7DC55E9D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12868"/>
              </p:ext>
            </p:extLst>
          </p:nvPr>
        </p:nvGraphicFramePr>
        <p:xfrm>
          <a:off x="1682109" y="1284809"/>
          <a:ext cx="8533454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4254">
                  <a:extLst>
                    <a:ext uri="{9D8B030D-6E8A-4147-A177-3AD203B41FA5}">
                      <a16:colId xmlns:a16="http://schemas.microsoft.com/office/drawing/2014/main" val="4003317189"/>
                    </a:ext>
                  </a:extLst>
                </a:gridCol>
                <a:gridCol w="8099200">
                  <a:extLst>
                    <a:ext uri="{9D8B030D-6E8A-4147-A177-3AD203B41FA5}">
                      <a16:colId xmlns:a16="http://schemas.microsoft.com/office/drawing/2014/main" val="21481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2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22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15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2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1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8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7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68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15027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2ED31314-D902-4DF2-B72F-E93FB0E9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634" y="1340863"/>
            <a:ext cx="2660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سمي الله عند شرب الدواء.</a:t>
            </a:r>
            <a:endParaRPr lang="en-US" altLang="ar-SA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877B8AC-2370-4BE2-A796-9E495312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54" y="3110138"/>
            <a:ext cx="6806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تكسري كبسولات الدواء أو الأقراص عند أخذها إلا إذا طلب منك ذلك.</a:t>
            </a:r>
            <a:endParaRPr lang="en-US" alt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9BAF1E5-D415-4AD2-89E9-BE7DB9C5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7" y="2566611"/>
            <a:ext cx="793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كنت تعانين من صعوبة عند بلع الأدوية، مثل: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الحبوب 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أخبري الطبيب بها حتى يجد لك البديل المناسب</a:t>
            </a:r>
            <a:endParaRPr lang="en-US" alt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D720327-02F1-4654-A0D7-7D3520D45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721" y="3693221"/>
            <a:ext cx="7436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كان الدواء شراب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فمن الأفضل شرب الماء 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بكميات مناسبة بعد تناوله مباشرة .</a:t>
            </a:r>
            <a:endParaRPr lang="ar-EG" alt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F318987-A107-4745-8A22-F68CA0DA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54" y="2008124"/>
            <a:ext cx="6559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تجنبي تناول أي مشروب ساخن أو حامض عند أخذ الدواء؛ حتى لا يُغير مكوناته.</a:t>
            </a:r>
            <a:endParaRPr lang="en-US" alt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D87E702-6F76-473C-881A-6308F2998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337" y="4259645"/>
            <a:ext cx="5735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رجي الأدوية السائلة قبل تناولها؛ للتأكد من التوزيع الجيد للدواء.</a:t>
            </a:r>
            <a:endParaRPr lang="en-US" alt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B2D5A9E-1072-4F1D-860B-F2F97C63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4" y="4696611"/>
            <a:ext cx="7625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قبل استعمال قطرات الأنف، أفرغي 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أنفك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الإفرازات ثم اجعلي رأس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للخلف وأبقي 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جسمك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منتصباً، ثم ضعي القطرات في كل فتحة من الأنف وابقي على وضعك قليلاً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؛ حتى يدخل الدواء داخل الأنف. </a:t>
            </a:r>
            <a:endParaRPr lang="en-US" alt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4565470-2009-4D24-881D-53C6D828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585" y="5506619"/>
            <a:ext cx="4576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قبل وضع القطرة في العين اغسلي يديك جيداً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en-US" alt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469A5D5-EC94-4E5B-A885-5A17D554C7AA}"/>
              </a:ext>
            </a:extLst>
          </p:cNvPr>
          <p:cNvSpPr txBox="1">
            <a:spLocks noChangeArrowheads="1"/>
          </p:cNvSpPr>
          <p:nvPr/>
        </p:nvSpPr>
        <p:spPr bwMode="auto">
          <a:xfrm rot="21567132">
            <a:off x="3175166" y="6041813"/>
            <a:ext cx="6894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اتبع الإرشادات المدونة في نشرة الدواء وتعليمات الطبيب </a:t>
            </a:r>
            <a:r>
              <a:rPr lang="ar-EG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استعمال قطرة الأذن</a:t>
            </a:r>
            <a:r>
              <a:rPr lang="ar-SA" alt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alt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جدول 6">
            <a:extLst>
              <a:ext uri="{FF2B5EF4-FFF2-40B4-BE49-F238E27FC236}">
                <a16:creationId xmlns:a16="http://schemas.microsoft.com/office/drawing/2014/main" id="{9A3D034C-33C0-4762-B105-3B68405E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47456"/>
              </p:ext>
            </p:extLst>
          </p:nvPr>
        </p:nvGraphicFramePr>
        <p:xfrm>
          <a:off x="0" y="34120"/>
          <a:ext cx="31734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4194327881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176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رقم الصفحة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الاستراتيجية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العصف الذهني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1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5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  <p:bldP spid="5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06B79081-9005-4999-89E1-F2A4D02683FA}"/>
              </a:ext>
            </a:extLst>
          </p:cNvPr>
          <p:cNvSpPr txBox="1">
            <a:spLocks/>
          </p:cNvSpPr>
          <p:nvPr/>
        </p:nvSpPr>
        <p:spPr>
          <a:xfrm>
            <a:off x="4158213" y="2579731"/>
            <a:ext cx="6135714" cy="99377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000" b="1" dirty="0">
                <a:solidFill>
                  <a:srgbClr val="1F497D">
                    <a:lumMod val="50000"/>
                  </a:srgbClr>
                </a:solidFill>
                <a:cs typeface="Akhbar MT" pitchFamily="2" charset="-78"/>
              </a:rPr>
              <a:t>تسهيل الحصول على الخدمات الطبية  .</a:t>
            </a:r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494B232B-2CDD-44E9-A6E8-702A8782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9" b="14375"/>
          <a:stretch>
            <a:fillRect/>
          </a:stretch>
        </p:blipFill>
        <p:spPr bwMode="auto">
          <a:xfrm>
            <a:off x="6329291" y="1050890"/>
            <a:ext cx="3937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6D4F69-CBB4-402F-BBDE-6D6BF673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436"/>
          <a:stretch>
            <a:fillRect/>
          </a:stretch>
        </p:blipFill>
        <p:spPr bwMode="auto">
          <a:xfrm>
            <a:off x="1898073" y="536575"/>
            <a:ext cx="3739669" cy="33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17C2C947-C523-4BC4-AFE9-69346559BB6A}"/>
              </a:ext>
            </a:extLst>
          </p:cNvPr>
          <p:cNvSpPr txBox="1">
            <a:spLocks/>
          </p:cNvSpPr>
          <p:nvPr/>
        </p:nvSpPr>
        <p:spPr>
          <a:xfrm>
            <a:off x="2167323" y="4923027"/>
            <a:ext cx="8323937" cy="150240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b="1" dirty="0">
                <a:solidFill>
                  <a:srgbClr val="1F497D">
                    <a:lumMod val="50000"/>
                  </a:srgbClr>
                </a:solidFill>
                <a:cs typeface="Akhbar MT" pitchFamily="2" charset="-78"/>
              </a:rPr>
              <a:t>خصصت وزارة الصحة رقم الهاتف المجاني ( 937 ) لخدمة المواطن بتقديم الاستشارات الطبية من قبل مجموعة من الأطباء المختصين 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b="1" dirty="0">
                <a:solidFill>
                  <a:srgbClr val="1F497D">
                    <a:lumMod val="50000"/>
                  </a:srgbClr>
                </a:solidFill>
                <a:cs typeface="Akhbar MT" pitchFamily="2" charset="-78"/>
              </a:rPr>
              <a:t>ولمعرفة المزيد حول هذه الخدمة تمكنك زيارة موقع وزارة الصحة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1800" dirty="0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1E5A86-2A01-40D3-A668-1778EFE74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8" y="4005692"/>
            <a:ext cx="3311684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0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قطرة</Template>
  <TotalTime>435</TotalTime>
  <Words>706</Words>
  <Application>Microsoft Office PowerPoint</Application>
  <PresentationFormat>شاشة عريضة</PresentationFormat>
  <Paragraphs>116</Paragraphs>
  <Slides>20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3" baseType="lpstr">
      <vt:lpstr>Arial</vt:lpstr>
      <vt:lpstr>Tw Cen MT</vt:lpstr>
      <vt:lpstr>قطرة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أحلام بنت الحازمي</dc:creator>
  <cp:lastModifiedBy>أحلام بنت الحازمي</cp:lastModifiedBy>
  <cp:revision>73</cp:revision>
  <dcterms:created xsi:type="dcterms:W3CDTF">2020-09-19T20:14:19Z</dcterms:created>
  <dcterms:modified xsi:type="dcterms:W3CDTF">2021-09-05T00:15:35Z</dcterms:modified>
</cp:coreProperties>
</file>