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0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85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1761E-F480-42ED-B0E8-29FF70D8234D}" type="datetimeFigureOut">
              <a:rPr lang="ar-EG" smtClean="0"/>
              <a:t>21/11/1441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89FD-A450-41FA-869A-B0C2F5CA25D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60180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1761E-F480-42ED-B0E8-29FF70D8234D}" type="datetimeFigureOut">
              <a:rPr lang="ar-EG" smtClean="0"/>
              <a:t>21/11/1441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89FD-A450-41FA-869A-B0C2F5CA25D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9608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1761E-F480-42ED-B0E8-29FF70D8234D}" type="datetimeFigureOut">
              <a:rPr lang="ar-EG" smtClean="0"/>
              <a:t>21/11/1441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89FD-A450-41FA-869A-B0C2F5CA25D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05953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1761E-F480-42ED-B0E8-29FF70D8234D}" type="datetimeFigureOut">
              <a:rPr lang="ar-EG" smtClean="0"/>
              <a:t>21/11/1441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89FD-A450-41FA-869A-B0C2F5CA25D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49714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1761E-F480-42ED-B0E8-29FF70D8234D}" type="datetimeFigureOut">
              <a:rPr lang="ar-EG" smtClean="0"/>
              <a:t>21/11/1441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89FD-A450-41FA-869A-B0C2F5CA25D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99857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1761E-F480-42ED-B0E8-29FF70D8234D}" type="datetimeFigureOut">
              <a:rPr lang="ar-EG" smtClean="0"/>
              <a:t>21/11/1441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89FD-A450-41FA-869A-B0C2F5CA25D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88817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1761E-F480-42ED-B0E8-29FF70D8234D}" type="datetimeFigureOut">
              <a:rPr lang="ar-EG" smtClean="0"/>
              <a:t>21/11/1441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89FD-A450-41FA-869A-B0C2F5CA25D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31015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1761E-F480-42ED-B0E8-29FF70D8234D}" type="datetimeFigureOut">
              <a:rPr lang="ar-EG" smtClean="0"/>
              <a:t>21/11/1441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89FD-A450-41FA-869A-B0C2F5CA25D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9226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1761E-F480-42ED-B0E8-29FF70D8234D}" type="datetimeFigureOut">
              <a:rPr lang="ar-EG" smtClean="0"/>
              <a:t>21/11/1441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89FD-A450-41FA-869A-B0C2F5CA25D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11777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1761E-F480-42ED-B0E8-29FF70D8234D}" type="datetimeFigureOut">
              <a:rPr lang="ar-EG" smtClean="0"/>
              <a:t>21/11/1441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89FD-A450-41FA-869A-B0C2F5CA25D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36876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1761E-F480-42ED-B0E8-29FF70D8234D}" type="datetimeFigureOut">
              <a:rPr lang="ar-EG" smtClean="0"/>
              <a:t>21/11/1441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89FD-A450-41FA-869A-B0C2F5CA25D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81881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1761E-F480-42ED-B0E8-29FF70D8234D}" type="datetimeFigureOut">
              <a:rPr lang="ar-EG" smtClean="0"/>
              <a:t>21/11/1441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B89FD-A450-41FA-869A-B0C2F5CA25D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2549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3789040"/>
            <a:ext cx="5040560" cy="2123658"/>
          </a:xfrm>
          <a:prstGeom prst="rect">
            <a:avLst/>
          </a:prstGeom>
          <a:noFill/>
        </p:spPr>
        <p:txBody>
          <a:bodyPr wrap="square" rtlCol="1">
            <a:prstTxWarp prst="textPlain">
              <a:avLst/>
            </a:prstTxWarp>
            <a:spAutoFit/>
          </a:bodyPr>
          <a:lstStyle/>
          <a:p>
            <a:pPr algn="ctr"/>
            <a:r>
              <a:rPr lang="ar-EG" sz="4400" b="1" dirty="0" smtClean="0">
                <a:ln w="1905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لغتي الجميلة</a:t>
            </a:r>
          </a:p>
          <a:p>
            <a:pPr algn="ctr"/>
            <a:r>
              <a:rPr lang="ar-EG" sz="4400" b="1" dirty="0" smtClean="0">
                <a:ln w="1905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الصف الخامس الإبتدائي</a:t>
            </a:r>
          </a:p>
          <a:p>
            <a:pPr algn="ctr"/>
            <a:r>
              <a:rPr lang="ar-EG" sz="4400" b="1" dirty="0" smtClean="0">
                <a:ln w="1905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الفصل الدراسي الأول</a:t>
            </a:r>
            <a:endParaRPr lang="ar-EG" sz="4400" b="1" dirty="0">
              <a:ln w="1905"/>
              <a:solidFill>
                <a:schemeClr val="accent6">
                  <a:lumMod val="60000"/>
                  <a:lumOff val="40000"/>
                </a:schemeClr>
              </a:solidFill>
              <a:effectLst>
                <a:glow rad="101600">
                  <a:srgbClr val="00B050">
                    <a:alpha val="60000"/>
                  </a:srgb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3106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4077072"/>
            <a:ext cx="6372944" cy="1961299"/>
          </a:xfrm>
          <a:prstGeom prst="rect">
            <a:avLst/>
          </a:prstGeom>
          <a:noFill/>
        </p:spPr>
        <p:txBody>
          <a:bodyPr wrap="square" rtlCol="1">
            <a:prstTxWarp prst="textPlain">
              <a:avLst/>
            </a:prstTxWarp>
            <a:spAutoFit/>
          </a:bodyPr>
          <a:lstStyle/>
          <a:p>
            <a:pPr algn="ctr"/>
            <a:r>
              <a:rPr lang="ar-EG" sz="5400" b="1" dirty="0" smtClean="0"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الوِحْدَةُ الأُولَي</a:t>
            </a:r>
            <a:r>
              <a:rPr lang="ar-EG" dirty="0" smtClean="0"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</a:p>
          <a:p>
            <a:pPr algn="ctr"/>
            <a:r>
              <a:rPr lang="ar-EG" sz="5400" b="1" dirty="0">
                <a:solidFill>
                  <a:schemeClr val="accent3">
                    <a:lumMod val="5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الدرس </a:t>
            </a:r>
            <a:r>
              <a:rPr lang="ar-EG" sz="5400" b="1" dirty="0" smtClean="0">
                <a:solidFill>
                  <a:schemeClr val="accent3">
                    <a:lumMod val="5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السادس</a:t>
            </a:r>
            <a:endParaRPr lang="ar-EG" sz="5400" b="1" dirty="0">
              <a:solidFill>
                <a:schemeClr val="accent3">
                  <a:lumMod val="50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882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11960" y="836712"/>
            <a:ext cx="4536504" cy="1754326"/>
          </a:xfrm>
          <a:prstGeom prst="rect">
            <a:avLst/>
          </a:prstGeom>
          <a:noFill/>
        </p:spPr>
        <p:txBody>
          <a:bodyPr wrap="square" rtlCol="1">
            <a:prstTxWarp prst="textPlain">
              <a:avLst/>
            </a:prstTxWarp>
            <a:spAutoFit/>
          </a:bodyPr>
          <a:lstStyle/>
          <a:p>
            <a:pPr algn="ctr"/>
            <a:r>
              <a:rPr lang="ar-EG" sz="5400" b="1" dirty="0" smtClean="0"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الصنف اللغوي</a:t>
            </a:r>
          </a:p>
          <a:p>
            <a:pPr algn="ctr"/>
            <a:r>
              <a:rPr lang="ar-EG" sz="54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جمع المذكر السالم</a:t>
            </a:r>
            <a:endParaRPr lang="ar-EG" sz="54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603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1556792"/>
            <a:ext cx="540060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000" b="1" dirty="0" smtClean="0">
                <a:solidFill>
                  <a:srgbClr val="FF0000"/>
                </a:solidFill>
              </a:rPr>
              <a:t>جمع المذكر السالم:</a:t>
            </a:r>
            <a:r>
              <a:rPr lang="ar-EG" sz="4000" b="1" dirty="0" smtClean="0">
                <a:solidFill>
                  <a:srgbClr val="002060"/>
                </a:solidFill>
              </a:rPr>
              <a:t> مادل علي أكثر من اثنين بزيادة واو ونون أوياء ونون علي مفرده.</a:t>
            </a:r>
            <a:endParaRPr lang="ar-EG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82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476672"/>
            <a:ext cx="612068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200" b="1" dirty="0" smtClean="0">
                <a:solidFill>
                  <a:srgbClr val="FFC000"/>
                </a:solidFill>
              </a:rPr>
              <a:t>1.اجمع المفرد فيما يأتي جمعا مذكر سالما:</a:t>
            </a:r>
            <a:endParaRPr lang="ar-EG" sz="3200" b="1" dirty="0">
              <a:solidFill>
                <a:srgbClr val="FFC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272066"/>
              </p:ext>
            </p:extLst>
          </p:nvPr>
        </p:nvGraphicFramePr>
        <p:xfrm>
          <a:off x="1523999" y="1397000"/>
          <a:ext cx="6360369" cy="52003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120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0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0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1533">
                <a:tc rowSpan="2">
                  <a:txBody>
                    <a:bodyPr/>
                    <a:lstStyle/>
                    <a:p>
                      <a:pPr algn="ctr" rtl="1"/>
                      <a:r>
                        <a:rPr lang="ar-EG" sz="3200" dirty="0" smtClean="0"/>
                        <a:t>مفرد مذكر</a:t>
                      </a:r>
                      <a:endParaRPr lang="ar-EG" sz="3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EG" sz="3200" dirty="0" smtClean="0"/>
                        <a:t>جمع مذكر سالم </a:t>
                      </a:r>
                      <a:endParaRPr lang="ar-EG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701">
                <a:tc vMerge="1"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b="1" dirty="0" smtClean="0"/>
                        <a:t>+ون</a:t>
                      </a:r>
                      <a:endParaRPr lang="ar-EG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b="1" dirty="0" smtClean="0"/>
                        <a:t>+ين</a:t>
                      </a:r>
                      <a:endParaRPr lang="ar-EG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3588">
                <a:tc>
                  <a:txBody>
                    <a:bodyPr/>
                    <a:lstStyle/>
                    <a:p>
                      <a:pPr algn="ctr" rtl="1"/>
                      <a:r>
                        <a:rPr lang="ar-EG" sz="3200" b="1" dirty="0" smtClean="0"/>
                        <a:t>متسابق</a:t>
                      </a:r>
                      <a:r>
                        <a:rPr lang="ar-EG" sz="3200" b="1" baseline="0" dirty="0" smtClean="0"/>
                        <a:t> </a:t>
                      </a:r>
                      <a:endParaRPr lang="ar-EG" sz="32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متسابقون</a:t>
                      </a:r>
                      <a:endParaRPr lang="ar-EG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متسابقين</a:t>
                      </a:r>
                      <a:endParaRPr lang="ar-EG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588">
                <a:tc>
                  <a:txBody>
                    <a:bodyPr/>
                    <a:lstStyle/>
                    <a:p>
                      <a:pPr algn="ctr" rtl="1"/>
                      <a:r>
                        <a:rPr lang="ar-EG" sz="3200" b="1" dirty="0" smtClean="0"/>
                        <a:t>صادق</a:t>
                      </a:r>
                      <a:endParaRPr lang="ar-EG" sz="32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صادقون</a:t>
                      </a:r>
                      <a:endParaRPr lang="ar-E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صادقين</a:t>
                      </a:r>
                      <a:endParaRPr lang="ar-EG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3588">
                <a:tc>
                  <a:txBody>
                    <a:bodyPr/>
                    <a:lstStyle/>
                    <a:p>
                      <a:pPr algn="ctr" rtl="1"/>
                      <a:r>
                        <a:rPr lang="ar-EG" sz="3200" b="1" dirty="0" smtClean="0"/>
                        <a:t>ساخر</a:t>
                      </a:r>
                      <a:endParaRPr lang="ar-EG" sz="32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ساخرون </a:t>
                      </a:r>
                      <a:endParaRPr lang="ar-E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ساخرين</a:t>
                      </a:r>
                      <a:endParaRPr lang="ar-EG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588">
                <a:tc>
                  <a:txBody>
                    <a:bodyPr/>
                    <a:lstStyle/>
                    <a:p>
                      <a:pPr algn="ctr" rtl="1"/>
                      <a:r>
                        <a:rPr lang="ar-EG" sz="3200" b="1" dirty="0" smtClean="0"/>
                        <a:t>صابر</a:t>
                      </a:r>
                      <a:endParaRPr lang="ar-EG" sz="32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صابرون</a:t>
                      </a:r>
                      <a:endParaRPr lang="ar-E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صابرين</a:t>
                      </a:r>
                      <a:endParaRPr lang="ar-EG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3588">
                <a:tc>
                  <a:txBody>
                    <a:bodyPr/>
                    <a:lstStyle/>
                    <a:p>
                      <a:pPr algn="ctr" rtl="1"/>
                      <a:r>
                        <a:rPr lang="ar-EG" sz="3200" b="1" dirty="0" smtClean="0"/>
                        <a:t>متجسس</a:t>
                      </a:r>
                      <a:endParaRPr lang="ar-EG" sz="32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متجسسون</a:t>
                      </a:r>
                      <a:endParaRPr lang="ar-E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متجسسين</a:t>
                      </a:r>
                      <a:endParaRPr lang="ar-EG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3588">
                <a:tc>
                  <a:txBody>
                    <a:bodyPr/>
                    <a:lstStyle/>
                    <a:p>
                      <a:pPr algn="ctr" rtl="1"/>
                      <a:r>
                        <a:rPr lang="ar-EG" sz="3200" b="1" dirty="0" smtClean="0"/>
                        <a:t>تائب</a:t>
                      </a:r>
                      <a:endParaRPr lang="ar-EG" sz="32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تائبون</a:t>
                      </a:r>
                      <a:endParaRPr lang="ar-E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تائبين</a:t>
                      </a:r>
                      <a:endParaRPr lang="ar-EG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3588">
                <a:tc>
                  <a:txBody>
                    <a:bodyPr/>
                    <a:lstStyle/>
                    <a:p>
                      <a:pPr algn="ctr" rtl="1"/>
                      <a:r>
                        <a:rPr lang="ar-EG" sz="3200" b="1" dirty="0" smtClean="0"/>
                        <a:t>مغتاب</a:t>
                      </a:r>
                      <a:endParaRPr lang="ar-EG" sz="32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مغتابون</a:t>
                      </a:r>
                      <a:endParaRPr lang="ar-E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/>
                        <a:t>مغتابين</a:t>
                      </a:r>
                      <a:endParaRPr lang="ar-EG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5954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66598" y="1196752"/>
            <a:ext cx="6912768" cy="46805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4" name="TextBox 3"/>
          <p:cNvSpPr txBox="1"/>
          <p:nvPr/>
        </p:nvSpPr>
        <p:spPr>
          <a:xfrm>
            <a:off x="1426638" y="1628558"/>
            <a:ext cx="6192688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000" b="1" dirty="0" smtClean="0">
                <a:solidFill>
                  <a:schemeClr val="accent6">
                    <a:lumMod val="50000"/>
                  </a:schemeClr>
                </a:solidFill>
              </a:rPr>
              <a:t>2.استخرج من النص أخلاق المؤمنين جمعي مذكر سالمين ,وأبين سبب تسميته بالسالم.</a:t>
            </a:r>
            <a:endParaRPr lang="ar-EG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7558" y="3899919"/>
            <a:ext cx="5784867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3600" b="1" dirty="0" smtClean="0"/>
              <a:t>المؤمنون_الظالمون</a:t>
            </a:r>
          </a:p>
          <a:p>
            <a:pPr algn="ctr"/>
            <a:r>
              <a:rPr lang="ar-EG" sz="3600" b="1" dirty="0" smtClean="0"/>
              <a:t>لأنه سلم من تغير صورة  مفردة.</a:t>
            </a:r>
            <a:endParaRPr lang="ar-EG" sz="3600" b="1" dirty="0"/>
          </a:p>
        </p:txBody>
      </p:sp>
    </p:spTree>
    <p:extLst>
      <p:ext uri="{BB962C8B-B14F-4D97-AF65-F5344CB8AC3E}">
        <p14:creationId xmlns:p14="http://schemas.microsoft.com/office/powerpoint/2010/main" val="1973299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1600" y="345669"/>
            <a:ext cx="7200800" cy="10603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5" name="TextBox 4"/>
          <p:cNvSpPr txBox="1"/>
          <p:nvPr/>
        </p:nvSpPr>
        <p:spPr>
          <a:xfrm>
            <a:off x="1367644" y="111828"/>
            <a:ext cx="6408712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ar-EG" sz="2800" b="1" dirty="0" smtClean="0">
              <a:solidFill>
                <a:srgbClr val="002060"/>
              </a:solidFill>
            </a:endParaRPr>
          </a:p>
          <a:p>
            <a:pPr algn="ctr"/>
            <a:r>
              <a:rPr lang="ar-EG" sz="2800" b="1" dirty="0" smtClean="0">
                <a:solidFill>
                  <a:srgbClr val="002060"/>
                </a:solidFill>
              </a:rPr>
              <a:t>3.أعلل السبب في كون الكلمات الآتيه ليست جمع مذكر سالم:</a:t>
            </a:r>
            <a:endParaRPr lang="ar-EG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836026"/>
              </p:ext>
            </p:extLst>
          </p:nvPr>
        </p:nvGraphicFramePr>
        <p:xfrm>
          <a:off x="827584" y="1988840"/>
          <a:ext cx="7704856" cy="367241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852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2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4482">
                <a:tc>
                  <a:txBody>
                    <a:bodyPr/>
                    <a:lstStyle/>
                    <a:p>
                      <a:pPr algn="ctr" rtl="1"/>
                      <a:r>
                        <a:rPr lang="ar-EG" sz="3200" b="1" dirty="0" smtClean="0"/>
                        <a:t>الجمع</a:t>
                      </a:r>
                      <a:endParaRPr lang="ar-EG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3200" b="1" dirty="0" smtClean="0"/>
                        <a:t>السبب</a:t>
                      </a:r>
                      <a:endParaRPr lang="ar-EG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482">
                <a:tc>
                  <a:txBody>
                    <a:bodyPr/>
                    <a:lstStyle/>
                    <a:p>
                      <a:pPr algn="ctr" rtl="1"/>
                      <a:r>
                        <a:rPr lang="ar-EG" sz="3200" b="1" dirty="0" smtClean="0"/>
                        <a:t>ترحمون</a:t>
                      </a:r>
                      <a:endParaRPr lang="ar-EG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3200" b="1" dirty="0" smtClean="0">
                          <a:solidFill>
                            <a:srgbClr val="7030A0"/>
                          </a:solidFill>
                        </a:rPr>
                        <a:t>لانها فعل</a:t>
                      </a:r>
                      <a:r>
                        <a:rPr lang="ar-EG" sz="3200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endParaRPr lang="ar-EG" sz="3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4482">
                <a:tc>
                  <a:txBody>
                    <a:bodyPr/>
                    <a:lstStyle/>
                    <a:p>
                      <a:pPr algn="ctr" rtl="1"/>
                      <a:r>
                        <a:rPr lang="ar-EG" sz="3200" b="1" dirty="0" smtClean="0"/>
                        <a:t>مساكين</a:t>
                      </a:r>
                      <a:endParaRPr lang="ar-EG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3200" b="1" dirty="0" smtClean="0">
                          <a:solidFill>
                            <a:srgbClr val="7030A0"/>
                          </a:solidFill>
                        </a:rPr>
                        <a:t>لان صور المفرد تغيرت</a:t>
                      </a:r>
                      <a:endParaRPr lang="ar-EG" sz="3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4482">
                <a:tc>
                  <a:txBody>
                    <a:bodyPr/>
                    <a:lstStyle/>
                    <a:p>
                      <a:pPr algn="ctr" rtl="1"/>
                      <a:r>
                        <a:rPr lang="ar-EG" sz="3200" b="1" dirty="0" smtClean="0"/>
                        <a:t>ليمون</a:t>
                      </a:r>
                      <a:endParaRPr lang="ar-EG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3200" b="1" dirty="0" smtClean="0">
                          <a:solidFill>
                            <a:srgbClr val="7030A0"/>
                          </a:solidFill>
                        </a:rPr>
                        <a:t>لا يدل علي مذكر عاقل</a:t>
                      </a:r>
                      <a:endParaRPr lang="ar-EG" sz="3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4482">
                <a:tc>
                  <a:txBody>
                    <a:bodyPr/>
                    <a:lstStyle/>
                    <a:p>
                      <a:pPr algn="ctr" rtl="1"/>
                      <a:r>
                        <a:rPr lang="ar-EG" sz="3200" b="1" dirty="0" smtClean="0"/>
                        <a:t>شياطين</a:t>
                      </a:r>
                      <a:endParaRPr lang="ar-EG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3200" b="1" dirty="0" smtClean="0">
                          <a:solidFill>
                            <a:srgbClr val="7030A0"/>
                          </a:solidFill>
                        </a:rPr>
                        <a:t>لان صورة المفرد تغيرت</a:t>
                      </a:r>
                      <a:endParaRPr lang="ar-EG" sz="3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345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126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2020</cp:lastModifiedBy>
  <cp:revision>29</cp:revision>
  <dcterms:created xsi:type="dcterms:W3CDTF">2020-07-08T15:06:12Z</dcterms:created>
  <dcterms:modified xsi:type="dcterms:W3CDTF">2020-07-10T21:08:03Z</dcterms:modified>
</cp:coreProperties>
</file>