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3"/>
  </p:notesMasterIdLst>
  <p:sldIdLst>
    <p:sldId id="256" r:id="rId2"/>
    <p:sldId id="289" r:id="rId3"/>
    <p:sldId id="284" r:id="rId4"/>
    <p:sldId id="286" r:id="rId5"/>
    <p:sldId id="287" r:id="rId6"/>
    <p:sldId id="288" r:id="rId7"/>
    <p:sldId id="283" r:id="rId8"/>
    <p:sldId id="278" r:id="rId9"/>
    <p:sldId id="290" r:id="rId10"/>
    <p:sldId id="292" r:id="rId11"/>
    <p:sldId id="293" r:id="rId12"/>
    <p:sldId id="280" r:id="rId13"/>
    <p:sldId id="281" r:id="rId14"/>
    <p:sldId id="259" r:id="rId15"/>
    <p:sldId id="260" r:id="rId16"/>
    <p:sldId id="261" r:id="rId17"/>
    <p:sldId id="262" r:id="rId18"/>
    <p:sldId id="263" r:id="rId19"/>
    <p:sldId id="267" r:id="rId20"/>
    <p:sldId id="268" r:id="rId21"/>
    <p:sldId id="269" r:id="rId22"/>
    <p:sldId id="270" r:id="rId23"/>
    <p:sldId id="279" r:id="rId24"/>
    <p:sldId id="272" r:id="rId25"/>
    <p:sldId id="275" r:id="rId26"/>
    <p:sldId id="276" r:id="rId27"/>
    <p:sldId id="277" r:id="rId28"/>
    <p:sldId id="271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92E4DB-6CE8-4637-BC69-AE303D712729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7DA58E-8E78-4B2D-8574-F31CEC1D3EC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703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smtClean="0"/>
              <a:t>إعداد المعلمة : نورة العمري  م : 133/ب بجدة                                    مديرة المدرسة:نورة آل حبوان</a:t>
            </a:r>
            <a:endParaRPr lang="en-US" altLang="ar-SA" smtClean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smtClean="0"/>
              <a:t>إعداد المعلمة :نورة العمري م : 133/ب بجدة                                         مديرة المدرسة :نورة آل حبوان</a:t>
            </a:r>
            <a:endParaRPr lang="en-US" altLang="ar-SA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6DF5E1-8C83-4B88-B95C-85D916E708B5}" type="datetimeFigureOut">
              <a:rPr lang="ar-EG" smtClean="0"/>
              <a:t>29/12/1440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CC57A0-067B-4CAE-A63E-D96C2689ADDA}" type="slidenum">
              <a:rPr lang="ar-EG" smtClean="0"/>
              <a:t>‹#›</a:t>
            </a:fld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f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المكتب\ملف الإعدادات\إطارات\زخارف 1 محول\براويز سميكة\000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5400" y="4145198"/>
            <a:ext cx="6201784" cy="2057076"/>
          </a:xfrm>
          <a:prstGeom prst="rect">
            <a:avLst/>
          </a:prstGeom>
          <a:noFill/>
          <a:effectLst/>
        </p:spPr>
      </p:pic>
      <p:sp>
        <p:nvSpPr>
          <p:cNvPr id="5" name="مربع نص 4"/>
          <p:cNvSpPr txBox="1"/>
          <p:nvPr/>
        </p:nvSpPr>
        <p:spPr>
          <a:xfrm>
            <a:off x="3389616" y="4577246"/>
            <a:ext cx="3312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أهلا بكم </a:t>
            </a:r>
            <a:endParaRPr lang="ar-E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F692963E-D921-46A2-A6D3-5D75DD158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736" l="9785" r="91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846" y="877007"/>
            <a:ext cx="6264975" cy="324802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 rot="317243">
            <a:off x="3076433" y="1570055"/>
            <a:ext cx="364215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السلام عليكم ورحمة الله وبركاته</a:t>
            </a:r>
            <a:endParaRPr lang="ar-E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A12EEDC-CAE8-4513-AFAE-E0F798CA7618}" type="slidenum">
              <a:rPr lang="ar-SA" altLang="ar-SA" sz="1400"/>
              <a:pPr/>
              <a:t>10</a:t>
            </a:fld>
            <a:endParaRPr lang="en-US" altLang="ar-SA" sz="1400"/>
          </a:p>
        </p:txBody>
      </p:sp>
      <p:sp>
        <p:nvSpPr>
          <p:cNvPr id="16387" name="Text Box 20"/>
          <p:cNvSpPr txBox="1">
            <a:spLocks noChangeArrowheads="1"/>
          </p:cNvSpPr>
          <p:nvPr/>
        </p:nvSpPr>
        <p:spPr bwMode="auto">
          <a:xfrm>
            <a:off x="1908175" y="-30163"/>
            <a:ext cx="6192838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endParaRPr lang="en-US" altLang="ar-SA" sz="3600" b="1" i="1">
              <a:solidFill>
                <a:srgbClr val="C92B11"/>
              </a:solidFill>
              <a:latin typeface="Times New Roman" pitchFamily="18" charset="0"/>
            </a:endParaRPr>
          </a:p>
        </p:txBody>
      </p:sp>
      <p:graphicFrame>
        <p:nvGraphicFramePr>
          <p:cNvPr id="386103" name="Group 55">
            <a:extLst>
              <a:ext uri="{FF2B5EF4-FFF2-40B4-BE49-F238E27FC236}">
                <a16:creationId xmlns:a16="http://schemas.microsoft.com/office/drawing/2014/main" xmlns="" id="{3B600B1C-EEB6-4E36-A75E-DDCCC6345173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989138"/>
          <a:ext cx="7848600" cy="4459287"/>
        </p:xfrm>
        <a:graphic>
          <a:graphicData uri="http://schemas.openxmlformats.org/drawingml/2006/table">
            <a:tbl>
              <a:tblPr rtl="1"/>
              <a:tblGrid>
                <a:gridCol w="261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ماذا تعرف 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ماذا تريد أن تعرف 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ماذا تعلمت؟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24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401" name="مربع نص 14"/>
          <p:cNvSpPr txBox="1">
            <a:spLocks noChangeArrowheads="1"/>
          </p:cNvSpPr>
          <p:nvPr/>
        </p:nvSpPr>
        <p:spPr bwMode="auto">
          <a:xfrm>
            <a:off x="539749" y="674687"/>
            <a:ext cx="8208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altLang="ar-SA" sz="4000" b="1" dirty="0">
                <a:solidFill>
                  <a:srgbClr val="0000FF"/>
                </a:solidFill>
              </a:rPr>
              <a:t>بالتعاون مع أفراد مجموعتك، </a:t>
            </a:r>
            <a:r>
              <a:rPr lang="ar-SA" altLang="ar-SA" sz="4000" b="1" dirty="0" smtClean="0">
                <a:solidFill>
                  <a:srgbClr val="0000FF"/>
                </a:solidFill>
              </a:rPr>
              <a:t>اكتبي </a:t>
            </a:r>
            <a:r>
              <a:rPr lang="ar-SA" altLang="ar-SA" sz="4000" b="1" dirty="0">
                <a:solidFill>
                  <a:srgbClr val="0000FF"/>
                </a:solidFill>
              </a:rPr>
              <a:t>ما </a:t>
            </a:r>
            <a:r>
              <a:rPr lang="ar-SA" altLang="ar-SA" sz="4000" b="1" dirty="0" smtClean="0">
                <a:solidFill>
                  <a:srgbClr val="0000FF"/>
                </a:solidFill>
              </a:rPr>
              <a:t>تعرفينه </a:t>
            </a:r>
            <a:r>
              <a:rPr lang="ar-SA" altLang="ar-SA" sz="4000" b="1" dirty="0">
                <a:solidFill>
                  <a:srgbClr val="0000FF"/>
                </a:solidFill>
              </a:rPr>
              <a:t>عن درسنا لهذا اليوم</a:t>
            </a:r>
          </a:p>
        </p:txBody>
      </p:sp>
      <p:sp>
        <p:nvSpPr>
          <p:cNvPr id="16402" name="Text Box 28"/>
          <p:cNvSpPr txBox="1">
            <a:spLocks noChangeArrowheads="1"/>
          </p:cNvSpPr>
          <p:nvPr/>
        </p:nvSpPr>
        <p:spPr bwMode="auto">
          <a:xfrm rot="267059">
            <a:off x="503238" y="168275"/>
            <a:ext cx="2089150" cy="355600"/>
          </a:xfrm>
          <a:prstGeom prst="rect">
            <a:avLst/>
          </a:prstGeom>
          <a:noFill/>
          <a:ln w="1905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FFCC">
                    <a:alpha val="14902"/>
                  </a:srgbClr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ar-SA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الزمن ( 3دقائق )</a:t>
            </a:r>
            <a:endParaRPr lang="en-US" altLang="ar-SA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Rectangle 30"/>
          <p:cNvSpPr>
            <a:spLocks noChangeArrowheads="1"/>
          </p:cNvSpPr>
          <p:nvPr/>
        </p:nvSpPr>
        <p:spPr bwMode="auto">
          <a:xfrm>
            <a:off x="0" y="87313"/>
            <a:ext cx="8964613" cy="523875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spcBef>
                <a:spcPct val="20000"/>
              </a:spcBef>
            </a:pPr>
            <a:r>
              <a:rPr lang="ar-SA" altLang="ar-SA" sz="2800" b="1">
                <a:solidFill>
                  <a:schemeClr val="tx1"/>
                </a:solidFill>
                <a:cs typeface="Arial" pitchFamily="34" charset="0"/>
              </a:rPr>
              <a:t>( نشاط) </a:t>
            </a:r>
          </a:p>
        </p:txBody>
      </p:sp>
    </p:spTree>
    <p:extLst>
      <p:ext uri="{BB962C8B-B14F-4D97-AF65-F5344CB8AC3E}">
        <p14:creationId xmlns:p14="http://schemas.microsoft.com/office/powerpoint/2010/main" val="4211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71400"/>
            <a:ext cx="910850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827584" y="1985814"/>
            <a:ext cx="741682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1- </a:t>
            </a:r>
            <a:r>
              <a:rPr lang="ar-SA" sz="4000" dirty="0" smtClean="0">
                <a:solidFill>
                  <a:schemeClr val="bg1"/>
                </a:solidFill>
              </a:rPr>
              <a:t>نعرف مفهوم التاريخ.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2- نستشعر أهمية التاريخ في حياتنا.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3- نستنج من أين نحصل على المعلومات التاريخية.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4- نقدر جهود المؤرخين 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419872" y="1268760"/>
            <a:ext cx="3403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الأهداف</a:t>
            </a:r>
            <a:endParaRPr lang="ar-SA" sz="5400" b="1" cap="none" spc="0" dirty="0">
              <a:ln/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55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Ø¹ØµÙ Ø°ÙÙÙ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242"/>
            <a:ext cx="868521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321660" y="1340768"/>
            <a:ext cx="295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عصف ذهني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0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36226" y="2204864"/>
            <a:ext cx="3438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ما هو التاريخ؟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645024"/>
            <a:ext cx="3862172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6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1"/>
          <p:cNvSpPr/>
          <p:nvPr/>
        </p:nvSpPr>
        <p:spPr>
          <a:xfrm>
            <a:off x="1600200" y="1935882"/>
            <a:ext cx="6120680" cy="2592288"/>
          </a:xfrm>
          <a:prstGeom prst="hexagon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 smtClean="0">
                <a:solidFill>
                  <a:srgbClr val="002060"/>
                </a:solidFill>
              </a:rPr>
              <a:t>عندما ندرس التاريخ فإننا ندرس الناس والأحداث </a:t>
            </a:r>
            <a:r>
              <a:rPr lang="ar-EG" sz="4000" b="1" dirty="0" err="1" smtClean="0">
                <a:solidFill>
                  <a:srgbClr val="002060"/>
                </a:solidFill>
              </a:rPr>
              <a:t>فى</a:t>
            </a:r>
            <a:r>
              <a:rPr lang="ar-EG" sz="4000" b="1" dirty="0" smtClean="0">
                <a:solidFill>
                  <a:srgbClr val="002060"/>
                </a:solidFill>
              </a:rPr>
              <a:t> الماضي</a:t>
            </a:r>
            <a:endParaRPr lang="ar-E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64815FB5-4626-4DA4-89D4-018BFB18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1" b="94015" l="3000" r="4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75" r="52973"/>
          <a:stretch/>
        </p:blipFill>
        <p:spPr>
          <a:xfrm>
            <a:off x="1259632" y="1772816"/>
            <a:ext cx="6272890" cy="367240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55776" y="2060848"/>
            <a:ext cx="43204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</a:rPr>
              <a:t>نشاط 1:</a:t>
            </a:r>
            <a:r>
              <a:rPr lang="ar-SA" sz="6000" b="1" dirty="0" smtClean="0">
                <a:solidFill>
                  <a:srgbClr val="FF0000"/>
                </a:solidFill>
              </a:rPr>
              <a:t> فردي</a:t>
            </a:r>
          </a:p>
          <a:p>
            <a:pPr algn="ctr"/>
            <a:r>
              <a:rPr lang="ar-SA" sz="6000" b="1" dirty="0" smtClean="0">
                <a:solidFill>
                  <a:srgbClr val="FF0000"/>
                </a:solidFill>
              </a:rPr>
              <a:t>الزمن : دقيقة</a:t>
            </a:r>
            <a:endParaRPr lang="ar-EG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ÙØªÙØ¬Ø© Ø¨Ø­Ø« Ø§ÙØµÙØ± Ø¹Ù Ø§ÙØ¯ÙÙÙØ© Ø§ÙÙØ§Ø­Ø¯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571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0022" y="764704"/>
            <a:ext cx="8136904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ar-EG" sz="4000" b="1" dirty="0" smtClean="0"/>
              <a:t>قال الملك عبد العزيز بن عبد الرحمن آل سعود :</a:t>
            </a:r>
            <a:endParaRPr lang="ar-EG" sz="4000" b="1" dirty="0"/>
          </a:p>
        </p:txBody>
      </p:sp>
      <p:sp>
        <p:nvSpPr>
          <p:cNvPr id="3" name="موجة مزدوجة 2"/>
          <p:cNvSpPr/>
          <p:nvPr/>
        </p:nvSpPr>
        <p:spPr>
          <a:xfrm>
            <a:off x="292374" y="2593082"/>
            <a:ext cx="8855446" cy="2592288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 smtClean="0"/>
              <a:t>((إن خدمة شعبنا واجبة علينا ,لهذا فنحن نخدمه بعيوننا وقلوبنا))</a:t>
            </a:r>
            <a:endParaRPr lang="ar-EG" sz="4000" b="1" dirty="0"/>
          </a:p>
        </p:txBody>
      </p:sp>
    </p:spTree>
    <p:extLst>
      <p:ext uri="{BB962C8B-B14F-4D97-AF65-F5344CB8AC3E}">
        <p14:creationId xmlns:p14="http://schemas.microsoft.com/office/powerpoint/2010/main" val="17488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328107"/>
            <a:ext cx="68407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المعاني </a:t>
            </a:r>
            <a:r>
              <a:rPr lang="ar-EG" sz="4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التى</a:t>
            </a:r>
            <a:r>
              <a:rPr lang="ar-EG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نستنتجها؟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03648" y="2132856"/>
            <a:ext cx="6336704" cy="2520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 smtClean="0"/>
              <a:t>حرص الملك عل</a:t>
            </a:r>
            <a:r>
              <a:rPr lang="ar-SA" sz="4000" b="1" dirty="0" smtClean="0"/>
              <a:t>ى</a:t>
            </a:r>
            <a:endParaRPr lang="ar-EG" sz="4000" b="1" dirty="0" smtClean="0"/>
          </a:p>
          <a:p>
            <a:pPr algn="ctr"/>
            <a:endParaRPr lang="ar-EG" sz="4000" b="1" dirty="0" smtClean="0"/>
          </a:p>
          <a:p>
            <a:pPr algn="ctr"/>
            <a:r>
              <a:rPr lang="ar-EG" sz="4000" b="1" dirty="0" smtClean="0"/>
              <a:t>............................</a:t>
            </a:r>
            <a:endParaRPr lang="ar-EG" sz="40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406674" y="3433192"/>
            <a:ext cx="48245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FF0000"/>
                </a:solidFill>
              </a:rPr>
              <a:t>خدمة الشعب</a:t>
            </a:r>
            <a:endParaRPr lang="ar-EG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140"/>
            <a:ext cx="4362425" cy="3746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055468" y="2780928"/>
            <a:ext cx="21602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/>
              <a:t>من أنا؟؟؟</a:t>
            </a:r>
            <a:endParaRPr lang="ar-EG" sz="40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362425" y="4130656"/>
            <a:ext cx="41764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أدرس الماضي والحاضر وأكتب عنه</a:t>
            </a:r>
            <a:endParaRPr lang="ar-EG" sz="3600" b="1" dirty="0">
              <a:solidFill>
                <a:srgbClr val="00206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8312"/>
            <a:ext cx="3862172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404664"/>
            <a:ext cx="7200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دعونا نرتب </a:t>
            </a:r>
            <a:r>
              <a:rPr lang="ar-EG" sz="4000" b="1" dirty="0" smtClean="0">
                <a:solidFill>
                  <a:srgbClr val="7030A0"/>
                </a:solidFill>
              </a:rPr>
              <a:t>الكلمات الدالة على الزمن حسب الأقدم :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915816" y="2348880"/>
            <a:ext cx="3168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/>
              <a:t>الماضي</a:t>
            </a:r>
            <a:endParaRPr lang="ar-EG" sz="40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066678" y="3356992"/>
            <a:ext cx="3168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/>
              <a:t>المستقبل</a:t>
            </a:r>
            <a:endParaRPr lang="ar-EG" sz="40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033514" y="4365104"/>
            <a:ext cx="3168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/>
              <a:t>الحاضر</a:t>
            </a:r>
            <a:endParaRPr lang="ar-EG" sz="40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201866" y="2336686"/>
            <a:ext cx="674390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شكل بيضاوي 6"/>
          <p:cNvSpPr/>
          <p:nvPr/>
        </p:nvSpPr>
        <p:spPr>
          <a:xfrm>
            <a:off x="6258991" y="3304421"/>
            <a:ext cx="674390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شكل بيضاوي 7"/>
          <p:cNvSpPr/>
          <p:nvPr/>
        </p:nvSpPr>
        <p:spPr>
          <a:xfrm>
            <a:off x="6353447" y="4352910"/>
            <a:ext cx="674390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مربع نص 8"/>
          <p:cNvSpPr txBox="1"/>
          <p:nvPr/>
        </p:nvSpPr>
        <p:spPr>
          <a:xfrm>
            <a:off x="6427588" y="2348880"/>
            <a:ext cx="3371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 smtClean="0">
                <a:solidFill>
                  <a:srgbClr val="FF0000"/>
                </a:solidFill>
              </a:rPr>
              <a:t>1</a:t>
            </a:r>
            <a:endParaRPr lang="ar-EG" sz="4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451523" y="4297670"/>
            <a:ext cx="3371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 smtClean="0">
                <a:solidFill>
                  <a:srgbClr val="FF0000"/>
                </a:solidFill>
              </a:rPr>
              <a:t>2</a:t>
            </a:r>
            <a:endParaRPr lang="ar-EG" sz="4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522044" y="3255060"/>
            <a:ext cx="3371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 smtClean="0">
                <a:solidFill>
                  <a:srgbClr val="FF0000"/>
                </a:solidFill>
              </a:rPr>
              <a:t>3</a:t>
            </a: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2736304" cy="19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ØµØ¨Ø§Ø­ÙØ§Ø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83148"/>
            <a:ext cx="7056784" cy="229798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11560" y="548680"/>
            <a:ext cx="4245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نوع النشاط: ثنائي</a:t>
            </a:r>
            <a:endParaRPr lang="ar-S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560" y="1628800"/>
            <a:ext cx="365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الزمن : دقيقتان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6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35868" y="140723"/>
            <a:ext cx="8496944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4000" b="1" dirty="0" smtClean="0"/>
              <a:t>كيف كان الناس يكتبون الأحداث التاريخية قديما؟</a:t>
            </a:r>
            <a:endParaRPr lang="ar-EG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58" y="782818"/>
            <a:ext cx="4246959" cy="23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98" y="1031730"/>
            <a:ext cx="2884711" cy="2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35" y="1313019"/>
            <a:ext cx="3127494" cy="15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707510" y="2983116"/>
            <a:ext cx="20882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الكتابة عل</a:t>
            </a:r>
            <a:r>
              <a:rPr lang="ar-SA" sz="3200" b="1" dirty="0" smtClean="0">
                <a:solidFill>
                  <a:srgbClr val="FF0000"/>
                </a:solidFill>
              </a:rPr>
              <a:t>ى</a:t>
            </a:r>
            <a:r>
              <a:rPr lang="ar-EG" sz="3200" b="1" dirty="0" smtClean="0">
                <a:solidFill>
                  <a:srgbClr val="FF0000"/>
                </a:solidFill>
              </a:rPr>
              <a:t> الجلد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67894" y="3014866"/>
            <a:ext cx="20882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الكتابة عل</a:t>
            </a:r>
            <a:r>
              <a:rPr lang="ar-SA" sz="3200" b="1" dirty="0" smtClean="0">
                <a:solidFill>
                  <a:srgbClr val="FF0000"/>
                </a:solidFill>
              </a:rPr>
              <a:t>ى </a:t>
            </a:r>
            <a:r>
              <a:rPr lang="ar-EG" sz="3200" b="1" dirty="0" smtClean="0">
                <a:solidFill>
                  <a:srgbClr val="FF0000"/>
                </a:solidFill>
              </a:rPr>
              <a:t>الورق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84412" y="3120342"/>
            <a:ext cx="20882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الكتابة عل</a:t>
            </a:r>
            <a:r>
              <a:rPr lang="ar-SA" sz="3200" b="1" dirty="0" smtClean="0">
                <a:solidFill>
                  <a:srgbClr val="FF0000"/>
                </a:solidFill>
              </a:rPr>
              <a:t>ى</a:t>
            </a:r>
            <a:r>
              <a:rPr lang="ar-EG" sz="3200" b="1" dirty="0" smtClean="0">
                <a:solidFill>
                  <a:srgbClr val="FF0000"/>
                </a:solidFill>
              </a:rPr>
              <a:t> الخشب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10" y="3924300"/>
            <a:ext cx="2587538" cy="164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491880" y="5565178"/>
            <a:ext cx="39709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الكتابة عل</a:t>
            </a:r>
            <a:r>
              <a:rPr lang="ar-SA" sz="3600" b="1" dirty="0" smtClean="0">
                <a:solidFill>
                  <a:srgbClr val="FF0000"/>
                </a:solidFill>
              </a:rPr>
              <a:t>ى</a:t>
            </a:r>
            <a:r>
              <a:rPr lang="ar-EG" sz="3600" b="1" dirty="0" smtClean="0">
                <a:solidFill>
                  <a:srgbClr val="FF0000"/>
                </a:solidFill>
              </a:rPr>
              <a:t> الحجر</a:t>
            </a:r>
            <a:endParaRPr lang="ar-EG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64815FB5-4626-4DA4-89D4-018BFB18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1" b="94015" l="3000" r="4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75" r="52973"/>
          <a:stretch/>
        </p:blipFill>
        <p:spPr>
          <a:xfrm>
            <a:off x="-184439" y="930620"/>
            <a:ext cx="6272890" cy="229070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91766" y="952112"/>
            <a:ext cx="432048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</a:rPr>
              <a:t>نشاط 4:</a:t>
            </a:r>
            <a:r>
              <a:rPr lang="ar-SA" sz="6000" b="1" dirty="0" smtClean="0">
                <a:solidFill>
                  <a:srgbClr val="FF0000"/>
                </a:solidFill>
              </a:rPr>
              <a:t> تعاوني</a:t>
            </a:r>
          </a:p>
          <a:p>
            <a:pPr algn="ctr"/>
            <a:r>
              <a:rPr lang="ar-SA" sz="6000" b="1" dirty="0" smtClean="0">
                <a:solidFill>
                  <a:srgbClr val="FF0000"/>
                </a:solidFill>
              </a:rPr>
              <a:t>صفحة: 20</a:t>
            </a:r>
          </a:p>
          <a:p>
            <a:pPr algn="ctr"/>
            <a:r>
              <a:rPr lang="ar-SA" sz="6000" b="1" dirty="0" smtClean="0">
                <a:solidFill>
                  <a:srgbClr val="FF0000"/>
                </a:solidFill>
              </a:rPr>
              <a:t>الزمن :3دقائق</a:t>
            </a:r>
          </a:p>
          <a:p>
            <a:pPr algn="ctr"/>
            <a:endParaRPr lang="ar-EG" sz="6000" b="1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3710931"/>
            <a:ext cx="6624735" cy="20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3" y="0"/>
            <a:ext cx="7313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/>
          <p:cNvSpPr/>
          <p:nvPr/>
        </p:nvSpPr>
        <p:spPr>
          <a:xfrm>
            <a:off x="5436096" y="980728"/>
            <a:ext cx="3528392" cy="230425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 smtClean="0"/>
              <a:t>ماذا حدث؟</a:t>
            </a:r>
            <a:endParaRPr lang="ar-EG" sz="4400" b="1" dirty="0"/>
          </a:p>
        </p:txBody>
      </p:sp>
      <p:sp>
        <p:nvSpPr>
          <p:cNvPr id="4" name="سحابة 3"/>
          <p:cNvSpPr/>
          <p:nvPr/>
        </p:nvSpPr>
        <p:spPr>
          <a:xfrm>
            <a:off x="-24544" y="1988840"/>
            <a:ext cx="3528392" cy="230425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متى وأين </a:t>
            </a:r>
            <a:r>
              <a:rPr lang="ar-EG" sz="4400" b="1" dirty="0" smtClean="0"/>
              <a:t>حدث؟</a:t>
            </a:r>
            <a:endParaRPr lang="ar-EG" sz="4400" b="1" dirty="0"/>
          </a:p>
        </p:txBody>
      </p:sp>
      <p:sp>
        <p:nvSpPr>
          <p:cNvPr id="5" name="سحابة 4"/>
          <p:cNvSpPr/>
          <p:nvPr/>
        </p:nvSpPr>
        <p:spPr>
          <a:xfrm>
            <a:off x="5435674" y="3429000"/>
            <a:ext cx="3528392" cy="230425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من شارك في ال</a:t>
            </a:r>
            <a:r>
              <a:rPr lang="ar-EG" sz="4400" b="1" dirty="0" smtClean="0"/>
              <a:t>حدث؟</a:t>
            </a:r>
            <a:endParaRPr lang="ar-EG" sz="4400" b="1" dirty="0"/>
          </a:p>
        </p:txBody>
      </p:sp>
      <p:sp>
        <p:nvSpPr>
          <p:cNvPr id="6" name="سحابة 5"/>
          <p:cNvSpPr/>
          <p:nvPr/>
        </p:nvSpPr>
        <p:spPr>
          <a:xfrm>
            <a:off x="1403648" y="4293096"/>
            <a:ext cx="3528392" cy="230425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كيف </a:t>
            </a:r>
            <a:r>
              <a:rPr lang="ar-EG" sz="4400" b="1" dirty="0" smtClean="0"/>
              <a:t>حدث؟</a:t>
            </a:r>
            <a:endParaRPr lang="ar-EG" sz="4400" b="1" dirty="0"/>
          </a:p>
        </p:txBody>
      </p:sp>
      <p:sp>
        <p:nvSpPr>
          <p:cNvPr id="7" name="سحابة 6"/>
          <p:cNvSpPr/>
          <p:nvPr/>
        </p:nvSpPr>
        <p:spPr>
          <a:xfrm>
            <a:off x="2339752" y="-27384"/>
            <a:ext cx="3528392" cy="230425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ل</a:t>
            </a:r>
            <a:r>
              <a:rPr lang="ar-EG" sz="4400" b="1" dirty="0" smtClean="0"/>
              <a:t>ماذا حدث؟</a:t>
            </a:r>
            <a:endParaRPr lang="ar-EG" sz="4400" b="1" dirty="0"/>
          </a:p>
        </p:txBody>
      </p:sp>
    </p:spTree>
    <p:extLst>
      <p:ext uri="{BB962C8B-B14F-4D97-AF65-F5344CB8AC3E}">
        <p14:creationId xmlns:p14="http://schemas.microsoft.com/office/powerpoint/2010/main" val="33585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64815FB5-4626-4DA4-89D4-018BFB18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1" b="94015" l="3000" r="4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75" r="52973"/>
          <a:stretch/>
        </p:blipFill>
        <p:spPr>
          <a:xfrm>
            <a:off x="1290886" y="1921608"/>
            <a:ext cx="6272890" cy="229070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55776" y="2060848"/>
            <a:ext cx="43204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</a:rPr>
              <a:t>نشاط </a:t>
            </a:r>
            <a:r>
              <a:rPr lang="ar-SA" sz="6000" b="1" dirty="0" smtClean="0">
                <a:solidFill>
                  <a:srgbClr val="FF0000"/>
                </a:solidFill>
              </a:rPr>
              <a:t>فردي</a:t>
            </a:r>
            <a:r>
              <a:rPr lang="ar-EG" sz="6000" b="1" dirty="0" smtClean="0">
                <a:solidFill>
                  <a:srgbClr val="FF0000"/>
                </a:solidFill>
              </a:rPr>
              <a:t>:</a:t>
            </a:r>
            <a:endParaRPr lang="ar-EG" sz="6000" b="1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645024"/>
            <a:ext cx="3862172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7584" y="188640"/>
            <a:ext cx="77768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 smtClean="0"/>
              <a:t>حددي </a:t>
            </a:r>
            <a:r>
              <a:rPr lang="ar-EG" sz="3600" b="1" dirty="0" smtClean="0"/>
              <a:t>نوع الزمن الذي تعبر عنه الرسوم :</a:t>
            </a:r>
            <a:endParaRPr lang="ar-EG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08" y="2060848"/>
            <a:ext cx="3613175" cy="186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2872135" cy="28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7524328" y="4216636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6" name="شكل بيضاوي 5"/>
          <p:cNvSpPr/>
          <p:nvPr/>
        </p:nvSpPr>
        <p:spPr>
          <a:xfrm>
            <a:off x="7524328" y="5445224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" name="شكل بيضاوي 6"/>
          <p:cNvSpPr/>
          <p:nvPr/>
        </p:nvSpPr>
        <p:spPr>
          <a:xfrm>
            <a:off x="2839715" y="4540672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شكل بيضاوي 7"/>
          <p:cNvSpPr/>
          <p:nvPr/>
        </p:nvSpPr>
        <p:spPr>
          <a:xfrm>
            <a:off x="2839715" y="5769260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354116" y="4343111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ماضي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506516" y="5446965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حاضر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11560" y="4495511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ماضي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80678" y="5771001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حاضر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7378724" y="5607677"/>
            <a:ext cx="793676" cy="3231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شكل بيضاوي 13"/>
          <p:cNvSpPr/>
          <p:nvPr/>
        </p:nvSpPr>
        <p:spPr>
          <a:xfrm>
            <a:off x="2694905" y="4703125"/>
            <a:ext cx="793676" cy="3231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37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/>
      <p:bldP spid="10" grpId="0"/>
      <p:bldP spid="11" grpId="0"/>
      <p:bldP spid="12" grpId="0"/>
      <p:bldP spid="4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7524328" y="4216636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" name="شكل بيضاوي 2"/>
          <p:cNvSpPr/>
          <p:nvPr/>
        </p:nvSpPr>
        <p:spPr>
          <a:xfrm>
            <a:off x="7524328" y="5445224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شكل بيضاوي 3"/>
          <p:cNvSpPr/>
          <p:nvPr/>
        </p:nvSpPr>
        <p:spPr>
          <a:xfrm>
            <a:off x="2839715" y="4540672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شكل بيضاوي 4"/>
          <p:cNvSpPr/>
          <p:nvPr/>
        </p:nvSpPr>
        <p:spPr>
          <a:xfrm>
            <a:off x="2839715" y="5769260"/>
            <a:ext cx="50405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54116" y="4343111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ماضي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06516" y="5446965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حاضر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11560" y="4495511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ماضي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80678" y="5771001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</a:rPr>
              <a:t>حاضر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7306480" y="4343111"/>
            <a:ext cx="793676" cy="3231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شكل بيضاوي 10"/>
          <p:cNvSpPr/>
          <p:nvPr/>
        </p:nvSpPr>
        <p:spPr>
          <a:xfrm>
            <a:off x="2662448" y="5931713"/>
            <a:ext cx="793676" cy="3231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26" y="0"/>
            <a:ext cx="4600874" cy="368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0" y="423525"/>
            <a:ext cx="3481536" cy="326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4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733106" y="1736998"/>
            <a:ext cx="5400600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/>
              <a:t>أفخر ان وطني المملكة العربية السعودية هو العمق التاريخي والديني للعرب والمسلمين ففيه مهبط الوحي وقبلة المسلمين</a:t>
            </a:r>
            <a:endParaRPr lang="ar-EG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412776"/>
            <a:ext cx="4701679" cy="39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5868144" y="4204618"/>
            <a:ext cx="2357120" cy="22758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828800" h="1828800"/>
            <a:bevelB w="1828800" h="1828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5839222" y="4204618"/>
            <a:ext cx="2357120" cy="22758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828800" h="1828800"/>
            <a:bevelB w="1828800" h="1828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7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انفجار 1 6" descr="نسيج أزرق"/>
          <p:cNvSpPr>
            <a:spLocks noChangeArrowheads="1"/>
          </p:cNvSpPr>
          <p:nvPr/>
        </p:nvSpPr>
        <p:spPr bwMode="auto">
          <a:xfrm>
            <a:off x="142875" y="71438"/>
            <a:ext cx="2500313" cy="1714500"/>
          </a:xfrm>
          <a:prstGeom prst="irregularSeal1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5000" cmpd="thickThin" algn="ctr">
            <a:solidFill>
              <a:srgbClr val="862A4A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/>
            <a:r>
              <a:rPr lang="ar-SA" altLang="ar-SA" sz="1800" dirty="0">
                <a:solidFill>
                  <a:schemeClr val="tx2"/>
                </a:solidFill>
                <a:latin typeface="Lucida Sans Unicode" pitchFamily="34" charset="0"/>
                <a:cs typeface="PT Bold Heading" pitchFamily="2" charset="-78"/>
              </a:rPr>
              <a:t>تقويم ختامي</a:t>
            </a:r>
          </a:p>
          <a:p>
            <a:pPr algn="ctr" rtl="1" eaLnBrk="1" hangingPunct="1"/>
            <a:endParaRPr lang="ar-SA" altLang="ar-SA" sz="1800" dirty="0">
              <a:solidFill>
                <a:schemeClr val="bg1"/>
              </a:solidFill>
              <a:latin typeface="Lucida Sans Unicode" pitchFamily="34" charset="0"/>
              <a:cs typeface="PT Bold Heading" pitchFamily="2" charset="-78"/>
            </a:endParaRPr>
          </a:p>
        </p:txBody>
      </p:sp>
      <p:graphicFrame>
        <p:nvGraphicFramePr>
          <p:cNvPr id="13" name="Group 55">
            <a:extLst>
              <a:ext uri="{FF2B5EF4-FFF2-40B4-BE49-F238E27FC236}">
                <a16:creationId xmlns:a16="http://schemas.microsoft.com/office/drawing/2014/main" xmlns="" id="{A6FCCE5C-56D7-4D10-80D7-A61F28F3B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91154"/>
              </p:ext>
            </p:extLst>
          </p:nvPr>
        </p:nvGraphicFramePr>
        <p:xfrm>
          <a:off x="755650" y="1628775"/>
          <a:ext cx="7848600" cy="4459288"/>
        </p:xfrm>
        <a:graphic>
          <a:graphicData uri="http://schemas.openxmlformats.org/drawingml/2006/table">
            <a:tbl>
              <a:tblPr rtl="1"/>
              <a:tblGrid>
                <a:gridCol w="261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ماذا تعرف 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ماذا تريد أن تعرف 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ماذا تعلمت؟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2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تعريف التاريخ.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من هو المؤرخ.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أهمية التاريخ في بناء نهضتنا.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3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 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6" name="Picture 12" descr="ÙÙØ§ÙÙÙ Ø§ÙØµÙ ÙÙØ¨ÙØ§Øª - Ø¨Ø­Ø« Google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10" y="37505"/>
            <a:ext cx="909674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0" y="67073"/>
            <a:ext cx="9075738" cy="6820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 rot="2244106">
            <a:off x="1150028" y="3647238"/>
            <a:ext cx="60102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القوانين الصفية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0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st flowers tumblr background pastel ideas #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6" y="0"/>
            <a:ext cx="9144000" cy="7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187624" y="490623"/>
            <a:ext cx="7308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S_Bold"/>
              </a:rPr>
              <a:t>صغيرتي المبدعة </a:t>
            </a:r>
          </a:p>
          <a:p>
            <a:pPr algn="ctr"/>
            <a:r>
              <a:rPr lang="ar-SA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S_Bold"/>
              </a:rPr>
              <a:t>أبحري في عالم النت وبمساعدة والدتك أو أحد </a:t>
            </a:r>
          </a:p>
          <a:p>
            <a:pPr algn="ctr"/>
            <a:r>
              <a:rPr lang="ar-SA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S_Bold"/>
              </a:rPr>
              <a:t>أفراد عائلتك في البحث عن </a:t>
            </a:r>
            <a:r>
              <a:rPr lang="ar-SA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S_Bold"/>
              </a:rPr>
              <a:t>بعض القصص التاريخية أو الاثار التاريخية أو حضارة اعجبتك ثم رتبيها في مطوية من ابداعك</a:t>
            </a:r>
            <a:endParaRPr lang="ar-SA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FS_Bold"/>
            </a:endParaRPr>
          </a:p>
        </p:txBody>
      </p:sp>
      <p:sp>
        <p:nvSpPr>
          <p:cNvPr id="6" name="انفجار 1 5">
            <a:extLst>
              <a:ext uri="{FF2B5EF4-FFF2-40B4-BE49-F238E27FC236}">
                <a16:creationId xmlns:a16="http://schemas.microsoft.com/office/drawing/2014/main" xmlns="" id="{F554D905-B0E8-4EE6-847D-7BFE99B011FD}"/>
              </a:ext>
            </a:extLst>
          </p:cNvPr>
          <p:cNvSpPr/>
          <p:nvPr/>
        </p:nvSpPr>
        <p:spPr>
          <a:xfrm>
            <a:off x="6228184" y="3717032"/>
            <a:ext cx="2646611" cy="214312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SA" sz="1800" dirty="0">
                <a:solidFill>
                  <a:schemeClr val="tx1"/>
                </a:solidFill>
                <a:latin typeface="Lucida Sans Unicode" pitchFamily="34" charset="0"/>
                <a:cs typeface="PT Bold Heading" pitchFamily="2" charset="-78"/>
              </a:rPr>
              <a:t>مهمة منزلية</a:t>
            </a:r>
          </a:p>
          <a:p>
            <a:pPr algn="ctr" rtl="1" eaLnBrk="1" hangingPunct="1">
              <a:defRPr/>
            </a:pPr>
            <a:r>
              <a:rPr lang="ar-SA" sz="1800" dirty="0">
                <a:solidFill>
                  <a:schemeClr val="tx1"/>
                </a:solidFill>
                <a:latin typeface="Lucida Sans Unicode" pitchFamily="34" charset="0"/>
                <a:cs typeface="PT Bold Heading" pitchFamily="2" charset="-78"/>
              </a:rPr>
              <a:t>للمجموعة</a:t>
            </a:r>
          </a:p>
        </p:txBody>
      </p:sp>
    </p:spTree>
    <p:extLst>
      <p:ext uri="{BB962C8B-B14F-4D97-AF65-F5344CB8AC3E}">
        <p14:creationId xmlns:p14="http://schemas.microsoft.com/office/powerpoint/2010/main" val="609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ØÐ¾ÑÐ¾Ø Ð°Ð²ÑÐ¾Ñ Soloveika Ð½Ð° Ð¯Ð½Ð´ÐµÐºÑ.Ð¤Ð¾ÑÐº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358511" cy="69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004048" y="2780928"/>
            <a:ext cx="33121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الواجب المنزلي ص 38</a:t>
            </a:r>
          </a:p>
          <a:p>
            <a:pPr algn="ctr"/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سؤال رقم 5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3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صورة 2" descr="20-3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 descr="unnamed.jpg">
            <a:extLst>
              <a:ext uri="{FF2B5EF4-FFF2-40B4-BE49-F238E27FC236}">
                <a16:creationId xmlns="" xmlns:a16="http://schemas.microsoft.com/office/drawing/2014/main" id="{9CE5D1F9-DFA6-45E0-AF8E-FB6437974D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976" t="4949" r="7369" b="3914"/>
          <a:stretch>
            <a:fillRect/>
          </a:stretch>
        </p:blipFill>
        <p:spPr>
          <a:xfrm>
            <a:off x="4572000" y="2060848"/>
            <a:ext cx="4176464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427538" y="246063"/>
            <a:ext cx="4032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ar-SA" sz="4800">
                <a:solidFill>
                  <a:srgbClr val="800080"/>
                </a:solidFill>
                <a:latin typeface="Arabic Typesetting" pitchFamily="66" charset="-78"/>
                <a:cs typeface="DecoType Naskh" pitchFamily="2" charset="-78"/>
              </a:rPr>
              <a:t>استراتيجية لافتات الحقائق</a:t>
            </a:r>
          </a:p>
        </p:txBody>
      </p:sp>
    </p:spTree>
    <p:extLst>
      <p:ext uri="{BB962C8B-B14F-4D97-AF65-F5344CB8AC3E}">
        <p14:creationId xmlns:p14="http://schemas.microsoft.com/office/powerpoint/2010/main" val="41179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5" descr="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349500"/>
            <a:ext cx="44640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4138"/>
            <a:ext cx="6696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8324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مستطيل 1"/>
          <p:cNvSpPr>
            <a:spLocks noChangeArrowheads="1"/>
          </p:cNvSpPr>
          <p:nvPr/>
        </p:nvSpPr>
        <p:spPr bwMode="auto">
          <a:xfrm>
            <a:off x="971550" y="4941888"/>
            <a:ext cx="73453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</a:pPr>
            <a:r>
              <a:rPr lang="ar-SA" sz="4400" dirty="0">
                <a:solidFill>
                  <a:schemeClr val="tx1"/>
                </a:solidFill>
              </a:rPr>
              <a:t>ما </a:t>
            </a:r>
            <a:r>
              <a:rPr lang="ar-SA" sz="4400" dirty="0" smtClean="0">
                <a:solidFill>
                  <a:schemeClr val="tx1"/>
                </a:solidFill>
              </a:rPr>
              <a:t>هي الدراسات </a:t>
            </a:r>
            <a:r>
              <a:rPr lang="ar-SA" sz="4400" dirty="0" err="1" smtClean="0">
                <a:solidFill>
                  <a:schemeClr val="tx1"/>
                </a:solidFill>
              </a:rPr>
              <a:t>الإجتماعية</a:t>
            </a:r>
            <a:r>
              <a:rPr lang="ar-SA" sz="4400" dirty="0" smtClean="0">
                <a:solidFill>
                  <a:schemeClr val="tx1"/>
                </a:solidFill>
              </a:rPr>
              <a:t>؟</a:t>
            </a:r>
          </a:p>
          <a:p>
            <a:pPr algn="ctr" rtl="1" eaLnBrk="1" hangingPunct="1">
              <a:spcBef>
                <a:spcPct val="50000"/>
              </a:spcBef>
            </a:pPr>
            <a:endParaRPr lang="ar-S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75219" y="1916832"/>
            <a:ext cx="699903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اكتشفي عزيزتي الطالبة</a:t>
            </a:r>
          </a:p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أهم فروع الدراسات الاجتماعية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 داخل الكبسولات 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ثم نتعرف على الكبسولة الأولى</a:t>
            </a:r>
            <a:endParaRPr lang="ar-S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9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462619" y="2111736"/>
            <a:ext cx="1504622" cy="3389586"/>
          </a:xfrm>
          <a:prstGeom prst="rect">
            <a:avLst/>
          </a:prstGeom>
          <a:gradFill flip="none" rotWithShape="1">
            <a:gsLst>
              <a:gs pos="12000">
                <a:srgbClr val="680000"/>
              </a:gs>
              <a:gs pos="43000">
                <a:srgbClr val="A00D02"/>
              </a:gs>
              <a:gs pos="83000">
                <a:srgbClr val="63080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التاريخ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700870" y="2128066"/>
            <a:ext cx="1504622" cy="3389586"/>
          </a:xfrm>
          <a:prstGeom prst="rect">
            <a:avLst/>
          </a:prstGeom>
          <a:gradFill flip="none" rotWithShape="1">
            <a:gsLst>
              <a:gs pos="20000">
                <a:srgbClr val="FFC000"/>
              </a:gs>
              <a:gs pos="59000">
                <a:schemeClr val="accent2">
                  <a:lumMod val="60000"/>
                  <a:lumOff val="40000"/>
                </a:schemeClr>
              </a:gs>
              <a:gs pos="83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الجغرافيا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5018095" y="2091950"/>
            <a:ext cx="1504622" cy="3389586"/>
          </a:xfrm>
          <a:prstGeom prst="rect">
            <a:avLst/>
          </a:prstGeom>
          <a:gradFill flip="none" rotWithShape="1">
            <a:gsLst>
              <a:gs pos="21000">
                <a:srgbClr val="003446"/>
              </a:gs>
              <a:gs pos="55000">
                <a:srgbClr val="00B0F0"/>
              </a:gs>
              <a:gs pos="87000">
                <a:srgbClr val="002E3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الاقتصاد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7221205" y="2128066"/>
            <a:ext cx="1504622" cy="3389586"/>
          </a:xfrm>
          <a:prstGeom prst="rect">
            <a:avLst/>
          </a:prstGeom>
          <a:gradFill flip="none" rotWithShape="1">
            <a:gsLst>
              <a:gs pos="12000">
                <a:srgbClr val="3A1E34"/>
              </a:gs>
              <a:gs pos="55000">
                <a:srgbClr val="7030A0"/>
              </a:gs>
              <a:gs pos="87000">
                <a:srgbClr val="2B172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الحكومة</a:t>
            </a:r>
            <a:endParaRPr lang="ar-SA" dirty="0"/>
          </a:p>
        </p:txBody>
      </p:sp>
      <p:grpSp>
        <p:nvGrpSpPr>
          <p:cNvPr id="33" name="مجموعة 32"/>
          <p:cNvGrpSpPr/>
          <p:nvPr/>
        </p:nvGrpSpPr>
        <p:grpSpPr>
          <a:xfrm>
            <a:off x="304471" y="883420"/>
            <a:ext cx="1885952" cy="2418046"/>
            <a:chOff x="405961" y="902712"/>
            <a:chExt cx="2514602" cy="2418046"/>
          </a:xfrm>
        </p:grpSpPr>
        <p:sp>
          <p:nvSpPr>
            <p:cNvPr id="7" name="شكل حر 6"/>
            <p:cNvSpPr/>
            <p:nvPr/>
          </p:nvSpPr>
          <p:spPr>
            <a:xfrm rot="5400000">
              <a:off x="454239" y="854434"/>
              <a:ext cx="2418046" cy="2514601"/>
            </a:xfrm>
            <a:custGeom>
              <a:avLst/>
              <a:gdLst>
                <a:gd name="connsiteX0" fmla="*/ 1274788 w 2418046"/>
                <a:gd name="connsiteY0" fmla="*/ 0 h 2514601"/>
                <a:gd name="connsiteX1" fmla="*/ 2418046 w 2418046"/>
                <a:gd name="connsiteY1" fmla="*/ 0 h 2514601"/>
                <a:gd name="connsiteX2" fmla="*/ 2418046 w 2418046"/>
                <a:gd name="connsiteY2" fmla="*/ 2514601 h 2514601"/>
                <a:gd name="connsiteX3" fmla="*/ 1274788 w 2418046"/>
                <a:gd name="connsiteY3" fmla="*/ 2514601 h 2514601"/>
                <a:gd name="connsiteX4" fmla="*/ 23978 w 2418046"/>
                <a:gd name="connsiteY4" fmla="*/ 1495162 h 2514601"/>
                <a:gd name="connsiteX5" fmla="*/ 0 w 2418046"/>
                <a:gd name="connsiteY5" fmla="*/ 1257301 h 2514601"/>
                <a:gd name="connsiteX6" fmla="*/ 23978 w 2418046"/>
                <a:gd name="connsiteY6" fmla="*/ 1019440 h 2514601"/>
                <a:gd name="connsiteX7" fmla="*/ 1274788 w 2418046"/>
                <a:gd name="connsiteY7" fmla="*/ 0 h 25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046" h="2514601">
                  <a:moveTo>
                    <a:pt x="1274788" y="0"/>
                  </a:moveTo>
                  <a:lnTo>
                    <a:pt x="2418046" y="0"/>
                  </a:lnTo>
                  <a:lnTo>
                    <a:pt x="2418046" y="2514601"/>
                  </a:lnTo>
                  <a:lnTo>
                    <a:pt x="1274788" y="2514601"/>
                  </a:lnTo>
                  <a:cubicBezTo>
                    <a:pt x="657800" y="2514601"/>
                    <a:pt x="143030" y="2076955"/>
                    <a:pt x="23978" y="1495162"/>
                  </a:cubicBezTo>
                  <a:lnTo>
                    <a:pt x="0" y="1257301"/>
                  </a:lnTo>
                  <a:lnTo>
                    <a:pt x="23978" y="1019440"/>
                  </a:lnTo>
                  <a:cubicBezTo>
                    <a:pt x="143030" y="437647"/>
                    <a:pt x="657800" y="0"/>
                    <a:pt x="12747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405961" y="1908871"/>
              <a:ext cx="2514602" cy="404744"/>
            </a:xfrm>
            <a:prstGeom prst="rect">
              <a:avLst/>
            </a:prstGeom>
            <a:gradFill flip="none" rotWithShape="1">
              <a:gsLst>
                <a:gs pos="12000">
                  <a:srgbClr val="680000"/>
                </a:gs>
                <a:gs pos="43000">
                  <a:srgbClr val="A00D02"/>
                </a:gs>
                <a:gs pos="83000">
                  <a:srgbClr val="63080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بيضاوي 22"/>
            <p:cNvSpPr/>
            <p:nvPr/>
          </p:nvSpPr>
          <p:spPr>
            <a:xfrm>
              <a:off x="616824" y="1303025"/>
              <a:ext cx="504497" cy="43819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2562618" y="877207"/>
            <a:ext cx="1885952" cy="2418046"/>
            <a:chOff x="3869122" y="866127"/>
            <a:chExt cx="2514602" cy="2418046"/>
          </a:xfrm>
        </p:grpSpPr>
        <p:sp>
          <p:nvSpPr>
            <p:cNvPr id="12" name="شكل حر 11"/>
            <p:cNvSpPr/>
            <p:nvPr/>
          </p:nvSpPr>
          <p:spPr>
            <a:xfrm rot="5400000">
              <a:off x="3917400" y="817849"/>
              <a:ext cx="2418046" cy="2514601"/>
            </a:xfrm>
            <a:custGeom>
              <a:avLst/>
              <a:gdLst>
                <a:gd name="connsiteX0" fmla="*/ 1274788 w 2418046"/>
                <a:gd name="connsiteY0" fmla="*/ 0 h 2514601"/>
                <a:gd name="connsiteX1" fmla="*/ 2418046 w 2418046"/>
                <a:gd name="connsiteY1" fmla="*/ 0 h 2514601"/>
                <a:gd name="connsiteX2" fmla="*/ 2418046 w 2418046"/>
                <a:gd name="connsiteY2" fmla="*/ 2514601 h 2514601"/>
                <a:gd name="connsiteX3" fmla="*/ 1274788 w 2418046"/>
                <a:gd name="connsiteY3" fmla="*/ 2514601 h 2514601"/>
                <a:gd name="connsiteX4" fmla="*/ 23978 w 2418046"/>
                <a:gd name="connsiteY4" fmla="*/ 1495162 h 2514601"/>
                <a:gd name="connsiteX5" fmla="*/ 0 w 2418046"/>
                <a:gd name="connsiteY5" fmla="*/ 1257301 h 2514601"/>
                <a:gd name="connsiteX6" fmla="*/ 23978 w 2418046"/>
                <a:gd name="connsiteY6" fmla="*/ 1019440 h 2514601"/>
                <a:gd name="connsiteX7" fmla="*/ 1274788 w 2418046"/>
                <a:gd name="connsiteY7" fmla="*/ 0 h 25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046" h="2514601">
                  <a:moveTo>
                    <a:pt x="1274788" y="0"/>
                  </a:moveTo>
                  <a:lnTo>
                    <a:pt x="2418046" y="0"/>
                  </a:lnTo>
                  <a:lnTo>
                    <a:pt x="2418046" y="2514601"/>
                  </a:lnTo>
                  <a:lnTo>
                    <a:pt x="1274788" y="2514601"/>
                  </a:lnTo>
                  <a:cubicBezTo>
                    <a:pt x="657800" y="2514601"/>
                    <a:pt x="143030" y="2076955"/>
                    <a:pt x="23978" y="1495162"/>
                  </a:cubicBezTo>
                  <a:lnTo>
                    <a:pt x="0" y="1257301"/>
                  </a:lnTo>
                  <a:lnTo>
                    <a:pt x="23978" y="1019440"/>
                  </a:lnTo>
                  <a:cubicBezTo>
                    <a:pt x="143030" y="437647"/>
                    <a:pt x="657800" y="0"/>
                    <a:pt x="12747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3869122" y="1924921"/>
              <a:ext cx="2514602" cy="388694"/>
            </a:xfrm>
            <a:prstGeom prst="rect">
              <a:avLst/>
            </a:prstGeom>
            <a:gradFill flip="none" rotWithShape="1">
              <a:gsLst>
                <a:gs pos="20000">
                  <a:srgbClr val="FFC000"/>
                </a:gs>
                <a:gs pos="59000">
                  <a:schemeClr val="accent2">
                    <a:lumMod val="60000"/>
                    <a:lumOff val="40000"/>
                  </a:schemeClr>
                </a:gs>
                <a:gs pos="83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شكل بيضاوي 23"/>
            <p:cNvSpPr/>
            <p:nvPr/>
          </p:nvSpPr>
          <p:spPr>
            <a:xfrm>
              <a:off x="4063391" y="1303025"/>
              <a:ext cx="504497" cy="438196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4863880" y="882928"/>
            <a:ext cx="1885952" cy="2418046"/>
            <a:chOff x="6681295" y="866127"/>
            <a:chExt cx="2514602" cy="2418046"/>
          </a:xfrm>
        </p:grpSpPr>
        <p:sp>
          <p:nvSpPr>
            <p:cNvPr id="16" name="شكل حر 15"/>
            <p:cNvSpPr/>
            <p:nvPr/>
          </p:nvSpPr>
          <p:spPr>
            <a:xfrm rot="5400000">
              <a:off x="6729573" y="817849"/>
              <a:ext cx="2418046" cy="2514601"/>
            </a:xfrm>
            <a:custGeom>
              <a:avLst/>
              <a:gdLst>
                <a:gd name="connsiteX0" fmla="*/ 1274788 w 2418046"/>
                <a:gd name="connsiteY0" fmla="*/ 0 h 2514601"/>
                <a:gd name="connsiteX1" fmla="*/ 2418046 w 2418046"/>
                <a:gd name="connsiteY1" fmla="*/ 0 h 2514601"/>
                <a:gd name="connsiteX2" fmla="*/ 2418046 w 2418046"/>
                <a:gd name="connsiteY2" fmla="*/ 2514601 h 2514601"/>
                <a:gd name="connsiteX3" fmla="*/ 1274788 w 2418046"/>
                <a:gd name="connsiteY3" fmla="*/ 2514601 h 2514601"/>
                <a:gd name="connsiteX4" fmla="*/ 23978 w 2418046"/>
                <a:gd name="connsiteY4" fmla="*/ 1495162 h 2514601"/>
                <a:gd name="connsiteX5" fmla="*/ 0 w 2418046"/>
                <a:gd name="connsiteY5" fmla="*/ 1257301 h 2514601"/>
                <a:gd name="connsiteX6" fmla="*/ 23978 w 2418046"/>
                <a:gd name="connsiteY6" fmla="*/ 1019440 h 2514601"/>
                <a:gd name="connsiteX7" fmla="*/ 1274788 w 2418046"/>
                <a:gd name="connsiteY7" fmla="*/ 0 h 25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046" h="2514601">
                  <a:moveTo>
                    <a:pt x="1274788" y="0"/>
                  </a:moveTo>
                  <a:lnTo>
                    <a:pt x="2418046" y="0"/>
                  </a:lnTo>
                  <a:lnTo>
                    <a:pt x="2418046" y="2514601"/>
                  </a:lnTo>
                  <a:lnTo>
                    <a:pt x="1274788" y="2514601"/>
                  </a:lnTo>
                  <a:cubicBezTo>
                    <a:pt x="657800" y="2514601"/>
                    <a:pt x="143030" y="2076955"/>
                    <a:pt x="23978" y="1495162"/>
                  </a:cubicBezTo>
                  <a:lnTo>
                    <a:pt x="0" y="1257301"/>
                  </a:lnTo>
                  <a:lnTo>
                    <a:pt x="23978" y="1019440"/>
                  </a:lnTo>
                  <a:cubicBezTo>
                    <a:pt x="143030" y="437647"/>
                    <a:pt x="657800" y="0"/>
                    <a:pt x="12747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6681295" y="1936727"/>
              <a:ext cx="2514602" cy="405725"/>
            </a:xfrm>
            <a:prstGeom prst="rect">
              <a:avLst/>
            </a:prstGeom>
            <a:gradFill flip="none" rotWithShape="1">
              <a:gsLst>
                <a:gs pos="21000">
                  <a:srgbClr val="003446"/>
                </a:gs>
                <a:gs pos="55000">
                  <a:srgbClr val="00B0F0"/>
                </a:gs>
                <a:gs pos="87000">
                  <a:srgbClr val="002E3E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6827786" y="1349281"/>
              <a:ext cx="504497" cy="438196"/>
            </a:xfrm>
            <a:prstGeom prst="ellipse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7082659" y="902713"/>
            <a:ext cx="1892369" cy="2418046"/>
            <a:chOff x="9513139" y="901731"/>
            <a:chExt cx="2523159" cy="2418046"/>
          </a:xfrm>
        </p:grpSpPr>
        <p:sp>
          <p:nvSpPr>
            <p:cNvPr id="21" name="شكل حر 20"/>
            <p:cNvSpPr/>
            <p:nvPr/>
          </p:nvSpPr>
          <p:spPr>
            <a:xfrm rot="5400000">
              <a:off x="9569975" y="853453"/>
              <a:ext cx="2418046" cy="2514601"/>
            </a:xfrm>
            <a:custGeom>
              <a:avLst/>
              <a:gdLst>
                <a:gd name="connsiteX0" fmla="*/ 1274788 w 2418046"/>
                <a:gd name="connsiteY0" fmla="*/ 0 h 2514601"/>
                <a:gd name="connsiteX1" fmla="*/ 2418046 w 2418046"/>
                <a:gd name="connsiteY1" fmla="*/ 0 h 2514601"/>
                <a:gd name="connsiteX2" fmla="*/ 2418046 w 2418046"/>
                <a:gd name="connsiteY2" fmla="*/ 2514601 h 2514601"/>
                <a:gd name="connsiteX3" fmla="*/ 1274788 w 2418046"/>
                <a:gd name="connsiteY3" fmla="*/ 2514601 h 2514601"/>
                <a:gd name="connsiteX4" fmla="*/ 23978 w 2418046"/>
                <a:gd name="connsiteY4" fmla="*/ 1495162 h 2514601"/>
                <a:gd name="connsiteX5" fmla="*/ 0 w 2418046"/>
                <a:gd name="connsiteY5" fmla="*/ 1257301 h 2514601"/>
                <a:gd name="connsiteX6" fmla="*/ 23978 w 2418046"/>
                <a:gd name="connsiteY6" fmla="*/ 1019440 h 2514601"/>
                <a:gd name="connsiteX7" fmla="*/ 1274788 w 2418046"/>
                <a:gd name="connsiteY7" fmla="*/ 0 h 25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046" h="2514601">
                  <a:moveTo>
                    <a:pt x="1274788" y="0"/>
                  </a:moveTo>
                  <a:lnTo>
                    <a:pt x="2418046" y="0"/>
                  </a:lnTo>
                  <a:lnTo>
                    <a:pt x="2418046" y="2514601"/>
                  </a:lnTo>
                  <a:lnTo>
                    <a:pt x="1274788" y="2514601"/>
                  </a:lnTo>
                  <a:cubicBezTo>
                    <a:pt x="657800" y="2514601"/>
                    <a:pt x="143030" y="2076955"/>
                    <a:pt x="23978" y="1495162"/>
                  </a:cubicBezTo>
                  <a:lnTo>
                    <a:pt x="0" y="1257301"/>
                  </a:lnTo>
                  <a:lnTo>
                    <a:pt x="23978" y="1019440"/>
                  </a:lnTo>
                  <a:cubicBezTo>
                    <a:pt x="143030" y="437647"/>
                    <a:pt x="657800" y="0"/>
                    <a:pt x="12747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9513139" y="1977137"/>
              <a:ext cx="2514602" cy="336477"/>
            </a:xfrm>
            <a:prstGeom prst="rect">
              <a:avLst/>
            </a:prstGeom>
            <a:gradFill flip="none" rotWithShape="1">
              <a:gsLst>
                <a:gs pos="12000">
                  <a:srgbClr val="3A1E34"/>
                </a:gs>
                <a:gs pos="55000">
                  <a:srgbClr val="7030A0"/>
                </a:gs>
                <a:gs pos="87000">
                  <a:srgbClr val="2B172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شكل بيضاوي 25"/>
            <p:cNvSpPr/>
            <p:nvPr/>
          </p:nvSpPr>
          <p:spPr>
            <a:xfrm>
              <a:off x="9742770" y="1349281"/>
              <a:ext cx="504497" cy="438196"/>
            </a:xfrm>
            <a:prstGeom prst="ellipse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239439" y="3555484"/>
            <a:ext cx="1950983" cy="2420007"/>
            <a:chOff x="319253" y="3559063"/>
            <a:chExt cx="2601310" cy="2420007"/>
          </a:xfrm>
        </p:grpSpPr>
        <p:sp>
          <p:nvSpPr>
            <p:cNvPr id="6" name="شكل حر 5"/>
            <p:cNvSpPr/>
            <p:nvPr/>
          </p:nvSpPr>
          <p:spPr>
            <a:xfrm rot="16200000">
              <a:off x="409904" y="3468412"/>
              <a:ext cx="2420007" cy="2601310"/>
            </a:xfrm>
            <a:custGeom>
              <a:avLst/>
              <a:gdLst>
                <a:gd name="connsiteX0" fmla="*/ 1276749 w 2420007"/>
                <a:gd name="connsiteY0" fmla="*/ 0 h 2601310"/>
                <a:gd name="connsiteX1" fmla="*/ 2420007 w 2420007"/>
                <a:gd name="connsiteY1" fmla="*/ 0 h 2601310"/>
                <a:gd name="connsiteX2" fmla="*/ 2420007 w 2420007"/>
                <a:gd name="connsiteY2" fmla="*/ 2601310 h 2601310"/>
                <a:gd name="connsiteX3" fmla="*/ 1276749 w 2420007"/>
                <a:gd name="connsiteY3" fmla="*/ 2601310 h 2601310"/>
                <a:gd name="connsiteX4" fmla="*/ 0 w 2420007"/>
                <a:gd name="connsiteY4" fmla="*/ 1324561 h 2601310"/>
                <a:gd name="connsiteX5" fmla="*/ 0 w 2420007"/>
                <a:gd name="connsiteY5" fmla="*/ 1276749 h 2601310"/>
                <a:gd name="connsiteX6" fmla="*/ 1276749 w 2420007"/>
                <a:gd name="connsiteY6" fmla="*/ 0 h 26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0007" h="2601310">
                  <a:moveTo>
                    <a:pt x="1276749" y="0"/>
                  </a:moveTo>
                  <a:lnTo>
                    <a:pt x="2420007" y="0"/>
                  </a:lnTo>
                  <a:lnTo>
                    <a:pt x="2420007" y="2601310"/>
                  </a:lnTo>
                  <a:lnTo>
                    <a:pt x="1276749" y="2601310"/>
                  </a:lnTo>
                  <a:cubicBezTo>
                    <a:pt x="571620" y="2601310"/>
                    <a:pt x="0" y="2029690"/>
                    <a:pt x="0" y="1324561"/>
                  </a:cubicBezTo>
                  <a:lnTo>
                    <a:pt x="0" y="1276749"/>
                  </a:lnTo>
                  <a:cubicBezTo>
                    <a:pt x="0" y="571620"/>
                    <a:pt x="571620" y="0"/>
                    <a:pt x="12767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مستطيل مستدير الزوايا 26"/>
            <p:cNvSpPr/>
            <p:nvPr/>
          </p:nvSpPr>
          <p:spPr>
            <a:xfrm>
              <a:off x="403669" y="3655004"/>
              <a:ext cx="213155" cy="1147703"/>
            </a:xfrm>
            <a:prstGeom prst="roundRect">
              <a:avLst>
                <a:gd name="adj" fmla="val 43527"/>
              </a:avLst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2491170" y="3555484"/>
            <a:ext cx="1950983" cy="2420007"/>
            <a:chOff x="3782414" y="3559062"/>
            <a:chExt cx="2601310" cy="2420007"/>
          </a:xfrm>
        </p:grpSpPr>
        <p:sp>
          <p:nvSpPr>
            <p:cNvPr id="11" name="شكل حر 10"/>
            <p:cNvSpPr/>
            <p:nvPr/>
          </p:nvSpPr>
          <p:spPr>
            <a:xfrm rot="16200000">
              <a:off x="3873065" y="3468411"/>
              <a:ext cx="2420007" cy="2601310"/>
            </a:xfrm>
            <a:custGeom>
              <a:avLst/>
              <a:gdLst>
                <a:gd name="connsiteX0" fmla="*/ 1276749 w 2420007"/>
                <a:gd name="connsiteY0" fmla="*/ 0 h 2601310"/>
                <a:gd name="connsiteX1" fmla="*/ 2420007 w 2420007"/>
                <a:gd name="connsiteY1" fmla="*/ 0 h 2601310"/>
                <a:gd name="connsiteX2" fmla="*/ 2420007 w 2420007"/>
                <a:gd name="connsiteY2" fmla="*/ 2601310 h 2601310"/>
                <a:gd name="connsiteX3" fmla="*/ 1276749 w 2420007"/>
                <a:gd name="connsiteY3" fmla="*/ 2601310 h 2601310"/>
                <a:gd name="connsiteX4" fmla="*/ 0 w 2420007"/>
                <a:gd name="connsiteY4" fmla="*/ 1324561 h 2601310"/>
                <a:gd name="connsiteX5" fmla="*/ 0 w 2420007"/>
                <a:gd name="connsiteY5" fmla="*/ 1276749 h 2601310"/>
                <a:gd name="connsiteX6" fmla="*/ 1276749 w 2420007"/>
                <a:gd name="connsiteY6" fmla="*/ 0 h 26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0007" h="2601310">
                  <a:moveTo>
                    <a:pt x="1276749" y="0"/>
                  </a:moveTo>
                  <a:lnTo>
                    <a:pt x="2420007" y="0"/>
                  </a:lnTo>
                  <a:lnTo>
                    <a:pt x="2420007" y="2601310"/>
                  </a:lnTo>
                  <a:lnTo>
                    <a:pt x="1276749" y="2601310"/>
                  </a:lnTo>
                  <a:cubicBezTo>
                    <a:pt x="571620" y="2601310"/>
                    <a:pt x="0" y="2029690"/>
                    <a:pt x="0" y="1324561"/>
                  </a:cubicBezTo>
                  <a:lnTo>
                    <a:pt x="0" y="1276749"/>
                  </a:lnTo>
                  <a:cubicBezTo>
                    <a:pt x="0" y="571620"/>
                    <a:pt x="571620" y="0"/>
                    <a:pt x="12767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ستطيل مستدير الزوايا 29"/>
            <p:cNvSpPr/>
            <p:nvPr/>
          </p:nvSpPr>
          <p:spPr>
            <a:xfrm>
              <a:off x="3862712" y="3618574"/>
              <a:ext cx="204957" cy="1220562"/>
            </a:xfrm>
            <a:prstGeom prst="roundRect">
              <a:avLst>
                <a:gd name="adj" fmla="val 43527"/>
              </a:avLst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7082659" y="3698840"/>
            <a:ext cx="1950983" cy="2420007"/>
            <a:chOff x="9434989" y="3592703"/>
            <a:chExt cx="2601310" cy="2420007"/>
          </a:xfrm>
        </p:grpSpPr>
        <p:sp>
          <p:nvSpPr>
            <p:cNvPr id="20" name="شكل حر 19"/>
            <p:cNvSpPr/>
            <p:nvPr/>
          </p:nvSpPr>
          <p:spPr>
            <a:xfrm rot="16200000">
              <a:off x="9525640" y="3502052"/>
              <a:ext cx="2420007" cy="2601310"/>
            </a:xfrm>
            <a:custGeom>
              <a:avLst/>
              <a:gdLst>
                <a:gd name="connsiteX0" fmla="*/ 1276749 w 2420007"/>
                <a:gd name="connsiteY0" fmla="*/ 0 h 2601310"/>
                <a:gd name="connsiteX1" fmla="*/ 2420007 w 2420007"/>
                <a:gd name="connsiteY1" fmla="*/ 0 h 2601310"/>
                <a:gd name="connsiteX2" fmla="*/ 2420007 w 2420007"/>
                <a:gd name="connsiteY2" fmla="*/ 2601310 h 2601310"/>
                <a:gd name="connsiteX3" fmla="*/ 1276749 w 2420007"/>
                <a:gd name="connsiteY3" fmla="*/ 2601310 h 2601310"/>
                <a:gd name="connsiteX4" fmla="*/ 0 w 2420007"/>
                <a:gd name="connsiteY4" fmla="*/ 1324561 h 2601310"/>
                <a:gd name="connsiteX5" fmla="*/ 0 w 2420007"/>
                <a:gd name="connsiteY5" fmla="*/ 1276749 h 2601310"/>
                <a:gd name="connsiteX6" fmla="*/ 1276749 w 2420007"/>
                <a:gd name="connsiteY6" fmla="*/ 0 h 26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0007" h="2601310">
                  <a:moveTo>
                    <a:pt x="1276749" y="0"/>
                  </a:moveTo>
                  <a:lnTo>
                    <a:pt x="2420007" y="0"/>
                  </a:lnTo>
                  <a:lnTo>
                    <a:pt x="2420007" y="2601310"/>
                  </a:lnTo>
                  <a:lnTo>
                    <a:pt x="1276749" y="2601310"/>
                  </a:lnTo>
                  <a:cubicBezTo>
                    <a:pt x="571620" y="2601310"/>
                    <a:pt x="0" y="2029690"/>
                    <a:pt x="0" y="1324561"/>
                  </a:cubicBezTo>
                  <a:lnTo>
                    <a:pt x="0" y="1276749"/>
                  </a:lnTo>
                  <a:cubicBezTo>
                    <a:pt x="0" y="571620"/>
                    <a:pt x="571620" y="0"/>
                    <a:pt x="12767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9513139" y="3705792"/>
              <a:ext cx="213155" cy="1147703"/>
            </a:xfrm>
            <a:prstGeom prst="roundRect">
              <a:avLst>
                <a:gd name="adj" fmla="val 43527"/>
              </a:avLst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4838026" y="3651426"/>
            <a:ext cx="1950983" cy="2420007"/>
            <a:chOff x="6677539" y="3596535"/>
            <a:chExt cx="2601310" cy="2420007"/>
          </a:xfrm>
        </p:grpSpPr>
        <p:sp>
          <p:nvSpPr>
            <p:cNvPr id="15" name="شكل حر 14"/>
            <p:cNvSpPr/>
            <p:nvPr/>
          </p:nvSpPr>
          <p:spPr>
            <a:xfrm rot="16200000">
              <a:off x="6768190" y="3505884"/>
              <a:ext cx="2420007" cy="2601310"/>
            </a:xfrm>
            <a:custGeom>
              <a:avLst/>
              <a:gdLst>
                <a:gd name="connsiteX0" fmla="*/ 1276749 w 2420007"/>
                <a:gd name="connsiteY0" fmla="*/ 0 h 2601310"/>
                <a:gd name="connsiteX1" fmla="*/ 2420007 w 2420007"/>
                <a:gd name="connsiteY1" fmla="*/ 0 h 2601310"/>
                <a:gd name="connsiteX2" fmla="*/ 2420007 w 2420007"/>
                <a:gd name="connsiteY2" fmla="*/ 2601310 h 2601310"/>
                <a:gd name="connsiteX3" fmla="*/ 1276749 w 2420007"/>
                <a:gd name="connsiteY3" fmla="*/ 2601310 h 2601310"/>
                <a:gd name="connsiteX4" fmla="*/ 0 w 2420007"/>
                <a:gd name="connsiteY4" fmla="*/ 1324561 h 2601310"/>
                <a:gd name="connsiteX5" fmla="*/ 0 w 2420007"/>
                <a:gd name="connsiteY5" fmla="*/ 1276749 h 2601310"/>
                <a:gd name="connsiteX6" fmla="*/ 1276749 w 2420007"/>
                <a:gd name="connsiteY6" fmla="*/ 0 h 26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0007" h="2601310">
                  <a:moveTo>
                    <a:pt x="1276749" y="0"/>
                  </a:moveTo>
                  <a:lnTo>
                    <a:pt x="2420007" y="0"/>
                  </a:lnTo>
                  <a:lnTo>
                    <a:pt x="2420007" y="2601310"/>
                  </a:lnTo>
                  <a:lnTo>
                    <a:pt x="1276749" y="2601310"/>
                  </a:lnTo>
                  <a:cubicBezTo>
                    <a:pt x="571620" y="2601310"/>
                    <a:pt x="0" y="2029690"/>
                    <a:pt x="0" y="1324561"/>
                  </a:cubicBezTo>
                  <a:lnTo>
                    <a:pt x="0" y="1276749"/>
                  </a:lnTo>
                  <a:cubicBezTo>
                    <a:pt x="0" y="571620"/>
                    <a:pt x="571620" y="0"/>
                    <a:pt x="12767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مستدير الزوايا 31"/>
            <p:cNvSpPr/>
            <p:nvPr/>
          </p:nvSpPr>
          <p:spPr>
            <a:xfrm>
              <a:off x="6747492" y="3655004"/>
              <a:ext cx="213155" cy="1147703"/>
            </a:xfrm>
            <a:prstGeom prst="roundRect">
              <a:avLst>
                <a:gd name="adj" fmla="val 43527"/>
              </a:avLst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7192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3889 L -0.00807 -0.1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0312 0.13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0.03194 L -0.00937 -0.11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7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03 0.1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0.03194 L -0.00937 -0.11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73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03 0.137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0.03194 L -0.00937 -0.115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7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00299 0.13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Ø§ÙØªØ§Ø±ÙØ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3876"/>
            <a:ext cx="3656062" cy="1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ÙØªÙØ¬Ø© Ø¨Ø­Ø« Ø§ÙØµÙØ± Ø¹Ù Ø§ÙØªØ§Ø±ÙØ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7852"/>
            <a:ext cx="3781028" cy="1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ÙØªÙØ¬Ø© Ø¨Ø­Ø« Ø§ÙØµÙØ± Ø¹Ù Ø§ÙØªØ§Ø±ÙØ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5775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ÙØªÙØ¬Ø© Ø¨Ø­Ø« Ø§ÙØµÙØ± Ø¹Ù Ø§ÙØªØ§Ø±ÙØ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3192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87624" y="476672"/>
            <a:ext cx="66967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ماذا تمثل الصور التالية؟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5848641" y="3081734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شخصيات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25386" y="2751311"/>
            <a:ext cx="140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اماكن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31315" y="5938440"/>
            <a:ext cx="156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احداث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25386" y="5877272"/>
            <a:ext cx="984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اثار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9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5400000">
            <a:off x="4110951" y="1620020"/>
            <a:ext cx="1504622" cy="3389586"/>
          </a:xfrm>
          <a:prstGeom prst="rect">
            <a:avLst/>
          </a:prstGeom>
          <a:gradFill flip="none" rotWithShape="1">
            <a:gsLst>
              <a:gs pos="12000">
                <a:srgbClr val="680000"/>
              </a:gs>
              <a:gs pos="43000">
                <a:srgbClr val="A00D02"/>
              </a:gs>
              <a:gs pos="83000">
                <a:srgbClr val="63080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التاريخ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3" name="مجموعة 32"/>
          <p:cNvGrpSpPr/>
          <p:nvPr/>
        </p:nvGrpSpPr>
        <p:grpSpPr>
          <a:xfrm rot="5400000">
            <a:off x="5126079" y="2105791"/>
            <a:ext cx="1885952" cy="2418046"/>
            <a:chOff x="405961" y="902712"/>
            <a:chExt cx="2514602" cy="2418046"/>
          </a:xfrm>
        </p:grpSpPr>
        <p:sp>
          <p:nvSpPr>
            <p:cNvPr id="7" name="شكل حر 6"/>
            <p:cNvSpPr/>
            <p:nvPr/>
          </p:nvSpPr>
          <p:spPr>
            <a:xfrm rot="5400000">
              <a:off x="454239" y="854434"/>
              <a:ext cx="2418046" cy="2514601"/>
            </a:xfrm>
            <a:custGeom>
              <a:avLst/>
              <a:gdLst>
                <a:gd name="connsiteX0" fmla="*/ 1274788 w 2418046"/>
                <a:gd name="connsiteY0" fmla="*/ 0 h 2514601"/>
                <a:gd name="connsiteX1" fmla="*/ 2418046 w 2418046"/>
                <a:gd name="connsiteY1" fmla="*/ 0 h 2514601"/>
                <a:gd name="connsiteX2" fmla="*/ 2418046 w 2418046"/>
                <a:gd name="connsiteY2" fmla="*/ 2514601 h 2514601"/>
                <a:gd name="connsiteX3" fmla="*/ 1274788 w 2418046"/>
                <a:gd name="connsiteY3" fmla="*/ 2514601 h 2514601"/>
                <a:gd name="connsiteX4" fmla="*/ 23978 w 2418046"/>
                <a:gd name="connsiteY4" fmla="*/ 1495162 h 2514601"/>
                <a:gd name="connsiteX5" fmla="*/ 0 w 2418046"/>
                <a:gd name="connsiteY5" fmla="*/ 1257301 h 2514601"/>
                <a:gd name="connsiteX6" fmla="*/ 23978 w 2418046"/>
                <a:gd name="connsiteY6" fmla="*/ 1019440 h 2514601"/>
                <a:gd name="connsiteX7" fmla="*/ 1274788 w 2418046"/>
                <a:gd name="connsiteY7" fmla="*/ 0 h 25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046" h="2514601">
                  <a:moveTo>
                    <a:pt x="1274788" y="0"/>
                  </a:moveTo>
                  <a:lnTo>
                    <a:pt x="2418046" y="0"/>
                  </a:lnTo>
                  <a:lnTo>
                    <a:pt x="2418046" y="2514601"/>
                  </a:lnTo>
                  <a:lnTo>
                    <a:pt x="1274788" y="2514601"/>
                  </a:lnTo>
                  <a:cubicBezTo>
                    <a:pt x="657800" y="2514601"/>
                    <a:pt x="143030" y="2076955"/>
                    <a:pt x="23978" y="1495162"/>
                  </a:cubicBezTo>
                  <a:lnTo>
                    <a:pt x="0" y="1257301"/>
                  </a:lnTo>
                  <a:lnTo>
                    <a:pt x="23978" y="1019440"/>
                  </a:lnTo>
                  <a:cubicBezTo>
                    <a:pt x="143030" y="437647"/>
                    <a:pt x="657800" y="0"/>
                    <a:pt x="12747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405961" y="1908871"/>
              <a:ext cx="2514602" cy="404744"/>
            </a:xfrm>
            <a:prstGeom prst="rect">
              <a:avLst/>
            </a:prstGeom>
            <a:gradFill flip="none" rotWithShape="1">
              <a:gsLst>
                <a:gs pos="12000">
                  <a:srgbClr val="680000"/>
                </a:gs>
                <a:gs pos="43000">
                  <a:srgbClr val="A00D02"/>
                </a:gs>
                <a:gs pos="83000">
                  <a:srgbClr val="63080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بيضاوي 22"/>
            <p:cNvSpPr/>
            <p:nvPr/>
          </p:nvSpPr>
          <p:spPr>
            <a:xfrm>
              <a:off x="616824" y="1303025"/>
              <a:ext cx="504497" cy="43819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4" name="مجموعة 33"/>
          <p:cNvGrpSpPr/>
          <p:nvPr/>
        </p:nvGrpSpPr>
        <p:grpSpPr>
          <a:xfrm rot="5400000">
            <a:off x="2602529" y="2153537"/>
            <a:ext cx="1950983" cy="2420007"/>
            <a:chOff x="319253" y="3559063"/>
            <a:chExt cx="2601310" cy="2420007"/>
          </a:xfrm>
        </p:grpSpPr>
        <p:sp>
          <p:nvSpPr>
            <p:cNvPr id="6" name="شكل حر 5"/>
            <p:cNvSpPr/>
            <p:nvPr/>
          </p:nvSpPr>
          <p:spPr>
            <a:xfrm rot="16200000">
              <a:off x="409904" y="3468412"/>
              <a:ext cx="2420007" cy="2601310"/>
            </a:xfrm>
            <a:custGeom>
              <a:avLst/>
              <a:gdLst>
                <a:gd name="connsiteX0" fmla="*/ 1276749 w 2420007"/>
                <a:gd name="connsiteY0" fmla="*/ 0 h 2601310"/>
                <a:gd name="connsiteX1" fmla="*/ 2420007 w 2420007"/>
                <a:gd name="connsiteY1" fmla="*/ 0 h 2601310"/>
                <a:gd name="connsiteX2" fmla="*/ 2420007 w 2420007"/>
                <a:gd name="connsiteY2" fmla="*/ 2601310 h 2601310"/>
                <a:gd name="connsiteX3" fmla="*/ 1276749 w 2420007"/>
                <a:gd name="connsiteY3" fmla="*/ 2601310 h 2601310"/>
                <a:gd name="connsiteX4" fmla="*/ 0 w 2420007"/>
                <a:gd name="connsiteY4" fmla="*/ 1324561 h 2601310"/>
                <a:gd name="connsiteX5" fmla="*/ 0 w 2420007"/>
                <a:gd name="connsiteY5" fmla="*/ 1276749 h 2601310"/>
                <a:gd name="connsiteX6" fmla="*/ 1276749 w 2420007"/>
                <a:gd name="connsiteY6" fmla="*/ 0 h 26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0007" h="2601310">
                  <a:moveTo>
                    <a:pt x="1276749" y="0"/>
                  </a:moveTo>
                  <a:lnTo>
                    <a:pt x="2420007" y="0"/>
                  </a:lnTo>
                  <a:lnTo>
                    <a:pt x="2420007" y="2601310"/>
                  </a:lnTo>
                  <a:lnTo>
                    <a:pt x="1276749" y="2601310"/>
                  </a:lnTo>
                  <a:cubicBezTo>
                    <a:pt x="571620" y="2601310"/>
                    <a:pt x="0" y="2029690"/>
                    <a:pt x="0" y="1324561"/>
                  </a:cubicBezTo>
                  <a:lnTo>
                    <a:pt x="0" y="1276749"/>
                  </a:lnTo>
                  <a:cubicBezTo>
                    <a:pt x="0" y="571620"/>
                    <a:pt x="571620" y="0"/>
                    <a:pt x="12767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8000">
                  <a:schemeClr val="accent3">
                    <a:lumMod val="45000"/>
                    <a:lumOff val="55000"/>
                  </a:schemeClr>
                </a:gs>
                <a:gs pos="64000">
                  <a:schemeClr val="accent3">
                    <a:lumMod val="45000"/>
                    <a:lumOff val="55000"/>
                  </a:schemeClr>
                </a:gs>
                <a:gs pos="84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مستطيل مستدير الزوايا 26"/>
            <p:cNvSpPr/>
            <p:nvPr/>
          </p:nvSpPr>
          <p:spPr>
            <a:xfrm>
              <a:off x="403669" y="3655004"/>
              <a:ext cx="213155" cy="1147703"/>
            </a:xfrm>
            <a:prstGeom prst="roundRect">
              <a:avLst>
                <a:gd name="adj" fmla="val 43527"/>
              </a:avLst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401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3891</TotalTime>
  <Words>375</Words>
  <Application>Microsoft Office PowerPoint</Application>
  <PresentationFormat>عرض على الشاشة (3:4)‏</PresentationFormat>
  <Paragraphs>94</Paragraphs>
  <Slides>31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مدير تنفيذي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 7</dc:creator>
  <cp:lastModifiedBy>a</cp:lastModifiedBy>
  <cp:revision>44</cp:revision>
  <dcterms:created xsi:type="dcterms:W3CDTF">2019-07-26T03:12:14Z</dcterms:created>
  <dcterms:modified xsi:type="dcterms:W3CDTF">2019-08-30T19:23:51Z</dcterms:modified>
</cp:coreProperties>
</file>