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4" r:id="rId11"/>
    <p:sldId id="265" r:id="rId12"/>
    <p:sldId id="270" r:id="rId13"/>
    <p:sldId id="266" r:id="rId14"/>
    <p:sldId id="267" r:id="rId15"/>
    <p:sldId id="268" r:id="rId16"/>
    <p:sldId id="273" r:id="rId17"/>
    <p:sldId id="274" r:id="rId18"/>
    <p:sldId id="269" r:id="rId19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5809" autoAdjust="0"/>
    <p:restoredTop sz="94660"/>
  </p:normalViewPr>
  <p:slideViewPr>
    <p:cSldViewPr>
      <p:cViewPr>
        <p:scale>
          <a:sx n="66" d="100"/>
          <a:sy n="66" d="100"/>
        </p:scale>
        <p:origin x="-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0BF128C-272E-4360-AE1F-467456271302}" type="datetimeFigureOut">
              <a:rPr lang="ar-EG" smtClean="0"/>
              <a:t>17/11/1440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FE5196-9F2F-4414-8DF6-C19229D75D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376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4E6E-B0D5-4AD1-B6C9-C908EE707F6A}" type="datetimeFigureOut">
              <a:rPr lang="ar-EG"/>
              <a:pPr>
                <a:defRPr/>
              </a:pPr>
              <a:t>17/11/1440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67D2-F53D-499A-AF17-EC7A74D5F7B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blinds dir="vert"/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BB4E-401A-4CAF-8316-7FC45EDDF60F}" type="datetimeFigureOut">
              <a:rPr lang="ar-EG"/>
              <a:pPr>
                <a:defRPr/>
              </a:pPr>
              <a:t>17/11/1440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9A89-AF13-4163-9EE9-2C07757F61F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blinds dir="vert"/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6B5D-143F-4BCA-8F70-F277FD5D95AA}" type="datetimeFigureOut">
              <a:rPr lang="ar-EG"/>
              <a:pPr>
                <a:defRPr/>
              </a:pPr>
              <a:t>17/11/1440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FFF1-28AF-49D6-B2E3-AF60559DB12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blinds dir="vert"/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1CD0-E9C4-4B4A-B1AF-1EBEFDC231C2}" type="datetimeFigureOut">
              <a:rPr lang="ar-EG"/>
              <a:pPr>
                <a:defRPr/>
              </a:pPr>
              <a:t>17/11/1440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C4030-2CDC-4B57-BAED-2FDEB581349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blinds dir="vert"/>
    <p:sndAc>
      <p:stSnd>
        <p:snd r:embed="rId1" name="co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81C0-9D5D-44A7-9A6E-BED268569954}" type="datetimeFigureOut">
              <a:rPr lang="ar-EG"/>
              <a:pPr>
                <a:defRPr/>
              </a:pPr>
              <a:t>17/11/1440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D3296-BCC8-40BA-8BAF-37E3578B5B6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blinds dir="vert"/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6A3B8-34B2-478D-8B44-FAAE29944C50}" type="datetimeFigureOut">
              <a:rPr lang="ar-EG"/>
              <a:pPr>
                <a:defRPr/>
              </a:pPr>
              <a:t>17/11/1440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0541-17BF-47CE-9BA1-B81D0C4EB3A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blinds dir="vert"/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A7C02-9B54-433F-9CDA-FB8C7EFF8167}" type="datetimeFigureOut">
              <a:rPr lang="ar-EG"/>
              <a:pPr>
                <a:defRPr/>
              </a:pPr>
              <a:t>17/11/1440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29B3-2699-494E-8C02-3CB36823C28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blinds dir="vert"/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1E78-FD09-468B-B907-67F8CAEC0892}" type="datetimeFigureOut">
              <a:rPr lang="ar-EG"/>
              <a:pPr>
                <a:defRPr/>
              </a:pPr>
              <a:t>17/11/1440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B3DE-AAC4-4C1A-A661-953F181F3FB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blinds dir="vert"/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F96DF-1541-4351-8F4A-6D21699545B3}" type="datetimeFigureOut">
              <a:rPr lang="ar-EG"/>
              <a:pPr>
                <a:defRPr/>
              </a:pPr>
              <a:t>17/11/1440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0958-DA3F-4E97-BEF6-E9047EB4960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blinds dir="vert"/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E187-D653-42A9-88B6-92F19202493B}" type="datetimeFigureOut">
              <a:rPr lang="ar-EG"/>
              <a:pPr>
                <a:defRPr/>
              </a:pPr>
              <a:t>17/11/1440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5A0D6-92FA-40B4-A8EB-75CD1746564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blinds dir="vert"/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A1A6-6AD4-47A5-89CC-1BC4E55AE60B}" type="datetimeFigureOut">
              <a:rPr lang="ar-EG"/>
              <a:pPr>
                <a:defRPr/>
              </a:pPr>
              <a:t>17/11/1440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5F40C-0D25-4C6E-8037-0EAA1B62197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blinds dir="vert"/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C72F6D-8396-471D-AE4A-4C63FDD89FD3}" type="datetimeFigureOut">
              <a:rPr lang="ar-EG"/>
              <a:pPr>
                <a:defRPr/>
              </a:pPr>
              <a:t>17/11/1440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099995-8F9A-45EF-B5A4-F9F41759205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  <p:sndAc>
      <p:stSnd>
        <p:snd r:embed="rId13" name="coin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6.wav"/><Relationship Id="rId3" Type="http://schemas.openxmlformats.org/officeDocument/2006/relationships/audio" Target="../media/audio31.wav"/><Relationship Id="rId7" Type="http://schemas.openxmlformats.org/officeDocument/2006/relationships/audio" Target="../media/audio3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4.wav"/><Relationship Id="rId11" Type="http://schemas.openxmlformats.org/officeDocument/2006/relationships/audio" Target="../media/audio39.wav"/><Relationship Id="rId5" Type="http://schemas.openxmlformats.org/officeDocument/2006/relationships/audio" Target="../media/audio33.wav"/><Relationship Id="rId10" Type="http://schemas.openxmlformats.org/officeDocument/2006/relationships/audio" Target="../media/audio38.wav"/><Relationship Id="rId4" Type="http://schemas.openxmlformats.org/officeDocument/2006/relationships/audio" Target="../media/audio32.wav"/><Relationship Id="rId9" Type="http://schemas.openxmlformats.org/officeDocument/2006/relationships/audio" Target="../media/audio3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4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0.wav"/><Relationship Id="rId3" Type="http://schemas.openxmlformats.org/officeDocument/2006/relationships/audio" Target="../media/audio45.wav"/><Relationship Id="rId7" Type="http://schemas.openxmlformats.org/officeDocument/2006/relationships/audio" Target="../media/audio4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8.wav"/><Relationship Id="rId5" Type="http://schemas.openxmlformats.org/officeDocument/2006/relationships/audio" Target="../media/audio47.wav"/><Relationship Id="rId10" Type="http://schemas.openxmlformats.org/officeDocument/2006/relationships/image" Target="../media/image8.png"/><Relationship Id="rId4" Type="http://schemas.openxmlformats.org/officeDocument/2006/relationships/audio" Target="../media/audio46.wav"/><Relationship Id="rId9" Type="http://schemas.openxmlformats.org/officeDocument/2006/relationships/audio" Target="../media/audio5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7.wav"/><Relationship Id="rId3" Type="http://schemas.openxmlformats.org/officeDocument/2006/relationships/audio" Target="../media/audio52.wav"/><Relationship Id="rId7" Type="http://schemas.openxmlformats.org/officeDocument/2006/relationships/audio" Target="../media/audio5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5.wav"/><Relationship Id="rId11" Type="http://schemas.openxmlformats.org/officeDocument/2006/relationships/image" Target="../media/image9.wmf"/><Relationship Id="rId5" Type="http://schemas.openxmlformats.org/officeDocument/2006/relationships/audio" Target="../media/audio54.wav"/><Relationship Id="rId10" Type="http://schemas.openxmlformats.org/officeDocument/2006/relationships/image" Target="../media/image8.png"/><Relationship Id="rId4" Type="http://schemas.openxmlformats.org/officeDocument/2006/relationships/audio" Target="../media/audio53.wav"/><Relationship Id="rId9" Type="http://schemas.openxmlformats.org/officeDocument/2006/relationships/audio" Target="../media/audio5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audio" Target="../media/audio59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2.wav"/><Relationship Id="rId5" Type="http://schemas.openxmlformats.org/officeDocument/2006/relationships/audio" Target="../media/audio61.wav"/><Relationship Id="rId4" Type="http://schemas.openxmlformats.org/officeDocument/2006/relationships/audio" Target="../media/audio60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audio" Target="../media/audio6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8.png"/><Relationship Id="rId4" Type="http://schemas.openxmlformats.org/officeDocument/2006/relationships/audio" Target="../media/audio6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audio" Target="../media/audio1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audio" Target="../media/audio16.wav"/><Relationship Id="rId7" Type="http://schemas.openxmlformats.org/officeDocument/2006/relationships/audio" Target="../media/audio2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4" Type="http://schemas.openxmlformats.org/officeDocument/2006/relationships/audio" Target="../media/audio17.wav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5.wav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audio" Target="../media/audio30.wav"/><Relationship Id="rId4" Type="http://schemas.openxmlformats.org/officeDocument/2006/relationships/audio" Target="../media/audio2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9787">
            <a:off x="4450676" y="1592745"/>
            <a:ext cx="3743325" cy="890171"/>
          </a:xfrm>
          <a:prstGeom prst="cloud">
            <a:avLst/>
          </a:prstGeom>
          <a:solidFill>
            <a:srgbClr val="CCFFFF"/>
          </a:solidFill>
          <a:ln w="38100">
            <a:solidFill>
              <a:srgbClr val="9900CC"/>
            </a:solidFill>
            <a:miter lim="800000"/>
            <a:headEnd/>
            <a:tailEnd/>
          </a:ln>
          <a:effectLst>
            <a:glow rad="139700">
              <a:srgbClr val="7030A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rgbClr val="000099"/>
                </a:solidFill>
                <a:latin typeface="+mn-lt"/>
                <a:cs typeface="Times New Roman"/>
              </a:defRPr>
            </a:lvl1pPr>
            <a:lvl2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2pPr>
            <a:lvl3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3pPr>
            <a:lvl4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4pPr>
            <a:lvl5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ar-EG" dirty="0"/>
              <a:t>الوحدة الثانية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3848703"/>
            <a:ext cx="5275159" cy="890171"/>
          </a:xfrm>
          <a:prstGeom prst="cloud">
            <a:avLst/>
          </a:prstGeom>
          <a:solidFill>
            <a:srgbClr val="CCFFFF"/>
          </a:solidFill>
          <a:ln w="38100">
            <a:solidFill>
              <a:srgbClr val="9900CC"/>
            </a:solidFill>
            <a:miter lim="800000"/>
            <a:headEnd/>
            <a:tailEnd/>
          </a:ln>
          <a:effectLst>
            <a:glow rad="139700">
              <a:srgbClr val="7030A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rgbClr val="000099"/>
                </a:solidFill>
                <a:latin typeface="+mn-lt"/>
                <a:cs typeface="Times New Roman"/>
              </a:defRPr>
            </a:lvl1pPr>
            <a:lvl2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2pPr>
            <a:lvl3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3pPr>
            <a:lvl4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4pPr>
            <a:lvl5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ar-EG" dirty="0"/>
              <a:t>صلاة العيدين</a:t>
            </a:r>
          </a:p>
        </p:txBody>
      </p:sp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وحدة الثا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لاة العيد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63" y="207963"/>
            <a:ext cx="2808287" cy="584775"/>
          </a:xfrm>
          <a:prstGeom prst="rect">
            <a:avLst/>
          </a:prstGeom>
          <a:solidFill>
            <a:srgbClr val="CCFFFF"/>
          </a:solidFill>
          <a:ln w="38100">
            <a:solidFill>
              <a:srgbClr val="9900CC"/>
            </a:solidFill>
            <a:miter lim="800000"/>
            <a:headEnd/>
            <a:tailEnd/>
          </a:ln>
          <a:effectLst>
            <a:glow rad="139700">
              <a:srgbClr val="7030A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rgbClr val="000099"/>
                </a:solidFill>
                <a:latin typeface="+mn-lt"/>
                <a:cs typeface="Times New Roman"/>
              </a:defRPr>
            </a:lvl1pPr>
            <a:lvl2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2pPr>
            <a:lvl3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3pPr>
            <a:lvl4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4pPr>
            <a:lvl5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ar-EG" dirty="0" smtClean="0"/>
              <a:t>نشاط 2</a:t>
            </a: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5600" y="1192213"/>
            <a:ext cx="8540750" cy="1077912"/>
          </a:xfrm>
          <a:prstGeom prst="rect">
            <a:avLst/>
          </a:prstGeom>
          <a:solidFill>
            <a:srgbClr val="CCFFFF"/>
          </a:solidFill>
          <a:ln w="38100">
            <a:solidFill>
              <a:srgbClr val="9900CC"/>
            </a:solidFill>
            <a:miter lim="800000"/>
            <a:headEnd/>
            <a:tailEnd/>
          </a:ln>
          <a:effectLst>
            <a:glow rad="139700">
              <a:srgbClr val="7030A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rgbClr val="000099"/>
                </a:solidFill>
                <a:latin typeface="+mn-lt"/>
                <a:cs typeface="Times New Roman"/>
              </a:defRPr>
            </a:lvl1pPr>
            <a:lvl2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2pPr>
            <a:lvl3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3pPr>
            <a:lvl4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4pPr>
            <a:lvl5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ar-EG" dirty="0"/>
              <a:t>بالتعاون مع مجموعتي، أقارن بين الركعة الأولى والثانية في صلاة العيد.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675" y="2565400"/>
          <a:ext cx="8951913" cy="40322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74597"/>
                <a:gridCol w="3481175"/>
                <a:gridCol w="2896141"/>
              </a:tblGrid>
              <a:tr h="1152071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3" marR="91433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3" marR="91433" marT="45718" marB="45718">
                    <a:lnL w="12700" cmpd="sng">
                      <a:noFill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3" marR="91433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4076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3" marR="91433" marT="45718" marB="45718">
                    <a:lnT w="38100" cmpd="sng">
                      <a:noFill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3" marR="91433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3" marR="91433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6103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3" marR="91433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800"/>
                    </a:p>
                  </a:txBody>
                  <a:tcPr marL="91433" marR="91433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3" marR="91433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02013" y="2746375"/>
            <a:ext cx="24479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الركعة الأولى</a:t>
            </a:r>
            <a:endParaRPr lang="ar-EG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2782888"/>
            <a:ext cx="24479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الركعة الثانية</a:t>
            </a:r>
            <a:endParaRPr lang="ar-EG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6400" y="3960813"/>
            <a:ext cx="2192338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أوجه </a:t>
            </a:r>
            <a:r>
              <a:rPr lang="ar-EG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الشبه</a:t>
            </a:r>
            <a:endParaRPr lang="ar-EG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688" y="5441950"/>
            <a:ext cx="243205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أوجه </a:t>
            </a:r>
            <a:r>
              <a:rPr lang="ar-EG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الاختلاف</a:t>
            </a:r>
            <a:endParaRPr lang="ar-EG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798" y="4005064"/>
            <a:ext cx="50262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يقرأ الفاتحة ثم سورة بعدها</a:t>
            </a:r>
            <a:r>
              <a:rPr lang="ar-SA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.</a:t>
            </a:r>
            <a:r>
              <a:rPr lang="ar-SA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 </a:t>
            </a:r>
            <a:endParaRPr lang="en-US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5445224"/>
            <a:ext cx="3113087" cy="64633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ست </a:t>
            </a:r>
            <a:r>
              <a:rPr lang="ar-EG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تكبيرات.</a:t>
            </a:r>
            <a:endParaRPr lang="ar-EG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6512" y="5446965"/>
            <a:ext cx="27199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خمس </a:t>
            </a:r>
            <a:r>
              <a:rPr lang="ar-EG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تكبيرات</a:t>
            </a:r>
            <a:r>
              <a:rPr lang="ar-SA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.</a:t>
            </a:r>
            <a:endParaRPr lang="ar-EG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مرين جماع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التعاون مع مجموعتي، أقارن بين الركعة .....................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ركعة الأو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ركعة الثا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أوجة الشب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يقرأ الفاتحة ثم سو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أوجة الاختلا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ست تكبير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خمس تكبير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688" y="2784475"/>
            <a:ext cx="1800225" cy="584775"/>
          </a:xfrm>
          <a:prstGeom prst="rect">
            <a:avLst/>
          </a:prstGeom>
          <a:solidFill>
            <a:srgbClr val="CCFFFF"/>
          </a:solidFill>
          <a:ln w="38100">
            <a:solidFill>
              <a:srgbClr val="9900CC"/>
            </a:solidFill>
            <a:miter lim="800000"/>
            <a:headEnd/>
            <a:tailEnd/>
          </a:ln>
          <a:effectLst>
            <a:glow rad="139700">
              <a:srgbClr val="7030A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rgbClr val="000099"/>
                </a:solidFill>
                <a:latin typeface="+mn-lt"/>
                <a:cs typeface="Times New Roman"/>
              </a:defRPr>
            </a:lvl1pPr>
            <a:lvl2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2pPr>
            <a:lvl3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3pPr>
            <a:lvl4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4pPr>
            <a:lvl5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ar-EG" dirty="0"/>
              <a:t>تطبيق: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2784475"/>
            <a:ext cx="55451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3200" b="1">
                <a:latin typeface="Times New Roman" pitchFamily="18" charset="0"/>
                <a:cs typeface="Times New Roman" pitchFamily="18" charset="0"/>
              </a:rPr>
              <a:t>أطبق صلاة العيد أمام مجموعتي، وأستمع إلى الملحوظات.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طب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طبق صلاة العيد أمام مجموعتي.........................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0652" y="881638"/>
            <a:ext cx="2449512" cy="584775"/>
          </a:xfrm>
          <a:prstGeom prst="rect">
            <a:avLst/>
          </a:prstGeom>
          <a:solidFill>
            <a:srgbClr val="CCFFFF"/>
          </a:solidFill>
          <a:ln w="38100">
            <a:solidFill>
              <a:srgbClr val="9900CC"/>
            </a:solidFill>
            <a:miter lim="800000"/>
            <a:headEnd/>
            <a:tailEnd/>
          </a:ln>
          <a:effectLst>
            <a:glow rad="139700">
              <a:srgbClr val="7030A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rgbClr val="000099"/>
                </a:solidFill>
                <a:latin typeface="+mn-lt"/>
                <a:cs typeface="Times New Roman"/>
              </a:defRPr>
            </a:lvl1pPr>
            <a:lvl2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2pPr>
            <a:lvl3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3pPr>
            <a:lvl4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4pPr>
            <a:lvl5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ar-EG" dirty="0"/>
              <a:t>خطبتا العيدين: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95813" y="2646363"/>
            <a:ext cx="41878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3200" b="1" dirty="0">
                <a:latin typeface="Calibri" pitchFamily="34" charset="0"/>
                <a:cs typeface="Times New Roman" pitchFamily="18" charset="0"/>
              </a:rPr>
              <a:t>إذا سل</a:t>
            </a:r>
            <a:r>
              <a:rPr lang="ar-SA" sz="3200" b="1" dirty="0">
                <a:latin typeface="Calibri" pitchFamily="34" charset="0"/>
                <a:cs typeface="Times New Roman" pitchFamily="18" charset="0"/>
              </a:rPr>
              <a:t>َّ</a:t>
            </a:r>
            <a:r>
              <a:rPr lang="ar-EG" sz="3200" b="1" dirty="0">
                <a:latin typeface="Calibri" pitchFamily="34" charset="0"/>
                <a:cs typeface="Times New Roman" pitchFamily="18" charset="0"/>
              </a:rPr>
              <a:t>م الإمام من الصلاة خطب </a:t>
            </a:r>
            <a:r>
              <a:rPr lang="ar-EG" sz="3200" b="1" dirty="0" err="1">
                <a:latin typeface="Calibri" pitchFamily="34" charset="0"/>
                <a:cs typeface="Times New Roman" pitchFamily="18" charset="0"/>
              </a:rPr>
              <a:t>خطبتين</a:t>
            </a:r>
            <a:r>
              <a:rPr lang="ar-EG" sz="3200" b="1" dirty="0">
                <a:latin typeface="Calibri" pitchFamily="34" charset="0"/>
                <a:cs typeface="Times New Roman" pitchFamily="18" charset="0"/>
              </a:rPr>
              <a:t>، يجلس بينهما، ويأمر المصلين بتقوى الله، ويحثهم على طاعته، وفي خطبة عيد </a:t>
            </a:r>
            <a:r>
              <a:rPr lang="ar-EG" sz="3200" b="1" dirty="0" err="1">
                <a:latin typeface="Calibri" pitchFamily="34" charset="0"/>
                <a:cs typeface="Times New Roman" pitchFamily="18" charset="0"/>
              </a:rPr>
              <a:t>الأضح</a:t>
            </a:r>
            <a:r>
              <a:rPr lang="ar-SA" sz="3200" b="1" dirty="0">
                <a:latin typeface="Calibri" pitchFamily="34" charset="0"/>
                <a:cs typeface="Times New Roman" pitchFamily="18" charset="0"/>
              </a:rPr>
              <a:t>ى ينبغي للخطيب أن يرغب الناس في ذبح الأضحية</a:t>
            </a:r>
            <a:r>
              <a:rPr lang="ar-EG" sz="3200" b="1" dirty="0">
                <a:latin typeface="Calibri" pitchFamily="34" charset="0"/>
                <a:cs typeface="Times New Roman" pitchFamily="18" charset="0"/>
              </a:rPr>
              <a:t>، ويبين لهم أحكامها.</a:t>
            </a:r>
            <a:endParaRPr lang="ar-EG" sz="32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1967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طبتا العيد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ذا سلم الإمام من الصلاة خطب ........................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الشفل\أحمد الطيب\sounds\الاسئلة\التقويم copy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267744" y="332656"/>
            <a:ext cx="5328592" cy="5616624"/>
          </a:xfrm>
          <a:prstGeom prst="rect">
            <a:avLst/>
          </a:prstGeom>
          <a:solidFill>
            <a:srgbClr val="CCFFFF"/>
          </a:solidFill>
          <a:ln w="38100">
            <a:solidFill>
              <a:srgbClr val="9900CC"/>
            </a:solidFill>
            <a:miter lim="800000"/>
            <a:headEnd/>
            <a:tailEnd/>
          </a:ln>
          <a:effectLst>
            <a:glow rad="139700">
              <a:srgbClr val="7030A0">
                <a:alpha val="40000"/>
              </a:srgbClr>
            </a:glow>
          </a:effectLst>
          <a:extLst/>
        </p:spPr>
      </p:pic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تقوي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الشفل\أحمد الطيب\sounds\الاسئلة\التقويم copy.png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7020273" y="116632"/>
            <a:ext cx="2004256" cy="165618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Right"/>
            <a:lightRig rig="threePt" dir="t"/>
          </a:scene3d>
          <a:sp3d>
            <a:bevelT w="114300" prst="artDeco"/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11188" y="314325"/>
            <a:ext cx="5905500" cy="15700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  <a:defRPr/>
            </a:pPr>
            <a:r>
              <a:rPr lang="ar-EG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ea typeface="Times New Roman"/>
                <a:cs typeface="+mn-cs"/>
              </a:rPr>
              <a:t>1- أضع علامة (√) أمام العبارة الصحيحة، وعلامة (×) أمام العبارة الخطأ مع تصحيحه فيما يأتي: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ea typeface="Times New Roman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32138" y="2492375"/>
            <a:ext cx="56880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3200" b="1">
                <a:latin typeface="Times New Roman" pitchFamily="18" charset="0"/>
                <a:cs typeface="Times New Roman" pitchFamily="18" charset="0"/>
              </a:rPr>
              <a:t>أ) يسن للنساء حضور صلاة العيد.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32138" y="3429000"/>
            <a:ext cx="5688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85800" algn="l"/>
              </a:tabLst>
            </a:pPr>
            <a:r>
              <a:rPr lang="ar-EG" sz="3200" b="1">
                <a:latin typeface="Times New Roman" pitchFamily="18" charset="0"/>
                <a:cs typeface="Times New Roman" pitchFamily="18" charset="0"/>
              </a:rPr>
              <a:t>ب) يبدأ الإمام بالخطبة قبل صلاة العيد.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17850" y="4724400"/>
            <a:ext cx="568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85800" algn="l"/>
              </a:tabLst>
            </a:pPr>
            <a:r>
              <a:rPr lang="ar-SA" sz="3200" b="1"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EG" sz="3200" b="1">
                <a:latin typeface="Times New Roman" pitchFamily="18" charset="0"/>
                <a:cs typeface="Times New Roman" pitchFamily="18" charset="0"/>
              </a:rPr>
              <a:t>) يكبر الإمام في الركعة الثانية من صلاة العيد ست تكبيرات.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013" y="2492375"/>
            <a:ext cx="16557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200" b="1"/>
              <a:t>(  </a:t>
            </a:r>
            <a:r>
              <a:rPr lang="ar-SA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√</a:t>
            </a:r>
            <a:r>
              <a:rPr lang="ar-EG" sz="3200" b="1"/>
              <a:t>  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013" y="3429000"/>
            <a:ext cx="1655762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err="1"/>
              <a:t>(</a:t>
            </a:r>
            <a:r>
              <a:rPr lang="ar-EG" sz="3200" b="1" dirty="0"/>
              <a:t>  </a:t>
            </a:r>
            <a:r>
              <a:rPr lang="ar-S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×</a:t>
            </a:r>
            <a:r>
              <a:rPr lang="ar-EG" sz="3600" b="1" dirty="0"/>
              <a:t>  </a:t>
            </a:r>
            <a:r>
              <a:rPr lang="ar-EG" sz="3200" b="1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6563" y="4724400"/>
            <a:ext cx="1655762" cy="6477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err="1"/>
              <a:t>(</a:t>
            </a:r>
            <a:r>
              <a:rPr lang="ar-EG" sz="3200" b="1" dirty="0"/>
              <a:t>  </a:t>
            </a:r>
            <a:r>
              <a:rPr lang="ar-S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×</a:t>
            </a:r>
            <a:r>
              <a:rPr lang="ar-EG" sz="3200" b="1" dirty="0"/>
              <a:t>  )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203575" y="4068763"/>
            <a:ext cx="568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85800" algn="l"/>
              </a:tabLst>
            </a:pPr>
            <a:r>
              <a:rPr lang="ar-S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بعد</a:t>
            </a:r>
            <a:r>
              <a:rPr lang="ar-EG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صلاة العيد.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tabLst>
                <a:tab pos="68580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50825" y="5795963"/>
            <a:ext cx="82089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85800" algn="l"/>
              </a:tabLst>
            </a:pPr>
            <a:r>
              <a:rPr lang="ar-EG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يكبر الإمام في الركعة الثانية من صلاة العيد </a:t>
            </a:r>
            <a:r>
              <a:rPr lang="ar-SA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خمس</a:t>
            </a:r>
            <a:r>
              <a:rPr lang="ar-EG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تكبيرات.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- أضع علامة ( أمام العبارة الصحيحة.....................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) يسن للنساء حضور صلاة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ق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ب) يبدأ الإمام بالخطبة قبل صلاة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ق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بعد صلاة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ج) يكبر الإمام في الركعة الثانية من صلاة العيد ست تكبير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ق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يكبر الإمام في الركعة الثانية من صلاة العيد خمس تكبير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5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الشفل\أحمد الطيب\sounds\الاسئلة\التقويم copy.png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7020273" y="116632"/>
            <a:ext cx="2004256" cy="165618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Right"/>
            <a:lightRig rig="threePt" dir="t"/>
          </a:scene3d>
          <a:sp3d>
            <a:bevelT w="114300" prst="artDeco"/>
          </a:sp3d>
          <a:extLst/>
        </p:spPr>
      </p:pic>
      <p:pic>
        <p:nvPicPr>
          <p:cNvPr id="12290" name="Picture 2" descr="D:\الشفل\صور واطارات\زخارف1\براويز رفيعة\0706.WMF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179512" y="361168"/>
            <a:ext cx="6683077" cy="141164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5450" y="528638"/>
            <a:ext cx="6191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3600" b="1" dirty="0">
                <a:solidFill>
                  <a:srgbClr val="FF0000"/>
                </a:solidFill>
                <a:latin typeface="Microsoft Sans Serif" pitchFamily="34" charset="0"/>
                <a:ea typeface="Times New Roman" pitchFamily="18" charset="0"/>
                <a:cs typeface="+mn-cs"/>
              </a:rPr>
              <a:t>2- أذكر ثلاثة فروق بين صلاة العيد، وصلاة الجمعة.</a:t>
            </a:r>
            <a:endParaRPr lang="en-US" sz="2800" dirty="0">
              <a:solidFill>
                <a:srgbClr val="FF0000"/>
              </a:solidFill>
              <a:latin typeface="Microsoft Sans Serif" pitchFamily="34" charset="0"/>
              <a:ea typeface="Times New Roman" pitchFamily="18" charset="0"/>
              <a:cs typeface="+mn-cs"/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216024" y="1988840"/>
          <a:ext cx="8604448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224"/>
                <a:gridCol w="4302224"/>
              </a:tblGrid>
              <a:tr h="831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24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4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4644008" y="207304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صلاة العيد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67544" y="206084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صلاة الجمعة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076056" y="350100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rgbClr val="C00000"/>
                </a:solidFill>
              </a:rPr>
              <a:t>الخطبة بعد الصلاة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91952" y="3509719"/>
            <a:ext cx="301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/>
              <a:t>الخطبة قبل الصلاة</a:t>
            </a:r>
            <a:endParaRPr lang="en-US" sz="32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4572000" y="4781470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000" b="1" dirty="0" smtClean="0">
                <a:solidFill>
                  <a:srgbClr val="C00000"/>
                </a:solidFill>
              </a:rPr>
              <a:t>التكبير ست تكبيرات زيادة في الركعة الأولى وخمس تكبيرات زيادة في الركعة الثانية، مع رفع اليدين مع كل تكبيرة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84312" y="5364505"/>
            <a:ext cx="365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/>
              <a:t>ليس </a:t>
            </a:r>
            <a:r>
              <a:rPr lang="ar-EG" sz="3200" b="1" dirty="0" err="1" smtClean="0"/>
              <a:t>بها</a:t>
            </a:r>
            <a:r>
              <a:rPr lang="ar-EG" sz="3200" b="1" dirty="0" smtClean="0"/>
              <a:t> تكبيرات زيادة</a:t>
            </a:r>
            <a:endParaRPr lang="en-US" sz="3200" dirty="0"/>
          </a:p>
        </p:txBody>
      </p:sp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- أذكر ثلاثة فروق بين صلاة العيد، وصلاة الجم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لاة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خطبة بعد الصل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صلاة الجم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خطبة قبل الصل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تكبير ست تكبيرات زيادة في الرك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ليس بها تكبيرات زيا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الشفل\أحمد الطيب\sounds\الاسئلة\التقويم copy.pn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7020273" y="116632"/>
            <a:ext cx="2004256" cy="165618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Right"/>
            <a:lightRig rig="threePt" dir="t"/>
          </a:scene3d>
          <a:sp3d>
            <a:bevelT w="114300" prst="artDeco"/>
          </a:sp3d>
          <a:extLst/>
        </p:spPr>
      </p:pic>
      <p:pic>
        <p:nvPicPr>
          <p:cNvPr id="12290" name="Picture 2" descr="D:\الشفل\صور واطارات\زخارف1\براويز رفيعة\0706.WMF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179512" y="361168"/>
            <a:ext cx="6683077" cy="141164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5450" y="528638"/>
            <a:ext cx="6191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3600" b="1" dirty="0">
                <a:solidFill>
                  <a:srgbClr val="FF0000"/>
                </a:solidFill>
                <a:latin typeface="Microsoft Sans Serif" pitchFamily="34" charset="0"/>
                <a:ea typeface="Times New Roman" pitchFamily="18" charset="0"/>
                <a:cs typeface="+mn-cs"/>
              </a:rPr>
              <a:t>2- أذكر ثلاثة فروق بين صلاة العيد، وصلاة الجمعة.</a:t>
            </a:r>
            <a:endParaRPr lang="en-US" sz="2800" dirty="0">
              <a:solidFill>
                <a:srgbClr val="FF0000"/>
              </a:solidFill>
              <a:latin typeface="Microsoft Sans Serif" pitchFamily="34" charset="0"/>
              <a:ea typeface="Times New Roman" pitchFamily="18" charset="0"/>
              <a:cs typeface="+mn-cs"/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216024" y="1988840"/>
          <a:ext cx="8604448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224"/>
                <a:gridCol w="4302224"/>
              </a:tblGrid>
              <a:tr h="831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24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4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4644008" y="207304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صلاة العيد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67544" y="206084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صلاة الجمعة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427984" y="2780928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000" b="1" dirty="0" smtClean="0">
                <a:solidFill>
                  <a:srgbClr val="C00000"/>
                </a:solidFill>
              </a:rPr>
              <a:t>يبدأ وقتها من ارتفاع الشمس قدر </a:t>
            </a:r>
            <a:r>
              <a:rPr lang="ar-EG" sz="3000" b="1" dirty="0" err="1" smtClean="0">
                <a:solidFill>
                  <a:srgbClr val="C00000"/>
                </a:solidFill>
              </a:rPr>
              <a:t>رمح </a:t>
            </a:r>
            <a:r>
              <a:rPr lang="ar-EG" sz="3000" b="1" dirty="0" smtClean="0">
                <a:solidFill>
                  <a:srgbClr val="C00000"/>
                </a:solidFill>
              </a:rPr>
              <a:t>(</a:t>
            </a:r>
            <a:r>
              <a:rPr lang="ar-EG" sz="3000" b="1" dirty="0" smtClean="0">
                <a:solidFill>
                  <a:srgbClr val="0000FF"/>
                </a:solidFill>
              </a:rPr>
              <a:t>بعد طلوع الشمس بربع ساعة تقريبًا</a:t>
            </a:r>
            <a:r>
              <a:rPr lang="ar-EG" sz="3000" b="1" dirty="0" smtClean="0">
                <a:solidFill>
                  <a:srgbClr val="C00000"/>
                </a:solidFill>
              </a:rPr>
              <a:t>) وينتهي وقتُها قُبيْل زوال الشمس.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51520" y="2996952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/>
              <a:t>مثل وقت صلاة الظهر من زوال الشمس إلى أن يصير ظل كلِّ شيءٍ مثله</a:t>
            </a:r>
            <a:endParaRPr lang="en-US" sz="32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4499992" y="5160094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rgbClr val="C00000"/>
                </a:solidFill>
              </a:rPr>
              <a:t>فرض كفاية للرجال وسنة للمرأة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12304" y="5085184"/>
            <a:ext cx="3943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/>
              <a:t>واجبة على كل رجل مسلم بالغ عاقل مستوطن</a:t>
            </a:r>
            <a:endParaRPr lang="en-US" sz="3200" dirty="0"/>
          </a:p>
        </p:txBody>
      </p:sp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يبدأ وقتها من ارتفاع الشم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ثل وقت صلاة الظهر من زو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فرض كفاية للرجال وسنة للمرأ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واجبة على كل رجل مسلم بالغ عاقل مستوط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الشفل\أحمد الطيب\sounds\الاسئلة\التقويم copy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020273" y="116632"/>
            <a:ext cx="2004256" cy="165618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Right"/>
            <a:lightRig rig="threePt" dir="t"/>
          </a:scene3d>
          <a:sp3d>
            <a:bevelT w="114300" prst="artDeco"/>
          </a:sp3d>
          <a:extLst/>
        </p:spPr>
      </p:pic>
      <p:pic>
        <p:nvPicPr>
          <p:cNvPr id="12290" name="Picture 2" descr="D:\الشفل\صور واطارات\زخارف1\براويز رفيعة\0706.WMF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79512" y="361168"/>
            <a:ext cx="6683077" cy="1411647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5450" y="528638"/>
            <a:ext cx="6191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3600" b="1" dirty="0">
                <a:solidFill>
                  <a:srgbClr val="FF0000"/>
                </a:solidFill>
                <a:latin typeface="Microsoft Sans Serif" pitchFamily="34" charset="0"/>
                <a:ea typeface="Times New Roman" pitchFamily="18" charset="0"/>
                <a:cs typeface="+mn-cs"/>
              </a:rPr>
              <a:t>2- أذكر ثلاثة فروق بين صلاة العيد، وصلاة الجمعة.</a:t>
            </a:r>
            <a:endParaRPr lang="en-US" sz="2800" dirty="0">
              <a:solidFill>
                <a:srgbClr val="FF0000"/>
              </a:solidFill>
              <a:latin typeface="Microsoft Sans Serif" pitchFamily="34" charset="0"/>
              <a:ea typeface="Times New Roman" pitchFamily="18" charset="0"/>
              <a:cs typeface="+mn-cs"/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216024" y="1988840"/>
          <a:ext cx="8604448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224"/>
                <a:gridCol w="4302224"/>
              </a:tblGrid>
              <a:tr h="831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24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4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4644008" y="207304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صلاة العيد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67544" y="206084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صلاة الجمعة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427984" y="2939460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>
                <a:solidFill>
                  <a:srgbClr val="C00000"/>
                </a:solidFill>
              </a:rPr>
              <a:t>يبدأ وقت الصلاة بعد طلوع الشمس بربع ساعة تقريبا، وينتهي قبيل زوال الشمس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51520" y="3212976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/>
              <a:t>وقت الصلاة هو نفس وقت صلاة الظهر</a:t>
            </a:r>
            <a:endParaRPr lang="en-US" sz="3200" dirty="0"/>
          </a:p>
        </p:txBody>
      </p:sp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يبدأ وقت الصلاة بعد طلوع الشم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وقت الصلاة هو نفس وقت صلاة الظه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الشفل\أحمد الطيب\sounds\الاسئلة\التقويم copy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020273" y="116632"/>
            <a:ext cx="2004256" cy="165618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Right"/>
            <a:lightRig rig="threePt" dir="t"/>
          </a:scene3d>
          <a:sp3d>
            <a:bevelT w="114300" prst="artDeco"/>
          </a:sp3d>
          <a:extLst/>
        </p:spPr>
      </p:pic>
      <p:pic>
        <p:nvPicPr>
          <p:cNvPr id="13314" name="Picture 2" descr="D:\الشفل\صور واطارات\زخارف1\براويز رفيعة\0698.WMF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617554" y="604778"/>
            <a:ext cx="5114686" cy="103645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1979613" y="800100"/>
            <a:ext cx="4321175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  <a:defRPr/>
            </a:pPr>
            <a:r>
              <a:rPr lang="ar-EG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ea typeface="Times New Roman"/>
                <a:cs typeface="+mn-cs"/>
              </a:rPr>
              <a:t>3- أحدد وقت صلاة العيد.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ea typeface="Times New Roman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5614" y="3789040"/>
            <a:ext cx="38626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4000" b="1" dirty="0" smtClean="0"/>
              <a:t> </a:t>
            </a:r>
            <a:r>
              <a:rPr lang="ar-EG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الساعة6</a:t>
            </a:r>
            <a:r>
              <a:rPr lang="ar-EG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:30 صباحًا تقريبًا.</a:t>
            </a:r>
            <a:endParaRPr lang="en-US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- أحدد وقت صلاة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ساعة السادسة والنصف تقريبً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5337" y="1772816"/>
            <a:ext cx="4897437" cy="890171"/>
          </a:xfrm>
          <a:prstGeom prst="cloud">
            <a:avLst/>
          </a:prstGeom>
          <a:solidFill>
            <a:srgbClr val="CCFFFF"/>
          </a:solidFill>
          <a:ln w="38100">
            <a:solidFill>
              <a:srgbClr val="9900CC"/>
            </a:solidFill>
            <a:miter lim="800000"/>
            <a:headEnd/>
            <a:tailEnd/>
          </a:ln>
          <a:effectLst>
            <a:glow rad="139700">
              <a:srgbClr val="7030A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rgbClr val="000099"/>
                </a:solidFill>
                <a:latin typeface="+mn-lt"/>
                <a:cs typeface="Times New Roman"/>
              </a:defRPr>
            </a:lvl1pPr>
            <a:lvl2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2pPr>
            <a:lvl3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3pPr>
            <a:lvl4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4pPr>
            <a:lvl5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ar-EG" dirty="0"/>
              <a:t>الدرس الثاني: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115616" y="3873557"/>
            <a:ext cx="6120680" cy="890171"/>
          </a:xfrm>
          <a:prstGeom prst="cloud">
            <a:avLst/>
          </a:prstGeom>
          <a:solidFill>
            <a:srgbClr val="CCFFFF"/>
          </a:solidFill>
          <a:ln w="38100">
            <a:solidFill>
              <a:srgbClr val="9900CC"/>
            </a:solidFill>
            <a:miter lim="800000"/>
            <a:headEnd/>
            <a:tailEnd/>
          </a:ln>
          <a:effectLst>
            <a:glow rad="139700">
              <a:srgbClr val="7030A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ar-EG" sz="3200" b="1" dirty="0">
                <a:solidFill>
                  <a:srgbClr val="000099"/>
                </a:solidFill>
                <a:latin typeface="+mn-lt"/>
                <a:cs typeface="Times New Roman"/>
              </a:rPr>
              <a:t>صلاة العيدين</a:t>
            </a:r>
            <a:endParaRPr lang="en-US" sz="3200" b="1" dirty="0">
              <a:solidFill>
                <a:srgbClr val="000099"/>
              </a:solidFill>
              <a:latin typeface="+mn-lt"/>
              <a:cs typeface="Times New Roman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درس الثا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لاة العيد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765175"/>
            <a:ext cx="8496300" cy="10763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  <a:defRPr/>
            </a:pPr>
            <a:r>
              <a:rPr lang="ar-EG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شرع الله للمسلمين عيدي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ّ</a:t>
            </a:r>
            <a:r>
              <a:rPr lang="ar-EG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الفطر والأضحى، اللذين هما يوما عبادة وشكر لله عز وجل، وسرور وفرح.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50" y="3284538"/>
            <a:ext cx="80645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ar-EG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ar-EG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الاغتسال والتطيب ولبس أحسن الثياب</a:t>
            </a:r>
            <a:r>
              <a:rPr lang="ar-SA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  <a:endParaRPr lang="ar-EG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50" y="4076700"/>
            <a:ext cx="80645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ar-EG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ar-EG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أكل بعض </a:t>
            </a:r>
            <a:r>
              <a:rPr lang="ar-EG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حبَّات </a:t>
            </a:r>
            <a:r>
              <a:rPr lang="ar-EG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من التمر</a:t>
            </a:r>
            <a:r>
              <a:rPr lang="ar-SA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  <a:endParaRPr lang="ar-EG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750" y="4941888"/>
            <a:ext cx="8064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ar-EG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ar-EG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التبكير للذهاب إلى الصلاة.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42938" y="2063750"/>
            <a:ext cx="81438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بالتعاون مع مجموعتي، أذكر الأعمال المشروعة صباح يوم العيد</a:t>
            </a:r>
            <a:r>
              <a:rPr lang="ar-SA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ar-EG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رع الله للمسلمين عيدي الفطر والأضحى.....................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التعاون مع مجموعتي، أذكر الأعمال المشروعة صباح يوم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- الاغتسال والتطيب ولبس أحسن الثي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- أكل بعض حبات من التم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- التبكير للذهاب إ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1675" y="300038"/>
            <a:ext cx="2808288" cy="584775"/>
          </a:xfrm>
          <a:prstGeom prst="rect">
            <a:avLst/>
          </a:prstGeom>
          <a:solidFill>
            <a:srgbClr val="CCFFFF"/>
          </a:solidFill>
          <a:ln w="38100">
            <a:solidFill>
              <a:srgbClr val="9900CC"/>
            </a:solidFill>
            <a:miter lim="800000"/>
            <a:headEnd/>
            <a:tailEnd/>
          </a:ln>
          <a:effectLst>
            <a:glow rad="139700">
              <a:srgbClr val="7030A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rgbClr val="000099"/>
                </a:solidFill>
                <a:latin typeface="+mn-lt"/>
                <a:cs typeface="Times New Roman"/>
              </a:defRPr>
            </a:lvl1pPr>
            <a:lvl2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2pPr>
            <a:lvl3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3pPr>
            <a:lvl4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4pPr>
            <a:lvl5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ar-EG" dirty="0"/>
              <a:t>حكم صلاة العيد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67744" y="1181798"/>
            <a:ext cx="3514142" cy="1038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TextBox 3"/>
          <p:cNvSpPr txBox="1"/>
          <p:nvPr/>
        </p:nvSpPr>
        <p:spPr>
          <a:xfrm>
            <a:off x="2547938" y="1346200"/>
            <a:ext cx="2952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حكم صلاة العيد</a:t>
            </a:r>
            <a:endParaRPr lang="ar-EG" sz="4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24313" y="2285992"/>
            <a:ext cx="0" cy="3746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835150" y="2643182"/>
            <a:ext cx="576103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596188" y="2735263"/>
            <a:ext cx="0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35150" y="2708275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781886" y="3270999"/>
            <a:ext cx="2966578" cy="25352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00738" y="3506788"/>
            <a:ext cx="27289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85800" algn="l"/>
              </a:tabLst>
            </a:pPr>
            <a:r>
              <a:rPr lang="ar-EG" sz="3200" b="1">
                <a:latin typeface="Times New Roman" pitchFamily="18" charset="0"/>
                <a:cs typeface="Times New Roman" pitchFamily="18" charset="0"/>
              </a:rPr>
              <a:t>للرجال: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justLow">
              <a:tabLst>
                <a:tab pos="685800" algn="l"/>
              </a:tabLst>
            </a:pPr>
            <a:r>
              <a:rPr lang="ar-EG" sz="3200" b="1">
                <a:latin typeface="Times New Roman" pitchFamily="18" charset="0"/>
                <a:cs typeface="Times New Roman" pitchFamily="18" charset="0"/>
              </a:rPr>
              <a:t>فرض كفاية إذا أداها من يكفي سقط الإثم عن الباقين.</a:t>
            </a:r>
            <a:endParaRPr lang="ar-EG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6287" y="3143248"/>
            <a:ext cx="4509729" cy="36450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0363" y="3195760"/>
            <a:ext cx="42021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85800" algn="l"/>
              </a:tabLst>
            </a:pPr>
            <a:r>
              <a:rPr lang="ar-EG" sz="3200" b="1" dirty="0">
                <a:latin typeface="Times New Roman" pitchFamily="18" charset="0"/>
                <a:cs typeface="Times New Roman" pitchFamily="18" charset="0"/>
              </a:rPr>
              <a:t>للنساء: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tabLst>
                <a:tab pos="685800" algn="l"/>
              </a:tabLst>
            </a:pPr>
            <a:r>
              <a:rPr lang="ar-EG" sz="3200" b="1" dirty="0">
                <a:latin typeface="Times New Roman" pitchFamily="18" charset="0"/>
                <a:cs typeface="Times New Roman" pitchFamily="18" charset="0"/>
              </a:rPr>
              <a:t>يسن للمرأة حضور صلاة العيد، بالشروط التالية: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tabLst>
                <a:tab pos="685800" algn="l"/>
              </a:tabLst>
            </a:pPr>
            <a:r>
              <a:rPr lang="ar-EG" sz="3200" b="1" dirty="0">
                <a:latin typeface="Times New Roman" pitchFamily="18" charset="0"/>
                <a:cs typeface="Times New Roman" pitchFamily="18" charset="0"/>
              </a:rPr>
              <a:t>1- أن تكون غير متطيبة.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tabLst>
                <a:tab pos="685800" algn="l"/>
              </a:tabLst>
            </a:pPr>
            <a:r>
              <a:rPr lang="ar-EG" sz="3200" b="1" dirty="0">
                <a:latin typeface="Times New Roman" pitchFamily="18" charset="0"/>
                <a:cs typeface="Times New Roman" pitchFamily="18" charset="0"/>
              </a:rPr>
              <a:t>2- ألا تظهر ثياب زينة.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tabLst>
                <a:tab pos="685800" algn="l"/>
              </a:tabLst>
            </a:pPr>
            <a:r>
              <a:rPr lang="ar-EG" sz="3200" b="1" dirty="0">
                <a:latin typeface="Times New Roman" pitchFamily="18" charset="0"/>
                <a:cs typeface="Times New Roman" pitchFamily="18" charset="0"/>
              </a:rPr>
              <a:t>3- أن تصلي في المصلى الخاص بالنساء.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كم صلاة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كم صلاة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للرجال..................................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نساء...............................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679737"/>
            <a:ext cx="2736850" cy="584775"/>
          </a:xfrm>
          <a:prstGeom prst="rect">
            <a:avLst/>
          </a:prstGeom>
          <a:solidFill>
            <a:srgbClr val="CCFFFF"/>
          </a:solidFill>
          <a:ln w="38100">
            <a:solidFill>
              <a:srgbClr val="9900CC"/>
            </a:solidFill>
            <a:miter lim="800000"/>
            <a:headEnd/>
            <a:tailEnd/>
          </a:ln>
          <a:effectLst>
            <a:glow rad="139700">
              <a:srgbClr val="7030A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rgbClr val="000099"/>
                </a:solidFill>
                <a:latin typeface="+mn-lt"/>
                <a:cs typeface="Times New Roman"/>
              </a:defRPr>
            </a:lvl1pPr>
            <a:lvl2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2pPr>
            <a:lvl3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3pPr>
            <a:lvl4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4pPr>
            <a:lvl5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ar-EG" dirty="0"/>
              <a:t>وقت صلاة العيد: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38117" y="1844824"/>
            <a:ext cx="3668712" cy="37861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يبدأ وقت صلاة العيد من ارتفاع الشمس قدر رمح (بعد طلوع الشمس بربع ساعة تقريبا)، وينتهي وقتها قبيل زوال الشمس.</a:t>
            </a:r>
            <a:endParaRPr lang="ar-EG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0" y="1628799"/>
            <a:ext cx="4139952" cy="47525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isometricOffAxis2Left"/>
            <a:lightRig rig="threePt" dir="t"/>
          </a:scene3d>
          <a:sp3d>
            <a:bevelT w="114300" prst="artDeco"/>
          </a:sp3d>
          <a:extLst/>
        </p:spPr>
      </p:pic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قت صلاة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بدأ وقت صلاة العيد من .............................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5600" y="764704"/>
            <a:ext cx="2447925" cy="584775"/>
          </a:xfrm>
          <a:prstGeom prst="rect">
            <a:avLst/>
          </a:prstGeom>
          <a:solidFill>
            <a:srgbClr val="CCFFFF"/>
          </a:solidFill>
          <a:ln w="38100">
            <a:solidFill>
              <a:srgbClr val="9900CC"/>
            </a:solidFill>
            <a:miter lim="800000"/>
            <a:headEnd/>
            <a:tailEnd/>
          </a:ln>
          <a:effectLst>
            <a:glow rad="139700">
              <a:srgbClr val="7030A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rgbClr val="000099"/>
                </a:solidFill>
                <a:latin typeface="+mn-lt"/>
                <a:cs typeface="Times New Roman"/>
              </a:defRPr>
            </a:lvl1pPr>
            <a:lvl2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2pPr>
            <a:lvl3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3pPr>
            <a:lvl4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4pPr>
            <a:lvl5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ar-EG" dirty="0" smtClean="0"/>
              <a:t>نشاط1 </a:t>
            </a:r>
            <a:endParaRPr lang="ar-EG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9300" y="2081213"/>
            <a:ext cx="79581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3200" b="1">
                <a:latin typeface="Times New Roman" pitchFamily="18" charset="0"/>
                <a:cs typeface="Times New Roman" pitchFamily="18" charset="0"/>
              </a:rPr>
              <a:t>أتعرف على وقت صلاة العيد لمكة المكرمة من خلال التوقيت الظاهر في الورقة.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0200" y="3138488"/>
            <a:ext cx="1295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ar-EG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0200" y="3779838"/>
            <a:ext cx="1295400" cy="5857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12:00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3214688" y="3121025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2800" b="1" dirty="0">
                <a:latin typeface="Times New Roman" pitchFamily="18" charset="0"/>
                <a:cs typeface="Times New Roman" pitchFamily="18" charset="0"/>
              </a:rPr>
              <a:t>- يبدأ وقتها من الساعة: 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ar-EG" sz="2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ar-EG" sz="2800" b="1" dirty="0" smtClean="0">
                <a:latin typeface="Times New Roman" pitchFamily="18" charset="0"/>
                <a:cs typeface="Times New Roman" pitchFamily="18" charset="0"/>
              </a:rPr>
              <a:t>تقريباً.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3195638" y="3644900"/>
            <a:ext cx="51212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>
              <a:lnSpc>
                <a:spcPct val="150000"/>
              </a:lnSpc>
              <a:tabLst>
                <a:tab pos="685800" algn="l"/>
              </a:tabLst>
            </a:pPr>
            <a:r>
              <a:rPr lang="ar-EG" sz="2800" b="1" dirty="0">
                <a:latin typeface="Times New Roman" pitchFamily="18" charset="0"/>
                <a:cs typeface="Times New Roman" pitchFamily="18" charset="0"/>
              </a:rPr>
              <a:t>- وينتهي وقتها الساعة: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ar-EG" sz="2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ar-EG" sz="2800" b="1" dirty="0" smtClean="0">
                <a:latin typeface="Times New Roman" pitchFamily="18" charset="0"/>
                <a:cs typeface="Times New Roman" pitchFamily="18" charset="0"/>
              </a:rPr>
              <a:t>تقريباً.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82962"/>
            <a:ext cx="243294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مرين فرد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تعرف على وقت صلاة العيد لمكة المكرمة .............................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يبدأ وقتها من الس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ساعة 6 وأربعة وعشر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وينتهي وقتها السا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ساعة 12 تقريبً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4795" y="813948"/>
            <a:ext cx="3313112" cy="584775"/>
          </a:xfrm>
          <a:prstGeom prst="rect">
            <a:avLst/>
          </a:prstGeom>
          <a:solidFill>
            <a:srgbClr val="CCFFFF"/>
          </a:solidFill>
          <a:ln w="38100">
            <a:solidFill>
              <a:srgbClr val="9900CC"/>
            </a:solidFill>
            <a:miter lim="800000"/>
            <a:headEnd/>
            <a:tailEnd/>
          </a:ln>
          <a:effectLst>
            <a:glow rad="139700">
              <a:srgbClr val="7030A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rgbClr val="000099"/>
                </a:solidFill>
                <a:latin typeface="+mn-lt"/>
                <a:cs typeface="Times New Roman"/>
              </a:defRPr>
            </a:lvl1pPr>
            <a:lvl2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2pPr>
            <a:lvl3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3pPr>
            <a:lvl4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4pPr>
            <a:lvl5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ar-EG" dirty="0"/>
              <a:t>صفة صلاة العيد:</a:t>
            </a: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09590" y="2132856"/>
            <a:ext cx="5022850" cy="15684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صلاة العيد ركعتان، بلا أذان ولا إقامة، يجه</a:t>
            </a:r>
            <a:r>
              <a:rPr lang="ar-S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ر</a:t>
            </a:r>
            <a:r>
              <a:rPr lang="ar-EG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فيهما الإمام بالقراءة، وصفتها كما يلي: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6115" y="4837956"/>
            <a:ext cx="4851400" cy="1077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 يكبر ست تكبيرات، يرفع يديه مع كل تكبيرة.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Engineer\Desktop\Fem21637.gif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322520" y="1268760"/>
            <a:ext cx="2987824" cy="41427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Right"/>
            <a:lightRig rig="threePt" dir="t"/>
          </a:scene3d>
          <a:sp3d>
            <a:bevelT w="114300" prst="artDeco"/>
          </a:sp3d>
          <a:extLst/>
        </p:spPr>
      </p:pic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3790577" y="3758456"/>
            <a:ext cx="4627563" cy="1076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 يكبر تكبيرة الإحرام، ويقرأ دعاء الاستفتاح.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فة صلاة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لاة العيد ركعتان، بلا أذان ولا ..............................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لاة العيد ركعتان، بلا أذان ولا ..............................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- يكبر تكبيرة الإحرام.........................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- يكبر ست تكبيرات........................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1521" y="1479007"/>
            <a:ext cx="3313112" cy="584775"/>
          </a:xfrm>
          <a:prstGeom prst="rect">
            <a:avLst/>
          </a:prstGeom>
          <a:solidFill>
            <a:srgbClr val="CCFFFF"/>
          </a:solidFill>
          <a:ln w="38100">
            <a:solidFill>
              <a:srgbClr val="9900CC"/>
            </a:solidFill>
            <a:miter lim="800000"/>
            <a:headEnd/>
            <a:tailEnd/>
          </a:ln>
          <a:effectLst>
            <a:glow rad="139700">
              <a:srgbClr val="7030A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rgbClr val="000099"/>
                </a:solidFill>
                <a:latin typeface="+mn-lt"/>
                <a:cs typeface="Times New Roman"/>
              </a:defRPr>
            </a:lvl1pPr>
            <a:lvl2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2pPr>
            <a:lvl3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3pPr>
            <a:lvl4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4pPr>
            <a:lvl5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ar-EG" dirty="0"/>
              <a:t>صفة صلاة العيد: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3118949"/>
            <a:ext cx="7919963" cy="107721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 يقرأ الاستعاذة (أعوذ بالله من الشيطان الرجيم) والبسملة (بسم الله الرحمن الرحيم)، ثم يقرأ (الفاتحة).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1640" y="4642643"/>
            <a:ext cx="7127875" cy="5857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4- يقرأ ما تيسر من القرآن الكريم.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ngineer\Desktop\943067975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827584" y="606181"/>
            <a:ext cx="2232249" cy="23304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 w="114300" prst="artDeco"/>
          </a:sp3d>
          <a:ex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87624" y="5517232"/>
            <a:ext cx="7127875" cy="5857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5- يكمل الركعة الاولي كغيرها من الصلوات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- يقرأ الاستعاذة (أعوذ بالله من الشيطان .........................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- يقرأ ما تيسر من القرآن الكري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9992" y="732474"/>
            <a:ext cx="3313112" cy="584775"/>
          </a:xfrm>
          <a:prstGeom prst="rect">
            <a:avLst/>
          </a:prstGeom>
          <a:solidFill>
            <a:srgbClr val="CCFFFF"/>
          </a:solidFill>
          <a:ln w="38100">
            <a:solidFill>
              <a:srgbClr val="9900CC"/>
            </a:solidFill>
            <a:miter lim="800000"/>
            <a:headEnd/>
            <a:tailEnd/>
          </a:ln>
          <a:effectLst>
            <a:glow rad="139700">
              <a:srgbClr val="7030A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rgbClr val="000099"/>
                </a:solidFill>
                <a:latin typeface="+mn-lt"/>
                <a:cs typeface="Times New Roman"/>
              </a:defRPr>
            </a:lvl1pPr>
            <a:lvl2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2pPr>
            <a:lvl3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3pPr>
            <a:lvl4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4pPr>
            <a:lvl5pPr algn="ctr" eaLnBrk="0" hangingPunct="0">
              <a:defRPr sz="4400">
                <a:latin typeface="Calibri" pitchFamily="34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ar-EG" dirty="0"/>
              <a:t>صفة صلاة العيد: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0200" y="1989138"/>
            <a:ext cx="4427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3200" b="1">
                <a:latin typeface="Times New Roman" pitchFamily="18" charset="0"/>
                <a:cs typeface="Times New Roman" pitchFamily="18" charset="0"/>
              </a:rPr>
              <a:t>6- يقوم للركعة الثانية مكبراً.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8175" y="2700338"/>
            <a:ext cx="6659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7- يكبر خمس تكبيرات، يرفع يديه مع كل تكبيرة.</a:t>
            </a:r>
            <a:endParaRPr lang="en-US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4438" y="3421063"/>
            <a:ext cx="608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tabLst>
                <a:tab pos="685800" algn="l"/>
              </a:tabLst>
            </a:pPr>
            <a:r>
              <a:rPr lang="ar-EG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8- يكمل بقية الصلاة، كغيرها من الصلوات.</a:t>
            </a:r>
            <a:endParaRPr lang="en-US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ngineer\Desktop\B7sT.CoM4241b7334b.gif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-17062" y="2605860"/>
            <a:ext cx="2743200" cy="37909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Right"/>
            <a:lightRig rig="threePt" dir="t"/>
          </a:scene3d>
          <a:sp3d>
            <a:bevelT w="114300" prst="artDeco"/>
          </a:sp3d>
          <a:extLst/>
        </p:spPr>
      </p:pic>
    </p:spTree>
  </p:cSld>
  <p:clrMapOvr>
    <a:masterClrMapping/>
  </p:clrMapOvr>
  <p:transition spd="slow">
    <p:blinds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- يقوم للركعة الثانية مكبر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- يكبر خمس تكبيرات، يرفع يديه مع كل تكبي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- يكمل بقية الصلاة، كغيرها من الصلو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603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فقه - الصف السادس الابتدائي - الفصل الدراسي الاول</dc:title>
  <dc:subject>2- صلاة العيدين</dc:subject>
  <cp:lastModifiedBy>elmohandes</cp:lastModifiedBy>
  <cp:revision>109</cp:revision>
  <dcterms:created xsi:type="dcterms:W3CDTF">2012-03-29T11:50:25Z</dcterms:created>
  <dcterms:modified xsi:type="dcterms:W3CDTF">2019-07-19T12:40:24Z</dcterms:modified>
</cp:coreProperties>
</file>