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86" r:id="rId5"/>
    <p:sldId id="281" r:id="rId6"/>
    <p:sldId id="287" r:id="rId7"/>
    <p:sldId id="288" r:id="rId8"/>
    <p:sldId id="289" r:id="rId9"/>
    <p:sldId id="290" r:id="rId10"/>
    <p:sldId id="291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</p:sldIdLst>
  <p:sldSz cx="9144000" cy="6858000" type="screen4x3"/>
  <p:notesSz cx="6858000" cy="9144000"/>
  <p:defaultTextStyle>
    <a:defPPr>
      <a:defRPr lang="ar-EG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0000FF"/>
    <a:srgbClr val="CC3300"/>
    <a:srgbClr val="9933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3850" autoAdjust="0"/>
    <p:restoredTop sz="94660"/>
  </p:normalViewPr>
  <p:slideViewPr>
    <p:cSldViewPr>
      <p:cViewPr varScale="1">
        <p:scale>
          <a:sx n="54" d="100"/>
          <a:sy n="54" d="100"/>
        </p:scale>
        <p:origin x="-9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3FEC6-18E1-4A5B-87E0-2E93066BDF33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0A8B3-E876-4838-A472-A3186712EEF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B0C1B-E85A-4D21-9F2C-667DC2CBC038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8F8FD-2AA5-4DEB-B52C-F46CC61BDAD0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7F401-1E54-4DBF-91E0-0DD4B3DFAD07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D0CEA-C7E1-4526-AE9A-8219530398A6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FAB1E9-A80E-4AC1-8221-B84683128C46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6C5C5-0831-48A8-9F68-CA9F112000CB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5372A0-1EDF-4430-A3BB-BEC91C167407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8A89-AAAC-49E4-A526-5A38788B1ABF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6BC10-D4E4-4627-BE86-0AA82305324F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D853F-361C-4EDE-8AF9-5B6ADD5FE19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A4011-7584-4CE8-B8B7-D3C2C7A5FB3C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9326C6-94D3-4ED1-A4EB-CDF330177EB3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B7FC3-DEBD-45B8-97A6-195DD61BC177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BCDFB-A30B-4386-B285-7D57373CADE1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43B9C-8B35-4185-9807-27FA733294EF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6525D-BF25-4AB9-A229-8BE2571C949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37EF0-ACAA-4BD4-B878-10916206534C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94384-590D-4AE8-BE01-6E7DE7D726DD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710DD-5E8A-408D-A084-33933ECA593C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275AF-085F-4ED9-8C92-B844A034A4F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Ovr>
    <a:masterClrMapping/>
  </p:clrMapOvr>
  <p:transition>
    <p:zoom/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C656DC-73F2-441D-AC3F-6149E8D37EE9}" type="datetimeFigureOut">
              <a:rPr lang="ar-EG"/>
              <a:pPr>
                <a:defRPr/>
              </a:pPr>
              <a:t>16/11/1437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36495B-2426-4739-A812-E026C781C680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  <p:sndAc>
      <p:stSnd>
        <p:snd r:embed="rId13" name="arrow.wav"/>
      </p:stSnd>
    </p:sndAc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audio" Target="../media/audio13.wav"/><Relationship Id="rId7" Type="http://schemas.openxmlformats.org/officeDocument/2006/relationships/image" Target="../media/image2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6.wav"/><Relationship Id="rId5" Type="http://schemas.openxmlformats.org/officeDocument/2006/relationships/audio" Target="../media/audio15.wav"/><Relationship Id="rId4" Type="http://schemas.openxmlformats.org/officeDocument/2006/relationships/audio" Target="../media/audio14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wmf"/><Relationship Id="rId4" Type="http://schemas.openxmlformats.org/officeDocument/2006/relationships/audio" Target="../media/audio19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0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audio" Target="../media/audio22.wav"/><Relationship Id="rId4" Type="http://schemas.openxmlformats.org/officeDocument/2006/relationships/audio" Target="../media/audio2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25.wav"/><Relationship Id="rId4" Type="http://schemas.openxmlformats.org/officeDocument/2006/relationships/audio" Target="../media/audio24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7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audio" Target="../media/audio28.wav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34.wav"/><Relationship Id="rId3" Type="http://schemas.openxmlformats.org/officeDocument/2006/relationships/audio" Target="../media/audio29.wav"/><Relationship Id="rId7" Type="http://schemas.openxmlformats.org/officeDocument/2006/relationships/audio" Target="../media/audio3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2.wav"/><Relationship Id="rId5" Type="http://schemas.openxmlformats.org/officeDocument/2006/relationships/audio" Target="../media/audio31.wav"/><Relationship Id="rId10" Type="http://schemas.openxmlformats.org/officeDocument/2006/relationships/image" Target="../media/image9.jpeg"/><Relationship Id="rId4" Type="http://schemas.openxmlformats.org/officeDocument/2006/relationships/audio" Target="../media/audio30.wav"/><Relationship Id="rId9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audio" Target="../media/audio31.wav"/><Relationship Id="rId7" Type="http://schemas.openxmlformats.org/officeDocument/2006/relationships/audio" Target="../media/audio37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6.wav"/><Relationship Id="rId5" Type="http://schemas.openxmlformats.org/officeDocument/2006/relationships/audio" Target="../media/audio33.wav"/><Relationship Id="rId4" Type="http://schemas.openxmlformats.org/officeDocument/2006/relationships/audio" Target="../media/audio35.wav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1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audio" Target="../media/audio38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4.wav"/><Relationship Id="rId13" Type="http://schemas.openxmlformats.org/officeDocument/2006/relationships/audio" Target="../media/audio49.wav"/><Relationship Id="rId3" Type="http://schemas.openxmlformats.org/officeDocument/2006/relationships/audio" Target="../media/audio39.wav"/><Relationship Id="rId7" Type="http://schemas.openxmlformats.org/officeDocument/2006/relationships/audio" Target="../media/audio43.wav"/><Relationship Id="rId12" Type="http://schemas.openxmlformats.org/officeDocument/2006/relationships/audio" Target="../media/audio48.wav"/><Relationship Id="rId17" Type="http://schemas.openxmlformats.org/officeDocument/2006/relationships/image" Target="../media/image10.wmf"/><Relationship Id="rId2" Type="http://schemas.openxmlformats.org/officeDocument/2006/relationships/audio" Target="../media/audio8.wav"/><Relationship Id="rId16" Type="http://schemas.openxmlformats.org/officeDocument/2006/relationships/audio" Target="../media/audio5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2.wav"/><Relationship Id="rId11" Type="http://schemas.openxmlformats.org/officeDocument/2006/relationships/audio" Target="../media/audio47.wav"/><Relationship Id="rId5" Type="http://schemas.openxmlformats.org/officeDocument/2006/relationships/audio" Target="../media/audio41.wav"/><Relationship Id="rId15" Type="http://schemas.openxmlformats.org/officeDocument/2006/relationships/audio" Target="../media/audio51.wav"/><Relationship Id="rId10" Type="http://schemas.openxmlformats.org/officeDocument/2006/relationships/audio" Target="../media/audio46.wav"/><Relationship Id="rId4" Type="http://schemas.openxmlformats.org/officeDocument/2006/relationships/audio" Target="../media/audio40.wav"/><Relationship Id="rId9" Type="http://schemas.openxmlformats.org/officeDocument/2006/relationships/audio" Target="../media/audio45.wav"/><Relationship Id="rId14" Type="http://schemas.openxmlformats.org/officeDocument/2006/relationships/audio" Target="../media/audio50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audio" Target="../media/audio53.wav"/><Relationship Id="rId7" Type="http://schemas.openxmlformats.org/officeDocument/2006/relationships/image" Target="../media/image11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56.wav"/><Relationship Id="rId5" Type="http://schemas.openxmlformats.org/officeDocument/2006/relationships/audio" Target="../media/audio55.wav"/><Relationship Id="rId4" Type="http://schemas.openxmlformats.org/officeDocument/2006/relationships/audio" Target="../media/audio54.wav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audio" Target="../media/audio57.wav"/><Relationship Id="rId7" Type="http://schemas.openxmlformats.org/officeDocument/2006/relationships/audio" Target="../media/audio61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0.wav"/><Relationship Id="rId5" Type="http://schemas.openxmlformats.org/officeDocument/2006/relationships/audio" Target="../media/audio59.wav"/><Relationship Id="rId4" Type="http://schemas.openxmlformats.org/officeDocument/2006/relationships/audio" Target="../media/audio58.wav"/><Relationship Id="rId9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67.wav"/><Relationship Id="rId3" Type="http://schemas.openxmlformats.org/officeDocument/2006/relationships/audio" Target="../media/audio62.wav"/><Relationship Id="rId7" Type="http://schemas.openxmlformats.org/officeDocument/2006/relationships/audio" Target="../media/audio66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65.wav"/><Relationship Id="rId5" Type="http://schemas.openxmlformats.org/officeDocument/2006/relationships/audio" Target="../media/audio64.wav"/><Relationship Id="rId10" Type="http://schemas.openxmlformats.org/officeDocument/2006/relationships/image" Target="../media/image11.wmf"/><Relationship Id="rId4" Type="http://schemas.openxmlformats.org/officeDocument/2006/relationships/audio" Target="../media/audio63.wav"/><Relationship Id="rId9" Type="http://schemas.openxmlformats.org/officeDocument/2006/relationships/image" Target="../media/image1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68.wav"/><Relationship Id="rId7" Type="http://schemas.openxmlformats.org/officeDocument/2006/relationships/image" Target="../media/image17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5" Type="http://schemas.openxmlformats.org/officeDocument/2006/relationships/image" Target="../media/image16.wmf"/><Relationship Id="rId4" Type="http://schemas.openxmlformats.org/officeDocument/2006/relationships/audio" Target="../media/audio69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0.wav"/><Relationship Id="rId7" Type="http://schemas.openxmlformats.org/officeDocument/2006/relationships/image" Target="../media/image19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wmf"/><Relationship Id="rId5" Type="http://schemas.openxmlformats.org/officeDocument/2006/relationships/audio" Target="../media/audio72.wav"/><Relationship Id="rId4" Type="http://schemas.openxmlformats.org/officeDocument/2006/relationships/audio" Target="../media/audio7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4.wav"/><Relationship Id="rId7" Type="http://schemas.openxmlformats.org/officeDocument/2006/relationships/image" Target="../media/image22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audio" Target="../media/audio76.wav"/><Relationship Id="rId4" Type="http://schemas.openxmlformats.org/officeDocument/2006/relationships/audio" Target="../media/audio75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audio" Target="../media/audio77.wav"/><Relationship Id="rId7" Type="http://schemas.openxmlformats.org/officeDocument/2006/relationships/image" Target="../media/image23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80.wav"/><Relationship Id="rId5" Type="http://schemas.openxmlformats.org/officeDocument/2006/relationships/audio" Target="../media/audio79.wav"/><Relationship Id="rId4" Type="http://schemas.openxmlformats.org/officeDocument/2006/relationships/audio" Target="../media/audio78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audio" Target="../media/audio81.wav"/><Relationship Id="rId7" Type="http://schemas.openxmlformats.org/officeDocument/2006/relationships/image" Target="../media/image26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wmf"/><Relationship Id="rId5" Type="http://schemas.openxmlformats.org/officeDocument/2006/relationships/audio" Target="../media/audio83.wav"/><Relationship Id="rId4" Type="http://schemas.openxmlformats.org/officeDocument/2006/relationships/audio" Target="../media/audio8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84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audio" Target="../media/audio85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audio" Target="../media/audio86.wav"/><Relationship Id="rId7" Type="http://schemas.openxmlformats.org/officeDocument/2006/relationships/audio" Target="../media/audio8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3.wav"/><Relationship Id="rId5" Type="http://schemas.openxmlformats.org/officeDocument/2006/relationships/audio" Target="../media/audio88.wav"/><Relationship Id="rId4" Type="http://schemas.openxmlformats.org/officeDocument/2006/relationships/audio" Target="../media/audio87.wav"/><Relationship Id="rId9" Type="http://schemas.openxmlformats.org/officeDocument/2006/relationships/image" Target="../media/image3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90.wav"/><Relationship Id="rId7" Type="http://schemas.openxmlformats.org/officeDocument/2006/relationships/image" Target="../media/image31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wmf"/><Relationship Id="rId5" Type="http://schemas.openxmlformats.org/officeDocument/2006/relationships/audio" Target="../media/audio91.wav"/><Relationship Id="rId4" Type="http://schemas.openxmlformats.org/officeDocument/2006/relationships/audio" Target="../media/audio3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92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audio" Target="../media/audio93.wav"/><Relationship Id="rId7" Type="http://schemas.openxmlformats.org/officeDocument/2006/relationships/image" Target="../media/image34.wmf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96.wav"/><Relationship Id="rId5" Type="http://schemas.openxmlformats.org/officeDocument/2006/relationships/audio" Target="../media/audio95.wav"/><Relationship Id="rId4" Type="http://schemas.openxmlformats.org/officeDocument/2006/relationships/audio" Target="../media/audio94.wav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02.wav"/><Relationship Id="rId3" Type="http://schemas.openxmlformats.org/officeDocument/2006/relationships/audio" Target="../media/audio97.wav"/><Relationship Id="rId7" Type="http://schemas.openxmlformats.org/officeDocument/2006/relationships/audio" Target="../media/audio101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0.wav"/><Relationship Id="rId5" Type="http://schemas.openxmlformats.org/officeDocument/2006/relationships/audio" Target="../media/audio99.wav"/><Relationship Id="rId10" Type="http://schemas.openxmlformats.org/officeDocument/2006/relationships/image" Target="../media/image37.wmf"/><Relationship Id="rId4" Type="http://schemas.openxmlformats.org/officeDocument/2006/relationships/audio" Target="../media/audio98.wav"/><Relationship Id="rId9" Type="http://schemas.openxmlformats.org/officeDocument/2006/relationships/image" Target="../media/image36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wmf"/><Relationship Id="rId5" Type="http://schemas.openxmlformats.org/officeDocument/2006/relationships/image" Target="../media/image38.wmf"/><Relationship Id="rId4" Type="http://schemas.openxmlformats.org/officeDocument/2006/relationships/audio" Target="../media/audio104.wav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audio" Target="../media/audio105.wav"/><Relationship Id="rId7" Type="http://schemas.openxmlformats.org/officeDocument/2006/relationships/audio" Target="../media/audio10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08.wav"/><Relationship Id="rId5" Type="http://schemas.openxmlformats.org/officeDocument/2006/relationships/audio" Target="../media/audio107.wav"/><Relationship Id="rId4" Type="http://schemas.openxmlformats.org/officeDocument/2006/relationships/audio" Target="../media/audio106.wav"/><Relationship Id="rId9" Type="http://schemas.openxmlformats.org/officeDocument/2006/relationships/image" Target="../media/image40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0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wmf"/><Relationship Id="rId5" Type="http://schemas.openxmlformats.org/officeDocument/2006/relationships/image" Target="../media/image41.wmf"/><Relationship Id="rId4" Type="http://schemas.openxmlformats.org/officeDocument/2006/relationships/audio" Target="../media/audio111.wav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7.wav"/><Relationship Id="rId3" Type="http://schemas.openxmlformats.org/officeDocument/2006/relationships/audio" Target="../media/audio112.wav"/><Relationship Id="rId7" Type="http://schemas.openxmlformats.org/officeDocument/2006/relationships/audio" Target="../media/audio116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15.wav"/><Relationship Id="rId11" Type="http://schemas.openxmlformats.org/officeDocument/2006/relationships/image" Target="../media/image43.wmf"/><Relationship Id="rId5" Type="http://schemas.openxmlformats.org/officeDocument/2006/relationships/audio" Target="../media/audio114.wav"/><Relationship Id="rId10" Type="http://schemas.openxmlformats.org/officeDocument/2006/relationships/image" Target="../media/image42.wmf"/><Relationship Id="rId4" Type="http://schemas.openxmlformats.org/officeDocument/2006/relationships/audio" Target="../media/audio113.wav"/><Relationship Id="rId9" Type="http://schemas.openxmlformats.org/officeDocument/2006/relationships/audio" Target="../media/audio118.wav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4.wav"/><Relationship Id="rId3" Type="http://schemas.openxmlformats.org/officeDocument/2006/relationships/audio" Target="../media/audio119.wav"/><Relationship Id="rId7" Type="http://schemas.openxmlformats.org/officeDocument/2006/relationships/audio" Target="../media/audio123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2.wav"/><Relationship Id="rId5" Type="http://schemas.openxmlformats.org/officeDocument/2006/relationships/audio" Target="../media/audio121.wav"/><Relationship Id="rId10" Type="http://schemas.openxmlformats.org/officeDocument/2006/relationships/image" Target="../media/image42.wmf"/><Relationship Id="rId4" Type="http://schemas.openxmlformats.org/officeDocument/2006/relationships/audio" Target="../media/audio120.wav"/><Relationship Id="rId9" Type="http://schemas.openxmlformats.org/officeDocument/2006/relationships/image" Target="../media/image4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30.wav"/><Relationship Id="rId3" Type="http://schemas.openxmlformats.org/officeDocument/2006/relationships/audio" Target="../media/audio125.wav"/><Relationship Id="rId7" Type="http://schemas.openxmlformats.org/officeDocument/2006/relationships/audio" Target="../media/audio12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28.wav"/><Relationship Id="rId5" Type="http://schemas.openxmlformats.org/officeDocument/2006/relationships/audio" Target="../media/audio127.wav"/><Relationship Id="rId4" Type="http://schemas.openxmlformats.org/officeDocument/2006/relationships/audio" Target="../media/audio126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1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3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3.wav"/><Relationship Id="rId7" Type="http://schemas.openxmlformats.org/officeDocument/2006/relationships/audio" Target="../media/audio137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36.wav"/><Relationship Id="rId5" Type="http://schemas.openxmlformats.org/officeDocument/2006/relationships/audio" Target="../media/audio135.wav"/><Relationship Id="rId4" Type="http://schemas.openxmlformats.org/officeDocument/2006/relationships/audio" Target="../media/audio134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الشفل\صور واطارات\زخارف1\أخرى\O (120)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23528" y="116632"/>
            <a:ext cx="4320480" cy="2474802"/>
          </a:xfrm>
          <a:prstGeom prst="rect">
            <a:avLst/>
          </a:prstGeom>
          <a:noFill/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  <a:sp3d>
            <a:bevelT w="139700" h="139700" prst="divot"/>
          </a:sp3d>
          <a:extLst>
            <a:ext uri="{909E8E84-426E-40DD-AFC4-6F175D3DCCD1}"/>
          </a:extLst>
        </p:spPr>
      </p:pic>
      <p:sp>
        <p:nvSpPr>
          <p:cNvPr id="4" name="TextBox 3"/>
          <p:cNvSpPr txBox="1"/>
          <p:nvPr/>
        </p:nvSpPr>
        <p:spPr>
          <a:xfrm>
            <a:off x="601663" y="1428736"/>
            <a:ext cx="3455987" cy="971356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5400" b="1" dirty="0">
                <a:ln>
                  <a:solidFill>
                    <a:srgbClr val="FF0000"/>
                  </a:solidFill>
                </a:ln>
                <a:solidFill>
                  <a:srgbClr val="9933FF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الوحدة الثانية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rgbClr val="9933FF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pic>
        <p:nvPicPr>
          <p:cNvPr id="1027" name="Picture 3" descr="D:\الشفل\صور واطارات\زخارف1\أخرى\O (121).WMF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1214414" y="4143380"/>
            <a:ext cx="6715172" cy="178595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39700" prst="cross"/>
          </a:sp3d>
          <a:extLst>
            <a:ext uri="{909E8E84-426E-40DD-AFC4-6F175D3DCCD1}"/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357438" y="4643438"/>
            <a:ext cx="4568825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EG" sz="4400" b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المسؤولية في الإسلام</a:t>
            </a:r>
            <a:endParaRPr lang="en-US" sz="440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وحدة الثان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وحده الثاني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مسئولية في الإسلا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لمسؤلي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الشفل\صور واطارات\زخارف1\أخرى\O (122)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29562" y="1357298"/>
            <a:ext cx="7848872" cy="4137496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85938" y="2786063"/>
            <a:ext cx="5148262" cy="106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EG" sz="6000" b="1">
                <a:cs typeface="Times New Roman" pitchFamily="18" charset="0"/>
              </a:rPr>
              <a:t>الدرس الخامس</a:t>
            </a:r>
            <a:endParaRPr lang="en-US" sz="6000" b="1"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درس الخام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D:\الشفل\صور واطارات\زخارف1\أخرى\O (112)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8596" y="1214421"/>
            <a:ext cx="8358246" cy="4000529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00125" y="1643063"/>
            <a:ext cx="7143750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600" b="1" dirty="0">
                <a:latin typeface="Times New Roman" pitchFamily="18" charset="0"/>
                <a:cs typeface="Times New Roman" pitchFamily="18" charset="0"/>
              </a:rPr>
              <a:t>8- عَنْ أَبِي هُرَيَرَةَ رَضِيَ اللهُ عَنْهُ عَن النَّبِيّ صَلَّى اللهُ عَلَيْهِ وَسَلَّمَ قَالَ: </a:t>
            </a:r>
            <a:r>
              <a:rPr lang="ar-EG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"إنَّ </a:t>
            </a:r>
            <a:r>
              <a:rPr lang="ar-EG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الْعَبْدَ لَيَتَكَّلمُ بالْكَلِمَةِ مِنْ رِضْوَانِ اللهِ لاَ يُلْقِي لَهَا بَالاً يَرْفَعُهُ اللهُ </a:t>
            </a:r>
            <a:r>
              <a:rPr lang="ar-EG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بِهَا</a:t>
            </a:r>
            <a:r>
              <a:rPr lang="ar-EG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دَرَجَاتٍ، وَإِنَّ الْعَبْدَ لَيَتَكَلَّمُ بِالْكَلِمِةِ مِنْ سَخَطِ اللهِ لاَ يُلْقِي لَهَا بَالاً يَهْوِي </a:t>
            </a:r>
            <a:r>
              <a:rPr lang="ar-EG" sz="3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بِهَا</a:t>
            </a:r>
            <a:r>
              <a:rPr lang="ar-EG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فِي </a:t>
            </a:r>
            <a:r>
              <a:rPr lang="ar-EG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جَهَنَّمَ"</a:t>
            </a:r>
            <a:r>
              <a:rPr lang="ar-EG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ar-EG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2938" y="5500688"/>
            <a:ext cx="7643812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2800" b="1"/>
              <a:t>أخرجه البخاري: كتاب الرقاق، باب حفظ اللسان برقم: (6113).</a:t>
            </a: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عَنْ أَبِي هُرَيَرَةَ رضى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خرجه البخاري كتاب الرقاق، باب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الشفل\صور واطارات\زخارف1\أخرى\O (136)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20" y="1214422"/>
            <a:ext cx="8499256" cy="482453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42938" y="1577975"/>
            <a:ext cx="7727950" cy="416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>
                <a:latin typeface="Times New Roman" pitchFamily="18" charset="0"/>
                <a:cs typeface="Times New Roman" pitchFamily="18" charset="0"/>
              </a:rPr>
              <a:t>ناقش مع زملائك ارتباط الحديث بهذا المثل: (مقتل الرجل بين فكيه) واكتب ما توصلتم إليه:</a:t>
            </a:r>
          </a:p>
          <a:p>
            <a:pPr algn="justLow">
              <a:spcAft>
                <a:spcPts val="1000"/>
              </a:spcAft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أن الكلام سببٌ في هلاك صاحبه، إذا لم يراقب ما يقول ويتحرى سلامته من الشرك والفحش والكذب وغير ذلك من الكبائر.</a:t>
            </a:r>
            <a:endParaRPr lang="en-US" sz="4000">
              <a:solidFill>
                <a:srgbClr val="CC00CC"/>
              </a:solidFill>
              <a:latin typeface="Calibri" pitchFamily="34" charset="0"/>
            </a:endParaRPr>
          </a:p>
          <a:p>
            <a:pPr algn="justLow"/>
            <a:r>
              <a:rPr lang="ar-EG" sz="3200" b="1">
                <a:latin typeface="Times New Roman" pitchFamily="18" charset="0"/>
                <a:cs typeface="Times New Roman" pitchFamily="18" charset="0"/>
              </a:rPr>
              <a:t>إن الإنسان ليرتفع مقامه أو ينخفض عند الناس بسبب كلامه، وكذلك يرتفع مقام العبد أو ينخفض عند الله بسبب كلامه كما في الحديث التالي:</a:t>
            </a:r>
            <a:endParaRPr lang="ar-EG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ناقش مع زملائك ارتباط الحديث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ن الكلام سبب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إن الإنسان ليرتفع مقامه أو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00063" y="642938"/>
            <a:ext cx="8143875" cy="5357812"/>
            <a:chOff x="1142976" y="857232"/>
            <a:chExt cx="6715172" cy="5000660"/>
          </a:xfrm>
        </p:grpSpPr>
        <p:sp>
          <p:nvSpPr>
            <p:cNvPr id="4" name="Flowchart: Connector 3"/>
            <p:cNvSpPr/>
            <p:nvPr/>
          </p:nvSpPr>
          <p:spPr>
            <a:xfrm>
              <a:off x="5143504" y="3071810"/>
              <a:ext cx="2714644" cy="2786082"/>
            </a:xfrm>
            <a:prstGeom prst="flowChartConnector">
              <a:avLst/>
            </a:prstGeom>
            <a:ln>
              <a:solidFill>
                <a:srgbClr val="0070C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sp>
          <p:nvSpPr>
            <p:cNvPr id="5" name="Cloud 4"/>
            <p:cNvSpPr/>
            <p:nvPr/>
          </p:nvSpPr>
          <p:spPr>
            <a:xfrm>
              <a:off x="4786314" y="857232"/>
              <a:ext cx="3000396" cy="2428892"/>
            </a:xfrm>
            <a:prstGeom prst="cloud">
              <a:avLst/>
            </a:prstGeom>
            <a:gradFill flip="none" rotWithShape="1">
              <a:gsLst>
                <a:gs pos="0">
                  <a:srgbClr val="9900FF">
                    <a:shade val="30000"/>
                    <a:satMod val="115000"/>
                  </a:srgbClr>
                </a:gs>
                <a:gs pos="50000">
                  <a:srgbClr val="9900FF">
                    <a:shade val="67500"/>
                    <a:satMod val="115000"/>
                  </a:srgbClr>
                </a:gs>
                <a:gs pos="100000">
                  <a:srgbClr val="99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142976" y="857232"/>
              <a:ext cx="6643734" cy="4929222"/>
              <a:chOff x="642910" y="1357298"/>
              <a:chExt cx="6643734" cy="4929222"/>
            </a:xfrm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</p:grpSpPr>
          <p:sp>
            <p:nvSpPr>
              <p:cNvPr id="8" name="Flowchart: Sequential Access Storage 7"/>
              <p:cNvSpPr/>
              <p:nvPr/>
            </p:nvSpPr>
            <p:spPr>
              <a:xfrm>
                <a:off x="642910" y="1428736"/>
                <a:ext cx="5572164" cy="4857784"/>
              </a:xfrm>
              <a:prstGeom prst="flowChartMagneticTape">
                <a:avLst/>
              </a:prstGeom>
              <a:gradFill flip="none" rotWithShape="1">
                <a:gsLst>
                  <a:gs pos="0">
                    <a:srgbClr val="66FF33"/>
                  </a:gs>
                  <a:gs pos="50000">
                    <a:schemeClr val="bg1"/>
                  </a:gs>
                  <a:gs pos="100000">
                    <a:srgbClr val="FFFF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  <p:sp>
            <p:nvSpPr>
              <p:cNvPr id="9" name="Wave 4"/>
              <p:cNvSpPr/>
              <p:nvPr/>
            </p:nvSpPr>
            <p:spPr>
              <a:xfrm>
                <a:off x="3357554" y="1357298"/>
                <a:ext cx="3929090" cy="4714908"/>
              </a:xfrm>
              <a:prstGeom prst="wave">
                <a:avLst/>
              </a:prstGeom>
              <a:gradFill flip="none" rotWithShape="1">
                <a:gsLst>
                  <a:gs pos="0">
                    <a:srgbClr val="FF3300">
                      <a:shade val="30000"/>
                      <a:satMod val="115000"/>
                    </a:srgbClr>
                  </a:gs>
                  <a:gs pos="50000">
                    <a:srgbClr val="FF3300">
                      <a:shade val="67500"/>
                      <a:satMod val="115000"/>
                    </a:srgbClr>
                  </a:gs>
                  <a:gs pos="100000">
                    <a:srgbClr val="FF33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/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  <p:sp>
            <p:nvSpPr>
              <p:cNvPr id="10" name="Flowchart: Document 9"/>
              <p:cNvSpPr/>
              <p:nvPr/>
            </p:nvSpPr>
            <p:spPr>
              <a:xfrm>
                <a:off x="1500166" y="2143116"/>
                <a:ext cx="5786478" cy="3643338"/>
              </a:xfrm>
              <a:prstGeom prst="flowChartDocument">
                <a:avLst/>
              </a:prstGeom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76200">
                <a:solidFill>
                  <a:schemeClr val="bg1"/>
                </a:solidFill>
              </a:ln>
              <a:effectLst/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</p:grpSp>
        <p:sp>
          <p:nvSpPr>
            <p:cNvPr id="7" name="Rectangle 1"/>
            <p:cNvSpPr>
              <a:spLocks noChangeArrowheads="1"/>
            </p:cNvSpPr>
            <p:nvPr/>
          </p:nvSpPr>
          <p:spPr bwMode="auto">
            <a:xfrm>
              <a:off x="2242536" y="2072207"/>
              <a:ext cx="171479" cy="11660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ar-EG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71688" y="1597025"/>
            <a:ext cx="5929312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(حفظ اللسان) </a:t>
            </a:r>
            <a:endParaRPr lang="ar-EG" sz="48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ar-EG" sz="4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هذه العبارة تناسب أن تكون عنوان</a:t>
            </a:r>
            <a:r>
              <a:rPr lang="ar-SA" sz="4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EG" sz="4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 للحديث اقترح عنوان</a:t>
            </a:r>
            <a:r>
              <a:rPr lang="ar-SA" sz="4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EG" sz="4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ا آخر واكتبه في أعلى الصفحة.</a:t>
            </a:r>
            <a:endParaRPr lang="en-US" sz="4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fossi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حفظ اللسان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هذه العبارة تناسب أ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500063" y="642938"/>
            <a:ext cx="8143875" cy="5357812"/>
            <a:chOff x="1142976" y="857232"/>
            <a:chExt cx="6715172" cy="5000660"/>
          </a:xfrm>
        </p:grpSpPr>
        <p:sp>
          <p:nvSpPr>
            <p:cNvPr id="3" name="Flowchart: Connector 3"/>
            <p:cNvSpPr/>
            <p:nvPr/>
          </p:nvSpPr>
          <p:spPr>
            <a:xfrm>
              <a:off x="5143504" y="3071810"/>
              <a:ext cx="2714644" cy="2786082"/>
            </a:xfrm>
            <a:prstGeom prst="flowChartConnector">
              <a:avLst/>
            </a:prstGeom>
            <a:ln>
              <a:solidFill>
                <a:srgbClr val="0070C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sp>
          <p:nvSpPr>
            <p:cNvPr id="4" name="Cloud 4"/>
            <p:cNvSpPr/>
            <p:nvPr/>
          </p:nvSpPr>
          <p:spPr>
            <a:xfrm>
              <a:off x="4786314" y="857232"/>
              <a:ext cx="3000396" cy="2428892"/>
            </a:xfrm>
            <a:prstGeom prst="cloud">
              <a:avLst/>
            </a:prstGeom>
            <a:gradFill flip="none" rotWithShape="1">
              <a:gsLst>
                <a:gs pos="0">
                  <a:srgbClr val="9900FF">
                    <a:shade val="30000"/>
                    <a:satMod val="115000"/>
                  </a:srgbClr>
                </a:gs>
                <a:gs pos="50000">
                  <a:srgbClr val="9900FF">
                    <a:shade val="67500"/>
                    <a:satMod val="115000"/>
                  </a:srgbClr>
                </a:gs>
                <a:gs pos="100000">
                  <a:srgbClr val="9900FF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1142976" y="857232"/>
              <a:ext cx="6643734" cy="4929222"/>
              <a:chOff x="642910" y="1357298"/>
              <a:chExt cx="6643734" cy="4929222"/>
            </a:xfrm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</p:grpSpPr>
          <p:sp>
            <p:nvSpPr>
              <p:cNvPr id="7" name="Flowchart: Sequential Access Storage 7"/>
              <p:cNvSpPr/>
              <p:nvPr/>
            </p:nvSpPr>
            <p:spPr>
              <a:xfrm>
                <a:off x="642910" y="1428736"/>
                <a:ext cx="5572164" cy="4857784"/>
              </a:xfrm>
              <a:prstGeom prst="flowChartMagneticTape">
                <a:avLst/>
              </a:prstGeom>
              <a:gradFill flip="none" rotWithShape="1">
                <a:gsLst>
                  <a:gs pos="0">
                    <a:srgbClr val="66FF33"/>
                  </a:gs>
                  <a:gs pos="50000">
                    <a:schemeClr val="bg1"/>
                  </a:gs>
                  <a:gs pos="100000">
                    <a:srgbClr val="FFFF00"/>
                  </a:gs>
                </a:gsLst>
                <a:lin ang="16200000" scaled="1"/>
                <a:tileRect/>
              </a:gradFill>
              <a:ln>
                <a:noFill/>
              </a:ln>
              <a:effectLst/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  <p:sp>
            <p:nvSpPr>
              <p:cNvPr id="8" name="Wave 4"/>
              <p:cNvSpPr/>
              <p:nvPr/>
            </p:nvSpPr>
            <p:spPr>
              <a:xfrm>
                <a:off x="3357554" y="1357298"/>
                <a:ext cx="3929090" cy="4714908"/>
              </a:xfrm>
              <a:prstGeom prst="wave">
                <a:avLst/>
              </a:prstGeom>
              <a:gradFill flip="none" rotWithShape="1">
                <a:gsLst>
                  <a:gs pos="0">
                    <a:srgbClr val="FF3300">
                      <a:shade val="30000"/>
                      <a:satMod val="115000"/>
                    </a:srgbClr>
                  </a:gs>
                  <a:gs pos="50000">
                    <a:srgbClr val="FF3300">
                      <a:shade val="67500"/>
                      <a:satMod val="115000"/>
                    </a:srgbClr>
                  </a:gs>
                  <a:gs pos="100000">
                    <a:srgbClr val="FF3300">
                      <a:shade val="100000"/>
                      <a:satMod val="115000"/>
                    </a:srgbClr>
                  </a:gs>
                </a:gsLst>
                <a:lin ang="0" scaled="1"/>
                <a:tileRect/>
              </a:gradFill>
              <a:ln>
                <a:noFill/>
              </a:ln>
              <a:effectLst/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  <p:sp>
            <p:nvSpPr>
              <p:cNvPr id="9" name="Flowchart: Document 9"/>
              <p:cNvSpPr/>
              <p:nvPr/>
            </p:nvSpPr>
            <p:spPr>
              <a:xfrm>
                <a:off x="1500166" y="2143116"/>
                <a:ext cx="5786478" cy="3643338"/>
              </a:xfrm>
              <a:prstGeom prst="flowChartDocument">
                <a:avLst/>
              </a:prstGeom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 w="76200">
                <a:solidFill>
                  <a:schemeClr val="bg1"/>
                </a:solidFill>
              </a:ln>
              <a:effectLst/>
              <a:sp3d prstMaterial="softEdge">
                <a:bevelT w="1270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</p:grpSp>
        <p:sp>
          <p:nvSpPr>
            <p:cNvPr id="6" name="Rectangle 1"/>
            <p:cNvSpPr>
              <a:spLocks noChangeArrowheads="1"/>
            </p:cNvSpPr>
            <p:nvPr/>
          </p:nvSpPr>
          <p:spPr bwMode="auto">
            <a:xfrm>
              <a:off x="2242536" y="2072207"/>
              <a:ext cx="171479" cy="11660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>
                <a:defRPr/>
              </a:pPr>
              <a:endParaRPr lang="ar-EG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357438" y="2714625"/>
            <a:ext cx="5148262" cy="118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EG" sz="6600" b="1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مسؤولية الكلمة</a:t>
            </a:r>
            <a:endParaRPr lang="en-US" sz="6600" b="1">
              <a:solidFill>
                <a:schemeClr val="bg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سؤولية الكل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001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19200" y="2362200"/>
            <a:ext cx="6477000" cy="1872208"/>
          </a:xfrm>
          <a:prstGeom prst="ellipse">
            <a:avLst/>
          </a:prstGeom>
        </p:spPr>
      </p:pic>
      <p:sp>
        <p:nvSpPr>
          <p:cNvPr id="3" name="مستطيل 2"/>
          <p:cNvSpPr>
            <a:spLocks noChangeArrowheads="1"/>
          </p:cNvSpPr>
          <p:nvPr/>
        </p:nvSpPr>
        <p:spPr bwMode="auto">
          <a:xfrm>
            <a:off x="2438400" y="2819400"/>
            <a:ext cx="41640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/>
              <a:t>التعريف بالراوي</a:t>
            </a:r>
            <a:endParaRPr lang="en-US" sz="5400" b="1"/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i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تعريف بالراو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img_1355587798_380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0034" y="2286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مربع نص 4"/>
          <p:cNvSpPr txBox="1">
            <a:spLocks noChangeArrowheads="1"/>
          </p:cNvSpPr>
          <p:nvPr/>
        </p:nvSpPr>
        <p:spPr bwMode="auto">
          <a:xfrm>
            <a:off x="2024034" y="762000"/>
            <a:ext cx="53482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/>
              <a:t>أبو هريرة الدوسي رَضِيَ اللهُ عَنْهُ</a:t>
            </a:r>
            <a:endParaRPr lang="en-US" sz="3600" b="1"/>
          </a:p>
        </p:txBody>
      </p:sp>
      <p:pic>
        <p:nvPicPr>
          <p:cNvPr id="6" name="صورة 5" descr="imagesCAJVD765.jpg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  <a:lum contrast="68000"/>
          </a:blip>
          <a:stretch>
            <a:fillRect/>
          </a:stretch>
        </p:blipFill>
        <p:spPr>
          <a:xfrm>
            <a:off x="381000" y="2133600"/>
            <a:ext cx="8367143" cy="4191000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52513" y="2514600"/>
            <a:ext cx="70389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/>
            <a:r>
              <a:rPr lang="ar-EG" sz="3600" b="1" dirty="0"/>
              <a:t>هو الصحابي الجليل عبد الرحمن بن صخر </a:t>
            </a:r>
            <a:r>
              <a:rPr lang="ar-EG" sz="3600" b="1" dirty="0" err="1"/>
              <a:t>الدوسي</a:t>
            </a:r>
            <a:r>
              <a:rPr lang="ar-EG" sz="3600" b="1" dirty="0"/>
              <a:t>، يكنى بأبي هريرة، يقول رَضِيَ اللهُ عَنْهُ: كنت أرعى غنم أهلي، وكانت لي هِرَّةٌ صغيرة فكنت أضعها بالليل في شجرةٍ وإذا كان النهار ذهبت </a:t>
            </a:r>
            <a:r>
              <a:rPr lang="ar-EG" sz="3600" b="1" dirty="0" err="1"/>
              <a:t>بها</a:t>
            </a:r>
            <a:r>
              <a:rPr lang="ar-EG" sz="3600" b="1" dirty="0"/>
              <a:t> معي فلعبت </a:t>
            </a:r>
            <a:r>
              <a:rPr lang="ar-EG" sz="3600" b="1" dirty="0" err="1"/>
              <a:t>بها</a:t>
            </a:r>
            <a:r>
              <a:rPr lang="ar-EG" sz="3600" b="1" dirty="0"/>
              <a:t>، فكنوني أبا هريرة</a:t>
            </a:r>
            <a:r>
              <a:rPr lang="ar-EG" sz="3600" b="1" baseline="30000" dirty="0"/>
              <a:t>(1)</a:t>
            </a:r>
            <a:r>
              <a:rPr lang="ar-EG" sz="3600" b="1" dirty="0"/>
              <a:t>. </a:t>
            </a:r>
            <a:endParaRPr lang="ar-SA" sz="4400" b="1" dirty="0">
              <a:solidFill>
                <a:srgbClr val="7030A0"/>
              </a:solidFill>
            </a:endParaRPr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1828800" y="6019800"/>
            <a:ext cx="5257800" cy="83820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676400" y="6096000"/>
            <a:ext cx="5638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2800" b="1">
                <a:latin typeface="Calibri" pitchFamily="34" charset="0"/>
              </a:rPr>
              <a:t>(1) </a:t>
            </a:r>
            <a:r>
              <a:rPr lang="ar-EG" sz="2800" b="1"/>
              <a:t>أخرجه الترمذي برقم: (3840).</a:t>
            </a:r>
            <a:r>
              <a:rPr lang="ar-SA" sz="2800" b="1"/>
              <a:t> </a:t>
            </a:r>
            <a:endParaRPr lang="en-US" sz="2800"/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بو هريرة الدوسي رضي الله عن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0062 - حريق في الغاب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هو الصحابي الجليل عبد الرحمن بن صخ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indows XP 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1 أ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صورة 1" descr="img_1355587798_380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600" y="2286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مربع نص 2"/>
          <p:cNvSpPr txBox="1">
            <a:spLocks noChangeArrowheads="1"/>
          </p:cNvSpPr>
          <p:nvPr/>
        </p:nvSpPr>
        <p:spPr bwMode="auto">
          <a:xfrm>
            <a:off x="2133600" y="762000"/>
            <a:ext cx="53482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/>
              <a:t>أبو هريرة الدوسي رَضِيَ اللهُ عَنْهُ</a:t>
            </a:r>
            <a:endParaRPr lang="en-US" sz="3600" b="1"/>
          </a:p>
        </p:txBody>
      </p:sp>
      <p:pic>
        <p:nvPicPr>
          <p:cNvPr id="4" name="صورة 3" descr="imagesCAJVD765.jpg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4">
                <a:tint val="45000"/>
                <a:satMod val="400000"/>
              </a:schemeClr>
            </a:duotone>
            <a:lum contrast="68000"/>
          </a:blip>
          <a:stretch>
            <a:fillRect/>
          </a:stretch>
        </p:blipFill>
        <p:spPr>
          <a:xfrm>
            <a:off x="381000" y="2133600"/>
            <a:ext cx="8367143" cy="4191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90600" y="2667000"/>
            <a:ext cx="7010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Low"/>
            <a:r>
              <a:rPr lang="ar-EG" sz="3200" b="1"/>
              <a:t>أسلم سنة سبعٍ عامَ خيبر، قال أبو هريرة رَضِيَ اللهُ عَنْهُ: والله ما خلق الله مؤمن</a:t>
            </a:r>
            <a:r>
              <a:rPr lang="ar-SA" sz="3200" b="1"/>
              <a:t>ً</a:t>
            </a:r>
            <a:r>
              <a:rPr lang="ar-EG" sz="3200" b="1"/>
              <a:t>ا</a:t>
            </a:r>
            <a:r>
              <a:rPr lang="ar-SA" sz="3200" b="1"/>
              <a:t> </a:t>
            </a:r>
            <a:r>
              <a:rPr lang="ar-EG" sz="3200" b="1"/>
              <a:t>يسمع بي إلا أحبني،</a:t>
            </a:r>
            <a:r>
              <a:rPr lang="ar-EG" sz="3200" b="1" baseline="30000"/>
              <a:t>(2) </a:t>
            </a:r>
            <a:r>
              <a:rPr lang="ar-EG" sz="3200" b="1"/>
              <a:t>ويُعدُّ أبو هريرة رَضِيَ اللهُ عَنْهُ حافظ الأمة، فعنه قال: قلت: يا رسول الله إني لأسمع منك حديث</a:t>
            </a:r>
            <a:r>
              <a:rPr lang="ar-SA" sz="3200" b="1"/>
              <a:t>ً</a:t>
            </a:r>
            <a:r>
              <a:rPr lang="ar-EG" sz="3200" b="1"/>
              <a:t>ا كثير</a:t>
            </a:r>
            <a:r>
              <a:rPr lang="ar-SA" sz="3200" b="1"/>
              <a:t>ً</a:t>
            </a:r>
            <a:r>
              <a:rPr lang="ar-EG" sz="3200" b="1"/>
              <a:t>ا أنساه، فقال: ابسط رداءك فبسطته، ثم قال: ضمه إلى صدرك فضممته فما أنسيت حديث</a:t>
            </a:r>
            <a:r>
              <a:rPr lang="ar-SA" sz="3200" b="1"/>
              <a:t>ً</a:t>
            </a:r>
            <a:r>
              <a:rPr lang="ar-EG" sz="3200" b="1"/>
              <a:t>ا بعد</a:t>
            </a:r>
            <a:r>
              <a:rPr lang="ar-EG" sz="3200" b="1" baseline="30000"/>
              <a:t>(3)</a:t>
            </a:r>
            <a:r>
              <a:rPr lang="ar-EG" sz="3200" b="1"/>
              <a:t>.</a:t>
            </a:r>
            <a:r>
              <a:rPr lang="ar-EG" sz="3200" b="1" baseline="30000"/>
              <a:t> </a:t>
            </a:r>
            <a:endParaRPr lang="ar-SA" sz="3200" b="1" baseline="30000">
              <a:solidFill>
                <a:srgbClr val="7030A0"/>
              </a:solidFill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4724400" y="6019800"/>
            <a:ext cx="4419600" cy="83820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953000" y="6096000"/>
            <a:ext cx="4191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EG" sz="2800" b="1">
                <a:latin typeface="Calibri" pitchFamily="34" charset="0"/>
              </a:rPr>
              <a:t>(2) </a:t>
            </a:r>
            <a:r>
              <a:rPr lang="ar-EG" sz="2800" b="1"/>
              <a:t>أخرجه مسلم برقم: (2491).</a:t>
            </a:r>
            <a:r>
              <a:rPr lang="ar-SA" sz="2800" b="1"/>
              <a:t> </a:t>
            </a:r>
            <a:endParaRPr lang="en-US" sz="2800"/>
          </a:p>
        </p:txBody>
      </p:sp>
      <p:sp>
        <p:nvSpPr>
          <p:cNvPr id="8" name="مستطيل مستدير الزوايا 7"/>
          <p:cNvSpPr/>
          <p:nvPr/>
        </p:nvSpPr>
        <p:spPr>
          <a:xfrm>
            <a:off x="0" y="6019800"/>
            <a:ext cx="4419600" cy="838200"/>
          </a:xfrm>
          <a:prstGeom prst="roundRect">
            <a:avLst/>
          </a:prstGeom>
          <a:solidFill>
            <a:schemeClr val="bg1"/>
          </a:solidFill>
          <a:ln w="3492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0" y="6096000"/>
            <a:ext cx="4419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ar-EG" sz="2800" b="1">
                <a:latin typeface="Calibri" pitchFamily="34" charset="0"/>
              </a:rPr>
              <a:t>(3) </a:t>
            </a:r>
            <a:r>
              <a:rPr lang="ar-EG" sz="2800" b="1"/>
              <a:t>أخرجه البخاري برقم: (119).</a:t>
            </a:r>
            <a:r>
              <a:rPr lang="ar-SA" sz="2800" b="1"/>
              <a:t> </a:t>
            </a:r>
            <a:endParaRPr lang="en-US" sz="2800"/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2 - حريق في الغاب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سلم سنة سبع عام خيب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أخرجه مسلم برق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أخرجه البخاري برق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صورة 1" descr="img_1355587798_380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2286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مربع نص 2"/>
          <p:cNvSpPr txBox="1">
            <a:spLocks noChangeArrowheads="1"/>
          </p:cNvSpPr>
          <p:nvPr/>
        </p:nvSpPr>
        <p:spPr bwMode="auto">
          <a:xfrm>
            <a:off x="2133600" y="762000"/>
            <a:ext cx="53482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/>
              <a:t>أبو هريرة الدوسي رَضِيَ اللهُ عَنْهُ</a:t>
            </a:r>
            <a:endParaRPr lang="en-US" sz="3600" b="1"/>
          </a:p>
        </p:txBody>
      </p:sp>
      <p:pic>
        <p:nvPicPr>
          <p:cNvPr id="4" name="صورة 3" descr="imagesCAJVD765.jpg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  <a:lum contrast="68000"/>
          </a:blip>
          <a:stretch>
            <a:fillRect/>
          </a:stretch>
        </p:blipFill>
        <p:spPr>
          <a:xfrm>
            <a:off x="381000" y="2133600"/>
            <a:ext cx="8367143" cy="4191000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990600" y="2667000"/>
            <a:ext cx="7010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3600" b="1" dirty="0"/>
              <a:t>وقد أجمع أهلُ الحديث على أنه أكثر الصحابة حديث</a:t>
            </a:r>
            <a:r>
              <a:rPr lang="ar-SA" sz="3600" b="1" dirty="0"/>
              <a:t>ً</a:t>
            </a:r>
            <a:r>
              <a:rPr lang="ar-EG" sz="3600" b="1" dirty="0"/>
              <a:t>ا </a:t>
            </a:r>
            <a:r>
              <a:rPr lang="ar-EG" sz="3600" b="1" dirty="0" err="1"/>
              <a:t>فمروياته</a:t>
            </a:r>
            <a:r>
              <a:rPr lang="ar-EG" sz="3600" b="1" dirty="0"/>
              <a:t> تبلغ (5374) حديث</a:t>
            </a:r>
            <a:r>
              <a:rPr lang="ar-SA" sz="3600" b="1" dirty="0"/>
              <a:t>ً</a:t>
            </a:r>
            <a:r>
              <a:rPr lang="ar-EG" sz="3600" b="1" dirty="0"/>
              <a:t>ا، ومن عبادته أنه كان هو وامرأته وخادمه يقسمون الليل أثلاث</a:t>
            </a:r>
            <a:r>
              <a:rPr lang="ar-SA" sz="3600" b="1" dirty="0"/>
              <a:t>ً</a:t>
            </a:r>
            <a:r>
              <a:rPr lang="ar-EG" sz="3600" b="1" dirty="0"/>
              <a:t>ا يصلي هذا ثم يوقظ هذا، وكان يصوم الاثنين والخميس، مات رَضِيَ اللهُ عَنْهُ سنة (57) بالمدينة.</a:t>
            </a:r>
            <a:endParaRPr lang="en-US" sz="3600" b="1" dirty="0"/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0062 - حريق في الغاب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وقد أجمع أهلُ الحديث على أنه أكث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الشفل\صور واطارات\زخارف1\أخرى\O (132)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580112" y="214727"/>
            <a:ext cx="3312368" cy="98202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5878513" y="382588"/>
            <a:ext cx="2663825" cy="70802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ar-EG" sz="4000" b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معاني الكلمات</a:t>
            </a:r>
            <a:endParaRPr lang="ar-EG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67544" y="1268760"/>
          <a:ext cx="7128792" cy="5328594"/>
        </p:xfrm>
        <a:graphic>
          <a:graphicData uri="http://schemas.openxmlformats.org/drawingml/2006/table">
            <a:tbl>
              <a:tblPr rtl="1" firstRow="1" bandRow="1"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564396"/>
                <a:gridCol w="3564396"/>
              </a:tblGrid>
              <a:tr h="888099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88099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88099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88099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88099"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EG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888099"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EG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11700" y="1412875"/>
            <a:ext cx="1736725" cy="646113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FF0000"/>
                </a:solidFill>
                <a:latin typeface="+mn-lt"/>
                <a:ea typeface="Times New Roman"/>
                <a:cs typeface="Times New Roman"/>
              </a:rPr>
              <a:t>الكلمة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8888" y="1389063"/>
            <a:ext cx="1738312" cy="646112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FF0000"/>
                </a:solidFill>
                <a:latin typeface="+mn-lt"/>
                <a:ea typeface="Times New Roman"/>
                <a:cs typeface="Times New Roman"/>
              </a:rPr>
              <a:t>معناها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54538" y="2260600"/>
            <a:ext cx="2646362" cy="646113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00FF"/>
                </a:solidFill>
                <a:latin typeface="+mn-lt"/>
                <a:ea typeface="Times New Roman"/>
                <a:cs typeface="Times New Roman"/>
              </a:rPr>
              <a:t>من رضوان الله</a:t>
            </a:r>
            <a:endParaRPr lang="ar-EG" sz="3600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2286000"/>
            <a:ext cx="2646363" cy="646113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latin typeface="+mn-lt"/>
                <a:ea typeface="Times New Roman"/>
                <a:cs typeface="Times New Roman"/>
              </a:rPr>
              <a:t>فيما يرضي الله.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533900" y="3138488"/>
            <a:ext cx="2646363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EG" sz="36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لا يلقي لها بال</a:t>
            </a:r>
            <a:r>
              <a:rPr lang="ar-SA" sz="36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ً</a:t>
            </a:r>
            <a:r>
              <a:rPr lang="ar-EG" sz="36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</a:t>
            </a:r>
            <a:endParaRPr lang="en-US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33900" y="4076700"/>
            <a:ext cx="2646363" cy="646113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00FF"/>
                </a:solidFill>
                <a:latin typeface="+mn-lt"/>
                <a:ea typeface="Times New Roman"/>
                <a:cs typeface="Times New Roman"/>
              </a:rPr>
              <a:t>درجات</a:t>
            </a:r>
            <a:endParaRPr lang="ar-EG" sz="3600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554538" y="4899025"/>
            <a:ext cx="264636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EG" sz="36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من سخط الله</a:t>
            </a:r>
            <a:endParaRPr lang="en-US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27538" y="5805488"/>
            <a:ext cx="2646362" cy="646112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00FF"/>
                </a:solidFill>
                <a:latin typeface="+mn-lt"/>
                <a:ea typeface="Calibri"/>
                <a:cs typeface="Times New Roman"/>
              </a:rPr>
              <a:t>يهوي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1188" y="3179763"/>
            <a:ext cx="3240087" cy="646112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latin typeface="+mn-lt"/>
                <a:ea typeface="Times New Roman"/>
                <a:cs typeface="Times New Roman"/>
              </a:rPr>
              <a:t>لا يبالي بها ولا يهتم.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8688" y="4071938"/>
            <a:ext cx="2928937" cy="646112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latin typeface="+mn-lt"/>
                <a:ea typeface="Times New Roman"/>
                <a:cs typeface="Times New Roman"/>
              </a:rPr>
              <a:t>منازل الجنة.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8688" y="4857750"/>
            <a:ext cx="2928937" cy="646113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latin typeface="+mn-lt"/>
                <a:ea typeface="Times New Roman"/>
                <a:cs typeface="Times New Roman"/>
              </a:rPr>
              <a:t>فيما يغضب الله.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43063" y="5715000"/>
            <a:ext cx="2095500" cy="646113"/>
          </a:xfrm>
          <a:prstGeom prst="rect">
            <a:avLst/>
          </a:prstGeom>
          <a:noFill/>
          <a:effectLst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latin typeface="+mn-lt"/>
                <a:ea typeface="Times New Roman"/>
                <a:cs typeface="Times New Roman"/>
              </a:rPr>
              <a:t>يسقط.</a:t>
            </a:r>
            <a:endParaRPr lang="ar-EG" sz="3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عاني الكلمات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كل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كل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معناها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من رضوان ال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فيما يرضي ال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لا يلقي لها بالا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لا يبالي بها ولا يهت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درجات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منازل الجن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من سخط ال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فيما يغضب ال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يهو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يسقط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الشفل\صور واطارات\زخارف1\أخرى\O (78)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99354" y="320654"/>
            <a:ext cx="5452459" cy="100513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929063" y="500063"/>
            <a:ext cx="4392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من معاني الحديث وإرشاداته</a:t>
            </a:r>
            <a:endParaRPr lang="ar-EG" sz="3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D:\الشفل\صور واطارات\زخارف1\براويز رفيعة\0470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79512" y="2132856"/>
            <a:ext cx="8712968" cy="4536504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35000" y="2297113"/>
            <a:ext cx="7802563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1- 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اللسان نعمةٌ عظيمةٌ من نعم الله، </a:t>
            </a:r>
            <a:r>
              <a:rPr lang="ar-EG" sz="3200" b="1" dirty="0" err="1"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 تتكلم وتبين ما في نفسك، قال تعالى في سورة: البلد </a:t>
            </a:r>
            <a:endParaRPr lang="ar-EG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Low"/>
            <a:r>
              <a:rPr lang="ar-EG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البلد</a:t>
            </a:r>
            <a:r>
              <a:rPr lang="ar-EG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8-9.</a:t>
            </a:r>
            <a:endParaRPr lang="en-US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35000" y="3867150"/>
            <a:ext cx="780256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2-</a:t>
            </a:r>
            <a:r>
              <a:rPr lang="ar-EG" sz="3200" b="1">
                <a:latin typeface="Times New Roman" pitchFamily="18" charset="0"/>
                <a:cs typeface="Times New Roman" pitchFamily="18" charset="0"/>
              </a:rPr>
              <a:t> اللسان من أكثر الجوارح حركةً فالإنسان يتكلم الوقت الطويل بلا مشقةٍ أو تعبٍ، وقد تستعمل لسانك في الخير أو في الشر.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5000" y="5435600"/>
            <a:ext cx="780256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3-</a:t>
            </a:r>
            <a:r>
              <a:rPr lang="ar-EG" sz="3200" b="1">
                <a:latin typeface="Times New Roman" pitchFamily="18" charset="0"/>
                <a:cs typeface="Times New Roman" pitchFamily="18" charset="0"/>
              </a:rPr>
              <a:t> استعمال اللسان فيما يرضي الله سببٌ في رفع درجتك ومكانتك عند الله ومن أمثلة ذلك: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0" name="مجموعة 9"/>
          <p:cNvGrpSpPr/>
          <p:nvPr/>
        </p:nvGrpSpPr>
        <p:grpSpPr>
          <a:xfrm>
            <a:off x="3286116" y="3286124"/>
            <a:ext cx="4500594" cy="642942"/>
            <a:chOff x="8429652" y="3071810"/>
            <a:chExt cx="4929222" cy="709613"/>
          </a:xfrm>
        </p:grpSpPr>
        <p:pic>
          <p:nvPicPr>
            <p:cNvPr id="9224" name="Picture 8"/>
            <p:cNvPicPr>
              <a:picLocks noChangeAspect="1" noChangeArrowheads="1"/>
            </p:cNvPicPr>
            <p:nvPr/>
          </p:nvPicPr>
          <p:blipFill>
            <a:blip r:embed="rId9">
              <a:lum contrast="30000"/>
            </a:blip>
            <a:srcRect l="1506" r="79418" b="50000"/>
            <a:stretch>
              <a:fillRect/>
            </a:stretch>
          </p:blipFill>
          <p:spPr bwMode="auto">
            <a:xfrm>
              <a:off x="10644230" y="3071810"/>
              <a:ext cx="2714644" cy="709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8"/>
            <p:cNvPicPr>
              <a:picLocks noChangeAspect="1" noChangeArrowheads="1"/>
            </p:cNvPicPr>
            <p:nvPr/>
          </p:nvPicPr>
          <p:blipFill>
            <a:blip r:embed="rId9">
              <a:lum contrast="30000"/>
            </a:blip>
            <a:srcRect l="79820" t="50000" r="4116"/>
            <a:stretch>
              <a:fillRect/>
            </a:stretch>
          </p:blipFill>
          <p:spPr bwMode="auto">
            <a:xfrm>
              <a:off x="8429652" y="3071810"/>
              <a:ext cx="2286016" cy="709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ن معاني الحديث وإرشادات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لسان نعمة عظي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لسان من أكثر الجوار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ستعمال اللسان فيما يرض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الشفل\صور واطارات\زخارف1\براويز رفيعة\0472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2780928"/>
            <a:ext cx="8712968" cy="3456384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84213" y="2963863"/>
            <a:ext cx="7874000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Low">
              <a:lnSpc>
                <a:spcPct val="115000"/>
              </a:lnSpc>
              <a:buFont typeface="Wingdings" pitchFamily="2" charset="2"/>
              <a:buChar char="§"/>
            </a:pPr>
            <a:r>
              <a:rPr lang="ar-EG" sz="3200" b="1">
                <a:latin typeface="Times New Roman" pitchFamily="18" charset="0"/>
                <a:cs typeface="Times New Roman" pitchFamily="18" charset="0"/>
              </a:rPr>
              <a:t>استعمال اللسان في ذكر الله تعالى.</a:t>
            </a:r>
            <a:endParaRPr lang="en-US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252538" y="3576638"/>
            <a:ext cx="728662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استعمال اللسان في الأذان، وتلاوة القرآن.</a:t>
            </a:r>
            <a:endParaRPr lang="en-US" sz="200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08025" y="4198938"/>
            <a:ext cx="7875588" cy="62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ar-EG" sz="3200" b="1">
                <a:latin typeface="Calibri" pitchFamily="34" charset="0"/>
                <a:cs typeface="Times New Roman" pitchFamily="18" charset="0"/>
              </a:rPr>
              <a:t>استعمال اللسان في الأمر بالمعروف والنهي عن المنكر.</a:t>
            </a:r>
            <a:endParaRPr lang="en-US" sz="20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20725" y="4822825"/>
            <a:ext cx="78740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Low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استعمال اللسان في الإصلاح بين المتخاصمين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n-US" sz="200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69925" y="5445125"/>
            <a:ext cx="78755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buFont typeface="Wingdings" pitchFamily="2" charset="2"/>
              <a:buChar char="§"/>
            </a:pPr>
            <a:r>
              <a:rPr lang="ar-EG" sz="3200" b="1">
                <a:latin typeface="Calibri" pitchFamily="34" charset="0"/>
                <a:cs typeface="Times New Roman" pitchFamily="18" charset="0"/>
              </a:rPr>
              <a:t>استعمال اللسان في الدفاع عن أخيك المظلوم.</a:t>
            </a:r>
            <a:endParaRPr lang="en-US" sz="200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1" name="Picture 2" descr="D:\الشفل\صور واطارات\زخارف1\أخرى\O (78)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99354" y="320654"/>
            <a:ext cx="5452459" cy="100513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3929063" y="500063"/>
            <a:ext cx="4392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من معاني الحديث وإرشاداته</a:t>
            </a:r>
            <a:endParaRPr lang="ar-EG" sz="3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ستعمال اللسان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ستعمال اللسان في الأذا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ستعمال اللسان في الأمر بالمعروف والنهي ع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ستعمال اللسان في الإصلاح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استعمال اللسان في الدفاع عن أخيك المظلو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الشفل\صور واطارات\زخارف1\براويز رفيعة\0476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7168" y="1988840"/>
            <a:ext cx="8640960" cy="4516352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23888" y="2178050"/>
            <a:ext cx="794702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Low"/>
            <a:r>
              <a:rPr lang="ar-EG" sz="3200" b="1"/>
              <a:t>4- استعمال اللسان فيما يغضب الله ويكرهه سببٌ فى شقائك ودخولك النار، ومن أمثلة ذلك: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58863" y="3255963"/>
            <a:ext cx="73453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ar-EG" sz="3200" b="1">
                <a:latin typeface="Times New Roman" pitchFamily="18" charset="0"/>
                <a:cs typeface="Times New Roman" pitchFamily="18" charset="0"/>
              </a:rPr>
              <a:t>استعمال اللسان فى السب والشتم.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7113" y="3840163"/>
            <a:ext cx="7343775" cy="65881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457200" indent="-457200" fontAlgn="auto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r>
              <a:rPr lang="ar-EG" sz="3200" b="1" dirty="0">
                <a:solidFill>
                  <a:srgbClr val="CC00CC"/>
                </a:solidFill>
                <a:latin typeface="+mn-lt"/>
                <a:ea typeface="Calibri"/>
                <a:cs typeface="Times New Roman"/>
              </a:rPr>
              <a:t>استعمال اللسان في الألفاظ الشركية.</a:t>
            </a:r>
            <a:endParaRPr lang="ar-EG" sz="3200" b="1" dirty="0">
              <a:solidFill>
                <a:srgbClr val="CC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027113" y="4489450"/>
            <a:ext cx="73437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ar-EG" sz="3200" b="1">
                <a:latin typeface="Times New Roman" pitchFamily="18" charset="0"/>
                <a:cs typeface="Times New Roman" pitchFamily="18" charset="0"/>
              </a:rPr>
              <a:t>استعمال اللسان فى الكذب والسخرية.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58863" y="5075238"/>
            <a:ext cx="7345362" cy="65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استعمال اللسان في الفتنة بين الناس.</a:t>
            </a:r>
            <a:endParaRPr lang="en-US" sz="200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36638" y="5732463"/>
            <a:ext cx="734536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ar-EG" sz="3200" b="1">
                <a:latin typeface="Times New Roman" pitchFamily="18" charset="0"/>
                <a:cs typeface="Times New Roman" pitchFamily="18" charset="0"/>
              </a:rPr>
              <a:t>استعمال اللسان فى اتهام الآخرين والافتراء عليهم.</a:t>
            </a:r>
          </a:p>
        </p:txBody>
      </p:sp>
      <p:pic>
        <p:nvPicPr>
          <p:cNvPr id="12" name="Picture 2" descr="D:\الشفل\صور واطارات\زخارف1\أخرى\O (78)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99354" y="320654"/>
            <a:ext cx="5452459" cy="100513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11274" name="TextBox 1"/>
          <p:cNvSpPr txBox="1">
            <a:spLocks noChangeArrowheads="1"/>
          </p:cNvSpPr>
          <p:nvPr/>
        </p:nvSpPr>
        <p:spPr bwMode="auto">
          <a:xfrm>
            <a:off x="3929063" y="500063"/>
            <a:ext cx="4392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من معاني الحديث وإرشاداته</a:t>
            </a:r>
            <a:endParaRPr lang="ar-EG" sz="3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ستعمال  اللسان فيما يغضب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ستعمال اللسان فى السب والشت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ستعمال اللسان في الألفاظ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استعمال اللسان فى الكذب والسخر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استعمال اللسان  في الفتن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استعمال اللسان فى اتهام الآخري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الشفل\صور واطارات\زخارف1\براويز رفيعة\0480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1899" y="3140968"/>
            <a:ext cx="8496943" cy="3528392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00100" y="3311525"/>
            <a:ext cx="7561263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Low"/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5- عود لسانك قول الخير وترك الباطل ولا تحتقر من الكلمات </a:t>
            </a:r>
            <a:r>
              <a:rPr lang="ar-EG" sz="3200" b="1" dirty="0" err="1">
                <a:latin typeface="Times New Roman" pitchFamily="18" charset="0"/>
                <a:cs typeface="Times New Roman" pitchFamily="18" charset="0"/>
              </a:rPr>
              <a:t>شيئ</a:t>
            </a:r>
            <a:r>
              <a:rPr lang="ar-SA" sz="3200" b="1" dirty="0"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ا؛ سواءً في الخير أو الشر فالله تعالى يكتب ذلك ويجازيك </a:t>
            </a:r>
            <a:r>
              <a:rPr lang="ar-EG" sz="3200" b="1" dirty="0" err="1"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، قال تعالى: </a:t>
            </a:r>
            <a:endParaRPr lang="en-US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AGA Arabesque" pitchFamily="2" charset="2"/>
            </a:endParaRPr>
          </a:p>
          <a:p>
            <a:pPr marL="285750" indent="-285750" algn="justLow"/>
            <a:r>
              <a:rPr lang="ar-EG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ق</a:t>
            </a:r>
            <a:r>
              <a:rPr lang="ar-EG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18.</a:t>
            </a:r>
            <a:endParaRPr lang="ar-EG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8513" y="5373688"/>
            <a:ext cx="7561262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6- </a:t>
            </a:r>
            <a:r>
              <a:rPr lang="ar-EG" sz="3200" b="1">
                <a:latin typeface="Times New Roman" pitchFamily="18" charset="0"/>
                <a:cs typeface="Times New Roman" pitchFamily="18" charset="0"/>
              </a:rPr>
              <a:t>حاذر أن يكون كلامك سبب</a:t>
            </a:r>
            <a:r>
              <a:rPr lang="ar-SA" sz="3200" b="1">
                <a:latin typeface="Times New Roman" pitchFamily="18" charset="0"/>
                <a:cs typeface="Times New Roman" pitchFamily="18" charset="0"/>
              </a:rPr>
              <a:t>ً</a:t>
            </a:r>
            <a:r>
              <a:rPr lang="ar-EG" sz="3200" b="1">
                <a:latin typeface="Times New Roman" pitchFamily="18" charset="0"/>
                <a:cs typeface="Times New Roman" pitchFamily="18" charset="0"/>
              </a:rPr>
              <a:t>ا في خسارة الحسنات، وكسب العداوات.</a:t>
            </a:r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D:\الشفل\صور واطارات\زخارف1\أخرى\O (78)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399354" y="320654"/>
            <a:ext cx="5452459" cy="1005136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12294" name="TextBox 1"/>
          <p:cNvSpPr txBox="1">
            <a:spLocks noChangeArrowheads="1"/>
          </p:cNvSpPr>
          <p:nvPr/>
        </p:nvSpPr>
        <p:spPr bwMode="auto">
          <a:xfrm>
            <a:off x="3929063" y="500063"/>
            <a:ext cx="4392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6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من معاني الحديث وإرشاداته</a:t>
            </a:r>
            <a:endParaRPr lang="ar-EG" sz="360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7">
            <a:lum contrast="30000"/>
          </a:blip>
          <a:srcRect t="8333"/>
          <a:stretch>
            <a:fillRect/>
          </a:stretch>
        </p:blipFill>
        <p:spPr bwMode="auto">
          <a:xfrm>
            <a:off x="3643306" y="4786322"/>
            <a:ext cx="4495800" cy="628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عود لسانك قول الخي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حاذر أن يكون كلامك سببا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:\الشفل\صور واطارات\زخارف1\إطارات العناوين\0137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2138" y="115888"/>
            <a:ext cx="556260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513263" y="292100"/>
            <a:ext cx="2800350" cy="6889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latin typeface="+mn-lt"/>
                <a:ea typeface="Times New Roman"/>
                <a:cs typeface="Times New Roman"/>
              </a:rPr>
              <a:t>تطبيقاتٌ سلوكيةٌ</a:t>
            </a:r>
            <a:endParaRPr lang="en-US" sz="2400" b="1" dirty="0">
              <a:latin typeface="+mn-lt"/>
              <a:ea typeface="Times New Roman"/>
              <a:cs typeface="Arial"/>
            </a:endParaRPr>
          </a:p>
        </p:txBody>
      </p:sp>
      <p:pic>
        <p:nvPicPr>
          <p:cNvPr id="10245" name="Picture 5" descr="D:\الشفل\صور واطارات\زخارف1\براويز رفيعة\0109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2906" y="1988840"/>
            <a:ext cx="8474878" cy="3226110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23888" y="2214563"/>
            <a:ext cx="76327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en-US" sz="4400" b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</a:t>
            </a:r>
            <a:r>
              <a:rPr lang="ar-EG" sz="4400" b="1">
                <a:latin typeface="Calibri" pitchFamily="34" charset="0"/>
                <a:cs typeface="Times New Roman" pitchFamily="18" charset="0"/>
              </a:rPr>
              <a:t> أشغل لساني بالذكر والكلام النافع الذي يرضي الله تعالى.</a:t>
            </a:r>
            <a:endParaRPr lang="en-US" sz="4400">
              <a:latin typeface="Calibri" pitchFamily="34" charset="0"/>
              <a:cs typeface="Times New Roman" pitchFamily="18" charset="0"/>
            </a:endParaRPr>
          </a:p>
          <a:p>
            <a:pPr algn="justLow"/>
            <a:r>
              <a:rPr lang="en-US" sz="4400" b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</a:t>
            </a:r>
            <a:r>
              <a:rPr lang="ar-EG" sz="4400" b="1">
                <a:latin typeface="Calibri" pitchFamily="34" charset="0"/>
                <a:cs typeface="Times New Roman" pitchFamily="18" charset="0"/>
              </a:rPr>
              <a:t> أحفظ لساني عما حرم الله تعالى ولا أستهين به.</a:t>
            </a:r>
            <a:endParaRPr lang="en-US" sz="4400"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تطبيقات سلوك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تطبيقات سلوك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شغل لساني بالذكر والكلا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أحفظ لساني عما حر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الشفل\أحمد الطيب\sounds\الاسئلة\التقويم cop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635537" y="548680"/>
            <a:ext cx="4464496" cy="56886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Righ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تقوي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D:\الشفل\صور واطارات\زخارف1\براويز رفيعة\0097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00100" y="571480"/>
            <a:ext cx="7344815" cy="1368151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397000" y="696913"/>
            <a:ext cx="655161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 dirty="0" smtClean="0">
                <a:latin typeface="Calibri" pitchFamily="34" charset="0"/>
                <a:cs typeface="Times New Roman" pitchFamily="18" charset="0"/>
              </a:rPr>
              <a:t>س1/ "</a:t>
            </a:r>
            <a:r>
              <a:rPr lang="ar-EG" sz="3200" b="1" dirty="0">
                <a:latin typeface="Calibri" pitchFamily="34" charset="0"/>
                <a:cs typeface="Times New Roman" pitchFamily="18" charset="0"/>
              </a:rPr>
              <a:t>الكلمة سلاحٌ ذو حدين"، بيِّن صحة العبارة من خلال دراستك للحديث السابق.</a:t>
            </a:r>
            <a:endParaRPr lang="ar-EG" sz="3200" dirty="0">
              <a:latin typeface="Calibri" pitchFamily="34" charset="0"/>
            </a:endParaRPr>
          </a:p>
        </p:txBody>
      </p:sp>
      <p:pic>
        <p:nvPicPr>
          <p:cNvPr id="12291" name="Picture 3" descr="D:\الشفل\صور واطارات\زخارف1\براويز رفيعة\0711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00166" y="3429000"/>
            <a:ext cx="6429420" cy="2664297"/>
          </a:xfrm>
          <a:prstGeom prst="rect">
            <a:avLst/>
          </a:prstGeom>
          <a:solidFill>
            <a:schemeClr val="bg1"/>
          </a:solidFill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14563" y="3786188"/>
            <a:ext cx="4856162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ربما كانت خير</a:t>
            </a:r>
            <a:r>
              <a:rPr lang="ar-SA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ً</a:t>
            </a: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 فكانت سبب سعادة صاحبها، وقد تكون شر</a:t>
            </a:r>
            <a:r>
              <a:rPr lang="ar-SA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ً</a:t>
            </a: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 فيهلك بسببها في النار.</a:t>
            </a:r>
            <a:endParaRPr lang="en-US" sz="2000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كلمة سلاح ذو ح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ربما كانت خيرا فكانت سبب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ربما كانت خيرًا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:\الشفل\صور واطارات\زخارف1\براويز رفيعة\0710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000100" y="285728"/>
            <a:ext cx="7344815" cy="1412860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04950" y="396875"/>
            <a:ext cx="6335713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EG" sz="3200" b="1" dirty="0" smtClean="0">
                <a:latin typeface="Calibri" pitchFamily="34" charset="0"/>
                <a:cs typeface="Times New Roman" pitchFamily="18" charset="0"/>
              </a:rPr>
              <a:t>س2/  </a:t>
            </a:r>
            <a:r>
              <a:rPr lang="ar-EG" sz="3200" b="1" dirty="0">
                <a:latin typeface="Calibri" pitchFamily="34" charset="0"/>
                <a:cs typeface="Times New Roman" pitchFamily="18" charset="0"/>
              </a:rPr>
              <a:t>مثل لكلمةٍ أدخلت صاحبها النار، وكلمةٍ أدخلت صاحبها الجنة.</a:t>
            </a:r>
            <a:endParaRPr lang="en-US" sz="2000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3315" name="Picture 3" descr="D:\الشفل\صور واطارات\زخارف1\براويز رفيعة\0699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2910" y="2714619"/>
            <a:ext cx="8107264" cy="3357587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00125" y="3143250"/>
            <a:ext cx="7389813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justLow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مما قد ي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ُ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دخل النار التس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خ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ط على قضاء الله، والنطق بكلام فيه شركٌ بالله.</a:t>
            </a:r>
          </a:p>
          <a:p>
            <a:pPr marL="457200" indent="-457200" algn="justLow">
              <a:lnSpc>
                <a:spcPct val="115000"/>
              </a:lnSpc>
              <a:spcAft>
                <a:spcPts val="1000"/>
              </a:spcAft>
              <a:buFont typeface="Arial" pitchFamily="34" charset="0"/>
              <a:buChar char="•"/>
            </a:pPr>
            <a:r>
              <a:rPr lang="ar-EG" sz="3200" b="1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ومما ي</a:t>
            </a:r>
            <a:r>
              <a:rPr lang="ar-SA" sz="3200" b="1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ُ</a:t>
            </a:r>
            <a:r>
              <a:rPr lang="ar-EG" sz="3200" b="1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دخل الجنة كلمة التوحيد خالصةً (لا إله إلا الله محمد رسول الله).</a:t>
            </a:r>
            <a:endParaRPr lang="en-US" sz="2000">
              <a:solidFill>
                <a:srgbClr val="CC00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ثل لكلمة أدخلت صاحبها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مما قد يدخل النار التسخط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مما قد يُدخل النار التسخط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ومما يُدخل الجنة كل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:\الشفل\صور واطارات\زخارف1\براويز رفيعة\0698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28662" y="500042"/>
            <a:ext cx="7192293" cy="1628884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76338" y="357166"/>
            <a:ext cx="669607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س3/ </a:t>
            </a:r>
            <a:r>
              <a:rPr lang="ar-EG" sz="2800" b="1" dirty="0">
                <a:latin typeface="Times New Roman" pitchFamily="18" charset="0"/>
                <a:cs typeface="Times New Roman" pitchFamily="18" charset="0"/>
              </a:rPr>
              <a:t>قال تعالى: </a:t>
            </a:r>
            <a:endParaRPr lang="ar-EG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200000"/>
              </a:lnSpc>
            </a:pPr>
            <a:r>
              <a:rPr lang="ar-EG" sz="2800" b="1" dirty="0" smtClean="0">
                <a:latin typeface="Times New Roman" pitchFamily="18" charset="0"/>
                <a:cs typeface="Times New Roman" pitchFamily="18" charset="0"/>
              </a:rPr>
              <a:t>وضح </a:t>
            </a:r>
            <a:r>
              <a:rPr lang="ar-EG" sz="2800" b="1" dirty="0">
                <a:latin typeface="Times New Roman" pitchFamily="18" charset="0"/>
                <a:cs typeface="Times New Roman" pitchFamily="18" charset="0"/>
              </a:rPr>
              <a:t>دلالةَ الآية الكريمة على وجوب حفظ اللسان.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3" descr="D:\الشفل\صور واطارات\زخارف1\براويز رفيعة\0697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857224" y="3429000"/>
            <a:ext cx="7483741" cy="2448272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28750" y="3929063"/>
            <a:ext cx="6245225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أي أنَّ الله قد وكَّل بكل عبدٍ ملكين عن يمينه وشماله يحصيان عليه أعماله كلها حسناته وسيئاته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ar-EG" b="1">
              <a:solidFill>
                <a:srgbClr val="CC00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8" name="مجموعة 7"/>
          <p:cNvGrpSpPr/>
          <p:nvPr/>
        </p:nvGrpSpPr>
        <p:grpSpPr>
          <a:xfrm>
            <a:off x="2000232" y="714356"/>
            <a:ext cx="3429024" cy="571504"/>
            <a:chOff x="8358214" y="2214554"/>
            <a:chExt cx="5553090" cy="785818"/>
          </a:xfrm>
        </p:grpSpPr>
        <p:pic>
          <p:nvPicPr>
            <p:cNvPr id="17414" name="Picture 6"/>
            <p:cNvPicPr>
              <a:picLocks noChangeAspect="1" noChangeArrowheads="1"/>
            </p:cNvPicPr>
            <p:nvPr/>
          </p:nvPicPr>
          <p:blipFill>
            <a:blip r:embed="rId8">
              <a:lum contrast="30000"/>
            </a:blip>
            <a:srcRect t="13942" r="52140" b="46394"/>
            <a:stretch>
              <a:fillRect/>
            </a:stretch>
          </p:blipFill>
          <p:spPr bwMode="auto">
            <a:xfrm>
              <a:off x="10715668" y="2214554"/>
              <a:ext cx="3195636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8">
              <a:lum contrast="30000"/>
            </a:blip>
            <a:srcRect l="47860" t="50000" r="13623" b="10336"/>
            <a:stretch>
              <a:fillRect/>
            </a:stretch>
          </p:blipFill>
          <p:spPr bwMode="auto">
            <a:xfrm>
              <a:off x="8358214" y="2214554"/>
              <a:ext cx="2571768" cy="7858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قال تعالى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ي ان الله قد وك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أي أن الله قد وكَّل بك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الشفل\صور واطارات\زخارف1\براويز رفيعة\0692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85786" y="571480"/>
            <a:ext cx="7344815" cy="1643074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8688" y="714375"/>
            <a:ext cx="698500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EG" sz="3200" b="1" dirty="0" smtClean="0">
                <a:latin typeface="Times New Roman" pitchFamily="18" charset="0"/>
                <a:cs typeface="Times New Roman" pitchFamily="18" charset="0"/>
              </a:rPr>
              <a:t>س4/ علل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: يعدُّ أبو هريرة 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  <a:sym typeface="AGA Arabesque" pitchFamily="2" charset="2"/>
              </a:rPr>
              <a:t>رَضِيَ اللهُ عَنْهُ 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من أكثر الصحابة روايةً للحديث.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3" name="Picture 3" descr="D:\الشفل\صور واطارات\زخارف1\براويز رفيعة\0689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42911" y="3786190"/>
            <a:ext cx="7929618" cy="2071702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28688" y="4214813"/>
            <a:ext cx="71596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40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طول ملازمته للنبي منذ أسلم، وحرصه على العلم، قد دعا النبي له بالحفظ.</a:t>
            </a:r>
            <a:endParaRPr lang="ar-EG" sz="2400" b="1">
              <a:solidFill>
                <a:srgbClr val="CC00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يعدُّ أبو هريرة رضى الله عن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طول ملازمته للنبي منذ أسل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:\الشفل\صور واطارات\زخارف1\براويز رفيعة\0688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57158" y="1484784"/>
            <a:ext cx="8572560" cy="4873174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pic>
        <p:nvPicPr>
          <p:cNvPr id="16387" name="Picture 3" descr="D:\الشفل\صور واطارات\زخارف1\براويز إحتفالات\0044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05818" y="-27384"/>
            <a:ext cx="4672013" cy="136815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4886325" y="347663"/>
            <a:ext cx="33115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EG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معلوماتٌ </a:t>
            </a:r>
            <a:r>
              <a:rPr lang="ar-EG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إثرائيةٌ</a:t>
            </a:r>
            <a:endParaRPr lang="ar-EG" sz="40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82626" y="1989138"/>
            <a:ext cx="7818464" cy="393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ar-EG" sz="3100" b="1" dirty="0">
                <a:latin typeface="Calibri" pitchFamily="34" charset="0"/>
                <a:cs typeface="Times New Roman" pitchFamily="18" charset="0"/>
              </a:rPr>
              <a:t>قال أنس بن مالكٍ رَضِيَ اللهُ عَنْهُ لرجلٍ: إياك وكل أمرٍ تريد أن تعتذر منه، وإذا أردت أن تتكلم بكلامٍ فانظر فيه قبل أن تتكلم فإن كان </a:t>
            </a:r>
            <a:r>
              <a:rPr lang="ar-EG" sz="3100" b="1" dirty="0" err="1">
                <a:latin typeface="Calibri" pitchFamily="34" charset="0"/>
                <a:cs typeface="Times New Roman" pitchFamily="18" charset="0"/>
              </a:rPr>
              <a:t>لك</a:t>
            </a:r>
            <a:r>
              <a:rPr lang="ar-EG" sz="3100" b="1" dirty="0">
                <a:latin typeface="Calibri" pitchFamily="34" charset="0"/>
                <a:cs typeface="Times New Roman" pitchFamily="18" charset="0"/>
              </a:rPr>
              <a:t> فتكلم </a:t>
            </a:r>
            <a:r>
              <a:rPr lang="ar-EG" sz="3100" b="1" dirty="0" err="1">
                <a:latin typeface="Calibri" pitchFamily="34" charset="0"/>
                <a:cs typeface="Times New Roman" pitchFamily="18" charset="0"/>
              </a:rPr>
              <a:t>به</a:t>
            </a:r>
            <a:r>
              <a:rPr lang="ar-EG" sz="3100" b="1" dirty="0">
                <a:latin typeface="Calibri" pitchFamily="34" charset="0"/>
                <a:cs typeface="Times New Roman" pitchFamily="18" charset="0"/>
              </a:rPr>
              <a:t>، وإن كان عليك فالصمت عنه خيرٌ </a:t>
            </a:r>
            <a:r>
              <a:rPr lang="ar-EG" sz="3100" b="1" dirty="0" err="1">
                <a:latin typeface="Calibri" pitchFamily="34" charset="0"/>
                <a:cs typeface="Times New Roman" pitchFamily="18" charset="0"/>
              </a:rPr>
              <a:t>لك</a:t>
            </a:r>
            <a:r>
              <a:rPr lang="ar-EG" sz="3100" b="1" dirty="0">
                <a:latin typeface="Calibri" pitchFamily="34" charset="0"/>
                <a:cs typeface="Times New Roman" pitchFamily="18" charset="0"/>
              </a:rPr>
              <a:t>.</a:t>
            </a:r>
            <a:endParaRPr lang="en-US" sz="3100" dirty="0">
              <a:latin typeface="Calibri" pitchFamily="34" charset="0"/>
              <a:cs typeface="Times New Roman" pitchFamily="18" charset="0"/>
            </a:endParaRPr>
          </a:p>
          <a:p>
            <a:pPr>
              <a:lnSpc>
                <a:spcPct val="115000"/>
              </a:lnSpc>
            </a:pPr>
            <a:r>
              <a:rPr lang="ar-EG" sz="3100" b="1" dirty="0">
                <a:latin typeface="Calibri" pitchFamily="34" charset="0"/>
                <a:cs typeface="Times New Roman" pitchFamily="18" charset="0"/>
              </a:rPr>
              <a:t>وقال الحسن البصري "رحمه الله": كانوا يقولون: لسان الحكيم من وراء قلبه فإذا أراد أن يقول رجع إلى قلبه،</a:t>
            </a:r>
            <a:r>
              <a:rPr lang="ar-EG" sz="3100" b="1" dirty="0">
                <a:latin typeface="Times New Roman" pitchFamily="18" charset="0"/>
                <a:cs typeface="Times New Roman" pitchFamily="18" charset="0"/>
              </a:rPr>
              <a:t> فإن كان له قال، وإن كان عليه أمسك، وإن الجاهل قلبه </a:t>
            </a:r>
            <a:r>
              <a:rPr lang="ar-EG" sz="3100" b="1" dirty="0" smtClean="0">
                <a:latin typeface="Times New Roman" pitchFamily="18" charset="0"/>
                <a:cs typeface="Times New Roman" pitchFamily="18" charset="0"/>
              </a:rPr>
              <a:t>في طرف </a:t>
            </a:r>
            <a:r>
              <a:rPr lang="ar-EG" sz="3100" b="1" dirty="0">
                <a:latin typeface="Times New Roman" pitchFamily="18" charset="0"/>
                <a:cs typeface="Times New Roman" pitchFamily="18" charset="0"/>
              </a:rPr>
              <a:t>لسانه لا يرجع إلى قلبه، ما أتى على لسانه تكلم </a:t>
            </a:r>
            <a:r>
              <a:rPr lang="ar-EG" sz="3100" b="1" dirty="0" err="1"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EG" sz="3100" b="1" baseline="30000" dirty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ar-EG" sz="31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مستطيل مستدير الزوايا 5"/>
          <p:cNvSpPr/>
          <p:nvPr/>
        </p:nvSpPr>
        <p:spPr>
          <a:xfrm>
            <a:off x="285720" y="6157326"/>
            <a:ext cx="8569348" cy="700674"/>
          </a:xfrm>
          <a:prstGeom prst="roundRect">
            <a:avLst/>
          </a:prstGeom>
          <a:solidFill>
            <a:srgbClr val="9900CC"/>
          </a:solidFill>
          <a:ln w="3492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6363" y="6215063"/>
            <a:ext cx="89296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2400" b="1">
                <a:solidFill>
                  <a:schemeClr val="bg1"/>
                </a:solidFill>
                <a:latin typeface="Calibri" pitchFamily="34" charset="0"/>
              </a:rPr>
              <a:t>(1) أخرجه ابن أبي شيبة في المصنف 8/ 125، والبيهقي في شعب الإيمان 4 /266.</a:t>
            </a:r>
            <a:endParaRPr lang="en-US" sz="24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علومات إثرائ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قال أنس بن مالكٍ رَضِي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قال أنس بن مالكٍ رَضِيَ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indows XP 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أخرجه ابن أبي شيبة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allAtOnce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:\الشفل\صور واطارات\زخارف1\براويز رفيعة\0681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1" y="2564904"/>
            <a:ext cx="8626310" cy="2507170"/>
          </a:xfrm>
          <a:prstGeom prst="rect">
            <a:avLst/>
          </a:prstGeom>
          <a:solidFill>
            <a:schemeClr val="bg1"/>
          </a:solidFill>
          <a:effectLst/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27088" y="2928938"/>
            <a:ext cx="7459688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Low"/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وقال محمد بن عجلان "رحمه الله": إنما الكلام أربعةٌ: أن تذكر الله، وتقرأ القرآن، وتسأل عن علمٍ فتخبر </a:t>
            </a:r>
            <a:r>
              <a:rPr lang="ar-EG" sz="3200" b="1" dirty="0" err="1">
                <a:latin typeface="Times New Roman" pitchFamily="18" charset="0"/>
                <a:cs typeface="Times New Roman" pitchFamily="18" charset="0"/>
              </a:rPr>
              <a:t>به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، أو تتكلم فيما يعنيك من أمر دنياك </a:t>
            </a:r>
            <a:r>
              <a:rPr lang="ar-EG" sz="3200" b="1" baseline="30000" dirty="0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ar-EG" sz="32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ar-EG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3" descr="D:\الشفل\صور واطارات\زخارف1\براويز إحتفالات\0044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205818" y="116633"/>
            <a:ext cx="4672013" cy="1368152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8" name="TextBox 1"/>
          <p:cNvSpPr txBox="1"/>
          <p:nvPr/>
        </p:nvSpPr>
        <p:spPr>
          <a:xfrm>
            <a:off x="4886325" y="492125"/>
            <a:ext cx="331152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ar-EG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معلوماتٌ </a:t>
            </a:r>
            <a:r>
              <a:rPr lang="ar-EG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إثرائيةٌ</a:t>
            </a:r>
            <a:endParaRPr lang="ar-EG" sz="4000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" name="مستطيل مستدير الزوايا 8"/>
          <p:cNvSpPr/>
          <p:nvPr/>
        </p:nvSpPr>
        <p:spPr>
          <a:xfrm>
            <a:off x="285720" y="5715016"/>
            <a:ext cx="8569348" cy="1142984"/>
          </a:xfrm>
          <a:prstGeom prst="roundRect">
            <a:avLst/>
          </a:prstGeom>
          <a:solidFill>
            <a:srgbClr val="9900CC"/>
          </a:solidFill>
          <a:ln w="3492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571500" y="5715000"/>
            <a:ext cx="79295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ar-EG" sz="2800" b="1">
                <a:solidFill>
                  <a:schemeClr val="bg1"/>
                </a:solidFill>
                <a:latin typeface="Calibri" pitchFamily="34" charset="0"/>
              </a:rPr>
              <a:t>(2) أخرجه ابن وهب في الجامع 2/ 518، وانظر: التمهيد لإبن عبد البر 202/9، وجامع العلوم والحكم لابن رجب 1/ 135.</a:t>
            </a:r>
            <a:endParaRPr lang="en-US" sz="2800" b="1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وقال محمد بن عجلا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Recyc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أخرجه ابن وهب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D:\الشفل\صور واطارات\زخارف1\أخرى\O (94).WMF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500166" y="2214554"/>
            <a:ext cx="6123396" cy="2428892"/>
          </a:xfrm>
          <a:prstGeom prst="rect">
            <a:avLst/>
          </a:prstGeom>
          <a:noFill/>
          <a:effectLst/>
          <a:scene3d>
            <a:camera prst="perspectiveFront"/>
            <a:lightRig rig="threePt" dir="t"/>
          </a:scene3d>
          <a:sp3d>
            <a:bevelT w="114300" prst="artDeco"/>
          </a:sp3d>
          <a:extLst>
            <a:ext uri="{909E8E84-426E-40DD-AFC4-6F175D3DCCD1}"/>
          </a:extLst>
        </p:spPr>
      </p:pic>
      <p:sp>
        <p:nvSpPr>
          <p:cNvPr id="2" name="TextBox 1"/>
          <p:cNvSpPr txBox="1"/>
          <p:nvPr/>
        </p:nvSpPr>
        <p:spPr>
          <a:xfrm>
            <a:off x="2428873" y="2857500"/>
            <a:ext cx="4176712" cy="1157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defRPr/>
            </a:pPr>
            <a:r>
              <a:rPr lang="ar-EG" sz="6600" b="1" dirty="0">
                <a:latin typeface="Tahoma" pitchFamily="34" charset="0"/>
                <a:cs typeface="+mn-cs"/>
              </a:rPr>
              <a:t>أسئلةٌ عامةٌ</a:t>
            </a:r>
            <a:endParaRPr lang="en-US" sz="4800" b="1" dirty="0">
              <a:latin typeface="Tahoma" pitchFamily="34" charset="0"/>
              <a:cs typeface="+mn-cs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أسئلة عامة؟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:\الشفل\صور واطارات\زخارف1\براويز رفيعة\0675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03466" y="391613"/>
            <a:ext cx="6568996" cy="1406458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071688" y="500063"/>
            <a:ext cx="5616575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ar-EG" sz="3600" b="1">
                <a:latin typeface="Calibri" pitchFamily="34" charset="0"/>
                <a:cs typeface="Times New Roman" pitchFamily="18" charset="0"/>
              </a:rPr>
              <a:t>س1 ما الفكرة المشتركة بين درسي الوحدة؟</a:t>
            </a:r>
            <a:endParaRPr lang="en-US" sz="240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9459" name="Picture 3" descr="D:\الشفل\صور واطارات\زخارف1\براويز رفيعة\0673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14414" y="3643314"/>
            <a:ext cx="7320876" cy="1717932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500188" y="3849688"/>
            <a:ext cx="6567487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spcAft>
                <a:spcPts val="1000"/>
              </a:spcAft>
              <a:buFont typeface="Arial" pitchFamily="34" charset="0"/>
              <a:buChar char="•"/>
            </a:pPr>
            <a:r>
              <a:rPr lang="ar-EG" sz="4000" b="1">
                <a:solidFill>
                  <a:srgbClr val="CC00CC"/>
                </a:solidFill>
                <a:latin typeface="Calibri" pitchFamily="34" charset="0"/>
              </a:rPr>
              <a:t> مسؤولية الفرد أمام الله يوم القيامة، </a:t>
            </a:r>
            <a:endParaRPr lang="ar-SA" sz="4000" b="1">
              <a:solidFill>
                <a:srgbClr val="CC00CC"/>
              </a:solidFill>
              <a:latin typeface="Calibri" pitchFamily="34" charset="0"/>
            </a:endParaRPr>
          </a:p>
          <a:p>
            <a:pPr algn="justLow">
              <a:spcAft>
                <a:spcPts val="1000"/>
              </a:spcAft>
              <a:buFont typeface="Arial" pitchFamily="34" charset="0"/>
              <a:buChar char="•"/>
            </a:pPr>
            <a:r>
              <a:rPr lang="ar-EG" sz="4000" b="1">
                <a:solidFill>
                  <a:srgbClr val="CC00CC"/>
                </a:solidFill>
                <a:latin typeface="Calibri" pitchFamily="34" charset="0"/>
              </a:rPr>
              <a:t> محاسبته على عمله.</a:t>
            </a:r>
            <a:endParaRPr lang="en-US" sz="2800" b="1">
              <a:solidFill>
                <a:srgbClr val="CC00CC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ا الفكرة المشتركة بي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مسئولية الفرد امام الله يوم القيا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مسؤولية الفر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محاسبته على عم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الشفل\صور واطارات\زخارف1\براويز رفيعة\0665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14612" y="214290"/>
            <a:ext cx="3807917" cy="1002383"/>
          </a:xfrm>
          <a:prstGeom prst="rect">
            <a:avLst/>
          </a:prstGeom>
          <a:solidFill>
            <a:schemeClr val="bg1"/>
          </a:solidFill>
          <a:effectLst/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/>
          <p:nvPr/>
        </p:nvSpPr>
        <p:spPr>
          <a:xfrm>
            <a:off x="2962275" y="349250"/>
            <a:ext cx="3311525" cy="6889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س2 علل لما يأتي:</a:t>
            </a:r>
            <a:endParaRPr lang="en-US" sz="2400" dirty="0">
              <a:solidFill>
                <a:srgbClr val="002060"/>
              </a:solidFill>
              <a:latin typeface="+mn-lt"/>
              <a:ea typeface="Times New Roman"/>
              <a:cs typeface="Arial"/>
            </a:endParaRPr>
          </a:p>
        </p:txBody>
      </p:sp>
      <p:pic>
        <p:nvPicPr>
          <p:cNvPr id="20483" name="Picture 3" descr="D:\الشفل\صور واطارات\زخارف1\براويز رفيعة\0667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3370" y="1772816"/>
            <a:ext cx="8833125" cy="4864510"/>
          </a:xfrm>
          <a:prstGeom prst="rect">
            <a:avLst/>
          </a:prstGeom>
          <a:solidFill>
            <a:schemeClr val="bg1"/>
          </a:solidFill>
          <a:effectLst/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43000" y="1854200"/>
            <a:ext cx="7710488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15000"/>
              </a:lnSpc>
              <a:buFont typeface="Times New Roman" pitchFamily="18" charset="0"/>
              <a:buAutoNum type="arabic2Minus"/>
            </a:pPr>
            <a:r>
              <a:rPr lang="ar-EG" sz="3200" b="1">
                <a:latin typeface="Calibri" pitchFamily="34" charset="0"/>
                <a:cs typeface="Times New Roman" pitchFamily="18" charset="0"/>
              </a:rPr>
              <a:t>من أعظم المسؤوليات مسئولية الحاكم.</a:t>
            </a:r>
            <a:endParaRPr lang="en-US" sz="20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66738" y="2428875"/>
            <a:ext cx="82677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lnSpc>
                <a:spcPct val="115000"/>
              </a:lnSpc>
              <a:spcAft>
                <a:spcPts val="1000"/>
              </a:spcAft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لأنه إضافة إلى مسؤولياته عن نفسه وآل بيته فإن مصالح الأمة أمانة في عنقه وهو مسؤولٌ عنها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lang="en-US" sz="400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850" y="3617913"/>
            <a:ext cx="8529638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lnSpc>
                <a:spcPct val="115000"/>
              </a:lnSpc>
            </a:pPr>
            <a:r>
              <a:rPr lang="ar-EG" sz="3200" b="1">
                <a:latin typeface="Calibri" pitchFamily="34" charset="0"/>
                <a:cs typeface="Times New Roman" pitchFamily="18" charset="0"/>
              </a:rPr>
              <a:t>ب- طاعة الله ورسوله صَلَّى اللهُ عَلَيْهِ وَسَلَّمَ مطلقةٌ، بينما طاعة الحاكم مقيدةٌ بالمعروف.</a:t>
            </a:r>
            <a:endParaRPr lang="en-US" sz="20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9400" y="4735513"/>
            <a:ext cx="8682038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spcAft>
                <a:spcPts val="1000"/>
              </a:spcAft>
            </a:pP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لأن طاعة الله ورسوله واجبة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ٌ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بلا قيد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ٍ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أو شرط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ٍ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،</a:t>
            </a:r>
          </a:p>
          <a:p>
            <a:pPr algn="justLow">
              <a:spcAft>
                <a:spcPts val="1000"/>
              </a:spcAft>
            </a:pP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أما طاعة الحاكم فمقيدة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ٌ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مرهونة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ٌ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بطاعته لله ورسوله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فإن أمر بمعصية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ٍ 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فلا طاعة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َ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له</a:t>
            </a: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ar-SA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320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علل لما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من أعظم المسؤوليات مسئولية الحاك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إضاف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طاعة الله ورسوله صلى ال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لأن طاعة الله ورسوله واجب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أما طاعة الحاكم فمقيدة مرهون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:\الشفل\صور واطارات\زخارف1\براويز رفيعة\0664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14348" y="3000372"/>
            <a:ext cx="8120281" cy="250033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071813" y="3143250"/>
            <a:ext cx="53292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lnSpc>
                <a:spcPct val="115000"/>
              </a:lnSpc>
            </a:pPr>
            <a:r>
              <a:rPr lang="ar-EG" sz="3200" b="1">
                <a:latin typeface="Calibri" pitchFamily="34" charset="0"/>
                <a:cs typeface="Times New Roman" pitchFamily="18" charset="0"/>
              </a:rPr>
              <a:t>ج- اللسان من أعظم الجوارح خطر</a:t>
            </a:r>
            <a:r>
              <a:rPr lang="ar-SA" sz="3200" b="1">
                <a:latin typeface="Calibri" pitchFamily="34" charset="0"/>
                <a:cs typeface="Times New Roman" pitchFamily="18" charset="0"/>
              </a:rPr>
              <a:t>ً</a:t>
            </a:r>
            <a:r>
              <a:rPr lang="ar-EG" sz="3200" b="1">
                <a:latin typeface="Calibri" pitchFamily="34" charset="0"/>
                <a:cs typeface="Times New Roman" pitchFamily="18" charset="0"/>
              </a:rPr>
              <a:t>ا.</a:t>
            </a:r>
            <a:endParaRPr lang="en-US" sz="200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71550" y="3981450"/>
            <a:ext cx="7483475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spcAft>
                <a:spcPts val="1000"/>
              </a:spcAft>
            </a:pPr>
            <a:r>
              <a:rPr lang="ar-EG" sz="3200" b="1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لأن كلمةً لا يهتم قائلها بها ربما أدخلته النار، وربما أوقعت كلمةٌ فتنةً مهلكةً.</a:t>
            </a:r>
            <a:endParaRPr lang="en-US" sz="320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2" descr="D:\الشفل\صور واطارات\زخارف1\براويز رفيعة\0665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14612" y="214290"/>
            <a:ext cx="3807917" cy="1002383"/>
          </a:xfrm>
          <a:prstGeom prst="rect">
            <a:avLst/>
          </a:prstGeom>
          <a:solidFill>
            <a:schemeClr val="bg1"/>
          </a:solidFill>
          <a:effectLst/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11" name="TextBox 3"/>
          <p:cNvSpPr txBox="1"/>
          <p:nvPr/>
        </p:nvSpPr>
        <p:spPr>
          <a:xfrm>
            <a:off x="2962275" y="349250"/>
            <a:ext cx="3311525" cy="6889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ct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  <a:latin typeface="+mn-lt"/>
                <a:ea typeface="Times New Roman"/>
                <a:cs typeface="Times New Roman"/>
              </a:rPr>
              <a:t>س2 علل لما يأتي:</a:t>
            </a:r>
            <a:endParaRPr lang="en-US" sz="2400" dirty="0">
              <a:solidFill>
                <a:srgbClr val="002060"/>
              </a:solidFill>
              <a:latin typeface="+mn-lt"/>
              <a:ea typeface="Times New Roman"/>
              <a:cs typeface="Arial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لسان من أعظم الجوارح خطراً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لأن كلمة لا يهتم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uild="allAtOnce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:\الشفل\صور واطارات\زخارف1\براويز رفيعة\0649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69572" y="239665"/>
            <a:ext cx="6048672" cy="805633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57375" y="357188"/>
            <a:ext cx="5472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>
                <a:solidFill>
                  <a:srgbClr val="FF0000"/>
                </a:solidFill>
              </a:rPr>
              <a:t>س3 عدل الجمل الآتية لتكون صحيحة:</a:t>
            </a:r>
          </a:p>
        </p:txBody>
      </p:sp>
      <p:pic>
        <p:nvPicPr>
          <p:cNvPr id="22531" name="Picture 3" descr="D:\الشفل\صور واطارات\زخارف1\براويز رفيعة\0642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2060848"/>
            <a:ext cx="8640961" cy="4320480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9750" y="2276475"/>
            <a:ext cx="80645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 dirty="0">
                <a:latin typeface="Calibri" pitchFamily="34" charset="0"/>
              </a:rPr>
              <a:t>أ- تقتصر </a:t>
            </a:r>
            <a:r>
              <a:rPr lang="ar-EG" sz="3200" b="1" dirty="0" err="1" smtClean="0">
                <a:latin typeface="Calibri" pitchFamily="34" charset="0"/>
              </a:rPr>
              <a:t>مسئوولية</a:t>
            </a:r>
            <a:r>
              <a:rPr lang="ar-EG" sz="3200" b="1" dirty="0" smtClean="0">
                <a:latin typeface="Calibri" pitchFamily="34" charset="0"/>
              </a:rPr>
              <a:t> </a:t>
            </a:r>
            <a:r>
              <a:rPr lang="ar-EG" sz="3200" b="1" dirty="0">
                <a:latin typeface="Calibri" pitchFamily="34" charset="0"/>
              </a:rPr>
              <a:t>الرجل في بيته على توفير المأكل والمشرب والمسكن لأهل البيت.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54038" y="3327400"/>
            <a:ext cx="80645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lnSpc>
                <a:spcPct val="115000"/>
              </a:lnSpc>
              <a:spcAft>
                <a:spcPts val="1000"/>
              </a:spcAft>
            </a:pPr>
            <a:r>
              <a:rPr lang="ar-EG" sz="3200" b="1" dirty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مسؤولية الرجل في بيته شاملةٌ التربيةَ والتوجيهَ كما تشمل توفير المأكل والمشرب والمسكن </a:t>
            </a:r>
            <a:r>
              <a:rPr lang="ar-EG" sz="3200" b="1" dirty="0" smtClean="0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لأهله.</a:t>
            </a:r>
            <a:endParaRPr lang="en-US" sz="24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539750" y="4516438"/>
            <a:ext cx="8064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200" b="1">
                <a:latin typeface="Calibri" pitchFamily="34" charset="0"/>
              </a:rPr>
              <a:t>ب- لا ثوابَ على طاعة الحاكم في المعروف.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987675" y="5084763"/>
            <a:ext cx="560070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EG" sz="32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في طاعة الحاكم في المعروف ثوابٌ عظيمٌ</a:t>
            </a:r>
            <a:r>
              <a:rPr lang="ar-SA" sz="32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r>
              <a:rPr lang="ar-EG" sz="32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lang="en-US" sz="2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عدل الجمل الآتية لتكون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تقتصر مسئولية الرجل في بيت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مسؤولية الرجل في بيته شامل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لا ثواب على طاعة الحاكم في المعرو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في طاعة الحاكم في المعرو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:\الشفل\صور واطارات\زخارف1\براويز رفيعة\064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85720" y="2714620"/>
            <a:ext cx="8610241" cy="2664296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0575" y="2859088"/>
            <a:ext cx="7704138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defRPr/>
            </a:pPr>
            <a:r>
              <a:rPr lang="ar-EG" sz="3200" b="1" dirty="0">
                <a:latin typeface="Calibri" pitchFamily="34" charset="0"/>
                <a:cs typeface="Times New Roman" pitchFamily="18" charset="0"/>
              </a:rPr>
              <a:t>ج- السخرية من الآخرين لا تدخل في الوعيد الذي تضمنه حديث: </a:t>
            </a:r>
            <a:r>
              <a:rPr lang="ar-EG" sz="3200" b="1" dirty="0" smtClean="0">
                <a:latin typeface="Calibri" pitchFamily="34" charset="0"/>
                <a:cs typeface="Times New Roman" pitchFamily="18" charset="0"/>
              </a:rPr>
              <a:t>"</a:t>
            </a:r>
            <a:r>
              <a:rPr lang="ar-EG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إن </a:t>
            </a:r>
            <a:r>
              <a:rPr lang="ar-EG" sz="32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العبد ليتكلم </a:t>
            </a:r>
            <a:r>
              <a:rPr lang="ar-EG" sz="32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Times New Roman" pitchFamily="18" charset="0"/>
              </a:rPr>
              <a:t>بالكلمة ............</a:t>
            </a:r>
            <a:r>
              <a:rPr lang="ar-EG" sz="3200" b="1" dirty="0" smtClean="0">
                <a:latin typeface="Calibri" pitchFamily="34" charset="0"/>
                <a:cs typeface="Times New Roman" pitchFamily="18" charset="0"/>
              </a:rPr>
              <a:t>"</a:t>
            </a:r>
            <a:endParaRPr lang="ar-EG" sz="3200" dirty="0">
              <a:latin typeface="Calibri" pitchFamily="34" charset="0"/>
              <a:cs typeface="Arial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60400" y="4037013"/>
            <a:ext cx="7920038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>
              <a:lnSpc>
                <a:spcPct val="115000"/>
              </a:lnSpc>
              <a:spcAft>
                <a:spcPts val="1000"/>
              </a:spcAft>
            </a:pPr>
            <a:r>
              <a:rPr lang="ar-EG" sz="3200" b="1">
                <a:solidFill>
                  <a:srgbClr val="0000F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السخرية من الآخرين تدخل في الوعيد الذي تضمنه حديث "إن العبد ليتكلم بالكلمة......" </a:t>
            </a:r>
            <a:endParaRPr lang="en-US" sz="24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2" descr="D:\الشفل\صور واطارات\زخارف1\براويز رفيعة\0649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569572" y="239665"/>
            <a:ext cx="6048672" cy="805633"/>
          </a:xfrm>
          <a:prstGeom prst="rect">
            <a:avLst/>
          </a:prstGeom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26630" name="TextBox 3"/>
          <p:cNvSpPr txBox="1">
            <a:spLocks noChangeArrowheads="1"/>
          </p:cNvSpPr>
          <p:nvPr/>
        </p:nvSpPr>
        <p:spPr bwMode="auto">
          <a:xfrm>
            <a:off x="1857375" y="357188"/>
            <a:ext cx="5472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3200" b="1">
                <a:solidFill>
                  <a:srgbClr val="FF0000"/>
                </a:solidFill>
              </a:rPr>
              <a:t>س3 عدل الجمل الآتية لتكون صحيحة:</a:t>
            </a: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السخرية من الآخرين لا تدخل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سخرية من الآخرين تدخل في الوعي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D:\الشفل\صور واطارات\زخارف1\براويز رفيعة\0633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00298" y="357166"/>
            <a:ext cx="4536504" cy="109117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4" name="TextBox 3"/>
          <p:cNvSpPr txBox="1"/>
          <p:nvPr/>
        </p:nvSpPr>
        <p:spPr>
          <a:xfrm>
            <a:off x="2679700" y="538163"/>
            <a:ext cx="4176713" cy="6889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justLow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FF0000"/>
                </a:solidFill>
                <a:latin typeface="+mn-lt"/>
                <a:ea typeface="Times New Roman"/>
                <a:cs typeface="Times New Roman"/>
              </a:rPr>
              <a:t>س4 أكمل الفراغات الآتية:</a:t>
            </a:r>
            <a:endParaRPr lang="en-US" sz="2400" dirty="0">
              <a:solidFill>
                <a:srgbClr val="FF0000"/>
              </a:solidFill>
              <a:latin typeface="+mn-lt"/>
              <a:ea typeface="Times New Roman"/>
              <a:cs typeface="Arial"/>
            </a:endParaRPr>
          </a:p>
        </p:txBody>
      </p:sp>
      <p:pic>
        <p:nvPicPr>
          <p:cNvPr id="24579" name="Picture 3" descr="D:\الشفل\صور واطارات\زخارف1\براويز رفيعة\0632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36504" y="2023578"/>
            <a:ext cx="8568952" cy="447725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5" name="TextBox 4"/>
          <p:cNvSpPr txBox="1"/>
          <p:nvPr/>
        </p:nvSpPr>
        <p:spPr>
          <a:xfrm>
            <a:off x="714375" y="2217738"/>
            <a:ext cx="7769225" cy="157003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dirty="0">
                <a:latin typeface="+mn-lt"/>
                <a:ea typeface="Times New Roman"/>
                <a:cs typeface="Times New Roman"/>
              </a:rPr>
              <a:t>أ- من ثمرات قيام الحاكم بمسؤولياته: 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........................................................................</a:t>
            </a:r>
            <a:r>
              <a:rPr lang="ar-EG" sz="3200" b="1" dirty="0">
                <a:latin typeface="+mn-lt"/>
                <a:ea typeface="Times New Roman"/>
                <a:cs typeface="Times New Roman"/>
              </a:rPr>
              <a:t>،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 </a:t>
            </a:r>
            <a:r>
              <a:rPr lang="ar-EG" sz="3200" b="1" dirty="0" err="1">
                <a:latin typeface="+mn-lt"/>
                <a:ea typeface="Times New Roman"/>
                <a:cs typeface="Times New Roman"/>
              </a:rPr>
              <a:t>و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......................................................................</a:t>
            </a:r>
            <a:r>
              <a:rPr lang="ar-EG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</a:t>
            </a:r>
            <a:endParaRPr lang="ar-EG" sz="32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57188" y="2723608"/>
            <a:ext cx="7872412" cy="12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حفظ الشريعة بإقامة الحدود</a:t>
            </a:r>
            <a:endParaRPr lang="ar-SA" sz="3200" b="1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حفظ الحقوق بإقامة العدل </a:t>
            </a:r>
            <a:endParaRPr lang="en-US" sz="2400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4375" y="4081463"/>
            <a:ext cx="7769225" cy="157003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dirty="0">
                <a:latin typeface="+mn-lt"/>
                <a:ea typeface="Times New Roman"/>
                <a:cs typeface="Times New Roman"/>
              </a:rPr>
              <a:t>ب- من مسؤولية المرأة في بيت </a:t>
            </a:r>
            <a:r>
              <a:rPr lang="ar-EG" sz="3200" b="1" dirty="0" smtClean="0">
                <a:latin typeface="+mn-lt"/>
                <a:ea typeface="Times New Roman"/>
                <a:cs typeface="Times New Roman"/>
              </a:rPr>
              <a:t>زوجها: </a:t>
            </a:r>
            <a:r>
              <a:rPr lang="ar-EG" sz="3200" dirty="0">
                <a:solidFill>
                  <a:schemeClr val="bg1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........................................................................</a:t>
            </a:r>
            <a:r>
              <a:rPr lang="ar-EG" sz="3200" b="1" dirty="0">
                <a:latin typeface="+mn-lt"/>
                <a:ea typeface="Times New Roman"/>
                <a:cs typeface="Times New Roman"/>
              </a:rPr>
              <a:t>، و</a:t>
            </a:r>
            <a:r>
              <a:rPr lang="ar-EG" sz="3200" dirty="0">
                <a:solidFill>
                  <a:schemeClr val="bg1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</a:t>
            </a:r>
            <a:r>
              <a:rPr lang="ar-EG" sz="3200" b="1" dirty="0">
                <a:solidFill>
                  <a:schemeClr val="bg1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.</a:t>
            </a:r>
            <a:endParaRPr lang="ar-EG" sz="3200" b="1" dirty="0">
              <a:solidFill>
                <a:schemeClr val="bg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857375" y="4580996"/>
            <a:ext cx="6264275" cy="12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حسن تربية الأولاد</a:t>
            </a:r>
            <a:endParaRPr lang="ar-SA" sz="3200" b="1" dirty="0">
              <a:solidFill>
                <a:srgbClr val="CC00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حفظ مال الزوج</a:t>
            </a:r>
            <a:endParaRPr lang="en-US" sz="2000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أكمل الفراغات الآت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من ثمرات قيام الحاكم بمسؤوليات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حفظ الشريعة بإقامة الحدو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حفظ الحقوق بإقامة العد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من مسؤولية المرأة في بيت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حسن تربية الأولا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حفظ مال الزو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build="allAtOnce"/>
      <p:bldP spid="9" grpId="0"/>
      <p:bldP spid="10" grpId="0" build="allAtOnce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D:\الشفل\صور واطارات\زخارف1\براويز رفيعة\0630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98235" y="2713275"/>
            <a:ext cx="8399558" cy="3930436"/>
          </a:xfrm>
          <a:prstGeom prst="rect">
            <a:avLst/>
          </a:prstGeom>
          <a:solidFill>
            <a:schemeClr val="bg1"/>
          </a:solidFill>
          <a:effectLst/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7" name="TextBox 6"/>
          <p:cNvSpPr txBox="1"/>
          <p:nvPr/>
        </p:nvSpPr>
        <p:spPr>
          <a:xfrm>
            <a:off x="571500" y="2938463"/>
            <a:ext cx="8062913" cy="157003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dirty="0">
                <a:latin typeface="+mn-lt"/>
                <a:ea typeface="Times New Roman"/>
                <a:cs typeface="Times New Roman"/>
              </a:rPr>
              <a:t>ج- تشتمل مسؤولية الكلمة على: 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........................................................................</a:t>
            </a:r>
            <a:r>
              <a:rPr lang="ar-EG" sz="3200" b="1" dirty="0">
                <a:latin typeface="+mn-lt"/>
                <a:ea typeface="Times New Roman"/>
                <a:cs typeface="Times New Roman"/>
              </a:rPr>
              <a:t>، </a:t>
            </a:r>
            <a:r>
              <a:rPr lang="ar-EG" sz="3200" b="1" dirty="0" err="1">
                <a:latin typeface="+mn-lt"/>
                <a:ea typeface="Times New Roman"/>
                <a:cs typeface="Times New Roman"/>
              </a:rPr>
              <a:t>و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</a:t>
            </a:r>
            <a:r>
              <a:rPr lang="ar-EG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</a:t>
            </a:r>
            <a:endParaRPr lang="ar-EG" sz="32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71688" y="3437988"/>
            <a:ext cx="5929336" cy="12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الصدق</a:t>
            </a:r>
            <a:r>
              <a:rPr lang="ar-EG" sz="3200" b="1" dirty="0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ar-SA" sz="3200" b="1" dirty="0">
              <a:solidFill>
                <a:srgbClr val="CC00CC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ar-EG" sz="3200" b="1" dirty="0" smtClean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الوفاء </a:t>
            </a: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بالوعد</a:t>
            </a:r>
            <a:endParaRPr lang="en-US" sz="2000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938" y="4595813"/>
            <a:ext cx="7956550" cy="1570037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dirty="0">
                <a:latin typeface="+mn-lt"/>
                <a:ea typeface="Times New Roman"/>
                <a:cs typeface="Times New Roman"/>
              </a:rPr>
              <a:t>د- من صور عدم القيام بالمسؤولية: 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........................................................................</a:t>
            </a:r>
            <a:r>
              <a:rPr lang="ar-EG" sz="3200" b="1" dirty="0">
                <a:latin typeface="+mn-lt"/>
                <a:ea typeface="Times New Roman"/>
                <a:cs typeface="Times New Roman"/>
              </a:rPr>
              <a:t>، </a:t>
            </a:r>
            <a:r>
              <a:rPr lang="ar-EG" sz="3200" b="1" dirty="0" err="1">
                <a:latin typeface="+mn-lt"/>
                <a:ea typeface="Times New Roman"/>
                <a:cs typeface="Times New Roman"/>
              </a:rPr>
              <a:t>و</a:t>
            </a:r>
            <a:r>
              <a:rPr lang="ar-EG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.....................................................................</a:t>
            </a:r>
            <a:r>
              <a:rPr lang="ar-EG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Times New Roman"/>
                <a:cs typeface="Times New Roman"/>
              </a:rPr>
              <a:t>.</a:t>
            </a:r>
            <a:endParaRPr lang="ar-EG" sz="32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29375" y="5072074"/>
            <a:ext cx="1825625" cy="120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الإهمال</a:t>
            </a:r>
            <a:endParaRPr lang="ar-SA" sz="3200" b="1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>
              <a:spcAft>
                <a:spcPts val="1000"/>
              </a:spcAft>
            </a:pPr>
            <a:r>
              <a:rPr lang="ar-EG" sz="3200" b="1" dirty="0">
                <a:solidFill>
                  <a:srgbClr val="CC00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التقصير</a:t>
            </a:r>
            <a:endParaRPr lang="en-US" sz="2000" dirty="0">
              <a:solidFill>
                <a:srgbClr val="CC00CC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2" name="Picture 2" descr="D:\الشفل\صور واطارات\زخارف1\براويز رفيعة\0633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00298" y="357166"/>
            <a:ext cx="4536504" cy="1091175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</p:pic>
      <p:sp>
        <p:nvSpPr>
          <p:cNvPr id="13" name="TextBox 3"/>
          <p:cNvSpPr txBox="1"/>
          <p:nvPr/>
        </p:nvSpPr>
        <p:spPr>
          <a:xfrm>
            <a:off x="2679700" y="538163"/>
            <a:ext cx="4176713" cy="6889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justLow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FF0000"/>
                </a:solidFill>
                <a:latin typeface="+mn-lt"/>
                <a:ea typeface="Times New Roman"/>
                <a:cs typeface="Times New Roman"/>
              </a:rPr>
              <a:t>س4 أكمل الفراغات الآتية:</a:t>
            </a:r>
            <a:endParaRPr lang="en-US" sz="2400" dirty="0">
              <a:solidFill>
                <a:srgbClr val="FF0000"/>
              </a:solidFill>
              <a:latin typeface="+mn-lt"/>
              <a:ea typeface="Times New Roman"/>
              <a:cs typeface="Arial"/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تشتمل مسؤولية الكلم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صدق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وفاء بالوعد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من صور عدم القيام بالمسؤول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الإهما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التقصير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allAtOnce"/>
      <p:bldP spid="9" grpId="0"/>
      <p:bldP spid="10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404813"/>
            <a:ext cx="8858250" cy="6143625"/>
            <a:chOff x="71405" y="642918"/>
            <a:chExt cx="8358247" cy="6000792"/>
          </a:xfrm>
        </p:grpSpPr>
        <p:sp>
          <p:nvSpPr>
            <p:cNvPr id="4" name="Rectangle 3"/>
            <p:cNvSpPr/>
            <p:nvPr/>
          </p:nvSpPr>
          <p:spPr>
            <a:xfrm>
              <a:off x="428596" y="5072074"/>
              <a:ext cx="8001056" cy="1571636"/>
            </a:xfrm>
            <a:prstGeom prst="rect">
              <a:avLst/>
            </a:prstGeom>
            <a:solidFill>
              <a:srgbClr val="0000FF"/>
            </a:solidFill>
            <a:ln w="57150"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grpSp>
          <p:nvGrpSpPr>
            <p:cNvPr id="5" name="Group 5"/>
            <p:cNvGrpSpPr>
              <a:grpSpLocks/>
            </p:cNvGrpSpPr>
            <p:nvPr/>
          </p:nvGrpSpPr>
          <p:grpSpPr bwMode="auto">
            <a:xfrm>
              <a:off x="71405" y="642918"/>
              <a:ext cx="8358247" cy="5857917"/>
              <a:chOff x="71405" y="642918"/>
              <a:chExt cx="8358247" cy="5857917"/>
            </a:xfrm>
          </p:grpSpPr>
          <p:sp>
            <p:nvSpPr>
              <p:cNvPr id="6" name="Wave 5"/>
              <p:cNvSpPr/>
              <p:nvPr/>
            </p:nvSpPr>
            <p:spPr>
              <a:xfrm rot="5400000">
                <a:off x="-1500231" y="2214555"/>
                <a:ext cx="5857916" cy="2714644"/>
              </a:xfrm>
              <a:prstGeom prst="wave">
                <a:avLst/>
              </a:prstGeom>
              <a:gradFill flip="none" rotWithShape="1">
                <a:gsLst>
                  <a:gs pos="0">
                    <a:srgbClr val="CC3300">
                      <a:shade val="30000"/>
                      <a:satMod val="115000"/>
                    </a:srgbClr>
                  </a:gs>
                  <a:gs pos="50000">
                    <a:srgbClr val="CC3300">
                      <a:shade val="67500"/>
                      <a:satMod val="115000"/>
                    </a:srgbClr>
                  </a:gs>
                  <a:gs pos="100000">
                    <a:srgbClr val="CC3300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 rtl="0">
                  <a:defRPr/>
                </a:pPr>
                <a:endParaRPr lang="ar-EG"/>
              </a:p>
            </p:txBody>
          </p:sp>
          <p:grpSp>
            <p:nvGrpSpPr>
              <p:cNvPr id="7" name="Group 4"/>
              <p:cNvGrpSpPr>
                <a:grpSpLocks/>
              </p:cNvGrpSpPr>
              <p:nvPr/>
            </p:nvGrpSpPr>
            <p:grpSpPr bwMode="auto">
              <a:xfrm>
                <a:off x="341027" y="642918"/>
                <a:ext cx="8088625" cy="5857916"/>
                <a:chOff x="341027" y="642918"/>
                <a:chExt cx="8088625" cy="5857916"/>
              </a:xfrm>
            </p:grpSpPr>
            <p:sp>
              <p:nvSpPr>
                <p:cNvPr id="8" name="Moon 3"/>
                <p:cNvSpPr/>
                <p:nvPr/>
              </p:nvSpPr>
              <p:spPr>
                <a:xfrm rot="1889659">
                  <a:off x="341915" y="1183368"/>
                  <a:ext cx="1184389" cy="1643074"/>
                </a:xfrm>
                <a:prstGeom prst="moon">
                  <a:avLst/>
                </a:prstGeom>
                <a:solidFill>
                  <a:srgbClr val="66FF33"/>
                </a:solidFill>
                <a:ln w="38100">
                  <a:solidFill>
                    <a:srgbClr val="009900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glow" dir="t">
                    <a:rot lat="0" lon="0" rev="14100000"/>
                  </a:lightRig>
                </a:scene3d>
                <a:sp3d prstMaterial="softEdge">
                  <a:bevelT w="127000" prst="artDeco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>
                    <a:defRPr/>
                  </a:pPr>
                  <a:endParaRPr lang="ar-EG"/>
                </a:p>
              </p:txBody>
            </p:sp>
            <p:sp>
              <p:nvSpPr>
                <p:cNvPr id="9" name="Folded Corner 1"/>
                <p:cNvSpPr/>
                <p:nvPr/>
              </p:nvSpPr>
              <p:spPr>
                <a:xfrm>
                  <a:off x="341026" y="642918"/>
                  <a:ext cx="8088626" cy="5858138"/>
                </a:xfrm>
                <a:prstGeom prst="foldedCorner">
                  <a:avLst/>
                </a:prstGeom>
                <a:gradFill flip="none" rotWithShape="1">
                  <a:gsLst>
                    <a:gs pos="0">
                      <a:srgbClr val="FF85C2"/>
                    </a:gs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  <a:tileRect/>
                </a:gra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 rtl="0">
                    <a:defRPr/>
                  </a:pPr>
                  <a:endParaRPr lang="ar-EG"/>
                </a:p>
              </p:txBody>
            </p:sp>
          </p:grp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95400" y="752475"/>
            <a:ext cx="716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5400" b="1"/>
              <a:t>ماذا تعلمت في هذه الوحدة؟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323850" y="1857375"/>
            <a:ext cx="8177213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Low"/>
            <a:r>
              <a:rPr lang="ar-EG" sz="3600" b="1">
                <a:solidFill>
                  <a:srgbClr val="0000FF"/>
                </a:solidFill>
              </a:rPr>
              <a:t>1- المسؤولية عامةٌ تشمل كُلَّ إنسانٍ. </a:t>
            </a:r>
            <a:endParaRPr lang="en-US" sz="3600">
              <a:solidFill>
                <a:srgbClr val="0000FF"/>
              </a:solidFill>
            </a:endParaRPr>
          </a:p>
          <a:p>
            <a:pPr algn="justLow"/>
            <a:r>
              <a:rPr lang="ar-EG" sz="3600" b="1">
                <a:solidFill>
                  <a:srgbClr val="0000FF"/>
                </a:solidFill>
              </a:rPr>
              <a:t>2- الإنسان محاسبٌ على عمله مهما كان، كُلٌّ في موقعه.</a:t>
            </a:r>
            <a:endParaRPr lang="en-US" sz="3600">
              <a:solidFill>
                <a:srgbClr val="0000FF"/>
              </a:solidFill>
            </a:endParaRPr>
          </a:p>
          <a:p>
            <a:pPr algn="justLow"/>
            <a:r>
              <a:rPr lang="ar-EG" sz="3600" b="1">
                <a:solidFill>
                  <a:srgbClr val="0000FF"/>
                </a:solidFill>
              </a:rPr>
              <a:t>3- طاعة ولي الأمر في المعروف واجبةٌ.</a:t>
            </a:r>
            <a:endParaRPr lang="en-US" sz="3600">
              <a:solidFill>
                <a:srgbClr val="0000FF"/>
              </a:solidFill>
            </a:endParaRPr>
          </a:p>
          <a:p>
            <a:pPr algn="justLow"/>
            <a:r>
              <a:rPr lang="ar-EG" sz="3600" b="1">
                <a:solidFill>
                  <a:srgbClr val="0000FF"/>
                </a:solidFill>
              </a:rPr>
              <a:t>4- الإنسان ترتفع مكانته وتنخفض عند الله بسبب كلامه.</a:t>
            </a:r>
            <a:endParaRPr lang="en-US" sz="3600">
              <a:solidFill>
                <a:srgbClr val="0000FF"/>
              </a:solidFill>
            </a:endParaRPr>
          </a:p>
          <a:p>
            <a:pPr algn="justLow"/>
            <a:r>
              <a:rPr lang="ar-EG" sz="3600" b="1">
                <a:solidFill>
                  <a:srgbClr val="0000FF"/>
                </a:solidFill>
              </a:rPr>
              <a:t>5- الكلام سبب نجاة الإنسان في الآخرة أو هلاكه. </a:t>
            </a:r>
            <a:endParaRPr lang="en-US" sz="360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ماذا تعلمت في هذ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المسؤولية عامة تشم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الإنسان محاسب على عمل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طاعة ولي الأمر في المعروف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الإنسان ترتفع مكانته وتنخفض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الكلام سبب نجاة الإنسان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42875" y="357188"/>
            <a:ext cx="8858250" cy="6429375"/>
            <a:chOff x="0" y="357166"/>
            <a:chExt cx="8858280" cy="6429420"/>
          </a:xfrm>
        </p:grpSpPr>
        <p:sp>
          <p:nvSpPr>
            <p:cNvPr id="4" name="Cloud 3"/>
            <p:cNvSpPr/>
            <p:nvPr/>
          </p:nvSpPr>
          <p:spPr>
            <a:xfrm>
              <a:off x="3786182" y="500066"/>
              <a:ext cx="5072098" cy="6286520"/>
            </a:xfrm>
            <a:prstGeom prst="cloud">
              <a:avLst/>
            </a:prstGeom>
            <a:solidFill>
              <a:srgbClr val="00CC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sp>
          <p:nvSpPr>
            <p:cNvPr id="5" name="Teardrop 4"/>
            <p:cNvSpPr/>
            <p:nvPr/>
          </p:nvSpPr>
          <p:spPr>
            <a:xfrm>
              <a:off x="0" y="357166"/>
              <a:ext cx="6643702" cy="6286544"/>
            </a:xfrm>
            <a:prstGeom prst="teardrop">
              <a:avLst/>
            </a:prstGeom>
            <a:ln>
              <a:solidFill>
                <a:srgbClr val="0070C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928662" y="857232"/>
              <a:ext cx="7143800" cy="5429288"/>
            </a:xfrm>
            <a:prstGeom prst="roundRect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19200" y="1471613"/>
            <a:ext cx="67818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ar-EG" sz="6000" b="1">
                <a:solidFill>
                  <a:schemeClr val="bg1"/>
                </a:solidFill>
              </a:rPr>
              <a:t>بعد أن درست هذه الوحدة وتعلمت ما فيها من فوائد وآداب، ماذا تنوي أن تعمل؟</a:t>
            </a: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onli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بعدأن درست هذه الوحد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42875" y="357188"/>
            <a:ext cx="8858250" cy="6429375"/>
            <a:chOff x="0" y="357166"/>
            <a:chExt cx="8858280" cy="6429420"/>
          </a:xfrm>
        </p:grpSpPr>
        <p:sp>
          <p:nvSpPr>
            <p:cNvPr id="4" name="Cloud 3"/>
            <p:cNvSpPr/>
            <p:nvPr/>
          </p:nvSpPr>
          <p:spPr>
            <a:xfrm>
              <a:off x="3786182" y="500066"/>
              <a:ext cx="5072098" cy="6286520"/>
            </a:xfrm>
            <a:prstGeom prst="cloud">
              <a:avLst/>
            </a:prstGeom>
            <a:solidFill>
              <a:srgbClr val="00CC00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sp>
          <p:nvSpPr>
            <p:cNvPr id="5" name="Teardrop 4"/>
            <p:cNvSpPr/>
            <p:nvPr/>
          </p:nvSpPr>
          <p:spPr>
            <a:xfrm>
              <a:off x="0" y="357166"/>
              <a:ext cx="6643702" cy="6286544"/>
            </a:xfrm>
            <a:prstGeom prst="teardrop">
              <a:avLst/>
            </a:prstGeom>
            <a:ln>
              <a:solidFill>
                <a:srgbClr val="0070C0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928662" y="857232"/>
              <a:ext cx="7143800" cy="5429288"/>
            </a:xfrm>
            <a:prstGeom prst="roundRect">
              <a:avLst/>
            </a:prstGeom>
            <a:gradFill flip="none" rotWithShape="1">
              <a:gsLst>
                <a:gs pos="0">
                  <a:srgbClr val="C00000"/>
                </a:gs>
                <a:gs pos="50000">
                  <a:srgbClr val="FF0000"/>
                </a:gs>
                <a:gs pos="100000">
                  <a:schemeClr val="bg1"/>
                </a:gs>
              </a:gsLst>
              <a:lin ang="5400000" scaled="1"/>
              <a:tileRect/>
            </a:gradFill>
            <a:ln>
              <a:solidFill>
                <a:schemeClr val="bg1"/>
              </a:solidFill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0">
                <a:defRPr/>
              </a:pPr>
              <a:endParaRPr lang="ar-EG"/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143000" y="1214438"/>
            <a:ext cx="67818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EG" sz="4400" b="1">
                <a:solidFill>
                  <a:srgbClr val="FFFF00"/>
                </a:solidFill>
              </a:rPr>
              <a:t>1- أن أؤدي مسئولياتي بإخلاصٍ وإتقانٍ.</a:t>
            </a:r>
            <a:endParaRPr lang="en-US" sz="4400">
              <a:solidFill>
                <a:srgbClr val="FFFF00"/>
              </a:solidFill>
            </a:endParaRPr>
          </a:p>
          <a:p>
            <a:r>
              <a:rPr lang="ar-EG" sz="4400" b="1">
                <a:solidFill>
                  <a:srgbClr val="FFFF00"/>
                </a:solidFill>
              </a:rPr>
              <a:t>2- أن أعمل ليوم السؤال والحساب.</a:t>
            </a:r>
            <a:endParaRPr lang="en-US" sz="4400">
              <a:solidFill>
                <a:srgbClr val="FFFF00"/>
              </a:solidFill>
            </a:endParaRPr>
          </a:p>
          <a:p>
            <a:r>
              <a:rPr lang="ar-EG" sz="4400" b="1">
                <a:solidFill>
                  <a:srgbClr val="FFFF00"/>
                </a:solidFill>
              </a:rPr>
              <a:t>3- أن أطيع الحاكم في المعروف. </a:t>
            </a:r>
            <a:endParaRPr lang="en-US" sz="4400">
              <a:solidFill>
                <a:srgbClr val="FFFF00"/>
              </a:solidFill>
            </a:endParaRPr>
          </a:p>
          <a:p>
            <a:r>
              <a:rPr lang="ar-EG" sz="4400" b="1">
                <a:solidFill>
                  <a:srgbClr val="FFFF00"/>
                </a:solidFill>
              </a:rPr>
              <a:t>4- أن لا أطيع أحد</a:t>
            </a:r>
            <a:r>
              <a:rPr lang="ar-SA" sz="4400" b="1">
                <a:solidFill>
                  <a:srgbClr val="FFFF00"/>
                </a:solidFill>
              </a:rPr>
              <a:t>ً</a:t>
            </a:r>
            <a:r>
              <a:rPr lang="ar-EG" sz="4400" b="1">
                <a:solidFill>
                  <a:srgbClr val="FFFF00"/>
                </a:solidFill>
              </a:rPr>
              <a:t>ا في معصية الله.</a:t>
            </a:r>
            <a:endParaRPr lang="en-US" sz="4400">
              <a:solidFill>
                <a:srgbClr val="FFFF00"/>
              </a:solidFill>
            </a:endParaRPr>
          </a:p>
          <a:p>
            <a:r>
              <a:rPr lang="ar-EG" sz="4400" b="1">
                <a:solidFill>
                  <a:srgbClr val="FFFF00"/>
                </a:solidFill>
              </a:rPr>
              <a:t>5- أن أحفظ لساني لأنال رضا الله. </a:t>
            </a:r>
            <a:endParaRPr lang="en-US" sz="440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zoom/>
    <p:sndAc>
      <p:stSnd>
        <p:snd r:embed="rId2" name="arrow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أن أؤدي مسئوليات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أن أعمل ليوم السؤا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أن أطيع الحاكم في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أن لا أطيع أحدًا في معصية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أن أحفظ لساني لأنال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1403</Words>
  <Application>Microsoft Office PowerPoint</Application>
  <PresentationFormat>عرض على الشاشة (3:4)‏</PresentationFormat>
  <Paragraphs>123</Paragraphs>
  <Slides>34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34</vt:i4>
      </vt:variant>
    </vt:vector>
  </HeadingPairs>
  <TitlesOfParts>
    <vt:vector size="35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حديث - الصف الثالث المتوسط - الفصل الدراسي الأول الوحدة الثانية</dc:title>
  <dc:subject>5-  الدرس الخامس</dc:subject>
  <dc:creator>أ/ بندر الحازمي</dc:creator>
  <cp:keywords>حقيبة إنجاز المعلم والمعلمة</cp:keywords>
  <cp:lastModifiedBy>al-emtiaz</cp:lastModifiedBy>
  <cp:revision>252</cp:revision>
  <dcterms:created xsi:type="dcterms:W3CDTF">2012-03-21T17:12:20Z</dcterms:created>
  <dcterms:modified xsi:type="dcterms:W3CDTF">2016-08-19T11:16:51Z</dcterms:modified>
</cp:coreProperties>
</file>