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32"/>
  </p:notesMasterIdLst>
  <p:sldIdLst>
    <p:sldId id="961" r:id="rId2"/>
    <p:sldId id="876" r:id="rId3"/>
    <p:sldId id="860" r:id="rId4"/>
    <p:sldId id="872" r:id="rId5"/>
    <p:sldId id="934" r:id="rId6"/>
    <p:sldId id="859" r:id="rId7"/>
    <p:sldId id="948" r:id="rId8"/>
    <p:sldId id="930" r:id="rId9"/>
    <p:sldId id="869" r:id="rId10"/>
    <p:sldId id="871" r:id="rId11"/>
    <p:sldId id="952" r:id="rId12"/>
    <p:sldId id="929" r:id="rId13"/>
    <p:sldId id="932" r:id="rId14"/>
    <p:sldId id="950" r:id="rId15"/>
    <p:sldId id="953" r:id="rId16"/>
    <p:sldId id="951" r:id="rId17"/>
    <p:sldId id="954" r:id="rId18"/>
    <p:sldId id="862" r:id="rId19"/>
    <p:sldId id="956" r:id="rId20"/>
    <p:sldId id="855" r:id="rId21"/>
    <p:sldId id="957" r:id="rId22"/>
    <p:sldId id="865" r:id="rId23"/>
    <p:sldId id="939" r:id="rId24"/>
    <p:sldId id="958" r:id="rId25"/>
    <p:sldId id="938" r:id="rId26"/>
    <p:sldId id="943" r:id="rId27"/>
    <p:sldId id="945" r:id="rId28"/>
    <p:sldId id="959" r:id="rId29"/>
    <p:sldId id="937" r:id="rId30"/>
    <p:sldId id="960" r:id="rId31"/>
  </p:sldIdLst>
  <p:sldSz cx="12192000" cy="6858000"/>
  <p:notesSz cx="6858000" cy="9144000"/>
  <p:embeddedFontLst>
    <p:embeddedFont>
      <p:font typeface="Calibri" pitchFamily="34" charset="0"/>
      <p:regular r:id="rId33"/>
      <p:bold r:id="rId34"/>
    </p:embeddedFont>
    <p:embeddedFont>
      <p:font typeface="Tajawal" charset="-78"/>
      <p:regular r:id="rId35"/>
      <p:bold r:id="rId36"/>
    </p:embeddedFont>
    <p:embeddedFont>
      <p:font typeface="Lato" charset="0"/>
      <p:regular r:id="rId37"/>
      <p:bold r:id="rId38"/>
    </p:embeddedFont>
    <p:embeddedFont>
      <p:font typeface="Tajawal Medium" charset="-78"/>
      <p:regular r:id="rId39"/>
    </p:embeddedFont>
    <p:embeddedFont>
      <p:font typeface="MS PGothic" pitchFamily="34" charset="-128"/>
      <p:regular r:id="rId40"/>
    </p:embeddedFont>
    <p:embeddedFont>
      <p:font typeface="Lato Black" charset="0"/>
      <p:bold r:id="rId41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646"/>
    <a:srgbClr val="4BACC6"/>
    <a:srgbClr val="A8007C"/>
    <a:srgbClr val="F5952B"/>
    <a:srgbClr val="C0504D"/>
    <a:srgbClr val="93CDDD"/>
    <a:srgbClr val="9BBB59"/>
    <a:srgbClr val="8064A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7" autoAdjust="0"/>
    <p:restoredTop sz="94660" autoAdjust="0"/>
  </p:normalViewPr>
  <p:slideViewPr>
    <p:cSldViewPr snapToGrid="0">
      <p:cViewPr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5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AD478E0-40B4-47EF-B82D-64E76D275AB1}" type="datetimeFigureOut">
              <a:rPr lang="ar-EG" smtClean="0"/>
              <a:pPr/>
              <a:t>05/03/1443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D4D0853-A55E-4ED2-9417-BE1082EA15DD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xmlns="" val="211951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3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CD501-6BB7-45B6-B183-6435F0E3813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21732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67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1732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CD501-6BB7-45B6-B183-6435F0E3813A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21732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36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1591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6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4142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17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microsoft.com/office/2007/relationships/hdphoto" Target="../media/hdphoto20.wdp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19.wdp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กลุ่ม 264"/>
          <p:cNvGrpSpPr/>
          <p:nvPr/>
        </p:nvGrpSpPr>
        <p:grpSpPr>
          <a:xfrm>
            <a:off x="3553388" y="990600"/>
            <a:ext cx="5191367" cy="5178380"/>
            <a:chOff x="5806439" y="1743458"/>
            <a:chExt cx="8685828" cy="8685828"/>
          </a:xfrm>
        </p:grpSpPr>
        <p:sp>
          <p:nvSpPr>
            <p:cNvPr id="266" name="วงรี 265"/>
            <p:cNvSpPr/>
            <p:nvPr/>
          </p:nvSpPr>
          <p:spPr>
            <a:xfrm>
              <a:off x="5806439" y="1743458"/>
              <a:ext cx="8685828" cy="8685828"/>
            </a:xfrm>
            <a:prstGeom prst="ellipse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7423286" y="4544291"/>
              <a:ext cx="5507674" cy="3985321"/>
              <a:chOff x="9486677" y="-1704109"/>
              <a:chExt cx="5507674" cy="3985321"/>
            </a:xfrm>
          </p:grpSpPr>
          <p:grpSp>
            <p:nvGrpSpPr>
              <p:cNvPr id="272" name="Group 66"/>
              <p:cNvGrpSpPr/>
              <p:nvPr/>
            </p:nvGrpSpPr>
            <p:grpSpPr>
              <a:xfrm>
                <a:off x="9486677" y="-1704109"/>
                <a:ext cx="5507674" cy="3985321"/>
                <a:chOff x="9466090" y="-1704109"/>
                <a:chExt cx="5507674" cy="3985321"/>
              </a:xfrm>
            </p:grpSpPr>
            <p:sp>
              <p:nvSpPr>
                <p:cNvPr id="285" name="TextBox 284"/>
                <p:cNvSpPr txBox="1"/>
                <p:nvPr/>
              </p:nvSpPr>
              <p:spPr>
                <a:xfrm>
                  <a:off x="9466090" y="-1704109"/>
                  <a:ext cx="5507674" cy="2142389"/>
                </a:xfrm>
                <a:prstGeom prst="rect">
                  <a:avLst/>
                </a:prstGeom>
                <a:noFill/>
              </p:spPr>
              <p:txBody>
                <a:bodyPr wrap="square" lIns="45711" tIns="22856" rIns="45711" bIns="22856" rtlCol="0" anchor="ctr">
                  <a:spAutoFit/>
                </a:bodyPr>
                <a:lstStyle/>
                <a:p>
                  <a:pPr algn="ctr" defTabSz="1086602"/>
                  <a:r>
                    <a:rPr lang="ar-SA" sz="8000" b="1" dirty="0" smtClean="0">
                      <a:solidFill>
                        <a:prstClr val="white">
                          <a:lumMod val="95000"/>
                        </a:prstClr>
                      </a:solidFill>
                      <a:latin typeface="Tajawal" panose="00000500000000000000" pitchFamily="2" charset="-78"/>
                      <a:ea typeface="Lato" pitchFamily="34" charset="0"/>
                      <a:cs typeface="Tajawal" panose="00000500000000000000" pitchFamily="2" charset="-78"/>
                    </a:rPr>
                    <a:t>علوم </a:t>
                  </a:r>
                  <a:endParaRPr lang="id-ID" sz="8000" b="1" dirty="0">
                    <a:solidFill>
                      <a:prstClr val="white">
                        <a:lumMod val="95000"/>
                      </a:prstClr>
                    </a:solidFill>
                    <a:latin typeface="Tajawal" panose="00000500000000000000" pitchFamily="2" charset="-78"/>
                    <a:ea typeface="Lato" pitchFamily="34" charset="0"/>
                    <a:cs typeface="Tajawal" panose="00000500000000000000" pitchFamily="2" charset="-78"/>
                  </a:endParaRPr>
                </a:p>
              </p:txBody>
            </p:sp>
            <p:sp>
              <p:nvSpPr>
                <p:cNvPr id="302" name="Subtitle 2"/>
                <p:cNvSpPr txBox="1">
                  <a:spLocks/>
                </p:cNvSpPr>
                <p:nvPr/>
              </p:nvSpPr>
              <p:spPr>
                <a:xfrm>
                  <a:off x="11975582" y="1384614"/>
                  <a:ext cx="367551" cy="896598"/>
                </a:xfrm>
                <a:prstGeom prst="rect">
                  <a:avLst/>
                </a:prstGeom>
              </p:spPr>
              <p:txBody>
                <a:bodyPr vert="horz" wrap="none" lIns="108745" tIns="54373" rIns="108745" bIns="54373" rtlCol="0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543818" rtl="1"/>
                  <a:endParaRPr lang="en-US" b="1" dirty="0">
                    <a:solidFill>
                      <a:prstClr val="white">
                        <a:lumMod val="95000"/>
                      </a:prstClr>
                    </a:solidFill>
                    <a:latin typeface="Tajawal" panose="00000500000000000000" pitchFamily="2" charset="-78"/>
                    <a:cs typeface="Tajawal" panose="00000500000000000000" pitchFamily="2" charset="-78"/>
                  </a:endParaRPr>
                </a:p>
              </p:txBody>
            </p:sp>
          </p:grpSp>
          <p:grpSp>
            <p:nvGrpSpPr>
              <p:cNvPr id="273" name="Group 1"/>
              <p:cNvGrpSpPr/>
              <p:nvPr/>
            </p:nvGrpSpPr>
            <p:grpSpPr>
              <a:xfrm>
                <a:off x="10409237" y="958910"/>
                <a:ext cx="3657601" cy="240970"/>
                <a:chOff x="10866255" y="8257956"/>
                <a:chExt cx="2738812" cy="73150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8257956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8257956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09200" y="8257956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273541" y="8257956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737783" y="8257956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197546" y="8257956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437" name="Freeform 294"/>
          <p:cNvSpPr>
            <a:spLocks/>
          </p:cNvSpPr>
          <p:nvPr/>
        </p:nvSpPr>
        <p:spPr bwMode="auto">
          <a:xfrm>
            <a:off x="2534194" y="3937686"/>
            <a:ext cx="1750423" cy="1707965"/>
          </a:xfrm>
          <a:prstGeom prst="ellipse">
            <a:avLst/>
          </a:prstGeom>
          <a:solidFill>
            <a:srgbClr val="F0526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400" b="1" dirty="0" smtClean="0">
                <a:solidFill>
                  <a:prstClr val="white">
                    <a:lumMod val="95000"/>
                  </a:prst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الصف </a:t>
            </a:r>
            <a:r>
              <a:rPr lang="ar-SA" sz="2400" b="1" dirty="0">
                <a:solidFill>
                  <a:prstClr val="white">
                    <a:lumMod val="95000"/>
                  </a:prstClr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الخامس </a:t>
            </a:r>
            <a:endParaRPr lang="en-US" sz="2400" b="1" dirty="0">
              <a:solidFill>
                <a:prstClr val="white">
                  <a:lumMod val="95000"/>
                </a:prst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724" name="Freeform 294"/>
          <p:cNvSpPr>
            <a:spLocks/>
          </p:cNvSpPr>
          <p:nvPr/>
        </p:nvSpPr>
        <p:spPr bwMode="auto">
          <a:xfrm>
            <a:off x="4376243" y="5541963"/>
            <a:ext cx="3816688" cy="6270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4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أ / يوسف سليمان البلوي </a:t>
            </a:r>
            <a:endParaRPr lang="th-TH" sz="2400" b="1" dirty="0">
              <a:solidFill>
                <a:schemeClr val="bg1"/>
              </a:solidFill>
              <a:latin typeface="Tajawal Medium" pitchFamily="2" charset="-78"/>
              <a:cs typeface="Cordia New" panose="020B0304020202020204" pitchFamily="34" charset="-34"/>
            </a:endParaRPr>
          </a:p>
        </p:txBody>
      </p:sp>
      <p:sp>
        <p:nvSpPr>
          <p:cNvPr id="173" name="Oval 1615"/>
          <p:cNvSpPr>
            <a:spLocks noChangeArrowheads="1"/>
          </p:cNvSpPr>
          <p:nvPr/>
        </p:nvSpPr>
        <p:spPr bwMode="auto">
          <a:xfrm>
            <a:off x="8124540" y="1396441"/>
            <a:ext cx="1564369" cy="1671082"/>
          </a:xfrm>
          <a:prstGeom prst="flowChartConnector">
            <a:avLst/>
          </a:prstGeom>
          <a:solidFill>
            <a:srgbClr val="F3991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000" dirty="0" smtClean="0">
                <a:solidFill>
                  <a:prstClr val="black"/>
                </a:solidFill>
                <a:latin typeface="Tajawal Medium" pitchFamily="2" charset="-78"/>
                <a:cs typeface="Tajawal Medium" pitchFamily="2" charset="-78"/>
              </a:rPr>
              <a:t>الفصل الدراسي الأول </a:t>
            </a:r>
            <a:endParaRPr lang="th-TH" sz="2000" dirty="0">
              <a:solidFill>
                <a:prstClr val="black"/>
              </a:solidFill>
              <a:latin typeface="Tajawal Medium" pitchFamily="2" charset="-78"/>
              <a:cs typeface="Cordia New" panose="020B0304020202020204" pitchFamily="34" charset="-34"/>
            </a:endParaRPr>
          </a:p>
        </p:txBody>
      </p:sp>
      <p:sp>
        <p:nvSpPr>
          <p:cNvPr id="174" name="Oval 1663"/>
          <p:cNvSpPr>
            <a:spLocks noChangeArrowheads="1"/>
          </p:cNvSpPr>
          <p:nvPr/>
        </p:nvSpPr>
        <p:spPr bwMode="auto">
          <a:xfrm rot="21296685">
            <a:off x="8248042" y="3993180"/>
            <a:ext cx="1317366" cy="1309002"/>
          </a:xfrm>
          <a:prstGeom prst="ellipse">
            <a:avLst/>
          </a:prstGeom>
          <a:solidFill>
            <a:srgbClr val="4F82C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ctr" defTabSz="1086602" rtl="0"/>
            <a:r>
              <a:rPr lang="ar-SA" sz="20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إعداد</a:t>
            </a:r>
            <a:endParaRPr lang="th-TH" sz="2000" b="1" dirty="0">
              <a:solidFill>
                <a:schemeClr val="bg1"/>
              </a:solidFill>
              <a:latin typeface="Tajawal Medium" pitchFamily="2" charset="-78"/>
              <a:cs typeface="Cordia New" panose="020B0304020202020204" pitchFamily="34" charset="-34"/>
            </a:endParaRPr>
          </a:p>
        </p:txBody>
      </p:sp>
      <p:sp>
        <p:nvSpPr>
          <p:cNvPr id="175" name="Oval 1585"/>
          <p:cNvSpPr>
            <a:spLocks noChangeArrowheads="1"/>
          </p:cNvSpPr>
          <p:nvPr/>
        </p:nvSpPr>
        <p:spPr bwMode="auto">
          <a:xfrm rot="20563319">
            <a:off x="2745620" y="1611393"/>
            <a:ext cx="1703067" cy="1682452"/>
          </a:xfrm>
          <a:prstGeom prst="ellipse">
            <a:avLst/>
          </a:prstGeom>
          <a:solidFill>
            <a:srgbClr val="BED65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l" defTabSz="1086602" rtl="0"/>
            <a:r>
              <a:rPr lang="ar-SA" sz="3350" dirty="0" smtClean="0">
                <a:solidFill>
                  <a:prstClr val="black"/>
                </a:solidFill>
                <a:latin typeface="Tajawal" pitchFamily="2" charset="-78"/>
                <a:cs typeface="Tajawal" pitchFamily="2" charset="-78"/>
              </a:rPr>
              <a:t>1443 هـ </a:t>
            </a:r>
            <a:endParaRPr lang="th-TH" sz="3350" dirty="0">
              <a:solidFill>
                <a:prstClr val="black"/>
              </a:solidFill>
              <a:latin typeface="Tajawal" pitchFamily="2" charset="-78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30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" grpId="0" animBg="1"/>
      <p:bldP spid="724" grpId="0" animBg="1"/>
      <p:bldP spid="173" grpId="0" animBg="1"/>
      <p:bldP spid="174" grpId="0" animBg="1"/>
      <p:bldP spid="1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0703" y="241509"/>
            <a:ext cx="4669042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rgbClr val="93CDDD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التحول الكامل </a:t>
            </a:r>
            <a:endParaRPr lang="id-ID" sz="2800" b="1" dirty="0">
              <a:solidFill>
                <a:srgbClr val="93CDDD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31" name="กลุ่ม 730"/>
          <p:cNvGrpSpPr/>
          <p:nvPr/>
        </p:nvGrpSpPr>
        <p:grpSpPr>
          <a:xfrm>
            <a:off x="3800703" y="1232857"/>
            <a:ext cx="5488476" cy="2100952"/>
            <a:chOff x="6978085" y="4114800"/>
            <a:chExt cx="10976951" cy="3335575"/>
          </a:xfrm>
        </p:grpSpPr>
        <p:sp>
          <p:nvSpPr>
            <p:cNvPr id="732" name="Content Placeholder 2"/>
            <p:cNvSpPr txBox="1">
              <a:spLocks/>
            </p:cNvSpPr>
            <p:nvPr/>
          </p:nvSpPr>
          <p:spPr>
            <a:xfrm>
              <a:off x="6978085" y="5240575"/>
              <a:ext cx="10976951" cy="2209800"/>
            </a:xfrm>
            <a:prstGeom prst="rect">
              <a:avLst/>
            </a:prstGeom>
          </p:spPr>
          <p:txBody>
            <a:bodyPr vert="horz" lIns="121893" tIns="60946" rIns="121893" bIns="60946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SA" sz="18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تدخل بعض الحيوانات في عملية التحول الكامل</a:t>
              </a:r>
            </a:p>
            <a:p>
              <a:pPr marL="0" indent="0" algn="ctr">
                <a:buNone/>
              </a:pPr>
              <a:r>
                <a:rPr lang="ar-SA" sz="18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 و </a:t>
              </a:r>
              <a:r>
                <a:rPr lang="ar-JO" sz="18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هي أربع مراحل مميزة </a:t>
              </a:r>
              <a:endParaRPr lang="ar-SA" sz="18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endParaRPr>
            </a:p>
            <a:p>
              <a:pPr marL="0" indent="0" algn="ctr">
                <a:buNone/>
              </a:pPr>
              <a:r>
                <a:rPr lang="ar-JO" sz="18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يحدث في الفراش والذباب والنحل</a:t>
              </a:r>
              <a:endParaRPr lang="en-US" sz="1800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endParaRPr>
            </a:p>
            <a:p>
              <a:pPr algn="ctr"/>
              <a:endParaRPr lang="en-US" sz="11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endParaRPr>
            </a:p>
          </p:txBody>
        </p:sp>
        <p:sp>
          <p:nvSpPr>
            <p:cNvPr id="733" name="สี่เหลี่ยมผืนผ้า 732"/>
            <p:cNvSpPr/>
            <p:nvPr/>
          </p:nvSpPr>
          <p:spPr>
            <a:xfrm>
              <a:off x="9465659" y="4114800"/>
              <a:ext cx="8453493" cy="732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JO" sz="2400" dirty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rPr>
                <a:t>التحوّل الكامل.</a:t>
              </a:r>
            </a:p>
          </p:txBody>
        </p:sp>
        <p:sp>
          <p:nvSpPr>
            <p:cNvPr id="734" name="Rectangle 328"/>
            <p:cNvSpPr/>
            <p:nvPr/>
          </p:nvSpPr>
          <p:spPr>
            <a:xfrm>
              <a:off x="13300968" y="4995447"/>
              <a:ext cx="4389938" cy="1300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56" name="TextBox 755"/>
          <p:cNvSpPr txBox="1"/>
          <p:nvPr/>
        </p:nvSpPr>
        <p:spPr>
          <a:xfrm>
            <a:off x="3533867" y="3311523"/>
            <a:ext cx="4368502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يظهر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ar-SA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شكل </a:t>
            </a:r>
            <a:r>
              <a:rPr lang="ar-SA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المخلوق </a:t>
            </a:r>
            <a:r>
              <a:rPr lang="en-US" b="1" dirty="0" err="1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البالغ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مختلفاً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تماماً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endParaRPr lang="en-US" b="1" dirty="0" smtClean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عما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ar-SA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في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وقت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الفقس</a:t>
            </a:r>
            <a:endParaRPr lang="ar-SA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453" name="Freeform 1"/>
          <p:cNvSpPr>
            <a:spLocks noChangeArrowheads="1"/>
          </p:cNvSpPr>
          <p:nvPr/>
        </p:nvSpPr>
        <p:spPr bwMode="auto">
          <a:xfrm flipH="1">
            <a:off x="8147650" y="4215652"/>
            <a:ext cx="1615476" cy="827518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بيضة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456" name="Freeform 2"/>
          <p:cNvSpPr>
            <a:spLocks noChangeArrowheads="1"/>
          </p:cNvSpPr>
          <p:nvPr/>
        </p:nvSpPr>
        <p:spPr bwMode="auto">
          <a:xfrm flipH="1">
            <a:off x="6249269" y="4215652"/>
            <a:ext cx="1615476" cy="827518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يرقة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459" name="Freeform 1"/>
          <p:cNvSpPr>
            <a:spLocks noChangeArrowheads="1"/>
          </p:cNvSpPr>
          <p:nvPr/>
        </p:nvSpPr>
        <p:spPr bwMode="auto">
          <a:xfrm flipH="1">
            <a:off x="4310017" y="4177047"/>
            <a:ext cx="1615476" cy="827518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عذراء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511" name="Freeform 2"/>
          <p:cNvSpPr>
            <a:spLocks noChangeArrowheads="1"/>
          </p:cNvSpPr>
          <p:nvPr/>
        </p:nvSpPr>
        <p:spPr bwMode="auto">
          <a:xfrm flipH="1">
            <a:off x="2291779" y="4177047"/>
            <a:ext cx="1615476" cy="827518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4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فراشة </a:t>
            </a:r>
          </a:p>
          <a:p>
            <a:pPr algn="ctr" defTabSz="1086602" rtl="0"/>
            <a:r>
              <a:rPr lang="ar-SA" sz="14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مكتمل النمو 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1038" y="1382901"/>
            <a:ext cx="1748177" cy="145681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525" y="762000"/>
            <a:ext cx="2534992" cy="2534992"/>
          </a:xfrm>
          <a:prstGeom prst="rect">
            <a:avLst/>
          </a:prstGeom>
        </p:spPr>
      </p:pic>
      <p:pic>
        <p:nvPicPr>
          <p:cNvPr id="1026" name="Picture 2" descr="فراشة الحشرات كاتربيلر يرفا العالم القديم بشق ، فراشة, الحشرات, الحيوانات 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5402" y="5144506"/>
            <a:ext cx="2175855" cy="105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2101" y="5087862"/>
            <a:ext cx="1592503" cy="1192840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8575" y="4975318"/>
            <a:ext cx="1534792" cy="1765199"/>
          </a:xfrm>
          <a:prstGeom prst="rect">
            <a:avLst/>
          </a:prstGeom>
        </p:spPr>
      </p:pic>
      <p:pic>
        <p:nvPicPr>
          <p:cNvPr id="513" name="صورة 5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8904" y="5020355"/>
            <a:ext cx="1456544" cy="13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61232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56" grpId="0"/>
      <p:bldP spid="453" grpId="0" animBg="1"/>
      <p:bldP spid="456" grpId="0" animBg="1"/>
      <p:bldP spid="459" grpId="0" animBg="1"/>
      <p:bldP spid="5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0703" y="241509"/>
            <a:ext cx="4669042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التحول الناقص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31" name="กลุ่ม 730"/>
          <p:cNvGrpSpPr/>
          <p:nvPr/>
        </p:nvGrpSpPr>
        <p:grpSpPr>
          <a:xfrm>
            <a:off x="1223493" y="1562552"/>
            <a:ext cx="6306270" cy="2283276"/>
            <a:chOff x="6978085" y="4114800"/>
            <a:chExt cx="10976951" cy="2230676"/>
          </a:xfrm>
        </p:grpSpPr>
        <p:sp>
          <p:nvSpPr>
            <p:cNvPr id="732" name="Content Placeholder 2"/>
            <p:cNvSpPr txBox="1">
              <a:spLocks/>
            </p:cNvSpPr>
            <p:nvPr/>
          </p:nvSpPr>
          <p:spPr>
            <a:xfrm>
              <a:off x="6978085" y="5240576"/>
              <a:ext cx="10976951" cy="1104900"/>
            </a:xfrm>
            <a:prstGeom prst="rect">
              <a:avLst/>
            </a:prstGeom>
          </p:spPr>
          <p:txBody>
            <a:bodyPr vert="horz" lIns="121893" tIns="60946" rIns="121893" bIns="60946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8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 </a:t>
              </a:r>
              <a:r>
                <a:rPr lang="ar-SA" sz="1800" b="1" dirty="0">
                  <a:solidFill>
                    <a:schemeClr val="bg1"/>
                  </a:solidFill>
                  <a:latin typeface="Tajawal" pitchFamily="2" charset="-78"/>
                  <a:ea typeface="Calibri" pitchFamily="34" charset="0"/>
                  <a:cs typeface="Tajawal" pitchFamily="2" charset="-78"/>
                </a:rPr>
                <a:t>هي ثلاث مراحل فقط تحدث في بعض الحشرات مثل :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ar-SA" sz="1800" b="1" dirty="0">
                  <a:solidFill>
                    <a:schemeClr val="bg1"/>
                  </a:solidFill>
                  <a:latin typeface="Tajawal" pitchFamily="2" charset="-78"/>
                  <a:ea typeface="Calibri" pitchFamily="34" charset="0"/>
                  <a:cs typeface="Tajawal" pitchFamily="2" charset="-78"/>
                </a:rPr>
                <a:t>الجرادة – اليعسوب – النمل الأبيض </a:t>
              </a:r>
              <a:r>
                <a:rPr lang="ar-SA" sz="1800" b="1" dirty="0" smtClean="0">
                  <a:solidFill>
                    <a:schemeClr val="bg1"/>
                  </a:solidFill>
                  <a:latin typeface="Tajawal" pitchFamily="2" charset="-78"/>
                  <a:ea typeface="Calibri" pitchFamily="34" charset="0"/>
                  <a:cs typeface="Tajawal" pitchFamily="2" charset="-78"/>
                </a:rPr>
                <a:t>.</a:t>
              </a:r>
              <a:endParaRPr lang="en-US" sz="18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733" name="สี่เหลี่ยมผืนผ้า 732"/>
            <p:cNvSpPr/>
            <p:nvPr/>
          </p:nvSpPr>
          <p:spPr>
            <a:xfrm>
              <a:off x="9465659" y="4114800"/>
              <a:ext cx="8453494" cy="451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ar-JO" sz="2400" dirty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rPr>
                <a:t>التحوّل </a:t>
              </a:r>
              <a:r>
                <a:rPr lang="ar-SA" sz="2400" dirty="0" smtClean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rPr>
                <a:t>الناقص </a:t>
              </a:r>
              <a:r>
                <a:rPr lang="ar-JO" sz="2400" dirty="0" smtClean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rPr>
                <a:t>.</a:t>
              </a:r>
              <a:endParaRPr lang="ar-JO" sz="2400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endParaRPr>
            </a:p>
          </p:txBody>
        </p:sp>
        <p:sp>
          <p:nvSpPr>
            <p:cNvPr id="734" name="Rectangle 328"/>
            <p:cNvSpPr/>
            <p:nvPr/>
          </p:nvSpPr>
          <p:spPr>
            <a:xfrm>
              <a:off x="13300968" y="4995447"/>
              <a:ext cx="4389938" cy="1300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53" name="Freeform 1"/>
          <p:cNvSpPr>
            <a:spLocks noChangeArrowheads="1"/>
          </p:cNvSpPr>
          <p:nvPr/>
        </p:nvSpPr>
        <p:spPr bwMode="auto">
          <a:xfrm flipH="1">
            <a:off x="5548402" y="4172753"/>
            <a:ext cx="1981361" cy="921017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بيضة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456" name="Freeform 2"/>
          <p:cNvSpPr>
            <a:spLocks noChangeArrowheads="1"/>
          </p:cNvSpPr>
          <p:nvPr/>
        </p:nvSpPr>
        <p:spPr bwMode="auto">
          <a:xfrm flipH="1">
            <a:off x="3556968" y="4172754"/>
            <a:ext cx="1981361" cy="921017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حورية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511" name="Freeform 2"/>
          <p:cNvSpPr>
            <a:spLocks noChangeArrowheads="1"/>
          </p:cNvSpPr>
          <p:nvPr/>
        </p:nvSpPr>
        <p:spPr bwMode="auto">
          <a:xfrm flipH="1">
            <a:off x="1540349" y="4172754"/>
            <a:ext cx="1981361" cy="921017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جرادة </a:t>
            </a:r>
          </a:p>
          <a:p>
            <a:pPr algn="ctr" defTabSz="1086602" rtl="0"/>
            <a:r>
              <a:rPr lang="ar-SA" sz="1600" b="1" dirty="0" smtClean="0">
                <a:solidFill>
                  <a:schemeClr val="accent1">
                    <a:lumMod val="50000"/>
                  </a:schemeClr>
                </a:solidFill>
                <a:latin typeface="Tajawal" pitchFamily="2" charset="-78"/>
                <a:cs typeface="Tajawal" pitchFamily="2" charset="-78"/>
              </a:rPr>
              <a:t>مكتمل النمو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2050" name="Picture 2" descr="Insecto Beneficioso Libélula Púrpura, Imágenes Prediseñadas De Libélula,  Púrpura, Libélula PNG y PSD para Descargar Gratis |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backgroundMark x1="40313" y1="48438" x2="40313" y2="48438"/>
                        <a14:backgroundMark x1="40313" y1="48438" x2="49375" y2="39688"/>
                        <a14:backgroundMark x1="32344" y1="45781" x2="32344" y2="45781"/>
                        <a14:backgroundMark x1="31875" y1="47031" x2="31875" y2="47031"/>
                        <a14:backgroundMark x1="30781" y1="48594" x2="30781" y2="4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417" y="269317"/>
            <a:ext cx="3069271" cy="30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763" y="1674254"/>
            <a:ext cx="4197740" cy="1606097"/>
          </a:xfrm>
          <a:prstGeom prst="rect">
            <a:avLst/>
          </a:prstGeom>
        </p:spPr>
      </p:pic>
      <p:pic>
        <p:nvPicPr>
          <p:cNvPr id="2052" name="Picture 4" descr="294 Termites Vector Images, Termites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977" b="100000" l="1167" r="100000">
                        <a14:foregroundMark x1="82333" y1="35511" x2="82333" y2="35511"/>
                        <a14:foregroundMark x1="82333" y1="35511" x2="77833" y2="42898"/>
                        <a14:foregroundMark x1="93833" y1="30114" x2="87500" y2="32386"/>
                        <a14:foregroundMark x1="76833" y1="44886" x2="75000" y2="48011"/>
                        <a14:foregroundMark x1="91333" y1="80966" x2="82333" y2="70170"/>
                        <a14:foregroundMark x1="84333" y1="51420" x2="79833" y2="51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566440">
            <a:off x="9073139" y="4090476"/>
            <a:ext cx="2368499" cy="13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99866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3" grpId="0" animBg="1"/>
      <p:bldP spid="456" grpId="0" animBg="1"/>
      <p:bldP spid="5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สี่เหลี่ยมผืนผ้า 1">
            <a:extLst>
              <a:ext uri="{FF2B5EF4-FFF2-40B4-BE49-F238E27FC236}">
                <a16:creationId xmlns:a16="http://schemas.microsoft.com/office/drawing/2014/main" xmlns="" id="{0C25A346-87FF-4EB3-9F89-813FFE8F6033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265" name="กลุ่ม 264"/>
          <p:cNvGrpSpPr/>
          <p:nvPr/>
        </p:nvGrpSpPr>
        <p:grpSpPr>
          <a:xfrm>
            <a:off x="1648496" y="990600"/>
            <a:ext cx="9736428" cy="4598757"/>
            <a:chOff x="5806439" y="1743458"/>
            <a:chExt cx="8685828" cy="8685828"/>
          </a:xfrm>
        </p:grpSpPr>
        <p:sp>
          <p:nvSpPr>
            <p:cNvPr id="266" name="วงรี 265"/>
            <p:cNvSpPr/>
            <p:nvPr/>
          </p:nvSpPr>
          <p:spPr>
            <a:xfrm>
              <a:off x="5806439" y="1743458"/>
              <a:ext cx="8685828" cy="8685828"/>
            </a:xfrm>
            <a:prstGeom prst="rect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8033088" y="5845221"/>
              <a:ext cx="4119336" cy="1603059"/>
              <a:chOff x="10096479" y="-403179"/>
              <a:chExt cx="4119336" cy="1603059"/>
            </a:xfrm>
          </p:grpSpPr>
          <p:sp>
            <p:nvSpPr>
              <p:cNvPr id="285" name="TextBox 284"/>
              <p:cNvSpPr txBox="1"/>
              <p:nvPr/>
            </p:nvSpPr>
            <p:spPr>
              <a:xfrm>
                <a:off x="10096479" y="-403179"/>
                <a:ext cx="4119336" cy="1017274"/>
              </a:xfrm>
              <a:prstGeom prst="rect">
                <a:avLst/>
              </a:prstGeom>
              <a:noFill/>
            </p:spPr>
            <p:txBody>
              <a:bodyPr wrap="none" lIns="45711" tIns="22856" rIns="45711" bIns="22856" rtlCol="0">
                <a:spAutoFit/>
              </a:bodyPr>
              <a:lstStyle/>
              <a:p>
                <a:pPr lvl="0" algn="ctr"/>
                <a:r>
                  <a:rPr lang="en-US" sz="3200" b="1" dirty="0" err="1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التحول</a:t>
                </a:r>
                <a:r>
                  <a:rPr lang="en-US" sz="3200" b="1" dirty="0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الكامل</a:t>
                </a:r>
                <a:r>
                  <a:rPr lang="ar-SA" sz="3200" b="1" dirty="0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 في الفراشة </a:t>
                </a:r>
                <a:endParaRPr lang="en-US" sz="3200" dirty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endParaRPr>
              </a:p>
            </p:txBody>
          </p:sp>
          <p:grpSp>
            <p:nvGrpSpPr>
              <p:cNvPr id="273" name="Group 1"/>
              <p:cNvGrpSpPr/>
              <p:nvPr/>
            </p:nvGrpSpPr>
            <p:grpSpPr>
              <a:xfrm>
                <a:off x="10409237" y="958910"/>
                <a:ext cx="3657601" cy="240970"/>
                <a:chOff x="10866255" y="8257956"/>
                <a:chExt cx="2738812" cy="73150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8257956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8257956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09200" y="8257956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273541" y="8257956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737783" y="8257956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197546" y="8257956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174" name="صورة 1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39594" flipH="1">
            <a:off x="242349" y="1296128"/>
            <a:ext cx="3456672" cy="403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965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สี่เหลี่ยมผืนผ้า 1">
            <a:extLst>
              <a:ext uri="{FF2B5EF4-FFF2-40B4-BE49-F238E27FC236}">
                <a16:creationId xmlns:a16="http://schemas.microsoft.com/office/drawing/2014/main" xmlns="" id="{2F86682C-FB83-429A-BDF0-636B18CA4AF9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3235" y="241509"/>
            <a:ext cx="3843978" cy="415490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التحول</a:t>
            </a:r>
            <a:r>
              <a:rPr lang="en-US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الكامل</a:t>
            </a:r>
            <a:r>
              <a:rPr lang="ar-SA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في الفراشة </a:t>
            </a:r>
            <a:endParaRPr lang="en-US" sz="2400" dirty="0">
              <a:solidFill>
                <a:srgbClr val="FFFF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4" name="Rectangle 18"/>
          <p:cNvSpPr>
            <a:spLocks noChangeArrowheads="1"/>
          </p:cNvSpPr>
          <p:nvPr/>
        </p:nvSpPr>
        <p:spPr bwMode="auto">
          <a:xfrm flipH="1" flipV="1">
            <a:off x="7681499" y="2279396"/>
            <a:ext cx="2316234" cy="5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6821297" y="1459992"/>
            <a:ext cx="3932561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/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تدخل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الفراش</a:t>
            </a:r>
            <a:r>
              <a:rPr lang="ar-SA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ة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في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عملية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التحول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الكامل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وهي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أربع</a:t>
            </a:r>
            <a:r>
              <a:rPr lang="en-US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مراحل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0" name="Rectangle 20"/>
          <p:cNvSpPr>
            <a:spLocks noChangeArrowheads="1"/>
          </p:cNvSpPr>
          <p:nvPr/>
        </p:nvSpPr>
        <p:spPr bwMode="auto">
          <a:xfrm flipH="1">
            <a:off x="2128581" y="2054515"/>
            <a:ext cx="1665385" cy="69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884734" y="1191237"/>
            <a:ext cx="3328501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ar-SA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اليرقة </a:t>
            </a:r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غير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مكتملة النمو و تشبه الدودة وليس لها أجنحة </a:t>
            </a:r>
            <a:endParaRPr lang="ar-SA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6" name="Rectangle 21"/>
          <p:cNvSpPr>
            <a:spLocks noChangeArrowheads="1"/>
          </p:cNvSpPr>
          <p:nvPr/>
        </p:nvSpPr>
        <p:spPr bwMode="auto">
          <a:xfrm flipH="1">
            <a:off x="8200247" y="4147193"/>
            <a:ext cx="2248112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7625179" y="3235028"/>
            <a:ext cx="3398249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تخرج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الفراشة  من البيضة على هيئة يرقة منتفخة</a:t>
            </a:r>
            <a:endParaRPr lang="ar-SA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22" name="Rectangle 19"/>
          <p:cNvSpPr>
            <a:spLocks noChangeArrowheads="1"/>
          </p:cNvSpPr>
          <p:nvPr/>
        </p:nvSpPr>
        <p:spPr bwMode="auto">
          <a:xfrm flipH="1">
            <a:off x="2961273" y="4345867"/>
            <a:ext cx="1877670" cy="520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361675" y="4397950"/>
            <a:ext cx="3851560" cy="941778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تتغذى اليرقة على أغذية مختلفة حتى يزداد نمو </a:t>
            </a:r>
            <a:r>
              <a:rPr lang="ar-SA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نموها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يتمدد جلدها الخارجي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lvl="0"/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pic>
        <p:nvPicPr>
          <p:cNvPr id="182" name="صورة 1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39594" flipH="1">
            <a:off x="4402289" y="1854968"/>
            <a:ext cx="3135695" cy="3657475"/>
          </a:xfrm>
          <a:prstGeom prst="rect">
            <a:avLst/>
          </a:prstGeom>
        </p:spPr>
      </p:pic>
      <p:pic>
        <p:nvPicPr>
          <p:cNvPr id="183" name="صورة 1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8938" y="4244995"/>
            <a:ext cx="2418928" cy="1614634"/>
          </a:xfrm>
          <a:prstGeom prst="rect">
            <a:avLst/>
          </a:prstGeom>
        </p:spPr>
      </p:pic>
      <p:pic>
        <p:nvPicPr>
          <p:cNvPr id="184" name="صورة 1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2753" y="2520839"/>
            <a:ext cx="2545624" cy="142837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565" y="4868839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06736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4" grpId="0" animBg="1"/>
      <p:bldP spid="308" grpId="0"/>
      <p:bldP spid="310" grpId="0" animBg="1"/>
      <p:bldP spid="314" grpId="0"/>
      <p:bldP spid="316" grpId="0" animBg="1"/>
      <p:bldP spid="320" grpId="0"/>
      <p:bldP spid="322" grpId="0" animBg="1"/>
      <p:bldP spid="3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สี่เหลี่ยมผืนผ้า 1">
            <a:extLst>
              <a:ext uri="{FF2B5EF4-FFF2-40B4-BE49-F238E27FC236}">
                <a16:creationId xmlns:a16="http://schemas.microsoft.com/office/drawing/2014/main" xmlns="" id="{2F86682C-FB83-429A-BDF0-636B18CA4AF9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3235" y="241509"/>
            <a:ext cx="3843978" cy="415490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التحول</a:t>
            </a:r>
            <a:r>
              <a:rPr lang="en-US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الكامل</a:t>
            </a:r>
            <a:r>
              <a:rPr lang="ar-SA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في الفراشة </a:t>
            </a:r>
            <a:endParaRPr lang="en-US" sz="2400" dirty="0">
              <a:solidFill>
                <a:srgbClr val="FFFF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4" name="Rectangle 18"/>
          <p:cNvSpPr>
            <a:spLocks noChangeArrowheads="1"/>
          </p:cNvSpPr>
          <p:nvPr/>
        </p:nvSpPr>
        <p:spPr bwMode="auto">
          <a:xfrm flipH="1" flipV="1">
            <a:off x="8057213" y="1868730"/>
            <a:ext cx="2316234" cy="5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7242728" y="1101601"/>
            <a:ext cx="3932561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تنتقل  اليرقة  الى مرحلة العذراء، </a:t>
            </a:r>
            <a:endParaRPr lang="ar-SA" b="1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lvl="0" algn="ctr"/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وفيها يغلف المخلوق بشرنقة صلبة 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0" name="Rectangle 20"/>
          <p:cNvSpPr>
            <a:spLocks noChangeArrowheads="1"/>
          </p:cNvSpPr>
          <p:nvPr/>
        </p:nvSpPr>
        <p:spPr bwMode="auto">
          <a:xfrm flipH="1">
            <a:off x="3067415" y="1939644"/>
            <a:ext cx="1665385" cy="69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499584" y="1160458"/>
            <a:ext cx="4923377" cy="72633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sz="20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يتغير تركيب الجسم  الداخلي في الشرنقة وتظهر </a:t>
            </a:r>
            <a:r>
              <a:rPr lang="ar-EG" sz="20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الأجنحة</a:t>
            </a:r>
            <a:r>
              <a:rPr lang="ar-EG" sz="20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وأجزاء الفم  والأرجل الجديدة</a:t>
            </a:r>
            <a:r>
              <a:rPr lang="ar-EG" sz="2000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endParaRPr lang="en-US" sz="2000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6" name="Rectangle 21"/>
          <p:cNvSpPr>
            <a:spLocks noChangeArrowheads="1"/>
          </p:cNvSpPr>
          <p:nvPr/>
        </p:nvSpPr>
        <p:spPr bwMode="auto">
          <a:xfrm flipH="1">
            <a:off x="7704858" y="4946029"/>
            <a:ext cx="2248112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8012633" y="5007338"/>
            <a:ext cx="3398249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b="1" dirty="0">
                <a:solidFill>
                  <a:srgbClr val="FFC000"/>
                </a:solidFill>
                <a:latin typeface="Tajawal Medium" pitchFamily="2" charset="-78"/>
                <a:cs typeface="Tajawal Medium" pitchFamily="2" charset="-78"/>
              </a:rPr>
              <a:t>مرحلة العذراء مرحلة نشطة جدا داخل الشرنقة</a:t>
            </a:r>
            <a:endParaRPr lang="en-US" dirty="0">
              <a:solidFill>
                <a:srgbClr val="FFC0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22" name="Rectangle 19"/>
          <p:cNvSpPr>
            <a:spLocks noChangeArrowheads="1"/>
          </p:cNvSpPr>
          <p:nvPr/>
        </p:nvSpPr>
        <p:spPr bwMode="auto">
          <a:xfrm flipH="1">
            <a:off x="2761410" y="4235041"/>
            <a:ext cx="1877670" cy="520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1571401" y="4318554"/>
            <a:ext cx="3851560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ثم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تخرج فراشة مكتملة النمو 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lvl="0"/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pic>
        <p:nvPicPr>
          <p:cNvPr id="182" name="صورة 1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39594" flipH="1">
            <a:off x="4402289" y="1854968"/>
            <a:ext cx="3135695" cy="3657475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3261" y="2188510"/>
            <a:ext cx="2790804" cy="1945607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038" y="2102261"/>
            <a:ext cx="2409943" cy="2295689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36498"/>
            <a:ext cx="3541510" cy="239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6365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4" grpId="0" animBg="1"/>
      <p:bldP spid="308" grpId="0"/>
      <p:bldP spid="310" grpId="0" animBg="1"/>
      <p:bldP spid="314" grpId="0"/>
      <p:bldP spid="316" grpId="0" animBg="1"/>
      <p:bldP spid="320" grpId="0"/>
      <p:bldP spid="322" grpId="0" animBg="1"/>
      <p:bldP spid="3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สี่เหลี่ยมผืนผ้า 1">
            <a:extLst>
              <a:ext uri="{FF2B5EF4-FFF2-40B4-BE49-F238E27FC236}">
                <a16:creationId xmlns:a16="http://schemas.microsoft.com/office/drawing/2014/main" xmlns="" id="{0C25A346-87FF-4EB3-9F89-813FFE8F6033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265" name="กลุ่ม 264"/>
          <p:cNvGrpSpPr/>
          <p:nvPr/>
        </p:nvGrpSpPr>
        <p:grpSpPr>
          <a:xfrm>
            <a:off x="1189151" y="1129621"/>
            <a:ext cx="9813700" cy="4598757"/>
            <a:chOff x="5806439" y="1743458"/>
            <a:chExt cx="8685828" cy="8685828"/>
          </a:xfrm>
        </p:grpSpPr>
        <p:sp>
          <p:nvSpPr>
            <p:cNvPr id="266" name="วงรี 265"/>
            <p:cNvSpPr/>
            <p:nvPr/>
          </p:nvSpPr>
          <p:spPr>
            <a:xfrm>
              <a:off x="5806439" y="1743458"/>
              <a:ext cx="8685828" cy="8685828"/>
            </a:xfrm>
            <a:prstGeom prst="rect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7983010" y="2794680"/>
              <a:ext cx="4206568" cy="2026549"/>
              <a:chOff x="10046401" y="-3453720"/>
              <a:chExt cx="4206568" cy="2026549"/>
            </a:xfrm>
          </p:grpSpPr>
          <p:sp>
            <p:nvSpPr>
              <p:cNvPr id="285" name="TextBox 284"/>
              <p:cNvSpPr txBox="1"/>
              <p:nvPr/>
            </p:nvSpPr>
            <p:spPr>
              <a:xfrm>
                <a:off x="10046401" y="-3453720"/>
                <a:ext cx="4206567" cy="1017274"/>
              </a:xfrm>
              <a:prstGeom prst="rect">
                <a:avLst/>
              </a:prstGeom>
              <a:noFill/>
            </p:spPr>
            <p:txBody>
              <a:bodyPr wrap="none" lIns="45711" tIns="22856" rIns="45711" bIns="22856" rtlCol="0">
                <a:spAutoFit/>
              </a:bodyPr>
              <a:lstStyle/>
              <a:p>
                <a:pPr lvl="0" algn="ctr"/>
                <a:r>
                  <a:rPr lang="en-US" sz="3200" b="1" dirty="0" err="1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التحول</a:t>
                </a:r>
                <a:r>
                  <a:rPr lang="en-US" sz="3200" b="1" dirty="0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 </a:t>
                </a:r>
                <a:r>
                  <a:rPr lang="ar-SA" sz="3200" b="1" dirty="0" smtClean="0">
                    <a:solidFill>
                      <a:srgbClr val="FFFF00"/>
                    </a:solidFill>
                    <a:latin typeface="Tajawal Medium" pitchFamily="2" charset="-78"/>
                    <a:cs typeface="Tajawal Medium" pitchFamily="2" charset="-78"/>
                  </a:rPr>
                  <a:t> الناقص في الجرادة </a:t>
                </a:r>
                <a:endParaRPr lang="en-US" sz="3200" dirty="0">
                  <a:solidFill>
                    <a:srgbClr val="FFFF00"/>
                  </a:solidFill>
                  <a:latin typeface="Tajawal Medium" pitchFamily="2" charset="-78"/>
                  <a:cs typeface="Tajawal Medium" pitchFamily="2" charset="-78"/>
                </a:endParaRPr>
              </a:p>
            </p:txBody>
          </p:sp>
          <p:grpSp>
            <p:nvGrpSpPr>
              <p:cNvPr id="273" name="Group 1"/>
              <p:cNvGrpSpPr/>
              <p:nvPr/>
            </p:nvGrpSpPr>
            <p:grpSpPr>
              <a:xfrm>
                <a:off x="10409238" y="-1685551"/>
                <a:ext cx="3843731" cy="258380"/>
                <a:chOff x="10866255" y="7455185"/>
                <a:chExt cx="2878186" cy="78435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7460470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7455185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76537" y="7460467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359627" y="7460468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842530" y="7460469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336920" y="7460470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pic>
        <p:nvPicPr>
          <p:cNvPr id="15" name="صورة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36414" y="2914082"/>
            <a:ext cx="6588339" cy="25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36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สี่เหลี่ยมผืนผ้า 1">
            <a:extLst>
              <a:ext uri="{FF2B5EF4-FFF2-40B4-BE49-F238E27FC236}">
                <a16:creationId xmlns:a16="http://schemas.microsoft.com/office/drawing/2014/main" xmlns="" id="{2F86682C-FB83-429A-BDF0-636B18CA4AF9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3235" y="241509"/>
            <a:ext cx="3843978" cy="415490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lvl="0" algn="ctr"/>
            <a:r>
              <a:rPr lang="en-US" sz="2400" b="1" dirty="0" err="1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التحول</a:t>
            </a:r>
            <a:r>
              <a:rPr lang="en-US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</a:t>
            </a:r>
            <a:r>
              <a:rPr lang="ar-SA" sz="2400" b="1" dirty="0">
                <a:solidFill>
                  <a:srgbClr val="FFFF00"/>
                </a:solidFill>
                <a:latin typeface="Tajawal Medium" pitchFamily="2" charset="-78"/>
                <a:cs typeface="Tajawal Medium" pitchFamily="2" charset="-78"/>
              </a:rPr>
              <a:t> الناقص في الجرادة </a:t>
            </a:r>
            <a:endParaRPr lang="en-US" sz="2400" dirty="0">
              <a:solidFill>
                <a:srgbClr val="FFFF00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4" name="Rectangle 18"/>
          <p:cNvSpPr>
            <a:spLocks noChangeArrowheads="1"/>
          </p:cNvSpPr>
          <p:nvPr/>
        </p:nvSpPr>
        <p:spPr bwMode="auto">
          <a:xfrm flipH="1" flipV="1">
            <a:off x="8885924" y="1756836"/>
            <a:ext cx="2316234" cy="558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7433093" y="3282731"/>
            <a:ext cx="4266673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وهي مرحلة تشبه فيها شكل المخلوق المكتمل النمو ولكنها أصغر حجماً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10" name="Rectangle 20"/>
          <p:cNvSpPr>
            <a:spLocks noChangeArrowheads="1"/>
          </p:cNvSpPr>
          <p:nvPr/>
        </p:nvSpPr>
        <p:spPr bwMode="auto">
          <a:xfrm flipH="1">
            <a:off x="3250361" y="2493306"/>
            <a:ext cx="1665385" cy="69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1946747" y="1264872"/>
            <a:ext cx="3659563" cy="1095666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/>
            <a:r>
              <a:rPr lang="ar-SA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لا تنمو الحشرات تدريجياً بسبب وجود الهيكل الخارجي لذا فهي تنسلخ من هيكلها الصلب مرة واحدة لتعطي مساحة لنمو جسمها</a:t>
            </a:r>
            <a:r>
              <a:rPr lang="ar-SA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.</a:t>
            </a:r>
            <a:endParaRPr lang="ar-SA" sz="16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316" name="Rectangle 21"/>
          <p:cNvSpPr>
            <a:spLocks noChangeArrowheads="1"/>
          </p:cNvSpPr>
          <p:nvPr/>
        </p:nvSpPr>
        <p:spPr bwMode="auto">
          <a:xfrm flipH="1">
            <a:off x="8419188" y="3999056"/>
            <a:ext cx="2248112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schemeClr val="accent2">
                  <a:lumMod val="75000"/>
                </a:schemeClr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8419188" y="1092057"/>
            <a:ext cx="3398249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الجرادة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تأخذ شكل جسم الحورية بعد الفقس من البيضة مباشرة، 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sp>
        <p:nvSpPr>
          <p:cNvPr id="322" name="Rectangle 19"/>
          <p:cNvSpPr>
            <a:spLocks noChangeArrowheads="1"/>
          </p:cNvSpPr>
          <p:nvPr/>
        </p:nvSpPr>
        <p:spPr bwMode="auto">
          <a:xfrm flipH="1">
            <a:off x="3410167" y="4626160"/>
            <a:ext cx="1877670" cy="520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4000">
              <a:solidFill>
                <a:prstClr val="black"/>
              </a:solidFill>
              <a:latin typeface="Tajawal" panose="00000500000000000000" pitchFamily="2" charset="-78"/>
              <a:cs typeface="Cordia New" panose="020B0304020202020204" pitchFamily="34" charset="-34"/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2485622" y="3769594"/>
            <a:ext cx="3484515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/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تمر الجرادة 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بعدة</a:t>
            </a:r>
            <a:r>
              <a:rPr lang="ar-SA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EG" sz="1600" b="1" dirty="0" err="1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انسلاخات</a:t>
            </a:r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فتظهر </a:t>
            </a:r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الأجنحة شيئاً فشيئاً 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قبل </a:t>
            </a:r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أن تصل إلى مرحلة 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اكتمال </a:t>
            </a:r>
            <a:r>
              <a:rPr lang="ar-EG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النمو (البلوغ</a:t>
            </a:r>
            <a:r>
              <a:rPr lang="ar-EG" sz="16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)</a:t>
            </a:r>
            <a:endParaRPr lang="en-US" sz="1600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3074" name="Picture 2" descr="كيف تتحول جرادة واحدة إلى وباء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833" b="27686"/>
          <a:stretch/>
        </p:blipFill>
        <p:spPr bwMode="auto">
          <a:xfrm rot="17574435">
            <a:off x="4341611" y="2085896"/>
            <a:ext cx="4619259" cy="239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421672">
            <a:off x="7218869" y="4343539"/>
            <a:ext cx="2890037" cy="1628054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712" y="822243"/>
            <a:ext cx="2034862" cy="3009221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61109">
            <a:off x="173504" y="3822152"/>
            <a:ext cx="3880106" cy="287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282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4" grpId="0" animBg="1"/>
      <p:bldP spid="308" grpId="0"/>
      <p:bldP spid="310" grpId="0" animBg="1"/>
      <p:bldP spid="314" grpId="0"/>
      <p:bldP spid="316" grpId="0" animBg="1"/>
      <p:bldP spid="320" grpId="0"/>
      <p:bldP spid="322" grpId="0" animBg="1"/>
      <p:bldP spid="3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1127593" y="1700012"/>
            <a:ext cx="9211195" cy="2646046"/>
            <a:chOff x="1127593" y="1700012"/>
            <a:chExt cx="9211195" cy="2646046"/>
          </a:xfrm>
        </p:grpSpPr>
        <p:sp>
          <p:nvSpPr>
            <p:cNvPr id="266" name="วงรี 265"/>
            <p:cNvSpPr/>
            <p:nvPr/>
          </p:nvSpPr>
          <p:spPr>
            <a:xfrm>
              <a:off x="1127593" y="1700012"/>
              <a:ext cx="9211195" cy="2646046"/>
            </a:xfrm>
            <a:prstGeom prst="roundRect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2477190" y="2518628"/>
              <a:ext cx="7310753" cy="1668697"/>
              <a:chOff x="7921405" y="-1941942"/>
              <a:chExt cx="9974404" cy="4223154"/>
            </a:xfrm>
          </p:grpSpPr>
          <p:grpSp>
            <p:nvGrpSpPr>
              <p:cNvPr id="272" name="Group 66"/>
              <p:cNvGrpSpPr/>
              <p:nvPr/>
            </p:nvGrpSpPr>
            <p:grpSpPr>
              <a:xfrm>
                <a:off x="7921405" y="-1941942"/>
                <a:ext cx="9974404" cy="4223154"/>
                <a:chOff x="7900818" y="-1941942"/>
                <a:chExt cx="9974404" cy="4223154"/>
              </a:xfrm>
            </p:grpSpPr>
            <p:sp>
              <p:nvSpPr>
                <p:cNvPr id="285" name="TextBox 284"/>
                <p:cNvSpPr txBox="1"/>
                <p:nvPr/>
              </p:nvSpPr>
              <p:spPr>
                <a:xfrm>
                  <a:off x="7900818" y="-1941942"/>
                  <a:ext cx="9974404" cy="1006657"/>
                </a:xfrm>
                <a:prstGeom prst="rect">
                  <a:avLst/>
                </a:prstGeom>
                <a:noFill/>
              </p:spPr>
              <p:txBody>
                <a:bodyPr wrap="square" lIns="45711" tIns="22856" rIns="45711" bIns="22856" rtlCol="0" anchor="ctr">
                  <a:spAutoFit/>
                </a:bodyPr>
                <a:lstStyle/>
                <a:p>
                  <a:pPr algn="ctr" defTabSz="914217">
                    <a:defRPr/>
                  </a:pPr>
                  <a:r>
                    <a:rPr lang="ar-EG" sz="3600" b="1" dirty="0">
                      <a:solidFill>
                        <a:schemeClr val="bg1"/>
                      </a:solidFill>
                      <a:latin typeface="Tajawal" panose="00000500000000000000" pitchFamily="2" charset="-78"/>
                      <a:ea typeface="Lato" pitchFamily="34" charset="0"/>
                      <a:cs typeface="Tajawal" panose="00000500000000000000" pitchFamily="2" charset="-78"/>
                    </a:rPr>
                    <a:t>كيف يحدث الإخصاب في الحيوانات؟</a:t>
                  </a:r>
                </a:p>
              </p:txBody>
            </p:sp>
            <p:sp>
              <p:nvSpPr>
                <p:cNvPr id="302" name="Subtitle 2"/>
                <p:cNvSpPr txBox="1">
                  <a:spLocks/>
                </p:cNvSpPr>
                <p:nvPr/>
              </p:nvSpPr>
              <p:spPr>
                <a:xfrm>
                  <a:off x="11975582" y="1384614"/>
                  <a:ext cx="367551" cy="896598"/>
                </a:xfrm>
                <a:prstGeom prst="rect">
                  <a:avLst/>
                </a:prstGeom>
              </p:spPr>
              <p:txBody>
                <a:bodyPr vert="horz" wrap="none" lIns="108745" tIns="54373" rIns="108745" bIns="54373" rtlCol="0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543818" rtl="1"/>
                  <a:endParaRPr lang="en-US" b="1" dirty="0">
                    <a:solidFill>
                      <a:prstClr val="white">
                        <a:lumMod val="95000"/>
                      </a:prstClr>
                    </a:solidFill>
                    <a:latin typeface="Tajawal" panose="00000500000000000000" pitchFamily="2" charset="-78"/>
                    <a:cs typeface="Tajawal" panose="00000500000000000000" pitchFamily="2" charset="-78"/>
                  </a:endParaRPr>
                </a:p>
              </p:txBody>
            </p:sp>
          </p:grpSp>
          <p:grpSp>
            <p:nvGrpSpPr>
              <p:cNvPr id="273" name="Group 1"/>
              <p:cNvGrpSpPr/>
              <p:nvPr/>
            </p:nvGrpSpPr>
            <p:grpSpPr>
              <a:xfrm>
                <a:off x="10409237" y="958910"/>
                <a:ext cx="3657601" cy="240970"/>
                <a:chOff x="10866255" y="8257956"/>
                <a:chExt cx="2738812" cy="73150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8257956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8257956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09200" y="8257956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273541" y="8257956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737783" y="8257956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197546" y="8257956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18668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1677" y="241508"/>
            <a:ext cx="4653171" cy="353935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0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كيف يحدث الإخصاب في الحيوانات؟</a:t>
            </a: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3" name="กลุ่ม 142"/>
          <p:cNvGrpSpPr/>
          <p:nvPr/>
        </p:nvGrpSpPr>
        <p:grpSpPr>
          <a:xfrm>
            <a:off x="7055957" y="1522403"/>
            <a:ext cx="5136043" cy="3007764"/>
            <a:chOff x="15670212" y="2895600"/>
            <a:chExt cx="5597761" cy="2317750"/>
          </a:xfrm>
        </p:grpSpPr>
        <p:sp>
          <p:nvSpPr>
            <p:cNvPr id="144" name="Freeform 10"/>
            <p:cNvSpPr>
              <a:spLocks/>
            </p:cNvSpPr>
            <p:nvPr/>
          </p:nvSpPr>
          <p:spPr bwMode="auto">
            <a:xfrm>
              <a:off x="15670212" y="2895600"/>
              <a:ext cx="5254625" cy="2317750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/>
              <a:endParaRPr lang="th-TH" sz="32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45" name="Freeform 11"/>
            <p:cNvSpPr>
              <a:spLocks/>
            </p:cNvSpPr>
            <p:nvPr/>
          </p:nvSpPr>
          <p:spPr bwMode="auto">
            <a:xfrm>
              <a:off x="15670212" y="2895600"/>
              <a:ext cx="5254625" cy="971550"/>
            </a:xfrm>
            <a:custGeom>
              <a:avLst/>
              <a:gdLst>
                <a:gd name="T0" fmla="*/ 238 w 238"/>
                <a:gd name="T1" fmla="*/ 44 h 44"/>
                <a:gd name="T2" fmla="*/ 238 w 238"/>
                <a:gd name="T3" fmla="*/ 11 h 44"/>
                <a:gd name="T4" fmla="*/ 227 w 238"/>
                <a:gd name="T5" fmla="*/ 0 h 44"/>
                <a:gd name="T6" fmla="*/ 11 w 238"/>
                <a:gd name="T7" fmla="*/ 0 h 44"/>
                <a:gd name="T8" fmla="*/ 0 w 238"/>
                <a:gd name="T9" fmla="*/ 11 h 44"/>
                <a:gd name="T10" fmla="*/ 0 w 238"/>
                <a:gd name="T11" fmla="*/ 44 h 44"/>
                <a:gd name="T12" fmla="*/ 238 w 238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44">
                  <a:moveTo>
                    <a:pt x="238" y="44"/>
                  </a:moveTo>
                  <a:cubicBezTo>
                    <a:pt x="238" y="11"/>
                    <a:pt x="238" y="11"/>
                    <a:pt x="238" y="11"/>
                  </a:cubicBezTo>
                  <a:cubicBezTo>
                    <a:pt x="238" y="5"/>
                    <a:pt x="233" y="0"/>
                    <a:pt x="2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238" y="4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/>
              <a:endParaRPr lang="th-TH" sz="32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46" name="TextBox 31"/>
            <p:cNvSpPr txBox="1">
              <a:spLocks noChangeArrowheads="1"/>
            </p:cNvSpPr>
            <p:nvPr/>
          </p:nvSpPr>
          <p:spPr bwMode="auto">
            <a:xfrm>
              <a:off x="16687874" y="3011312"/>
              <a:ext cx="4236963" cy="395176"/>
            </a:xfrm>
            <a:prstGeom prst="rect">
              <a:avLst/>
            </a:prstGeom>
            <a:solidFill>
              <a:srgbClr val="F79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EG" sz="24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</a:t>
              </a:r>
              <a:endParaRPr lang="id-ID" sz="2400" b="1" dirty="0">
                <a:solidFill>
                  <a:schemeClr val="bg1"/>
                </a:solidFill>
                <a:latin typeface="Tajawal" pitchFamily="2" charset="-78"/>
                <a:ea typeface="Lato" pitchFamily="34" charset="0"/>
                <a:cs typeface="Tajawal" pitchFamily="2" charset="-78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6013350" y="3846351"/>
              <a:ext cx="5254623" cy="1148628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/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يحدث التكاثر الجنسي في </a:t>
              </a:r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الحيوانات</a:t>
              </a:r>
              <a:endPara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/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 </a:t>
              </a: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عندما تتم عملية الإخصاب </a:t>
              </a:r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التي </a:t>
              </a: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يحدث فيها </a:t>
              </a:r>
              <a:endPara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/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اندماج  </a:t>
              </a: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المشيج المذكر (الحيوان المنوي) </a:t>
              </a:r>
              <a:endPara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/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مع </a:t>
              </a: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المشيج المؤنث (البيضة)، </a:t>
              </a:r>
            </a:p>
          </p:txBody>
        </p:sp>
      </p:grpSp>
      <p:grpSp>
        <p:nvGrpSpPr>
          <p:cNvPr id="153" name="กลุ่ม 152"/>
          <p:cNvGrpSpPr/>
          <p:nvPr/>
        </p:nvGrpSpPr>
        <p:grpSpPr>
          <a:xfrm>
            <a:off x="379852" y="3282826"/>
            <a:ext cx="3608738" cy="560009"/>
            <a:chOff x="15696646" y="3254419"/>
            <a:chExt cx="5254625" cy="1036034"/>
          </a:xfrm>
        </p:grpSpPr>
        <p:sp>
          <p:nvSpPr>
            <p:cNvPr id="155" name="Freeform 11"/>
            <p:cNvSpPr>
              <a:spLocks/>
            </p:cNvSpPr>
            <p:nvPr/>
          </p:nvSpPr>
          <p:spPr bwMode="auto">
            <a:xfrm>
              <a:off x="16031164" y="3254419"/>
              <a:ext cx="4767054" cy="1001118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r" defTabSz="1086602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56" name="TextBox 31"/>
            <p:cNvSpPr txBox="1">
              <a:spLocks noChangeArrowheads="1"/>
            </p:cNvSpPr>
            <p:nvPr/>
          </p:nvSpPr>
          <p:spPr bwMode="auto">
            <a:xfrm>
              <a:off x="15696646" y="3345498"/>
              <a:ext cx="5254625" cy="944955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EG" sz="24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</a:t>
              </a:r>
              <a:r>
                <a:rPr lang="ar-SA" sz="2400" b="1" dirty="0" smtClean="0">
                  <a:solidFill>
                    <a:schemeClr val="bg1"/>
                  </a:solidFill>
                  <a:latin typeface="Tajawal" pitchFamily="2" charset="-78"/>
                  <a:ea typeface="Lato" pitchFamily="34" charset="0"/>
                  <a:cs typeface="Tajawal" pitchFamily="2" charset="-78"/>
                </a:rPr>
                <a:t>نوعين </a:t>
              </a:r>
              <a:endParaRPr lang="id-ID" sz="2400" b="1" dirty="0">
                <a:solidFill>
                  <a:schemeClr val="bg1"/>
                </a:solidFill>
                <a:latin typeface="Tajawal" pitchFamily="2" charset="-78"/>
                <a:ea typeface="Lato" pitchFamily="34" charset="0"/>
                <a:cs typeface="Tajawal" pitchFamily="2" charset="-78"/>
              </a:endParaRPr>
            </a:p>
          </p:txBody>
        </p:sp>
      </p:grpSp>
      <p:grpSp>
        <p:nvGrpSpPr>
          <p:cNvPr id="163" name="กลุ่ม 162"/>
          <p:cNvGrpSpPr/>
          <p:nvPr/>
        </p:nvGrpSpPr>
        <p:grpSpPr>
          <a:xfrm flipH="1">
            <a:off x="7204079" y="5012716"/>
            <a:ext cx="4240836" cy="418558"/>
            <a:chOff x="1084745" y="-224933"/>
            <a:chExt cx="4070036" cy="624656"/>
          </a:xfrm>
        </p:grpSpPr>
        <p:sp>
          <p:nvSpPr>
            <p:cNvPr id="164" name="TextBox 163"/>
            <p:cNvSpPr txBox="1"/>
            <p:nvPr/>
          </p:nvSpPr>
          <p:spPr>
            <a:xfrm>
              <a:off x="1377528" y="-224933"/>
              <a:ext cx="3777253" cy="62465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/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فتنتج البيضة المخصبة (اللاقحة</a:t>
              </a:r>
              <a:r>
                <a:rPr lang="ar-EG" sz="2000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).</a:t>
              </a:r>
              <a:endParaRPr lang="en-US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166" name="วงรี 165"/>
            <p:cNvSpPr/>
            <p:nvPr/>
          </p:nvSpPr>
          <p:spPr>
            <a:xfrm>
              <a:off x="1084745" y="-85790"/>
              <a:ext cx="235622" cy="463652"/>
            </a:xfrm>
            <a:prstGeom prst="ellipse">
              <a:avLst/>
            </a:prstGeom>
            <a:solidFill>
              <a:srgbClr val="F79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th-TH" sz="400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grpSp>
        <p:nvGrpSpPr>
          <p:cNvPr id="168" name="กลุ่ม 167"/>
          <p:cNvGrpSpPr/>
          <p:nvPr/>
        </p:nvGrpSpPr>
        <p:grpSpPr>
          <a:xfrm flipH="1">
            <a:off x="635668" y="4157916"/>
            <a:ext cx="3303645" cy="480113"/>
            <a:chOff x="1084743" y="292732"/>
            <a:chExt cx="4493359" cy="960225"/>
          </a:xfrm>
        </p:grpSpPr>
        <p:sp>
          <p:nvSpPr>
            <p:cNvPr id="169" name="TextBox 168"/>
            <p:cNvSpPr txBox="1"/>
            <p:nvPr/>
          </p:nvSpPr>
          <p:spPr>
            <a:xfrm>
              <a:off x="2164447" y="292732"/>
              <a:ext cx="3413655" cy="96022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justLow" defTabSz="1086602"/>
              <a:r>
                <a:rPr lang="ar-EG" sz="2400" b="1" dirty="0">
                  <a:solidFill>
                    <a:srgbClr val="FFC000"/>
                  </a:solidFill>
                  <a:latin typeface="Tajawal" pitchFamily="2" charset="-78"/>
                  <a:cs typeface="Tajawal" pitchFamily="2" charset="-78"/>
                </a:rPr>
                <a:t>الإخصاب </a:t>
              </a:r>
              <a:r>
                <a:rPr lang="ar-EG" sz="2400" b="1" dirty="0" smtClean="0">
                  <a:solidFill>
                    <a:srgbClr val="FFC000"/>
                  </a:solidFill>
                  <a:latin typeface="Tajawal" pitchFamily="2" charset="-78"/>
                  <a:cs typeface="Tajawal" pitchFamily="2" charset="-78"/>
                </a:rPr>
                <a:t>الخارجي</a:t>
              </a:r>
              <a:endParaRPr lang="ar-EG" sz="2800" b="1" dirty="0">
                <a:solidFill>
                  <a:srgbClr val="FFC000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171" name="วงรี 170"/>
            <p:cNvSpPr/>
            <p:nvPr/>
          </p:nvSpPr>
          <p:spPr>
            <a:xfrm>
              <a:off x="1084743" y="384140"/>
              <a:ext cx="737991" cy="73833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grpSp>
        <p:nvGrpSpPr>
          <p:cNvPr id="173" name="กลุ่ม 172"/>
          <p:cNvGrpSpPr/>
          <p:nvPr/>
        </p:nvGrpSpPr>
        <p:grpSpPr>
          <a:xfrm flipH="1">
            <a:off x="638409" y="4727152"/>
            <a:ext cx="3300904" cy="484732"/>
            <a:chOff x="1084744" y="20942"/>
            <a:chExt cx="4493358" cy="1128431"/>
          </a:xfrm>
        </p:grpSpPr>
        <p:sp>
          <p:nvSpPr>
            <p:cNvPr id="174" name="TextBox 173"/>
            <p:cNvSpPr txBox="1"/>
            <p:nvPr/>
          </p:nvSpPr>
          <p:spPr>
            <a:xfrm>
              <a:off x="2164447" y="20942"/>
              <a:ext cx="3413655" cy="1117678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/>
              <a:r>
                <a:rPr lang="ar-EG" sz="24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ajawal" pitchFamily="2" charset="-78"/>
                  <a:cs typeface="Tajawal" pitchFamily="2" charset="-78"/>
                </a:rPr>
                <a:t>الإخصاب </a:t>
              </a:r>
              <a:r>
                <a:rPr lang="ar-EG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ajawal" pitchFamily="2" charset="-78"/>
                  <a:cs typeface="Tajawal" pitchFamily="2" charset="-78"/>
                </a:rPr>
                <a:t>ال</a:t>
              </a:r>
              <a:r>
                <a:rPr lang="ar-SA" sz="2400" b="1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Tajawal" pitchFamily="2" charset="-78"/>
                  <a:cs typeface="Tajawal" pitchFamily="2" charset="-78"/>
                </a:rPr>
                <a:t>داخلي </a:t>
              </a:r>
              <a:endParaRPr lang="ar-EG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176" name="วงรี 175"/>
            <p:cNvSpPr/>
            <p:nvPr/>
          </p:nvSpPr>
          <p:spPr>
            <a:xfrm>
              <a:off x="1084744" y="222070"/>
              <a:ext cx="728638" cy="92730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86602"/>
              <a:endParaRPr lang="th-TH" sz="400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pic>
        <p:nvPicPr>
          <p:cNvPr id="76" name="صورة 17449" descr="الوصف: Fertilization: مقدم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9601" y="3274397"/>
            <a:ext cx="3602688" cy="147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18"/>
          <p:cNvGrpSpPr>
            <a:grpSpLocks noChangeAspect="1"/>
          </p:cNvGrpSpPr>
          <p:nvPr/>
        </p:nvGrpSpPr>
        <p:grpSpPr bwMode="auto">
          <a:xfrm flipH="1">
            <a:off x="4008820" y="1034361"/>
            <a:ext cx="910220" cy="1710618"/>
            <a:chOff x="3241" y="1291"/>
            <a:chExt cx="421" cy="791"/>
          </a:xfrm>
          <a:solidFill>
            <a:schemeClr val="accent5"/>
          </a:solidFill>
        </p:grpSpPr>
        <p:sp>
          <p:nvSpPr>
            <p:cNvPr id="90" name="Freeform 19"/>
            <p:cNvSpPr>
              <a:spLocks/>
            </p:cNvSpPr>
            <p:nvPr/>
          </p:nvSpPr>
          <p:spPr bwMode="auto">
            <a:xfrm>
              <a:off x="3241" y="1432"/>
              <a:ext cx="421" cy="650"/>
            </a:xfrm>
            <a:custGeom>
              <a:avLst/>
              <a:gdLst>
                <a:gd name="T0" fmla="*/ 113 w 175"/>
                <a:gd name="T1" fmla="*/ 0 h 273"/>
                <a:gd name="T2" fmla="*/ 148 w 175"/>
                <a:gd name="T3" fmla="*/ 24 h 273"/>
                <a:gd name="T4" fmla="*/ 171 w 175"/>
                <a:gd name="T5" fmla="*/ 99 h 273"/>
                <a:gd name="T6" fmla="*/ 150 w 175"/>
                <a:gd name="T7" fmla="*/ 106 h 273"/>
                <a:gd name="T8" fmla="*/ 129 w 175"/>
                <a:gd name="T9" fmla="*/ 37 h 273"/>
                <a:gd name="T10" fmla="*/ 117 w 175"/>
                <a:gd name="T11" fmla="*/ 37 h 273"/>
                <a:gd name="T12" fmla="*/ 152 w 175"/>
                <a:gd name="T13" fmla="*/ 160 h 273"/>
                <a:gd name="T14" fmla="*/ 119 w 175"/>
                <a:gd name="T15" fmla="*/ 160 h 273"/>
                <a:gd name="T16" fmla="*/ 119 w 175"/>
                <a:gd name="T17" fmla="*/ 256 h 273"/>
                <a:gd name="T18" fmla="*/ 94 w 175"/>
                <a:gd name="T19" fmla="*/ 256 h 273"/>
                <a:gd name="T20" fmla="*/ 94 w 175"/>
                <a:gd name="T21" fmla="*/ 160 h 273"/>
                <a:gd name="T22" fmla="*/ 81 w 175"/>
                <a:gd name="T23" fmla="*/ 160 h 273"/>
                <a:gd name="T24" fmla="*/ 81 w 175"/>
                <a:gd name="T25" fmla="*/ 256 h 273"/>
                <a:gd name="T26" fmla="*/ 57 w 175"/>
                <a:gd name="T27" fmla="*/ 256 h 273"/>
                <a:gd name="T28" fmla="*/ 57 w 175"/>
                <a:gd name="T29" fmla="*/ 160 h 273"/>
                <a:gd name="T30" fmla="*/ 23 w 175"/>
                <a:gd name="T31" fmla="*/ 160 h 273"/>
                <a:gd name="T32" fmla="*/ 58 w 175"/>
                <a:gd name="T33" fmla="*/ 37 h 273"/>
                <a:gd name="T34" fmla="*/ 46 w 175"/>
                <a:gd name="T35" fmla="*/ 37 h 273"/>
                <a:gd name="T36" fmla="*/ 26 w 175"/>
                <a:gd name="T37" fmla="*/ 107 h 273"/>
                <a:gd name="T38" fmla="*/ 5 w 175"/>
                <a:gd name="T39" fmla="*/ 99 h 273"/>
                <a:gd name="T40" fmla="*/ 28 w 175"/>
                <a:gd name="T41" fmla="*/ 24 h 273"/>
                <a:gd name="T42" fmla="*/ 60 w 175"/>
                <a:gd name="T43" fmla="*/ 0 h 273"/>
                <a:gd name="T44" fmla="*/ 113 w 175"/>
                <a:gd name="T45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273">
                  <a:moveTo>
                    <a:pt x="113" y="0"/>
                  </a:moveTo>
                  <a:cubicBezTo>
                    <a:pt x="131" y="0"/>
                    <a:pt x="145" y="15"/>
                    <a:pt x="148" y="24"/>
                  </a:cubicBezTo>
                  <a:cubicBezTo>
                    <a:pt x="171" y="99"/>
                    <a:pt x="171" y="99"/>
                    <a:pt x="171" y="99"/>
                  </a:cubicBezTo>
                  <a:cubicBezTo>
                    <a:pt x="175" y="115"/>
                    <a:pt x="154" y="122"/>
                    <a:pt x="150" y="106"/>
                  </a:cubicBezTo>
                  <a:cubicBezTo>
                    <a:pt x="129" y="37"/>
                    <a:pt x="129" y="37"/>
                    <a:pt x="129" y="37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52" y="160"/>
                    <a:pt x="152" y="160"/>
                    <a:pt x="152" y="160"/>
                  </a:cubicBezTo>
                  <a:cubicBezTo>
                    <a:pt x="119" y="160"/>
                    <a:pt x="119" y="160"/>
                    <a:pt x="119" y="160"/>
                  </a:cubicBezTo>
                  <a:cubicBezTo>
                    <a:pt x="119" y="256"/>
                    <a:pt x="119" y="256"/>
                    <a:pt x="119" y="256"/>
                  </a:cubicBezTo>
                  <a:cubicBezTo>
                    <a:pt x="119" y="273"/>
                    <a:pt x="94" y="273"/>
                    <a:pt x="94" y="256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1" y="256"/>
                    <a:pt x="81" y="256"/>
                    <a:pt x="81" y="256"/>
                  </a:cubicBezTo>
                  <a:cubicBezTo>
                    <a:pt x="81" y="273"/>
                    <a:pt x="57" y="273"/>
                    <a:pt x="57" y="256"/>
                  </a:cubicBezTo>
                  <a:cubicBezTo>
                    <a:pt x="57" y="160"/>
                    <a:pt x="57" y="160"/>
                    <a:pt x="57" y="16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1" y="122"/>
                    <a:pt x="0" y="116"/>
                    <a:pt x="5" y="99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30" y="15"/>
                    <a:pt x="41" y="0"/>
                    <a:pt x="60" y="0"/>
                  </a:cubicBezTo>
                  <a:cubicBezTo>
                    <a:pt x="113" y="0"/>
                    <a:pt x="113" y="0"/>
                    <a:pt x="1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bg-BG" sz="335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1" name="Oval 20"/>
            <p:cNvSpPr>
              <a:spLocks noChangeArrowheads="1"/>
            </p:cNvSpPr>
            <p:nvPr/>
          </p:nvSpPr>
          <p:spPr bwMode="auto">
            <a:xfrm>
              <a:off x="3388" y="1291"/>
              <a:ext cx="127" cy="1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bg-BG" sz="3350" dirty="0">
                <a:solidFill>
                  <a:prstClr val="black"/>
                </a:solidFill>
                <a:latin typeface="Lato Light"/>
              </a:endParaRPr>
            </a:p>
          </p:txBody>
        </p:sp>
      </p:grpSp>
      <p:grpSp>
        <p:nvGrpSpPr>
          <p:cNvPr id="92" name="Group 13"/>
          <p:cNvGrpSpPr>
            <a:grpSpLocks noChangeAspect="1"/>
          </p:cNvGrpSpPr>
          <p:nvPr/>
        </p:nvGrpSpPr>
        <p:grpSpPr bwMode="auto">
          <a:xfrm flipH="1">
            <a:off x="6821298" y="1081363"/>
            <a:ext cx="723796" cy="1710618"/>
            <a:chOff x="3696" y="1271"/>
            <a:chExt cx="338" cy="781"/>
          </a:xfrm>
          <a:solidFill>
            <a:srgbClr val="F79646"/>
          </a:solidFill>
        </p:grpSpPr>
        <p:sp>
          <p:nvSpPr>
            <p:cNvPr id="93" name="Oval 14"/>
            <p:cNvSpPr>
              <a:spLocks noChangeArrowheads="1"/>
            </p:cNvSpPr>
            <p:nvPr/>
          </p:nvSpPr>
          <p:spPr bwMode="auto">
            <a:xfrm>
              <a:off x="3800" y="1271"/>
              <a:ext cx="130" cy="129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bg-BG" sz="335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7" name="Freeform 15"/>
            <p:cNvSpPr>
              <a:spLocks/>
            </p:cNvSpPr>
            <p:nvPr/>
          </p:nvSpPr>
          <p:spPr bwMode="auto">
            <a:xfrm>
              <a:off x="3696" y="1412"/>
              <a:ext cx="338" cy="640"/>
            </a:xfrm>
            <a:custGeom>
              <a:avLst/>
              <a:gdLst>
                <a:gd name="T0" fmla="*/ 34 w 140"/>
                <a:gd name="T1" fmla="*/ 254 h 269"/>
                <a:gd name="T2" fmla="*/ 49 w 140"/>
                <a:gd name="T3" fmla="*/ 269 h 269"/>
                <a:gd name="T4" fmla="*/ 64 w 140"/>
                <a:gd name="T5" fmla="*/ 254 h 269"/>
                <a:gd name="T6" fmla="*/ 64 w 140"/>
                <a:gd name="T7" fmla="*/ 128 h 269"/>
                <a:gd name="T8" fmla="*/ 76 w 140"/>
                <a:gd name="T9" fmla="*/ 128 h 269"/>
                <a:gd name="T10" fmla="*/ 76 w 140"/>
                <a:gd name="T11" fmla="*/ 254 h 269"/>
                <a:gd name="T12" fmla="*/ 91 w 140"/>
                <a:gd name="T13" fmla="*/ 269 h 269"/>
                <a:gd name="T14" fmla="*/ 106 w 140"/>
                <a:gd name="T15" fmla="*/ 254 h 269"/>
                <a:gd name="T16" fmla="*/ 106 w 140"/>
                <a:gd name="T17" fmla="*/ 37 h 269"/>
                <a:gd name="T18" fmla="*/ 119 w 140"/>
                <a:gd name="T19" fmla="*/ 37 h 269"/>
                <a:gd name="T20" fmla="*/ 119 w 140"/>
                <a:gd name="T21" fmla="*/ 117 h 269"/>
                <a:gd name="T22" fmla="*/ 140 w 140"/>
                <a:gd name="T23" fmla="*/ 117 h 269"/>
                <a:gd name="T24" fmla="*/ 140 w 140"/>
                <a:gd name="T25" fmla="*/ 36 h 269"/>
                <a:gd name="T26" fmla="*/ 105 w 140"/>
                <a:gd name="T27" fmla="*/ 0 h 269"/>
                <a:gd name="T28" fmla="*/ 34 w 140"/>
                <a:gd name="T29" fmla="*/ 0 h 269"/>
                <a:gd name="T30" fmla="*/ 0 w 140"/>
                <a:gd name="T31" fmla="*/ 35 h 269"/>
                <a:gd name="T32" fmla="*/ 0 w 140"/>
                <a:gd name="T33" fmla="*/ 117 h 269"/>
                <a:gd name="T34" fmla="*/ 21 w 140"/>
                <a:gd name="T35" fmla="*/ 117 h 269"/>
                <a:gd name="T36" fmla="*/ 21 w 140"/>
                <a:gd name="T37" fmla="*/ 37 h 269"/>
                <a:gd name="T38" fmla="*/ 34 w 140"/>
                <a:gd name="T39" fmla="*/ 37 h 269"/>
                <a:gd name="T40" fmla="*/ 34 w 140"/>
                <a:gd name="T41" fmla="*/ 25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269">
                  <a:moveTo>
                    <a:pt x="34" y="254"/>
                  </a:moveTo>
                  <a:cubicBezTo>
                    <a:pt x="34" y="263"/>
                    <a:pt x="40" y="269"/>
                    <a:pt x="49" y="269"/>
                  </a:cubicBezTo>
                  <a:cubicBezTo>
                    <a:pt x="57" y="269"/>
                    <a:pt x="64" y="263"/>
                    <a:pt x="64" y="254"/>
                  </a:cubicBezTo>
                  <a:cubicBezTo>
                    <a:pt x="64" y="128"/>
                    <a:pt x="64" y="128"/>
                    <a:pt x="64" y="128"/>
                  </a:cubicBezTo>
                  <a:cubicBezTo>
                    <a:pt x="76" y="128"/>
                    <a:pt x="76" y="128"/>
                    <a:pt x="76" y="128"/>
                  </a:cubicBezTo>
                  <a:cubicBezTo>
                    <a:pt x="76" y="254"/>
                    <a:pt x="76" y="254"/>
                    <a:pt x="76" y="254"/>
                  </a:cubicBezTo>
                  <a:cubicBezTo>
                    <a:pt x="76" y="263"/>
                    <a:pt x="83" y="269"/>
                    <a:pt x="91" y="269"/>
                  </a:cubicBezTo>
                  <a:cubicBezTo>
                    <a:pt x="100" y="269"/>
                    <a:pt x="106" y="263"/>
                    <a:pt x="106" y="254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117"/>
                    <a:pt x="119" y="117"/>
                    <a:pt x="119" y="117"/>
                  </a:cubicBezTo>
                  <a:cubicBezTo>
                    <a:pt x="119" y="133"/>
                    <a:pt x="140" y="133"/>
                    <a:pt x="140" y="117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18"/>
                    <a:pt x="126" y="0"/>
                    <a:pt x="10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33"/>
                    <a:pt x="21" y="133"/>
                    <a:pt x="21" y="11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254"/>
                    <a:pt x="34" y="254"/>
                    <a:pt x="34" y="2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bg-BG" sz="3350" dirty="0">
                <a:solidFill>
                  <a:prstClr val="black"/>
                </a:solidFill>
                <a:latin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3106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3387145" y="2082879"/>
            <a:ext cx="5834128" cy="1823942"/>
            <a:chOff x="592619" y="1700013"/>
            <a:chExt cx="9036959" cy="2646047"/>
          </a:xfrm>
        </p:grpSpPr>
        <p:sp>
          <p:nvSpPr>
            <p:cNvPr id="266" name="วงรี 265"/>
            <p:cNvSpPr/>
            <p:nvPr/>
          </p:nvSpPr>
          <p:spPr>
            <a:xfrm>
              <a:off x="592619" y="1700013"/>
              <a:ext cx="9036959" cy="2646047"/>
            </a:xfrm>
            <a:prstGeom prst="roundRect">
              <a:avLst/>
            </a:prstGeom>
            <a:solidFill>
              <a:schemeClr val="accent5"/>
            </a:solidFill>
            <a:ln w="279400">
              <a:solidFill>
                <a:srgbClr val="FFC000">
                  <a:alpha val="9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12" tIns="22856" rIns="45712" bIns="22856" spcCol="0" rtlCol="0" anchor="ctr"/>
            <a:lstStyle/>
            <a:p>
              <a:pPr algn="ctr" defTabSz="1086602" rtl="0"/>
              <a:endParaRPr lang="th-TH" sz="3350" dirty="0">
                <a:solidFill>
                  <a:prstClr val="white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grpSp>
          <p:nvGrpSpPr>
            <p:cNvPr id="270" name="กลุ่ม 269"/>
            <p:cNvGrpSpPr/>
            <p:nvPr/>
          </p:nvGrpSpPr>
          <p:grpSpPr>
            <a:xfrm>
              <a:off x="1299135" y="2375018"/>
              <a:ext cx="7310753" cy="1812307"/>
              <a:chOff x="6314129" y="-2305392"/>
              <a:chExt cx="9974404" cy="4586604"/>
            </a:xfrm>
          </p:grpSpPr>
          <p:grpSp>
            <p:nvGrpSpPr>
              <p:cNvPr id="272" name="Group 66"/>
              <p:cNvGrpSpPr/>
              <p:nvPr/>
            </p:nvGrpSpPr>
            <p:grpSpPr>
              <a:xfrm>
                <a:off x="6314129" y="-2305392"/>
                <a:ext cx="9974404" cy="4586604"/>
                <a:chOff x="6293542" y="-2305392"/>
                <a:chExt cx="9974404" cy="4586604"/>
              </a:xfrm>
            </p:grpSpPr>
            <p:sp>
              <p:nvSpPr>
                <p:cNvPr id="285" name="TextBox 284"/>
                <p:cNvSpPr txBox="1"/>
                <p:nvPr/>
              </p:nvSpPr>
              <p:spPr>
                <a:xfrm>
                  <a:off x="6293542" y="-2305392"/>
                  <a:ext cx="9974404" cy="1674665"/>
                </a:xfrm>
                <a:prstGeom prst="rect">
                  <a:avLst/>
                </a:prstGeom>
                <a:noFill/>
              </p:spPr>
              <p:txBody>
                <a:bodyPr wrap="square" lIns="45711" tIns="22856" rIns="45711" bIns="22856" rtlCol="0" anchor="ctr">
                  <a:spAutoFit/>
                </a:bodyPr>
                <a:lstStyle/>
                <a:p>
                  <a:pPr algn="ctr"/>
                  <a:r>
                    <a:rPr lang="ar-EG" sz="4000" b="1" dirty="0" smtClean="0"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latin typeface="Tajawal" pitchFamily="2" charset="-78"/>
                      <a:cs typeface="Tajawal" pitchFamily="2" charset="-78"/>
                    </a:rPr>
                    <a:t>الإخصاب الخارجي</a:t>
                  </a:r>
                  <a:endParaRPr lang="ar-EG" sz="4000" b="1" dirty="0">
                    <a:solidFill>
                      <a:schemeClr val="accent4">
                        <a:lumMod val="40000"/>
                        <a:lumOff val="60000"/>
                      </a:schemeClr>
                    </a:solidFill>
                    <a:latin typeface="Tajawal" pitchFamily="2" charset="-78"/>
                    <a:cs typeface="Tajawal" pitchFamily="2" charset="-78"/>
                  </a:endParaRPr>
                </a:p>
              </p:txBody>
            </p:sp>
            <p:sp>
              <p:nvSpPr>
                <p:cNvPr id="302" name="Subtitle 2"/>
                <p:cNvSpPr txBox="1">
                  <a:spLocks/>
                </p:cNvSpPr>
                <p:nvPr/>
              </p:nvSpPr>
              <p:spPr>
                <a:xfrm>
                  <a:off x="11975582" y="1384614"/>
                  <a:ext cx="367551" cy="896598"/>
                </a:xfrm>
                <a:prstGeom prst="rect">
                  <a:avLst/>
                </a:prstGeom>
              </p:spPr>
              <p:txBody>
                <a:bodyPr vert="horz" wrap="none" lIns="108745" tIns="54373" rIns="108745" bIns="54373" rtlCol="0">
                  <a:spAutoFit/>
                </a:bodyPr>
                <a:lstStyle>
                  <a:lvl1pPr marL="0" indent="0" algn="ctr" defTabSz="1087636" rtl="0" eaLnBrk="1" latinLnBrk="0" hangingPunct="1">
                    <a:lnSpc>
                      <a:spcPct val="120000"/>
                    </a:lnSpc>
                    <a:spcBef>
                      <a:spcPct val="20000"/>
                    </a:spcBef>
                    <a:buFont typeface="Arial"/>
                    <a:buNone/>
                    <a:defRPr sz="2400" kern="1200">
                      <a:solidFill>
                        <a:schemeClr val="tx2"/>
                      </a:solidFill>
                      <a:latin typeface="Open Sans Light"/>
                      <a:ea typeface="+mn-ea"/>
                      <a:cs typeface="Open Sans Light"/>
                    </a:defRPr>
                  </a:lvl1pPr>
                  <a:lvl2pPr marL="108763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2pPr>
                  <a:lvl3pPr marL="2175271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3pPr>
                  <a:lvl4pPr marL="3262912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4pPr>
                  <a:lvl5pPr marL="4350546" indent="0" algn="ctr" defTabSz="1087636" rtl="0" eaLnBrk="1" latinLnBrk="0" hangingPunct="1">
                    <a:lnSpc>
                      <a:spcPct val="130000"/>
                    </a:lnSpc>
                    <a:spcBef>
                      <a:spcPct val="20000"/>
                    </a:spcBef>
                    <a:buFont typeface="Arial"/>
                    <a:buNone/>
                    <a:defRPr sz="3200" kern="1200">
                      <a:solidFill>
                        <a:schemeClr val="tx1">
                          <a:tint val="75000"/>
                        </a:schemeClr>
                      </a:solidFill>
                      <a:latin typeface="Open Sans"/>
                      <a:ea typeface="+mn-ea"/>
                      <a:cs typeface="Open Sans"/>
                    </a:defRPr>
                  </a:lvl5pPr>
                  <a:lvl6pPr marL="5438184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6525820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7613455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8701091" indent="0" algn="ctr" defTabSz="1087636" rtl="0" eaLnBrk="1" latinLnBrk="0" hangingPunct="1">
                    <a:spcBef>
                      <a:spcPct val="20000"/>
                    </a:spcBef>
                    <a:buFont typeface="Arial"/>
                    <a:buNone/>
                    <a:defRPr sz="4800" kern="1200">
                      <a:solidFill>
                        <a:schemeClr val="tx1">
                          <a:tint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543818" rtl="1"/>
                  <a:endParaRPr lang="en-US" b="1" dirty="0">
                    <a:solidFill>
                      <a:prstClr val="white">
                        <a:lumMod val="95000"/>
                      </a:prstClr>
                    </a:solidFill>
                    <a:latin typeface="Tajawal" panose="00000500000000000000" pitchFamily="2" charset="-78"/>
                    <a:cs typeface="Tajawal" panose="00000500000000000000" pitchFamily="2" charset="-78"/>
                  </a:endParaRPr>
                </a:p>
              </p:txBody>
            </p:sp>
          </p:grpSp>
          <p:grpSp>
            <p:nvGrpSpPr>
              <p:cNvPr id="273" name="Group 1"/>
              <p:cNvGrpSpPr/>
              <p:nvPr/>
            </p:nvGrpSpPr>
            <p:grpSpPr>
              <a:xfrm>
                <a:off x="10409237" y="958910"/>
                <a:ext cx="3657601" cy="240970"/>
                <a:chOff x="10866255" y="8257956"/>
                <a:chExt cx="2738812" cy="73150"/>
              </a:xfrm>
            </p:grpSpPr>
            <p:sp>
              <p:nvSpPr>
                <p:cNvPr id="274" name="Rectangle 11"/>
                <p:cNvSpPr/>
                <p:nvPr/>
              </p:nvSpPr>
              <p:spPr>
                <a:xfrm flipV="1">
                  <a:off x="10866255" y="8257956"/>
                  <a:ext cx="407521" cy="7315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5" name="Rectangle 12"/>
                <p:cNvSpPr/>
                <p:nvPr/>
              </p:nvSpPr>
              <p:spPr>
                <a:xfrm flipV="1">
                  <a:off x="11330497" y="8257956"/>
                  <a:ext cx="407521" cy="7315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77" name="Rectangle 13"/>
                <p:cNvSpPr/>
                <p:nvPr/>
              </p:nvSpPr>
              <p:spPr>
                <a:xfrm flipV="1">
                  <a:off x="11809200" y="8257956"/>
                  <a:ext cx="407521" cy="7315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2" name="Rectangle 14"/>
                <p:cNvSpPr/>
                <p:nvPr/>
              </p:nvSpPr>
              <p:spPr>
                <a:xfrm flipV="1">
                  <a:off x="12273541" y="8257956"/>
                  <a:ext cx="407521" cy="731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3" name="Rectangle 15"/>
                <p:cNvSpPr/>
                <p:nvPr/>
              </p:nvSpPr>
              <p:spPr>
                <a:xfrm flipV="1">
                  <a:off x="12737783" y="8257956"/>
                  <a:ext cx="407521" cy="73150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84" name="Rectangle 16"/>
                <p:cNvSpPr/>
                <p:nvPr/>
              </p:nvSpPr>
              <p:spPr>
                <a:xfrm flipV="1">
                  <a:off x="13197546" y="8257956"/>
                  <a:ext cx="407521" cy="7315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21899" tIns="60950" rIns="121899" bIns="60950" rtlCol="0" anchor="ctr"/>
                <a:lstStyle/>
                <a:p>
                  <a:pPr algn="ctr" defTabSz="1086602" rtl="0"/>
                  <a:endParaRPr lang="en-US" sz="335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xmlns="" val="162360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3121" y="241509"/>
            <a:ext cx="4264206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الوحدة الأولى : تنوع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532331" y="865032"/>
            <a:ext cx="3529843" cy="91766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9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860" b="87071" l="36006" r="95471">
                        <a14:foregroundMark x1="75872" y1="57124" x2="75947" y2="81662"/>
                        <a14:foregroundMark x1="68671" y1="60422" x2="68671" y2="60422"/>
                        <a14:foregroundMark x1="84781" y1="54617" x2="84781" y2="54617"/>
                        <a14:foregroundMark x1="67558" y1="60818" x2="67558" y2="60818"/>
                        <a14:foregroundMark x1="48181" y1="27573" x2="48181" y2="27573"/>
                        <a14:foregroundMark x1="42242" y1="41953" x2="42242" y2="41953"/>
                        <a14:foregroundMark x1="49517" y1="48813" x2="49517" y2="48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834" t="9131" b="12547"/>
          <a:stretch/>
        </p:blipFill>
        <p:spPr bwMode="auto">
          <a:xfrm>
            <a:off x="8628025" y="2406694"/>
            <a:ext cx="3372818" cy="304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7" name="กลุ่ม 272"/>
          <p:cNvGrpSpPr/>
          <p:nvPr/>
        </p:nvGrpSpPr>
        <p:grpSpPr>
          <a:xfrm>
            <a:off x="6662840" y="1582446"/>
            <a:ext cx="2273445" cy="646265"/>
            <a:chOff x="4722387" y="5857020"/>
            <a:chExt cx="3743036" cy="86995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98" name="Round Same Side Corner Rectangle 65"/>
            <p:cNvSpPr/>
            <p:nvPr/>
          </p:nvSpPr>
          <p:spPr>
            <a:xfrm rot="5400000">
              <a:off x="6158930" y="4420477"/>
              <a:ext cx="869950" cy="3743036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9" name="TextBox 274"/>
            <p:cNvSpPr txBox="1"/>
            <p:nvPr/>
          </p:nvSpPr>
          <p:spPr>
            <a:xfrm>
              <a:off x="4947314" y="5987708"/>
              <a:ext cx="3293182" cy="49716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SA" sz="2400" b="1" dirty="0" smtClean="0">
                  <a:solidFill>
                    <a:schemeClr val="accent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الآباء و الأبناء </a:t>
              </a:r>
              <a:endParaRPr lang="id-ID" sz="2400" b="1" dirty="0">
                <a:solidFill>
                  <a:schemeClr val="accent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200" name="กลุ่ม 272"/>
          <p:cNvGrpSpPr/>
          <p:nvPr/>
        </p:nvGrpSpPr>
        <p:grpSpPr>
          <a:xfrm>
            <a:off x="2472744" y="3490175"/>
            <a:ext cx="5525187" cy="1078919"/>
            <a:chOff x="4722387" y="5857020"/>
            <a:chExt cx="3743036" cy="86995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01" name="Round Same Side Corner Rectangle 65"/>
            <p:cNvSpPr/>
            <p:nvPr/>
          </p:nvSpPr>
          <p:spPr>
            <a:xfrm rot="5400000">
              <a:off x="6158930" y="4420477"/>
              <a:ext cx="869950" cy="3743036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202" name="TextBox 274"/>
            <p:cNvSpPr txBox="1"/>
            <p:nvPr/>
          </p:nvSpPr>
          <p:spPr>
            <a:xfrm>
              <a:off x="4947313" y="5987708"/>
              <a:ext cx="3293182" cy="59559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SA" sz="4800" b="1" dirty="0" smtClean="0">
                  <a:solidFill>
                    <a:schemeClr val="accent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دورات الحياة </a:t>
              </a:r>
              <a:endParaRPr lang="id-ID" sz="4800" b="1" dirty="0">
                <a:solidFill>
                  <a:schemeClr val="accent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543517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" pitchFamily="2" charset="-78"/>
                <a:cs typeface="Tajawal" pitchFamily="2" charset="-78"/>
              </a:rPr>
              <a:t>الإخصاب الخارجي</a:t>
            </a:r>
            <a:endParaRPr lang="id-ID" sz="2800" b="1" dirty="0">
              <a:solidFill>
                <a:srgbClr val="93CDDD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3" name="กลุ่ม 62"/>
          <p:cNvGrpSpPr/>
          <p:nvPr/>
        </p:nvGrpSpPr>
        <p:grpSpPr>
          <a:xfrm>
            <a:off x="9314470" y="2768959"/>
            <a:ext cx="2688484" cy="3804334"/>
            <a:chOff x="1722437" y="3556308"/>
            <a:chExt cx="4843917" cy="6044892"/>
          </a:xfrm>
        </p:grpSpPr>
        <p:grpSp>
          <p:nvGrpSpPr>
            <p:cNvPr id="64" name="กลุ่ม 63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69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499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722437" y="5206773"/>
              <a:ext cx="4843917" cy="1056300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تطلق أنثى</a:t>
              </a:r>
              <a:r>
                <a:rPr lang="ar-SA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الضفدع </a:t>
              </a:r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أمشاجها في الماء، 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  <p:sp>
          <p:nvSpPr>
            <p:cNvPr id="66" name="TextBox 65"/>
            <p:cNvSpPr txBox="1"/>
            <p:nvPr/>
          </p:nvSpPr>
          <p:spPr bwMode="auto">
            <a:xfrm>
              <a:off x="3966133" y="3944773"/>
              <a:ext cx="332833" cy="68034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914217">
                <a:defRPr/>
              </a:pPr>
              <a:endParaRPr lang="id-ID" b="1" dirty="0">
                <a:solidFill>
                  <a:srgbClr val="F5952B"/>
                </a:solidFill>
                <a:latin typeface="Tajawal" pitchFamily="2" charset="-78"/>
                <a:ea typeface="Lato" pitchFamily="34" charset="0"/>
                <a:cs typeface="Tajawal" pitchFamily="2" charset="-78"/>
              </a:endParaRPr>
            </a:p>
          </p:txBody>
        </p:sp>
        <p:sp>
          <p:nvSpPr>
            <p:cNvPr id="67" name="Round Same Side Corner Rectangle 58"/>
            <p:cNvSpPr/>
            <p:nvPr/>
          </p:nvSpPr>
          <p:spPr>
            <a:xfrm rot="16200000" flipH="1">
              <a:off x="4092036" y="5400217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b="1" dirty="0">
                <a:solidFill>
                  <a:srgbClr val="F5952B"/>
                </a:solidFill>
                <a:latin typeface="Lato Light"/>
                <a:cs typeface="Tajawal" pitchFamily="2" charset="-78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34674" y="7176361"/>
              <a:ext cx="4462915" cy="1496437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ثم 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يطلق الذكر أمشاجه فوق أمشاج الأنثى، ويحدث </a:t>
              </a:r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الإخصاب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71" name="กลุ่ม 70"/>
          <p:cNvGrpSpPr/>
          <p:nvPr/>
        </p:nvGrpSpPr>
        <p:grpSpPr>
          <a:xfrm>
            <a:off x="6208992" y="2734440"/>
            <a:ext cx="2908863" cy="3874495"/>
            <a:chOff x="1722437" y="3556308"/>
            <a:chExt cx="4843917" cy="6044892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77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  <p:sp>
            <p:nvSpPr>
              <p:cNvPr id="78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2146753" y="5722075"/>
              <a:ext cx="4038600" cy="233367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itchFamily="2" charset="-78"/>
                  <a:ea typeface="Lato" pitchFamily="34" charset="0"/>
                  <a:cs typeface="Tajawal" panose="00000500000000000000" pitchFamily="2" charset="-78"/>
                </a:rPr>
                <a:t>يسمى </a:t>
              </a:r>
              <a:r>
                <a:rPr lang="ar-EG" b="1" dirty="0" err="1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الإندماج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الذي يحدث بين المشيج المذكر والمشيج المؤنث خارج الجسم </a:t>
              </a:r>
              <a:r>
                <a:rPr lang="ar-SA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ب</a:t>
              </a:r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الإخصاب 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الخارجي.</a:t>
              </a:r>
            </a:p>
          </p:txBody>
        </p:sp>
        <p:sp>
          <p:nvSpPr>
            <p:cNvPr id="75" name="Round Same Side Corner Rectangle 58"/>
            <p:cNvSpPr/>
            <p:nvPr/>
          </p:nvSpPr>
          <p:spPr>
            <a:xfrm rot="16200000" flipH="1">
              <a:off x="4126175" y="7647842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b="1" dirty="0">
                <a:solidFill>
                  <a:srgbClr val="F5952B"/>
                </a:solidFill>
                <a:latin typeface="Lato Light"/>
                <a:cs typeface="Tajawal" pitchFamily="2" charset="-78"/>
              </a:endParaRPr>
            </a:p>
          </p:txBody>
        </p:sp>
      </p:grpSp>
      <p:grpSp>
        <p:nvGrpSpPr>
          <p:cNvPr id="79" name="กลุ่ม 78"/>
          <p:cNvGrpSpPr/>
          <p:nvPr/>
        </p:nvGrpSpPr>
        <p:grpSpPr>
          <a:xfrm>
            <a:off x="3315159" y="2774342"/>
            <a:ext cx="2708337" cy="3804334"/>
            <a:chOff x="1722437" y="3556308"/>
            <a:chExt cx="4843917" cy="6044892"/>
          </a:xfrm>
        </p:grpSpPr>
        <p:grpSp>
          <p:nvGrpSpPr>
            <p:cNvPr id="80" name="กลุ่ม 79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85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  <p:sp>
            <p:nvSpPr>
              <p:cNvPr id="86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1770153" y="5698615"/>
              <a:ext cx="4748482" cy="2376712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accent6">
                      <a:lumMod val="75000"/>
                    </a:schemeClr>
                  </a:solidFill>
                  <a:latin typeface="Tajawal" pitchFamily="2" charset="-78"/>
                  <a:ea typeface="Lato" pitchFamily="34" charset="0"/>
                  <a:cs typeface="Tajawal" panose="00000500000000000000" pitchFamily="2" charset="-78"/>
                </a:rPr>
                <a:t>والإخصاب الخارجي محفوف بالمخاطر؛ حيث تحتوي البرك والبحيرات والأنهار والمحيطات على كميات ضخمة من الماء، </a:t>
              </a:r>
            </a:p>
          </p:txBody>
        </p:sp>
        <p:sp>
          <p:nvSpPr>
            <p:cNvPr id="83" name="Round Same Side Corner Rectangle 58"/>
            <p:cNvSpPr/>
            <p:nvPr/>
          </p:nvSpPr>
          <p:spPr>
            <a:xfrm rot="16200000" flipH="1">
              <a:off x="3846529" y="7715102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b="1" dirty="0">
                <a:solidFill>
                  <a:srgbClr val="F5952B"/>
                </a:solidFill>
                <a:latin typeface="Lato Light"/>
                <a:cs typeface="Tajawal" pitchFamily="2" charset="-78"/>
              </a:endParaRPr>
            </a:p>
          </p:txBody>
        </p:sp>
      </p:grpSp>
      <p:grpSp>
        <p:nvGrpSpPr>
          <p:cNvPr id="87" name="กลุ่ม 86"/>
          <p:cNvGrpSpPr/>
          <p:nvPr/>
        </p:nvGrpSpPr>
        <p:grpSpPr>
          <a:xfrm>
            <a:off x="206062" y="2804602"/>
            <a:ext cx="2822431" cy="3804334"/>
            <a:chOff x="1722437" y="3556308"/>
            <a:chExt cx="4843917" cy="6044892"/>
          </a:xfrm>
        </p:grpSpPr>
        <p:grpSp>
          <p:nvGrpSpPr>
            <p:cNvPr id="88" name="กลุ่ม 87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93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  <p:sp>
            <p:nvSpPr>
              <p:cNvPr id="94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b="1">
                  <a:solidFill>
                    <a:srgbClr val="F5952B"/>
                  </a:solidFill>
                  <a:latin typeface="Tajawal" pitchFamily="2" charset="-78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1722437" y="5711302"/>
              <a:ext cx="4843915" cy="2816849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accent6">
                      <a:lumMod val="75000"/>
                    </a:schemeClr>
                  </a:solidFill>
                  <a:latin typeface="Tajawal" pitchFamily="2" charset="-78"/>
                  <a:ea typeface="Lato" pitchFamily="34" charset="0"/>
                  <a:cs typeface="Tajawal" panose="00000500000000000000" pitchFamily="2" charset="-78"/>
                </a:rPr>
                <a:t>وبذلك تقل فرصة التقاء المشيج المذكر مع المشيج المؤنث وتخصيبه. وقد تتعرض هذه الأمشاج لدرجات حرارة عالية أو للتلوث في الماء.</a:t>
              </a:r>
            </a:p>
          </p:txBody>
        </p:sp>
        <p:sp>
          <p:nvSpPr>
            <p:cNvPr id="91" name="Round Same Side Corner Rectangle 58"/>
            <p:cNvSpPr/>
            <p:nvPr/>
          </p:nvSpPr>
          <p:spPr>
            <a:xfrm rot="16200000" flipH="1">
              <a:off x="3831040" y="7599570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b="1" dirty="0">
                <a:solidFill>
                  <a:srgbClr val="F5952B"/>
                </a:solidFill>
                <a:latin typeface="Lato Light"/>
                <a:cs typeface="Tajawal" pitchFamily="2" charset="-78"/>
              </a:endParaRPr>
            </a:p>
          </p:txBody>
        </p:sp>
      </p:grpSp>
      <p:sp>
        <p:nvSpPr>
          <p:cNvPr id="12" name="مستطيل 11"/>
          <p:cNvSpPr/>
          <p:nvPr/>
        </p:nvSpPr>
        <p:spPr>
          <a:xfrm>
            <a:off x="3028493" y="987195"/>
            <a:ext cx="68833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" pitchFamily="2" charset="-78"/>
                <a:cs typeface="Tajawal" pitchFamily="2" charset="-78"/>
              </a:rPr>
              <a:t>يحدث الإخصاب الخارجي في بعض المخلوقات الحية، ومنها البرمائيات ومعظم الأسماك؛ حيث تطرح خلاياها الجنسية (الأمشاج المذكرة والمؤنثة) في الماء</a:t>
            </a:r>
            <a:endParaRPr lang="ar-SA" sz="2000" dirty="0">
              <a:solidFill>
                <a:schemeClr val="accent4">
                  <a:lumMod val="40000"/>
                  <a:lumOff val="60000"/>
                </a:schemeClr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5122" name="Picture 2" descr="هل انت مماطل في العمل؟.. جرّب الضفدع - Lebanese Forces Official Webs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828" b="95086" l="10000" r="90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1" y="-185700"/>
            <a:ext cx="3219472" cy="201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17" b="18252"/>
          <a:stretch/>
        </p:blipFill>
        <p:spPr>
          <a:xfrm>
            <a:off x="9451032" y="1365614"/>
            <a:ext cx="2402209" cy="2240330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5224" y="2170475"/>
            <a:ext cx="2524125" cy="1685925"/>
          </a:xfrm>
          <a:prstGeom prst="rect">
            <a:avLst/>
          </a:prstGeom>
        </p:spPr>
      </p:pic>
      <p:pic>
        <p:nvPicPr>
          <p:cNvPr id="5126" name="Picture 6" descr="Frog eggs in pond Stock Photo - Alam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33" t="16018" r="34618" b="17193"/>
          <a:stretch/>
        </p:blipFill>
        <p:spPr bwMode="auto">
          <a:xfrm>
            <a:off x="3804926" y="2391887"/>
            <a:ext cx="1682079" cy="146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LL GLORY TO THE MOSES TOAD - Album on Imgur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428" y="2530925"/>
            <a:ext cx="2347697" cy="131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674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ajawal" pitchFamily="2" charset="-78"/>
                <a:cs typeface="Tajawal" pitchFamily="2" charset="-78"/>
              </a:rPr>
              <a:t>الإخصاب الخارجي</a:t>
            </a:r>
            <a:endParaRPr lang="id-ID" sz="2800" b="1" dirty="0">
              <a:solidFill>
                <a:srgbClr val="93CDDD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3" name="กลุ่ม 62"/>
          <p:cNvGrpSpPr/>
          <p:nvPr/>
        </p:nvGrpSpPr>
        <p:grpSpPr>
          <a:xfrm>
            <a:off x="8718292" y="3143449"/>
            <a:ext cx="3151167" cy="3411897"/>
            <a:chOff x="1722437" y="3556308"/>
            <a:chExt cx="4843917" cy="6044892"/>
          </a:xfrm>
        </p:grpSpPr>
        <p:grpSp>
          <p:nvGrpSpPr>
            <p:cNvPr id="64" name="กลุ่ม 63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69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912935" y="5620582"/>
              <a:ext cx="4462917" cy="237743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SA" sz="2000" b="1" dirty="0" smtClean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تقوم بعض المخلوقات </a:t>
              </a:r>
              <a:r>
                <a:rPr lang="ar-SA" sz="2000" b="1" dirty="0" err="1" smtClean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بإ</a:t>
              </a:r>
              <a:r>
                <a:rPr lang="ar-EG" sz="2000" b="1" dirty="0" smtClean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طلاق </a:t>
              </a:r>
              <a:r>
                <a:rPr lang="ar-EG" sz="2000" b="1" dirty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أعداد كبيرة جداً من الخلايا الجنسية في وقت واحد</a:t>
              </a:r>
            </a:p>
          </p:txBody>
        </p:sp>
        <p:sp>
          <p:nvSpPr>
            <p:cNvPr id="67" name="Round Same Side Corner Rectangle 58"/>
            <p:cNvSpPr/>
            <p:nvPr/>
          </p:nvSpPr>
          <p:spPr>
            <a:xfrm rot="16200000" flipH="1">
              <a:off x="3905559" y="7614649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</p:grpSp>
      <p:grpSp>
        <p:nvGrpSpPr>
          <p:cNvPr id="71" name="กลุ่ม 70"/>
          <p:cNvGrpSpPr/>
          <p:nvPr/>
        </p:nvGrpSpPr>
        <p:grpSpPr>
          <a:xfrm>
            <a:off x="4777025" y="2992731"/>
            <a:ext cx="3156274" cy="3535076"/>
            <a:chOff x="1722437" y="3556308"/>
            <a:chExt cx="4843917" cy="6044892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77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78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1750217" y="5509240"/>
              <a:ext cx="4816137" cy="282088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sz="2000" b="1" dirty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لأنه كلما كانت الأعداد كبيرة زادت فرصة حدوث الإخصاب؛ ففي العادة تبقى بيضة أو بيضتان من كل ألف </a:t>
              </a:r>
              <a:r>
                <a:rPr lang="ar-EG" sz="2000" b="1" dirty="0" smtClean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بيضة</a:t>
              </a:r>
              <a:endParaRPr lang="ar-EG" sz="2000" b="1" dirty="0">
                <a:solidFill>
                  <a:srgbClr val="002060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  <p:sp>
          <p:nvSpPr>
            <p:cNvPr id="75" name="Round Same Side Corner Rectangle 58"/>
            <p:cNvSpPr/>
            <p:nvPr/>
          </p:nvSpPr>
          <p:spPr>
            <a:xfrm rot="16200000" flipH="1">
              <a:off x="4126175" y="7647842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</p:grpSp>
      <p:grpSp>
        <p:nvGrpSpPr>
          <p:cNvPr id="79" name="กลุ่ม 78"/>
          <p:cNvGrpSpPr/>
          <p:nvPr/>
        </p:nvGrpSpPr>
        <p:grpSpPr>
          <a:xfrm>
            <a:off x="795561" y="3059841"/>
            <a:ext cx="3312641" cy="3404078"/>
            <a:chOff x="1722437" y="3556308"/>
            <a:chExt cx="4843917" cy="6044892"/>
          </a:xfrm>
        </p:grpSpPr>
        <p:grpSp>
          <p:nvGrpSpPr>
            <p:cNvPr id="80" name="กลุ่ม 79"/>
            <p:cNvGrpSpPr/>
            <p:nvPr/>
          </p:nvGrpSpPr>
          <p:grpSpPr>
            <a:xfrm>
              <a:off x="1722437" y="3556308"/>
              <a:ext cx="4843917" cy="6044892"/>
              <a:chOff x="888609" y="3619938"/>
              <a:chExt cx="5726112" cy="6330728"/>
            </a:xfrm>
          </p:grpSpPr>
          <p:sp>
            <p:nvSpPr>
              <p:cNvPr id="85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33072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6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333500"/>
              </a:xfrm>
              <a:custGeom>
                <a:avLst/>
                <a:gdLst>
                  <a:gd name="T0" fmla="*/ 3607 w 3607"/>
                  <a:gd name="T1" fmla="*/ 840 h 840"/>
                  <a:gd name="T2" fmla="*/ 3607 w 3607"/>
                  <a:gd name="T3" fmla="*/ 325 h 840"/>
                  <a:gd name="T4" fmla="*/ 1794 w 3607"/>
                  <a:gd name="T5" fmla="*/ 0 h 840"/>
                  <a:gd name="T6" fmla="*/ 0 w 3607"/>
                  <a:gd name="T7" fmla="*/ 325 h 840"/>
                  <a:gd name="T8" fmla="*/ 0 w 3607"/>
                  <a:gd name="T9" fmla="*/ 840 h 840"/>
                  <a:gd name="T10" fmla="*/ 3607 w 3607"/>
                  <a:gd name="T11" fmla="*/ 84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840">
                    <a:moveTo>
                      <a:pt x="3607" y="840"/>
                    </a:moveTo>
                    <a:lnTo>
                      <a:pt x="3607" y="325"/>
                    </a:lnTo>
                    <a:lnTo>
                      <a:pt x="1794" y="0"/>
                    </a:lnTo>
                    <a:lnTo>
                      <a:pt x="0" y="325"/>
                    </a:lnTo>
                    <a:lnTo>
                      <a:pt x="0" y="840"/>
                    </a:lnTo>
                    <a:lnTo>
                      <a:pt x="3607" y="84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2146753" y="5574861"/>
              <a:ext cx="4038601" cy="2382897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sz="2000" b="1" dirty="0">
                  <a:solidFill>
                    <a:srgbClr val="002060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ولهذا السبب تُنتج الأسماك والبرمائيات أعداداً هائلة من البيوضِ</a:t>
              </a:r>
            </a:p>
          </p:txBody>
        </p:sp>
        <p:sp>
          <p:nvSpPr>
            <p:cNvPr id="83" name="Round Same Side Corner Rectangle 58"/>
            <p:cNvSpPr/>
            <p:nvPr/>
          </p:nvSpPr>
          <p:spPr>
            <a:xfrm rot="16200000" flipH="1">
              <a:off x="3846529" y="7715102"/>
              <a:ext cx="104716" cy="2990611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ctr"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</p:grpSp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44" r="34500"/>
          <a:stretch/>
        </p:blipFill>
        <p:spPr>
          <a:xfrm rot="8953522">
            <a:off x="8657536" y="374088"/>
            <a:ext cx="2636190" cy="3556418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5287" r="47581">
                        <a14:backgroundMark x1="30707" y1="80135" x2="30707" y2="80135"/>
                        <a14:backgroundMark x1="30707" y1="80135" x2="23434" y2="84512"/>
                        <a14:backgroundMark x1="22828" y1="60606" x2="26263" y2="74411"/>
                        <a14:backgroundMark x1="27677" y1="77104" x2="36768" y2="82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132"/>
          <a:stretch/>
        </p:blipFill>
        <p:spPr>
          <a:xfrm>
            <a:off x="2520693" y="853408"/>
            <a:ext cx="3217827" cy="35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431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2230" y="241509"/>
            <a:ext cx="470598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الإخصاب الداخلي</a:t>
            </a:r>
            <a:endParaRPr lang="en-US" sz="28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38" name="วงรี 637"/>
          <p:cNvSpPr/>
          <p:nvPr/>
        </p:nvSpPr>
        <p:spPr>
          <a:xfrm>
            <a:off x="1036674" y="141667"/>
            <a:ext cx="2458528" cy="20417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 dirty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grpSp>
        <p:nvGrpSpPr>
          <p:cNvPr id="640" name="กลุ่ม 639"/>
          <p:cNvGrpSpPr/>
          <p:nvPr/>
        </p:nvGrpSpPr>
        <p:grpSpPr>
          <a:xfrm>
            <a:off x="4879096" y="1253074"/>
            <a:ext cx="6849294" cy="1546550"/>
            <a:chOff x="12695237" y="8346659"/>
            <a:chExt cx="3413655" cy="3855996"/>
          </a:xfrm>
        </p:grpSpPr>
        <p:sp>
          <p:nvSpPr>
            <p:cNvPr id="641" name="TextBox 640"/>
            <p:cNvSpPr txBox="1"/>
            <p:nvPr/>
          </p:nvSpPr>
          <p:spPr bwMode="auto">
            <a:xfrm>
              <a:off x="12832293" y="8346659"/>
              <a:ext cx="3276599" cy="997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20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الداخلي</a:t>
              </a:r>
              <a:endParaRPr lang="en-US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642" name="Rectangle 8"/>
            <p:cNvSpPr>
              <a:spLocks noChangeArrowheads="1"/>
            </p:cNvSpPr>
            <p:nvPr/>
          </p:nvSpPr>
          <p:spPr bwMode="auto">
            <a:xfrm flipV="1">
              <a:off x="13359195" y="9409770"/>
              <a:ext cx="2270863" cy="1560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b="1" dirty="0">
                <a:solidFill>
                  <a:schemeClr val="bg1"/>
                </a:solidFill>
                <a:latin typeface="Tajawal" pitchFamily="2" charset="-78"/>
                <a:cs typeface="Cordia New" panose="020B0304020202020204" pitchFamily="34" charset="-34"/>
              </a:endParaRPr>
            </a:p>
          </p:txBody>
        </p:sp>
        <p:sp>
          <p:nvSpPr>
            <p:cNvPr id="643" name="TextBox 642"/>
            <p:cNvSpPr txBox="1"/>
            <p:nvPr/>
          </p:nvSpPr>
          <p:spPr>
            <a:xfrm>
              <a:off x="12695237" y="9854530"/>
              <a:ext cx="3413655" cy="234812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لقد </a:t>
              </a: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مكن الله تعالى الزواحف والطيور والثدييات من التغلب على هذه المشكلة بالإخصاب الداخلي، وهو عملية اندماج المشيج المذكر مع المشيج المؤنث داخل جسم الأنثى</a:t>
              </a:r>
              <a:endParaRPr lang="en-US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645" name="กลุ่ม 644"/>
          <p:cNvGrpSpPr/>
          <p:nvPr/>
        </p:nvGrpSpPr>
        <p:grpSpPr>
          <a:xfrm>
            <a:off x="5698526" y="3424049"/>
            <a:ext cx="5492060" cy="2050163"/>
            <a:chOff x="15667037" y="2895600"/>
            <a:chExt cx="5257800" cy="2317750"/>
          </a:xfrm>
        </p:grpSpPr>
        <p:sp>
          <p:nvSpPr>
            <p:cNvPr id="646" name="Freeform 10"/>
            <p:cNvSpPr>
              <a:spLocks/>
            </p:cNvSpPr>
            <p:nvPr/>
          </p:nvSpPr>
          <p:spPr bwMode="auto">
            <a:xfrm>
              <a:off x="15670212" y="2895600"/>
              <a:ext cx="5254625" cy="2317750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47" name="Freeform 11"/>
            <p:cNvSpPr>
              <a:spLocks/>
            </p:cNvSpPr>
            <p:nvPr/>
          </p:nvSpPr>
          <p:spPr bwMode="auto">
            <a:xfrm>
              <a:off x="15670212" y="2895600"/>
              <a:ext cx="5254625" cy="763775"/>
            </a:xfrm>
            <a:custGeom>
              <a:avLst/>
              <a:gdLst>
                <a:gd name="T0" fmla="*/ 238 w 238"/>
                <a:gd name="T1" fmla="*/ 44 h 44"/>
                <a:gd name="T2" fmla="*/ 238 w 238"/>
                <a:gd name="T3" fmla="*/ 11 h 44"/>
                <a:gd name="T4" fmla="*/ 227 w 238"/>
                <a:gd name="T5" fmla="*/ 0 h 44"/>
                <a:gd name="T6" fmla="*/ 11 w 238"/>
                <a:gd name="T7" fmla="*/ 0 h 44"/>
                <a:gd name="T8" fmla="*/ 0 w 238"/>
                <a:gd name="T9" fmla="*/ 11 h 44"/>
                <a:gd name="T10" fmla="*/ 0 w 238"/>
                <a:gd name="T11" fmla="*/ 44 h 44"/>
                <a:gd name="T12" fmla="*/ 238 w 238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44">
                  <a:moveTo>
                    <a:pt x="238" y="44"/>
                  </a:moveTo>
                  <a:cubicBezTo>
                    <a:pt x="238" y="11"/>
                    <a:pt x="238" y="11"/>
                    <a:pt x="238" y="11"/>
                  </a:cubicBezTo>
                  <a:cubicBezTo>
                    <a:pt x="238" y="5"/>
                    <a:pt x="233" y="0"/>
                    <a:pt x="227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238" y="4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48" name="TextBox 31"/>
            <p:cNvSpPr txBox="1">
              <a:spLocks noChangeArrowheads="1"/>
            </p:cNvSpPr>
            <p:nvPr/>
          </p:nvSpPr>
          <p:spPr bwMode="auto">
            <a:xfrm>
              <a:off x="15667037" y="3079750"/>
              <a:ext cx="5181600" cy="417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18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الداخلي</a:t>
              </a:r>
              <a:endParaRPr lang="en-US" sz="18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15743236" y="3911411"/>
              <a:ext cx="5181600" cy="99115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يزيد الإخصاب الداخلي من فرصة عيش النسل ونموه؛ </a:t>
              </a:r>
            </a:p>
            <a:p>
              <a:pPr algn="ctr" defTabSz="1086602"/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فهو يحمي البيوض المخصبة من الجفاف، وكذلك يحميها من الظروف البيئية القاسية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658" name="กลุ่ม 657"/>
          <p:cNvGrpSpPr/>
          <p:nvPr/>
        </p:nvGrpSpPr>
        <p:grpSpPr>
          <a:xfrm>
            <a:off x="587150" y="2523716"/>
            <a:ext cx="3712109" cy="3220262"/>
            <a:chOff x="15667037" y="2895600"/>
            <a:chExt cx="5257800" cy="1860903"/>
          </a:xfrm>
        </p:grpSpPr>
        <p:sp>
          <p:nvSpPr>
            <p:cNvPr id="659" name="Freeform 10"/>
            <p:cNvSpPr>
              <a:spLocks/>
            </p:cNvSpPr>
            <p:nvPr/>
          </p:nvSpPr>
          <p:spPr bwMode="auto">
            <a:xfrm>
              <a:off x="15670213" y="2895600"/>
              <a:ext cx="5254624" cy="1860903"/>
            </a:xfrm>
            <a:prstGeom prst="rect">
              <a:avLst/>
            </a:pr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60" name="Freeform 11"/>
            <p:cNvSpPr>
              <a:spLocks/>
            </p:cNvSpPr>
            <p:nvPr/>
          </p:nvSpPr>
          <p:spPr bwMode="auto">
            <a:xfrm>
              <a:off x="15670213" y="2895600"/>
              <a:ext cx="5254624" cy="48577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61" name="TextBox 31"/>
            <p:cNvSpPr txBox="1">
              <a:spLocks noChangeArrowheads="1"/>
            </p:cNvSpPr>
            <p:nvPr/>
          </p:nvSpPr>
          <p:spPr bwMode="auto">
            <a:xfrm>
              <a:off x="15667037" y="3079750"/>
              <a:ext cx="5181600" cy="308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EG" sz="1600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الإخصاب الداخلي</a:t>
              </a:r>
              <a:endParaRPr lang="en-US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 defTabSz="914217">
                <a:defRPr/>
              </a:pPr>
              <a:endParaRPr lang="id-ID" sz="16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662" name="TextBox 661"/>
            <p:cNvSpPr txBox="1"/>
            <p:nvPr/>
          </p:nvSpPr>
          <p:spPr>
            <a:xfrm>
              <a:off x="15743237" y="3584606"/>
              <a:ext cx="5181600" cy="789632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</a:t>
              </a:r>
              <a:r>
                <a:rPr lang="ar-EG" b="1" dirty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فرص حدوث الإخصاب في هذا النوع عالية جداً أكثر مما في الإخصاب الخارجي فإن أعداد البيوض تكون أقل مما في الإخصاب الخارجي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pic>
        <p:nvPicPr>
          <p:cNvPr id="6146" name="Picture 2" descr="الطيور, عش, البيض صورة بابوا نيو غينيا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429" b="97000" l="3000" r="97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3693" y="313009"/>
            <a:ext cx="2184490" cy="169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4447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สี่เหลี่ยมผืนผ้า 1">
            <a:extLst>
              <a:ext uri="{FF2B5EF4-FFF2-40B4-BE49-F238E27FC236}">
                <a16:creationId xmlns:a16="http://schemas.microsoft.com/office/drawing/2014/main" xmlns="" id="{A6D3635D-7F9A-4BF5-9884-AF0C51ADD183}"/>
              </a:ext>
            </a:extLst>
          </p:cNvPr>
          <p:cNvSpPr/>
          <p:nvPr/>
        </p:nvSpPr>
        <p:spPr>
          <a:xfrm>
            <a:off x="314844" y="34831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22749" y="241510"/>
            <a:ext cx="4962269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8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ماذا يحدث للبيوض المخصبة؟</a:t>
            </a: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15" name="กลุ่ม 814"/>
          <p:cNvGrpSpPr/>
          <p:nvPr/>
        </p:nvGrpSpPr>
        <p:grpSpPr>
          <a:xfrm>
            <a:off x="8217722" y="762000"/>
            <a:ext cx="3605083" cy="2524721"/>
            <a:chOff x="888609" y="3434255"/>
            <a:chExt cx="5726112" cy="2863574"/>
          </a:xfrm>
        </p:grpSpPr>
        <p:grpSp>
          <p:nvGrpSpPr>
            <p:cNvPr id="816" name="กลุ่ม 815"/>
            <p:cNvGrpSpPr/>
            <p:nvPr/>
          </p:nvGrpSpPr>
          <p:grpSpPr>
            <a:xfrm>
              <a:off x="888609" y="3434255"/>
              <a:ext cx="5726112" cy="2863574"/>
              <a:chOff x="888609" y="3619938"/>
              <a:chExt cx="5726112" cy="2863574"/>
            </a:xfrm>
          </p:grpSpPr>
          <p:sp>
            <p:nvSpPr>
              <p:cNvPr id="819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286357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20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4122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17" name="TextBox 816"/>
            <p:cNvSpPr txBox="1"/>
            <p:nvPr/>
          </p:nvSpPr>
          <p:spPr>
            <a:xfrm>
              <a:off x="1089642" y="4649352"/>
              <a:ext cx="5324046" cy="1417380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الإخصاب الناجح ينتج بيضة مخصبة (لاقحة) تحوي جنيناً قابلاً للنمو داخلها. </a:t>
              </a:r>
              <a:endParaRPr lang="en-US" b="1" dirty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821" name="กลุ่ม 820"/>
          <p:cNvGrpSpPr/>
          <p:nvPr/>
        </p:nvGrpSpPr>
        <p:grpSpPr>
          <a:xfrm>
            <a:off x="8258364" y="3835406"/>
            <a:ext cx="3605083" cy="2840068"/>
            <a:chOff x="3673462" y="7461089"/>
            <a:chExt cx="5762522" cy="4730910"/>
          </a:xfrm>
        </p:grpSpPr>
        <p:grpSp>
          <p:nvGrpSpPr>
            <p:cNvPr id="822" name="กลุ่ม 821"/>
            <p:cNvGrpSpPr/>
            <p:nvPr/>
          </p:nvGrpSpPr>
          <p:grpSpPr>
            <a:xfrm rot="10800000">
              <a:off x="3673462" y="7461089"/>
              <a:ext cx="5762522" cy="4730910"/>
              <a:chOff x="6619692" y="3619938"/>
              <a:chExt cx="5762522" cy="4730910"/>
            </a:xfrm>
          </p:grpSpPr>
          <p:sp>
            <p:nvSpPr>
              <p:cNvPr id="825" name="Freeform 10"/>
              <p:cNvSpPr>
                <a:spLocks/>
              </p:cNvSpPr>
              <p:nvPr/>
            </p:nvSpPr>
            <p:spPr bwMode="auto">
              <a:xfrm>
                <a:off x="6624352" y="3619938"/>
                <a:ext cx="5757862" cy="39687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26" name="Freeform 11"/>
              <p:cNvSpPr>
                <a:spLocks/>
              </p:cNvSpPr>
              <p:nvPr/>
            </p:nvSpPr>
            <p:spPr bwMode="auto">
              <a:xfrm>
                <a:off x="6619692" y="7352170"/>
                <a:ext cx="5757862" cy="9986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23" name="TextBox 822"/>
            <p:cNvSpPr txBox="1"/>
            <p:nvPr/>
          </p:nvSpPr>
          <p:spPr>
            <a:xfrm>
              <a:off x="3808052" y="8740511"/>
              <a:ext cx="5623272" cy="188355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للحيوانات بيوض مختلفة من حيث تراكيبها والبيئات التي تعيش فيها</a:t>
              </a:r>
            </a:p>
          </p:txBody>
        </p:sp>
      </p:grpSp>
      <p:grpSp>
        <p:nvGrpSpPr>
          <p:cNvPr id="827" name="กลุ่ม 826"/>
          <p:cNvGrpSpPr/>
          <p:nvPr/>
        </p:nvGrpSpPr>
        <p:grpSpPr>
          <a:xfrm>
            <a:off x="154547" y="822243"/>
            <a:ext cx="3729952" cy="2498652"/>
            <a:chOff x="888607" y="3434255"/>
            <a:chExt cx="5726114" cy="3938588"/>
          </a:xfrm>
        </p:grpSpPr>
        <p:grpSp>
          <p:nvGrpSpPr>
            <p:cNvPr id="828" name="กลุ่ม 827"/>
            <p:cNvGrpSpPr/>
            <p:nvPr/>
          </p:nvGrpSpPr>
          <p:grpSpPr>
            <a:xfrm>
              <a:off x="888609" y="3434255"/>
              <a:ext cx="5726112" cy="3938588"/>
              <a:chOff x="888609" y="3619938"/>
              <a:chExt cx="5726112" cy="3938588"/>
            </a:xfrm>
          </p:grpSpPr>
          <p:sp>
            <p:nvSpPr>
              <p:cNvPr id="831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393858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32" name="Freeform 7"/>
              <p:cNvSpPr>
                <a:spLocks/>
              </p:cNvSpPr>
              <p:nvPr/>
            </p:nvSpPr>
            <p:spPr bwMode="auto">
              <a:xfrm>
                <a:off x="888609" y="3619939"/>
                <a:ext cx="5726112" cy="86627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29" name="TextBox 828"/>
            <p:cNvSpPr txBox="1"/>
            <p:nvPr/>
          </p:nvSpPr>
          <p:spPr>
            <a:xfrm>
              <a:off x="888607" y="4300529"/>
              <a:ext cx="5726112" cy="2794399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الأسماك والضفادع والزواحف والطيور وبعض الثدييات تضع البيوض</a:t>
              </a:r>
              <a:r>
                <a:rPr lang="ar-SA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</a:t>
              </a:r>
              <a:endParaRPr lang="ar-SA" b="1" dirty="0" smtClean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endParaRPr lang="ar-SA" b="1" dirty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r>
                <a:rPr lang="ar-EG" b="1" dirty="0" smtClean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تضع </a:t>
              </a:r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الأسماك والضفادع بيوضها في المياه  المفتوحة</a:t>
              </a:r>
              <a:endParaRPr lang="en-US" b="1" dirty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833" name="กลุ่ม 832"/>
          <p:cNvGrpSpPr/>
          <p:nvPr/>
        </p:nvGrpSpPr>
        <p:grpSpPr>
          <a:xfrm>
            <a:off x="151528" y="3740150"/>
            <a:ext cx="3732969" cy="2892470"/>
            <a:chOff x="3668797" y="7556499"/>
            <a:chExt cx="5767189" cy="4635500"/>
          </a:xfrm>
        </p:grpSpPr>
        <p:grpSp>
          <p:nvGrpSpPr>
            <p:cNvPr id="834" name="กลุ่ม 833"/>
            <p:cNvGrpSpPr/>
            <p:nvPr/>
          </p:nvGrpSpPr>
          <p:grpSpPr>
            <a:xfrm rot="10800000">
              <a:off x="3673462" y="7556499"/>
              <a:ext cx="5762524" cy="4635500"/>
              <a:chOff x="6619690" y="3619938"/>
              <a:chExt cx="5762524" cy="4635500"/>
            </a:xfrm>
          </p:grpSpPr>
          <p:sp>
            <p:nvSpPr>
              <p:cNvPr id="837" name="Freeform 10"/>
              <p:cNvSpPr>
                <a:spLocks/>
              </p:cNvSpPr>
              <p:nvPr/>
            </p:nvSpPr>
            <p:spPr bwMode="auto">
              <a:xfrm>
                <a:off x="6624352" y="3619938"/>
                <a:ext cx="5757862" cy="39687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38" name="Freeform 11"/>
              <p:cNvSpPr>
                <a:spLocks/>
              </p:cNvSpPr>
              <p:nvPr/>
            </p:nvSpPr>
            <p:spPr bwMode="auto">
              <a:xfrm>
                <a:off x="6619690" y="7141971"/>
                <a:ext cx="5757862" cy="111346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35" name="TextBox 834"/>
            <p:cNvSpPr txBox="1"/>
            <p:nvPr/>
          </p:nvSpPr>
          <p:spPr>
            <a:xfrm>
              <a:off x="3668797" y="9588856"/>
              <a:ext cx="5762528" cy="1525383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هيأ سبحانه وتعالى لأجنتها طبقة تشبه الهلام تحيط ببيوضها لحمايتها</a:t>
              </a:r>
            </a:p>
          </p:txBody>
        </p:sp>
      </p:grpSp>
      <p:pic>
        <p:nvPicPr>
          <p:cNvPr id="10" name="صورة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020" y="1189015"/>
            <a:ext cx="3103175" cy="1893955"/>
          </a:xfrm>
          <a:prstGeom prst="rect">
            <a:avLst/>
          </a:prstGeom>
        </p:spPr>
      </p:pic>
      <p:pic>
        <p:nvPicPr>
          <p:cNvPr id="7172" name="Picture 4" descr="حسبة أنواع البيض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100000" l="0" r="94609">
                        <a14:foregroundMark x1="59219" y1="39167" x2="59219" y2="39167"/>
                        <a14:foregroundMark x1="59297" y1="38611" x2="44297" y2="36250"/>
                        <a14:foregroundMark x1="72813" y1="47222" x2="60938" y2="73194"/>
                        <a14:foregroundMark x1="87734" y1="66667" x2="69766" y2="67500"/>
                        <a14:foregroundMark x1="63281" y1="43611" x2="63281" y2="43611"/>
                        <a14:foregroundMark x1="63438" y1="35833" x2="63438" y2="35833"/>
                        <a14:foregroundMark x1="61875" y1="29861" x2="61875" y2="2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3419" y="3428790"/>
            <a:ext cx="4338232" cy="33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مرحلة دورة حياة الضفادع والتنمية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942" y="3144585"/>
            <a:ext cx="2279553" cy="1521163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8" name="Picture 10" descr="الكافيار غير صحي ( بيض السمك 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890" b="67033" l="19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44" t="8555" r="21046" b="31492"/>
          <a:stretch/>
        </p:blipFill>
        <p:spPr bwMode="auto">
          <a:xfrm>
            <a:off x="2924466" y="3055904"/>
            <a:ext cx="1844449" cy="123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996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สี่เหลี่ยมผืนผ้า 1">
            <a:extLst>
              <a:ext uri="{FF2B5EF4-FFF2-40B4-BE49-F238E27FC236}">
                <a16:creationId xmlns:a16="http://schemas.microsoft.com/office/drawing/2014/main" xmlns="" id="{A6D3635D-7F9A-4BF5-9884-AF0C51ADD183}"/>
              </a:ext>
            </a:extLst>
          </p:cNvPr>
          <p:cNvSpPr/>
          <p:nvPr/>
        </p:nvSpPr>
        <p:spPr>
          <a:xfrm>
            <a:off x="314844" y="34831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1657" y="241509"/>
            <a:ext cx="4823361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EG" sz="28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ماذا يحدث للبيوض المخصبة؟</a:t>
            </a: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15" name="กลุ่ม 814"/>
          <p:cNvGrpSpPr/>
          <p:nvPr/>
        </p:nvGrpSpPr>
        <p:grpSpPr>
          <a:xfrm>
            <a:off x="8217722" y="762000"/>
            <a:ext cx="3605083" cy="2524721"/>
            <a:chOff x="888609" y="3434255"/>
            <a:chExt cx="5726112" cy="2863574"/>
          </a:xfrm>
        </p:grpSpPr>
        <p:grpSp>
          <p:nvGrpSpPr>
            <p:cNvPr id="816" name="กลุ่ม 815"/>
            <p:cNvGrpSpPr/>
            <p:nvPr/>
          </p:nvGrpSpPr>
          <p:grpSpPr>
            <a:xfrm>
              <a:off x="888609" y="3434255"/>
              <a:ext cx="5726112" cy="2863574"/>
              <a:chOff x="888609" y="3619938"/>
              <a:chExt cx="5726112" cy="2863574"/>
            </a:xfrm>
          </p:grpSpPr>
          <p:sp>
            <p:nvSpPr>
              <p:cNvPr id="819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286357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20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64122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17" name="TextBox 816"/>
            <p:cNvSpPr txBox="1"/>
            <p:nvPr/>
          </p:nvSpPr>
          <p:spPr>
            <a:xfrm>
              <a:off x="1089643" y="4284167"/>
              <a:ext cx="5324047" cy="1696530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justLow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الزواحف والطيور فتحاط بيوضها بقشرة خارجية صلبة مليئة بسائل مائي يوفر البيئة الرطبة التي يحتاج إليها الجنين لينمو</a:t>
              </a:r>
              <a:endParaRPr lang="en-US" b="1" dirty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grpSp>
        <p:nvGrpSpPr>
          <p:cNvPr id="821" name="กลุ่ม 820"/>
          <p:cNvGrpSpPr/>
          <p:nvPr/>
        </p:nvGrpSpPr>
        <p:grpSpPr>
          <a:xfrm>
            <a:off x="8190299" y="3394173"/>
            <a:ext cx="3605083" cy="2840068"/>
            <a:chOff x="3673462" y="7461089"/>
            <a:chExt cx="5762522" cy="4730910"/>
          </a:xfrm>
        </p:grpSpPr>
        <p:grpSp>
          <p:nvGrpSpPr>
            <p:cNvPr id="822" name="กลุ่ม 821"/>
            <p:cNvGrpSpPr/>
            <p:nvPr/>
          </p:nvGrpSpPr>
          <p:grpSpPr>
            <a:xfrm rot="10800000">
              <a:off x="3673462" y="7461089"/>
              <a:ext cx="5762522" cy="4730910"/>
              <a:chOff x="6619692" y="3619938"/>
              <a:chExt cx="5762522" cy="4730910"/>
            </a:xfrm>
          </p:grpSpPr>
          <p:sp>
            <p:nvSpPr>
              <p:cNvPr id="825" name="Freeform 10"/>
              <p:cNvSpPr>
                <a:spLocks/>
              </p:cNvSpPr>
              <p:nvPr/>
            </p:nvSpPr>
            <p:spPr bwMode="auto">
              <a:xfrm>
                <a:off x="6624352" y="3619938"/>
                <a:ext cx="5757862" cy="39687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26" name="Freeform 11"/>
              <p:cNvSpPr>
                <a:spLocks/>
              </p:cNvSpPr>
              <p:nvPr/>
            </p:nvSpPr>
            <p:spPr bwMode="auto">
              <a:xfrm>
                <a:off x="6619692" y="7352170"/>
                <a:ext cx="5757862" cy="9986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23" name="TextBox 822"/>
            <p:cNvSpPr txBox="1"/>
            <p:nvPr/>
          </p:nvSpPr>
          <p:spPr>
            <a:xfrm>
              <a:off x="3808053" y="8740511"/>
              <a:ext cx="5623272" cy="1107371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SA" b="1" dirty="0" smtClean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القشرة الخارجية للبيض </a:t>
              </a:r>
              <a:r>
                <a:rPr lang="ar-EG" b="1" dirty="0" smtClean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يحميه</a:t>
              </a:r>
              <a:r>
                <a:rPr lang="ar-SA" b="1" dirty="0" smtClean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 </a:t>
              </a:r>
              <a:r>
                <a:rPr lang="ar-EG" b="1" dirty="0" smtClean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من </a:t>
              </a:r>
              <a:r>
                <a:rPr lang="ar-EG" b="1" dirty="0">
                  <a:solidFill>
                    <a:schemeClr val="accent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ظروف الجفاف الخارجية</a:t>
              </a:r>
            </a:p>
          </p:txBody>
        </p:sp>
      </p:grpSp>
      <p:grpSp>
        <p:nvGrpSpPr>
          <p:cNvPr id="827" name="กลุ่ม 826"/>
          <p:cNvGrpSpPr/>
          <p:nvPr/>
        </p:nvGrpSpPr>
        <p:grpSpPr>
          <a:xfrm>
            <a:off x="154547" y="822243"/>
            <a:ext cx="3729952" cy="2498652"/>
            <a:chOff x="888607" y="3434255"/>
            <a:chExt cx="5726114" cy="3938588"/>
          </a:xfrm>
        </p:grpSpPr>
        <p:grpSp>
          <p:nvGrpSpPr>
            <p:cNvPr id="828" name="กลุ่ม 827"/>
            <p:cNvGrpSpPr/>
            <p:nvPr/>
          </p:nvGrpSpPr>
          <p:grpSpPr>
            <a:xfrm>
              <a:off x="888609" y="3434255"/>
              <a:ext cx="5726112" cy="3938588"/>
              <a:chOff x="888609" y="3619938"/>
              <a:chExt cx="5726112" cy="3938588"/>
            </a:xfrm>
          </p:grpSpPr>
          <p:sp>
            <p:nvSpPr>
              <p:cNvPr id="831" name="Freeform 6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3938588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32" name="Freeform 7"/>
              <p:cNvSpPr>
                <a:spLocks/>
              </p:cNvSpPr>
              <p:nvPr/>
            </p:nvSpPr>
            <p:spPr bwMode="auto">
              <a:xfrm>
                <a:off x="888609" y="3619939"/>
                <a:ext cx="5726112" cy="866273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29" name="TextBox 828"/>
            <p:cNvSpPr txBox="1"/>
            <p:nvPr/>
          </p:nvSpPr>
          <p:spPr>
            <a:xfrm>
              <a:off x="888607" y="4844764"/>
              <a:ext cx="5726112" cy="1484511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تنمو البيوض المخصبة في معظم الثدييات داخل جسم الأم لتكوين الأجنة. </a:t>
              </a:r>
            </a:p>
          </p:txBody>
        </p:sp>
      </p:grpSp>
      <p:grpSp>
        <p:nvGrpSpPr>
          <p:cNvPr id="833" name="กลุ่ม 832"/>
          <p:cNvGrpSpPr/>
          <p:nvPr/>
        </p:nvGrpSpPr>
        <p:grpSpPr>
          <a:xfrm>
            <a:off x="151528" y="3740150"/>
            <a:ext cx="3732970" cy="2892470"/>
            <a:chOff x="3668797" y="7556499"/>
            <a:chExt cx="5767191" cy="4635500"/>
          </a:xfrm>
        </p:grpSpPr>
        <p:grpSp>
          <p:nvGrpSpPr>
            <p:cNvPr id="834" name="กลุ่ม 833"/>
            <p:cNvGrpSpPr/>
            <p:nvPr/>
          </p:nvGrpSpPr>
          <p:grpSpPr>
            <a:xfrm rot="10800000">
              <a:off x="3673462" y="7556499"/>
              <a:ext cx="5762526" cy="4635500"/>
              <a:chOff x="6619688" y="3619938"/>
              <a:chExt cx="5762526" cy="4635500"/>
            </a:xfrm>
          </p:grpSpPr>
          <p:sp>
            <p:nvSpPr>
              <p:cNvPr id="837" name="Freeform 10"/>
              <p:cNvSpPr>
                <a:spLocks/>
              </p:cNvSpPr>
              <p:nvPr/>
            </p:nvSpPr>
            <p:spPr bwMode="auto">
              <a:xfrm>
                <a:off x="6624352" y="3619938"/>
                <a:ext cx="5757862" cy="39687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838" name="Freeform 11"/>
              <p:cNvSpPr>
                <a:spLocks/>
              </p:cNvSpPr>
              <p:nvPr/>
            </p:nvSpPr>
            <p:spPr bwMode="auto">
              <a:xfrm>
                <a:off x="6619688" y="7588688"/>
                <a:ext cx="5757862" cy="6667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086602" rtl="0"/>
                <a:endParaRPr lang="th-TH" sz="335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835" name="TextBox 834"/>
            <p:cNvSpPr txBox="1"/>
            <p:nvPr/>
          </p:nvSpPr>
          <p:spPr>
            <a:xfrm>
              <a:off x="3668797" y="8669966"/>
              <a:ext cx="5762528" cy="239714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r>
                <a:rPr lang="ar-EG" b="1" dirty="0">
                  <a:solidFill>
                    <a:srgbClr val="F79646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تؤمن الثدييات لأجنتها الحماية والغذاء في أثناء نمو الجنين داخل جسم الأم. وتتكاثر جميع الثدييات بالولادة إلا آكل النمل ومنقار البط؛ فإنهما يتكاثران بالبيض.</a:t>
              </a:r>
            </a:p>
          </p:txBody>
        </p:sp>
      </p:grpSp>
      <p:sp>
        <p:nvSpPr>
          <p:cNvPr id="10" name="مستطيل 9"/>
          <p:cNvSpPr/>
          <p:nvPr/>
        </p:nvSpPr>
        <p:spPr>
          <a:xfrm>
            <a:off x="8435662" y="5452996"/>
            <a:ext cx="3387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6602"/>
            <a:r>
              <a:rPr lang="ar-EG" b="1" dirty="0">
                <a:solidFill>
                  <a:schemeClr val="accent1">
                    <a:lumMod val="50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تتغذى الأجنة على المُح الموجود في البيوض</a:t>
            </a:r>
            <a:endParaRPr lang="en-US" sz="1100" b="1" dirty="0">
              <a:solidFill>
                <a:schemeClr val="accent1">
                  <a:lumMod val="50000"/>
                </a:schemeClr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pic>
        <p:nvPicPr>
          <p:cNvPr id="8194" name="Picture 2" descr="معلومات عن الزواحف | المرسال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2706" b="89647" l="43759" r="90535">
                        <a14:foregroundMark x1="74074" y1="73176" x2="46228" y2="66118"/>
                        <a14:foregroundMark x1="48560" y1="36941" x2="44307" y2="54588"/>
                        <a14:foregroundMark x1="60494" y1="24706" x2="74760" y2="26353"/>
                        <a14:foregroundMark x1="74897" y1="26588" x2="80521" y2="36235"/>
                        <a14:foregroundMark x1="80521" y1="36471" x2="81756" y2="48235"/>
                        <a14:foregroundMark x1="83128" y1="44235" x2="85460" y2="52235"/>
                        <a14:foregroundMark x1="61180" y1="23059" x2="48560" y2="38353"/>
                        <a14:foregroundMark x1="59122" y1="23059" x2="49931" y2="31765"/>
                        <a14:foregroundMark x1="46776" y1="71529" x2="65158" y2="88471"/>
                        <a14:foregroundMark x1="80521" y1="72706" x2="77366" y2="84941"/>
                        <a14:foregroundMark x1="87243" y1="75765" x2="79012" y2="89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872" t="12033" r="9490" b="13248"/>
          <a:stretch/>
        </p:blipFill>
        <p:spPr bwMode="auto">
          <a:xfrm>
            <a:off x="6538087" y="1150919"/>
            <a:ext cx="1652212" cy="154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كيف يتنفس التمساح تحت الماء - معلومات عنها طرق العيش الغذاء بيئتها التربية  و التكاثر عالم الحيوان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065" b="91486" l="12908" r="98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57" t="7853" r="3064" b="10076"/>
          <a:stretch/>
        </p:blipFill>
        <p:spPr bwMode="auto">
          <a:xfrm>
            <a:off x="4374038" y="1774736"/>
            <a:ext cx="1941073" cy="142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716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1568" y="3337675"/>
            <a:ext cx="2895863" cy="1930575"/>
          </a:xfrm>
          <a:prstGeom prst="rect">
            <a:avLst/>
          </a:prstGeom>
        </p:spPr>
      </p:pic>
      <p:pic>
        <p:nvPicPr>
          <p:cNvPr id="36" name="صورة 35" descr="جرابيات | عالم الحيوان... Animalsmore"/>
          <p:cNvPicPr/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40751" b="96243" l="238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60" t="42760" b="5637"/>
          <a:stretch/>
        </p:blipFill>
        <p:spPr bwMode="auto">
          <a:xfrm>
            <a:off x="3606554" y="5064624"/>
            <a:ext cx="2375014" cy="1169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7" name="صورة 36" descr="منقار البط - منقار البط في المنام - منقار البط يلد ام يبيض - منقار البط من  الثدييات الكيسية - معلومة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548" b="100000" l="0" r="100000">
                        <a14:backgroundMark x1="94167" y1="47134" x2="69833" y2="96815"/>
                        <a14:backgroundMark x1="67667" y1="88535" x2="33500" y2="98089"/>
                        <a14:backgroundMark x1="81667" y1="47134" x2="81667" y2="47134"/>
                        <a14:backgroundMark x1="79167" y1="47771" x2="79167" y2="47771"/>
                        <a14:backgroundMark x1="76667" y1="47771" x2="76667" y2="47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077" y="5886436"/>
            <a:ext cx="2434107" cy="1006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1476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สี่เหลี่ยมผืนผ้า 1">
            <a:extLst>
              <a:ext uri="{FF2B5EF4-FFF2-40B4-BE49-F238E27FC236}">
                <a16:creationId xmlns:a16="http://schemas.microsoft.com/office/drawing/2014/main" xmlns="" id="{092446E3-1DB9-45B1-8F26-F824AF1F7B6E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9223" y="133933"/>
            <a:ext cx="4493554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r>
              <a:rPr lang="ar-JO" sz="28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ما دورة حياة النبات الزهري؟</a:t>
            </a:r>
            <a:endParaRPr lang="en-US" sz="2800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03" name="กลุ่ม 502"/>
          <p:cNvGrpSpPr/>
          <p:nvPr/>
        </p:nvGrpSpPr>
        <p:grpSpPr>
          <a:xfrm>
            <a:off x="6370389" y="2121748"/>
            <a:ext cx="4596073" cy="835989"/>
            <a:chOff x="5011151" y="5811629"/>
            <a:chExt cx="3130727" cy="768482"/>
          </a:xfrm>
        </p:grpSpPr>
        <p:sp>
          <p:nvSpPr>
            <p:cNvPr id="504" name="Round Same Side Corner Rectangle 65"/>
            <p:cNvSpPr/>
            <p:nvPr/>
          </p:nvSpPr>
          <p:spPr>
            <a:xfrm rot="5400000">
              <a:off x="6192274" y="4630506"/>
              <a:ext cx="768482" cy="3130727"/>
            </a:xfrm>
            <a:prstGeom prst="roundRect">
              <a:avLst/>
            </a:prstGeom>
            <a:solidFill>
              <a:srgbClr val="F79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l" defTabSz="1086602"/>
              <a:endParaRPr lang="bg-BG" b="1" dirty="0">
                <a:solidFill>
                  <a:prstClr val="white"/>
                </a:solidFill>
                <a:latin typeface="Lato Light"/>
                <a:cs typeface="Tajawal" pitchFamily="2" charset="-78"/>
              </a:endParaRPr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5079578" y="5873546"/>
              <a:ext cx="3019516" cy="5092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تتكاثر النباتات الزهرية تكاثراً جنسياً.</a:t>
              </a:r>
            </a:p>
            <a:p>
              <a:pPr algn="ctr" defTabSz="914217">
                <a:defRPr/>
              </a:pPr>
              <a:r>
                <a:rPr lang="ar-SA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و </a:t>
              </a:r>
              <a:r>
                <a:rPr lang="ar-EG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تتكاثر </a:t>
              </a: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النباتات </a:t>
              </a:r>
              <a:r>
                <a:rPr lang="ar-EG" b="1" dirty="0" err="1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اللا</a:t>
              </a: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زهرية تكاثراً لا </a:t>
              </a:r>
              <a:r>
                <a:rPr lang="ar-EG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جنسياً</a:t>
              </a:r>
              <a:endPara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</p:txBody>
        </p:sp>
      </p:grpSp>
      <p:sp>
        <p:nvSpPr>
          <p:cNvPr id="506" name="TextBox 505"/>
          <p:cNvSpPr txBox="1"/>
          <p:nvPr/>
        </p:nvSpPr>
        <p:spPr>
          <a:xfrm>
            <a:off x="6349481" y="1254665"/>
            <a:ext cx="4616981" cy="735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JO" b="1" dirty="0">
                <a:latin typeface="Tajawal" pitchFamily="2" charset="-78"/>
                <a:cs typeface="Tajawal" pitchFamily="2" charset="-78"/>
              </a:rPr>
              <a:t>تختلف دورة حياة النبات تبعاً لاختلاف نوعه وطريقة تكاثره</a:t>
            </a:r>
            <a:endParaRPr lang="en-US" dirty="0">
              <a:effectLst/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507" name="กลุ่ม 506"/>
          <p:cNvGrpSpPr/>
          <p:nvPr/>
        </p:nvGrpSpPr>
        <p:grpSpPr>
          <a:xfrm>
            <a:off x="6385308" y="3163716"/>
            <a:ext cx="4643961" cy="817144"/>
            <a:chOff x="4722388" y="5863345"/>
            <a:chExt cx="3353638" cy="863623"/>
          </a:xfrm>
        </p:grpSpPr>
        <p:sp>
          <p:nvSpPr>
            <p:cNvPr id="508" name="Round Same Side Corner Rectangle 65"/>
            <p:cNvSpPr/>
            <p:nvPr/>
          </p:nvSpPr>
          <p:spPr>
            <a:xfrm rot="5400000">
              <a:off x="5967395" y="4618338"/>
              <a:ext cx="863623" cy="335363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algn="l" defTabSz="1086602"/>
              <a:endParaRPr lang="bg-BG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09" name="TextBox 508"/>
            <p:cNvSpPr txBox="1"/>
            <p:nvPr/>
          </p:nvSpPr>
          <p:spPr>
            <a:xfrm>
              <a:off x="4737489" y="5971258"/>
              <a:ext cx="3293181" cy="647798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النباتات الزهرية هي المجموعة الوحيدة</a:t>
              </a:r>
            </a:p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التي تنتج الأزهار والبذور والثمار.</a:t>
              </a:r>
            </a:p>
          </p:txBody>
        </p:sp>
      </p:grpSp>
      <p:sp>
        <p:nvSpPr>
          <p:cNvPr id="510" name="TextBox 509"/>
          <p:cNvSpPr txBox="1"/>
          <p:nvPr/>
        </p:nvSpPr>
        <p:spPr>
          <a:xfrm>
            <a:off x="6385307" y="4216149"/>
            <a:ext cx="4623053" cy="735500"/>
          </a:xfrm>
          <a:prstGeom prst="roundRect">
            <a:avLst/>
          </a:prstGeom>
          <a:solidFill>
            <a:srgbClr val="FFFF00"/>
          </a:solidFill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JO" b="1" dirty="0">
                <a:latin typeface="Tajawal" pitchFamily="2" charset="-78"/>
                <a:cs typeface="Tajawal" pitchFamily="2" charset="-78"/>
              </a:rPr>
              <a:t>الأزهار هي أعضاء التكاثر في النباتات الزهرية، التي تنتج:</a:t>
            </a:r>
            <a:endParaRPr lang="en-US" dirty="0">
              <a:effectLst/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9122891" y="5484253"/>
            <a:ext cx="2673820" cy="822305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0"/>
            <a:r>
              <a:rPr lang="ar-JO" sz="1600" b="1" dirty="0">
                <a:latin typeface="Tajawal" pitchFamily="2" charset="-78"/>
                <a:cs typeface="Tajawal" pitchFamily="2" charset="-78"/>
              </a:rPr>
              <a:t>الخلايا الجنسية </a:t>
            </a:r>
            <a:r>
              <a:rPr lang="ar-JO" sz="1600" b="1" dirty="0" smtClean="0">
                <a:latin typeface="Tajawal" pitchFamily="2" charset="-78"/>
                <a:cs typeface="Tajawal" pitchFamily="2" charset="-78"/>
              </a:rPr>
              <a:t>الذكرية</a:t>
            </a:r>
            <a:endParaRPr lang="ar-SA" sz="1600" b="1" dirty="0" smtClean="0">
              <a:latin typeface="Tajawal" pitchFamily="2" charset="-78"/>
              <a:cs typeface="Tajawal" pitchFamily="2" charset="-78"/>
            </a:endParaRPr>
          </a:p>
          <a:p>
            <a:pPr algn="ctr" rtl="0"/>
            <a:r>
              <a:rPr lang="ar-JO" sz="1600" b="1" dirty="0" smtClean="0">
                <a:latin typeface="Tajawal" pitchFamily="2" charset="-78"/>
                <a:cs typeface="Tajawal" pitchFamily="2" charset="-78"/>
              </a:rPr>
              <a:t> </a:t>
            </a:r>
            <a:r>
              <a:rPr lang="ar-JO" sz="1600" b="1" dirty="0">
                <a:latin typeface="Tajawal" pitchFamily="2" charset="-78"/>
                <a:cs typeface="Tajawal" pitchFamily="2" charset="-78"/>
              </a:rPr>
              <a:t>(حبوب اللقاح).</a:t>
            </a:r>
            <a:endParaRPr lang="en-US" sz="1600" dirty="0">
              <a:effectLst/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281" name="مستطيل مستدير الزوايا 280"/>
          <p:cNvSpPr/>
          <p:nvPr/>
        </p:nvSpPr>
        <p:spPr>
          <a:xfrm>
            <a:off x="5292583" y="5407277"/>
            <a:ext cx="2912674" cy="82230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/>
            <a:r>
              <a:rPr lang="ar-JO" sz="1600" b="1" dirty="0" smtClean="0">
                <a:latin typeface="Tajawal" pitchFamily="2" charset="-78"/>
                <a:cs typeface="Tajawal" pitchFamily="2" charset="-78"/>
              </a:rPr>
              <a:t>خلايا جنسية أنثوية </a:t>
            </a:r>
            <a:r>
              <a:rPr lang="ar-JO" sz="1600" b="1" dirty="0">
                <a:latin typeface="Tajawal" pitchFamily="2" charset="-78"/>
                <a:cs typeface="Tajawal" pitchFamily="2" charset="-78"/>
              </a:rPr>
              <a:t>في النباتات مغطاة </a:t>
            </a:r>
            <a:r>
              <a:rPr lang="ar-JO" sz="1600" b="1" dirty="0" smtClean="0">
                <a:latin typeface="Tajawal" pitchFamily="2" charset="-78"/>
                <a:cs typeface="Tajawal" pitchFamily="2" charset="-78"/>
              </a:rPr>
              <a:t>البذور</a:t>
            </a:r>
            <a:endParaRPr lang="en-US" sz="1600" dirty="0">
              <a:effectLst/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282" name="صورة 281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377" b="99491" l="0" r="98261">
                        <a14:backgroundMark x1="52050" y1="21562" x2="52050" y2="21562"/>
                        <a14:backgroundMark x1="52050" y1="21562" x2="57640" y2="17657"/>
                        <a14:backgroundMark x1="52298" y1="31579" x2="52298" y2="31579"/>
                        <a14:backgroundMark x1="70435" y1="41596" x2="70435" y2="41596"/>
                        <a14:backgroundMark x1="70435" y1="41596" x2="70435" y2="41596"/>
                        <a14:backgroundMark x1="70435" y1="41596" x2="70435" y2="41596"/>
                        <a14:backgroundMark x1="57764" y1="68930" x2="57764" y2="68930"/>
                        <a14:backgroundMark x1="57764" y1="68930" x2="57764" y2="68930"/>
                        <a14:backgroundMark x1="57640" y1="69270" x2="70435" y2="41426"/>
                        <a14:backgroundMark x1="85466" y1="40238" x2="85466" y2="40238"/>
                      </a14:backgroundRemoval>
                    </a14:imgEffect>
                  </a14:imgLayer>
                </a14:imgProps>
              </a:ext>
            </a:extLst>
          </a:blip>
          <a:srcRect l="10908" t="19767" r="10817" b="9086"/>
          <a:stretch/>
        </p:blipFill>
        <p:spPr>
          <a:xfrm>
            <a:off x="15082" y="1321081"/>
            <a:ext cx="5021994" cy="4372866"/>
          </a:xfrm>
          <a:prstGeom prst="rect">
            <a:avLst/>
          </a:prstGeom>
        </p:spPr>
      </p:pic>
      <p:cxnSp>
        <p:nvCxnSpPr>
          <p:cNvPr id="13" name="رابط كسهم مستقيم 12"/>
          <p:cNvCxnSpPr>
            <a:stCxn id="510" idx="2"/>
          </p:cNvCxnSpPr>
          <p:nvPr/>
        </p:nvCxnSpPr>
        <p:spPr>
          <a:xfrm>
            <a:off x="8696834" y="4951649"/>
            <a:ext cx="852115" cy="455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>
            <a:stCxn id="510" idx="2"/>
          </p:cNvCxnSpPr>
          <p:nvPr/>
        </p:nvCxnSpPr>
        <p:spPr>
          <a:xfrm flipH="1">
            <a:off x="8098971" y="4951649"/>
            <a:ext cx="597863" cy="455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38907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06" grpId="0" animBg="1"/>
      <p:bldP spid="510" grpId="0" animBg="1"/>
      <p:bldP spid="11" grpId="0" animBg="1"/>
      <p:bldP spid="2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สี่เหลี่ยมผืนผ้า 1">
            <a:extLst>
              <a:ext uri="{FF2B5EF4-FFF2-40B4-BE49-F238E27FC236}">
                <a16:creationId xmlns:a16="http://schemas.microsoft.com/office/drawing/2014/main" xmlns="" id="{81D9B8F4-F28C-48BB-9286-C1F618526D80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94" y="241509"/>
            <a:ext cx="4345460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تركيب الزهرة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138" name="ตัวเชื่อมต่อตรง 237"/>
          <p:cNvCxnSpPr/>
          <p:nvPr/>
        </p:nvCxnSpPr>
        <p:spPr>
          <a:xfrm>
            <a:off x="2770014" y="5449290"/>
            <a:ext cx="2335797" cy="5301"/>
          </a:xfrm>
          <a:prstGeom prst="straightConnector1">
            <a:avLst/>
          </a:prstGeom>
          <a:ln>
            <a:head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41" name="TextBox 30"/>
          <p:cNvSpPr txBox="1">
            <a:spLocks noChangeArrowheads="1"/>
          </p:cNvSpPr>
          <p:nvPr/>
        </p:nvSpPr>
        <p:spPr bwMode="auto">
          <a:xfrm>
            <a:off x="125439" y="5670847"/>
            <a:ext cx="2936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defTabSz="1086602"/>
            <a:r>
              <a:rPr lang="ar-JO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تُحاط الأسدية </a:t>
            </a:r>
            <a:r>
              <a:rPr lang="ar-JO" sz="1600" b="1" dirty="0" err="1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والكرابل</a:t>
            </a:r>
            <a:r>
              <a:rPr lang="ar-JO" sz="16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بالبتلات والسبلات</a:t>
            </a:r>
            <a:endParaRPr lang="en-US" sz="1050" dirty="0">
              <a:solidFill>
                <a:schemeClr val="bg1"/>
              </a:solidFill>
              <a:latin typeface="Tajawal" pitchFamily="2" charset="-78"/>
              <a:ea typeface="Lato" pitchFamily="34" charset="0"/>
              <a:cs typeface="Tajawal" pitchFamily="2" charset="-78"/>
            </a:endParaRPr>
          </a:p>
        </p:txBody>
      </p:sp>
      <p:cxnSp>
        <p:nvCxnSpPr>
          <p:cNvPr id="1142" name="ตัวเชื่อมต่อตรง 237"/>
          <p:cNvCxnSpPr/>
          <p:nvPr/>
        </p:nvCxnSpPr>
        <p:spPr>
          <a:xfrm flipH="1">
            <a:off x="7055957" y="2500560"/>
            <a:ext cx="3017899" cy="282411"/>
          </a:xfrm>
          <a:prstGeom prst="straightConnector1">
            <a:avLst/>
          </a:prstGeom>
          <a:ln>
            <a:head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43" name="TextBox 1142"/>
          <p:cNvSpPr txBox="1"/>
          <p:nvPr/>
        </p:nvSpPr>
        <p:spPr bwMode="auto">
          <a:xfrm>
            <a:off x="1113121" y="1157921"/>
            <a:ext cx="106827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217">
              <a:defRPr/>
            </a:pPr>
            <a:r>
              <a:rPr lang="ar-EG" sz="24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تتكون الأزهار من أربعة أجزاء رئيسة، </a:t>
            </a:r>
            <a:r>
              <a:rPr lang="ar-EG" sz="24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هي:</a:t>
            </a:r>
            <a:r>
              <a:rPr lang="en-US" sz="24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   </a:t>
            </a:r>
            <a:r>
              <a:rPr lang="ar-EG" sz="24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السداة   </a:t>
            </a:r>
            <a:r>
              <a:rPr lang="ar-EG" sz="24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 </a:t>
            </a:r>
            <a:r>
              <a:rPr lang="ar-EG" sz="2400" b="1" dirty="0" err="1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الكربلة</a:t>
            </a:r>
            <a:r>
              <a:rPr lang="ar-EG" sz="24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  و البتلة   و السبلة</a:t>
            </a:r>
          </a:p>
        </p:txBody>
      </p:sp>
      <p:sp>
        <p:nvSpPr>
          <p:cNvPr id="1144" name="TextBox 31"/>
          <p:cNvSpPr txBox="1">
            <a:spLocks noChangeArrowheads="1"/>
          </p:cNvSpPr>
          <p:nvPr/>
        </p:nvSpPr>
        <p:spPr bwMode="auto">
          <a:xfrm>
            <a:off x="9014040" y="2782971"/>
            <a:ext cx="305430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defTabSz="1086602" rtl="0" eaLnBrk="1" hangingPunct="1"/>
            <a:r>
              <a:rPr lang="ar-SA" sz="1800" b="1" dirty="0" smtClean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هي </a:t>
            </a:r>
            <a:r>
              <a:rPr lang="ar-SA" sz="1800" b="1" dirty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الجزء الذكري في الزهرة، </a:t>
            </a:r>
            <a:endParaRPr lang="ar-SA" sz="1800" b="1" dirty="0" smtClean="0">
              <a:solidFill>
                <a:schemeClr val="bg1"/>
              </a:solidFill>
              <a:latin typeface="Tajawal" pitchFamily="2" charset="-78"/>
              <a:ea typeface="Lato Black" pitchFamily="34" charset="0"/>
              <a:cs typeface="Tajawal" pitchFamily="2" charset="-78"/>
            </a:endParaRPr>
          </a:p>
          <a:p>
            <a:pPr algn="ctr" defTabSz="1086602" rtl="0" eaLnBrk="1" hangingPunct="1"/>
            <a:r>
              <a:rPr lang="ar-SA" sz="1800" b="1" dirty="0" smtClean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وتنتهي بالمتك</a:t>
            </a:r>
          </a:p>
          <a:p>
            <a:pPr algn="ctr" defTabSz="1086602" rtl="0" eaLnBrk="1" hangingPunct="1"/>
            <a:r>
              <a:rPr lang="ar-SA" sz="1800" b="1" dirty="0" smtClean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تنتج </a:t>
            </a:r>
            <a:r>
              <a:rPr lang="ar-SA" sz="1800" b="1" dirty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حبوب اللقاح</a:t>
            </a:r>
            <a:r>
              <a:rPr lang="ar-SA" sz="1800" b="1" dirty="0" smtClean="0">
                <a:solidFill>
                  <a:schemeClr val="bg1"/>
                </a:solidFill>
                <a:latin typeface="Tajawal" pitchFamily="2" charset="-78"/>
                <a:ea typeface="Lato Black" pitchFamily="34" charset="0"/>
                <a:cs typeface="Tajawal" pitchFamily="2" charset="-78"/>
              </a:rPr>
              <a:t>.</a:t>
            </a:r>
            <a:endParaRPr lang="ar-SA" sz="1800" b="1" dirty="0">
              <a:solidFill>
                <a:schemeClr val="bg1"/>
              </a:solidFill>
              <a:latin typeface="Tajawal" pitchFamily="2" charset="-78"/>
              <a:ea typeface="Lato Black" pitchFamily="34" charset="0"/>
              <a:cs typeface="Tajawal" pitchFamily="2" charset="-78"/>
            </a:endParaRPr>
          </a:p>
        </p:txBody>
      </p:sp>
      <p:sp>
        <p:nvSpPr>
          <p:cNvPr id="1145" name="TextBox 30"/>
          <p:cNvSpPr txBox="1">
            <a:spLocks noChangeArrowheads="1"/>
          </p:cNvSpPr>
          <p:nvPr/>
        </p:nvSpPr>
        <p:spPr bwMode="auto">
          <a:xfrm>
            <a:off x="181009" y="2782971"/>
            <a:ext cx="36202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defTabSz="1086602"/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هي الجزء الأنثوي في الزهرة </a:t>
            </a:r>
            <a:endParaRPr lang="ar-SA" sz="1600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  <a:p>
            <a:pPr algn="ctr" defTabSz="1086602"/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ويتكون </a:t>
            </a:r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من </a:t>
            </a:r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الميسم </a:t>
            </a:r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والقلم </a:t>
            </a:r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والمبيض</a:t>
            </a:r>
            <a:endParaRPr lang="ar-SA" sz="1600" b="1" dirty="0" smtClean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  <a:p>
            <a:pPr algn="ctr" defTabSz="1086602"/>
            <a:endParaRPr lang="ar-EG" sz="1600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  <a:p>
            <a:pPr algn="ctr" defTabSz="1086602"/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</a:t>
            </a:r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في </a:t>
            </a:r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المبيض تنتج الخلايا الجنسية الأنثوية.</a:t>
            </a:r>
          </a:p>
        </p:txBody>
      </p:sp>
      <p:grpSp>
        <p:nvGrpSpPr>
          <p:cNvPr id="1146" name="กลุ่ม 1145"/>
          <p:cNvGrpSpPr/>
          <p:nvPr/>
        </p:nvGrpSpPr>
        <p:grpSpPr>
          <a:xfrm>
            <a:off x="9891351" y="5153692"/>
            <a:ext cx="1939446" cy="601798"/>
            <a:chOff x="4722390" y="5965995"/>
            <a:chExt cx="3353638" cy="1203596"/>
          </a:xfrm>
        </p:grpSpPr>
        <p:sp>
          <p:nvSpPr>
            <p:cNvPr id="1147" name="Round Same Side Corner Rectangle 65"/>
            <p:cNvSpPr/>
            <p:nvPr/>
          </p:nvSpPr>
          <p:spPr>
            <a:xfrm rot="5400000">
              <a:off x="6009486" y="4678899"/>
              <a:ext cx="779446" cy="335363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148" name="TextBox 1147"/>
            <p:cNvSpPr txBox="1"/>
            <p:nvPr/>
          </p:nvSpPr>
          <p:spPr>
            <a:xfrm>
              <a:off x="4737487" y="6061595"/>
              <a:ext cx="3293183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البتلة:</a:t>
              </a:r>
            </a:p>
            <a:p>
              <a:pPr algn="ctr" defTabSz="914217">
                <a:defRPr/>
              </a:pPr>
              <a:endParaRPr lang="id-ID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sp>
        <p:nvSpPr>
          <p:cNvPr id="1149" name="TextBox 1148"/>
          <p:cNvSpPr txBox="1"/>
          <p:nvPr/>
        </p:nvSpPr>
        <p:spPr>
          <a:xfrm>
            <a:off x="8809645" y="5671184"/>
            <a:ext cx="3258703" cy="61726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EG" sz="16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لها </a:t>
            </a:r>
            <a:r>
              <a:rPr lang="ar-EG" sz="16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ألوان زاهية، وأشكال رائعة، وروائح عطرة لجذب الملقحات.</a:t>
            </a:r>
          </a:p>
        </p:txBody>
      </p:sp>
      <p:grpSp>
        <p:nvGrpSpPr>
          <p:cNvPr id="447" name="กลุ่ม 1145"/>
          <p:cNvGrpSpPr/>
          <p:nvPr/>
        </p:nvGrpSpPr>
        <p:grpSpPr>
          <a:xfrm>
            <a:off x="9764661" y="2179152"/>
            <a:ext cx="1939446" cy="389723"/>
            <a:chOff x="4722390" y="5965995"/>
            <a:chExt cx="3353638" cy="779446"/>
          </a:xfrm>
        </p:grpSpPr>
        <p:sp>
          <p:nvSpPr>
            <p:cNvPr id="448" name="Round Same Side Corner Rectangle 65"/>
            <p:cNvSpPr/>
            <p:nvPr/>
          </p:nvSpPr>
          <p:spPr>
            <a:xfrm rot="5400000">
              <a:off x="6009486" y="4678899"/>
              <a:ext cx="779446" cy="335363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49" name="TextBox 1147"/>
            <p:cNvSpPr txBox="1"/>
            <p:nvPr/>
          </p:nvSpPr>
          <p:spPr>
            <a:xfrm>
              <a:off x="4737488" y="6061595"/>
              <a:ext cx="329318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السداة: </a:t>
              </a:r>
            </a:p>
          </p:txBody>
        </p:sp>
      </p:grpSp>
      <p:grpSp>
        <p:nvGrpSpPr>
          <p:cNvPr id="451" name="กลุ่ม 1145"/>
          <p:cNvGrpSpPr/>
          <p:nvPr/>
        </p:nvGrpSpPr>
        <p:grpSpPr>
          <a:xfrm>
            <a:off x="927964" y="2175760"/>
            <a:ext cx="1939446" cy="389723"/>
            <a:chOff x="4722390" y="5965995"/>
            <a:chExt cx="3353638" cy="779446"/>
          </a:xfrm>
        </p:grpSpPr>
        <p:sp>
          <p:nvSpPr>
            <p:cNvPr id="452" name="Round Same Side Corner Rectangle 65"/>
            <p:cNvSpPr/>
            <p:nvPr/>
          </p:nvSpPr>
          <p:spPr>
            <a:xfrm rot="5400000">
              <a:off x="6009486" y="4678899"/>
              <a:ext cx="779446" cy="335363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53" name="TextBox 1147"/>
            <p:cNvSpPr txBox="1"/>
            <p:nvPr/>
          </p:nvSpPr>
          <p:spPr>
            <a:xfrm>
              <a:off x="4737488" y="6061595"/>
              <a:ext cx="329318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EG" b="1" dirty="0" err="1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الكربلة</a:t>
              </a:r>
              <a:r>
                <a:rPr lang="ar-EG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:</a:t>
              </a:r>
              <a:endParaRPr lang="id-ID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455" name="กลุ่ม 1145"/>
          <p:cNvGrpSpPr/>
          <p:nvPr/>
        </p:nvGrpSpPr>
        <p:grpSpPr>
          <a:xfrm>
            <a:off x="522325" y="5170515"/>
            <a:ext cx="2143049" cy="901338"/>
            <a:chOff x="4722390" y="5965995"/>
            <a:chExt cx="3353638" cy="1757594"/>
          </a:xfrm>
        </p:grpSpPr>
        <p:sp>
          <p:nvSpPr>
            <p:cNvPr id="456" name="Round Same Side Corner Rectangle 65"/>
            <p:cNvSpPr/>
            <p:nvPr/>
          </p:nvSpPr>
          <p:spPr>
            <a:xfrm rot="5400000">
              <a:off x="6009486" y="4678899"/>
              <a:ext cx="779446" cy="3353638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0" tIns="54855" rIns="109710" bIns="54855" rtlCol="0" anchor="ctr"/>
            <a:lstStyle/>
            <a:p>
              <a:pPr defTabSz="1086602" rtl="0"/>
              <a:endParaRPr lang="bg-BG" sz="3350" dirty="0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57" name="TextBox 1147"/>
            <p:cNvSpPr txBox="1"/>
            <p:nvPr/>
          </p:nvSpPr>
          <p:spPr>
            <a:xfrm>
              <a:off x="4737487" y="6061595"/>
              <a:ext cx="3293183" cy="16619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7">
                <a:defRPr/>
              </a:pPr>
              <a:r>
                <a:rPr lang="ar-JO" b="1" dirty="0" smtClean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السبلة</a:t>
              </a:r>
              <a:r>
                <a:rPr lang="ar-JO" b="1" dirty="0">
                  <a:solidFill>
                    <a:schemeClr val="bg1"/>
                  </a:solidFill>
                  <a:latin typeface="Tajawal" pitchFamily="2" charset="-78"/>
                  <a:cs typeface="Tajawal" pitchFamily="2" charset="-78"/>
                </a:rPr>
                <a:t>.</a:t>
              </a:r>
              <a:endParaRPr lang="en-US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endParaRPr>
            </a:p>
            <a:p>
              <a:pPr algn="ctr" defTabSz="914217">
                <a:defRPr/>
              </a:pPr>
              <a:endPara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914217">
                <a:defRPr/>
              </a:pPr>
              <a:endParaRPr lang="id-ID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cxnSp>
        <p:nvCxnSpPr>
          <p:cNvPr id="459" name="ตัวเชื่อมต่อตรง 237"/>
          <p:cNvCxnSpPr/>
          <p:nvPr/>
        </p:nvCxnSpPr>
        <p:spPr>
          <a:xfrm flipH="1" flipV="1">
            <a:off x="8307954" y="3918858"/>
            <a:ext cx="2024766" cy="1234834"/>
          </a:xfrm>
          <a:prstGeom prst="straightConnector1">
            <a:avLst/>
          </a:prstGeom>
          <a:ln>
            <a:head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246"/>
          <a:stretch/>
        </p:blipFill>
        <p:spPr>
          <a:xfrm>
            <a:off x="3899046" y="2091860"/>
            <a:ext cx="4867965" cy="4163762"/>
          </a:xfrm>
          <a:prstGeom prst="rect">
            <a:avLst/>
          </a:prstGeom>
        </p:spPr>
      </p:pic>
      <p:pic>
        <p:nvPicPr>
          <p:cNvPr id="469" name="صورة 46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3092" b="56825" l="45101" r="55476">
                        <a14:foregroundMark x1="48127" y1="23398" x2="48127" y2="23398"/>
                        <a14:foregroundMark x1="47983" y1="27577" x2="47983" y2="27577"/>
                        <a14:backgroundMark x1="50576" y1="27577" x2="50576" y2="27577"/>
                        <a14:backgroundMark x1="49568" y1="19499" x2="50144" y2="23398"/>
                        <a14:backgroundMark x1="51153" y1="28691" x2="50576" y2="32033"/>
                        <a14:backgroundMark x1="49856" y1="33983" x2="49424" y2="36490"/>
                        <a14:backgroundMark x1="49424" y1="36769" x2="49135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27" t="11675" r="44285" b="37703"/>
          <a:stretch/>
        </p:blipFill>
        <p:spPr>
          <a:xfrm>
            <a:off x="6328700" y="2641765"/>
            <a:ext cx="909700" cy="1464645"/>
          </a:xfrm>
          <a:prstGeom prst="rect">
            <a:avLst/>
          </a:prstGeom>
        </p:spPr>
      </p:pic>
      <p:pic>
        <p:nvPicPr>
          <p:cNvPr id="471" name="صورة 47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878" t="30520" r="11994" b="15930"/>
          <a:stretch/>
        </p:blipFill>
        <p:spPr>
          <a:xfrm>
            <a:off x="7570749" y="3441132"/>
            <a:ext cx="1443291" cy="2229715"/>
          </a:xfrm>
          <a:prstGeom prst="rect">
            <a:avLst/>
          </a:prstGeom>
        </p:spPr>
      </p:pic>
      <p:pic>
        <p:nvPicPr>
          <p:cNvPr id="473" name="صورة 47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0251" l="32997" r="49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12" t="594" r="51940" b="8486"/>
          <a:stretch/>
        </p:blipFill>
        <p:spPr>
          <a:xfrm>
            <a:off x="5770201" y="2099636"/>
            <a:ext cx="864326" cy="3785730"/>
          </a:xfrm>
          <a:prstGeom prst="rect">
            <a:avLst/>
          </a:prstGeom>
        </p:spPr>
      </p:pic>
      <p:pic>
        <p:nvPicPr>
          <p:cNvPr id="474" name="صورة 47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7" t="60126" r="66988" b="5289"/>
          <a:stretch/>
        </p:blipFill>
        <p:spPr>
          <a:xfrm>
            <a:off x="4765374" y="4618731"/>
            <a:ext cx="1018059" cy="1440059"/>
          </a:xfrm>
          <a:prstGeom prst="rect">
            <a:avLst/>
          </a:prstGeom>
        </p:spPr>
      </p:pic>
      <p:cxnSp>
        <p:nvCxnSpPr>
          <p:cNvPr id="461" name="ตัวเชื่อมต่อตรง 237"/>
          <p:cNvCxnSpPr>
            <a:stCxn id="452" idx="3"/>
          </p:cNvCxnSpPr>
          <p:nvPr/>
        </p:nvCxnSpPr>
        <p:spPr>
          <a:xfrm>
            <a:off x="2867411" y="2370623"/>
            <a:ext cx="3341581" cy="1735787"/>
          </a:xfrm>
          <a:prstGeom prst="straightConnector1">
            <a:avLst/>
          </a:prstGeom>
          <a:ln>
            <a:headEnd type="oval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621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7072E-6 1.85185E-6 L 0.15318 -0.1671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9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5629E-6 4.07407E-6 L -0.08493 -0.0949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6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5648E-6 -2.59259E-6 L 0.10499 0.0344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9" y="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75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502E-6 -2.22222E-6 L -0.09326 0.055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3" y="277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41" grpId="0"/>
      <p:bldP spid="1143" grpId="0"/>
      <p:bldP spid="1144" grpId="0"/>
      <p:bldP spid="1145" grpId="0"/>
      <p:bldP spid="11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สี่เหลี่ยมผืนผ้า 1">
            <a:extLst>
              <a:ext uri="{FF2B5EF4-FFF2-40B4-BE49-F238E27FC236}">
                <a16:creationId xmlns:a16="http://schemas.microsoft.com/office/drawing/2014/main" xmlns="" id="{C166EB78-E4F5-4784-B9FD-5900F93349E6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0772" y="241509"/>
            <a:ext cx="5290457" cy="415490"/>
          </a:xfrm>
          <a:prstGeom prst="rect">
            <a:avLst/>
          </a:prstGeom>
          <a:noFill/>
        </p:spPr>
        <p:txBody>
          <a:bodyPr wrap="square" lIns="45711" tIns="22856" rIns="45711" bIns="22856" rtlCol="0" anchor="ctr">
            <a:spAutoFit/>
          </a:bodyPr>
          <a:lstStyle/>
          <a:p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الإخصاب في النباتات المغطاة البذور</a:t>
            </a:r>
            <a:endParaRPr lang="en-US" sz="24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94" name="TextBox 793"/>
          <p:cNvSpPr txBox="1"/>
          <p:nvPr/>
        </p:nvSpPr>
        <p:spPr>
          <a:xfrm>
            <a:off x="7242729" y="1309923"/>
            <a:ext cx="4380140" cy="418558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تبدأ عملية الإخصاب بعملية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التلقيح</a:t>
            </a:r>
            <a:endParaRPr lang="en-US" sz="20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798" name="TextBox 797"/>
          <p:cNvSpPr txBox="1"/>
          <p:nvPr/>
        </p:nvSpPr>
        <p:spPr>
          <a:xfrm>
            <a:off x="281938" y="1156034"/>
            <a:ext cx="4648611" cy="72633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/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حبوب اللقاح مسحوق أصفر  يحتوي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على</a:t>
            </a:r>
            <a:endParaRPr lang="ar-SA" sz="2000" b="1" dirty="0" smtClean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pPr algn="ctr"/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خلايا جنسية ذكرية.</a:t>
            </a:r>
            <a:endParaRPr lang="en-US" sz="2000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803" name="TextBox 802"/>
          <p:cNvSpPr txBox="1"/>
          <p:nvPr/>
        </p:nvSpPr>
        <p:spPr>
          <a:xfrm flipH="1">
            <a:off x="281938" y="4048388"/>
            <a:ext cx="3797350" cy="664779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الرحيق سائل حلو المذاق تنتجه الأزهار لجذب هذه الملقحات</a:t>
            </a:r>
            <a:endParaRPr lang="en-US" sz="11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7242729" y="2865278"/>
            <a:ext cx="4061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JO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حيث تنتقل حبوب اللقاح من السداة إلى </a:t>
            </a:r>
            <a:r>
              <a:rPr lang="ar-JO" b="1" dirty="0" err="1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الكربلة</a:t>
            </a:r>
            <a:r>
              <a:rPr lang="ar-SA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بوسائل </a:t>
            </a:r>
            <a:r>
              <a:rPr lang="ar-JO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تلقيح (ملقحات</a:t>
            </a:r>
            <a:r>
              <a:rPr lang="ar-JO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)</a:t>
            </a:r>
            <a:endParaRPr lang="ar-JO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8099894" y="4805595"/>
            <a:ext cx="4023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الملقحات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منها </a:t>
            </a:r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النحل والطيور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والحيوانات</a:t>
            </a:r>
            <a:r>
              <a: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أو </a:t>
            </a:r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عن طريق الرياح.</a:t>
            </a:r>
          </a:p>
        </p:txBody>
      </p:sp>
      <p:sp>
        <p:nvSpPr>
          <p:cNvPr id="19" name="AutoShape 2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" name="AutoShape 4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1" name="AutoShape 6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276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4" name="صورة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3260" y="4333112"/>
            <a:ext cx="2696076" cy="1831381"/>
          </a:xfrm>
          <a:prstGeom prst="rect">
            <a:avLst/>
          </a:prstGeom>
        </p:spPr>
      </p:pic>
      <p:pic>
        <p:nvPicPr>
          <p:cNvPr id="25" name="صورة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3286" y="62028"/>
            <a:ext cx="2188132" cy="3332906"/>
          </a:xfrm>
          <a:prstGeom prst="rect">
            <a:avLst/>
          </a:prstGeom>
        </p:spPr>
      </p:pic>
      <p:pic>
        <p:nvPicPr>
          <p:cNvPr id="1032" name="Picture 8" descr="A Compilation of Flower Icon for Free | Naldz Graphic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000" b="75667" l="50800" r="100000">
                        <a14:foregroundMark x1="92800" y1="14333" x2="92800" y2="14333"/>
                        <a14:foregroundMark x1="93600" y1="25667" x2="93600" y2="25667"/>
                        <a14:foregroundMark x1="88200" y1="26667" x2="88200" y2="26667"/>
                        <a14:foregroundMark x1="87000" y1="19667" x2="87000" y2="19667"/>
                        <a14:foregroundMark x1="86200" y1="13000" x2="86200" y2="13000"/>
                        <a14:foregroundMark x1="80800" y1="8000" x2="80800" y2="8000"/>
                        <a14:foregroundMark x1="77400" y1="17000" x2="77400" y2="17000"/>
                        <a14:foregroundMark x1="72600" y1="13000" x2="72600" y2="13000"/>
                        <a14:foregroundMark x1="70600" y1="23333" x2="70600" y2="23333"/>
                        <a14:foregroundMark x1="74800" y1="23333" x2="74800" y2="23333"/>
                        <a14:foregroundMark x1="79200" y1="21000" x2="79200" y2="21000"/>
                        <a14:foregroundMark x1="82200" y1="16000" x2="82200" y2="16000"/>
                        <a14:foregroundMark x1="82600" y1="24000" x2="82600" y2="24000"/>
                        <a14:foregroundMark x1="94800" y1="40667" x2="94800" y2="40667"/>
                        <a14:foregroundMark x1="88800" y1="34000" x2="88800" y2="34000"/>
                        <a14:foregroundMark x1="87600" y1="46333" x2="87600" y2="46333"/>
                        <a14:foregroundMark x1="84400" y1="40000" x2="84400" y2="40000"/>
                        <a14:foregroundMark x1="83000" y1="34333" x2="83000" y2="34333"/>
                        <a14:foregroundMark x1="80800" y1="31667" x2="80800" y2="31667"/>
                        <a14:foregroundMark x1="84400" y1="29333" x2="84400" y2="29333"/>
                        <a14:foregroundMark x1="80000" y1="25333" x2="80000" y2="25333"/>
                        <a14:foregroundMark x1="76400" y1="28333" x2="76400" y2="28333"/>
                        <a14:foregroundMark x1="73400" y1="29333" x2="73400" y2="29333"/>
                        <a14:foregroundMark x1="83000" y1="48667" x2="83000" y2="4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92" b="22812"/>
          <a:stretch/>
        </p:blipFill>
        <p:spPr bwMode="auto">
          <a:xfrm rot="1533040">
            <a:off x="886533" y="1650533"/>
            <a:ext cx="2011265" cy="190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بالصور: حبوب اللقاح كما لم ترها من قبل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7713" b="55952" l="27719" r="4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87" t="12933" r="47693" b="39268"/>
          <a:stretch/>
        </p:blipFill>
        <p:spPr bwMode="auto">
          <a:xfrm>
            <a:off x="445146" y="4445009"/>
            <a:ext cx="2647755" cy="241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01410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4" grpId="0"/>
      <p:bldP spid="798" grpId="0"/>
      <p:bldP spid="803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สี่เหลี่ยมผืนผ้า 1">
            <a:extLst>
              <a:ext uri="{FF2B5EF4-FFF2-40B4-BE49-F238E27FC236}">
                <a16:creationId xmlns:a16="http://schemas.microsoft.com/office/drawing/2014/main" xmlns="" id="{C166EB78-E4F5-4784-B9FD-5900F93349E6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0772" y="241509"/>
            <a:ext cx="5290457" cy="415490"/>
          </a:xfrm>
          <a:prstGeom prst="rect">
            <a:avLst/>
          </a:prstGeom>
          <a:noFill/>
        </p:spPr>
        <p:txBody>
          <a:bodyPr wrap="square" lIns="45711" tIns="22856" rIns="45711" bIns="22856" rtlCol="0" anchor="ctr">
            <a:spAutoFit/>
          </a:bodyPr>
          <a:lstStyle/>
          <a:p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الإخصاب في النباتات المغطاة البذور</a:t>
            </a:r>
            <a:endParaRPr lang="en-US" sz="24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11" name="TextBox 810"/>
          <p:cNvSpPr txBox="1"/>
          <p:nvPr/>
        </p:nvSpPr>
        <p:spPr>
          <a:xfrm flipH="1">
            <a:off x="5344575" y="2113416"/>
            <a:ext cx="6205740" cy="387780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justLow" defTabSz="1086602"/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تلتصق حبوب اللقاح بجسم النحلة أثناء امتصاصها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الرحيق</a:t>
            </a:r>
            <a:endParaRPr lang="ar-EG" b="1" dirty="0">
              <a:solidFill>
                <a:schemeClr val="bg1"/>
              </a:solidFill>
              <a:latin typeface="Tajawal" panose="00000500000000000000" pitchFamily="2" charset="-78"/>
              <a:ea typeface="Lato" pitchFamily="34" charset="0"/>
              <a:cs typeface="Tajawal" panose="00000500000000000000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606150" y="5195524"/>
            <a:ext cx="7214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لذا تكون أزهارها صغيرة وباهتة اللون  لأنها لا تحتاج إلى جذب الحيوانات</a:t>
            </a:r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</a:p>
          <a:p>
            <a:pPr algn="ctr"/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مثل </a:t>
            </a:r>
            <a:r>
              <a:rPr lang="ar-EG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الأعشابُ  </a:t>
            </a:r>
            <a:r>
              <a:rPr lang="ar-EG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وبعض الأشجار</a:t>
            </a:r>
            <a:endParaRPr lang="en-US" b="1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240393" y="1304907"/>
            <a:ext cx="73099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ألوان البتلات الزاهية  وأشكالها الرائعة </a:t>
            </a:r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والروائح </a:t>
            </a:r>
            <a:r>
              <a:rPr lang="ar-SA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العطرة </a:t>
            </a:r>
            <a:r>
              <a:rPr lang="ar-SA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تجذب الملقحات</a:t>
            </a:r>
            <a:endParaRPr lang="ar-SA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4240393" y="2844225"/>
            <a:ext cx="7473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تنتقل </a:t>
            </a:r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النحلة </a:t>
            </a:r>
            <a:r>
              <a:rPr lang="ar-EG" b="1" dirty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إلى زهرة أخرى </a:t>
            </a:r>
            <a:r>
              <a:rPr lang="ar-SA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و </a:t>
            </a:r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تسقُط </a:t>
            </a:r>
            <a:r>
              <a:rPr lang="ar-EG" b="1" dirty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حبوب اللقاح الملتصقة </a:t>
            </a:r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بجسم</a:t>
            </a:r>
            <a:r>
              <a:rPr lang="ar-SA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النحلة </a:t>
            </a:r>
          </a:p>
          <a:p>
            <a:pPr algn="ctr"/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في </a:t>
            </a:r>
            <a:r>
              <a:rPr lang="ar-EG" b="1" dirty="0" err="1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كرابل</a:t>
            </a:r>
            <a:r>
              <a:rPr lang="ar-EG" b="1" dirty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الزهرة </a:t>
            </a:r>
            <a:r>
              <a:rPr lang="ar-EG" b="1" dirty="0" smtClean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الأخرى </a:t>
            </a:r>
            <a:r>
              <a:rPr lang="ar-EG" b="1" dirty="0">
                <a:solidFill>
                  <a:prstClr val="white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فيحدث التلقيح</a:t>
            </a:r>
            <a:endParaRPr lang="ar-SA" sz="2000" dirty="0"/>
          </a:p>
        </p:txBody>
      </p:sp>
      <p:sp>
        <p:nvSpPr>
          <p:cNvPr id="18" name="مستطيل 17"/>
          <p:cNvSpPr/>
          <p:nvPr/>
        </p:nvSpPr>
        <p:spPr>
          <a:xfrm>
            <a:off x="4240392" y="4450922"/>
            <a:ext cx="7533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EG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تعتمد بعض النباتات على الرياح في نقل حبوب اللقاح من السُّداة إلى </a:t>
            </a:r>
            <a:r>
              <a:rPr lang="ar-EG" b="1" dirty="0" err="1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الكربلة</a:t>
            </a:r>
            <a:endParaRPr lang="en-US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19" name="AutoShape 2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" name="AutoShape 4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1" name="AutoShape 6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276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098" name="Picture 2" descr="https://o.remove.bg/downloads/fd1c133b-5c1e-4f03-96e1-c5ab0c2983f9/p04zzzp0-1152x675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262" y="309970"/>
            <a:ext cx="3336334" cy="195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95" r="39084" b="19824"/>
          <a:stretch/>
        </p:blipFill>
        <p:spPr>
          <a:xfrm>
            <a:off x="1100164" y="2639376"/>
            <a:ext cx="2434728" cy="1811546"/>
          </a:xfrm>
          <a:prstGeom prst="rect">
            <a:avLst/>
          </a:prstGeom>
        </p:spPr>
      </p:pic>
      <p:pic>
        <p:nvPicPr>
          <p:cNvPr id="4102" name="Picture 6" descr="Maya | Create and Animate a Wind-Blown Dandelion - Lesterbank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6154" y="5106841"/>
            <a:ext cx="2428946" cy="13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2271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1" grpId="0"/>
      <p:bldP spid="12" grpId="0"/>
      <p:bldP spid="14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สี่เหลี่ยมผืนผ้า 1">
            <a:extLst>
              <a:ext uri="{FF2B5EF4-FFF2-40B4-BE49-F238E27FC236}">
                <a16:creationId xmlns:a16="http://schemas.microsoft.com/office/drawing/2014/main" xmlns="" id="{70185DE3-4D16-423A-8319-AE88C46BD266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 dirty="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82230" y="241509"/>
            <a:ext cx="4705988" cy="353935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ar-JO" sz="20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أنواع التلقيح</a:t>
            </a:r>
            <a:endParaRPr lang="en-US" sz="2000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3" name="TextBox 642"/>
          <p:cNvSpPr txBox="1"/>
          <p:nvPr/>
        </p:nvSpPr>
        <p:spPr>
          <a:xfrm>
            <a:off x="7940382" y="5272693"/>
            <a:ext cx="4064817" cy="121877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بحدوث التلقيح تنتقل الخلايا الجنسية الذكرية الموجودة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في </a:t>
            </a:r>
            <a:r>
              <a:rPr lang="ar-EG" b="1" dirty="0" err="1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الكربلة</a:t>
            </a:r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عبر </a:t>
            </a:r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القلم إلى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المبيض</a:t>
            </a:r>
            <a:r>
              <a:rPr lang="ar-SA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 </a:t>
            </a:r>
            <a:r>
              <a:rPr lang="ar-EG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لتتحد </a:t>
            </a:r>
            <a:r>
              <a:rPr lang="ar-EG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مع الخلايا الجنسية الأنثوية مما يؤدي إلى حدوث الإخصاب</a:t>
            </a:r>
          </a:p>
        </p:txBody>
      </p:sp>
      <p:grpSp>
        <p:nvGrpSpPr>
          <p:cNvPr id="645" name="กลุ่ม 644"/>
          <p:cNvGrpSpPr/>
          <p:nvPr/>
        </p:nvGrpSpPr>
        <p:grpSpPr>
          <a:xfrm>
            <a:off x="8185078" y="1043444"/>
            <a:ext cx="3590285" cy="1601402"/>
            <a:chOff x="15064727" y="2378410"/>
            <a:chExt cx="6434776" cy="2550197"/>
          </a:xfrm>
        </p:grpSpPr>
        <p:sp>
          <p:nvSpPr>
            <p:cNvPr id="646" name="Freeform 10"/>
            <p:cNvSpPr>
              <a:spLocks/>
            </p:cNvSpPr>
            <p:nvPr/>
          </p:nvSpPr>
          <p:spPr bwMode="auto">
            <a:xfrm>
              <a:off x="15251505" y="2378410"/>
              <a:ext cx="6247998" cy="2550197"/>
            </a:xfrm>
            <a:prstGeom prst="rect">
              <a:avLst/>
            </a:pr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endParaRPr lang="th-TH" sz="16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47" name="Freeform 11"/>
            <p:cNvSpPr>
              <a:spLocks/>
            </p:cNvSpPr>
            <p:nvPr/>
          </p:nvSpPr>
          <p:spPr bwMode="auto">
            <a:xfrm>
              <a:off x="15251505" y="2409825"/>
              <a:ext cx="6247998" cy="97155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endParaRPr lang="th-TH" sz="16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48" name="TextBox 31"/>
            <p:cNvSpPr txBox="1">
              <a:spLocks noChangeArrowheads="1"/>
            </p:cNvSpPr>
            <p:nvPr/>
          </p:nvSpPr>
          <p:spPr bwMode="auto">
            <a:xfrm>
              <a:off x="15677601" y="2642820"/>
              <a:ext cx="5181601" cy="53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SA" sz="1600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تلقيح ذاتي </a:t>
              </a:r>
              <a:endParaRPr lang="id-ID" sz="16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649" name="TextBox 648"/>
            <p:cNvSpPr txBox="1"/>
            <p:nvPr/>
          </p:nvSpPr>
          <p:spPr>
            <a:xfrm>
              <a:off x="15064727" y="3331790"/>
              <a:ext cx="6407347" cy="1352722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endParaRPr lang="ar-SA" sz="1600" b="1" dirty="0" smtClean="0">
                <a:solidFill>
                  <a:schemeClr val="bg1">
                    <a:lumMod val="50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r>
                <a:rPr lang="ar-EG" sz="1600" b="1" dirty="0" smtClean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يحدث </a:t>
              </a:r>
              <a:r>
                <a:rPr lang="ar-EG" sz="1600" b="1" dirty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عندما تلقح الأجزاء الذكرية في الزهرة الأجزاء الأنثوية.</a:t>
              </a:r>
              <a:endPara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grpSp>
        <p:nvGrpSpPr>
          <p:cNvPr id="658" name="กลุ่ม 657"/>
          <p:cNvGrpSpPr/>
          <p:nvPr/>
        </p:nvGrpSpPr>
        <p:grpSpPr>
          <a:xfrm>
            <a:off x="8185078" y="3049850"/>
            <a:ext cx="3567949" cy="1601402"/>
            <a:chOff x="15670212" y="2895600"/>
            <a:chExt cx="5316509" cy="2317750"/>
          </a:xfrm>
        </p:grpSpPr>
        <p:sp>
          <p:nvSpPr>
            <p:cNvPr id="659" name="Freeform 10"/>
            <p:cNvSpPr>
              <a:spLocks/>
            </p:cNvSpPr>
            <p:nvPr/>
          </p:nvSpPr>
          <p:spPr bwMode="auto">
            <a:xfrm>
              <a:off x="15670212" y="2895600"/>
              <a:ext cx="5254625" cy="2317750"/>
            </a:xfrm>
            <a:prstGeom prst="rect">
              <a:avLst/>
            </a:prstGeom>
            <a:solidFill>
              <a:srgbClr val="EF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endParaRPr lang="th-TH" sz="32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60" name="Freeform 11"/>
            <p:cNvSpPr>
              <a:spLocks/>
            </p:cNvSpPr>
            <p:nvPr/>
          </p:nvSpPr>
          <p:spPr bwMode="auto">
            <a:xfrm>
              <a:off x="15670212" y="2895600"/>
              <a:ext cx="5254625" cy="971550"/>
            </a:xfrm>
            <a:prstGeom prst="rect">
              <a:avLst/>
            </a:prstGeom>
            <a:solidFill>
              <a:srgbClr val="F7964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endParaRPr lang="th-TH" sz="320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61" name="TextBox 31"/>
            <p:cNvSpPr txBox="1">
              <a:spLocks noChangeArrowheads="1"/>
            </p:cNvSpPr>
            <p:nvPr/>
          </p:nvSpPr>
          <p:spPr bwMode="auto">
            <a:xfrm>
              <a:off x="15805120" y="3133171"/>
              <a:ext cx="5181601" cy="409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EG" sz="1600" b="1" dirty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التلقيح الخلطي: </a:t>
              </a:r>
              <a:endParaRPr lang="id-ID" sz="1600" b="1" dirty="0">
                <a:solidFill>
                  <a:schemeClr val="bg1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662" name="TextBox 661"/>
            <p:cNvSpPr txBox="1"/>
            <p:nvPr/>
          </p:nvSpPr>
          <p:spPr>
            <a:xfrm>
              <a:off x="15743237" y="3862966"/>
              <a:ext cx="5181600" cy="1027655"/>
            </a:xfrm>
            <a:prstGeom prst="rect">
              <a:avLst/>
            </a:prstGeom>
            <a:noFill/>
          </p:spPr>
          <p:txBody>
            <a:bodyPr wrap="square" lIns="109710" tIns="54855" rIns="109710" bIns="54855" rtlCol="0">
              <a:spAutoFit/>
            </a:bodyPr>
            <a:lstStyle/>
            <a:p>
              <a:pPr algn="ctr" defTabSz="1086602"/>
              <a:endParaRPr lang="ar-SA" sz="1600" b="1" dirty="0" smtClean="0">
                <a:solidFill>
                  <a:schemeClr val="bg1">
                    <a:lumMod val="50000"/>
                  </a:schemeClr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r>
                <a:rPr lang="ar-SA" sz="1600" b="1" dirty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ي</a:t>
              </a:r>
              <a:r>
                <a:rPr lang="ar-EG" sz="1600" b="1" dirty="0" smtClean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حدث </a:t>
              </a:r>
              <a:r>
                <a:rPr lang="ar-EG" sz="1600" b="1" dirty="0">
                  <a:solidFill>
                    <a:schemeClr val="bg1">
                      <a:lumMod val="50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عندما تنتقل حبوب اللقاح من زهرة نبات لتلقيح زهرة نبات آخر.</a:t>
              </a:r>
              <a:endParaRPr lang="en-US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0"/>
          <a:stretch/>
        </p:blipFill>
        <p:spPr>
          <a:xfrm>
            <a:off x="756529" y="1378758"/>
            <a:ext cx="6051401" cy="42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499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lvl="0" algn="ctr"/>
            <a:r>
              <a:rPr lang="ar-JO" sz="28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ما دورات حياة الحيوانات؟</a:t>
            </a: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07" name="TextBox 306"/>
          <p:cNvSpPr txBox="1"/>
          <p:nvPr/>
        </p:nvSpPr>
        <p:spPr>
          <a:xfrm>
            <a:off x="8637721" y="4085161"/>
            <a:ext cx="1820166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defTabSz="914217">
              <a:defRPr/>
            </a:pPr>
            <a:r>
              <a:rPr lang="ar-SA" b="1" dirty="0" smtClean="0">
                <a:solidFill>
                  <a:srgbClr val="FFFF00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أنظر و أتسأل </a:t>
            </a:r>
            <a:endParaRPr lang="id-ID" b="1" dirty="0">
              <a:solidFill>
                <a:srgbClr val="FFFF00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21" name="กลุ่ม 320"/>
          <p:cNvGrpSpPr/>
          <p:nvPr/>
        </p:nvGrpSpPr>
        <p:grpSpPr>
          <a:xfrm flipH="1">
            <a:off x="2813829" y="4679428"/>
            <a:ext cx="6755805" cy="706438"/>
            <a:chOff x="15534901" y="8356600"/>
            <a:chExt cx="3684965" cy="1412876"/>
          </a:xfrm>
        </p:grpSpPr>
        <p:sp>
          <p:nvSpPr>
            <p:cNvPr id="322" name="Rectangle 19"/>
            <p:cNvSpPr>
              <a:spLocks noChangeArrowheads="1"/>
            </p:cNvSpPr>
            <p:nvPr/>
          </p:nvSpPr>
          <p:spPr bwMode="auto">
            <a:xfrm>
              <a:off x="15534902" y="9678038"/>
              <a:ext cx="3661150" cy="914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4000">
                <a:solidFill>
                  <a:prstClr val="black"/>
                </a:solidFill>
                <a:latin typeface="Tajawal" panose="00000500000000000000" pitchFamily="2" charset="-78"/>
                <a:cs typeface="Cordia New" panose="020B0304020202020204" pitchFamily="34" charset="-34"/>
              </a:endParaRPr>
            </a:p>
          </p:txBody>
        </p:sp>
        <p:sp>
          <p:nvSpPr>
            <p:cNvPr id="323" name="Rectangle 25"/>
            <p:cNvSpPr>
              <a:spLocks noChangeArrowheads="1"/>
            </p:cNvSpPr>
            <p:nvPr/>
          </p:nvSpPr>
          <p:spPr bwMode="auto">
            <a:xfrm>
              <a:off x="15534901" y="8356600"/>
              <a:ext cx="3684965" cy="12223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45720" tIns="22860" rIns="45720" bIns="22860" numCol="1" anchor="ctr" anchorCtr="0" compatLnSpc="1">
              <a:prstTxWarp prst="textNoShape">
                <a:avLst/>
              </a:prstTxWarp>
            </a:bodyPr>
            <a:lstStyle/>
            <a:p>
              <a:pPr algn="ctr" defTabSz="1086602" rtl="0"/>
              <a:r>
                <a:rPr lang="ar-EG" sz="2000" b="1" dirty="0">
                  <a:latin typeface="Tajawal Medium" pitchFamily="2" charset="-78"/>
                  <a:cs typeface="Tajawal Medium" pitchFamily="2" charset="-78"/>
                </a:rPr>
                <a:t>بعد أن يضع البط بيضه يحتاج إلى 30 يوماً تقريباً حتى يفقس. </a:t>
              </a: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Tajawal Medium" pitchFamily="2" charset="-78"/>
                <a:ea typeface="Lato" pitchFamily="34" charset="0"/>
                <a:cs typeface="Tajawal Medium" pitchFamily="2" charset="-78"/>
              </a:endParaRPr>
            </a:p>
          </p:txBody>
        </p:sp>
      </p:grpSp>
      <p:pic>
        <p:nvPicPr>
          <p:cNvPr id="235" name="صورة 2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5959" y="1146220"/>
            <a:ext cx="6543675" cy="2750815"/>
          </a:xfrm>
          <a:prstGeom prst="rect">
            <a:avLst/>
          </a:prstGeom>
        </p:spPr>
      </p:pic>
      <p:sp>
        <p:nvSpPr>
          <p:cNvPr id="236" name="Freeform 10"/>
          <p:cNvSpPr>
            <a:spLocks/>
          </p:cNvSpPr>
          <p:nvPr/>
        </p:nvSpPr>
        <p:spPr bwMode="auto">
          <a:xfrm>
            <a:off x="2792001" y="5628113"/>
            <a:ext cx="6755803" cy="65677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/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تمر فراخ البط بعدة تغيرات في أثناء نموها إلى بط </a:t>
            </a:r>
            <a:r>
              <a:rPr lang="ar-EG" b="1" dirty="0" smtClean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بالغ </a:t>
            </a:r>
            <a:r>
              <a:rPr lang="ar-EG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مكتمل النمو.</a:t>
            </a:r>
            <a:endParaRPr lang="en-US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  <a:p>
            <a:pPr algn="l" defTabSz="1086602" rtl="0"/>
            <a:endParaRPr lang="th-TH" dirty="0">
              <a:solidFill>
                <a:schemeClr val="bg1"/>
              </a:solidFill>
              <a:latin typeface="Calibri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46030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7" grpId="0"/>
      <p:bldP spid="2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สี่เหลี่ยมผืนผ้า 1">
            <a:extLst>
              <a:ext uri="{FF2B5EF4-FFF2-40B4-BE49-F238E27FC236}">
                <a16:creationId xmlns:a16="http://schemas.microsoft.com/office/drawing/2014/main" xmlns="" id="{C166EB78-E4F5-4784-B9FD-5900F93349E6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2657" y="2538787"/>
            <a:ext cx="5290457" cy="784822"/>
          </a:xfrm>
          <a:prstGeom prst="rect">
            <a:avLst/>
          </a:prstGeom>
          <a:noFill/>
        </p:spPr>
        <p:txBody>
          <a:bodyPr wrap="square" lIns="45711" tIns="22856" rIns="45711" bIns="22856" rtlCol="0" anchor="ctr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اخوكم / </a:t>
            </a:r>
          </a:p>
          <a:p>
            <a:pPr algn="ctr"/>
            <a:r>
              <a:rPr lang="ar-SA" sz="2400" b="1" dirty="0" smtClean="0">
                <a:solidFill>
                  <a:schemeClr val="bg1"/>
                </a:solidFill>
                <a:effectLst/>
                <a:latin typeface="Tajawal" pitchFamily="2" charset="-78"/>
                <a:cs typeface="Tajawal" pitchFamily="2" charset="-78"/>
              </a:rPr>
              <a:t>يوسف سليمان البلوي </a:t>
            </a:r>
            <a:endParaRPr lang="en-US" sz="24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5105811" y="3557451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AutoShape 2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0" name="AutoShape 4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1" name="AutoShape 6" descr="https://o.remove.bg/downloads/7f46fb2e-2bd9-4cb2-99ff-9bd4139030f4/01_clr_1-removebg-preview.png"/>
          <p:cNvSpPr>
            <a:spLocks noChangeAspect="1" noChangeArrowheads="1"/>
          </p:cNvSpPr>
          <p:nvPr/>
        </p:nvSpPr>
        <p:spPr bwMode="auto">
          <a:xfrm>
            <a:off x="12276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4771709" y="1049775"/>
            <a:ext cx="32976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4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تم بحمد الله </a:t>
            </a:r>
            <a:endParaRPr lang="en-US" sz="4400" dirty="0">
              <a:solidFill>
                <a:schemeClr val="bg1"/>
              </a:solidFill>
              <a:effectLst/>
              <a:latin typeface="Tajawal" pitchFamily="2" charset="-78"/>
              <a:cs typeface="Tajawal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7512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7648" y="241509"/>
            <a:ext cx="4595152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ما دورات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26" name="กลุ่ม 625"/>
          <p:cNvGrpSpPr/>
          <p:nvPr/>
        </p:nvGrpSpPr>
        <p:grpSpPr>
          <a:xfrm>
            <a:off x="709934" y="718555"/>
            <a:ext cx="3578731" cy="2568409"/>
            <a:chOff x="18192751" y="11677651"/>
            <a:chExt cx="623888" cy="401638"/>
          </a:xfrm>
        </p:grpSpPr>
        <p:sp>
          <p:nvSpPr>
            <p:cNvPr id="627" name="Freeform 903"/>
            <p:cNvSpPr>
              <a:spLocks/>
            </p:cNvSpPr>
            <p:nvPr/>
          </p:nvSpPr>
          <p:spPr bwMode="auto">
            <a:xfrm>
              <a:off x="18192751" y="11677651"/>
              <a:ext cx="623888" cy="401638"/>
            </a:xfrm>
            <a:custGeom>
              <a:avLst/>
              <a:gdLst>
                <a:gd name="T0" fmla="*/ 176 w 188"/>
                <a:gd name="T1" fmla="*/ 0 h 121"/>
                <a:gd name="T2" fmla="*/ 12 w 188"/>
                <a:gd name="T3" fmla="*/ 0 h 121"/>
                <a:gd name="T4" fmla="*/ 0 w 188"/>
                <a:gd name="T5" fmla="*/ 11 h 121"/>
                <a:gd name="T6" fmla="*/ 0 w 188"/>
                <a:gd name="T7" fmla="*/ 95 h 121"/>
                <a:gd name="T8" fmla="*/ 0 w 188"/>
                <a:gd name="T9" fmla="*/ 109 h 121"/>
                <a:gd name="T10" fmla="*/ 0 w 188"/>
                <a:gd name="T11" fmla="*/ 113 h 121"/>
                <a:gd name="T12" fmla="*/ 1 w 188"/>
                <a:gd name="T13" fmla="*/ 113 h 121"/>
                <a:gd name="T14" fmla="*/ 12 w 188"/>
                <a:gd name="T15" fmla="*/ 121 h 121"/>
                <a:gd name="T16" fmla="*/ 176 w 188"/>
                <a:gd name="T17" fmla="*/ 121 h 121"/>
                <a:gd name="T18" fmla="*/ 187 w 188"/>
                <a:gd name="T19" fmla="*/ 113 h 121"/>
                <a:gd name="T20" fmla="*/ 188 w 188"/>
                <a:gd name="T21" fmla="*/ 113 h 121"/>
                <a:gd name="T22" fmla="*/ 188 w 188"/>
                <a:gd name="T23" fmla="*/ 109 h 121"/>
                <a:gd name="T24" fmla="*/ 188 w 188"/>
                <a:gd name="T25" fmla="*/ 95 h 121"/>
                <a:gd name="T26" fmla="*/ 188 w 188"/>
                <a:gd name="T27" fmla="*/ 11 h 121"/>
                <a:gd name="T28" fmla="*/ 176 w 188"/>
                <a:gd name="T2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21">
                  <a:moveTo>
                    <a:pt x="176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2" y="117"/>
                    <a:pt x="6" y="121"/>
                    <a:pt x="12" y="121"/>
                  </a:cubicBezTo>
                  <a:cubicBezTo>
                    <a:pt x="176" y="121"/>
                    <a:pt x="176" y="121"/>
                    <a:pt x="176" y="121"/>
                  </a:cubicBezTo>
                  <a:cubicBezTo>
                    <a:pt x="181" y="121"/>
                    <a:pt x="186" y="117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8" y="109"/>
                    <a:pt x="188" y="109"/>
                    <a:pt x="188" y="109"/>
                  </a:cubicBezTo>
                  <a:cubicBezTo>
                    <a:pt x="188" y="95"/>
                    <a:pt x="188" y="95"/>
                    <a:pt x="188" y="95"/>
                  </a:cubicBezTo>
                  <a:cubicBezTo>
                    <a:pt x="188" y="11"/>
                    <a:pt x="188" y="11"/>
                    <a:pt x="188" y="11"/>
                  </a:cubicBezTo>
                  <a:cubicBezTo>
                    <a:pt x="188" y="5"/>
                    <a:pt x="182" y="0"/>
                    <a:pt x="176" y="0"/>
                  </a:cubicBezTo>
                  <a:close/>
                </a:path>
              </a:pathLst>
            </a:custGeom>
            <a:solidFill>
              <a:srgbClr val="E8DE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628" name="Freeform 904"/>
            <p:cNvSpPr>
              <a:spLocks/>
            </p:cNvSpPr>
            <p:nvPr/>
          </p:nvSpPr>
          <p:spPr bwMode="auto">
            <a:xfrm>
              <a:off x="18222914" y="11701463"/>
              <a:ext cx="566738" cy="350838"/>
            </a:xfrm>
            <a:custGeom>
              <a:avLst/>
              <a:gdLst>
                <a:gd name="T0" fmla="*/ 167 w 171"/>
                <a:gd name="T1" fmla="*/ 106 h 106"/>
                <a:gd name="T2" fmla="*/ 3 w 171"/>
                <a:gd name="T3" fmla="*/ 106 h 106"/>
                <a:gd name="T4" fmla="*/ 0 w 171"/>
                <a:gd name="T5" fmla="*/ 102 h 106"/>
                <a:gd name="T6" fmla="*/ 0 w 171"/>
                <a:gd name="T7" fmla="*/ 4 h 106"/>
                <a:gd name="T8" fmla="*/ 3 w 171"/>
                <a:gd name="T9" fmla="*/ 0 h 106"/>
                <a:gd name="T10" fmla="*/ 167 w 171"/>
                <a:gd name="T11" fmla="*/ 0 h 106"/>
                <a:gd name="T12" fmla="*/ 171 w 171"/>
                <a:gd name="T13" fmla="*/ 4 h 106"/>
                <a:gd name="T14" fmla="*/ 171 w 171"/>
                <a:gd name="T15" fmla="*/ 102 h 106"/>
                <a:gd name="T16" fmla="*/ 167 w 171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06">
                  <a:moveTo>
                    <a:pt x="167" y="106"/>
                  </a:moveTo>
                  <a:cubicBezTo>
                    <a:pt x="3" y="106"/>
                    <a:pt x="3" y="106"/>
                    <a:pt x="3" y="106"/>
                  </a:cubicBezTo>
                  <a:cubicBezTo>
                    <a:pt x="1" y="106"/>
                    <a:pt x="0" y="104"/>
                    <a:pt x="0" y="10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70" y="0"/>
                    <a:pt x="171" y="2"/>
                    <a:pt x="171" y="4"/>
                  </a:cubicBezTo>
                  <a:cubicBezTo>
                    <a:pt x="171" y="102"/>
                    <a:pt x="171" y="102"/>
                    <a:pt x="171" y="102"/>
                  </a:cubicBezTo>
                  <a:cubicBezTo>
                    <a:pt x="171" y="104"/>
                    <a:pt x="170" y="106"/>
                    <a:pt x="167" y="106"/>
                  </a:cubicBezTo>
                  <a:close/>
                </a:path>
              </a:pathLst>
            </a:custGeom>
            <a:solidFill>
              <a:srgbClr val="333C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l" defTabSz="1086602" rtl="0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</p:grpSp>
      <p:grpSp>
        <p:nvGrpSpPr>
          <p:cNvPr id="785" name="กลุ่ม 784"/>
          <p:cNvGrpSpPr/>
          <p:nvPr/>
        </p:nvGrpSpPr>
        <p:grpSpPr>
          <a:xfrm flipH="1">
            <a:off x="5783366" y="920037"/>
            <a:ext cx="5488476" cy="1828564"/>
            <a:chOff x="6978085" y="4114800"/>
            <a:chExt cx="10976951" cy="3657128"/>
          </a:xfrm>
        </p:grpSpPr>
        <p:sp>
          <p:nvSpPr>
            <p:cNvPr id="786" name="Content Placeholder 2"/>
            <p:cNvSpPr txBox="1">
              <a:spLocks/>
            </p:cNvSpPr>
            <p:nvPr/>
          </p:nvSpPr>
          <p:spPr>
            <a:xfrm>
              <a:off x="6978085" y="5608142"/>
              <a:ext cx="10976951" cy="2163786"/>
            </a:xfrm>
            <a:prstGeom prst="rect">
              <a:avLst/>
            </a:prstGeom>
          </p:spPr>
          <p:txBody>
            <a:bodyPr vert="horz" lIns="121893" tIns="60946" rIns="121893" bIns="60946" numCol="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ctr"/>
              <a:r>
                <a:rPr lang="ar-SA" sz="2400" b="1" dirty="0">
                  <a:solidFill>
                    <a:schemeClr val="bg1"/>
                  </a:solidFill>
                  <a:latin typeface="Tajawal Medium" pitchFamily="2" charset="-78"/>
                  <a:cs typeface="Tajawal Medium" pitchFamily="2" charset="-78"/>
                </a:rPr>
                <a:t>تبدأ معظم الحيوانات حياتها و تستمر في النمو لتصبح أفراداً بالغة </a:t>
              </a:r>
              <a:endParaRPr lang="ar-SA" sz="2400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endParaRPr>
            </a:p>
          </p:txBody>
        </p:sp>
        <p:sp>
          <p:nvSpPr>
            <p:cNvPr id="787" name="สี่เหลี่ยมผืนผ้า 786"/>
            <p:cNvSpPr/>
            <p:nvPr/>
          </p:nvSpPr>
          <p:spPr>
            <a:xfrm>
              <a:off x="7056439" y="4114800"/>
              <a:ext cx="5486334" cy="10464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17">
                <a:defRPr/>
              </a:pPr>
              <a:endParaRPr lang="id-ID" sz="2800" b="1" dirty="0">
                <a:solidFill>
                  <a:srgbClr val="9BBB59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sp>
        <p:nvSpPr>
          <p:cNvPr id="795" name="TextBox 794"/>
          <p:cNvSpPr txBox="1"/>
          <p:nvPr/>
        </p:nvSpPr>
        <p:spPr>
          <a:xfrm flipH="1">
            <a:off x="5917139" y="3429594"/>
            <a:ext cx="5498972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ar-SA" sz="24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يفقس صغير الحرباء ثم  يزداد حجم جسمه تدريجياً حتى يصبح بالغاً.</a:t>
            </a:r>
            <a:endParaRPr lang="en-US" sz="2400" dirty="0">
              <a:solidFill>
                <a:schemeClr val="bg1"/>
              </a:solidFill>
              <a:latin typeface="Tajawal Medium" pitchFamily="2" charset="-78"/>
              <a:cs typeface="Tajawal Medium" pitchFamily="2" charset="-78"/>
            </a:endParaRPr>
          </a:p>
        </p:txBody>
      </p:sp>
      <p:pic>
        <p:nvPicPr>
          <p:cNvPr id="116" name="Picture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205" b="100000" l="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37826" y="1017431"/>
            <a:ext cx="1955379" cy="193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17" name="صورة 116" descr="إبراهيم جبران on Twitter: &amp;quot;أسطورة الحرباء ذات الفك (الجُعري) تقول الأسطورة  وهي جيزانية موغلة في القدم أنه لو عضتك ( حرباية ) فلن تفك عضتها حتى (ينهق)  حمار من الشرق وآخر من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877" b="100000" l="1558" r="90000">
                        <a14:backgroundMark x1="74286" y1="67901" x2="74286" y2="67901"/>
                        <a14:backgroundMark x1="74286" y1="60000" x2="74286" y2="60000"/>
                        <a14:backgroundMark x1="55195" y1="72099" x2="55195" y2="72099"/>
                        <a14:backgroundMark x1="53896" y1="69136" x2="53896" y2="69136"/>
                        <a14:backgroundMark x1="50260" y1="67160" x2="50260" y2="67160"/>
                        <a14:backgroundMark x1="39351" y1="64198" x2="39351" y2="64198"/>
                        <a14:backgroundMark x1="38052" y1="74074" x2="38052" y2="74074"/>
                        <a14:backgroundMark x1="40649" y1="74568" x2="40649" y2="74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1" t="6571" r="9259" b="5085"/>
          <a:stretch/>
        </p:blipFill>
        <p:spPr bwMode="auto">
          <a:xfrm>
            <a:off x="1049820" y="3854316"/>
            <a:ext cx="3566553" cy="2827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5996610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สี่เหลี่ยมผืนผ้า 1">
            <a:extLst>
              <a:ext uri="{FF2B5EF4-FFF2-40B4-BE49-F238E27FC236}">
                <a16:creationId xmlns:a16="http://schemas.microsoft.com/office/drawing/2014/main" xmlns="" id="{067A61DB-98E7-4F7C-9355-A6F2479132B6}"/>
              </a:ext>
            </a:extLst>
          </p:cNvPr>
          <p:cNvSpPr/>
          <p:nvPr/>
        </p:nvSpPr>
        <p:spPr>
          <a:xfrm>
            <a:off x="54305" y="-60857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ما دورات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213235" y="1109729"/>
            <a:ext cx="3642877" cy="152648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3" name="กลุ่ม 142"/>
          <p:cNvGrpSpPr/>
          <p:nvPr/>
        </p:nvGrpSpPr>
        <p:grpSpPr>
          <a:xfrm>
            <a:off x="2150774" y="2049166"/>
            <a:ext cx="7972020" cy="3587854"/>
            <a:chOff x="15580311" y="2709076"/>
            <a:chExt cx="5468138" cy="2373857"/>
          </a:xfrm>
        </p:grpSpPr>
        <p:sp>
          <p:nvSpPr>
            <p:cNvPr id="144" name="Freeform 10"/>
            <p:cNvSpPr>
              <a:spLocks/>
            </p:cNvSpPr>
            <p:nvPr/>
          </p:nvSpPr>
          <p:spPr bwMode="auto">
            <a:xfrm>
              <a:off x="15706725" y="2765183"/>
              <a:ext cx="5254625" cy="2317750"/>
            </a:xfrm>
            <a:custGeom>
              <a:avLst/>
              <a:gdLst>
                <a:gd name="T0" fmla="*/ 238 w 238"/>
                <a:gd name="T1" fmla="*/ 93 h 105"/>
                <a:gd name="T2" fmla="*/ 227 w 238"/>
                <a:gd name="T3" fmla="*/ 105 h 105"/>
                <a:gd name="T4" fmla="*/ 11 w 238"/>
                <a:gd name="T5" fmla="*/ 105 h 105"/>
                <a:gd name="T6" fmla="*/ 0 w 238"/>
                <a:gd name="T7" fmla="*/ 93 h 105"/>
                <a:gd name="T8" fmla="*/ 0 w 238"/>
                <a:gd name="T9" fmla="*/ 11 h 105"/>
                <a:gd name="T10" fmla="*/ 11 w 238"/>
                <a:gd name="T11" fmla="*/ 0 h 105"/>
                <a:gd name="T12" fmla="*/ 227 w 238"/>
                <a:gd name="T13" fmla="*/ 0 h 105"/>
                <a:gd name="T14" fmla="*/ 238 w 238"/>
                <a:gd name="T15" fmla="*/ 11 h 105"/>
                <a:gd name="T16" fmla="*/ 238 w 238"/>
                <a:gd name="T17" fmla="*/ 9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05">
                  <a:moveTo>
                    <a:pt x="238" y="93"/>
                  </a:moveTo>
                  <a:cubicBezTo>
                    <a:pt x="238" y="100"/>
                    <a:pt x="233" y="105"/>
                    <a:pt x="227" y="105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5" y="105"/>
                    <a:pt x="0" y="100"/>
                    <a:pt x="0" y="9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33" y="0"/>
                    <a:pt x="238" y="5"/>
                    <a:pt x="238" y="11"/>
                  </a:cubicBezTo>
                  <a:lnTo>
                    <a:pt x="238" y="9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r" defTabSz="1086602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45" name="Freeform 11"/>
            <p:cNvSpPr>
              <a:spLocks/>
            </p:cNvSpPr>
            <p:nvPr/>
          </p:nvSpPr>
          <p:spPr bwMode="auto">
            <a:xfrm>
              <a:off x="15706724" y="2709076"/>
              <a:ext cx="5254626" cy="697790"/>
            </a:xfrm>
            <a:prstGeom prst="roundRect">
              <a:avLst>
                <a:gd name="adj" fmla="val 3859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r" defTabSz="1086602"/>
              <a:endParaRPr lang="th-TH" sz="3350">
                <a:solidFill>
                  <a:prstClr val="black"/>
                </a:solidFill>
                <a:latin typeface="Calibri"/>
                <a:cs typeface="Cordia New" panose="020B0304020202020204" pitchFamily="34" charset="-34"/>
              </a:endParaRPr>
            </a:p>
          </p:txBody>
        </p:sp>
        <p:sp>
          <p:nvSpPr>
            <p:cNvPr id="146" name="TextBox 31"/>
            <p:cNvSpPr txBox="1">
              <a:spLocks noChangeArrowheads="1"/>
            </p:cNvSpPr>
            <p:nvPr/>
          </p:nvSpPr>
          <p:spPr bwMode="auto">
            <a:xfrm>
              <a:off x="15706725" y="2864516"/>
              <a:ext cx="5181599" cy="386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charset="0"/>
                  <a:ea typeface="ＭＳ Ｐゴシック" charset="0"/>
                </a:defRPr>
              </a:lvl9pPr>
            </a:lstStyle>
            <a:p>
              <a:pPr algn="ctr" defTabSz="914217">
                <a:defRPr/>
              </a:pPr>
              <a:r>
                <a:rPr lang="ar-SA" sz="3200" b="1" dirty="0" smtClean="0">
                  <a:solidFill>
                    <a:schemeClr val="accent1">
                      <a:lumMod val="75000"/>
                    </a:schemeClr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دورة الحياة </a:t>
              </a:r>
              <a:endParaRPr lang="id-ID" sz="3200" b="1" dirty="0">
                <a:solidFill>
                  <a:schemeClr val="accent1">
                    <a:lumMod val="7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580311" y="3924058"/>
              <a:ext cx="5468138" cy="562024"/>
            </a:xfrm>
            <a:prstGeom prst="rect">
              <a:avLst/>
            </a:prstGeom>
            <a:noFill/>
          </p:spPr>
          <p:txBody>
            <a:bodyPr wrap="square" lIns="109710" tIns="54855" rIns="109710" bIns="54855" rtlCol="0" anchor="ctr">
              <a:spAutoFit/>
            </a:bodyPr>
            <a:lstStyle/>
            <a:p>
              <a:pPr algn="ctr" defTabSz="1086602"/>
              <a:r>
                <a:rPr lang="ar-EG" sz="2400" b="1" dirty="0">
                  <a:solidFill>
                    <a:srgbClr val="A8007C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سلسلة من مراحل النموّ المختلفة التي يمرّ بها </a:t>
              </a:r>
              <a:r>
                <a:rPr lang="ar-EG" sz="2400" b="1" dirty="0" smtClean="0">
                  <a:solidFill>
                    <a:srgbClr val="A8007C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المخلوق</a:t>
              </a:r>
              <a:endParaRPr lang="ar-EG" sz="2400" b="1" dirty="0">
                <a:solidFill>
                  <a:srgbClr val="A8007C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endParaRPr>
            </a:p>
            <a:p>
              <a:pPr algn="ctr" defTabSz="1086602"/>
              <a:r>
                <a:rPr lang="ar-EG" sz="2400" b="1" dirty="0">
                  <a:solidFill>
                    <a:srgbClr val="A8007C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 الحيّ، من مراحل تكوّنه إلى مرحلة البلوغ (اكتمال النمو).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16916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دورة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10" name="กลุ่ม 309"/>
          <p:cNvGrpSpPr/>
          <p:nvPr/>
        </p:nvGrpSpPr>
        <p:grpSpPr>
          <a:xfrm flipH="1">
            <a:off x="1502050" y="1464484"/>
            <a:ext cx="7868901" cy="2420641"/>
            <a:chOff x="9367308" y="3939805"/>
            <a:chExt cx="7899986" cy="1389616"/>
          </a:xfrm>
        </p:grpSpPr>
        <p:sp>
          <p:nvSpPr>
            <p:cNvPr id="320" name="Freeform 734"/>
            <p:cNvSpPr>
              <a:spLocks noChangeArrowheads="1"/>
            </p:cNvSpPr>
            <p:nvPr/>
          </p:nvSpPr>
          <p:spPr bwMode="auto">
            <a:xfrm rot="5400000">
              <a:off x="9883289" y="4929377"/>
              <a:ext cx="342077" cy="458012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8" name="Freeform 734"/>
            <p:cNvSpPr>
              <a:spLocks noChangeArrowheads="1"/>
            </p:cNvSpPr>
            <p:nvPr/>
          </p:nvSpPr>
          <p:spPr bwMode="auto">
            <a:xfrm rot="5400000">
              <a:off x="16867249" y="4410339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6" name="Freeform 734"/>
            <p:cNvSpPr>
              <a:spLocks noChangeArrowheads="1"/>
            </p:cNvSpPr>
            <p:nvPr/>
          </p:nvSpPr>
          <p:spPr bwMode="auto">
            <a:xfrm rot="16200000">
              <a:off x="9425276" y="3881837"/>
              <a:ext cx="342077" cy="458014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3184978" y="1039764"/>
            <a:ext cx="5570318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ب</a:t>
            </a:r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عض الحيوانات عندما تنمو يزداد حجمها تدريجياً إلى أن تصبح بالغة، </a:t>
            </a:r>
            <a:endParaRPr lang="ar-SA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334" name="Oval 14"/>
          <p:cNvSpPr>
            <a:spLocks noChangeArrowheads="1"/>
          </p:cNvSpPr>
          <p:nvPr/>
        </p:nvSpPr>
        <p:spPr bwMode="auto">
          <a:xfrm>
            <a:off x="7311566" y="4129971"/>
            <a:ext cx="2198783" cy="226668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335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4270588" y="2139573"/>
            <a:ext cx="3166435" cy="84944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كما يحدث في </a:t>
            </a:r>
            <a:r>
              <a:rPr lang="ar-JO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الحرباء</a:t>
            </a: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</a:t>
            </a:r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الثدييات </a:t>
            </a:r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والطيور</a:t>
            </a:r>
            <a:r>
              <a:rPr lang="ar-JO" sz="24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.</a:t>
            </a:r>
            <a:endParaRPr lang="ar-JO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pic>
        <p:nvPicPr>
          <p:cNvPr id="112" name="Picture 5" descr="保育セミナースタッフ会 | 遊びとおもちゃの専門店 krtek select toy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95" r="67904" b="35181"/>
          <a:stretch/>
        </p:blipFill>
        <p:spPr bwMode="auto">
          <a:xfrm flipH="1">
            <a:off x="7849782" y="4215977"/>
            <a:ext cx="1292732" cy="179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صورة 1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54" r="15230" b="6455"/>
          <a:stretch/>
        </p:blipFill>
        <p:spPr>
          <a:xfrm>
            <a:off x="1341085" y="2683048"/>
            <a:ext cx="3321066" cy="38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457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2" grpId="0"/>
      <p:bldP spid="334" grpId="0" animBg="1"/>
      <p:bldP spid="3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3235" y="241509"/>
            <a:ext cx="384397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2800" b="1" dirty="0" smtClean="0">
                <a:solidFill>
                  <a:schemeClr val="bg1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دورة الحياة </a:t>
            </a:r>
            <a:endParaRPr lang="id-ID" sz="2800" b="1" dirty="0">
              <a:solidFill>
                <a:schemeClr val="bg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10" name="กลุ่ม 309"/>
          <p:cNvGrpSpPr/>
          <p:nvPr/>
        </p:nvGrpSpPr>
        <p:grpSpPr>
          <a:xfrm flipH="1">
            <a:off x="1339135" y="1727961"/>
            <a:ext cx="7280714" cy="1619819"/>
            <a:chOff x="9039176" y="3845820"/>
            <a:chExt cx="7956931" cy="1247930"/>
          </a:xfrm>
        </p:grpSpPr>
        <p:sp>
          <p:nvSpPr>
            <p:cNvPr id="320" name="Freeform 734"/>
            <p:cNvSpPr>
              <a:spLocks noChangeArrowheads="1"/>
            </p:cNvSpPr>
            <p:nvPr/>
          </p:nvSpPr>
          <p:spPr bwMode="auto">
            <a:xfrm rot="5400000">
              <a:off x="10067531" y="4693706"/>
              <a:ext cx="342077" cy="458012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8" name="Freeform 734"/>
            <p:cNvSpPr>
              <a:spLocks noChangeArrowheads="1"/>
            </p:cNvSpPr>
            <p:nvPr/>
          </p:nvSpPr>
          <p:spPr bwMode="auto">
            <a:xfrm rot="5400000">
              <a:off x="16596061" y="4579435"/>
              <a:ext cx="342077" cy="458014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6" name="Freeform 734"/>
            <p:cNvSpPr>
              <a:spLocks noChangeArrowheads="1"/>
            </p:cNvSpPr>
            <p:nvPr/>
          </p:nvSpPr>
          <p:spPr bwMode="auto">
            <a:xfrm rot="16200000">
              <a:off x="9097144" y="3787852"/>
              <a:ext cx="342077" cy="458013"/>
            </a:xfrm>
            <a:custGeom>
              <a:avLst/>
              <a:gdLst>
                <a:gd name="T0" fmla="*/ 43 w 263"/>
                <a:gd name="T1" fmla="*/ 348 h 354"/>
                <a:gd name="T2" fmla="*/ 43 w 263"/>
                <a:gd name="T3" fmla="*/ 348 h 354"/>
                <a:gd name="T4" fmla="*/ 250 w 263"/>
                <a:gd name="T5" fmla="*/ 198 h 354"/>
                <a:gd name="T6" fmla="*/ 262 w 263"/>
                <a:gd name="T7" fmla="*/ 178 h 354"/>
                <a:gd name="T8" fmla="*/ 250 w 263"/>
                <a:gd name="T9" fmla="*/ 155 h 354"/>
                <a:gd name="T10" fmla="*/ 43 w 263"/>
                <a:gd name="T11" fmla="*/ 5 h 354"/>
                <a:gd name="T12" fmla="*/ 14 w 263"/>
                <a:gd name="T13" fmla="*/ 5 h 354"/>
                <a:gd name="T14" fmla="*/ 0 w 263"/>
                <a:gd name="T15" fmla="*/ 28 h 354"/>
                <a:gd name="T16" fmla="*/ 0 w 263"/>
                <a:gd name="T17" fmla="*/ 324 h 354"/>
                <a:gd name="T18" fmla="*/ 14 w 263"/>
                <a:gd name="T19" fmla="*/ 350 h 354"/>
                <a:gd name="T20" fmla="*/ 43 w 263"/>
                <a:gd name="T21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3" h="354">
                  <a:moveTo>
                    <a:pt x="43" y="348"/>
                  </a:moveTo>
                  <a:lnTo>
                    <a:pt x="43" y="348"/>
                  </a:lnTo>
                  <a:cubicBezTo>
                    <a:pt x="250" y="198"/>
                    <a:pt x="250" y="198"/>
                    <a:pt x="250" y="198"/>
                  </a:cubicBezTo>
                  <a:cubicBezTo>
                    <a:pt x="259" y="192"/>
                    <a:pt x="262" y="186"/>
                    <a:pt x="262" y="178"/>
                  </a:cubicBezTo>
                  <a:cubicBezTo>
                    <a:pt x="262" y="169"/>
                    <a:pt x="259" y="161"/>
                    <a:pt x="250" y="15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5" y="0"/>
                    <a:pt x="23" y="0"/>
                    <a:pt x="14" y="5"/>
                  </a:cubicBezTo>
                  <a:cubicBezTo>
                    <a:pt x="5" y="8"/>
                    <a:pt x="0" y="16"/>
                    <a:pt x="0" y="28"/>
                  </a:cubicBezTo>
                  <a:cubicBezTo>
                    <a:pt x="0" y="324"/>
                    <a:pt x="0" y="324"/>
                    <a:pt x="0" y="324"/>
                  </a:cubicBezTo>
                  <a:cubicBezTo>
                    <a:pt x="0" y="336"/>
                    <a:pt x="5" y="344"/>
                    <a:pt x="14" y="350"/>
                  </a:cubicBezTo>
                  <a:cubicBezTo>
                    <a:pt x="23" y="353"/>
                    <a:pt x="35" y="353"/>
                    <a:pt x="43" y="34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l" defTabSz="1086602" rtl="0"/>
              <a:endParaRPr lang="en-US" sz="33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1145775" y="1594010"/>
            <a:ext cx="6941065" cy="72633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>
              <a:spcAft>
                <a:spcPts val="1000"/>
              </a:spcAft>
              <a:buFont typeface="Arial"/>
              <a:buChar char="•"/>
            </a:pPr>
            <a:r>
              <a:rPr lang="ar-JO" sz="20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البعض الآخر من الحيوانات عندما تنمو تمر بعملية تُسمى التحول، كما يحدث في البرمائيات والحشرات.</a:t>
            </a:r>
          </a:p>
        </p:txBody>
      </p:sp>
      <p:sp>
        <p:nvSpPr>
          <p:cNvPr id="334" name="Oval 14"/>
          <p:cNvSpPr>
            <a:spLocks noChangeArrowheads="1"/>
          </p:cNvSpPr>
          <p:nvPr/>
        </p:nvSpPr>
        <p:spPr bwMode="auto">
          <a:xfrm>
            <a:off x="7666616" y="3577040"/>
            <a:ext cx="2638698" cy="205305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l" defTabSz="1086602" rtl="0"/>
            <a:endParaRPr lang="th-TH" sz="3350">
              <a:solidFill>
                <a:prstClr val="black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2001102" y="2429229"/>
            <a:ext cx="5490341" cy="480113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ctr" defTabSz="1086602"/>
            <a:r>
              <a:rPr lang="ar-JO" sz="2400" b="1" dirty="0">
                <a:solidFill>
                  <a:schemeClr val="bg1"/>
                </a:solidFill>
                <a:latin typeface="Tajawal Medium" pitchFamily="2" charset="-78"/>
                <a:cs typeface="Tajawal Medium" pitchFamily="2" charset="-78"/>
              </a:rPr>
              <a:t>كما يحدث في البرمائيات والحشرات.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Tajawal Medium" pitchFamily="2" charset="-78"/>
              <a:ea typeface="Lato" pitchFamily="34" charset="0"/>
              <a:cs typeface="Tajawal Medium" pitchFamily="2" charset="-78"/>
            </a:endParaRPr>
          </a:p>
        </p:txBody>
      </p:sp>
      <p:pic>
        <p:nvPicPr>
          <p:cNvPr id="25" name="Picture 2" descr="Uçmak Karikatür Yalıtılmış - Pixabay&amp;#39;da ücretsiz vektör graf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3584" y="3761230"/>
            <a:ext cx="1650820" cy="15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3" t="24973" r="13600" b="2807"/>
          <a:stretch/>
        </p:blipFill>
        <p:spPr>
          <a:xfrm flipH="1">
            <a:off x="5203157" y="3347632"/>
            <a:ext cx="3138173" cy="3510368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340" y="3372445"/>
            <a:ext cx="3152874" cy="326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00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2" grpId="0"/>
      <p:bldP spid="334" grpId="0" animBg="1"/>
      <p:bldP spid="3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สี่เหลี่ยมผืนผ้า 1">
            <a:extLst>
              <a:ext uri="{FF2B5EF4-FFF2-40B4-BE49-F238E27FC236}">
                <a16:creationId xmlns:a16="http://schemas.microsoft.com/office/drawing/2014/main" xmlns="" id="{F8E48494-0FE3-4AE0-A67D-0972A16AD8CC}"/>
              </a:ext>
            </a:extLst>
          </p:cNvPr>
          <p:cNvSpPr/>
          <p:nvPr/>
        </p:nvSpPr>
        <p:spPr>
          <a:xfrm>
            <a:off x="15082" y="0"/>
            <a:ext cx="1216183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6602" rtl="0"/>
            <a:endParaRPr lang="th-TH" sz="335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4920" y="161844"/>
            <a:ext cx="3843978" cy="60015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 defTabSz="914217">
              <a:defRPr/>
            </a:pPr>
            <a:r>
              <a:rPr lang="ar-SA" sz="3600" b="1" dirty="0" smtClean="0">
                <a:solidFill>
                  <a:srgbClr val="F79646"/>
                </a:solidFill>
                <a:latin typeface="Tajawal" panose="00000500000000000000" pitchFamily="2" charset="-78"/>
                <a:ea typeface="Lato" pitchFamily="34" charset="0"/>
                <a:cs typeface="Tajawal" panose="00000500000000000000" pitchFamily="2" charset="-78"/>
              </a:rPr>
              <a:t>التحول </a:t>
            </a:r>
            <a:endParaRPr lang="id-ID" sz="3600" b="1" dirty="0">
              <a:solidFill>
                <a:srgbClr val="F79646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" name="Freeform 1"/>
          <p:cNvSpPr>
            <a:spLocks noChangeArrowheads="1"/>
          </p:cNvSpPr>
          <p:nvPr/>
        </p:nvSpPr>
        <p:spPr bwMode="auto">
          <a:xfrm flipH="1">
            <a:off x="8349539" y="1447800"/>
            <a:ext cx="2840509" cy="1134623"/>
          </a:xfrm>
          <a:custGeom>
            <a:avLst/>
            <a:gdLst>
              <a:gd name="T0" fmla="*/ 5639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9 w 7144"/>
              <a:gd name="T9" fmla="*/ 3557 h 3558"/>
              <a:gd name="T10" fmla="*/ 7143 w 7144"/>
              <a:gd name="T11" fmla="*/ 1792 h 3558"/>
              <a:gd name="T12" fmla="*/ 5639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39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9" y="3557"/>
                </a:lnTo>
                <a:lnTo>
                  <a:pt x="7143" y="1792"/>
                </a:lnTo>
                <a:lnTo>
                  <a:pt x="5639" y="0"/>
                </a:ln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l" defTabSz="1086602" rtl="0"/>
            <a:endParaRPr lang="en-US" sz="3350" dirty="0">
              <a:solidFill>
                <a:prstClr val="black"/>
              </a:solidFill>
              <a:latin typeface="Raleway Light"/>
            </a:endParaRPr>
          </a:p>
        </p:txBody>
      </p:sp>
      <p:sp>
        <p:nvSpPr>
          <p:cNvPr id="55" name="Freeform 2"/>
          <p:cNvSpPr>
            <a:spLocks noChangeArrowheads="1"/>
          </p:cNvSpPr>
          <p:nvPr/>
        </p:nvSpPr>
        <p:spPr bwMode="auto">
          <a:xfrm flipH="1">
            <a:off x="4714969" y="1469258"/>
            <a:ext cx="2840509" cy="1134623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l" defTabSz="1086602" rtl="0"/>
            <a:endParaRPr lang="en-US" sz="3350" dirty="0">
              <a:solidFill>
                <a:prstClr val="black"/>
              </a:solidFill>
              <a:latin typeface="Raleway Light"/>
            </a:endParaRPr>
          </a:p>
        </p:txBody>
      </p:sp>
      <p:sp>
        <p:nvSpPr>
          <p:cNvPr id="61" name="Freeform 2"/>
          <p:cNvSpPr>
            <a:spLocks noChangeArrowheads="1"/>
          </p:cNvSpPr>
          <p:nvPr/>
        </p:nvSpPr>
        <p:spPr bwMode="auto">
          <a:xfrm flipH="1">
            <a:off x="1086305" y="1447800"/>
            <a:ext cx="2840509" cy="1134623"/>
          </a:xfrm>
          <a:custGeom>
            <a:avLst/>
            <a:gdLst>
              <a:gd name="T0" fmla="*/ 5668 w 7144"/>
              <a:gd name="T1" fmla="*/ 0 h 3558"/>
              <a:gd name="T2" fmla="*/ 0 w 7144"/>
              <a:gd name="T3" fmla="*/ 0 h 3558"/>
              <a:gd name="T4" fmla="*/ 1475 w 7144"/>
              <a:gd name="T5" fmla="*/ 1792 h 3558"/>
              <a:gd name="T6" fmla="*/ 0 w 7144"/>
              <a:gd name="T7" fmla="*/ 3557 h 3558"/>
              <a:gd name="T8" fmla="*/ 5668 w 7144"/>
              <a:gd name="T9" fmla="*/ 3557 h 3558"/>
              <a:gd name="T10" fmla="*/ 7143 w 7144"/>
              <a:gd name="T11" fmla="*/ 1792 h 3558"/>
              <a:gd name="T12" fmla="*/ 5668 w 7144"/>
              <a:gd name="T13" fmla="*/ 0 h 3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144" h="3558">
                <a:moveTo>
                  <a:pt x="5668" y="0"/>
                </a:moveTo>
                <a:lnTo>
                  <a:pt x="0" y="0"/>
                </a:lnTo>
                <a:lnTo>
                  <a:pt x="1475" y="1792"/>
                </a:lnTo>
                <a:lnTo>
                  <a:pt x="0" y="3557"/>
                </a:lnTo>
                <a:lnTo>
                  <a:pt x="5668" y="3557"/>
                </a:lnTo>
                <a:lnTo>
                  <a:pt x="7143" y="1792"/>
                </a:lnTo>
                <a:lnTo>
                  <a:pt x="5668" y="0"/>
                </a:lnTo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 algn="l" defTabSz="1086602" rtl="0"/>
            <a:endParaRPr lang="en-US" sz="3350" dirty="0">
              <a:solidFill>
                <a:prstClr val="black"/>
              </a:solidFill>
              <a:latin typeface="Raleway Light"/>
            </a:endParaRPr>
          </a:p>
        </p:txBody>
      </p:sp>
      <p:grpSp>
        <p:nvGrpSpPr>
          <p:cNvPr id="71" name="กลุ่ม 70"/>
          <p:cNvGrpSpPr/>
          <p:nvPr/>
        </p:nvGrpSpPr>
        <p:grpSpPr>
          <a:xfrm>
            <a:off x="2465180" y="3502487"/>
            <a:ext cx="8559135" cy="2653616"/>
            <a:chOff x="1722437" y="3556308"/>
            <a:chExt cx="5090069" cy="4467783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1722437" y="3556308"/>
              <a:ext cx="4843917" cy="4467783"/>
              <a:chOff x="888609" y="3619938"/>
              <a:chExt cx="5726112" cy="4679045"/>
            </a:xfrm>
          </p:grpSpPr>
          <p:sp>
            <p:nvSpPr>
              <p:cNvPr id="77" name="Freeform 6"/>
              <p:cNvSpPr>
                <a:spLocks/>
              </p:cNvSpPr>
              <p:nvPr/>
            </p:nvSpPr>
            <p:spPr bwMode="auto">
              <a:xfrm>
                <a:off x="888609" y="3619941"/>
                <a:ext cx="5726112" cy="4679042"/>
              </a:xfrm>
              <a:custGeom>
                <a:avLst/>
                <a:gdLst>
                  <a:gd name="T0" fmla="*/ 3607 w 3607"/>
                  <a:gd name="T1" fmla="*/ 325 h 2481"/>
                  <a:gd name="T2" fmla="*/ 3607 w 3607"/>
                  <a:gd name="T3" fmla="*/ 2481 h 2481"/>
                  <a:gd name="T4" fmla="*/ 0 w 3607"/>
                  <a:gd name="T5" fmla="*/ 2481 h 2481"/>
                  <a:gd name="T6" fmla="*/ 0 w 3607"/>
                  <a:gd name="T7" fmla="*/ 325 h 2481"/>
                  <a:gd name="T8" fmla="*/ 1794 w 3607"/>
                  <a:gd name="T9" fmla="*/ 0 h 2481"/>
                  <a:gd name="T10" fmla="*/ 3607 w 3607"/>
                  <a:gd name="T11" fmla="*/ 325 h 2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07" h="2481">
                    <a:moveTo>
                      <a:pt x="3607" y="325"/>
                    </a:moveTo>
                    <a:lnTo>
                      <a:pt x="3607" y="2481"/>
                    </a:lnTo>
                    <a:lnTo>
                      <a:pt x="0" y="2481"/>
                    </a:lnTo>
                    <a:lnTo>
                      <a:pt x="0" y="325"/>
                    </a:lnTo>
                    <a:lnTo>
                      <a:pt x="1794" y="0"/>
                    </a:lnTo>
                    <a:lnTo>
                      <a:pt x="3607" y="325"/>
                    </a:lnTo>
                    <a:close/>
                  </a:path>
                </a:pathLst>
              </a:custGeom>
              <a:solidFill>
                <a:srgbClr val="EF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086602" rtl="0"/>
                <a:endParaRPr lang="th-TH" sz="3350" dirty="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  <p:sp>
            <p:nvSpPr>
              <p:cNvPr id="78" name="Freeform 7"/>
              <p:cNvSpPr>
                <a:spLocks/>
              </p:cNvSpPr>
              <p:nvPr/>
            </p:nvSpPr>
            <p:spPr bwMode="auto">
              <a:xfrm>
                <a:off x="888609" y="3619938"/>
                <a:ext cx="5726112" cy="185890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20" tIns="22860" rIns="45720" bIns="22860" numCol="1" anchor="ctr" anchorCtr="0" compatLnSpc="1">
                <a:prstTxWarp prst="textNoShape">
                  <a:avLst/>
                </a:prstTxWarp>
              </a:bodyPr>
              <a:lstStyle/>
              <a:p>
                <a:pPr algn="ctr" defTabSz="1086602" rtl="0"/>
                <a:endParaRPr lang="th-TH" sz="3350" dirty="0">
                  <a:solidFill>
                    <a:prstClr val="black"/>
                  </a:solidFill>
                  <a:latin typeface="Calibri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1722437" y="6277566"/>
              <a:ext cx="5090069" cy="808346"/>
            </a:xfrm>
            <a:prstGeom prst="rect">
              <a:avLst/>
            </a:prstGeom>
            <a:noFill/>
          </p:spPr>
          <p:txBody>
            <a:bodyPr wrap="square" lIns="109710" tIns="54855" rIns="109710" bIns="54855" rtlCol="0" anchor="ctr">
              <a:spAutoFit/>
            </a:bodyPr>
            <a:lstStyle/>
            <a:p>
              <a:pPr marL="457200">
                <a:spcAft>
                  <a:spcPts val="1000"/>
                </a:spcAft>
              </a:pPr>
              <a:r>
                <a:rPr lang="ar-JO" sz="2400" b="1" dirty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سلسلة من مراحل النمو </a:t>
              </a:r>
              <a:r>
                <a:rPr lang="ar-JO" sz="2400" b="1" dirty="0" smtClean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المميزة</a:t>
              </a:r>
              <a:r>
                <a:rPr lang="ar-SA" sz="2400" b="1" dirty="0" smtClean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 </a:t>
              </a:r>
              <a:r>
                <a:rPr lang="ar-JO" sz="2400" b="1" dirty="0" smtClean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المختلف </a:t>
              </a:r>
              <a:r>
                <a:rPr lang="ar-JO" sz="2400" b="1" dirty="0">
                  <a:solidFill>
                    <a:schemeClr val="accent1">
                      <a:lumMod val="50000"/>
                    </a:schemeClr>
                  </a:solidFill>
                  <a:latin typeface="Tajawal Medium" pitchFamily="2" charset="-78"/>
                  <a:cs typeface="Tajawal Medium" pitchFamily="2" charset="-78"/>
                </a:rPr>
                <a:t>بعضها عن بعض.</a:t>
              </a:r>
            </a:p>
          </p:txBody>
        </p:sp>
        <p:sp>
          <p:nvSpPr>
            <p:cNvPr id="74" name="TextBox 73"/>
            <p:cNvSpPr txBox="1"/>
            <p:nvPr/>
          </p:nvSpPr>
          <p:spPr bwMode="auto">
            <a:xfrm>
              <a:off x="2882982" y="3944772"/>
              <a:ext cx="2862157" cy="88092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914217">
                <a:defRPr/>
              </a:pPr>
              <a:r>
                <a:rPr lang="ar-SA" sz="2800" b="1" dirty="0" smtClean="0">
                  <a:solidFill>
                    <a:schemeClr val="bg1"/>
                  </a:solidFill>
                  <a:latin typeface="Tajawal" panose="00000500000000000000" pitchFamily="2" charset="-78"/>
                  <a:ea typeface="Lato" pitchFamily="34" charset="0"/>
                  <a:cs typeface="Tajawal" panose="00000500000000000000" pitchFamily="2" charset="-78"/>
                </a:rPr>
                <a:t>التحول </a:t>
              </a:r>
              <a:endParaRPr lang="id-ID" sz="2800" b="1" dirty="0">
                <a:solidFill>
                  <a:prstClr val="white"/>
                </a:solidFill>
                <a:latin typeface="Lato" pitchFamily="34" charset="0"/>
                <a:ea typeface="Lato" pitchFamily="34" charset="0"/>
                <a:cs typeface="Lato" pitchFamily="34" charset="0"/>
              </a:endParaRPr>
            </a:p>
          </p:txBody>
        </p:sp>
      </p:grpSp>
      <p:pic>
        <p:nvPicPr>
          <p:cNvPr id="96" name="صورة 9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684" t="18473" b="57168"/>
          <a:stretch/>
        </p:blipFill>
        <p:spPr>
          <a:xfrm flipH="1">
            <a:off x="8349539" y="963352"/>
            <a:ext cx="2583841" cy="1684818"/>
          </a:xfrm>
          <a:prstGeom prst="rect">
            <a:avLst/>
          </a:prstGeom>
        </p:spPr>
      </p:pic>
      <p:pic>
        <p:nvPicPr>
          <p:cNvPr id="97" name="صورة 9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6" t="19045" r="52455" b="49146"/>
          <a:stretch/>
        </p:blipFill>
        <p:spPr>
          <a:xfrm>
            <a:off x="5019603" y="1127418"/>
            <a:ext cx="2378778" cy="1684818"/>
          </a:xfrm>
          <a:prstGeom prst="rect">
            <a:avLst/>
          </a:prstGeom>
        </p:spPr>
      </p:pic>
      <p:pic>
        <p:nvPicPr>
          <p:cNvPr id="98" name="صورة 9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30" t="64682" r="-1" b="5689"/>
          <a:stretch/>
        </p:blipFill>
        <p:spPr>
          <a:xfrm flipH="1">
            <a:off x="790840" y="1413998"/>
            <a:ext cx="2961534" cy="163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640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55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85430" y="241509"/>
            <a:ext cx="4299588" cy="477046"/>
          </a:xfrm>
          <a:prstGeom prst="rect">
            <a:avLst/>
          </a:prstGeom>
          <a:noFill/>
        </p:spPr>
        <p:txBody>
          <a:bodyPr wrap="square" lIns="45711" tIns="22856" rIns="45711" bIns="22856" rtlCol="0">
            <a:spAutoFit/>
          </a:bodyPr>
          <a:lstStyle/>
          <a:p>
            <a:pPr algn="ctr"/>
            <a:r>
              <a:rPr lang="ar-JO" sz="2800" b="1" dirty="0">
                <a:solidFill>
                  <a:srgbClr val="FFFF00"/>
                </a:solidFill>
                <a:latin typeface="Tajawal" pitchFamily="2" charset="-78"/>
                <a:cs typeface="Tajawal" pitchFamily="2" charset="-78"/>
              </a:rPr>
              <a:t>أنواع التحوّل</a:t>
            </a:r>
            <a:endParaRPr lang="ar-JO" sz="2800" dirty="0">
              <a:solidFill>
                <a:srgbClr val="FFFF00"/>
              </a:solidFill>
              <a:latin typeface="Tajawal" pitchFamily="2" charset="-78"/>
              <a:cs typeface="Tajawal" pitchFamily="2" charset="-78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4919040" y="762000"/>
            <a:ext cx="2510460" cy="60243"/>
            <a:chOff x="10866255" y="8448874"/>
            <a:chExt cx="2738812" cy="73150"/>
          </a:xfrm>
        </p:grpSpPr>
        <p:sp>
          <p:nvSpPr>
            <p:cNvPr id="4" name="Rectangle 11"/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12"/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14"/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6"/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899" tIns="60950" rIns="121899" bIns="60950" rtlCol="0" anchor="ctr"/>
            <a:lstStyle/>
            <a:p>
              <a:pPr algn="ctr" defTabSz="1086602" rtl="0"/>
              <a:endParaRPr lang="en-US" sz="335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17" name="TextBox 816"/>
          <p:cNvSpPr txBox="1"/>
          <p:nvPr/>
        </p:nvSpPr>
        <p:spPr>
          <a:xfrm>
            <a:off x="7008070" y="2587878"/>
            <a:ext cx="4844894" cy="121877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JO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وهي أربع مراحل مميزة كما يحدث في الفراش والذباب والنحل</a:t>
            </a:r>
            <a:endParaRPr lang="en-US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endParaRPr lang="ar-JO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  <p:sp>
        <p:nvSpPr>
          <p:cNvPr id="826" name="Freeform 11"/>
          <p:cNvSpPr>
            <a:spLocks/>
          </p:cNvSpPr>
          <p:nvPr/>
        </p:nvSpPr>
        <p:spPr bwMode="auto">
          <a:xfrm>
            <a:off x="8172654" y="1253301"/>
            <a:ext cx="2878931" cy="942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endParaRPr lang="ar-SA" sz="2000" b="1" dirty="0" smtClean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pPr algn="ctr" defTabSz="1086602" rtl="0"/>
            <a:r>
              <a: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التحول الكامل </a:t>
            </a:r>
            <a:endParaRPr lang="th-TH" sz="2000" b="1" dirty="0">
              <a:solidFill>
                <a:schemeClr val="bg1"/>
              </a:solidFill>
              <a:latin typeface="Tajawal" pitchFamily="2" charset="-78"/>
              <a:cs typeface="Cordia New" panose="020B0304020202020204" pitchFamily="34" charset="-34"/>
            </a:endParaRPr>
          </a:p>
        </p:txBody>
      </p:sp>
      <p:sp>
        <p:nvSpPr>
          <p:cNvPr id="153" name="Freeform 11"/>
          <p:cNvSpPr>
            <a:spLocks/>
          </p:cNvSpPr>
          <p:nvPr/>
        </p:nvSpPr>
        <p:spPr bwMode="auto">
          <a:xfrm>
            <a:off x="2040109" y="1253301"/>
            <a:ext cx="2878931" cy="9426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algn="ctr" defTabSz="1086602" rtl="0"/>
            <a:endParaRPr lang="ar-SA" sz="2000" b="1" dirty="0" smtClean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pPr algn="ctr" defTabSz="1086602" rtl="0"/>
            <a:r>
              <a:rPr lang="ar-SA" sz="2000" b="1" dirty="0" smtClean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التحول الناقص </a:t>
            </a:r>
            <a:endParaRPr lang="th-TH" sz="2000" b="1" dirty="0">
              <a:solidFill>
                <a:schemeClr val="bg1"/>
              </a:solidFill>
              <a:latin typeface="Tajawal" pitchFamily="2" charset="-78"/>
              <a:cs typeface="Cordia New" panose="020B0304020202020204" pitchFamily="34" charset="-34"/>
            </a:endParaRPr>
          </a:p>
        </p:txBody>
      </p:sp>
      <p:pic>
        <p:nvPicPr>
          <p:cNvPr id="154" name="صورة 1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4749" y="3761760"/>
            <a:ext cx="2878443" cy="2624124"/>
          </a:xfrm>
          <a:prstGeom prst="rect">
            <a:avLst/>
          </a:prstGeom>
        </p:spPr>
      </p:pic>
      <p:pic>
        <p:nvPicPr>
          <p:cNvPr id="155" name="صورة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73205" y="4114361"/>
            <a:ext cx="5183704" cy="1983337"/>
          </a:xfrm>
          <a:prstGeom prst="rect">
            <a:avLst/>
          </a:prstGeom>
        </p:spPr>
      </p:pic>
      <p:sp>
        <p:nvSpPr>
          <p:cNvPr id="156" name="TextBox 816"/>
          <p:cNvSpPr txBox="1"/>
          <p:nvPr/>
        </p:nvSpPr>
        <p:spPr>
          <a:xfrm>
            <a:off x="1017431" y="2526322"/>
            <a:ext cx="4765935" cy="1957441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Tajawal" pitchFamily="2" charset="-78"/>
                <a:cs typeface="Tajawal" pitchFamily="2" charset="-78"/>
              </a:rPr>
              <a:t> </a:t>
            </a: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هي ثلاث مراحل </a:t>
            </a:r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فقط تحدث </a:t>
            </a: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في بعض الحشرات مثل : </a:t>
            </a:r>
            <a:endParaRPr lang="ar-SA" sz="2400" b="1" dirty="0" smtClean="0">
              <a:solidFill>
                <a:schemeClr val="bg1"/>
              </a:solidFill>
              <a:latin typeface="Tajawal" pitchFamily="2" charset="-78"/>
              <a:ea typeface="Calibri" pitchFamily="34" charset="0"/>
              <a:cs typeface="Tajawal" pitchFamily="2" charset="-78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400" b="1" dirty="0" smtClean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الجرادة </a:t>
            </a:r>
            <a:r>
              <a:rPr lang="ar-SA" sz="2400" b="1" dirty="0">
                <a:solidFill>
                  <a:schemeClr val="bg1"/>
                </a:solidFill>
                <a:latin typeface="Tajawal" pitchFamily="2" charset="-78"/>
                <a:ea typeface="Calibri" pitchFamily="34" charset="0"/>
                <a:cs typeface="Tajawal" pitchFamily="2" charset="-78"/>
              </a:rPr>
              <a:t>– اليعسوب – النمل الأبيض .</a:t>
            </a:r>
            <a:endParaRPr lang="en-US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  <a:p>
            <a:endParaRPr lang="ar-JO" sz="2400" b="1" dirty="0">
              <a:solidFill>
                <a:schemeClr val="bg1"/>
              </a:solidFill>
              <a:latin typeface="Tajawal" pitchFamily="2" charset="-78"/>
              <a:cs typeface="Tajawal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6140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7" grpId="0"/>
      <p:bldP spid="826" grpId="0" animBg="1"/>
      <p:bldP spid="153" grpId="0" animBg="1"/>
      <p:bldP spid="15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</TotalTime>
  <Words>1173</Words>
  <Application>Microsoft Office PowerPoint</Application>
  <PresentationFormat>مخصص</PresentationFormat>
  <Paragraphs>172</Paragraphs>
  <Slides>30</Slides>
  <Notes>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سمة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41" baseType="lpstr">
      <vt:lpstr>Arial</vt:lpstr>
      <vt:lpstr>Calibri</vt:lpstr>
      <vt:lpstr>Cordia New</vt:lpstr>
      <vt:lpstr>Tajawal</vt:lpstr>
      <vt:lpstr>Lato</vt:lpstr>
      <vt:lpstr>Tajawal Medium</vt:lpstr>
      <vt:lpstr>Lato Light</vt:lpstr>
      <vt:lpstr>Raleway Light</vt:lpstr>
      <vt:lpstr>MS PGothic</vt:lpstr>
      <vt:lpstr>Lato Black</vt:lpstr>
      <vt:lpstr>نسق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ابراهيم محمد</dc:creator>
  <cp:lastModifiedBy>CEC</cp:lastModifiedBy>
  <cp:revision>116</cp:revision>
  <dcterms:created xsi:type="dcterms:W3CDTF">2018-07-14T16:37:09Z</dcterms:created>
  <dcterms:modified xsi:type="dcterms:W3CDTF">2021-10-11T06:07:10Z</dcterms:modified>
</cp:coreProperties>
</file>