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64"/>
  </p:notesMasterIdLst>
  <p:sldIdLst>
    <p:sldId id="483" r:id="rId2"/>
    <p:sldId id="395" r:id="rId3"/>
    <p:sldId id="260" r:id="rId4"/>
    <p:sldId id="484" r:id="rId5"/>
    <p:sldId id="256" r:id="rId6"/>
    <p:sldId id="257" r:id="rId7"/>
    <p:sldId id="261" r:id="rId8"/>
    <p:sldId id="262" r:id="rId9"/>
    <p:sldId id="263" r:id="rId10"/>
    <p:sldId id="264" r:id="rId11"/>
    <p:sldId id="265" r:id="rId12"/>
    <p:sldId id="266" r:id="rId13"/>
    <p:sldId id="269" r:id="rId14"/>
    <p:sldId id="278" r:id="rId15"/>
    <p:sldId id="270" r:id="rId16"/>
    <p:sldId id="267" r:id="rId17"/>
    <p:sldId id="268" r:id="rId18"/>
    <p:sldId id="282" r:id="rId19"/>
    <p:sldId id="277" r:id="rId20"/>
    <p:sldId id="283" r:id="rId21"/>
    <p:sldId id="284" r:id="rId22"/>
    <p:sldId id="272" r:id="rId23"/>
    <p:sldId id="273" r:id="rId24"/>
    <p:sldId id="274" r:id="rId25"/>
    <p:sldId id="275" r:id="rId26"/>
    <p:sldId id="485" r:id="rId27"/>
    <p:sldId id="258" r:id="rId28"/>
    <p:sldId id="259" r:id="rId29"/>
    <p:sldId id="486" r:id="rId30"/>
    <p:sldId id="487" r:id="rId31"/>
    <p:sldId id="488" r:id="rId32"/>
    <p:sldId id="489" r:id="rId33"/>
    <p:sldId id="490" r:id="rId34"/>
    <p:sldId id="491" r:id="rId35"/>
    <p:sldId id="492" r:id="rId36"/>
    <p:sldId id="493" r:id="rId37"/>
    <p:sldId id="494" r:id="rId38"/>
    <p:sldId id="495" r:id="rId39"/>
    <p:sldId id="496" r:id="rId40"/>
    <p:sldId id="497" r:id="rId41"/>
    <p:sldId id="498" r:id="rId42"/>
    <p:sldId id="499" r:id="rId43"/>
    <p:sldId id="500" r:id="rId44"/>
    <p:sldId id="501" r:id="rId45"/>
    <p:sldId id="502" r:id="rId46"/>
    <p:sldId id="503" r:id="rId47"/>
    <p:sldId id="504" r:id="rId48"/>
    <p:sldId id="505" r:id="rId49"/>
    <p:sldId id="506" r:id="rId50"/>
    <p:sldId id="507" r:id="rId51"/>
    <p:sldId id="508" r:id="rId52"/>
    <p:sldId id="509" r:id="rId53"/>
    <p:sldId id="510" r:id="rId54"/>
    <p:sldId id="511" r:id="rId55"/>
    <p:sldId id="512" r:id="rId56"/>
    <p:sldId id="513" r:id="rId57"/>
    <p:sldId id="514" r:id="rId58"/>
    <p:sldId id="515" r:id="rId59"/>
    <p:sldId id="516" r:id="rId60"/>
    <p:sldId id="517" r:id="rId61"/>
    <p:sldId id="518" r:id="rId62"/>
    <p:sldId id="519" r:id="rId63"/>
  </p:sldIdLst>
  <p:sldSz cx="9144000" cy="6858000" type="screen4x3"/>
  <p:notesSz cx="6858000" cy="9144000"/>
  <p:custDataLst>
    <p:tags r:id="rId65"/>
  </p:custDataLst>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6600FF"/>
    <a:srgbClr val="9900CC"/>
    <a:srgbClr val="CC00FF"/>
    <a:srgbClr val="FF00FF"/>
    <a:srgbClr val="0000FF"/>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6672" autoAdjust="0"/>
    <p:restoredTop sz="94660"/>
  </p:normalViewPr>
  <p:slideViewPr>
    <p:cSldViewPr>
      <p:cViewPr varScale="1">
        <p:scale>
          <a:sx n="70" d="100"/>
          <a:sy n="70" d="100"/>
        </p:scale>
        <p:origin x="48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EG"/>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67ABC2F9-E56E-4779-A694-7F06217008B2}" type="datetimeFigureOut">
              <a:rPr lang="ar-EG" smtClean="0"/>
              <a:pPr/>
              <a:t>20/01/1443</a:t>
            </a:fld>
            <a:endParaRPr lang="ar-EG"/>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EG"/>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EG"/>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1D836CF1-D49D-48F6-8C62-C59D8F442A30}" type="slidenum">
              <a:rPr lang="ar-EG" smtClean="0"/>
              <a:pPr/>
              <a:t>‹#›</a:t>
            </a:fld>
            <a:endParaRPr lang="ar-EG"/>
          </a:p>
        </p:txBody>
      </p:sp>
    </p:spTree>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EG" dirty="0"/>
          </a:p>
        </p:txBody>
      </p:sp>
      <p:sp>
        <p:nvSpPr>
          <p:cNvPr id="4" name="عنصر نائب لرقم الشريحة 3"/>
          <p:cNvSpPr>
            <a:spLocks noGrp="1"/>
          </p:cNvSpPr>
          <p:nvPr>
            <p:ph type="sldNum" sz="quarter" idx="10"/>
          </p:nvPr>
        </p:nvSpPr>
        <p:spPr/>
        <p:txBody>
          <a:bodyPr/>
          <a:lstStyle/>
          <a:p>
            <a:fld id="{1D836CF1-D49D-48F6-8C62-C59D8F442A30}" type="slidenum">
              <a:rPr lang="ar-EG" smtClean="0"/>
              <a:pPr/>
              <a:t>11</a:t>
            </a:fld>
            <a:endParaRPr lang="ar-EG"/>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EG" dirty="0"/>
          </a:p>
        </p:txBody>
      </p:sp>
      <p:sp>
        <p:nvSpPr>
          <p:cNvPr id="4" name="Slide Number Placeholder 3"/>
          <p:cNvSpPr>
            <a:spLocks noGrp="1"/>
          </p:cNvSpPr>
          <p:nvPr>
            <p:ph type="sldNum" sz="quarter" idx="10"/>
          </p:nvPr>
        </p:nvSpPr>
        <p:spPr/>
        <p:txBody>
          <a:bodyPr/>
          <a:lstStyle/>
          <a:p>
            <a:fld id="{47703926-C0C5-4000-A577-9912B04DAE91}" type="slidenum">
              <a:rPr lang="ar-EG" smtClean="0"/>
              <a:pPr/>
              <a:t>48</a:t>
            </a:fld>
            <a:endParaRPr lang="ar-EG"/>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EG" dirty="0"/>
          </a:p>
        </p:txBody>
      </p:sp>
      <p:sp>
        <p:nvSpPr>
          <p:cNvPr id="4" name="عنصر نائب لرقم الشريحة 3"/>
          <p:cNvSpPr>
            <a:spLocks noGrp="1"/>
          </p:cNvSpPr>
          <p:nvPr>
            <p:ph type="sldNum" sz="quarter" idx="10"/>
          </p:nvPr>
        </p:nvSpPr>
        <p:spPr/>
        <p:txBody>
          <a:bodyPr/>
          <a:lstStyle/>
          <a:p>
            <a:fld id="{7E0B48E9-9802-4263-ACEC-4FBD80C581D2}" type="slidenum">
              <a:rPr lang="ar-EG" smtClean="0"/>
              <a:pPr/>
              <a:t>57</a:t>
            </a:fld>
            <a:endParaRPr lang="ar-EG"/>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EG" dirty="0"/>
          </a:p>
        </p:txBody>
      </p:sp>
      <p:sp>
        <p:nvSpPr>
          <p:cNvPr id="4" name="عنصر نائب لرقم الشريحة 3"/>
          <p:cNvSpPr>
            <a:spLocks noGrp="1"/>
          </p:cNvSpPr>
          <p:nvPr>
            <p:ph type="sldNum" sz="quarter" idx="10"/>
          </p:nvPr>
        </p:nvSpPr>
        <p:spPr/>
        <p:txBody>
          <a:bodyPr/>
          <a:lstStyle/>
          <a:p>
            <a:fld id="{7E0B48E9-9802-4263-ACEC-4FBD80C581D2}" type="slidenum">
              <a:rPr lang="ar-EG" smtClean="0"/>
              <a:pPr/>
              <a:t>58</a:t>
            </a:fld>
            <a:endParaRPr lang="ar-EG"/>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168F046-5886-4A32-B80E-B33DB1F29EB1}" type="datetimeFigureOut">
              <a:rPr lang="en-US"/>
              <a:pPr>
                <a:defRPr/>
              </a:pPr>
              <a:t>8/28/2021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01F7E0B-81F6-45FF-B355-D1BEC7195514}" type="slidenum">
              <a:rPr lang="en-US"/>
              <a:pPr>
                <a:defRPr/>
              </a:pPr>
              <a:t>‹#›</a:t>
            </a:fld>
            <a:endParaRPr lang="en-US"/>
          </a:p>
        </p:txBody>
      </p:sp>
    </p:spTree>
  </p:cSld>
  <p:clrMapOvr>
    <a:masterClrMapping/>
  </p:clrMapOvr>
  <p:transition>
    <p:newsflash/>
    <p:sndAc>
      <p:stSnd>
        <p:snd r:embed="rId1" name="offline.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69C2C45-DB48-40D5-9EDD-E403A0729C4C}" type="datetimeFigureOut">
              <a:rPr lang="en-US"/>
              <a:pPr>
                <a:defRPr/>
              </a:pPr>
              <a:t>8/28/2021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412E7D6-3DDF-445D-AD08-D8BD20FE40E1}" type="slidenum">
              <a:rPr lang="en-US"/>
              <a:pPr>
                <a:defRPr/>
              </a:pPr>
              <a:t>‹#›</a:t>
            </a:fld>
            <a:endParaRPr lang="en-US"/>
          </a:p>
        </p:txBody>
      </p:sp>
    </p:spTree>
  </p:cSld>
  <p:clrMapOvr>
    <a:masterClrMapping/>
  </p:clrMapOvr>
  <p:transition>
    <p:newsflash/>
    <p:sndAc>
      <p:stSnd>
        <p:snd r:embed="rId1" name="offline.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C09321F-DCE1-47F9-BB75-A1854C48E93F}" type="datetimeFigureOut">
              <a:rPr lang="en-US"/>
              <a:pPr>
                <a:defRPr/>
              </a:pPr>
              <a:t>8/28/2021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D12DDD0-42D8-496C-ABD4-BC38A103C31C}" type="slidenum">
              <a:rPr lang="en-US"/>
              <a:pPr>
                <a:defRPr/>
              </a:pPr>
              <a:t>‹#›</a:t>
            </a:fld>
            <a:endParaRPr lang="en-US"/>
          </a:p>
        </p:txBody>
      </p:sp>
    </p:spTree>
  </p:cSld>
  <p:clrMapOvr>
    <a:masterClrMapping/>
  </p:clrMapOvr>
  <p:transition>
    <p:newsflash/>
    <p:sndAc>
      <p:stSnd>
        <p:snd r:embed="rId1" name="offline.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0C52965-BB5F-410F-B74C-1AF5B1CA5A3F}" type="datetimeFigureOut">
              <a:rPr lang="en-US"/>
              <a:pPr>
                <a:defRPr/>
              </a:pPr>
              <a:t>8/28/2021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AB1F257-A497-4B82-91E1-2A91654FCA7D}" type="slidenum">
              <a:rPr lang="en-US"/>
              <a:pPr>
                <a:defRPr/>
              </a:pPr>
              <a:t>‹#›</a:t>
            </a:fld>
            <a:endParaRPr lang="en-US"/>
          </a:p>
        </p:txBody>
      </p:sp>
    </p:spTree>
  </p:cSld>
  <p:clrMapOvr>
    <a:masterClrMapping/>
  </p:clrMapOvr>
  <p:transition>
    <p:newsflash/>
    <p:sndAc>
      <p:stSnd>
        <p:snd r:embed="rId1" name="offline.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5F9B872-BE25-417D-AACF-A15B8217717F}" type="datetimeFigureOut">
              <a:rPr lang="en-US"/>
              <a:pPr>
                <a:defRPr/>
              </a:pPr>
              <a:t>8/28/2021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2C5C225-F1A8-4F5F-8D7B-4CEF173D2B14}" type="slidenum">
              <a:rPr lang="en-US"/>
              <a:pPr>
                <a:defRPr/>
              </a:pPr>
              <a:t>‹#›</a:t>
            </a:fld>
            <a:endParaRPr lang="en-US"/>
          </a:p>
        </p:txBody>
      </p:sp>
    </p:spTree>
  </p:cSld>
  <p:clrMapOvr>
    <a:masterClrMapping/>
  </p:clrMapOvr>
  <p:transition>
    <p:newsflash/>
    <p:sndAc>
      <p:stSnd>
        <p:snd r:embed="rId1" name="offline.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F9FEB830-0F44-49FE-892B-B6E5B38E4B0D}" type="datetimeFigureOut">
              <a:rPr lang="en-US"/>
              <a:pPr>
                <a:defRPr/>
              </a:pPr>
              <a:t>8/28/2021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C238FC0-B784-4C12-8AAD-E840414BD105}" type="slidenum">
              <a:rPr lang="en-US"/>
              <a:pPr>
                <a:defRPr/>
              </a:pPr>
              <a:t>‹#›</a:t>
            </a:fld>
            <a:endParaRPr lang="en-US"/>
          </a:p>
        </p:txBody>
      </p:sp>
    </p:spTree>
  </p:cSld>
  <p:clrMapOvr>
    <a:masterClrMapping/>
  </p:clrMapOvr>
  <p:transition>
    <p:newsflash/>
    <p:sndAc>
      <p:stSnd>
        <p:snd r:embed="rId1" name="offline.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B3288A79-50FF-4543-A960-DE8113F3E402}" type="datetimeFigureOut">
              <a:rPr lang="en-US"/>
              <a:pPr>
                <a:defRPr/>
              </a:pPr>
              <a:t>8/28/2021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A202B50-54F3-47BF-9E96-661152A3B7DF}" type="slidenum">
              <a:rPr lang="en-US"/>
              <a:pPr>
                <a:defRPr/>
              </a:pPr>
              <a:t>‹#›</a:t>
            </a:fld>
            <a:endParaRPr lang="en-US"/>
          </a:p>
        </p:txBody>
      </p:sp>
    </p:spTree>
  </p:cSld>
  <p:clrMapOvr>
    <a:masterClrMapping/>
  </p:clrMapOvr>
  <p:transition>
    <p:newsflash/>
    <p:sndAc>
      <p:stSnd>
        <p:snd r:embed="rId1" name="offline.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60C7DC29-3031-4572-A7E5-F711A07C8CC6}" type="datetimeFigureOut">
              <a:rPr lang="en-US"/>
              <a:pPr>
                <a:defRPr/>
              </a:pPr>
              <a:t>8/28/2021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59172B0-0A88-49D6-9ED7-D33A036F3797}" type="slidenum">
              <a:rPr lang="en-US"/>
              <a:pPr>
                <a:defRPr/>
              </a:pPr>
              <a:t>‹#›</a:t>
            </a:fld>
            <a:endParaRPr lang="en-US"/>
          </a:p>
        </p:txBody>
      </p:sp>
    </p:spTree>
  </p:cSld>
  <p:clrMapOvr>
    <a:masterClrMapping/>
  </p:clrMapOvr>
  <p:transition>
    <p:newsflash/>
    <p:sndAc>
      <p:stSnd>
        <p:snd r:embed="rId1" name="offline.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D8A8645-D2CC-48EA-8255-60DEE819B2DA}" type="datetimeFigureOut">
              <a:rPr lang="en-US"/>
              <a:pPr>
                <a:defRPr/>
              </a:pPr>
              <a:t>8/28/2021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3AE0DF4-8F1B-4199-9A45-FE7C5B750743}" type="slidenum">
              <a:rPr lang="en-US"/>
              <a:pPr>
                <a:defRPr/>
              </a:pPr>
              <a:t>‹#›</a:t>
            </a:fld>
            <a:endParaRPr lang="en-US"/>
          </a:p>
        </p:txBody>
      </p:sp>
    </p:spTree>
  </p:cSld>
  <p:clrMapOvr>
    <a:masterClrMapping/>
  </p:clrMapOvr>
  <p:transition>
    <p:newsflash/>
    <p:sndAc>
      <p:stSnd>
        <p:snd r:embed="rId1" name="offline.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F4AE366-FAA5-4DE0-81CE-BD7CBFAF8969}" type="datetimeFigureOut">
              <a:rPr lang="en-US"/>
              <a:pPr>
                <a:defRPr/>
              </a:pPr>
              <a:t>8/28/2021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3E324D3-43A1-4125-9BBD-BD82C27B05FA}" type="slidenum">
              <a:rPr lang="en-US"/>
              <a:pPr>
                <a:defRPr/>
              </a:pPr>
              <a:t>‹#›</a:t>
            </a:fld>
            <a:endParaRPr lang="en-US"/>
          </a:p>
        </p:txBody>
      </p:sp>
    </p:spTree>
  </p:cSld>
  <p:clrMapOvr>
    <a:masterClrMapping/>
  </p:clrMapOvr>
  <p:transition>
    <p:newsflash/>
    <p:sndAc>
      <p:stSnd>
        <p:snd r:embed="rId1" name="offline.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846F231-641C-4E68-A0B9-31578935CBAF}" type="datetimeFigureOut">
              <a:rPr lang="en-US"/>
              <a:pPr>
                <a:defRPr/>
              </a:pPr>
              <a:t>8/28/2021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F02BED6-4038-47ED-B143-7CD1F12B5726}" type="slidenum">
              <a:rPr lang="en-US"/>
              <a:pPr>
                <a:defRPr/>
              </a:pPr>
              <a:t>‹#›</a:t>
            </a:fld>
            <a:endParaRPr lang="en-US"/>
          </a:p>
        </p:txBody>
      </p:sp>
    </p:spTree>
  </p:cSld>
  <p:clrMapOvr>
    <a:masterClrMapping/>
  </p:clrMapOvr>
  <p:transition>
    <p:newsflash/>
    <p:sndAc>
      <p:stSnd>
        <p:snd r:embed="rId1" name="offline.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rtl="0" fontAlgn="auto">
              <a:spcBef>
                <a:spcPts val="0"/>
              </a:spcBef>
              <a:spcAft>
                <a:spcPts val="0"/>
              </a:spcAft>
              <a:defRPr sz="1200">
                <a:solidFill>
                  <a:schemeClr val="tx1">
                    <a:tint val="75000"/>
                  </a:schemeClr>
                </a:solidFill>
                <a:latin typeface="+mn-lt"/>
                <a:cs typeface="+mn-cs"/>
              </a:defRPr>
            </a:lvl1pPr>
          </a:lstStyle>
          <a:p>
            <a:pPr>
              <a:defRPr/>
            </a:pPr>
            <a:fld id="{394448E1-BC14-48AC-B159-1CC0AEA0BC54}" type="datetimeFigureOut">
              <a:rPr lang="en-US"/>
              <a:pPr>
                <a:defRPr/>
              </a:pPr>
              <a:t>8/28/2021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rtl="0"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rtl="0" fontAlgn="auto">
              <a:spcBef>
                <a:spcPts val="0"/>
              </a:spcBef>
              <a:spcAft>
                <a:spcPts val="0"/>
              </a:spcAft>
              <a:defRPr sz="1200">
                <a:solidFill>
                  <a:schemeClr val="tx1">
                    <a:tint val="75000"/>
                  </a:schemeClr>
                </a:solidFill>
                <a:latin typeface="+mn-lt"/>
                <a:cs typeface="+mn-cs"/>
              </a:defRPr>
            </a:lvl1pPr>
          </a:lstStyle>
          <a:p>
            <a:pPr>
              <a:defRPr/>
            </a:pPr>
            <a:fld id="{9C452E77-B0AA-4940-8FDE-B4FD0AA00EC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newsflash/>
    <p:sndAc>
      <p:stSnd>
        <p:snd r:embed="rId13" name="offline.wav"/>
      </p:stSnd>
    </p:sndAc>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19.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audio" Target="../media/audio20.wav"/></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audio" Target="../media/audio21.wav"/></Relationships>
</file>

<file path=ppt/slides/_rels/slide12.xml.rels><?xml version="1.0" encoding="UTF-8" standalone="yes"?>
<Relationships xmlns="http://schemas.openxmlformats.org/package/2006/relationships"><Relationship Id="rId3" Type="http://schemas.openxmlformats.org/officeDocument/2006/relationships/audio" Target="../media/audio22.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23.wav"/></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audio" Target="../media/audio24.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audio" Target="../media/audio25.wav"/></Relationships>
</file>

<file path=ppt/slides/_rels/slide15.xml.rels><?xml version="1.0" encoding="UTF-8" standalone="yes"?>
<Relationships xmlns="http://schemas.openxmlformats.org/package/2006/relationships"><Relationship Id="rId3" Type="http://schemas.openxmlformats.org/officeDocument/2006/relationships/audio" Target="../media/audio26.wav"/><Relationship Id="rId7" Type="http://schemas.openxmlformats.org/officeDocument/2006/relationships/audio" Target="../media/audio30.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29.wav"/><Relationship Id="rId5" Type="http://schemas.openxmlformats.org/officeDocument/2006/relationships/audio" Target="../media/audio28.wav"/><Relationship Id="rId4" Type="http://schemas.openxmlformats.org/officeDocument/2006/relationships/audio" Target="../media/audio27.wav"/></Relationships>
</file>

<file path=ppt/slides/_rels/slide16.xml.rels><?xml version="1.0" encoding="UTF-8" standalone="yes"?>
<Relationships xmlns="http://schemas.openxmlformats.org/package/2006/relationships"><Relationship Id="rId3" Type="http://schemas.openxmlformats.org/officeDocument/2006/relationships/audio" Target="../media/audio3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2.wmf"/><Relationship Id="rId5" Type="http://schemas.openxmlformats.org/officeDocument/2006/relationships/audio" Target="../media/audio33.wav"/><Relationship Id="rId4" Type="http://schemas.openxmlformats.org/officeDocument/2006/relationships/audio" Target="../media/audio32.wav"/></Relationships>
</file>

<file path=ppt/slides/_rels/slide17.xml.rels><?xml version="1.0" encoding="UTF-8" standalone="yes"?>
<Relationships xmlns="http://schemas.openxmlformats.org/package/2006/relationships"><Relationship Id="rId3" Type="http://schemas.openxmlformats.org/officeDocument/2006/relationships/audio" Target="../media/audio34.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2.wmf"/><Relationship Id="rId4" Type="http://schemas.openxmlformats.org/officeDocument/2006/relationships/audio" Target="../media/audio35.wav"/></Relationships>
</file>

<file path=ppt/slides/_rels/slide18.xml.rels><?xml version="1.0" encoding="UTF-8" standalone="yes"?>
<Relationships xmlns="http://schemas.openxmlformats.org/package/2006/relationships"><Relationship Id="rId3" Type="http://schemas.openxmlformats.org/officeDocument/2006/relationships/audio" Target="../media/audio36.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audio" Target="../media/audio37.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3.gi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audio" Target="../media/audio38.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audio" Target="../media/audio39.wav"/></Relationships>
</file>

<file path=ppt/slides/_rels/slide21.xml.rels><?xml version="1.0" encoding="UTF-8" standalone="yes"?>
<Relationships xmlns="http://schemas.openxmlformats.org/package/2006/relationships"><Relationship Id="rId3" Type="http://schemas.openxmlformats.org/officeDocument/2006/relationships/audio" Target="../media/audio40.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audio" Target="../media/audio4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audio" Target="../media/audio42.wav"/></Relationships>
</file>

<file path=ppt/slides/_rels/slide23.xml.rels><?xml version="1.0" encoding="UTF-8" standalone="yes"?>
<Relationships xmlns="http://schemas.openxmlformats.org/package/2006/relationships"><Relationship Id="rId3" Type="http://schemas.openxmlformats.org/officeDocument/2006/relationships/audio" Target="../media/audio43.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3.gif"/></Relationships>
</file>

<file path=ppt/slides/_rels/slide2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audio" Target="../media/audio44.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audio" Target="../media/audio45.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31.xml.rels><?xml version="1.0" encoding="UTF-8" standalone="yes"?>
<Relationships xmlns="http://schemas.openxmlformats.org/package/2006/relationships"><Relationship Id="rId3" Type="http://schemas.openxmlformats.org/officeDocument/2006/relationships/audio" Target="../media/audio46.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audio" Target="../media/audio47.wav"/><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9.jpeg"/><Relationship Id="rId4" Type="http://schemas.openxmlformats.org/officeDocument/2006/relationships/audio" Target="../media/audio48.wav"/></Relationships>
</file>

<file path=ppt/slides/_rels/slide33.xml.rels><?xml version="1.0" encoding="UTF-8" standalone="yes"?>
<Relationships xmlns="http://schemas.openxmlformats.org/package/2006/relationships"><Relationship Id="rId3" Type="http://schemas.openxmlformats.org/officeDocument/2006/relationships/audio" Target="../media/audio49.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51.wav"/><Relationship Id="rId4" Type="http://schemas.openxmlformats.org/officeDocument/2006/relationships/audio" Target="../media/audio50.wav"/></Relationships>
</file>

<file path=ppt/slides/_rels/slide34.xml.rels><?xml version="1.0" encoding="UTF-8" standalone="yes"?>
<Relationships xmlns="http://schemas.openxmlformats.org/package/2006/relationships"><Relationship Id="rId3" Type="http://schemas.openxmlformats.org/officeDocument/2006/relationships/audio" Target="../media/audio5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audio" Target="../media/audio54.wav"/><Relationship Id="rId4" Type="http://schemas.openxmlformats.org/officeDocument/2006/relationships/audio" Target="../media/audio53.wav"/></Relationships>
</file>

<file path=ppt/slides/_rels/slide35.xml.rels><?xml version="1.0" encoding="UTF-8" standalone="yes"?>
<Relationships xmlns="http://schemas.openxmlformats.org/package/2006/relationships"><Relationship Id="rId3" Type="http://schemas.openxmlformats.org/officeDocument/2006/relationships/audio" Target="../media/audio55.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4.png"/><Relationship Id="rId4" Type="http://schemas.openxmlformats.org/officeDocument/2006/relationships/audio" Target="../media/audio56.wav"/></Relationships>
</file>

<file path=ppt/slides/_rels/slide36.xml.rels><?xml version="1.0" encoding="UTF-8" standalone="yes"?>
<Relationships xmlns="http://schemas.openxmlformats.org/package/2006/relationships"><Relationship Id="rId3" Type="http://schemas.openxmlformats.org/officeDocument/2006/relationships/audio" Target="../media/audio57.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59.wav"/><Relationship Id="rId4" Type="http://schemas.openxmlformats.org/officeDocument/2006/relationships/audio" Target="../media/audio58.wav"/></Relationships>
</file>

<file path=ppt/slides/_rels/slide3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7.wav"/><Relationship Id="rId5" Type="http://schemas.openxmlformats.org/officeDocument/2006/relationships/audio" Target="../media/audio6.wav"/><Relationship Id="rId4" Type="http://schemas.openxmlformats.org/officeDocument/2006/relationships/audio" Target="../media/audio5.wav"/></Relationships>
</file>

<file path=ppt/slides/_rels/slide40.xml.rels><?xml version="1.0" encoding="UTF-8" standalone="yes"?>
<Relationships xmlns="http://schemas.openxmlformats.org/package/2006/relationships"><Relationship Id="rId3" Type="http://schemas.openxmlformats.org/officeDocument/2006/relationships/audio" Target="../media/audio60.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audio" Target="../media/audio6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audio" Target="../media/audio62.wav"/></Relationships>
</file>

<file path=ppt/slides/_rels/slide42.xml.rels><?xml version="1.0" encoding="UTF-8" standalone="yes"?>
<Relationships xmlns="http://schemas.openxmlformats.org/package/2006/relationships"><Relationship Id="rId3" Type="http://schemas.openxmlformats.org/officeDocument/2006/relationships/audio" Target="../media/audio63.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2.jpeg"/><Relationship Id="rId4" Type="http://schemas.openxmlformats.org/officeDocument/2006/relationships/audio" Target="../media/audio64.wav"/></Relationships>
</file>

<file path=ppt/slides/_rels/slide43.xml.rels><?xml version="1.0" encoding="UTF-8" standalone="yes"?>
<Relationships xmlns="http://schemas.openxmlformats.org/package/2006/relationships"><Relationship Id="rId3" Type="http://schemas.openxmlformats.org/officeDocument/2006/relationships/audio" Target="../media/audio65.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2.jpeg"/><Relationship Id="rId4" Type="http://schemas.openxmlformats.org/officeDocument/2006/relationships/audio" Target="../media/audio66.wav"/></Relationships>
</file>

<file path=ppt/slides/_rels/slide44.xml.rels><?xml version="1.0" encoding="UTF-8" standalone="yes"?>
<Relationships xmlns="http://schemas.openxmlformats.org/package/2006/relationships"><Relationship Id="rId3" Type="http://schemas.openxmlformats.org/officeDocument/2006/relationships/audio" Target="../media/audio67.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audio" Target="../media/audio68.wav"/></Relationships>
</file>

<file path=ppt/slides/_rels/slide45.xml.rels><?xml version="1.0" encoding="UTF-8" standalone="yes"?>
<Relationships xmlns="http://schemas.openxmlformats.org/package/2006/relationships"><Relationship Id="rId3" Type="http://schemas.openxmlformats.org/officeDocument/2006/relationships/audio" Target="../media/audio69.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audio" Target="../media/audio70.wav"/></Relationships>
</file>

<file path=ppt/slides/_rels/slide46.xml.rels><?xml version="1.0" encoding="UTF-8" standalone="yes"?>
<Relationships xmlns="http://schemas.openxmlformats.org/package/2006/relationships"><Relationship Id="rId3" Type="http://schemas.openxmlformats.org/officeDocument/2006/relationships/audio" Target="../media/audio71.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28.wmf"/><Relationship Id="rId4" Type="http://schemas.openxmlformats.org/officeDocument/2006/relationships/audio" Target="../media/audio72.wav"/></Relationships>
</file>

<file path=ppt/slides/_rels/slide4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73.wav"/><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wmf"/><Relationship Id="rId4" Type="http://schemas.openxmlformats.org/officeDocument/2006/relationships/audio" Target="../media/audio74.wav"/></Relationships>
</file>

<file path=ppt/slides/_rels/slide4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audio" Target="../media/audio75.wav"/></Relationships>
</file>

<file path=ppt/slides/_rels/slide49.xml.rels><?xml version="1.0" encoding="UTF-8" standalone="yes"?>
<Relationships xmlns="http://schemas.openxmlformats.org/package/2006/relationships"><Relationship Id="rId3" Type="http://schemas.openxmlformats.org/officeDocument/2006/relationships/audio" Target="../media/audio76.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0.wav"/><Relationship Id="rId4" Type="http://schemas.openxmlformats.org/officeDocument/2006/relationships/audio" Target="../media/audio9.wav"/></Relationships>
</file>

<file path=ppt/slides/_rels/slide50.xml.rels><?xml version="1.0" encoding="UTF-8" standalone="yes"?>
<Relationships xmlns="http://schemas.openxmlformats.org/package/2006/relationships"><Relationship Id="rId3" Type="http://schemas.openxmlformats.org/officeDocument/2006/relationships/audio" Target="../media/audio77.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51.xml.rels><?xml version="1.0" encoding="UTF-8" standalone="yes"?>
<Relationships xmlns="http://schemas.openxmlformats.org/package/2006/relationships"><Relationship Id="rId3" Type="http://schemas.openxmlformats.org/officeDocument/2006/relationships/audio" Target="../media/audio78.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40.wmf"/></Relationships>
</file>

<file path=ppt/slides/_rels/slide5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audio" Target="../media/audio79.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audio" Target="../media/audio80.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3.gif"/></Relationships>
</file>

<file path=ppt/slides/_rels/slide5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audio" Target="../media/audio82.wav"/><Relationship Id="rId4" Type="http://schemas.openxmlformats.org/officeDocument/2006/relationships/audio" Target="../media/audio81.wav"/></Relationships>
</file>

<file path=ppt/slides/_rels/slide5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audio" Target="../media/audio83.wav"/></Relationships>
</file>

<file path=ppt/slides/_rels/slide59.xml.rels><?xml version="1.0" encoding="UTF-8" standalone="yes"?>
<Relationships xmlns="http://schemas.openxmlformats.org/package/2006/relationships"><Relationship Id="rId3" Type="http://schemas.openxmlformats.org/officeDocument/2006/relationships/audio" Target="../media/audio84.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11.wav"/><Relationship Id="rId7"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audio" Target="../media/audio12.wav"/></Relationships>
</file>

<file path=ppt/slides/_rels/slide60.xml.rels><?xml version="1.0" encoding="UTF-8" standalone="yes"?>
<Relationships xmlns="http://schemas.openxmlformats.org/package/2006/relationships"><Relationship Id="rId3" Type="http://schemas.openxmlformats.org/officeDocument/2006/relationships/audio" Target="../media/audio85.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4.png"/></Relationships>
</file>

<file path=ppt/slides/_rels/slide61.xml.rels><?xml version="1.0" encoding="UTF-8" standalone="yes"?>
<Relationships xmlns="http://schemas.openxmlformats.org/package/2006/relationships"><Relationship Id="rId8" Type="http://schemas.openxmlformats.org/officeDocument/2006/relationships/audio" Target="../media/audio91.wav"/><Relationship Id="rId3" Type="http://schemas.openxmlformats.org/officeDocument/2006/relationships/audio" Target="../media/audio86.wav"/><Relationship Id="rId7" Type="http://schemas.openxmlformats.org/officeDocument/2006/relationships/audio" Target="../media/audio90.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89.wav"/><Relationship Id="rId11" Type="http://schemas.openxmlformats.org/officeDocument/2006/relationships/image" Target="../media/image11.jpeg"/><Relationship Id="rId5" Type="http://schemas.openxmlformats.org/officeDocument/2006/relationships/audio" Target="../media/audio88.wav"/><Relationship Id="rId10" Type="http://schemas.openxmlformats.org/officeDocument/2006/relationships/audio" Target="../media/audio93.wav"/><Relationship Id="rId4" Type="http://schemas.openxmlformats.org/officeDocument/2006/relationships/audio" Target="../media/audio87.wav"/><Relationship Id="rId9" Type="http://schemas.openxmlformats.org/officeDocument/2006/relationships/audio" Target="../media/audio92.wav"/></Relationships>
</file>

<file path=ppt/slides/_rels/slide6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4.wav"/></Relationships>
</file>

<file path=ppt/slides/_rels/slide8.xml.rels><?xml version="1.0" encoding="UTF-8" standalone="yes"?>
<Relationships xmlns="http://schemas.openxmlformats.org/package/2006/relationships"><Relationship Id="rId3" Type="http://schemas.openxmlformats.org/officeDocument/2006/relationships/audio" Target="../media/audio15.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audio" Target="../media/audio16.wav"/></Relationships>
</file>

<file path=ppt/slides/_rels/slide9.xml.rels><?xml version="1.0" encoding="UTF-8" standalone="yes"?>
<Relationships xmlns="http://schemas.openxmlformats.org/package/2006/relationships"><Relationship Id="rId3" Type="http://schemas.openxmlformats.org/officeDocument/2006/relationships/audio" Target="../media/audio17.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8.wav"/></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 name="مربع نص 10">
            <a:extLst>
              <a:ext uri="{FF2B5EF4-FFF2-40B4-BE49-F238E27FC236}">
                <a16:creationId xmlns:a16="http://schemas.microsoft.com/office/drawing/2014/main" id="{521A0C33-2A2E-4420-B94E-83773D09129E}"/>
              </a:ext>
            </a:extLst>
          </p:cNvPr>
          <p:cNvSpPr txBox="1">
            <a:spLocks noChangeArrowheads="1"/>
          </p:cNvSpPr>
          <p:nvPr/>
        </p:nvSpPr>
        <p:spPr bwMode="auto">
          <a:xfrm>
            <a:off x="2267744" y="3140968"/>
            <a:ext cx="4608512" cy="1015663"/>
          </a:xfrm>
          <a:prstGeom prst="rect">
            <a:avLst/>
          </a:prstGeom>
          <a:solidFill>
            <a:schemeClr val="bg1"/>
          </a:solidFill>
          <a:ln w="9525">
            <a:noFill/>
            <a:miter lim="800000"/>
            <a:headEnd/>
            <a:tailEnd/>
          </a:ln>
          <a:effectLst>
            <a:outerShdw blurRad="76200" dir="13500000" sy="23000" kx="1200000" algn="br" rotWithShape="0">
              <a:prstClr val="black">
                <a:alpha val="20000"/>
              </a:prstClr>
            </a:outerShdw>
          </a:effectLst>
          <a:scene3d>
            <a:camera prst="orthographicFront"/>
            <a:lightRig rig="threePt" dir="t"/>
          </a:scene3d>
          <a:sp3d>
            <a:bevelT w="114300" prst="artDeco"/>
          </a:sp3d>
        </p:spPr>
        <p:txBody>
          <a:bodyPr wrap="square">
            <a:spAutoFit/>
          </a:bodyPr>
          <a:lstStyle/>
          <a:p>
            <a:pPr algn="ctr" rtl="1"/>
            <a:r>
              <a:rPr lang="ar-SA" sz="6000" b="1" dirty="0">
                <a:solidFill>
                  <a:srgbClr val="990033"/>
                </a:solidFill>
                <a:effectLst>
                  <a:outerShdw blurRad="38100" dist="38100" dir="2700000" algn="tl">
                    <a:srgbClr val="000000">
                      <a:alpha val="43137"/>
                    </a:srgbClr>
                  </a:outerShdw>
                </a:effectLst>
                <a:latin typeface="Aharoni" pitchFamily="2" charset="-79"/>
              </a:rPr>
              <a:t>الأمن والسلامة</a:t>
            </a:r>
          </a:p>
        </p:txBody>
      </p:sp>
      <p:sp>
        <p:nvSpPr>
          <p:cNvPr id="9" name="Flowchart: Punched Tape 10">
            <a:extLst>
              <a:ext uri="{FF2B5EF4-FFF2-40B4-BE49-F238E27FC236}">
                <a16:creationId xmlns:a16="http://schemas.microsoft.com/office/drawing/2014/main" id="{9B51AA0C-58C7-4B3B-BBCB-ECB084E252D2}"/>
              </a:ext>
            </a:extLst>
          </p:cNvPr>
          <p:cNvSpPr/>
          <p:nvPr/>
        </p:nvSpPr>
        <p:spPr>
          <a:xfrm>
            <a:off x="3059832" y="1340768"/>
            <a:ext cx="3312368" cy="895992"/>
          </a:xfrm>
          <a:prstGeom prst="roundRect">
            <a:avLst/>
          </a:prstGeom>
          <a:solidFill>
            <a:srgbClr val="C00000"/>
          </a:solidFill>
          <a:ln>
            <a:noFill/>
          </a:ln>
        </p:spPr>
        <p:style>
          <a:lnRef idx="0">
            <a:schemeClr val="accent3"/>
          </a:lnRef>
          <a:fillRef idx="3">
            <a:schemeClr val="accent3"/>
          </a:fillRef>
          <a:effectRef idx="3">
            <a:schemeClr val="accent3"/>
          </a:effectRef>
          <a:fontRef idx="minor">
            <a:schemeClr val="lt1"/>
          </a:fontRef>
        </p:style>
        <p:txBody>
          <a:bodyPr rtlCol="1" anchor="ctr"/>
          <a:lstStyle/>
          <a:p>
            <a:pPr algn="ctr" rtl="1" fontAlgn="auto">
              <a:spcBef>
                <a:spcPts val="0"/>
              </a:spcBef>
              <a:spcAft>
                <a:spcPts val="0"/>
              </a:spcAft>
              <a:defRPr/>
            </a:pPr>
            <a:r>
              <a:rPr lang="ar-EG" sz="4800" b="1" dirty="0">
                <a:solidFill>
                  <a:schemeClr val="bg1"/>
                </a:solidFill>
                <a:effectLst>
                  <a:outerShdw blurRad="38100" dist="38100" dir="2700000" algn="tl">
                    <a:srgbClr val="000000">
                      <a:alpha val="43137"/>
                    </a:srgbClr>
                  </a:outerShdw>
                </a:effectLst>
              </a:rPr>
              <a:t>الوحدة الرابعة</a:t>
            </a:r>
          </a:p>
        </p:txBody>
      </p:sp>
    </p:spTree>
    <p:extLst>
      <p:ext uri="{BB962C8B-B14F-4D97-AF65-F5344CB8AC3E}">
        <p14:creationId xmlns:p14="http://schemas.microsoft.com/office/powerpoint/2010/main" val="3747747432"/>
      </p:ext>
    </p:extLst>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Same Side Corner Rectangle 2"/>
          <p:cNvSpPr/>
          <p:nvPr/>
        </p:nvSpPr>
        <p:spPr bwMode="auto">
          <a:xfrm>
            <a:off x="5562600" y="990600"/>
            <a:ext cx="3048000" cy="990600"/>
          </a:xfrm>
          <a:prstGeom prst="round2SameRect">
            <a:avLst>
              <a:gd name="adj1" fmla="val 50000"/>
              <a:gd name="adj2" fmla="val 37500"/>
            </a:avLst>
          </a:prstGeom>
          <a:solidFill>
            <a:schemeClr val="bg2">
              <a:lumMod val="50000"/>
            </a:schemeClr>
          </a:solidFill>
          <a:ln w="98425" cmpd="dbl">
            <a:solidFill>
              <a:srgbClr val="FFC00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pic>
        <p:nvPicPr>
          <p:cNvPr id="3073" name="Picture 1"/>
          <p:cNvPicPr>
            <a:picLocks noChangeAspect="1" noChangeArrowheads="1"/>
          </p:cNvPicPr>
          <p:nvPr/>
        </p:nvPicPr>
        <p:blipFill>
          <a:blip r:embed="rId5" cstate="print">
            <a:lum bright="-19000" contrast="39000"/>
          </a:blip>
          <a:srcRect/>
          <a:stretch>
            <a:fillRect/>
          </a:stretch>
        </p:blipFill>
        <p:spPr bwMode="auto">
          <a:xfrm>
            <a:off x="2819400" y="685800"/>
            <a:ext cx="2532371" cy="1447800"/>
          </a:xfrm>
          <a:prstGeom prst="roundRect">
            <a:avLst/>
          </a:prstGeom>
          <a:ln>
            <a:noFill/>
          </a:ln>
          <a:effectLst/>
        </p:spPr>
      </p:pic>
      <p:pic>
        <p:nvPicPr>
          <p:cNvPr id="3074" name="Picture 2"/>
          <p:cNvPicPr>
            <a:picLocks noChangeAspect="1" noChangeArrowheads="1"/>
          </p:cNvPicPr>
          <p:nvPr/>
        </p:nvPicPr>
        <p:blipFill>
          <a:blip r:embed="rId6">
            <a:lum bright="-18000" contrast="50000"/>
          </a:blip>
          <a:srcRect/>
          <a:stretch>
            <a:fillRect/>
          </a:stretch>
        </p:blipFill>
        <p:spPr bwMode="auto">
          <a:xfrm>
            <a:off x="6019800" y="2743200"/>
            <a:ext cx="1862138" cy="1985963"/>
          </a:xfrm>
          <a:prstGeom prst="rect">
            <a:avLst/>
          </a:prstGeom>
          <a:noFill/>
          <a:ln w="9525">
            <a:noFill/>
            <a:miter lim="800000"/>
            <a:headEnd/>
            <a:tailEnd/>
          </a:ln>
        </p:spPr>
      </p:pic>
      <p:sp>
        <p:nvSpPr>
          <p:cNvPr id="10" name="Rectangle 3"/>
          <p:cNvSpPr>
            <a:spLocks noChangeArrowheads="1"/>
          </p:cNvSpPr>
          <p:nvPr/>
        </p:nvSpPr>
        <p:spPr bwMode="auto">
          <a:xfrm>
            <a:off x="5867400" y="1154113"/>
            <a:ext cx="2459038" cy="708025"/>
          </a:xfrm>
          <a:prstGeom prst="rect">
            <a:avLst/>
          </a:prstGeom>
          <a:noFill/>
          <a:ln w="9525">
            <a:noFill/>
            <a:miter lim="800000"/>
            <a:headEnd/>
            <a:tailEnd/>
          </a:ln>
        </p:spPr>
        <p:txBody>
          <a:bodyPr>
            <a:spAutoFit/>
          </a:bodyPr>
          <a:lstStyle/>
          <a:p>
            <a:pPr algn="ctr" rtl="1"/>
            <a:r>
              <a:rPr lang="ar-EG" sz="4000" b="1" dirty="0">
                <a:solidFill>
                  <a:srgbClr val="FFFF00"/>
                </a:solidFill>
                <a:latin typeface="Calibri" pitchFamily="34" charset="0"/>
              </a:rPr>
              <a:t>إسعاف الكدمة </a:t>
            </a:r>
            <a:endParaRPr lang="en-US" sz="4000" dirty="0">
              <a:solidFill>
                <a:srgbClr val="FFFF00"/>
              </a:solidFill>
              <a:latin typeface="Calibri" pitchFamily="34" charset="0"/>
            </a:endParaRPr>
          </a:p>
        </p:txBody>
      </p:sp>
      <p:sp>
        <p:nvSpPr>
          <p:cNvPr id="11" name="Rectangle 7"/>
          <p:cNvSpPr/>
          <p:nvPr/>
        </p:nvSpPr>
        <p:spPr>
          <a:xfrm>
            <a:off x="990600" y="3581400"/>
            <a:ext cx="4157662" cy="1568450"/>
          </a:xfrm>
          <a:prstGeom prst="rect">
            <a:avLst/>
          </a:prstGeom>
          <a:noFill/>
          <a:effectLst/>
        </p:spPr>
        <p:txBody>
          <a:bodyPr>
            <a:spAutoFit/>
          </a:bodyPr>
          <a:lstStyle/>
          <a:p>
            <a:pPr algn="ctr" rtl="1" fontAlgn="auto">
              <a:spcBef>
                <a:spcPts val="0"/>
              </a:spcBef>
              <a:spcAft>
                <a:spcPts val="0"/>
              </a:spcAft>
              <a:defRPr/>
            </a:pPr>
            <a:r>
              <a:rPr lang="ar-EG" sz="4800" b="1" dirty="0">
                <a:latin typeface="+mn-lt"/>
                <a:cs typeface="+mn-cs"/>
              </a:rPr>
              <a:t>تُسعف بوضع كمادات باردة عليها.</a:t>
            </a:r>
            <a:endParaRPr lang="en-US" sz="4800" dirty="0">
              <a:latin typeface="+mn-lt"/>
              <a:cs typeface="+mn-cs"/>
            </a:endParaRPr>
          </a:p>
        </p:txBody>
      </p:sp>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ox(in)">
                                      <p:cBhvr>
                                        <p:cTn id="10" dur="500"/>
                                        <p:tgtEl>
                                          <p:spTgt spid="10"/>
                                        </p:tgtEl>
                                      </p:cBhvr>
                                    </p:animEffect>
                                  </p:childTnLst>
                                  <p:subTnLst>
                                    <p:audio>
                                      <p:cMediaNode>
                                        <p:cTn display="0" masterRel="sameClick">
                                          <p:stCondLst>
                                            <p:cond evt="begin" delay="0">
                                              <p:tn val="8"/>
                                            </p:cond>
                                          </p:stCondLst>
                                          <p:endCondLst>
                                            <p:cond evt="onStopAudio" delay="0">
                                              <p:tgtEl>
                                                <p:sldTgt/>
                                              </p:tgtEl>
                                            </p:cond>
                                          </p:endCondLst>
                                        </p:cTn>
                                        <p:tgtEl>
                                          <p:sndTgt r:embed="rId3" name="إسعاف الكدمة.wav"/>
                                        </p:tgtEl>
                                      </p:cMediaNode>
                                    </p:audio>
                                  </p:subTnLst>
                                </p:cTn>
                              </p:par>
                              <p:par>
                                <p:cTn id="11" presetID="4" presetClass="entr" presetSubtype="16" fill="hold" nodeType="withEffect">
                                  <p:stCondLst>
                                    <p:cond delay="0"/>
                                  </p:stCondLst>
                                  <p:childTnLst>
                                    <p:set>
                                      <p:cBhvr>
                                        <p:cTn id="12" dur="1" fill="hold">
                                          <p:stCondLst>
                                            <p:cond delay="0"/>
                                          </p:stCondLst>
                                        </p:cTn>
                                        <p:tgtEl>
                                          <p:spTgt spid="3073"/>
                                        </p:tgtEl>
                                        <p:attrNameLst>
                                          <p:attrName>style.visibility</p:attrName>
                                        </p:attrNameLst>
                                      </p:cBhvr>
                                      <p:to>
                                        <p:strVal val="visible"/>
                                      </p:to>
                                    </p:set>
                                    <p:animEffect transition="in" filter="box(in)">
                                      <p:cBhvr>
                                        <p:cTn id="13" dur="500"/>
                                        <p:tgtEl>
                                          <p:spTgt spid="3073"/>
                                        </p:tgtEl>
                                      </p:cBhvr>
                                    </p:animEffect>
                                  </p:childTnLst>
                                </p:cTn>
                              </p:par>
                              <p:par>
                                <p:cTn id="14" presetID="4" presetClass="entr" presetSubtype="16"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box(in)">
                                      <p:cBhvr>
                                        <p:cTn id="16" dur="500"/>
                                        <p:tgtEl>
                                          <p:spTgt spid="3074"/>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circle(in)">
                                      <p:cBhvr>
                                        <p:cTn id="21" dur="500"/>
                                        <p:tgtEl>
                                          <p:spTgt spid="11"/>
                                        </p:tgtEl>
                                      </p:cBhvr>
                                    </p:animEffect>
                                  </p:childTnLst>
                                  <p:subTnLst>
                                    <p:audio>
                                      <p:cMediaNode>
                                        <p:cTn display="0" masterRel="sameClick">
                                          <p:stCondLst>
                                            <p:cond evt="begin" delay="0">
                                              <p:tn val="19"/>
                                            </p:cond>
                                          </p:stCondLst>
                                          <p:endCondLst>
                                            <p:cond evt="onStopAudio" delay="0">
                                              <p:tgtEl>
                                                <p:sldTgt/>
                                              </p:tgtEl>
                                            </p:cond>
                                          </p:endCondLst>
                                        </p:cTn>
                                        <p:tgtEl>
                                          <p:sndTgt r:embed="rId4" name="تُسعف بوضع كمادات باردة عليه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 Same Side Corner Rectangle 2"/>
          <p:cNvSpPr/>
          <p:nvPr/>
        </p:nvSpPr>
        <p:spPr bwMode="auto">
          <a:xfrm>
            <a:off x="5029200" y="1066800"/>
            <a:ext cx="3048000" cy="990600"/>
          </a:xfrm>
          <a:prstGeom prst="round2SameRect">
            <a:avLst>
              <a:gd name="adj1" fmla="val 748"/>
              <a:gd name="adj2" fmla="val 375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6200000" scaled="1"/>
            <a:tileRect/>
          </a:gradFill>
          <a:ln w="98425" cmpd="dbl">
            <a:solidFill>
              <a:srgbClr val="92D05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11273" name="Rectangle 3"/>
          <p:cNvSpPr>
            <a:spLocks noChangeArrowheads="1"/>
          </p:cNvSpPr>
          <p:nvPr/>
        </p:nvSpPr>
        <p:spPr bwMode="auto">
          <a:xfrm>
            <a:off x="5541963" y="1230313"/>
            <a:ext cx="2022475" cy="708025"/>
          </a:xfrm>
          <a:prstGeom prst="rect">
            <a:avLst/>
          </a:prstGeom>
          <a:noFill/>
          <a:ln w="9525">
            <a:noFill/>
            <a:miter lim="800000"/>
            <a:headEnd/>
            <a:tailEnd/>
          </a:ln>
        </p:spPr>
        <p:txBody>
          <a:bodyPr>
            <a:spAutoFit/>
          </a:bodyPr>
          <a:lstStyle/>
          <a:p>
            <a:pPr algn="ctr" rtl="1"/>
            <a:r>
              <a:rPr lang="ar-EG" sz="4000" b="1" dirty="0">
                <a:solidFill>
                  <a:srgbClr val="CC00FF"/>
                </a:solidFill>
                <a:latin typeface="Calibri" pitchFamily="34" charset="0"/>
              </a:rPr>
              <a:t>2. الخلع:</a:t>
            </a:r>
            <a:endParaRPr lang="en-US" sz="4000" dirty="0">
              <a:solidFill>
                <a:srgbClr val="CC00FF"/>
              </a:solidFill>
              <a:latin typeface="Calibri" pitchFamily="34" charset="0"/>
            </a:endParaRPr>
          </a:p>
        </p:txBody>
      </p:sp>
      <p:sp>
        <p:nvSpPr>
          <p:cNvPr id="8" name="Rectangle 6"/>
          <p:cNvSpPr>
            <a:spLocks noChangeArrowheads="1"/>
          </p:cNvSpPr>
          <p:nvPr/>
        </p:nvSpPr>
        <p:spPr bwMode="auto">
          <a:xfrm>
            <a:off x="1087438" y="3124200"/>
            <a:ext cx="7010400" cy="2308225"/>
          </a:xfrm>
          <a:prstGeom prst="rect">
            <a:avLst/>
          </a:prstGeom>
          <a:noFill/>
          <a:ln w="9525">
            <a:noFill/>
            <a:miter lim="800000"/>
            <a:headEnd/>
            <a:tailEnd/>
          </a:ln>
        </p:spPr>
        <p:txBody>
          <a:bodyPr>
            <a:spAutoFit/>
          </a:bodyPr>
          <a:lstStyle/>
          <a:p>
            <a:pPr algn="ctr" rtl="1"/>
            <a:r>
              <a:rPr lang="ar-EG" sz="3600" b="1" dirty="0">
                <a:latin typeface="Calibri" pitchFamily="34" charset="0"/>
              </a:rPr>
              <a:t>انتقال أو تحرك عظام المفصل من مكانها أو بُعد أحد طرفي المفصل عن الآخر مع تمزق أربطة المفصل، وقد يحدث ضغط على الأعصاب والأوعية الدموية المجاورة.</a:t>
            </a:r>
            <a:endParaRPr lang="en-US" sz="3600" dirty="0">
              <a:latin typeface="Calibri" pitchFamily="34" charset="0"/>
            </a:endParaRPr>
          </a:p>
        </p:txBody>
      </p:sp>
    </p:spTree>
  </p:cSld>
  <p:clrMapOvr>
    <a:masterClrMapping/>
  </p:clrMapOvr>
  <p:transition>
    <p:newsflash/>
    <p:sndAc>
      <p:stSnd>
        <p:snd r:embed="rId3"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5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9"/>
                                        </p:tgtEl>
                                        <p:attrNameLst>
                                          <p:attrName>ppt_w</p:attrName>
                                        </p:attrNameLst>
                                      </p:cBhvr>
                                      <p:tavLst>
                                        <p:tav tm="0">
                                          <p:val>
                                            <p:strVal val="#ppt_w*.05"/>
                                          </p:val>
                                        </p:tav>
                                        <p:tav tm="100000">
                                          <p:val>
                                            <p:strVal val="#ppt_w"/>
                                          </p:val>
                                        </p:tav>
                                      </p:tavLst>
                                    </p:anim>
                                    <p:anim calcmode="lin" valueType="num">
                                      <p:cBhvr>
                                        <p:cTn id="10" dur="500" fill="hold"/>
                                        <p:tgtEl>
                                          <p:spTgt spid="9"/>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9"/>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9"/>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11273"/>
                                        </p:tgtEl>
                                        <p:attrNameLst>
                                          <p:attrName>style.visibility</p:attrName>
                                        </p:attrNameLst>
                                      </p:cBhvr>
                                      <p:to>
                                        <p:strVal val="visible"/>
                                      </p:to>
                                    </p:set>
                                    <p:anim calcmode="lin" valueType="num">
                                      <p:cBhvr>
                                        <p:cTn id="17" dur="250" decel="50000" fill="hold">
                                          <p:stCondLst>
                                            <p:cond delay="0"/>
                                          </p:stCondLst>
                                        </p:cTn>
                                        <p:tgtEl>
                                          <p:spTgt spid="11273"/>
                                        </p:tgtEl>
                                        <p:attrNameLst>
                                          <p:attrName>style.rotation</p:attrName>
                                        </p:attrNameLst>
                                      </p:cBhvr>
                                      <p:tavLst>
                                        <p:tav tm="0">
                                          <p:val>
                                            <p:fltVal val="-90"/>
                                          </p:val>
                                        </p:tav>
                                        <p:tav tm="100000">
                                          <p:val>
                                            <p:fltVal val="0"/>
                                          </p:val>
                                        </p:tav>
                                      </p:tavLst>
                                    </p:anim>
                                    <p:anim calcmode="lin" valueType="num">
                                      <p:cBhvr>
                                        <p:cTn id="18" dur="250" decel="50000" fill="hold">
                                          <p:stCondLst>
                                            <p:cond delay="0"/>
                                          </p:stCondLst>
                                        </p:cTn>
                                        <p:tgtEl>
                                          <p:spTgt spid="11273"/>
                                        </p:tgtEl>
                                        <p:attrNameLst>
                                          <p:attrName>ppt_w</p:attrName>
                                        </p:attrNameLst>
                                      </p:cBhvr>
                                      <p:tavLst>
                                        <p:tav tm="0">
                                          <p:val>
                                            <p:strVal val="#ppt_w"/>
                                          </p:val>
                                        </p:tav>
                                        <p:tav tm="100000">
                                          <p:val>
                                            <p:strVal val="#ppt_w*.05"/>
                                          </p:val>
                                        </p:tav>
                                      </p:tavLst>
                                    </p:anim>
                                    <p:anim calcmode="lin" valueType="num">
                                      <p:cBhvr>
                                        <p:cTn id="19" dur="250" accel="50000" fill="hold">
                                          <p:stCondLst>
                                            <p:cond delay="250"/>
                                          </p:stCondLst>
                                        </p:cTn>
                                        <p:tgtEl>
                                          <p:spTgt spid="11273"/>
                                        </p:tgtEl>
                                        <p:attrNameLst>
                                          <p:attrName>ppt_w</p:attrName>
                                        </p:attrNameLst>
                                      </p:cBhvr>
                                      <p:tavLst>
                                        <p:tav tm="0">
                                          <p:val>
                                            <p:strVal val="#ppt_w*.05"/>
                                          </p:val>
                                        </p:tav>
                                        <p:tav tm="100000">
                                          <p:val>
                                            <p:strVal val="#ppt_w"/>
                                          </p:val>
                                        </p:tav>
                                      </p:tavLst>
                                    </p:anim>
                                    <p:anim calcmode="lin" valueType="num">
                                      <p:cBhvr>
                                        <p:cTn id="20" dur="500" fill="hold"/>
                                        <p:tgtEl>
                                          <p:spTgt spid="11273"/>
                                        </p:tgtEl>
                                        <p:attrNameLst>
                                          <p:attrName>ppt_h</p:attrName>
                                        </p:attrNameLst>
                                      </p:cBhvr>
                                      <p:tavLst>
                                        <p:tav tm="0">
                                          <p:val>
                                            <p:strVal val="#ppt_h"/>
                                          </p:val>
                                        </p:tav>
                                        <p:tav tm="100000">
                                          <p:val>
                                            <p:strVal val="#ppt_h"/>
                                          </p:val>
                                        </p:tav>
                                      </p:tavLst>
                                    </p:anim>
                                    <p:anim calcmode="lin" valueType="num">
                                      <p:cBhvr>
                                        <p:cTn id="21" dur="250" decel="50000" fill="hold">
                                          <p:stCondLst>
                                            <p:cond delay="0"/>
                                          </p:stCondLst>
                                        </p:cTn>
                                        <p:tgtEl>
                                          <p:spTgt spid="11273"/>
                                        </p:tgtEl>
                                        <p:attrNameLst>
                                          <p:attrName>ppt_x</p:attrName>
                                        </p:attrNameLst>
                                      </p:cBhvr>
                                      <p:tavLst>
                                        <p:tav tm="0">
                                          <p:val>
                                            <p:strVal val="#ppt_x+.4"/>
                                          </p:val>
                                        </p:tav>
                                        <p:tav tm="100000">
                                          <p:val>
                                            <p:strVal val="#ppt_x"/>
                                          </p:val>
                                        </p:tav>
                                      </p:tavLst>
                                    </p:anim>
                                    <p:anim calcmode="lin" valueType="num">
                                      <p:cBhvr>
                                        <p:cTn id="22" dur="250" decel="50000" fill="hold">
                                          <p:stCondLst>
                                            <p:cond delay="0"/>
                                          </p:stCondLst>
                                        </p:cTn>
                                        <p:tgtEl>
                                          <p:spTgt spid="11273"/>
                                        </p:tgtEl>
                                        <p:attrNameLst>
                                          <p:attrName>ppt_y</p:attrName>
                                        </p:attrNameLst>
                                      </p:cBhvr>
                                      <p:tavLst>
                                        <p:tav tm="0">
                                          <p:val>
                                            <p:strVal val="#ppt_y-.2"/>
                                          </p:val>
                                        </p:tav>
                                        <p:tav tm="100000">
                                          <p:val>
                                            <p:strVal val="#ppt_y+.1"/>
                                          </p:val>
                                        </p:tav>
                                      </p:tavLst>
                                    </p:anim>
                                    <p:anim calcmode="lin" valueType="num">
                                      <p:cBhvr>
                                        <p:cTn id="23" dur="250" accel="50000" fill="hold">
                                          <p:stCondLst>
                                            <p:cond delay="250"/>
                                          </p:stCondLst>
                                        </p:cTn>
                                        <p:tgtEl>
                                          <p:spTgt spid="11273"/>
                                        </p:tgtEl>
                                        <p:attrNameLst>
                                          <p:attrName>ppt_y</p:attrName>
                                        </p:attrNameLst>
                                      </p:cBhvr>
                                      <p:tavLst>
                                        <p:tav tm="0">
                                          <p:val>
                                            <p:strVal val="#ppt_y+.1"/>
                                          </p:val>
                                        </p:tav>
                                        <p:tav tm="100000">
                                          <p:val>
                                            <p:strVal val="#ppt_y"/>
                                          </p:val>
                                        </p:tav>
                                      </p:tavLst>
                                    </p:anim>
                                    <p:animEffect transition="in" filter="fade">
                                      <p:cBhvr>
                                        <p:cTn id="24" dur="500" decel="50000">
                                          <p:stCondLst>
                                            <p:cond delay="0"/>
                                          </p:stCondLst>
                                        </p:cTn>
                                        <p:tgtEl>
                                          <p:spTgt spid="11273"/>
                                        </p:tgtEl>
                                      </p:cBhvr>
                                    </p:animEffect>
                                  </p:childTnLst>
                                  <p:subTnLst>
                                    <p:audio>
                                      <p:cMediaNode>
                                        <p:cTn display="0" masterRel="sameClick">
                                          <p:stCondLst>
                                            <p:cond evt="begin" delay="0">
                                              <p:tn val="15"/>
                                            </p:cond>
                                          </p:stCondLst>
                                          <p:endCondLst>
                                            <p:cond evt="onStopAudio" delay="0">
                                              <p:tgtEl>
                                                <p:sldTgt/>
                                              </p:tgtEl>
                                            </p:cond>
                                          </p:endCondLst>
                                        </p:cTn>
                                        <p:tgtEl>
                                          <p:sndTgt r:embed="rId4" name="الخلع.wav"/>
                                        </p:tgtEl>
                                      </p:cMediaNode>
                                    </p:audio>
                                  </p:subTnLst>
                                </p:cTn>
                              </p:par>
                            </p:childTnLst>
                          </p:cTn>
                        </p:par>
                      </p:childTnLst>
                    </p:cTn>
                  </p:par>
                  <p:par>
                    <p:cTn id="25" fill="hold">
                      <p:stCondLst>
                        <p:cond delay="indefinite"/>
                      </p:stCondLst>
                      <p:childTnLst>
                        <p:par>
                          <p:cTn id="26" fill="hold">
                            <p:stCondLst>
                              <p:cond delay="0"/>
                            </p:stCondLst>
                            <p:childTnLst>
                              <p:par>
                                <p:cTn id="27" presetID="21"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heel(4)">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3"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 Same Side Corner Rectangle 2"/>
          <p:cNvSpPr/>
          <p:nvPr/>
        </p:nvSpPr>
        <p:spPr bwMode="auto">
          <a:xfrm>
            <a:off x="3124200" y="1752600"/>
            <a:ext cx="3048000" cy="990600"/>
          </a:xfrm>
          <a:prstGeom prst="round2SameRect">
            <a:avLst>
              <a:gd name="adj1" fmla="val 748"/>
              <a:gd name="adj2" fmla="val 37500"/>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ln w="98425" cmpd="dbl">
            <a:solidFill>
              <a:srgbClr val="C0000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12295" name="Rectangle 3"/>
          <p:cNvSpPr>
            <a:spLocks noChangeArrowheads="1"/>
          </p:cNvSpPr>
          <p:nvPr/>
        </p:nvSpPr>
        <p:spPr bwMode="auto">
          <a:xfrm>
            <a:off x="3636963" y="1916113"/>
            <a:ext cx="2022475" cy="708025"/>
          </a:xfrm>
          <a:prstGeom prst="rect">
            <a:avLst/>
          </a:prstGeom>
          <a:noFill/>
          <a:ln w="9525">
            <a:noFill/>
            <a:miter lim="800000"/>
            <a:headEnd/>
            <a:tailEnd/>
          </a:ln>
        </p:spPr>
        <p:txBody>
          <a:bodyPr>
            <a:spAutoFit/>
          </a:bodyPr>
          <a:lstStyle/>
          <a:p>
            <a:pPr algn="ctr" rtl="1"/>
            <a:r>
              <a:rPr lang="ar-EG" sz="4000" b="1" dirty="0">
                <a:solidFill>
                  <a:srgbClr val="0000FF"/>
                </a:solidFill>
                <a:latin typeface="Calibri" pitchFamily="34" charset="0"/>
              </a:rPr>
              <a:t>3. الكسر: </a:t>
            </a:r>
            <a:endParaRPr lang="en-US" sz="4000" dirty="0">
              <a:solidFill>
                <a:srgbClr val="0000FF"/>
              </a:solidFill>
              <a:latin typeface="Calibri" pitchFamily="34" charset="0"/>
            </a:endParaRPr>
          </a:p>
        </p:txBody>
      </p:sp>
      <p:sp>
        <p:nvSpPr>
          <p:cNvPr id="9" name="Rectangle 6"/>
          <p:cNvSpPr>
            <a:spLocks noChangeArrowheads="1"/>
          </p:cNvSpPr>
          <p:nvPr/>
        </p:nvSpPr>
        <p:spPr bwMode="auto">
          <a:xfrm>
            <a:off x="1219200" y="3733800"/>
            <a:ext cx="7010400" cy="1052513"/>
          </a:xfrm>
          <a:prstGeom prst="rect">
            <a:avLst/>
          </a:prstGeom>
          <a:noFill/>
          <a:ln w="9525">
            <a:noFill/>
            <a:miter lim="800000"/>
            <a:headEnd/>
            <a:tailEnd/>
          </a:ln>
        </p:spPr>
        <p:txBody>
          <a:bodyPr>
            <a:spAutoFit/>
          </a:bodyPr>
          <a:lstStyle/>
          <a:p>
            <a:pPr algn="ctr" rtl="1"/>
            <a:r>
              <a:rPr lang="ar-EG" sz="4000" b="1" dirty="0">
                <a:latin typeface="Calibri" pitchFamily="34" charset="0"/>
              </a:rPr>
              <a:t>انفصال أنسجة العظم، ويتفاوت من شرخ بسيط إلى كسر كامل.</a:t>
            </a:r>
            <a:endParaRPr lang="en-US" sz="4000" dirty="0">
              <a:latin typeface="Calibri" pitchFamily="34" charset="0"/>
            </a:endParaRPr>
          </a:p>
        </p:txBody>
      </p:sp>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400" decel="100000"/>
                                        <p:tgtEl>
                                          <p:spTgt spid="8"/>
                                        </p:tgtEl>
                                      </p:cBhvr>
                                    </p:animEffect>
                                    <p:anim calcmode="lin" valueType="num">
                                      <p:cBhvr>
                                        <p:cTn id="8" dur="400" decel="100000" fill="hold"/>
                                        <p:tgtEl>
                                          <p:spTgt spid="8"/>
                                        </p:tgtEl>
                                        <p:attrNameLst>
                                          <p:attrName>style.rotation</p:attrName>
                                        </p:attrNameLst>
                                      </p:cBhvr>
                                      <p:tavLst>
                                        <p:tav tm="0">
                                          <p:val>
                                            <p:fltVal val="-90"/>
                                          </p:val>
                                        </p:tav>
                                        <p:tav tm="100000">
                                          <p:val>
                                            <p:fltVal val="0"/>
                                          </p:val>
                                        </p:tav>
                                      </p:tavLst>
                                    </p:anim>
                                    <p:anim calcmode="lin" valueType="num">
                                      <p:cBhvr>
                                        <p:cTn id="9" dur="400" decel="100000" fill="hold"/>
                                        <p:tgtEl>
                                          <p:spTgt spid="8"/>
                                        </p:tgtEl>
                                        <p:attrNameLst>
                                          <p:attrName>ppt_x</p:attrName>
                                        </p:attrNameLst>
                                      </p:cBhvr>
                                      <p:tavLst>
                                        <p:tav tm="0">
                                          <p:val>
                                            <p:strVal val="#ppt_x+0.4"/>
                                          </p:val>
                                        </p:tav>
                                        <p:tav tm="100000">
                                          <p:val>
                                            <p:strVal val="#ppt_x-0.05"/>
                                          </p:val>
                                        </p:tav>
                                      </p:tavLst>
                                    </p:anim>
                                    <p:anim calcmode="lin" valueType="num">
                                      <p:cBhvr>
                                        <p:cTn id="10" dur="400" decel="100000" fill="hold"/>
                                        <p:tgtEl>
                                          <p:spTgt spid="8"/>
                                        </p:tgtEl>
                                        <p:attrNameLst>
                                          <p:attrName>ppt_y</p:attrName>
                                        </p:attrNameLst>
                                      </p:cBhvr>
                                      <p:tavLst>
                                        <p:tav tm="0">
                                          <p:val>
                                            <p:strVal val="#ppt_y-0.4"/>
                                          </p:val>
                                        </p:tav>
                                        <p:tav tm="100000">
                                          <p:val>
                                            <p:strVal val="#ppt_y+0.1"/>
                                          </p:val>
                                        </p:tav>
                                      </p:tavLst>
                                    </p:anim>
                                    <p:anim calcmode="lin" valueType="num">
                                      <p:cBhvr>
                                        <p:cTn id="11" dur="100" accel="100000" fill="hold">
                                          <p:stCondLst>
                                            <p:cond delay="400"/>
                                          </p:stCondLst>
                                        </p:cTn>
                                        <p:tgtEl>
                                          <p:spTgt spid="8"/>
                                        </p:tgtEl>
                                        <p:attrNameLst>
                                          <p:attrName>ppt_x</p:attrName>
                                        </p:attrNameLst>
                                      </p:cBhvr>
                                      <p:tavLst>
                                        <p:tav tm="0">
                                          <p:val>
                                            <p:strVal val="#ppt_x-0.05"/>
                                          </p:val>
                                        </p:tav>
                                        <p:tav tm="100000">
                                          <p:val>
                                            <p:strVal val="#ppt_x"/>
                                          </p:val>
                                        </p:tav>
                                      </p:tavLst>
                                    </p:anim>
                                    <p:anim calcmode="lin" valueType="num">
                                      <p:cBhvr>
                                        <p:cTn id="12" dur="100" accel="100000" fill="hold">
                                          <p:stCondLst>
                                            <p:cond delay="400"/>
                                          </p:stCondLst>
                                        </p:cTn>
                                        <p:tgtEl>
                                          <p:spTgt spid="8"/>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12295"/>
                                        </p:tgtEl>
                                        <p:attrNameLst>
                                          <p:attrName>style.visibility</p:attrName>
                                        </p:attrNameLst>
                                      </p:cBhvr>
                                      <p:to>
                                        <p:strVal val="visible"/>
                                      </p:to>
                                    </p:set>
                                    <p:animEffect transition="in" filter="fade">
                                      <p:cBhvr>
                                        <p:cTn id="15" dur="400" decel="100000"/>
                                        <p:tgtEl>
                                          <p:spTgt spid="12295"/>
                                        </p:tgtEl>
                                      </p:cBhvr>
                                    </p:animEffect>
                                    <p:anim calcmode="lin" valueType="num">
                                      <p:cBhvr>
                                        <p:cTn id="16" dur="400" decel="100000" fill="hold"/>
                                        <p:tgtEl>
                                          <p:spTgt spid="12295"/>
                                        </p:tgtEl>
                                        <p:attrNameLst>
                                          <p:attrName>style.rotation</p:attrName>
                                        </p:attrNameLst>
                                      </p:cBhvr>
                                      <p:tavLst>
                                        <p:tav tm="0">
                                          <p:val>
                                            <p:fltVal val="-90"/>
                                          </p:val>
                                        </p:tav>
                                        <p:tav tm="100000">
                                          <p:val>
                                            <p:fltVal val="0"/>
                                          </p:val>
                                        </p:tav>
                                      </p:tavLst>
                                    </p:anim>
                                    <p:anim calcmode="lin" valueType="num">
                                      <p:cBhvr>
                                        <p:cTn id="17" dur="400" decel="100000" fill="hold"/>
                                        <p:tgtEl>
                                          <p:spTgt spid="12295"/>
                                        </p:tgtEl>
                                        <p:attrNameLst>
                                          <p:attrName>ppt_x</p:attrName>
                                        </p:attrNameLst>
                                      </p:cBhvr>
                                      <p:tavLst>
                                        <p:tav tm="0">
                                          <p:val>
                                            <p:strVal val="#ppt_x+0.4"/>
                                          </p:val>
                                        </p:tav>
                                        <p:tav tm="100000">
                                          <p:val>
                                            <p:strVal val="#ppt_x-0.05"/>
                                          </p:val>
                                        </p:tav>
                                      </p:tavLst>
                                    </p:anim>
                                    <p:anim calcmode="lin" valueType="num">
                                      <p:cBhvr>
                                        <p:cTn id="18" dur="400" decel="100000" fill="hold"/>
                                        <p:tgtEl>
                                          <p:spTgt spid="12295"/>
                                        </p:tgtEl>
                                        <p:attrNameLst>
                                          <p:attrName>ppt_y</p:attrName>
                                        </p:attrNameLst>
                                      </p:cBhvr>
                                      <p:tavLst>
                                        <p:tav tm="0">
                                          <p:val>
                                            <p:strVal val="#ppt_y-0.4"/>
                                          </p:val>
                                        </p:tav>
                                        <p:tav tm="100000">
                                          <p:val>
                                            <p:strVal val="#ppt_y+0.1"/>
                                          </p:val>
                                        </p:tav>
                                      </p:tavLst>
                                    </p:anim>
                                    <p:anim calcmode="lin" valueType="num">
                                      <p:cBhvr>
                                        <p:cTn id="19" dur="100" accel="100000" fill="hold">
                                          <p:stCondLst>
                                            <p:cond delay="400"/>
                                          </p:stCondLst>
                                        </p:cTn>
                                        <p:tgtEl>
                                          <p:spTgt spid="12295"/>
                                        </p:tgtEl>
                                        <p:attrNameLst>
                                          <p:attrName>ppt_x</p:attrName>
                                        </p:attrNameLst>
                                      </p:cBhvr>
                                      <p:tavLst>
                                        <p:tav tm="0">
                                          <p:val>
                                            <p:strVal val="#ppt_x-0.05"/>
                                          </p:val>
                                        </p:tav>
                                        <p:tav tm="100000">
                                          <p:val>
                                            <p:strVal val="#ppt_x"/>
                                          </p:val>
                                        </p:tav>
                                      </p:tavLst>
                                    </p:anim>
                                    <p:anim calcmode="lin" valueType="num">
                                      <p:cBhvr>
                                        <p:cTn id="20" dur="100" accel="100000" fill="hold">
                                          <p:stCondLst>
                                            <p:cond delay="400"/>
                                          </p:stCondLst>
                                        </p:cTn>
                                        <p:tgtEl>
                                          <p:spTgt spid="12295"/>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الكسر.wav"/>
                                        </p:tgtEl>
                                      </p:cMediaNode>
                                    </p:audio>
                                  </p:sub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slide(fromBottom)">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4" name="انفصال أنسجة العظم، ويتفاوت من شرخ بسيط إلى كسر كامل.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5"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6"/>
          <p:cNvSpPr txBox="1"/>
          <p:nvPr/>
        </p:nvSpPr>
        <p:spPr bwMode="auto">
          <a:xfrm>
            <a:off x="914400" y="2468562"/>
            <a:ext cx="7010400" cy="3416320"/>
          </a:xfrm>
          <a:prstGeom prst="rect">
            <a:avLst/>
          </a:prstGeom>
          <a:solidFill>
            <a:srgbClr val="FFCCFF"/>
          </a:solidFill>
          <a:effectLst/>
        </p:spPr>
        <p:txBody>
          <a:bodyPr rtlCol="1">
            <a:spAutoFit/>
          </a:bodyPr>
          <a:lstStyle/>
          <a:p>
            <a:pPr algn="ctr" rtl="1" fontAlgn="auto">
              <a:spcBef>
                <a:spcPts val="0"/>
              </a:spcBef>
              <a:spcAft>
                <a:spcPts val="0"/>
              </a:spcAft>
              <a:defRPr/>
            </a:pPr>
            <a:r>
              <a:rPr lang="ar-EG" sz="3600" b="1" dirty="0">
                <a:latin typeface="+mn-lt"/>
                <a:cs typeface="+mn-cs"/>
              </a:rPr>
              <a:t>أكدت الدراسات العلمية أن نسبة عالية من الأطفال في المملكة يعانون من مرض لين العظام، من خلال بحثك في مصادر المعرفة المختلفة أبد رأيك في:</a:t>
            </a:r>
          </a:p>
          <a:p>
            <a:pPr algn="ctr" rtl="1" fontAlgn="auto">
              <a:spcBef>
                <a:spcPts val="0"/>
              </a:spcBef>
              <a:spcAft>
                <a:spcPts val="0"/>
              </a:spcAft>
              <a:defRPr/>
            </a:pPr>
            <a:r>
              <a:rPr lang="ar-EG" sz="3600" b="1" dirty="0">
                <a:latin typeface="+mn-lt"/>
                <a:cs typeface="+mn-cs"/>
              </a:rPr>
              <a:t>1- أسباب انتشار هذا المرض.</a:t>
            </a:r>
          </a:p>
          <a:p>
            <a:pPr algn="ctr" rtl="1" fontAlgn="auto">
              <a:spcBef>
                <a:spcPts val="0"/>
              </a:spcBef>
              <a:spcAft>
                <a:spcPts val="0"/>
              </a:spcAft>
              <a:defRPr/>
            </a:pPr>
            <a:r>
              <a:rPr lang="ar-EG" sz="3600" b="1" dirty="0">
                <a:latin typeface="+mn-lt"/>
                <a:cs typeface="+mn-cs"/>
              </a:rPr>
              <a:t>2- طرق الوقاية منه.</a:t>
            </a:r>
          </a:p>
        </p:txBody>
      </p:sp>
      <p:sp>
        <p:nvSpPr>
          <p:cNvPr id="3" name="Rectangle 2"/>
          <p:cNvSpPr/>
          <p:nvPr/>
        </p:nvSpPr>
        <p:spPr bwMode="auto">
          <a:xfrm>
            <a:off x="6324600" y="457200"/>
            <a:ext cx="1600200" cy="1447800"/>
          </a:xfrm>
          <a:prstGeom prst="rect">
            <a:avLst/>
          </a:prstGeom>
          <a:blipFill>
            <a:blip r:embed="rId3" cstate="print">
              <a:lum bright="-2000" contrast="19000"/>
            </a:blip>
            <a:stretch>
              <a:fillRect/>
            </a:stretch>
          </a:blipFill>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400"/>
          </a:p>
        </p:txBody>
      </p:sp>
      <p:sp>
        <p:nvSpPr>
          <p:cNvPr id="9" name="TextBox 3"/>
          <p:cNvSpPr txBox="1">
            <a:spLocks noChangeArrowheads="1"/>
          </p:cNvSpPr>
          <p:nvPr/>
        </p:nvSpPr>
        <p:spPr bwMode="auto">
          <a:xfrm>
            <a:off x="6892925" y="752475"/>
            <a:ext cx="531813" cy="831850"/>
          </a:xfrm>
          <a:prstGeom prst="rect">
            <a:avLst/>
          </a:prstGeom>
          <a:noFill/>
          <a:ln w="9525">
            <a:noFill/>
            <a:miter lim="800000"/>
            <a:headEnd/>
            <a:tailEnd/>
          </a:ln>
        </p:spPr>
        <p:txBody>
          <a:bodyPr wrap="none">
            <a:spAutoFit/>
          </a:bodyPr>
          <a:lstStyle/>
          <a:p>
            <a:pPr algn="ctr"/>
            <a:r>
              <a:rPr lang="ar-EG" sz="4800" b="1" dirty="0">
                <a:solidFill>
                  <a:srgbClr val="0000FF"/>
                </a:solidFill>
                <a:latin typeface="Calibri" pitchFamily="34" charset="0"/>
              </a:rPr>
              <a:t>1</a:t>
            </a:r>
          </a:p>
        </p:txBody>
      </p:sp>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500"/>
                                        <p:tgtEl>
                                          <p:spTgt spid="3"/>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edg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4)">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838200" y="476524"/>
            <a:ext cx="5583238" cy="5771971"/>
          </a:xfrm>
          <a:prstGeom prst="roundRect">
            <a:avLst/>
          </a:prstGeom>
          <a:ln>
            <a:headEnd/>
            <a:tailEnd/>
          </a:ln>
        </p:spPr>
        <p:style>
          <a:lnRef idx="1">
            <a:schemeClr val="accent1"/>
          </a:lnRef>
          <a:fillRef idx="3">
            <a:schemeClr val="accent1"/>
          </a:fillRef>
          <a:effectRef idx="2">
            <a:schemeClr val="accent1"/>
          </a:effectRef>
          <a:fontRef idx="minor">
            <a:schemeClr val="lt1"/>
          </a:fontRef>
        </p:style>
        <p:txBody>
          <a:bodyPr wrap="square" anchor="ctr">
            <a:spAutoFit/>
          </a:bodyPr>
          <a:lstStyle/>
          <a:p>
            <a:pPr algn="ctr" rtl="1"/>
            <a:r>
              <a:rPr lang="ar-EG" sz="2800" b="1" dirty="0">
                <a:solidFill>
                  <a:schemeClr val="bg1"/>
                </a:solidFill>
                <a:cs typeface="Calibri" pitchFamily="34" charset="0"/>
              </a:rPr>
              <a:t>من أسباب انتشار هذا المرض:</a:t>
            </a:r>
          </a:p>
          <a:p>
            <a:pPr algn="ctr" rtl="1">
              <a:buFont typeface="Wingdings" pitchFamily="2" charset="2"/>
              <a:buChar char="§"/>
            </a:pPr>
            <a:r>
              <a:rPr lang="ar-EG" sz="2800" b="1" dirty="0">
                <a:solidFill>
                  <a:schemeClr val="bg1"/>
                </a:solidFill>
                <a:cs typeface="Calibri" pitchFamily="34" charset="0"/>
              </a:rPr>
              <a:t>عدم الحرص علي شرب الحليب بشكل دوري وكذلك منتجات الألبان ففي هذا الوقت يحرص الأطفال علي تناول الأطعمة السريعة التي تفقدهم ما يكتسبون من فيتامينات وأملاح معدنية وكالسيوم وغيرها من المواد المفيدة لأجسامهم</a:t>
            </a:r>
          </a:p>
          <a:p>
            <a:pPr algn="ctr" rtl="1">
              <a:buFont typeface="Wingdings" pitchFamily="2" charset="2"/>
              <a:buChar char="§"/>
            </a:pPr>
            <a:r>
              <a:rPr lang="ar-EG" sz="2800" b="1" dirty="0">
                <a:solidFill>
                  <a:schemeClr val="bg1"/>
                </a:solidFill>
                <a:cs typeface="Calibri" pitchFamily="34" charset="0"/>
              </a:rPr>
              <a:t>ويمكن الوقاية من هذا بالحرص علي تناول الأطعمة المليئة بالكالسيوم والفيتامينات والابتعاد عن الأطعمة السريعة وتناول الخضراوات بشكل دوري.  </a:t>
            </a:r>
          </a:p>
        </p:txBody>
      </p:sp>
      <p:sp>
        <p:nvSpPr>
          <p:cNvPr id="3" name="Rectangle 2"/>
          <p:cNvSpPr/>
          <p:nvPr/>
        </p:nvSpPr>
        <p:spPr bwMode="auto">
          <a:xfrm>
            <a:off x="6705600" y="533400"/>
            <a:ext cx="1600200" cy="1447800"/>
          </a:xfrm>
          <a:prstGeom prst="rect">
            <a:avLst/>
          </a:prstGeom>
          <a:blipFill>
            <a:blip r:embed="rId5" cstate="print">
              <a:lum bright="-2000" contrast="19000"/>
            </a:blip>
            <a:stretch>
              <a:fillRect/>
            </a:stretch>
          </a:blipFill>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400"/>
          </a:p>
        </p:txBody>
      </p:sp>
      <p:sp>
        <p:nvSpPr>
          <p:cNvPr id="14340" name="TextBox 3"/>
          <p:cNvSpPr txBox="1">
            <a:spLocks noChangeArrowheads="1"/>
          </p:cNvSpPr>
          <p:nvPr/>
        </p:nvSpPr>
        <p:spPr bwMode="auto">
          <a:xfrm>
            <a:off x="7273925" y="828675"/>
            <a:ext cx="531813" cy="831850"/>
          </a:xfrm>
          <a:prstGeom prst="rect">
            <a:avLst/>
          </a:prstGeom>
          <a:noFill/>
          <a:ln w="9525">
            <a:noFill/>
            <a:miter lim="800000"/>
            <a:headEnd/>
            <a:tailEnd/>
          </a:ln>
        </p:spPr>
        <p:txBody>
          <a:bodyPr wrap="none">
            <a:spAutoFit/>
          </a:bodyPr>
          <a:lstStyle/>
          <a:p>
            <a:pPr algn="ctr"/>
            <a:r>
              <a:rPr lang="ar-EG" sz="4800" b="1">
                <a:solidFill>
                  <a:srgbClr val="0000FF"/>
                </a:solidFill>
                <a:latin typeface="Calibri" pitchFamily="34" charset="0"/>
              </a:rPr>
              <a:t>1</a:t>
            </a:r>
          </a:p>
        </p:txBody>
      </p:sp>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blinds(horizontal)">
                                      <p:cBhvr>
                                        <p:cTn id="7" dur="500"/>
                                        <p:tgtEl>
                                          <p:spTgt spid="2">
                                            <p:bg/>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من أسباب أنتشار هذا المرض.wav"/>
                                        </p:tgtEl>
                                      </p:cMediaNode>
                                    </p:audio>
                                  </p:subTnLst>
                                </p:cTn>
                              </p:par>
                              <p:par>
                                <p:cTn id="8" presetID="4" presetClass="entr" presetSubtype="16" fill="hold"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box(in)">
                                      <p:cBhvr>
                                        <p:cTn id="10" dur="500"/>
                                        <p:tgtEl>
                                          <p:spTgt spid="2">
                                            <p:txEl>
                                              <p:pRg st="0" end="0"/>
                                            </p:txEl>
                                          </p:spTgt>
                                        </p:tgtEl>
                                      </p:cBhvr>
                                    </p:animEffect>
                                  </p:childTnLst>
                                  <p:subTnLst>
                                    <p:audio>
                                      <p:cMediaNode>
                                        <p:cTn display="0" masterRel="sameClick">
                                          <p:stCondLst>
                                            <p:cond evt="begin" delay="0">
                                              <p:tn val="8"/>
                                            </p:cond>
                                          </p:stCondLst>
                                          <p:endCondLst>
                                            <p:cond evt="onStopAudio" delay="0">
                                              <p:tgtEl>
                                                <p:sldTgt/>
                                              </p:tgtEl>
                                            </p:cond>
                                          </p:endCondLst>
                                        </p:cTn>
                                        <p:tgtEl>
                                          <p:sndTgt r:embed="rId3" name="من أسباب أنتشار هذا المرض.wav"/>
                                        </p:tgtEl>
                                      </p:cMediaNode>
                                    </p:audio>
                                  </p:subTnLst>
                                </p:cTn>
                              </p:par>
                              <p:par>
                                <p:cTn id="11" presetID="4" presetClass="entr" presetSubtype="16" fill="hold"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box(in)">
                                      <p:cBhvr>
                                        <p:cTn id="13" dur="500"/>
                                        <p:tgtEl>
                                          <p:spTgt spid="2">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blinds(horizontal)">
                                      <p:cBhvr>
                                        <p:cTn id="18" dur="500"/>
                                        <p:tgtEl>
                                          <p:spTgt spid="2">
                                            <p:txEl>
                                              <p:pRg st="2" end="2"/>
                                            </p:txEl>
                                          </p:spTgt>
                                        </p:tgtEl>
                                      </p:cBhvr>
                                    </p:animEffect>
                                  </p:childTnLst>
                                  <p:subTnLst>
                                    <p:audio>
                                      <p:cMediaNode>
                                        <p:cTn display="0" masterRel="sameClick">
                                          <p:stCondLst>
                                            <p:cond evt="begin" delay="0">
                                              <p:tn val="16"/>
                                            </p:cond>
                                          </p:stCondLst>
                                          <p:endCondLst>
                                            <p:cond evt="onStopAudio" delay="0">
                                              <p:tgtEl>
                                                <p:sldTgt/>
                                              </p:tgtEl>
                                            </p:cond>
                                          </p:endCondLst>
                                        </p:cTn>
                                        <p:tgtEl>
                                          <p:sndTgt r:embed="rId4" name="ويمكن الوقاية من هذا بالحرص علي تناول الاطعمة المليئة بالكالسيوم والفيتامينات.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allAtOnce"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
          <p:cNvSpPr>
            <a:spLocks noChangeArrowheads="1"/>
          </p:cNvSpPr>
          <p:nvPr/>
        </p:nvSpPr>
        <p:spPr bwMode="auto">
          <a:xfrm>
            <a:off x="2286000" y="3276600"/>
            <a:ext cx="6172200" cy="584200"/>
          </a:xfrm>
          <a:prstGeom prst="rect">
            <a:avLst/>
          </a:prstGeom>
          <a:noFill/>
          <a:ln w="9525">
            <a:noFill/>
            <a:miter lim="800000"/>
            <a:headEnd/>
            <a:tailEnd/>
          </a:ln>
        </p:spPr>
        <p:txBody>
          <a:bodyPr anchor="ctr">
            <a:spAutoFit/>
          </a:bodyPr>
          <a:lstStyle/>
          <a:p>
            <a:pPr algn="r" rtl="1"/>
            <a:r>
              <a:rPr lang="ar-EG" sz="3200" b="1" dirty="0">
                <a:latin typeface="Calibri" pitchFamily="34" charset="0"/>
              </a:rPr>
              <a:t>1. التقلص الفجائي الشديد للعضلات.</a:t>
            </a:r>
            <a:endParaRPr lang="en-US" sz="3200" dirty="0">
              <a:latin typeface="Calibri" pitchFamily="34" charset="0"/>
            </a:endParaRPr>
          </a:p>
        </p:txBody>
      </p:sp>
      <p:sp>
        <p:nvSpPr>
          <p:cNvPr id="10" name="Rectangle 1"/>
          <p:cNvSpPr>
            <a:spLocks noChangeArrowheads="1"/>
          </p:cNvSpPr>
          <p:nvPr/>
        </p:nvSpPr>
        <p:spPr bwMode="auto">
          <a:xfrm>
            <a:off x="990600" y="3733800"/>
            <a:ext cx="7467600" cy="584200"/>
          </a:xfrm>
          <a:prstGeom prst="rect">
            <a:avLst/>
          </a:prstGeom>
          <a:noFill/>
          <a:ln w="9525">
            <a:noFill/>
            <a:miter lim="800000"/>
            <a:headEnd/>
            <a:tailEnd/>
          </a:ln>
        </p:spPr>
        <p:txBody>
          <a:bodyPr anchor="ctr">
            <a:spAutoFit/>
          </a:bodyPr>
          <a:lstStyle/>
          <a:p>
            <a:pPr algn="r" rtl="1"/>
            <a:r>
              <a:rPr lang="ar-EG" sz="3200" b="1" dirty="0">
                <a:latin typeface="Calibri" pitchFamily="34" charset="0"/>
              </a:rPr>
              <a:t>2. تعرض العظام لصدمة خارجية كحوادث السيارات.</a:t>
            </a:r>
            <a:endParaRPr lang="en-US" sz="3200" dirty="0">
              <a:latin typeface="Calibri" pitchFamily="34" charset="0"/>
            </a:endParaRPr>
          </a:p>
        </p:txBody>
      </p:sp>
      <p:sp>
        <p:nvSpPr>
          <p:cNvPr id="11" name="Rectangle 1"/>
          <p:cNvSpPr>
            <a:spLocks noChangeArrowheads="1"/>
          </p:cNvSpPr>
          <p:nvPr/>
        </p:nvSpPr>
        <p:spPr bwMode="auto">
          <a:xfrm>
            <a:off x="-152400" y="4256088"/>
            <a:ext cx="8610600" cy="1077218"/>
          </a:xfrm>
          <a:prstGeom prst="rect">
            <a:avLst/>
          </a:prstGeom>
          <a:noFill/>
          <a:ln w="9525">
            <a:noFill/>
            <a:miter lim="800000"/>
            <a:headEnd/>
            <a:tailEnd/>
          </a:ln>
        </p:spPr>
        <p:txBody>
          <a:bodyPr anchor="ctr">
            <a:spAutoFit/>
          </a:bodyPr>
          <a:lstStyle/>
          <a:p>
            <a:pPr algn="r" rtl="1"/>
            <a:r>
              <a:rPr lang="ar-EG" sz="3200" b="1" dirty="0">
                <a:latin typeface="Calibri" pitchFamily="34" charset="0"/>
              </a:rPr>
              <a:t>3. نخر العظام نتيجة الإصابة ببعض الأمراض، أو هشاشة العظام.</a:t>
            </a:r>
            <a:endParaRPr lang="en-US" sz="3200" b="1" dirty="0">
              <a:latin typeface="Calibri" pitchFamily="34" charset="0"/>
            </a:endParaRPr>
          </a:p>
        </p:txBody>
      </p:sp>
      <p:sp>
        <p:nvSpPr>
          <p:cNvPr id="12" name="TextBox 3"/>
          <p:cNvSpPr txBox="1">
            <a:spLocks noChangeArrowheads="1"/>
          </p:cNvSpPr>
          <p:nvPr/>
        </p:nvSpPr>
        <p:spPr bwMode="auto">
          <a:xfrm>
            <a:off x="2971800" y="830263"/>
            <a:ext cx="2817813" cy="769937"/>
          </a:xfrm>
          <a:prstGeom prst="rect">
            <a:avLst/>
          </a:prstGeom>
          <a:solidFill>
            <a:schemeClr val="accent2">
              <a:lumMod val="20000"/>
              <a:lumOff val="80000"/>
            </a:schemeClr>
          </a:solidFill>
          <a:ln w="9525">
            <a:noFill/>
            <a:miter lim="800000"/>
            <a:headEnd/>
            <a:tailEnd/>
          </a:ln>
        </p:spPr>
        <p:txBody>
          <a:bodyPr wrap="none">
            <a:spAutoFit/>
          </a:bodyPr>
          <a:lstStyle/>
          <a:p>
            <a:pPr algn="ctr" rtl="1"/>
            <a:r>
              <a:rPr lang="ar-EG" sz="4400" b="1" dirty="0">
                <a:latin typeface="Calibri" pitchFamily="34" charset="0"/>
              </a:rPr>
              <a:t>معلومة إثرائية</a:t>
            </a:r>
            <a:endParaRPr lang="en-US" sz="4400" dirty="0">
              <a:latin typeface="Calibri" pitchFamily="34" charset="0"/>
            </a:endParaRPr>
          </a:p>
        </p:txBody>
      </p:sp>
      <p:sp>
        <p:nvSpPr>
          <p:cNvPr id="13" name="TextBox 6"/>
          <p:cNvSpPr txBox="1"/>
          <p:nvPr/>
        </p:nvSpPr>
        <p:spPr bwMode="auto">
          <a:xfrm>
            <a:off x="457200" y="2667000"/>
            <a:ext cx="7848600" cy="584200"/>
          </a:xfrm>
          <a:prstGeom prst="rect">
            <a:avLst/>
          </a:prstGeom>
          <a:noFill/>
          <a:effectLst/>
        </p:spPr>
        <p:txBody>
          <a:bodyPr rtlCol="1">
            <a:spAutoFit/>
          </a:bodyPr>
          <a:lstStyle/>
          <a:p>
            <a:pPr algn="ctr" rtl="1" fontAlgn="auto">
              <a:spcBef>
                <a:spcPts val="0"/>
              </a:spcBef>
              <a:spcAft>
                <a:spcPts val="0"/>
              </a:spcAft>
              <a:defRPr/>
            </a:pPr>
            <a:r>
              <a:rPr lang="ar-EG" sz="3200" b="1" dirty="0">
                <a:latin typeface="+mn-lt"/>
                <a:cs typeface="+mn-cs"/>
              </a:rPr>
              <a:t>قد ينتج الكسر من مسببات أخرى إضافية مثل:</a:t>
            </a:r>
          </a:p>
        </p:txBody>
      </p:sp>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معلومة إثرائية.wav"/>
                                        </p:tgtEl>
                                      </p:cMediaNode>
                                    </p:audio>
                                  </p:subTnLst>
                                </p:cTn>
                              </p:par>
                            </p:childTnLst>
                          </p:cTn>
                        </p:par>
                      </p:childTnLst>
                    </p:cTn>
                  </p:par>
                  <p:par>
                    <p:cTn id="9" fill="hold">
                      <p:stCondLst>
                        <p:cond delay="indefinite"/>
                      </p:stCondLst>
                      <p:childTnLst>
                        <p:par>
                          <p:cTn id="10" fill="hold">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ox(in)">
                                      <p:cBhvr>
                                        <p:cTn id="13" dur="500"/>
                                        <p:tgtEl>
                                          <p:spTgt spid="13"/>
                                        </p:tgtEl>
                                      </p:cBhvr>
                                    </p:animEffect>
                                  </p:childTnLst>
                                  <p:subTnLst>
                                    <p:audio>
                                      <p:cMediaNode>
                                        <p:cTn display="0" masterRel="sameClick">
                                          <p:stCondLst>
                                            <p:cond evt="begin" delay="0">
                                              <p:tn val="11"/>
                                            </p:cond>
                                          </p:stCondLst>
                                          <p:endCondLst>
                                            <p:cond evt="onStopAudio" delay="0">
                                              <p:tgtEl>
                                                <p:sldTgt/>
                                              </p:tgtEl>
                                            </p:cond>
                                          </p:endCondLst>
                                        </p:cTn>
                                        <p:tgtEl>
                                          <p:sndTgt r:embed="rId4" name="قد ينتج الكسر من مسببات أخرى إضافية مثل.wav"/>
                                        </p:tgtEl>
                                      </p:cMediaNode>
                                    </p:audio>
                                  </p:sub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5" name="التقلص الفجائي الشديد للعضلات.wav"/>
                                        </p:tgtEl>
                                      </p:cMediaNode>
                                    </p:audio>
                                  </p:sub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6" name="تعرض العظام لصدمة خارجية كحوادث السيارات.wav"/>
                                        </p:tgtEl>
                                      </p:cMediaNode>
                                    </p:audio>
                                  </p:sub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7" name="نخر العظام نتيجة الإصابة ببعض الأمراض، أو هشاشة العظام.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animBg="1"/>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2362200" y="1752600"/>
            <a:ext cx="4114800" cy="1752600"/>
          </a:xfrm>
          <a:prstGeom prst="roundRect">
            <a:avLst>
              <a:gd name="adj" fmla="val 0"/>
            </a:avLst>
          </a:prstGeom>
          <a:blipFill>
            <a:blip r:embed="rId6" cstate="print">
              <a:lum bright="-43000" contrast="47000"/>
            </a:blip>
            <a:stretch>
              <a:fillRect/>
            </a:stretch>
          </a:blip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200"/>
          </a:p>
        </p:txBody>
      </p:sp>
      <p:sp>
        <p:nvSpPr>
          <p:cNvPr id="11" name="Rectangle 3"/>
          <p:cNvSpPr/>
          <p:nvPr/>
        </p:nvSpPr>
        <p:spPr bwMode="auto">
          <a:xfrm>
            <a:off x="3352800" y="800847"/>
            <a:ext cx="2133600" cy="584200"/>
          </a:xfrm>
          <a:prstGeom prst="rect">
            <a:avLst/>
          </a:prstGeom>
          <a:solidFill>
            <a:schemeClr val="accent2">
              <a:lumMod val="20000"/>
              <a:lumOff val="80000"/>
            </a:schemeClr>
          </a:solidFill>
          <a:effectLst/>
        </p:spPr>
        <p:txBody>
          <a:bodyPr>
            <a:spAutoFit/>
          </a:bodyPr>
          <a:lstStyle/>
          <a:p>
            <a:pPr algn="ctr" rtl="1" fontAlgn="auto">
              <a:spcBef>
                <a:spcPts val="0"/>
              </a:spcBef>
              <a:spcAft>
                <a:spcPts val="0"/>
              </a:spcAft>
              <a:defRPr/>
            </a:pPr>
            <a:r>
              <a:rPr lang="ar-EG" sz="3200" b="1" dirty="0">
                <a:latin typeface="+mn-lt"/>
                <a:cs typeface="+mn-cs"/>
              </a:rPr>
              <a:t>أنواع الكسور </a:t>
            </a:r>
            <a:endParaRPr lang="en-US" sz="3200" b="1" dirty="0">
              <a:latin typeface="+mn-lt"/>
              <a:cs typeface="+mn-cs"/>
            </a:endParaRPr>
          </a:p>
        </p:txBody>
      </p:sp>
      <p:sp>
        <p:nvSpPr>
          <p:cNvPr id="12" name="Rectangle 6"/>
          <p:cNvSpPr>
            <a:spLocks noChangeArrowheads="1"/>
          </p:cNvSpPr>
          <p:nvPr/>
        </p:nvSpPr>
        <p:spPr bwMode="auto">
          <a:xfrm>
            <a:off x="2667000" y="2016693"/>
            <a:ext cx="3657600" cy="1082675"/>
          </a:xfrm>
          <a:prstGeom prst="ellipse">
            <a:avLst/>
          </a:prstGeom>
          <a:solidFill>
            <a:schemeClr val="bg1"/>
          </a:solidFill>
          <a:ln w="9525">
            <a:noFill/>
            <a:miter lim="800000"/>
            <a:headEnd/>
            <a:tailEnd/>
          </a:ln>
        </p:spPr>
        <p:txBody>
          <a:bodyPr>
            <a:spAutoFit/>
          </a:bodyPr>
          <a:lstStyle/>
          <a:p>
            <a:pPr algn="ctr" rtl="1"/>
            <a:r>
              <a:rPr lang="ar-EG" sz="4400" b="1" dirty="0">
                <a:latin typeface="Calibri" pitchFamily="34" charset="0"/>
              </a:rPr>
              <a:t>كسور مغلقة </a:t>
            </a:r>
            <a:endParaRPr lang="en-US" sz="4400" dirty="0">
              <a:latin typeface="Calibri" pitchFamily="34" charset="0"/>
            </a:endParaRPr>
          </a:p>
        </p:txBody>
      </p:sp>
      <p:sp>
        <p:nvSpPr>
          <p:cNvPr id="13" name="Rectangle 9"/>
          <p:cNvSpPr>
            <a:spLocks noChangeArrowheads="1"/>
          </p:cNvSpPr>
          <p:nvPr/>
        </p:nvSpPr>
        <p:spPr bwMode="auto">
          <a:xfrm>
            <a:off x="990600" y="4038600"/>
            <a:ext cx="7086600" cy="1077218"/>
          </a:xfrm>
          <a:prstGeom prst="rect">
            <a:avLst/>
          </a:prstGeom>
          <a:noFill/>
          <a:ln w="9525">
            <a:noFill/>
            <a:miter lim="800000"/>
            <a:headEnd/>
            <a:tailEnd/>
          </a:ln>
        </p:spPr>
        <p:txBody>
          <a:bodyPr>
            <a:spAutoFit/>
          </a:bodyPr>
          <a:lstStyle/>
          <a:p>
            <a:pPr algn="ctr" rtl="1"/>
            <a:r>
              <a:rPr lang="ar-EG" sz="3200" b="1" dirty="0">
                <a:latin typeface="Calibri" pitchFamily="34" charset="0"/>
              </a:rPr>
              <a:t>وفيها يظل طرفا العظم المكسور أحدهما بجوار الآخر داخل العضو المصاب دون تمزق للجلد.</a:t>
            </a:r>
            <a:endParaRPr lang="en-US" sz="3200" dirty="0">
              <a:latin typeface="Calibri" pitchFamily="34" charset="0"/>
            </a:endParaRPr>
          </a:p>
        </p:txBody>
      </p:sp>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أنواع الكسور.wav"/>
                                        </p:tgtEl>
                                      </p:cMediaNode>
                                    </p:audio>
                                  </p:sub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4)">
                                      <p:cBhvr>
                                        <p:cTn id="12" dur="500"/>
                                        <p:tgtEl>
                                          <p:spTgt spid="6"/>
                                        </p:tgtEl>
                                      </p:cBhvr>
                                    </p:animEffect>
                                  </p:childTnLst>
                                </p:cTn>
                              </p:par>
                              <p:par>
                                <p:cTn id="13" presetID="21"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heel(4)">
                                      <p:cBhvr>
                                        <p:cTn id="15" dur="500"/>
                                        <p:tgtEl>
                                          <p:spTgt spid="12"/>
                                        </p:tgtEl>
                                      </p:cBhvr>
                                    </p:animEffect>
                                  </p:childTnLst>
                                  <p:subTnLst>
                                    <p:audio>
                                      <p:cMediaNode>
                                        <p:cTn display="0" masterRel="sameClick">
                                          <p:stCondLst>
                                            <p:cond evt="begin" delay="0">
                                              <p:tn val="13"/>
                                            </p:cond>
                                          </p:stCondLst>
                                          <p:endCondLst>
                                            <p:cond evt="onStopAudio" delay="0">
                                              <p:tgtEl>
                                                <p:sldTgt/>
                                              </p:tgtEl>
                                            </p:cond>
                                          </p:endCondLst>
                                        </p:cTn>
                                        <p:tgtEl>
                                          <p:sndTgt r:embed="rId4" name="كسور مغلقة.wav"/>
                                        </p:tgtEl>
                                      </p:cMediaNode>
                                    </p:audio>
                                  </p:subTnLst>
                                </p:cTn>
                              </p:par>
                            </p:childTnLst>
                          </p:cTn>
                        </p:par>
                      </p:childTnLst>
                    </p:cTn>
                  </p:par>
                  <p:par>
                    <p:cTn id="16" fill="hold">
                      <p:stCondLst>
                        <p:cond delay="indefinite"/>
                      </p:stCondLst>
                      <p:childTnLst>
                        <p:par>
                          <p:cTn id="17" fill="hold">
                            <p:stCondLst>
                              <p:cond delay="0"/>
                            </p:stCondLst>
                            <p:childTnLst>
                              <p:par>
                                <p:cTn id="18" presetID="25"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25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21" dur="25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22" dur="250" accel="50000" fill="hold">
                                          <p:stCondLst>
                                            <p:cond delay="250"/>
                                          </p:stCondLst>
                                        </p:cTn>
                                        <p:tgtEl>
                                          <p:spTgt spid="13"/>
                                        </p:tgtEl>
                                        <p:attrNameLst>
                                          <p:attrName>ppt_w</p:attrName>
                                        </p:attrNameLst>
                                      </p:cBhvr>
                                      <p:tavLst>
                                        <p:tav tm="0">
                                          <p:val>
                                            <p:strVal val="#ppt_w*.05"/>
                                          </p:val>
                                        </p:tav>
                                        <p:tav tm="100000">
                                          <p:val>
                                            <p:strVal val="#ppt_w"/>
                                          </p:val>
                                        </p:tav>
                                      </p:tavLst>
                                    </p:anim>
                                    <p:anim calcmode="lin" valueType="num">
                                      <p:cBhvr>
                                        <p:cTn id="23" dur="500" fill="hold"/>
                                        <p:tgtEl>
                                          <p:spTgt spid="13"/>
                                        </p:tgtEl>
                                        <p:attrNameLst>
                                          <p:attrName>ppt_h</p:attrName>
                                        </p:attrNameLst>
                                      </p:cBhvr>
                                      <p:tavLst>
                                        <p:tav tm="0">
                                          <p:val>
                                            <p:strVal val="#ppt_h"/>
                                          </p:val>
                                        </p:tav>
                                        <p:tav tm="100000">
                                          <p:val>
                                            <p:strVal val="#ppt_h"/>
                                          </p:val>
                                        </p:tav>
                                      </p:tavLst>
                                    </p:anim>
                                    <p:anim calcmode="lin" valueType="num">
                                      <p:cBhvr>
                                        <p:cTn id="24" dur="25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25" dur="25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26" dur="250" accel="50000" fill="hold">
                                          <p:stCondLst>
                                            <p:cond delay="250"/>
                                          </p:stCondLst>
                                        </p:cTn>
                                        <p:tgtEl>
                                          <p:spTgt spid="13"/>
                                        </p:tgtEl>
                                        <p:attrNameLst>
                                          <p:attrName>ppt_y</p:attrName>
                                        </p:attrNameLst>
                                      </p:cBhvr>
                                      <p:tavLst>
                                        <p:tav tm="0">
                                          <p:val>
                                            <p:strVal val="#ppt_y+.1"/>
                                          </p:val>
                                        </p:tav>
                                        <p:tav tm="100000">
                                          <p:val>
                                            <p:strVal val="#ppt_y"/>
                                          </p:val>
                                        </p:tav>
                                      </p:tavLst>
                                    </p:anim>
                                    <p:animEffect transition="in" filter="fade">
                                      <p:cBhvr>
                                        <p:cTn id="27" dur="500" decel="50000">
                                          <p:stCondLst>
                                            <p:cond delay="0"/>
                                          </p:stCondLst>
                                        </p:cTn>
                                        <p:tgtEl>
                                          <p:spTgt spid="13"/>
                                        </p:tgtEl>
                                      </p:cBhvr>
                                    </p:animEffect>
                                  </p:childTnLst>
                                  <p:subTnLst>
                                    <p:audio>
                                      <p:cMediaNode>
                                        <p:cTn display="0" masterRel="sameClick">
                                          <p:stCondLst>
                                            <p:cond evt="begin" delay="0">
                                              <p:tn val="18"/>
                                            </p:cond>
                                          </p:stCondLst>
                                          <p:endCondLst>
                                            <p:cond evt="onStopAudio" delay="0">
                                              <p:tgtEl>
                                                <p:sldTgt/>
                                              </p:tgtEl>
                                            </p:cond>
                                          </p:endCondLst>
                                        </p:cTn>
                                        <p:tgtEl>
                                          <p:sndTgt r:embed="rId5" name="وفيها يظل طرفا العظم المكسور بجوار بعضهما البعض داخل العضو المصاب دون تمزق.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2"/>
          <p:cNvSpPr/>
          <p:nvPr/>
        </p:nvSpPr>
        <p:spPr bwMode="auto">
          <a:xfrm>
            <a:off x="2438400" y="1981200"/>
            <a:ext cx="4114800" cy="1752600"/>
          </a:xfrm>
          <a:prstGeom prst="roundRect">
            <a:avLst>
              <a:gd name="adj" fmla="val 0"/>
            </a:avLst>
          </a:prstGeom>
          <a:blipFill>
            <a:blip r:embed="rId5" cstate="print">
              <a:duotone>
                <a:schemeClr val="accent2">
                  <a:shade val="45000"/>
                  <a:satMod val="135000"/>
                </a:schemeClr>
                <a:prstClr val="white"/>
              </a:duotone>
              <a:lum bright="-30000" contrast="21000"/>
            </a:blip>
            <a:stretch>
              <a:fillRect/>
            </a:stretch>
          </a:blip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200"/>
          </a:p>
        </p:txBody>
      </p:sp>
      <p:sp>
        <p:nvSpPr>
          <p:cNvPr id="16393" name="Rectangle 3"/>
          <p:cNvSpPr>
            <a:spLocks noChangeArrowheads="1"/>
          </p:cNvSpPr>
          <p:nvPr/>
        </p:nvSpPr>
        <p:spPr bwMode="auto">
          <a:xfrm>
            <a:off x="2590800" y="2362200"/>
            <a:ext cx="3505200" cy="909638"/>
          </a:xfrm>
          <a:prstGeom prst="ellipse">
            <a:avLst/>
          </a:prstGeom>
          <a:solidFill>
            <a:schemeClr val="bg1"/>
          </a:solidFill>
          <a:ln w="9525">
            <a:noFill/>
            <a:miter lim="800000"/>
            <a:headEnd/>
            <a:tailEnd/>
          </a:ln>
        </p:spPr>
        <p:txBody>
          <a:bodyPr>
            <a:spAutoFit/>
          </a:bodyPr>
          <a:lstStyle/>
          <a:p>
            <a:pPr algn="ctr" rtl="1"/>
            <a:r>
              <a:rPr lang="ar-EG" sz="3600" b="1" dirty="0">
                <a:latin typeface="Calibri" pitchFamily="34" charset="0"/>
              </a:rPr>
              <a:t>كسور مفتوحة </a:t>
            </a:r>
            <a:endParaRPr lang="en-US" sz="3600" dirty="0">
              <a:latin typeface="Calibri" pitchFamily="34" charset="0"/>
            </a:endParaRPr>
          </a:p>
        </p:txBody>
      </p:sp>
      <p:sp>
        <p:nvSpPr>
          <p:cNvPr id="9" name="Rectangle 6"/>
          <p:cNvSpPr>
            <a:spLocks noChangeArrowheads="1"/>
          </p:cNvSpPr>
          <p:nvPr/>
        </p:nvSpPr>
        <p:spPr bwMode="auto">
          <a:xfrm>
            <a:off x="685800" y="4191000"/>
            <a:ext cx="7239000" cy="1754188"/>
          </a:xfrm>
          <a:prstGeom prst="rect">
            <a:avLst/>
          </a:prstGeom>
          <a:noFill/>
          <a:ln w="9525">
            <a:noFill/>
            <a:miter lim="800000"/>
            <a:headEnd/>
            <a:tailEnd/>
          </a:ln>
        </p:spPr>
        <p:txBody>
          <a:bodyPr>
            <a:spAutoFit/>
          </a:bodyPr>
          <a:lstStyle/>
          <a:p>
            <a:pPr algn="ctr" rtl="1"/>
            <a:r>
              <a:rPr lang="ar-EG" sz="3600" b="1" dirty="0">
                <a:latin typeface="Calibri" pitchFamily="34" charset="0"/>
              </a:rPr>
              <a:t>وفيها يخترق أحد طرفي العظم المكسور الجلد الخارجي مسبباً جرحاً، وهي أخطر من السابقة. </a:t>
            </a:r>
            <a:r>
              <a:rPr lang="ar-EG" sz="3600" b="1" dirty="0">
                <a:solidFill>
                  <a:srgbClr val="C00000"/>
                </a:solidFill>
                <a:latin typeface="Calibri" pitchFamily="34" charset="0"/>
              </a:rPr>
              <a:t>لماذا؟</a:t>
            </a:r>
            <a:endParaRPr lang="en-US" sz="3600" dirty="0">
              <a:solidFill>
                <a:srgbClr val="C00000"/>
              </a:solidFill>
              <a:latin typeface="Calibri" pitchFamily="34" charset="0"/>
            </a:endParaRPr>
          </a:p>
        </p:txBody>
      </p:sp>
      <p:sp>
        <p:nvSpPr>
          <p:cNvPr id="10" name="Rectangle 3"/>
          <p:cNvSpPr/>
          <p:nvPr/>
        </p:nvSpPr>
        <p:spPr bwMode="auto">
          <a:xfrm>
            <a:off x="3429000" y="876300"/>
            <a:ext cx="2133600" cy="584200"/>
          </a:xfrm>
          <a:prstGeom prst="rect">
            <a:avLst/>
          </a:prstGeom>
          <a:solidFill>
            <a:schemeClr val="accent2">
              <a:lumMod val="20000"/>
              <a:lumOff val="80000"/>
            </a:schemeClr>
          </a:solidFill>
          <a:effectLst/>
        </p:spPr>
        <p:txBody>
          <a:bodyPr>
            <a:spAutoFit/>
          </a:bodyPr>
          <a:lstStyle/>
          <a:p>
            <a:pPr algn="ctr" rtl="1" fontAlgn="auto">
              <a:spcBef>
                <a:spcPts val="0"/>
              </a:spcBef>
              <a:spcAft>
                <a:spcPts val="0"/>
              </a:spcAft>
            </a:pPr>
            <a:r>
              <a:rPr lang="ar-EG" sz="3200" b="1" dirty="0">
                <a:latin typeface="+mn-lt"/>
                <a:cs typeface="+mn-cs"/>
              </a:rPr>
              <a:t>أنواع الكسور </a:t>
            </a:r>
            <a:endParaRPr lang="en-US" sz="3200" b="1" dirty="0">
              <a:latin typeface="+mn-lt"/>
              <a:cs typeface="+mn-cs"/>
            </a:endParaRPr>
          </a:p>
        </p:txBody>
      </p:sp>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5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8"/>
                                        </p:tgtEl>
                                        <p:attrNameLst>
                                          <p:attrName>ppt_w</p:attrName>
                                        </p:attrNameLst>
                                      </p:cBhvr>
                                      <p:tavLst>
                                        <p:tav tm="0">
                                          <p:val>
                                            <p:strVal val="#ppt_w*.05"/>
                                          </p:val>
                                        </p:tav>
                                        <p:tav tm="100000">
                                          <p:val>
                                            <p:strVal val="#ppt_w"/>
                                          </p:val>
                                        </p:tav>
                                      </p:tavLst>
                                    </p:anim>
                                    <p:anim calcmode="lin" valueType="num">
                                      <p:cBhvr>
                                        <p:cTn id="10" dur="500" fill="hold"/>
                                        <p:tgtEl>
                                          <p:spTgt spid="8"/>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8"/>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8"/>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16393"/>
                                        </p:tgtEl>
                                        <p:attrNameLst>
                                          <p:attrName>style.visibility</p:attrName>
                                        </p:attrNameLst>
                                      </p:cBhvr>
                                      <p:to>
                                        <p:strVal val="visible"/>
                                      </p:to>
                                    </p:set>
                                    <p:anim calcmode="lin" valueType="num">
                                      <p:cBhvr>
                                        <p:cTn id="17" dur="250" decel="50000" fill="hold">
                                          <p:stCondLst>
                                            <p:cond delay="0"/>
                                          </p:stCondLst>
                                        </p:cTn>
                                        <p:tgtEl>
                                          <p:spTgt spid="16393"/>
                                        </p:tgtEl>
                                        <p:attrNameLst>
                                          <p:attrName>style.rotation</p:attrName>
                                        </p:attrNameLst>
                                      </p:cBhvr>
                                      <p:tavLst>
                                        <p:tav tm="0">
                                          <p:val>
                                            <p:fltVal val="-90"/>
                                          </p:val>
                                        </p:tav>
                                        <p:tav tm="100000">
                                          <p:val>
                                            <p:fltVal val="0"/>
                                          </p:val>
                                        </p:tav>
                                      </p:tavLst>
                                    </p:anim>
                                    <p:anim calcmode="lin" valueType="num">
                                      <p:cBhvr>
                                        <p:cTn id="18" dur="250" decel="50000" fill="hold">
                                          <p:stCondLst>
                                            <p:cond delay="0"/>
                                          </p:stCondLst>
                                        </p:cTn>
                                        <p:tgtEl>
                                          <p:spTgt spid="16393"/>
                                        </p:tgtEl>
                                        <p:attrNameLst>
                                          <p:attrName>ppt_w</p:attrName>
                                        </p:attrNameLst>
                                      </p:cBhvr>
                                      <p:tavLst>
                                        <p:tav tm="0">
                                          <p:val>
                                            <p:strVal val="#ppt_w"/>
                                          </p:val>
                                        </p:tav>
                                        <p:tav tm="100000">
                                          <p:val>
                                            <p:strVal val="#ppt_w*.05"/>
                                          </p:val>
                                        </p:tav>
                                      </p:tavLst>
                                    </p:anim>
                                    <p:anim calcmode="lin" valueType="num">
                                      <p:cBhvr>
                                        <p:cTn id="19" dur="250" accel="50000" fill="hold">
                                          <p:stCondLst>
                                            <p:cond delay="250"/>
                                          </p:stCondLst>
                                        </p:cTn>
                                        <p:tgtEl>
                                          <p:spTgt spid="16393"/>
                                        </p:tgtEl>
                                        <p:attrNameLst>
                                          <p:attrName>ppt_w</p:attrName>
                                        </p:attrNameLst>
                                      </p:cBhvr>
                                      <p:tavLst>
                                        <p:tav tm="0">
                                          <p:val>
                                            <p:strVal val="#ppt_w*.05"/>
                                          </p:val>
                                        </p:tav>
                                        <p:tav tm="100000">
                                          <p:val>
                                            <p:strVal val="#ppt_w"/>
                                          </p:val>
                                        </p:tav>
                                      </p:tavLst>
                                    </p:anim>
                                    <p:anim calcmode="lin" valueType="num">
                                      <p:cBhvr>
                                        <p:cTn id="20" dur="500" fill="hold"/>
                                        <p:tgtEl>
                                          <p:spTgt spid="16393"/>
                                        </p:tgtEl>
                                        <p:attrNameLst>
                                          <p:attrName>ppt_h</p:attrName>
                                        </p:attrNameLst>
                                      </p:cBhvr>
                                      <p:tavLst>
                                        <p:tav tm="0">
                                          <p:val>
                                            <p:strVal val="#ppt_h"/>
                                          </p:val>
                                        </p:tav>
                                        <p:tav tm="100000">
                                          <p:val>
                                            <p:strVal val="#ppt_h"/>
                                          </p:val>
                                        </p:tav>
                                      </p:tavLst>
                                    </p:anim>
                                    <p:anim calcmode="lin" valueType="num">
                                      <p:cBhvr>
                                        <p:cTn id="21" dur="250" decel="50000" fill="hold">
                                          <p:stCondLst>
                                            <p:cond delay="0"/>
                                          </p:stCondLst>
                                        </p:cTn>
                                        <p:tgtEl>
                                          <p:spTgt spid="16393"/>
                                        </p:tgtEl>
                                        <p:attrNameLst>
                                          <p:attrName>ppt_x</p:attrName>
                                        </p:attrNameLst>
                                      </p:cBhvr>
                                      <p:tavLst>
                                        <p:tav tm="0">
                                          <p:val>
                                            <p:strVal val="#ppt_x+.4"/>
                                          </p:val>
                                        </p:tav>
                                        <p:tav tm="100000">
                                          <p:val>
                                            <p:strVal val="#ppt_x"/>
                                          </p:val>
                                        </p:tav>
                                      </p:tavLst>
                                    </p:anim>
                                    <p:anim calcmode="lin" valueType="num">
                                      <p:cBhvr>
                                        <p:cTn id="22" dur="250" decel="50000" fill="hold">
                                          <p:stCondLst>
                                            <p:cond delay="0"/>
                                          </p:stCondLst>
                                        </p:cTn>
                                        <p:tgtEl>
                                          <p:spTgt spid="16393"/>
                                        </p:tgtEl>
                                        <p:attrNameLst>
                                          <p:attrName>ppt_y</p:attrName>
                                        </p:attrNameLst>
                                      </p:cBhvr>
                                      <p:tavLst>
                                        <p:tav tm="0">
                                          <p:val>
                                            <p:strVal val="#ppt_y-.2"/>
                                          </p:val>
                                        </p:tav>
                                        <p:tav tm="100000">
                                          <p:val>
                                            <p:strVal val="#ppt_y+.1"/>
                                          </p:val>
                                        </p:tav>
                                      </p:tavLst>
                                    </p:anim>
                                    <p:anim calcmode="lin" valueType="num">
                                      <p:cBhvr>
                                        <p:cTn id="23" dur="250" accel="50000" fill="hold">
                                          <p:stCondLst>
                                            <p:cond delay="250"/>
                                          </p:stCondLst>
                                        </p:cTn>
                                        <p:tgtEl>
                                          <p:spTgt spid="16393"/>
                                        </p:tgtEl>
                                        <p:attrNameLst>
                                          <p:attrName>ppt_y</p:attrName>
                                        </p:attrNameLst>
                                      </p:cBhvr>
                                      <p:tavLst>
                                        <p:tav tm="0">
                                          <p:val>
                                            <p:strVal val="#ppt_y+.1"/>
                                          </p:val>
                                        </p:tav>
                                        <p:tav tm="100000">
                                          <p:val>
                                            <p:strVal val="#ppt_y"/>
                                          </p:val>
                                        </p:tav>
                                      </p:tavLst>
                                    </p:anim>
                                    <p:animEffect transition="in" filter="fade">
                                      <p:cBhvr>
                                        <p:cTn id="24" dur="500" decel="50000">
                                          <p:stCondLst>
                                            <p:cond delay="0"/>
                                          </p:stCondLst>
                                        </p:cTn>
                                        <p:tgtEl>
                                          <p:spTgt spid="16393"/>
                                        </p:tgtEl>
                                      </p:cBhvr>
                                    </p:animEffect>
                                  </p:childTnLst>
                                  <p:subTnLst>
                                    <p:audio>
                                      <p:cMediaNode>
                                        <p:cTn display="0" masterRel="sameClick">
                                          <p:stCondLst>
                                            <p:cond evt="begin" delay="0">
                                              <p:tn val="15"/>
                                            </p:cond>
                                          </p:stCondLst>
                                          <p:endCondLst>
                                            <p:cond evt="onStopAudio" delay="0">
                                              <p:tgtEl>
                                                <p:sldTgt/>
                                              </p:tgtEl>
                                            </p:cond>
                                          </p:endCondLst>
                                        </p:cTn>
                                        <p:tgtEl>
                                          <p:sndTgt r:embed="rId3" name="كسور مفتوحة.wav"/>
                                        </p:tgtEl>
                                      </p:cMediaNode>
                                    </p:audio>
                                  </p:subTnLst>
                                </p:cTn>
                              </p:par>
                            </p:childTnLst>
                          </p:cTn>
                        </p:par>
                      </p:childTnLst>
                    </p:cTn>
                  </p:par>
                  <p:par>
                    <p:cTn id="25" fill="hold">
                      <p:stCondLst>
                        <p:cond delay="indefinite"/>
                      </p:stCondLst>
                      <p:childTnLst>
                        <p:par>
                          <p:cTn id="26" fill="hold">
                            <p:stCondLst>
                              <p:cond delay="0"/>
                            </p:stCondLst>
                            <p:childTnLst>
                              <p:par>
                                <p:cTn id="27" presetID="34"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from="(-#ppt_w/2)" to="(#ppt_x)" calcmode="lin" valueType="num">
                                      <p:cBhvr>
                                        <p:cTn id="29" dur="300" fill="hold">
                                          <p:stCondLst>
                                            <p:cond delay="0"/>
                                          </p:stCondLst>
                                        </p:cTn>
                                        <p:tgtEl>
                                          <p:spTgt spid="9"/>
                                        </p:tgtEl>
                                        <p:attrNameLst>
                                          <p:attrName>ppt_x</p:attrName>
                                        </p:attrNameLst>
                                      </p:cBhvr>
                                    </p:anim>
                                    <p:anim from="0" to="-1.0" calcmode="lin" valueType="num">
                                      <p:cBhvr>
                                        <p:cTn id="30" dur="100" decel="50000" autoRev="1" fill="hold">
                                          <p:stCondLst>
                                            <p:cond delay="300"/>
                                          </p:stCondLst>
                                        </p:cTn>
                                        <p:tgtEl>
                                          <p:spTgt spid="9"/>
                                        </p:tgtEl>
                                        <p:attrNameLst>
                                          <p:attrName>xshear</p:attrName>
                                        </p:attrNameLst>
                                      </p:cBhvr>
                                    </p:anim>
                                    <p:animScale>
                                      <p:cBhvr>
                                        <p:cTn id="31" dur="100" decel="100000" autoRev="1" fill="hold">
                                          <p:stCondLst>
                                            <p:cond delay="300"/>
                                          </p:stCondLst>
                                        </p:cTn>
                                        <p:tgtEl>
                                          <p:spTgt spid="9"/>
                                        </p:tgtEl>
                                      </p:cBhvr>
                                      <p:from x="100000" y="100000"/>
                                      <p:to x="80000" y="100000"/>
                                    </p:animScale>
                                    <p:anim by="(#ppt_h/3+#ppt_w*0.1)" calcmode="lin" valueType="num">
                                      <p:cBhvr additive="sum">
                                        <p:cTn id="32" dur="100" decel="100000" autoRev="1" fill="hold">
                                          <p:stCondLst>
                                            <p:cond delay="300"/>
                                          </p:stCondLst>
                                        </p:cTn>
                                        <p:tgtEl>
                                          <p:spTgt spid="9"/>
                                        </p:tgtEl>
                                        <p:attrNameLst>
                                          <p:attrName>ppt_x</p:attrName>
                                        </p:attrNameLst>
                                      </p:cBhvr>
                                    </p:anim>
                                  </p:childTnLst>
                                  <p:subTnLst>
                                    <p:audio>
                                      <p:cMediaNode>
                                        <p:cTn display="0" masterRel="sameClick">
                                          <p:stCondLst>
                                            <p:cond evt="begin" delay="0">
                                              <p:tn val="27"/>
                                            </p:cond>
                                          </p:stCondLst>
                                          <p:endCondLst>
                                            <p:cond evt="onStopAudio" delay="0">
                                              <p:tgtEl>
                                                <p:sldTgt/>
                                              </p:tgtEl>
                                            </p:cond>
                                          </p:endCondLst>
                                        </p:cTn>
                                        <p:tgtEl>
                                          <p:sndTgt r:embed="rId4" name="وفيها يخترق أحد طرفي العظم المكسور الجلد الخارجي مسبباً جرحاً، وهي.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3" grpId="0" animBg="1"/>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028700" y="1981200"/>
            <a:ext cx="7086600" cy="2485787"/>
          </a:xfrm>
          <a:prstGeom prst="roundRect">
            <a:avLst/>
          </a:prstGeom>
          <a:solidFill>
            <a:srgbClr val="7030A0"/>
          </a:solidFill>
          <a:ln>
            <a:headEnd/>
            <a:tailEnd/>
          </a:ln>
        </p:spPr>
        <p:style>
          <a:lnRef idx="1">
            <a:schemeClr val="accent1"/>
          </a:lnRef>
          <a:fillRef idx="3">
            <a:schemeClr val="accent1"/>
          </a:fillRef>
          <a:effectRef idx="2">
            <a:schemeClr val="accent1"/>
          </a:effectRef>
          <a:fontRef idx="minor">
            <a:schemeClr val="lt1"/>
          </a:fontRef>
        </p:style>
        <p:txBody>
          <a:bodyPr anchor="ctr">
            <a:spAutoFit/>
          </a:bodyPr>
          <a:lstStyle/>
          <a:p>
            <a:pPr algn="ctr" rtl="1">
              <a:defRPr/>
            </a:pPr>
            <a:r>
              <a:rPr lang="ar-EG" sz="2800" dirty="0"/>
              <a:t>لأن الجزء المكسور قد يتحرك وهو غير ثابت وقد يؤدي ذلك إلي ظهور مضاعفات في الكسر لأن ذلك يتطلب إعادت العظم إلي مكانه من خلال الجلد وهي عملية أصعب وأخطر في نفس الوقت لأن من مضاعفات هذا الكسر حدوث تسمم وتلوث لهذا الجرح مما قد يؤدي إلي بتر العضو لاقدر الله </a:t>
            </a:r>
            <a:endParaRPr lang="en-US" sz="2800" dirty="0"/>
          </a:p>
        </p:txBody>
      </p:sp>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300" fill="hold">
                                          <p:stCondLst>
                                            <p:cond delay="0"/>
                                          </p:stCondLst>
                                        </p:cTn>
                                        <p:tgtEl>
                                          <p:spTgt spid="2"/>
                                        </p:tgtEl>
                                        <p:attrNameLst>
                                          <p:attrName>ppt_x</p:attrName>
                                        </p:attrNameLst>
                                      </p:cBhvr>
                                    </p:anim>
                                    <p:anim from="0" to="-1.0" calcmode="lin" valueType="num">
                                      <p:cBhvr>
                                        <p:cTn id="8" dur="100" decel="50000" autoRev="1" fill="hold">
                                          <p:stCondLst>
                                            <p:cond delay="300"/>
                                          </p:stCondLst>
                                        </p:cTn>
                                        <p:tgtEl>
                                          <p:spTgt spid="2"/>
                                        </p:tgtEl>
                                        <p:attrNameLst>
                                          <p:attrName>xshear</p:attrName>
                                        </p:attrNameLst>
                                      </p:cBhvr>
                                    </p:anim>
                                    <p:animScale>
                                      <p:cBhvr>
                                        <p:cTn id="9" dur="100" decel="100000" autoRev="1" fill="hold">
                                          <p:stCondLst>
                                            <p:cond delay="300"/>
                                          </p:stCondLst>
                                        </p:cTn>
                                        <p:tgtEl>
                                          <p:spTgt spid="2"/>
                                        </p:tgtEl>
                                      </p:cBhvr>
                                      <p:from x="100000" y="100000"/>
                                      <p:to x="80000" y="100000"/>
                                    </p:animScale>
                                    <p:anim by="(#ppt_h/3+#ppt_w*0.1)" calcmode="lin" valueType="num">
                                      <p:cBhvr additive="sum">
                                        <p:cTn id="10" dur="100" decel="100000" autoRev="1" fill="hold">
                                          <p:stCondLst>
                                            <p:cond delay="300"/>
                                          </p:stCondLst>
                                        </p:cTn>
                                        <p:tgtEl>
                                          <p:spTgt spid="2"/>
                                        </p:tgtEl>
                                        <p:attrNameLst>
                                          <p:attrName>ppt_x</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أن الجزء المكسور قد يتحرك وهو غير ثابت وقد يؤدي ذلك الي ظهور مضاعفات في الكسر.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1085850" y="1647825"/>
            <a:ext cx="6975475" cy="3457575"/>
          </a:xfrm>
          <a:prstGeom prst="roundRect">
            <a:avLst>
              <a:gd name="adj" fmla="val 21260"/>
            </a:avLst>
          </a:prstGeom>
          <a:solidFill>
            <a:srgbClr val="FFCC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2000"/>
          </a:p>
        </p:txBody>
      </p:sp>
      <p:sp>
        <p:nvSpPr>
          <p:cNvPr id="7" name="TextBox 4"/>
          <p:cNvSpPr txBox="1">
            <a:spLocks noChangeArrowheads="1"/>
          </p:cNvSpPr>
          <p:nvPr/>
        </p:nvSpPr>
        <p:spPr bwMode="auto">
          <a:xfrm>
            <a:off x="1219200" y="2133600"/>
            <a:ext cx="6553200" cy="2554288"/>
          </a:xfrm>
          <a:prstGeom prst="rect">
            <a:avLst/>
          </a:prstGeom>
          <a:noFill/>
          <a:ln w="9525">
            <a:noFill/>
            <a:miter lim="800000"/>
            <a:headEnd/>
            <a:tailEnd/>
          </a:ln>
        </p:spPr>
        <p:txBody>
          <a:bodyPr>
            <a:spAutoFit/>
          </a:bodyPr>
          <a:lstStyle/>
          <a:p>
            <a:pPr algn="ctr" rtl="1"/>
            <a:r>
              <a:rPr lang="ar-EG" sz="3200" b="1" dirty="0">
                <a:latin typeface="Calibri" pitchFamily="34" charset="0"/>
              </a:rPr>
              <a:t>يُعرف العضو أنه مكسور عند وجود تورم وانتفاخ حول مكان الإصابة مع ألم شديد خاصة عند اللمس، وكذلك قد يتغير شكل العضو المصاب كأن يقصر أو يتحرك باتجاه آخر، ويلاحظ ذلك عند مقارنته بالعضو السليم.</a:t>
            </a:r>
            <a:endParaRPr lang="en-US" sz="3200" dirty="0">
              <a:latin typeface="Calibri" pitchFamily="34" charset="0"/>
            </a:endParaRPr>
          </a:p>
        </p:txBody>
      </p:sp>
      <p:sp>
        <p:nvSpPr>
          <p:cNvPr id="8" name="Cloud 3"/>
          <p:cNvSpPr/>
          <p:nvPr/>
        </p:nvSpPr>
        <p:spPr bwMode="auto">
          <a:xfrm rot="13054242">
            <a:off x="7008813" y="1555750"/>
            <a:ext cx="1068387" cy="1046163"/>
          </a:xfrm>
          <a:prstGeom prst="cloud">
            <a:avLst/>
          </a:prstGeom>
          <a:blipFill>
            <a:blip r:embed="rId4" cstate="print">
              <a:lum bright="-1000" contrast="33000"/>
            </a:blip>
            <a:stretch>
              <a:fillRect/>
            </a:stretch>
          </a:blipFill>
          <a:ln>
            <a:no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2000"/>
          </a:p>
        </p:txBody>
      </p:sp>
      <p:sp>
        <p:nvSpPr>
          <p:cNvPr id="9" name="Cloud 5"/>
          <p:cNvSpPr/>
          <p:nvPr/>
        </p:nvSpPr>
        <p:spPr bwMode="auto">
          <a:xfrm rot="18565112">
            <a:off x="6933406" y="4031457"/>
            <a:ext cx="1068387" cy="1047750"/>
          </a:xfrm>
          <a:prstGeom prst="cloud">
            <a:avLst/>
          </a:prstGeom>
          <a:blipFill>
            <a:blip r:embed="rId4" cstate="print">
              <a:lum bright="-1000" contrast="33000"/>
            </a:blip>
            <a:stretch>
              <a:fillRect/>
            </a:stretch>
          </a:blipFill>
          <a:ln>
            <a:no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2000"/>
          </a:p>
        </p:txBody>
      </p:sp>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4)">
                                      <p:cBhvr>
                                        <p:cTn id="7" dur="500"/>
                                        <p:tgtEl>
                                          <p:spTgt spid="3"/>
                                        </p:tgtEl>
                                      </p:cBhvr>
                                    </p:animEffect>
                                  </p:childTnLst>
                                </p:cTn>
                              </p:par>
                              <p:par>
                                <p:cTn id="8" presetID="21"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4)">
                                      <p:cBhvr>
                                        <p:cTn id="10" dur="500"/>
                                        <p:tgtEl>
                                          <p:spTgt spid="7"/>
                                        </p:tgtEl>
                                      </p:cBhvr>
                                    </p:animEffect>
                                  </p:childTnLst>
                                  <p:subTnLst>
                                    <p:audio>
                                      <p:cMediaNode>
                                        <p:cTn display="0" masterRel="sameClick">
                                          <p:stCondLst>
                                            <p:cond evt="begin" delay="0">
                                              <p:tn val="8"/>
                                            </p:cond>
                                          </p:stCondLst>
                                          <p:endCondLst>
                                            <p:cond evt="onStopAudio" delay="0">
                                              <p:tgtEl>
                                                <p:sldTgt/>
                                              </p:tgtEl>
                                            </p:cond>
                                          </p:endCondLst>
                                        </p:cTn>
                                        <p:tgtEl>
                                          <p:sndTgt r:embed="rId3" name="يُعرف العضو أنه مكسور عند وجود تورم وانتفاخ حول مكان الإصابة مع ألم شديد.wav"/>
                                        </p:tgtEl>
                                      </p:cMediaNode>
                                    </p:audio>
                                  </p:subTnLst>
                                </p:cTn>
                              </p:par>
                              <p:par>
                                <p:cTn id="11" presetID="21"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4)">
                                      <p:cBhvr>
                                        <p:cTn id="13" dur="500"/>
                                        <p:tgtEl>
                                          <p:spTgt spid="8"/>
                                        </p:tgtEl>
                                      </p:cBhvr>
                                    </p:animEffect>
                                  </p:childTnLst>
                                </p:cTn>
                              </p:par>
                              <p:par>
                                <p:cTn id="14" presetID="21"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heel(4)">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bwMode="auto">
          <a:xfrm>
            <a:off x="1219201" y="1867471"/>
            <a:ext cx="7055952" cy="769441"/>
          </a:xfrm>
          <a:prstGeom prst="rect">
            <a:avLst/>
          </a:prstGeom>
          <a:solidFill>
            <a:schemeClr val="accent5">
              <a:lumMod val="75000"/>
            </a:schemeClr>
          </a:solidFill>
          <a:ln>
            <a:noFill/>
          </a:ln>
          <a:effectLst>
            <a:outerShdw blurRad="292100" dist="76200" dir="4080000" algn="l" rotWithShape="0">
              <a:schemeClr val="bg1">
                <a:lumMod val="65000"/>
                <a:alpha val="67000"/>
              </a:schemeClr>
            </a:outerShdw>
          </a:effectLst>
          <a:scene3d>
            <a:camera prst="perspectiveLeft"/>
            <a:lightRig rig="threePt" dir="t"/>
          </a:scene3d>
          <a:sp3d>
            <a:bevelT prst="relaxedInset"/>
          </a:sp3d>
        </p:spPr>
        <p:txBody>
          <a:bodyPr wrap="square" rtlCol="1">
            <a:spAutoFit/>
          </a:bodyPr>
          <a:lstStyle/>
          <a:p>
            <a:pPr algn="r" rtl="1"/>
            <a:r>
              <a:rPr lang="ar-EG" sz="4400" b="1" dirty="0">
                <a:solidFill>
                  <a:schemeClr val="bg1"/>
                </a:solidFill>
                <a:latin typeface="Calibri" pitchFamily="34" charset="0"/>
              </a:rPr>
              <a:t>يُتوقعُ من الطالب في نهايةِ الوحدةِ أن:</a:t>
            </a:r>
            <a:endParaRPr lang="en-US" sz="4400" dirty="0">
              <a:solidFill>
                <a:schemeClr val="bg1"/>
              </a:solidFill>
              <a:latin typeface="Calibri" pitchFamily="34" charset="0"/>
            </a:endParaRPr>
          </a:p>
        </p:txBody>
      </p:sp>
      <p:sp>
        <p:nvSpPr>
          <p:cNvPr id="9" name="مربع نص 8">
            <a:extLst>
              <a:ext uri="{FF2B5EF4-FFF2-40B4-BE49-F238E27FC236}">
                <a16:creationId xmlns:a16="http://schemas.microsoft.com/office/drawing/2014/main" id="{C298BD9E-C84D-4ADA-9F4B-4DB9743BFB7C}"/>
              </a:ext>
            </a:extLst>
          </p:cNvPr>
          <p:cNvSpPr txBox="1"/>
          <p:nvPr/>
        </p:nvSpPr>
        <p:spPr>
          <a:xfrm>
            <a:off x="467544" y="2708920"/>
            <a:ext cx="8100611" cy="2862322"/>
          </a:xfrm>
          <a:prstGeom prst="rect">
            <a:avLst/>
          </a:prstGeom>
          <a:noFill/>
        </p:spPr>
        <p:txBody>
          <a:bodyPr wrap="square" rtlCol="1">
            <a:spAutoFit/>
          </a:bodyPr>
          <a:lstStyle/>
          <a:p>
            <a:pPr marL="685800" indent="-685800" algn="r" rtl="1">
              <a:buFont typeface="+mj-lt"/>
              <a:buAutoNum type="arabicPeriod"/>
            </a:pPr>
            <a:r>
              <a:rPr lang="ar-EG" sz="3000" b="1" dirty="0">
                <a:solidFill>
                  <a:srgbClr val="002060"/>
                </a:solidFill>
                <a:effectLst>
                  <a:outerShdw blurRad="38100" dist="38100" dir="2700000" algn="tl">
                    <a:srgbClr val="000000">
                      <a:alpha val="43137"/>
                    </a:srgbClr>
                  </a:outerShdw>
                </a:effectLst>
              </a:rPr>
              <a:t>يميز بعض الحوادث المنزلية.</a:t>
            </a:r>
          </a:p>
          <a:p>
            <a:pPr marL="685800" indent="-685800" algn="r" rtl="1">
              <a:buFont typeface="+mj-lt"/>
              <a:buAutoNum type="arabicPeriod"/>
            </a:pPr>
            <a:r>
              <a:rPr lang="ar-EG" sz="3000" b="1" dirty="0">
                <a:solidFill>
                  <a:srgbClr val="002060"/>
                </a:solidFill>
                <a:effectLst>
                  <a:outerShdw blurRad="38100" dist="38100" dir="2700000" algn="tl">
                    <a:srgbClr val="000000">
                      <a:alpha val="43137"/>
                    </a:srgbClr>
                  </a:outerShdw>
                </a:effectLst>
              </a:rPr>
              <a:t>لخص أهم أسباب الحوادث المنزلية.</a:t>
            </a:r>
          </a:p>
          <a:p>
            <a:pPr marL="685800" indent="-685800" algn="r" rtl="1">
              <a:buFont typeface="+mj-lt"/>
              <a:buAutoNum type="arabicPeriod"/>
            </a:pPr>
            <a:r>
              <a:rPr lang="ar-EG" sz="3000" b="1" dirty="0">
                <a:solidFill>
                  <a:srgbClr val="002060"/>
                </a:solidFill>
                <a:effectLst>
                  <a:outerShdw blurRad="38100" dist="38100" dir="2700000" algn="tl">
                    <a:srgbClr val="000000">
                      <a:alpha val="43137"/>
                    </a:srgbClr>
                  </a:outerShdw>
                </a:effectLst>
              </a:rPr>
              <a:t>يوجز الاحتياطات اللازم اتباعها لتجنب الحوادث المنزلية.</a:t>
            </a:r>
          </a:p>
          <a:p>
            <a:pPr marL="685800" indent="-685800" algn="r" rtl="1">
              <a:buFont typeface="+mj-lt"/>
              <a:buAutoNum type="arabicPeriod"/>
            </a:pPr>
            <a:r>
              <a:rPr lang="ar-EG" sz="3000" b="1" dirty="0">
                <a:solidFill>
                  <a:srgbClr val="002060"/>
                </a:solidFill>
                <a:effectLst>
                  <a:outerShdw blurRad="38100" dist="38100" dir="2700000" algn="tl">
                    <a:srgbClr val="000000">
                      <a:alpha val="43137"/>
                    </a:srgbClr>
                  </a:outerShdw>
                </a:effectLst>
              </a:rPr>
              <a:t>يطبق الخطوات الصحيحة لإسعاف المصاب في الحوادث المنزلية.</a:t>
            </a:r>
          </a:p>
          <a:p>
            <a:pPr marL="685800" indent="-685800" algn="r" rtl="1">
              <a:buFont typeface="+mj-lt"/>
              <a:buAutoNum type="arabicPeriod"/>
            </a:pPr>
            <a:r>
              <a:rPr lang="ar-EG" sz="3000" b="1" dirty="0">
                <a:solidFill>
                  <a:srgbClr val="002060"/>
                </a:solidFill>
                <a:effectLst>
                  <a:outerShdw blurRad="38100" dist="38100" dir="2700000" algn="tl">
                    <a:srgbClr val="000000">
                      <a:alpha val="43137"/>
                    </a:srgbClr>
                  </a:outerShdw>
                </a:effectLst>
              </a:rPr>
              <a:t>يبدي رأيه في فضل مساعدة الآخرين.</a:t>
            </a:r>
          </a:p>
        </p:txBody>
      </p:sp>
      <p:grpSp>
        <p:nvGrpSpPr>
          <p:cNvPr id="2" name="مجموعة 1">
            <a:extLst>
              <a:ext uri="{FF2B5EF4-FFF2-40B4-BE49-F238E27FC236}">
                <a16:creationId xmlns:a16="http://schemas.microsoft.com/office/drawing/2014/main" id="{917A5360-7ADE-4938-9395-90A471FD2F70}"/>
              </a:ext>
            </a:extLst>
          </p:cNvPr>
          <p:cNvGrpSpPr/>
          <p:nvPr/>
        </p:nvGrpSpPr>
        <p:grpSpPr>
          <a:xfrm>
            <a:off x="1907704" y="260648"/>
            <a:ext cx="4968552" cy="1731087"/>
            <a:chOff x="1763688" y="380009"/>
            <a:chExt cx="4968552" cy="1731087"/>
          </a:xfrm>
        </p:grpSpPr>
        <p:sp>
          <p:nvSpPr>
            <p:cNvPr id="6" name="Rounded Rectangle 2">
              <a:extLst>
                <a:ext uri="{FF2B5EF4-FFF2-40B4-BE49-F238E27FC236}">
                  <a16:creationId xmlns:a16="http://schemas.microsoft.com/office/drawing/2014/main" id="{AFFCFFF4-37AB-4B38-BEC6-73C25E1C305B}"/>
                </a:ext>
              </a:extLst>
            </p:cNvPr>
            <p:cNvSpPr/>
            <p:nvPr/>
          </p:nvSpPr>
          <p:spPr bwMode="auto">
            <a:xfrm>
              <a:off x="3023828" y="792383"/>
              <a:ext cx="3708412" cy="930275"/>
            </a:xfrm>
            <a:prstGeom prst="roundRect">
              <a:avLst>
                <a:gd name="adj" fmla="val 33618"/>
              </a:avLst>
            </a:prstGeom>
            <a:solidFill>
              <a:schemeClr val="accent6">
                <a:lumMod val="40000"/>
                <a:lumOff val="60000"/>
              </a:schemeClr>
            </a:solidFill>
            <a:ln>
              <a:no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r>
                <a:rPr lang="ar-EG" sz="4800" b="1" dirty="0">
                  <a:solidFill>
                    <a:schemeClr val="tx1"/>
                  </a:solidFill>
                </a:rPr>
                <a:t>أهداف الوحدة</a:t>
              </a:r>
              <a:endParaRPr lang="en-US" sz="4800" b="1" dirty="0">
                <a:solidFill>
                  <a:schemeClr val="tx1"/>
                </a:solidFill>
                <a:latin typeface="Calibri" pitchFamily="34" charset="0"/>
              </a:endParaRPr>
            </a:p>
          </p:txBody>
        </p:sp>
        <p:pic>
          <p:nvPicPr>
            <p:cNvPr id="4" name="صورة 3">
              <a:extLst>
                <a:ext uri="{FF2B5EF4-FFF2-40B4-BE49-F238E27FC236}">
                  <a16:creationId xmlns:a16="http://schemas.microsoft.com/office/drawing/2014/main" id="{C9E76833-612D-42C5-8FEC-314D06B89491}"/>
                </a:ext>
              </a:extLst>
            </p:cNvPr>
            <p:cNvPicPr>
              <a:picLocks noChangeAspect="1"/>
            </p:cNvPicPr>
            <p:nvPr/>
          </p:nvPicPr>
          <p:blipFill rotWithShape="1">
            <a:blip r:embed="rId3" cstate="print">
              <a:clrChange>
                <a:clrFrom>
                  <a:srgbClr val="F6FBFF"/>
                </a:clrFrom>
                <a:clrTo>
                  <a:srgbClr val="F6FBFF">
                    <a:alpha val="0"/>
                  </a:srgbClr>
                </a:clrTo>
              </a:clrChange>
              <a:extLst>
                <a:ext uri="{28A0092B-C50C-407E-A947-70E740481C1C}">
                  <a14:useLocalDpi xmlns:a14="http://schemas.microsoft.com/office/drawing/2010/main" val="0"/>
                </a:ext>
              </a:extLst>
            </a:blip>
            <a:srcRect l="17451" t="18501" r="17451" b="18501"/>
            <a:stretch/>
          </p:blipFill>
          <p:spPr>
            <a:xfrm>
              <a:off x="1763688" y="380009"/>
              <a:ext cx="1788790" cy="1731087"/>
            </a:xfrm>
            <a:prstGeom prst="rect">
              <a:avLst/>
            </a:prstGeom>
          </p:spPr>
        </p:pic>
      </p:grpSp>
    </p:spTree>
    <p:extLst>
      <p:ext uri="{BB962C8B-B14F-4D97-AF65-F5344CB8AC3E}">
        <p14:creationId xmlns:p14="http://schemas.microsoft.com/office/powerpoint/2010/main" val="1639033675"/>
      </p:ext>
    </p:extLst>
  </p:cSld>
  <p:clrMapOvr>
    <a:masterClrMapping/>
  </p:clrMapOvr>
  <p:transition>
    <p:pull/>
    <p:sndAc>
      <p:stSnd>
        <p:snd r:embed="rId2" name="coin.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 calcmode="lin" valueType="num">
                                      <p:cBhvr>
                                        <p:cTn id="16"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 calcmode="lin" valueType="num">
                                      <p:cBhvr>
                                        <p:cTn id="23"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9">
                                            <p:txEl>
                                              <p:pRg st="1" end="1"/>
                                            </p:txEl>
                                          </p:spTgt>
                                        </p:tgtEl>
                                        <p:attrNameLst>
                                          <p:attrName>ppt_h</p:attrName>
                                        </p:attrNameLst>
                                      </p:cBhvr>
                                      <p:tavLst>
                                        <p:tav tm="0">
                                          <p:val>
                                            <p:fltVal val="0"/>
                                          </p:val>
                                        </p:tav>
                                        <p:tav tm="100000">
                                          <p:val>
                                            <p:strVal val="#ppt_h"/>
                                          </p:val>
                                        </p:tav>
                                      </p:tavLst>
                                    </p:anim>
                                    <p:animEffect transition="in" filter="fade">
                                      <p:cBhvr>
                                        <p:cTn id="25" dur="500"/>
                                        <p:tgtEl>
                                          <p:spTgt spid="9">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9">
                                            <p:txEl>
                                              <p:pRg st="2" end="2"/>
                                            </p:txEl>
                                          </p:spTgt>
                                        </p:tgtEl>
                                        <p:attrNameLst>
                                          <p:attrName>style.visibility</p:attrName>
                                        </p:attrNameLst>
                                      </p:cBhvr>
                                      <p:to>
                                        <p:strVal val="visible"/>
                                      </p:to>
                                    </p:set>
                                    <p:anim calcmode="lin" valueType="num">
                                      <p:cBhvr>
                                        <p:cTn id="30" dur="500" fill="hold"/>
                                        <p:tgtEl>
                                          <p:spTgt spid="9">
                                            <p:txEl>
                                              <p:pRg st="2" end="2"/>
                                            </p:txEl>
                                          </p:spTgt>
                                        </p:tgtEl>
                                        <p:attrNameLst>
                                          <p:attrName>ppt_w</p:attrName>
                                        </p:attrNameLst>
                                      </p:cBhvr>
                                      <p:tavLst>
                                        <p:tav tm="0">
                                          <p:val>
                                            <p:fltVal val="0"/>
                                          </p:val>
                                        </p:tav>
                                        <p:tav tm="100000">
                                          <p:val>
                                            <p:strVal val="#ppt_w"/>
                                          </p:val>
                                        </p:tav>
                                      </p:tavLst>
                                    </p:anim>
                                    <p:anim calcmode="lin" valueType="num">
                                      <p:cBhvr>
                                        <p:cTn id="31" dur="500" fill="hold"/>
                                        <p:tgtEl>
                                          <p:spTgt spid="9">
                                            <p:txEl>
                                              <p:pRg st="2" end="2"/>
                                            </p:txEl>
                                          </p:spTgt>
                                        </p:tgtEl>
                                        <p:attrNameLst>
                                          <p:attrName>ppt_h</p:attrName>
                                        </p:attrNameLst>
                                      </p:cBhvr>
                                      <p:tavLst>
                                        <p:tav tm="0">
                                          <p:val>
                                            <p:fltVal val="0"/>
                                          </p:val>
                                        </p:tav>
                                        <p:tav tm="100000">
                                          <p:val>
                                            <p:strVal val="#ppt_h"/>
                                          </p:val>
                                        </p:tav>
                                      </p:tavLst>
                                    </p:anim>
                                    <p:animEffect transition="in" filter="fade">
                                      <p:cBhvr>
                                        <p:cTn id="32" dur="500"/>
                                        <p:tgtEl>
                                          <p:spTgt spid="9">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9">
                                            <p:txEl>
                                              <p:pRg st="3" end="3"/>
                                            </p:txEl>
                                          </p:spTgt>
                                        </p:tgtEl>
                                        <p:attrNameLst>
                                          <p:attrName>style.visibility</p:attrName>
                                        </p:attrNameLst>
                                      </p:cBhvr>
                                      <p:to>
                                        <p:strVal val="visible"/>
                                      </p:to>
                                    </p:set>
                                    <p:anim calcmode="lin" valueType="num">
                                      <p:cBhvr>
                                        <p:cTn id="37" dur="500" fill="hold"/>
                                        <p:tgtEl>
                                          <p:spTgt spid="9">
                                            <p:txEl>
                                              <p:pRg st="3" end="3"/>
                                            </p:txEl>
                                          </p:spTgt>
                                        </p:tgtEl>
                                        <p:attrNameLst>
                                          <p:attrName>ppt_w</p:attrName>
                                        </p:attrNameLst>
                                      </p:cBhvr>
                                      <p:tavLst>
                                        <p:tav tm="0">
                                          <p:val>
                                            <p:fltVal val="0"/>
                                          </p:val>
                                        </p:tav>
                                        <p:tav tm="100000">
                                          <p:val>
                                            <p:strVal val="#ppt_w"/>
                                          </p:val>
                                        </p:tav>
                                      </p:tavLst>
                                    </p:anim>
                                    <p:anim calcmode="lin" valueType="num">
                                      <p:cBhvr>
                                        <p:cTn id="38" dur="500" fill="hold"/>
                                        <p:tgtEl>
                                          <p:spTgt spid="9">
                                            <p:txEl>
                                              <p:pRg st="3" end="3"/>
                                            </p:txEl>
                                          </p:spTgt>
                                        </p:tgtEl>
                                        <p:attrNameLst>
                                          <p:attrName>ppt_h</p:attrName>
                                        </p:attrNameLst>
                                      </p:cBhvr>
                                      <p:tavLst>
                                        <p:tav tm="0">
                                          <p:val>
                                            <p:fltVal val="0"/>
                                          </p:val>
                                        </p:tav>
                                        <p:tav tm="100000">
                                          <p:val>
                                            <p:strVal val="#ppt_h"/>
                                          </p:val>
                                        </p:tav>
                                      </p:tavLst>
                                    </p:anim>
                                    <p:animEffect transition="in" filter="fade">
                                      <p:cBhvr>
                                        <p:cTn id="39" dur="500"/>
                                        <p:tgtEl>
                                          <p:spTgt spid="9">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9">
                                            <p:txEl>
                                              <p:pRg st="4" end="4"/>
                                            </p:txEl>
                                          </p:spTgt>
                                        </p:tgtEl>
                                        <p:attrNameLst>
                                          <p:attrName>style.visibility</p:attrName>
                                        </p:attrNameLst>
                                      </p:cBhvr>
                                      <p:to>
                                        <p:strVal val="visible"/>
                                      </p:to>
                                    </p:set>
                                    <p:anim calcmode="lin" valueType="num">
                                      <p:cBhvr>
                                        <p:cTn id="44" dur="500" fill="hold"/>
                                        <p:tgtEl>
                                          <p:spTgt spid="9">
                                            <p:txEl>
                                              <p:pRg st="4" end="4"/>
                                            </p:txEl>
                                          </p:spTgt>
                                        </p:tgtEl>
                                        <p:attrNameLst>
                                          <p:attrName>ppt_w</p:attrName>
                                        </p:attrNameLst>
                                      </p:cBhvr>
                                      <p:tavLst>
                                        <p:tav tm="0">
                                          <p:val>
                                            <p:fltVal val="0"/>
                                          </p:val>
                                        </p:tav>
                                        <p:tav tm="100000">
                                          <p:val>
                                            <p:strVal val="#ppt_w"/>
                                          </p:val>
                                        </p:tav>
                                      </p:tavLst>
                                    </p:anim>
                                    <p:anim calcmode="lin" valueType="num">
                                      <p:cBhvr>
                                        <p:cTn id="45" dur="500" fill="hold"/>
                                        <p:tgtEl>
                                          <p:spTgt spid="9">
                                            <p:txEl>
                                              <p:pRg st="4" end="4"/>
                                            </p:txEl>
                                          </p:spTgt>
                                        </p:tgtEl>
                                        <p:attrNameLst>
                                          <p:attrName>ppt_h</p:attrName>
                                        </p:attrNameLst>
                                      </p:cBhvr>
                                      <p:tavLst>
                                        <p:tav tm="0">
                                          <p:val>
                                            <p:fltVal val="0"/>
                                          </p:val>
                                        </p:tav>
                                        <p:tav tm="100000">
                                          <p:val>
                                            <p:strVal val="#ppt_h"/>
                                          </p:val>
                                        </p:tav>
                                      </p:tavLst>
                                    </p:anim>
                                    <p:animEffect transition="in" filter="fade">
                                      <p:cBhvr>
                                        <p:cTn id="46"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Same Side Corner Rectangle 2"/>
          <p:cNvSpPr/>
          <p:nvPr/>
        </p:nvSpPr>
        <p:spPr bwMode="auto">
          <a:xfrm>
            <a:off x="3505200" y="990600"/>
            <a:ext cx="5105400" cy="990600"/>
          </a:xfrm>
          <a:prstGeom prst="round2SameRect">
            <a:avLst>
              <a:gd name="adj1" fmla="val 50000"/>
              <a:gd name="adj2" fmla="val 37500"/>
            </a:avLst>
          </a:prstGeom>
          <a:gradFill flip="none" rotWithShape="1">
            <a:gsLst>
              <a:gs pos="0">
                <a:schemeClr val="bg2">
                  <a:lumMod val="50000"/>
                  <a:tint val="66000"/>
                  <a:satMod val="160000"/>
                </a:schemeClr>
              </a:gs>
              <a:gs pos="50000">
                <a:schemeClr val="bg2">
                  <a:lumMod val="50000"/>
                  <a:tint val="44500"/>
                  <a:satMod val="160000"/>
                </a:schemeClr>
              </a:gs>
              <a:gs pos="100000">
                <a:schemeClr val="bg2">
                  <a:lumMod val="50000"/>
                  <a:tint val="23500"/>
                  <a:satMod val="160000"/>
                </a:schemeClr>
              </a:gs>
            </a:gsLst>
            <a:lin ang="16200000" scaled="1"/>
            <a:tileRect/>
          </a:gradFill>
          <a:ln w="98425" cmpd="dbl">
            <a:solidFill>
              <a:srgbClr val="FFC00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pic>
        <p:nvPicPr>
          <p:cNvPr id="6" name="Picture 2"/>
          <p:cNvPicPr>
            <a:picLocks noChangeAspect="1" noChangeArrowheads="1"/>
          </p:cNvPicPr>
          <p:nvPr/>
        </p:nvPicPr>
        <p:blipFill>
          <a:blip r:embed="rId5">
            <a:lum bright="-26000" contrast="50000"/>
          </a:blip>
          <a:srcRect/>
          <a:stretch>
            <a:fillRect/>
          </a:stretch>
        </p:blipFill>
        <p:spPr bwMode="auto">
          <a:xfrm>
            <a:off x="7620000" y="2667000"/>
            <a:ext cx="933450" cy="995363"/>
          </a:xfrm>
          <a:prstGeom prst="rect">
            <a:avLst/>
          </a:prstGeom>
          <a:noFill/>
          <a:ln w="9525">
            <a:noFill/>
            <a:miter lim="800000"/>
            <a:headEnd/>
            <a:tailEnd/>
          </a:ln>
        </p:spPr>
      </p:pic>
      <p:sp>
        <p:nvSpPr>
          <p:cNvPr id="18" name="Rectangle 3"/>
          <p:cNvSpPr>
            <a:spLocks noChangeArrowheads="1"/>
          </p:cNvSpPr>
          <p:nvPr/>
        </p:nvSpPr>
        <p:spPr bwMode="auto">
          <a:xfrm>
            <a:off x="4016375" y="1154113"/>
            <a:ext cx="4117975" cy="708025"/>
          </a:xfrm>
          <a:prstGeom prst="rect">
            <a:avLst/>
          </a:prstGeom>
          <a:noFill/>
          <a:ln w="9525">
            <a:noFill/>
            <a:miter lim="800000"/>
            <a:headEnd/>
            <a:tailEnd/>
          </a:ln>
        </p:spPr>
        <p:txBody>
          <a:bodyPr>
            <a:spAutoFit/>
          </a:bodyPr>
          <a:lstStyle/>
          <a:p>
            <a:pPr algn="ctr" rtl="1"/>
            <a:r>
              <a:rPr lang="ar-EG" sz="4000" b="1" dirty="0">
                <a:solidFill>
                  <a:srgbClr val="9900CC"/>
                </a:solidFill>
                <a:latin typeface="Calibri" pitchFamily="34" charset="0"/>
              </a:rPr>
              <a:t>إسعاف الخلع والكسور</a:t>
            </a:r>
            <a:endParaRPr lang="en-US" sz="4000" dirty="0">
              <a:solidFill>
                <a:srgbClr val="9900CC"/>
              </a:solidFill>
              <a:latin typeface="Calibri" pitchFamily="34" charset="0"/>
            </a:endParaRPr>
          </a:p>
        </p:txBody>
      </p:sp>
      <p:sp>
        <p:nvSpPr>
          <p:cNvPr id="19" name="TextBox 6"/>
          <p:cNvSpPr txBox="1">
            <a:spLocks noChangeArrowheads="1"/>
          </p:cNvSpPr>
          <p:nvPr/>
        </p:nvSpPr>
        <p:spPr bwMode="auto">
          <a:xfrm>
            <a:off x="7924800" y="2887663"/>
            <a:ext cx="501650" cy="769937"/>
          </a:xfrm>
          <a:prstGeom prst="rect">
            <a:avLst/>
          </a:prstGeom>
          <a:noFill/>
          <a:ln w="9525">
            <a:noFill/>
            <a:miter lim="800000"/>
            <a:headEnd/>
            <a:tailEnd/>
          </a:ln>
        </p:spPr>
        <p:txBody>
          <a:bodyPr wrap="none">
            <a:spAutoFit/>
          </a:bodyPr>
          <a:lstStyle/>
          <a:p>
            <a:pPr algn="ctr"/>
            <a:r>
              <a:rPr lang="ar-EG" sz="4400" b="1">
                <a:latin typeface="Calibri" pitchFamily="34" charset="0"/>
              </a:rPr>
              <a:t>1</a:t>
            </a:r>
          </a:p>
        </p:txBody>
      </p:sp>
      <p:sp>
        <p:nvSpPr>
          <p:cNvPr id="21" name="Rectangle 10"/>
          <p:cNvSpPr>
            <a:spLocks noChangeArrowheads="1"/>
          </p:cNvSpPr>
          <p:nvPr/>
        </p:nvSpPr>
        <p:spPr bwMode="auto">
          <a:xfrm>
            <a:off x="773113" y="3040063"/>
            <a:ext cx="6694487" cy="1077912"/>
          </a:xfrm>
          <a:prstGeom prst="rect">
            <a:avLst/>
          </a:prstGeom>
          <a:noFill/>
          <a:ln w="9525">
            <a:noFill/>
            <a:miter lim="800000"/>
            <a:headEnd/>
            <a:tailEnd/>
          </a:ln>
        </p:spPr>
        <p:txBody>
          <a:bodyPr>
            <a:spAutoFit/>
          </a:bodyPr>
          <a:lstStyle/>
          <a:p>
            <a:pPr algn="ctr" rtl="1"/>
            <a:r>
              <a:rPr lang="ar-EG" sz="3200" b="1" dirty="0">
                <a:solidFill>
                  <a:srgbClr val="FF0000"/>
                </a:solidFill>
                <a:latin typeface="Calibri" pitchFamily="34" charset="0"/>
              </a:rPr>
              <a:t>إذا كان هناك نزيف خطير فيجب إسعافه أولاً.؟ علل.</a:t>
            </a:r>
            <a:endParaRPr lang="en-US" sz="3200" dirty="0">
              <a:solidFill>
                <a:srgbClr val="FF0000"/>
              </a:solidFill>
              <a:latin typeface="Calibri" pitchFamily="34" charset="0"/>
            </a:endParaRPr>
          </a:p>
        </p:txBody>
      </p:sp>
      <p:sp>
        <p:nvSpPr>
          <p:cNvPr id="22" name="Rectangle 16"/>
          <p:cNvSpPr>
            <a:spLocks noChangeArrowheads="1"/>
          </p:cNvSpPr>
          <p:nvPr/>
        </p:nvSpPr>
        <p:spPr bwMode="auto">
          <a:xfrm>
            <a:off x="1017814" y="4572000"/>
            <a:ext cx="6934200" cy="1077218"/>
          </a:xfrm>
          <a:prstGeom prst="rect">
            <a:avLst/>
          </a:prstGeom>
          <a:noFill/>
          <a:ln w="9525">
            <a:noFill/>
            <a:miter lim="800000"/>
            <a:headEnd/>
            <a:tailEnd/>
          </a:ln>
        </p:spPr>
        <p:txBody>
          <a:bodyPr>
            <a:spAutoFit/>
          </a:bodyPr>
          <a:lstStyle/>
          <a:p>
            <a:pPr algn="ctr" rtl="1"/>
            <a:r>
              <a:rPr lang="ar-EG" sz="3200" b="1" dirty="0"/>
              <a:t>لأن نزيف الدم أخطر من الكسر وربما يؤدي الإهمال فيه إلى نزيف داخلي، يصل لا قدر الله إلى الوفاة.</a:t>
            </a:r>
            <a:endParaRPr lang="en-US" sz="3200" dirty="0"/>
          </a:p>
        </p:txBody>
      </p:sp>
      <p:pic>
        <p:nvPicPr>
          <p:cNvPr id="23567" name="Picture 15"/>
          <p:cNvPicPr>
            <a:picLocks noChangeAspect="1" noChangeArrowheads="1"/>
          </p:cNvPicPr>
          <p:nvPr/>
        </p:nvPicPr>
        <p:blipFill>
          <a:blip r:embed="rId6"/>
          <a:srcRect/>
          <a:stretch>
            <a:fillRect/>
          </a:stretch>
        </p:blipFill>
        <p:spPr bwMode="auto">
          <a:xfrm>
            <a:off x="1447800" y="609600"/>
            <a:ext cx="1752600" cy="1143000"/>
          </a:xfrm>
          <a:prstGeom prst="rect">
            <a:avLst/>
          </a:prstGeom>
          <a:noFill/>
          <a:ln w="9525">
            <a:noFill/>
            <a:miter lim="800000"/>
            <a:headEnd/>
            <a:tailEnd/>
          </a:ln>
          <a:effectLst/>
        </p:spPr>
      </p:pic>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400" decel="100000"/>
                                        <p:tgtEl>
                                          <p:spTgt spid="3"/>
                                        </p:tgtEl>
                                      </p:cBhvr>
                                    </p:animEffect>
                                    <p:anim calcmode="lin" valueType="num">
                                      <p:cBhvr>
                                        <p:cTn id="8" dur="400" decel="100000" fill="hold"/>
                                        <p:tgtEl>
                                          <p:spTgt spid="3"/>
                                        </p:tgtEl>
                                        <p:attrNameLst>
                                          <p:attrName>style.rotation</p:attrName>
                                        </p:attrNameLst>
                                      </p:cBhvr>
                                      <p:tavLst>
                                        <p:tav tm="0">
                                          <p:val>
                                            <p:fltVal val="-90"/>
                                          </p:val>
                                        </p:tav>
                                        <p:tav tm="100000">
                                          <p:val>
                                            <p:fltVal val="0"/>
                                          </p:val>
                                        </p:tav>
                                      </p:tavLst>
                                    </p:anim>
                                    <p:anim calcmode="lin" valueType="num">
                                      <p:cBhvr>
                                        <p:cTn id="9" dur="400" decel="100000" fill="hold"/>
                                        <p:tgtEl>
                                          <p:spTgt spid="3"/>
                                        </p:tgtEl>
                                        <p:attrNameLst>
                                          <p:attrName>ppt_x</p:attrName>
                                        </p:attrNameLst>
                                      </p:cBhvr>
                                      <p:tavLst>
                                        <p:tav tm="0">
                                          <p:val>
                                            <p:strVal val="#ppt_x+0.4"/>
                                          </p:val>
                                        </p:tav>
                                        <p:tav tm="100000">
                                          <p:val>
                                            <p:strVal val="#ppt_x-0.05"/>
                                          </p:val>
                                        </p:tav>
                                      </p:tavLst>
                                    </p:anim>
                                    <p:anim calcmode="lin" valueType="num">
                                      <p:cBhvr>
                                        <p:cTn id="10" dur="400" decel="100000" fill="hold"/>
                                        <p:tgtEl>
                                          <p:spTgt spid="3"/>
                                        </p:tgtEl>
                                        <p:attrNameLst>
                                          <p:attrName>ppt_y</p:attrName>
                                        </p:attrNameLst>
                                      </p:cBhvr>
                                      <p:tavLst>
                                        <p:tav tm="0">
                                          <p:val>
                                            <p:strVal val="#ppt_y-0.4"/>
                                          </p:val>
                                        </p:tav>
                                        <p:tav tm="100000">
                                          <p:val>
                                            <p:strVal val="#ppt_y+0.1"/>
                                          </p:val>
                                        </p:tav>
                                      </p:tavLst>
                                    </p:anim>
                                    <p:anim calcmode="lin" valueType="num">
                                      <p:cBhvr>
                                        <p:cTn id="11" dur="100" accel="100000" fill="hold">
                                          <p:stCondLst>
                                            <p:cond delay="400"/>
                                          </p:stCondLst>
                                        </p:cTn>
                                        <p:tgtEl>
                                          <p:spTgt spid="3"/>
                                        </p:tgtEl>
                                        <p:attrNameLst>
                                          <p:attrName>ppt_x</p:attrName>
                                        </p:attrNameLst>
                                      </p:cBhvr>
                                      <p:tavLst>
                                        <p:tav tm="0">
                                          <p:val>
                                            <p:strVal val="#ppt_x-0.05"/>
                                          </p:val>
                                        </p:tav>
                                        <p:tav tm="100000">
                                          <p:val>
                                            <p:strVal val="#ppt_x"/>
                                          </p:val>
                                        </p:tav>
                                      </p:tavLst>
                                    </p:anim>
                                    <p:anim calcmode="lin" valueType="num">
                                      <p:cBhvr>
                                        <p:cTn id="12" dur="100" accel="100000" fill="hold">
                                          <p:stCondLst>
                                            <p:cond delay="400"/>
                                          </p:stCondLst>
                                        </p:cTn>
                                        <p:tgtEl>
                                          <p:spTgt spid="3"/>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400" decel="100000"/>
                                        <p:tgtEl>
                                          <p:spTgt spid="18"/>
                                        </p:tgtEl>
                                      </p:cBhvr>
                                    </p:animEffect>
                                    <p:anim calcmode="lin" valueType="num">
                                      <p:cBhvr>
                                        <p:cTn id="16" dur="400" decel="100000" fill="hold"/>
                                        <p:tgtEl>
                                          <p:spTgt spid="18"/>
                                        </p:tgtEl>
                                        <p:attrNameLst>
                                          <p:attrName>style.rotation</p:attrName>
                                        </p:attrNameLst>
                                      </p:cBhvr>
                                      <p:tavLst>
                                        <p:tav tm="0">
                                          <p:val>
                                            <p:fltVal val="-90"/>
                                          </p:val>
                                        </p:tav>
                                        <p:tav tm="100000">
                                          <p:val>
                                            <p:fltVal val="0"/>
                                          </p:val>
                                        </p:tav>
                                      </p:tavLst>
                                    </p:anim>
                                    <p:anim calcmode="lin" valueType="num">
                                      <p:cBhvr>
                                        <p:cTn id="17" dur="400" decel="100000" fill="hold"/>
                                        <p:tgtEl>
                                          <p:spTgt spid="18"/>
                                        </p:tgtEl>
                                        <p:attrNameLst>
                                          <p:attrName>ppt_x</p:attrName>
                                        </p:attrNameLst>
                                      </p:cBhvr>
                                      <p:tavLst>
                                        <p:tav tm="0">
                                          <p:val>
                                            <p:strVal val="#ppt_x+0.4"/>
                                          </p:val>
                                        </p:tav>
                                        <p:tav tm="100000">
                                          <p:val>
                                            <p:strVal val="#ppt_x-0.05"/>
                                          </p:val>
                                        </p:tav>
                                      </p:tavLst>
                                    </p:anim>
                                    <p:anim calcmode="lin" valueType="num">
                                      <p:cBhvr>
                                        <p:cTn id="18" dur="400" decel="100000" fill="hold"/>
                                        <p:tgtEl>
                                          <p:spTgt spid="18"/>
                                        </p:tgtEl>
                                        <p:attrNameLst>
                                          <p:attrName>ppt_y</p:attrName>
                                        </p:attrNameLst>
                                      </p:cBhvr>
                                      <p:tavLst>
                                        <p:tav tm="0">
                                          <p:val>
                                            <p:strVal val="#ppt_y-0.4"/>
                                          </p:val>
                                        </p:tav>
                                        <p:tav tm="100000">
                                          <p:val>
                                            <p:strVal val="#ppt_y+0.1"/>
                                          </p:val>
                                        </p:tav>
                                      </p:tavLst>
                                    </p:anim>
                                    <p:anim calcmode="lin" valueType="num">
                                      <p:cBhvr>
                                        <p:cTn id="19" dur="100" accel="100000" fill="hold">
                                          <p:stCondLst>
                                            <p:cond delay="400"/>
                                          </p:stCondLst>
                                        </p:cTn>
                                        <p:tgtEl>
                                          <p:spTgt spid="18"/>
                                        </p:tgtEl>
                                        <p:attrNameLst>
                                          <p:attrName>ppt_x</p:attrName>
                                        </p:attrNameLst>
                                      </p:cBhvr>
                                      <p:tavLst>
                                        <p:tav tm="0">
                                          <p:val>
                                            <p:strVal val="#ppt_x-0.05"/>
                                          </p:val>
                                        </p:tav>
                                        <p:tav tm="100000">
                                          <p:val>
                                            <p:strVal val="#ppt_x"/>
                                          </p:val>
                                        </p:tav>
                                      </p:tavLst>
                                    </p:anim>
                                    <p:anim calcmode="lin" valueType="num">
                                      <p:cBhvr>
                                        <p:cTn id="20" dur="100" accel="100000" fill="hold">
                                          <p:stCondLst>
                                            <p:cond delay="400"/>
                                          </p:stCondLst>
                                        </p:cTn>
                                        <p:tgtEl>
                                          <p:spTgt spid="18"/>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إسعاف الخلع والكسور.wav"/>
                                        </p:tgtEl>
                                      </p:cMediaNode>
                                    </p:audio>
                                  </p:subTnLst>
                                </p:cTn>
                              </p:par>
                              <p:par>
                                <p:cTn id="21" presetID="4" presetClass="entr" presetSubtype="16" fill="hold" nodeType="withEffect">
                                  <p:stCondLst>
                                    <p:cond delay="0"/>
                                  </p:stCondLst>
                                  <p:childTnLst>
                                    <p:set>
                                      <p:cBhvr>
                                        <p:cTn id="22" dur="1" fill="hold">
                                          <p:stCondLst>
                                            <p:cond delay="0"/>
                                          </p:stCondLst>
                                        </p:cTn>
                                        <p:tgtEl>
                                          <p:spTgt spid="23567"/>
                                        </p:tgtEl>
                                        <p:attrNameLst>
                                          <p:attrName>style.visibility</p:attrName>
                                        </p:attrNameLst>
                                      </p:cBhvr>
                                      <p:to>
                                        <p:strVal val="visible"/>
                                      </p:to>
                                    </p:set>
                                    <p:animEffect transition="in" filter="box(in)">
                                      <p:cBhvr>
                                        <p:cTn id="23" dur="500"/>
                                        <p:tgtEl>
                                          <p:spTgt spid="2356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1+#ppt_w/2"/>
                                          </p:val>
                                        </p:tav>
                                        <p:tav tm="100000">
                                          <p:val>
                                            <p:strVal val="#ppt_x"/>
                                          </p:val>
                                        </p:tav>
                                      </p:tavLst>
                                    </p:anim>
                                    <p:anim calcmode="lin" valueType="num">
                                      <p:cBhvr additive="base">
                                        <p:cTn id="29" dur="500" fill="hold"/>
                                        <p:tgtEl>
                                          <p:spTgt spid="6"/>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500" fill="hold"/>
                                        <p:tgtEl>
                                          <p:spTgt spid="21"/>
                                        </p:tgtEl>
                                        <p:attrNameLst>
                                          <p:attrName>ppt_x</p:attrName>
                                        </p:attrNameLst>
                                      </p:cBhvr>
                                      <p:tavLst>
                                        <p:tav tm="0">
                                          <p:val>
                                            <p:strVal val="1+#ppt_w/2"/>
                                          </p:val>
                                        </p:tav>
                                        <p:tav tm="100000">
                                          <p:val>
                                            <p:strVal val="#ppt_x"/>
                                          </p:val>
                                        </p:tav>
                                      </p:tavLst>
                                    </p:anim>
                                    <p:anim calcmode="lin" valueType="num">
                                      <p:cBhvr additive="base">
                                        <p:cTn id="33" dur="500" fill="hold"/>
                                        <p:tgtEl>
                                          <p:spTgt spid="21"/>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1+#ppt_w/2"/>
                                          </p:val>
                                        </p:tav>
                                        <p:tav tm="100000">
                                          <p:val>
                                            <p:strVal val="#ppt_x"/>
                                          </p:val>
                                        </p:tav>
                                      </p:tavLst>
                                    </p:anim>
                                    <p:anim calcmode="lin" valueType="num">
                                      <p:cBhvr additive="base">
                                        <p:cTn id="37"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1"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additive="base">
                                        <p:cTn id="42" dur="500" fill="hold"/>
                                        <p:tgtEl>
                                          <p:spTgt spid="22"/>
                                        </p:tgtEl>
                                        <p:attrNameLst>
                                          <p:attrName>ppt_x</p:attrName>
                                        </p:attrNameLst>
                                      </p:cBhvr>
                                      <p:tavLst>
                                        <p:tav tm="0">
                                          <p:val>
                                            <p:strVal val="#ppt_x"/>
                                          </p:val>
                                        </p:tav>
                                        <p:tav tm="100000">
                                          <p:val>
                                            <p:strVal val="#ppt_x"/>
                                          </p:val>
                                        </p:tav>
                                      </p:tavLst>
                                    </p:anim>
                                    <p:anim calcmode="lin" valueType="num">
                                      <p:cBhvr additive="base">
                                        <p:cTn id="43" dur="500" fill="hold"/>
                                        <p:tgtEl>
                                          <p:spTgt spid="2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4" name="لأن نزيف الدم أخطر من الكسر وربما يؤدي الإهمال فيه إلى نزيف داخلي، يصل.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Same Side Corner Rectangle 2"/>
          <p:cNvSpPr/>
          <p:nvPr/>
        </p:nvSpPr>
        <p:spPr bwMode="auto">
          <a:xfrm>
            <a:off x="3321050" y="990600"/>
            <a:ext cx="5105400" cy="990600"/>
          </a:xfrm>
          <a:prstGeom prst="round2SameRect">
            <a:avLst>
              <a:gd name="adj1" fmla="val 50000"/>
              <a:gd name="adj2" fmla="val 37500"/>
            </a:avLst>
          </a:prstGeom>
          <a:gradFill flip="none" rotWithShape="1">
            <a:gsLst>
              <a:gs pos="0">
                <a:schemeClr val="bg2">
                  <a:lumMod val="50000"/>
                  <a:tint val="66000"/>
                  <a:satMod val="160000"/>
                </a:schemeClr>
              </a:gs>
              <a:gs pos="50000">
                <a:schemeClr val="bg2">
                  <a:lumMod val="50000"/>
                  <a:tint val="44500"/>
                  <a:satMod val="160000"/>
                </a:schemeClr>
              </a:gs>
              <a:gs pos="100000">
                <a:schemeClr val="bg2">
                  <a:lumMod val="50000"/>
                  <a:tint val="23500"/>
                  <a:satMod val="160000"/>
                </a:schemeClr>
              </a:gs>
            </a:gsLst>
            <a:lin ang="16200000" scaled="1"/>
            <a:tileRect/>
          </a:gradFill>
          <a:ln w="98425" cmpd="dbl">
            <a:solidFill>
              <a:srgbClr val="FFC00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pic>
        <p:nvPicPr>
          <p:cNvPr id="6" name="Picture 2"/>
          <p:cNvPicPr>
            <a:picLocks noChangeAspect="1" noChangeArrowheads="1"/>
          </p:cNvPicPr>
          <p:nvPr/>
        </p:nvPicPr>
        <p:blipFill>
          <a:blip r:embed="rId4">
            <a:lum bright="-26000" contrast="50000"/>
          </a:blip>
          <a:srcRect/>
          <a:stretch>
            <a:fillRect/>
          </a:stretch>
        </p:blipFill>
        <p:spPr bwMode="auto">
          <a:xfrm>
            <a:off x="7620000" y="2667000"/>
            <a:ext cx="933450" cy="995363"/>
          </a:xfrm>
          <a:prstGeom prst="rect">
            <a:avLst/>
          </a:prstGeom>
          <a:noFill/>
          <a:ln w="9525">
            <a:noFill/>
            <a:miter lim="800000"/>
            <a:headEnd/>
            <a:tailEnd/>
          </a:ln>
        </p:spPr>
      </p:pic>
      <p:sp>
        <p:nvSpPr>
          <p:cNvPr id="24584" name="Rectangle 3"/>
          <p:cNvSpPr>
            <a:spLocks noChangeArrowheads="1"/>
          </p:cNvSpPr>
          <p:nvPr/>
        </p:nvSpPr>
        <p:spPr bwMode="auto">
          <a:xfrm>
            <a:off x="4016375" y="1154113"/>
            <a:ext cx="4117975" cy="708025"/>
          </a:xfrm>
          <a:prstGeom prst="rect">
            <a:avLst/>
          </a:prstGeom>
          <a:noFill/>
          <a:ln w="9525">
            <a:noFill/>
            <a:miter lim="800000"/>
            <a:headEnd/>
            <a:tailEnd/>
          </a:ln>
        </p:spPr>
        <p:txBody>
          <a:bodyPr>
            <a:spAutoFit/>
          </a:bodyPr>
          <a:lstStyle/>
          <a:p>
            <a:pPr algn="ctr" rtl="1"/>
            <a:r>
              <a:rPr lang="ar-EG" sz="4000" b="1">
                <a:solidFill>
                  <a:srgbClr val="9900CC"/>
                </a:solidFill>
                <a:latin typeface="Calibri" pitchFamily="34" charset="0"/>
              </a:rPr>
              <a:t>إسعاف الخلع والكسور</a:t>
            </a:r>
            <a:endParaRPr lang="en-US" sz="4000">
              <a:solidFill>
                <a:srgbClr val="9900CC"/>
              </a:solidFill>
              <a:latin typeface="Calibri" pitchFamily="34" charset="0"/>
            </a:endParaRPr>
          </a:p>
        </p:txBody>
      </p:sp>
      <p:sp>
        <p:nvSpPr>
          <p:cNvPr id="19" name="TextBox 6"/>
          <p:cNvSpPr txBox="1">
            <a:spLocks noChangeArrowheads="1"/>
          </p:cNvSpPr>
          <p:nvPr/>
        </p:nvSpPr>
        <p:spPr bwMode="auto">
          <a:xfrm>
            <a:off x="7924800" y="2887663"/>
            <a:ext cx="501650" cy="769937"/>
          </a:xfrm>
          <a:prstGeom prst="rect">
            <a:avLst/>
          </a:prstGeom>
          <a:noFill/>
          <a:ln w="9525">
            <a:noFill/>
            <a:miter lim="800000"/>
            <a:headEnd/>
            <a:tailEnd/>
          </a:ln>
        </p:spPr>
        <p:txBody>
          <a:bodyPr wrap="none">
            <a:spAutoFit/>
          </a:bodyPr>
          <a:lstStyle/>
          <a:p>
            <a:pPr algn="ctr"/>
            <a:r>
              <a:rPr lang="ar-SA" sz="4400" b="1">
                <a:latin typeface="Calibri" pitchFamily="34" charset="0"/>
              </a:rPr>
              <a:t>2</a:t>
            </a:r>
            <a:endParaRPr lang="ar-EG" sz="4400" b="1">
              <a:latin typeface="Calibri" pitchFamily="34" charset="0"/>
            </a:endParaRPr>
          </a:p>
        </p:txBody>
      </p:sp>
      <p:sp>
        <p:nvSpPr>
          <p:cNvPr id="21" name="Rectangle 10"/>
          <p:cNvSpPr>
            <a:spLocks noChangeArrowheads="1"/>
          </p:cNvSpPr>
          <p:nvPr/>
        </p:nvSpPr>
        <p:spPr bwMode="auto">
          <a:xfrm>
            <a:off x="773113" y="2887663"/>
            <a:ext cx="6694487" cy="1077912"/>
          </a:xfrm>
          <a:prstGeom prst="rect">
            <a:avLst/>
          </a:prstGeom>
          <a:noFill/>
          <a:ln w="9525">
            <a:noFill/>
            <a:miter lim="800000"/>
            <a:headEnd/>
            <a:tailEnd/>
          </a:ln>
          <a:effectLst/>
        </p:spPr>
        <p:txBody>
          <a:bodyPr>
            <a:spAutoFit/>
          </a:bodyPr>
          <a:lstStyle/>
          <a:p>
            <a:pPr algn="ctr" rtl="1" fontAlgn="auto">
              <a:spcBef>
                <a:spcPts val="0"/>
              </a:spcBef>
              <a:spcAft>
                <a:spcPts val="0"/>
              </a:spcAft>
              <a:defRPr/>
            </a:pPr>
            <a:r>
              <a:rPr lang="ar-EG" sz="3200" b="1" dirty="0">
                <a:solidFill>
                  <a:srgbClr val="FF0000"/>
                </a:solidFill>
              </a:rPr>
              <a:t>يُضمد الجرح في الكسر المفتوح بحرص شديد قبل إسعاف الكسر.</a:t>
            </a:r>
            <a:endParaRPr lang="en-US" sz="3200" dirty="0">
              <a:solidFill>
                <a:srgbClr val="FF0000"/>
              </a:solidFill>
            </a:endParaRPr>
          </a:p>
        </p:txBody>
      </p:sp>
      <p:pic>
        <p:nvPicPr>
          <p:cNvPr id="9" name="Picture 15"/>
          <p:cNvPicPr>
            <a:picLocks noChangeAspect="1" noChangeArrowheads="1"/>
          </p:cNvPicPr>
          <p:nvPr/>
        </p:nvPicPr>
        <p:blipFill>
          <a:blip r:embed="rId5"/>
          <a:srcRect/>
          <a:stretch>
            <a:fillRect/>
          </a:stretch>
        </p:blipFill>
        <p:spPr bwMode="auto">
          <a:xfrm>
            <a:off x="1447800" y="609600"/>
            <a:ext cx="1752600" cy="1143000"/>
          </a:xfrm>
          <a:prstGeom prst="rect">
            <a:avLst/>
          </a:prstGeom>
          <a:noFill/>
          <a:ln w="9525">
            <a:noFill/>
            <a:miter lim="800000"/>
            <a:headEnd/>
            <a:tailEnd/>
          </a:ln>
          <a:effectLst/>
        </p:spPr>
      </p:pic>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1+#ppt_w/2"/>
                                          </p:val>
                                        </p:tav>
                                        <p:tav tm="100000">
                                          <p:val>
                                            <p:strVal val="#ppt_x"/>
                                          </p:val>
                                        </p:tav>
                                      </p:tavLst>
                                    </p:anim>
                                    <p:anim calcmode="lin" valueType="num">
                                      <p:cBhvr additive="base">
                                        <p:cTn id="16" dur="500" fill="hold"/>
                                        <p:tgtEl>
                                          <p:spTgt spid="2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يُضمد الجرح في الكسر المفتوح بحرص شديد قبل إسعاف الكسر.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5">
            <a:lum bright="-26000" contrast="50000"/>
          </a:blip>
          <a:srcRect/>
          <a:stretch>
            <a:fillRect/>
          </a:stretch>
        </p:blipFill>
        <p:spPr bwMode="auto">
          <a:xfrm>
            <a:off x="7600950" y="1981200"/>
            <a:ext cx="933450" cy="995363"/>
          </a:xfrm>
          <a:prstGeom prst="rect">
            <a:avLst/>
          </a:prstGeom>
          <a:noFill/>
          <a:ln w="9525">
            <a:noFill/>
            <a:miter lim="800000"/>
            <a:headEnd/>
            <a:tailEnd/>
          </a:ln>
          <a:effectLst>
            <a:outerShdw blurRad="149987" dist="250190" dir="8460000" algn="ctr">
              <a:srgbClr val="000000">
                <a:alpha val="28000"/>
              </a:srgbClr>
            </a:outerShdw>
          </a:effectLst>
        </p:spPr>
      </p:pic>
      <p:pic>
        <p:nvPicPr>
          <p:cNvPr id="15" name="Picture 2"/>
          <p:cNvPicPr>
            <a:picLocks noChangeAspect="1" noChangeArrowheads="1"/>
          </p:cNvPicPr>
          <p:nvPr/>
        </p:nvPicPr>
        <p:blipFill>
          <a:blip r:embed="rId5">
            <a:lum bright="-26000" contrast="50000"/>
          </a:blip>
          <a:srcRect/>
          <a:stretch>
            <a:fillRect/>
          </a:stretch>
        </p:blipFill>
        <p:spPr bwMode="auto">
          <a:xfrm>
            <a:off x="7552985" y="4495800"/>
            <a:ext cx="933450" cy="995362"/>
          </a:xfrm>
          <a:prstGeom prst="rect">
            <a:avLst/>
          </a:prstGeom>
          <a:noFill/>
          <a:ln w="9525">
            <a:noFill/>
            <a:miter lim="800000"/>
            <a:headEnd/>
            <a:tailEnd/>
          </a:ln>
          <a:effectLst>
            <a:outerShdw blurRad="149987" dist="250190" dir="8460000" algn="ctr">
              <a:srgbClr val="000000">
                <a:alpha val="28000"/>
              </a:srgbClr>
            </a:outerShdw>
          </a:effectLst>
        </p:spPr>
      </p:pic>
      <p:sp>
        <p:nvSpPr>
          <p:cNvPr id="22" name="TextBox 9"/>
          <p:cNvSpPr txBox="1">
            <a:spLocks noChangeArrowheads="1"/>
          </p:cNvSpPr>
          <p:nvPr/>
        </p:nvSpPr>
        <p:spPr bwMode="auto">
          <a:xfrm>
            <a:off x="7905750" y="2201863"/>
            <a:ext cx="501650" cy="769937"/>
          </a:xfrm>
          <a:prstGeom prst="rect">
            <a:avLst/>
          </a:prstGeom>
          <a:noFill/>
          <a:ln w="9525">
            <a:noFill/>
            <a:miter lim="800000"/>
            <a:headEnd/>
            <a:tailEnd/>
          </a:ln>
        </p:spPr>
        <p:txBody>
          <a:bodyPr wrap="none">
            <a:spAutoFit/>
          </a:bodyPr>
          <a:lstStyle/>
          <a:p>
            <a:pPr algn="ctr"/>
            <a:r>
              <a:rPr lang="ar-EG" sz="4400" b="1">
                <a:latin typeface="Calibri" pitchFamily="34" charset="0"/>
              </a:rPr>
              <a:t>4</a:t>
            </a:r>
          </a:p>
        </p:txBody>
      </p:sp>
      <p:sp>
        <p:nvSpPr>
          <p:cNvPr id="23" name="Rectangle 12"/>
          <p:cNvSpPr>
            <a:spLocks noChangeArrowheads="1"/>
          </p:cNvSpPr>
          <p:nvPr/>
        </p:nvSpPr>
        <p:spPr bwMode="auto">
          <a:xfrm>
            <a:off x="355600" y="2048222"/>
            <a:ext cx="7321550" cy="1569660"/>
          </a:xfrm>
          <a:prstGeom prst="rect">
            <a:avLst/>
          </a:prstGeom>
          <a:noFill/>
          <a:ln w="9525">
            <a:noFill/>
            <a:miter lim="800000"/>
            <a:headEnd/>
            <a:tailEnd/>
          </a:ln>
        </p:spPr>
        <p:txBody>
          <a:bodyPr wrap="square">
            <a:spAutoFit/>
          </a:bodyPr>
          <a:lstStyle/>
          <a:p>
            <a:pPr algn="ctr" rtl="1"/>
            <a:r>
              <a:rPr lang="ar-EG" sz="3200" b="1" dirty="0">
                <a:solidFill>
                  <a:srgbClr val="FF0000"/>
                </a:solidFill>
                <a:latin typeface="Calibri" pitchFamily="34" charset="0"/>
              </a:rPr>
              <a:t>يُوضع المصاب في وضع مريح له، ويُثبت العضو المصاب بإسناده باليد أو بالوسادة أو أي طريقة أخرى، مع تجنب تحريكه قبل نقل المصاب إلى المستشفى.</a:t>
            </a:r>
            <a:endParaRPr lang="en-US" sz="3200" dirty="0">
              <a:solidFill>
                <a:srgbClr val="FF0000"/>
              </a:solidFill>
              <a:latin typeface="Calibri" pitchFamily="34" charset="0"/>
            </a:endParaRPr>
          </a:p>
        </p:txBody>
      </p:sp>
      <p:sp>
        <p:nvSpPr>
          <p:cNvPr id="24" name="TextBox 15"/>
          <p:cNvSpPr txBox="1">
            <a:spLocks noChangeArrowheads="1"/>
          </p:cNvSpPr>
          <p:nvPr/>
        </p:nvSpPr>
        <p:spPr bwMode="auto">
          <a:xfrm>
            <a:off x="7861300" y="4714874"/>
            <a:ext cx="501650" cy="769938"/>
          </a:xfrm>
          <a:prstGeom prst="rect">
            <a:avLst/>
          </a:prstGeom>
          <a:noFill/>
          <a:ln w="9525">
            <a:noFill/>
            <a:miter lim="800000"/>
            <a:headEnd/>
            <a:tailEnd/>
          </a:ln>
        </p:spPr>
        <p:txBody>
          <a:bodyPr wrap="none">
            <a:spAutoFit/>
          </a:bodyPr>
          <a:lstStyle/>
          <a:p>
            <a:pPr algn="ctr"/>
            <a:r>
              <a:rPr lang="ar-EG" sz="4400" b="1" dirty="0">
                <a:latin typeface="Calibri" pitchFamily="34" charset="0"/>
              </a:rPr>
              <a:t>5</a:t>
            </a:r>
          </a:p>
        </p:txBody>
      </p:sp>
      <p:sp>
        <p:nvSpPr>
          <p:cNvPr id="25" name="Rectangle 18"/>
          <p:cNvSpPr>
            <a:spLocks noChangeArrowheads="1"/>
          </p:cNvSpPr>
          <p:nvPr/>
        </p:nvSpPr>
        <p:spPr bwMode="auto">
          <a:xfrm>
            <a:off x="661987" y="4038600"/>
            <a:ext cx="6767513" cy="2246769"/>
          </a:xfrm>
          <a:prstGeom prst="rect">
            <a:avLst/>
          </a:prstGeom>
          <a:noFill/>
          <a:ln w="9525">
            <a:noFill/>
            <a:miter lim="800000"/>
            <a:headEnd/>
            <a:tailEnd/>
          </a:ln>
        </p:spPr>
        <p:txBody>
          <a:bodyPr wrap="square">
            <a:spAutoFit/>
          </a:bodyPr>
          <a:lstStyle/>
          <a:p>
            <a:pPr algn="ctr" rtl="1"/>
            <a:r>
              <a:rPr lang="ar-EG" sz="2800" b="1" dirty="0">
                <a:solidFill>
                  <a:srgbClr val="FF0000"/>
                </a:solidFill>
                <a:latin typeface="Calibri" pitchFamily="34" charset="0"/>
              </a:rPr>
              <a:t>لا يحرك المصاب نهائياً إذا كانت الإصابة في العنق أو العمود الفقري</a:t>
            </a:r>
            <a:r>
              <a:rPr lang="en-US" sz="2800" b="1" dirty="0">
                <a:solidFill>
                  <a:srgbClr val="FF0000"/>
                </a:solidFill>
                <a:latin typeface="Calibri" pitchFamily="34" charset="0"/>
              </a:rPr>
              <a:t> </a:t>
            </a:r>
            <a:r>
              <a:rPr lang="ar-EG" sz="2800" b="1" dirty="0">
                <a:solidFill>
                  <a:srgbClr val="FF0000"/>
                </a:solidFill>
                <a:latin typeface="Calibri" pitchFamily="34" charset="0"/>
              </a:rPr>
              <a:t>إلا إذا كان هناك ما يعيق مجرى التنفس فلابد من إزالته بالطريقة المناسبة ويترك لحين وصول الإسعاف، حيث أن أي حركة خاطئة قد تؤدي إلى ضرر بالحبل الشوكي وتهدد حالة المصاب صحياً.</a:t>
            </a:r>
            <a:endParaRPr lang="en-US" sz="2800" dirty="0">
              <a:solidFill>
                <a:srgbClr val="FF0000"/>
              </a:solidFill>
              <a:latin typeface="Calibri" pitchFamily="34" charset="0"/>
            </a:endParaRPr>
          </a:p>
        </p:txBody>
      </p:sp>
      <p:sp>
        <p:nvSpPr>
          <p:cNvPr id="10" name="Round Same Side Corner Rectangle 9"/>
          <p:cNvSpPr/>
          <p:nvPr/>
        </p:nvSpPr>
        <p:spPr bwMode="auto">
          <a:xfrm>
            <a:off x="3505200" y="533400"/>
            <a:ext cx="5105400" cy="990600"/>
          </a:xfrm>
          <a:prstGeom prst="round2SameRect">
            <a:avLst>
              <a:gd name="adj1" fmla="val 50000"/>
              <a:gd name="adj2" fmla="val 37500"/>
            </a:avLst>
          </a:prstGeom>
          <a:gradFill flip="none" rotWithShape="1">
            <a:gsLst>
              <a:gs pos="0">
                <a:schemeClr val="bg2">
                  <a:lumMod val="50000"/>
                  <a:tint val="66000"/>
                  <a:satMod val="160000"/>
                </a:schemeClr>
              </a:gs>
              <a:gs pos="50000">
                <a:schemeClr val="bg2">
                  <a:lumMod val="50000"/>
                  <a:tint val="44500"/>
                  <a:satMod val="160000"/>
                </a:schemeClr>
              </a:gs>
              <a:gs pos="100000">
                <a:schemeClr val="bg2">
                  <a:lumMod val="50000"/>
                  <a:tint val="23500"/>
                  <a:satMod val="160000"/>
                </a:schemeClr>
              </a:gs>
            </a:gsLst>
            <a:lin ang="16200000" scaled="1"/>
            <a:tileRect/>
          </a:gradFill>
          <a:ln w="98425" cmpd="dbl">
            <a:solidFill>
              <a:srgbClr val="FFC00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11" name="Rectangle 3"/>
          <p:cNvSpPr>
            <a:spLocks noChangeArrowheads="1"/>
          </p:cNvSpPr>
          <p:nvPr/>
        </p:nvSpPr>
        <p:spPr bwMode="auto">
          <a:xfrm>
            <a:off x="4016375" y="696913"/>
            <a:ext cx="4117975" cy="708025"/>
          </a:xfrm>
          <a:prstGeom prst="rect">
            <a:avLst/>
          </a:prstGeom>
          <a:noFill/>
          <a:ln w="9525">
            <a:noFill/>
            <a:miter lim="800000"/>
            <a:headEnd/>
            <a:tailEnd/>
          </a:ln>
        </p:spPr>
        <p:txBody>
          <a:bodyPr>
            <a:spAutoFit/>
          </a:bodyPr>
          <a:lstStyle/>
          <a:p>
            <a:pPr algn="ctr" rtl="1"/>
            <a:r>
              <a:rPr lang="ar-EG" sz="4000" b="1" dirty="0">
                <a:solidFill>
                  <a:srgbClr val="9900CC"/>
                </a:solidFill>
                <a:latin typeface="Calibri" pitchFamily="34" charset="0"/>
              </a:rPr>
              <a:t>إسعاف الخلع والكسور</a:t>
            </a:r>
            <a:endParaRPr lang="en-US" sz="4000" dirty="0">
              <a:solidFill>
                <a:srgbClr val="9900CC"/>
              </a:solidFill>
              <a:latin typeface="Calibri" pitchFamily="34" charset="0"/>
            </a:endParaRPr>
          </a:p>
        </p:txBody>
      </p:sp>
      <p:pic>
        <p:nvPicPr>
          <p:cNvPr id="13" name="Picture 15"/>
          <p:cNvPicPr>
            <a:picLocks noChangeAspect="1" noChangeArrowheads="1"/>
          </p:cNvPicPr>
          <p:nvPr/>
        </p:nvPicPr>
        <p:blipFill>
          <a:blip r:embed="rId6"/>
          <a:srcRect/>
          <a:stretch>
            <a:fillRect/>
          </a:stretch>
        </p:blipFill>
        <p:spPr bwMode="auto">
          <a:xfrm>
            <a:off x="1447800" y="152400"/>
            <a:ext cx="1752600" cy="1143000"/>
          </a:xfrm>
          <a:prstGeom prst="rect">
            <a:avLst/>
          </a:prstGeom>
          <a:noFill/>
          <a:ln w="9525">
            <a:noFill/>
            <a:miter lim="800000"/>
            <a:headEnd/>
            <a:tailEnd/>
          </a:ln>
          <a:effectLst/>
        </p:spPr>
      </p:pic>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1+#ppt_w/2"/>
                                          </p:val>
                                        </p:tav>
                                        <p:tav tm="100000">
                                          <p:val>
                                            <p:strVal val="#ppt_x"/>
                                          </p:val>
                                        </p:tav>
                                      </p:tavLst>
                                    </p:anim>
                                    <p:anim calcmode="lin" valueType="num">
                                      <p:cBhvr additive="base">
                                        <p:cTn id="12" dur="500" fill="hold"/>
                                        <p:tgtEl>
                                          <p:spTgt spid="2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1+#ppt_w/2"/>
                                          </p:val>
                                        </p:tav>
                                        <p:tav tm="100000">
                                          <p:val>
                                            <p:strVal val="#ppt_x"/>
                                          </p:val>
                                        </p:tav>
                                      </p:tavLst>
                                    </p:anim>
                                    <p:anim calcmode="lin" valueType="num">
                                      <p:cBhvr additive="base">
                                        <p:cTn id="16" dur="500" fill="hold"/>
                                        <p:tgtEl>
                                          <p:spTgt spid="2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يُوضع المصاب في وضع مريح له، ويُثبت العضو المصاب بإسناده باليد أو بالوسادة.wav"/>
                                        </p:tgtEl>
                                      </p:cMediaNode>
                                    </p:audio>
                                  </p:sub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1+#ppt_w/2"/>
                                          </p:val>
                                        </p:tav>
                                        <p:tav tm="100000">
                                          <p:val>
                                            <p:strVal val="#ppt_x"/>
                                          </p:val>
                                        </p:tav>
                                      </p:tavLst>
                                    </p:anim>
                                    <p:anim calcmode="lin" valueType="num">
                                      <p:cBhvr additive="base">
                                        <p:cTn id="22" dur="500" fill="hold"/>
                                        <p:tgtEl>
                                          <p:spTgt spid="15"/>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1+#ppt_w/2"/>
                                          </p:val>
                                        </p:tav>
                                        <p:tav tm="100000">
                                          <p:val>
                                            <p:strVal val="#ppt_x"/>
                                          </p:val>
                                        </p:tav>
                                      </p:tavLst>
                                    </p:anim>
                                    <p:anim calcmode="lin" valueType="num">
                                      <p:cBhvr additive="base">
                                        <p:cTn id="26" dur="500" fill="hold"/>
                                        <p:tgtEl>
                                          <p:spTgt spid="24"/>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1+#ppt_w/2"/>
                                          </p:val>
                                        </p:tav>
                                        <p:tav tm="100000">
                                          <p:val>
                                            <p:strVal val="#ppt_x"/>
                                          </p:val>
                                        </p:tav>
                                      </p:tavLst>
                                    </p:anim>
                                    <p:anim calcmode="lin" valueType="num">
                                      <p:cBhvr additive="base">
                                        <p:cTn id="30" dur="500" fill="hold"/>
                                        <p:tgtEl>
                                          <p:spTgt spid="2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4" name="لا يحرك المصاب نهائياً إذا كانت الإصابة في العنق أو العمود الفقري  إلا إذا كان هناك ما يعيق.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1143000" y="1616075"/>
            <a:ext cx="6975475" cy="3457575"/>
          </a:xfrm>
          <a:prstGeom prst="roundRect">
            <a:avLst>
              <a:gd name="adj" fmla="val 21260"/>
            </a:avLst>
          </a:prstGeom>
          <a:gradFill flip="none" rotWithShape="1">
            <a:gsLst>
              <a:gs pos="0">
                <a:srgbClr val="660033">
                  <a:tint val="66000"/>
                  <a:satMod val="160000"/>
                </a:srgbClr>
              </a:gs>
              <a:gs pos="50000">
                <a:srgbClr val="660033">
                  <a:tint val="44500"/>
                  <a:satMod val="160000"/>
                </a:srgbClr>
              </a:gs>
              <a:gs pos="100000">
                <a:srgbClr val="660033">
                  <a:tint val="23500"/>
                  <a:satMod val="160000"/>
                </a:srgb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2000"/>
          </a:p>
        </p:txBody>
      </p:sp>
      <p:sp>
        <p:nvSpPr>
          <p:cNvPr id="7" name="TextBox 4"/>
          <p:cNvSpPr txBox="1">
            <a:spLocks noChangeArrowheads="1"/>
          </p:cNvSpPr>
          <p:nvPr/>
        </p:nvSpPr>
        <p:spPr bwMode="auto">
          <a:xfrm>
            <a:off x="1295400" y="2392363"/>
            <a:ext cx="6553200" cy="1939925"/>
          </a:xfrm>
          <a:prstGeom prst="rect">
            <a:avLst/>
          </a:prstGeom>
          <a:noFill/>
          <a:ln w="9525">
            <a:noFill/>
            <a:miter lim="800000"/>
            <a:headEnd/>
            <a:tailEnd/>
          </a:ln>
        </p:spPr>
        <p:txBody>
          <a:bodyPr>
            <a:spAutoFit/>
          </a:bodyPr>
          <a:lstStyle/>
          <a:p>
            <a:pPr algn="ctr" rtl="1"/>
            <a:r>
              <a:rPr lang="ar-EG" sz="4000" b="1" dirty="0">
                <a:latin typeface="Calibri" pitchFamily="34" charset="0"/>
              </a:rPr>
              <a:t>الرباط الموضوع على الكسر يجب أن يكون ثابتاً ومستقراً يمنع الحركة ولا يسبب أي ألم أو منع الدورة الدموية.</a:t>
            </a:r>
            <a:endParaRPr lang="en-US" sz="4000" dirty="0">
              <a:latin typeface="Calibri" pitchFamily="34" charset="0"/>
            </a:endParaRPr>
          </a:p>
        </p:txBody>
      </p:sp>
      <p:sp>
        <p:nvSpPr>
          <p:cNvPr id="8" name="Cloud 3"/>
          <p:cNvSpPr/>
          <p:nvPr/>
        </p:nvSpPr>
        <p:spPr bwMode="auto">
          <a:xfrm rot="13054242">
            <a:off x="7065963" y="1524000"/>
            <a:ext cx="1068387" cy="1046163"/>
          </a:xfrm>
          <a:prstGeom prst="cloud">
            <a:avLst/>
          </a:prstGeom>
          <a:blipFill>
            <a:blip r:embed="rId4" cstate="print">
              <a:lum bright="-1000" contrast="33000"/>
            </a:blip>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2000"/>
          </a:p>
        </p:txBody>
      </p:sp>
      <p:sp>
        <p:nvSpPr>
          <p:cNvPr id="9" name="Cloud 5"/>
          <p:cNvSpPr/>
          <p:nvPr/>
        </p:nvSpPr>
        <p:spPr bwMode="auto">
          <a:xfrm rot="18565112">
            <a:off x="6990556" y="3999707"/>
            <a:ext cx="1068387" cy="1047750"/>
          </a:xfrm>
          <a:prstGeom prst="cloud">
            <a:avLst/>
          </a:prstGeom>
          <a:blipFill>
            <a:blip r:embed="rId4" cstate="print">
              <a:lum bright="-1000" contrast="33000"/>
            </a:blip>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2000"/>
          </a:p>
        </p:txBody>
      </p:sp>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500"/>
                                        <p:tgtEl>
                                          <p:spTgt spid="7"/>
                                        </p:tgtEl>
                                      </p:cBhvr>
                                    </p:animEffect>
                                  </p:childTnLst>
                                  <p:subTnLst>
                                    <p:audio>
                                      <p:cMediaNode>
                                        <p:cTn display="0" masterRel="sameClick">
                                          <p:stCondLst>
                                            <p:cond evt="begin" delay="0">
                                              <p:tn val="8"/>
                                            </p:cond>
                                          </p:stCondLst>
                                          <p:endCondLst>
                                            <p:cond evt="onStopAudio" delay="0">
                                              <p:tgtEl>
                                                <p:sldTgt/>
                                              </p:tgtEl>
                                            </p:cond>
                                          </p:endCondLst>
                                        </p:cTn>
                                        <p:tgtEl>
                                          <p:sndTgt r:embed="rId3" name="الرباط الموضوع على الكسر يجب أن يكون ثابتاً ومستقراً يمنع الحركة.wav"/>
                                        </p:tgtEl>
                                      </p:cMediaNode>
                                    </p:audio>
                                  </p:subTnLst>
                                </p:cTn>
                              </p:par>
                              <p:par>
                                <p:cTn id="11" presetID="6" presetClass="entr" presetSubtype="1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500"/>
                                        <p:tgtEl>
                                          <p:spTgt spid="8"/>
                                        </p:tgtEl>
                                      </p:cBhvr>
                                    </p:animEffect>
                                  </p:childTnLst>
                                </p:cTn>
                              </p:par>
                              <p:par>
                                <p:cTn id="14" presetID="6"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24000" y="3535363"/>
            <a:ext cx="5867400" cy="1446550"/>
          </a:xfrm>
          <a:prstGeom prst="rect">
            <a:avLst/>
          </a:prstGeom>
          <a:noFill/>
          <a:effectLst/>
        </p:spPr>
        <p:txBody>
          <a:bodyPr wrap="square" rtlCol="1">
            <a:spAutoFit/>
          </a:bodyPr>
          <a:lstStyle/>
          <a:p>
            <a:pPr algn="ctr" rtl="1" fontAlgn="auto">
              <a:spcBef>
                <a:spcPts val="0"/>
              </a:spcBef>
              <a:spcAft>
                <a:spcPts val="0"/>
              </a:spcAft>
              <a:defRPr/>
            </a:pPr>
            <a:r>
              <a:rPr lang="ar-EG" sz="4400" b="1" dirty="0">
                <a:latin typeface="+mn-lt"/>
                <a:cs typeface="+mn-cs"/>
              </a:rPr>
              <a:t>مراقبة الأطفال ومتابعتهم داخل المنزل وفي أثناء اللعب.</a:t>
            </a:r>
            <a:endParaRPr lang="en-US" sz="4400" dirty="0">
              <a:latin typeface="+mn-lt"/>
              <a:cs typeface="+mn-cs"/>
            </a:endParaRPr>
          </a:p>
        </p:txBody>
      </p:sp>
      <p:sp>
        <p:nvSpPr>
          <p:cNvPr id="8" name="TextBox 4"/>
          <p:cNvSpPr txBox="1">
            <a:spLocks noChangeArrowheads="1"/>
          </p:cNvSpPr>
          <p:nvPr/>
        </p:nvSpPr>
        <p:spPr bwMode="auto">
          <a:xfrm>
            <a:off x="3276600" y="1600200"/>
            <a:ext cx="2895600" cy="1108075"/>
          </a:xfrm>
          <a:prstGeom prst="rect">
            <a:avLst/>
          </a:prstGeom>
          <a:solidFill>
            <a:schemeClr val="accent4">
              <a:lumMod val="20000"/>
              <a:lumOff val="80000"/>
            </a:schemeClr>
          </a:solidFill>
          <a:ln w="9525">
            <a:noFill/>
            <a:miter lim="800000"/>
            <a:headEnd/>
            <a:tailEnd/>
          </a:ln>
        </p:spPr>
        <p:txBody>
          <a:bodyPr>
            <a:spAutoFit/>
          </a:bodyPr>
          <a:lstStyle/>
          <a:p>
            <a:pPr algn="ctr" rtl="1"/>
            <a:r>
              <a:rPr lang="ar-EG" sz="6600" b="1" dirty="0">
                <a:solidFill>
                  <a:srgbClr val="C00000"/>
                </a:solidFill>
                <a:latin typeface="Calibri" pitchFamily="34" charset="0"/>
              </a:rPr>
              <a:t>تذكر</a:t>
            </a:r>
            <a:endParaRPr lang="en-US" sz="6600" dirty="0">
              <a:solidFill>
                <a:srgbClr val="C00000"/>
              </a:solidFill>
              <a:latin typeface="Calibri" pitchFamily="34" charset="0"/>
            </a:endParaRPr>
          </a:p>
        </p:txBody>
      </p:sp>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4)">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5" presetClass="entr" presetSubtype="0" fill="hold"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style.rotation</p:attrName>
                                        </p:attrNameLst>
                                      </p:cBhvr>
                                      <p:tavLst>
                                        <p:tav tm="0">
                                          <p:val>
                                            <p:fltVal val="720"/>
                                          </p:val>
                                        </p:tav>
                                        <p:tav tm="100000">
                                          <p:val>
                                            <p:fltVal val="0"/>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 calcmode="lin" valueType="num">
                                      <p:cBhvr>
                                        <p:cTn id="15" dur="500" fill="hold"/>
                                        <p:tgtEl>
                                          <p:spTgt spid="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5"/>
          <p:cNvSpPr/>
          <p:nvPr/>
        </p:nvSpPr>
        <p:spPr bwMode="auto">
          <a:xfrm>
            <a:off x="1371600" y="1905000"/>
            <a:ext cx="5943600" cy="3276600"/>
          </a:xfrm>
          <a:prstGeom prst="roundRect">
            <a:avLst>
              <a:gd name="adj" fmla="val 22222"/>
            </a:avLst>
          </a:prstGeom>
          <a:blipFill>
            <a:blip r:embed="rId4" cstate="print">
              <a:lum bright="-10000" contrast="19000"/>
            </a:blip>
            <a:stretch>
              <a:fillRect/>
            </a:stretch>
          </a:blip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100"/>
          </a:p>
        </p:txBody>
      </p:sp>
      <p:sp>
        <p:nvSpPr>
          <p:cNvPr id="3" name="Rectangle 1"/>
          <p:cNvSpPr>
            <a:spLocks noChangeArrowheads="1"/>
          </p:cNvSpPr>
          <p:nvPr/>
        </p:nvSpPr>
        <p:spPr bwMode="auto">
          <a:xfrm>
            <a:off x="1981200" y="2362200"/>
            <a:ext cx="4664598" cy="2308324"/>
          </a:xfrm>
          <a:prstGeom prst="rect">
            <a:avLst/>
          </a:prstGeom>
          <a:solidFill>
            <a:schemeClr val="accent5">
              <a:lumMod val="20000"/>
              <a:lumOff val="80000"/>
            </a:schemeClr>
          </a:solidFill>
          <a:ln w="9525">
            <a:noFill/>
            <a:miter lim="800000"/>
            <a:headEnd/>
            <a:tailEnd/>
          </a:ln>
          <a:effectLst/>
        </p:spPr>
        <p:txBody>
          <a:bodyPr anchor="ctr">
            <a:spAutoFit/>
          </a:bodyPr>
          <a:lstStyle/>
          <a:p>
            <a:pPr algn="ctr" rtl="1" fontAlgn="auto">
              <a:spcBef>
                <a:spcPts val="0"/>
              </a:spcBef>
              <a:spcAft>
                <a:spcPts val="0"/>
              </a:spcAft>
              <a:defRPr/>
            </a:pPr>
            <a:r>
              <a:rPr lang="ar-EG" sz="7200" b="1" dirty="0">
                <a:solidFill>
                  <a:srgbClr val="FF0066"/>
                </a:solidFill>
                <a:latin typeface="+mn-lt"/>
                <a:cs typeface="+mn-cs"/>
              </a:rPr>
              <a:t>ثانيًا: الــــغــــرق</a:t>
            </a:r>
            <a:endParaRPr lang="en-US" sz="7200" b="1" dirty="0">
              <a:solidFill>
                <a:srgbClr val="FF0066"/>
              </a:solidFill>
              <a:latin typeface="+mn-lt"/>
              <a:cs typeface="+mn-cs"/>
            </a:endParaRPr>
          </a:p>
        </p:txBody>
      </p:sp>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ثانيا الغرق.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838200" y="1371600"/>
            <a:ext cx="7543800" cy="4246563"/>
          </a:xfrm>
          <a:prstGeom prst="rect">
            <a:avLst/>
          </a:prstGeom>
          <a:gradFill rotWithShape="1">
            <a:gsLst>
              <a:gs pos="0">
                <a:srgbClr val="83D3FF"/>
              </a:gs>
              <a:gs pos="50000">
                <a:srgbClr val="B5E2FF"/>
              </a:gs>
              <a:gs pos="100000">
                <a:srgbClr val="DBF0FF"/>
              </a:gs>
            </a:gsLst>
            <a:lin ang="16200000" scaled="1"/>
          </a:gradFill>
          <a:ln w="9525">
            <a:noFill/>
            <a:miter lim="800000"/>
            <a:headEnd/>
            <a:tailEnd/>
          </a:ln>
        </p:spPr>
        <p:txBody>
          <a:bodyPr>
            <a:spAutoFit/>
          </a:bodyPr>
          <a:lstStyle/>
          <a:p>
            <a:pPr algn="ctr" rtl="1"/>
            <a:r>
              <a:rPr lang="ar-EG" sz="5400" b="1" dirty="0">
                <a:latin typeface="Calibri" pitchFamily="34" charset="0"/>
              </a:rPr>
              <a:t>مع بداية فصل الصيف وكثرة ارتياد المسابح، تزداد حالات الغرق. ولمنع تفاقم المشكلة هناك عدد من الاحتياطات التي تقلل من الحوادث</a:t>
            </a:r>
            <a:r>
              <a:rPr lang="en-US" sz="5400" b="1" dirty="0">
                <a:latin typeface="Calibri" pitchFamily="34" charset="0"/>
              </a:rPr>
              <a:t> </a:t>
            </a:r>
            <a:r>
              <a:rPr lang="ar-EG" sz="5400" b="1" dirty="0">
                <a:latin typeface="Calibri" pitchFamily="34" charset="0"/>
              </a:rPr>
              <a:t>– بإذن الله</a:t>
            </a:r>
            <a:r>
              <a:rPr lang="en-US" sz="5400" b="1" dirty="0">
                <a:latin typeface="Calibri" pitchFamily="34" charset="0"/>
              </a:rPr>
              <a:t> </a:t>
            </a:r>
            <a:r>
              <a:rPr lang="ar-EG" sz="5400" b="1" dirty="0">
                <a:latin typeface="Calibri" pitchFamily="34" charset="0"/>
              </a:rPr>
              <a:t>–.</a:t>
            </a:r>
            <a:endParaRPr lang="en-US" sz="5400" dirty="0">
              <a:latin typeface="Calibri" pitchFamily="34" charset="0"/>
            </a:endParaRPr>
          </a:p>
        </p:txBody>
      </p:sp>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مع بداية فصل الصيف وكثرة ارتياد المسابح، تزداد حالات.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6477000" y="533400"/>
            <a:ext cx="1600200" cy="1447800"/>
          </a:xfrm>
          <a:prstGeom prst="rect">
            <a:avLst/>
          </a:prstGeom>
          <a:blipFill>
            <a:blip r:embed="rId3" cstate="print">
              <a:lum bright="-2000" contrast="19000"/>
            </a:blip>
            <a:stretch>
              <a:fillRect/>
            </a:stretch>
          </a:blipFill>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a:p>
        </p:txBody>
      </p:sp>
      <p:sp>
        <p:nvSpPr>
          <p:cNvPr id="8" name="TextBox 6"/>
          <p:cNvSpPr txBox="1"/>
          <p:nvPr/>
        </p:nvSpPr>
        <p:spPr bwMode="auto">
          <a:xfrm>
            <a:off x="1093694" y="2895600"/>
            <a:ext cx="7010400" cy="1446213"/>
          </a:xfrm>
          <a:prstGeom prst="rect">
            <a:avLst/>
          </a:prstGeom>
          <a:noFill/>
          <a:effectLst/>
        </p:spPr>
        <p:txBody>
          <a:bodyPr rtlCol="1">
            <a:spAutoFit/>
          </a:bodyPr>
          <a:lstStyle/>
          <a:p>
            <a:pPr algn="ctr" rtl="1" fontAlgn="auto">
              <a:spcBef>
                <a:spcPts val="0"/>
              </a:spcBef>
              <a:spcAft>
                <a:spcPts val="0"/>
              </a:spcAft>
              <a:defRPr/>
            </a:pPr>
            <a:r>
              <a:rPr lang="ar-EG" sz="4400" b="1" dirty="0">
                <a:latin typeface="+mn-lt"/>
                <a:cs typeface="+mn-cs"/>
              </a:rPr>
              <a:t>ضع إشارة (</a:t>
            </a:r>
            <a:r>
              <a:rPr lang="ar-EG" sz="4400" b="1" dirty="0">
                <a:latin typeface="+mn-lt"/>
                <a:cs typeface="+mn-cs"/>
                <a:sym typeface="Wingdings 2" panose="05020102010507070707" pitchFamily="18" charset="2"/>
              </a:rPr>
              <a:t></a:t>
            </a:r>
            <a:r>
              <a:rPr lang="ar-EG" sz="4400" b="1" dirty="0">
                <a:latin typeface="+mn-lt"/>
                <a:cs typeface="+mn-cs"/>
              </a:rPr>
              <a:t>) أمام ما تراه مناسباً من الاحتياطات المقترحة التالية.</a:t>
            </a:r>
          </a:p>
        </p:txBody>
      </p:sp>
      <p:sp>
        <p:nvSpPr>
          <p:cNvPr id="9" name="TextBox 3"/>
          <p:cNvSpPr txBox="1">
            <a:spLocks noChangeArrowheads="1"/>
          </p:cNvSpPr>
          <p:nvPr/>
        </p:nvSpPr>
        <p:spPr bwMode="auto">
          <a:xfrm>
            <a:off x="6969125" y="904875"/>
            <a:ext cx="574675" cy="923925"/>
          </a:xfrm>
          <a:prstGeom prst="rect">
            <a:avLst/>
          </a:prstGeom>
          <a:noFill/>
          <a:ln w="9525">
            <a:noFill/>
            <a:miter lim="800000"/>
            <a:headEnd/>
            <a:tailEnd/>
          </a:ln>
        </p:spPr>
        <p:txBody>
          <a:bodyPr wrap="none">
            <a:spAutoFit/>
          </a:bodyPr>
          <a:lstStyle/>
          <a:p>
            <a:pPr algn="ctr"/>
            <a:r>
              <a:rPr lang="ar-EG" sz="5400" b="1" dirty="0">
                <a:solidFill>
                  <a:srgbClr val="0000FF"/>
                </a:solidFill>
                <a:latin typeface="Calibri" pitchFamily="34" charset="0"/>
              </a:rPr>
              <a:t>2</a:t>
            </a:r>
          </a:p>
        </p:txBody>
      </p:sp>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400" decel="100000"/>
                                        <p:tgtEl>
                                          <p:spTgt spid="3"/>
                                        </p:tgtEl>
                                      </p:cBhvr>
                                    </p:animEffect>
                                    <p:anim calcmode="lin" valueType="num">
                                      <p:cBhvr>
                                        <p:cTn id="8" dur="400" decel="100000" fill="hold"/>
                                        <p:tgtEl>
                                          <p:spTgt spid="3"/>
                                        </p:tgtEl>
                                        <p:attrNameLst>
                                          <p:attrName>style.rotation</p:attrName>
                                        </p:attrNameLst>
                                      </p:cBhvr>
                                      <p:tavLst>
                                        <p:tav tm="0">
                                          <p:val>
                                            <p:fltVal val="-90"/>
                                          </p:val>
                                        </p:tav>
                                        <p:tav tm="100000">
                                          <p:val>
                                            <p:fltVal val="0"/>
                                          </p:val>
                                        </p:tav>
                                      </p:tavLst>
                                    </p:anim>
                                    <p:anim calcmode="lin" valueType="num">
                                      <p:cBhvr>
                                        <p:cTn id="9" dur="400" decel="100000" fill="hold"/>
                                        <p:tgtEl>
                                          <p:spTgt spid="3"/>
                                        </p:tgtEl>
                                        <p:attrNameLst>
                                          <p:attrName>ppt_x</p:attrName>
                                        </p:attrNameLst>
                                      </p:cBhvr>
                                      <p:tavLst>
                                        <p:tav tm="0">
                                          <p:val>
                                            <p:strVal val="#ppt_x+0.4"/>
                                          </p:val>
                                        </p:tav>
                                        <p:tav tm="100000">
                                          <p:val>
                                            <p:strVal val="#ppt_x-0.05"/>
                                          </p:val>
                                        </p:tav>
                                      </p:tavLst>
                                    </p:anim>
                                    <p:anim calcmode="lin" valueType="num">
                                      <p:cBhvr>
                                        <p:cTn id="10" dur="400" decel="100000" fill="hold"/>
                                        <p:tgtEl>
                                          <p:spTgt spid="3"/>
                                        </p:tgtEl>
                                        <p:attrNameLst>
                                          <p:attrName>ppt_y</p:attrName>
                                        </p:attrNameLst>
                                      </p:cBhvr>
                                      <p:tavLst>
                                        <p:tav tm="0">
                                          <p:val>
                                            <p:strVal val="#ppt_y-0.4"/>
                                          </p:val>
                                        </p:tav>
                                        <p:tav tm="100000">
                                          <p:val>
                                            <p:strVal val="#ppt_y+0.1"/>
                                          </p:val>
                                        </p:tav>
                                      </p:tavLst>
                                    </p:anim>
                                    <p:anim calcmode="lin" valueType="num">
                                      <p:cBhvr>
                                        <p:cTn id="11" dur="100" accel="100000" fill="hold">
                                          <p:stCondLst>
                                            <p:cond delay="400"/>
                                          </p:stCondLst>
                                        </p:cTn>
                                        <p:tgtEl>
                                          <p:spTgt spid="3"/>
                                        </p:tgtEl>
                                        <p:attrNameLst>
                                          <p:attrName>ppt_x</p:attrName>
                                        </p:attrNameLst>
                                      </p:cBhvr>
                                      <p:tavLst>
                                        <p:tav tm="0">
                                          <p:val>
                                            <p:strVal val="#ppt_x-0.05"/>
                                          </p:val>
                                        </p:tav>
                                        <p:tav tm="100000">
                                          <p:val>
                                            <p:strVal val="#ppt_x"/>
                                          </p:val>
                                        </p:tav>
                                      </p:tavLst>
                                    </p:anim>
                                    <p:anim calcmode="lin" valueType="num">
                                      <p:cBhvr>
                                        <p:cTn id="12" dur="100" accel="100000" fill="hold">
                                          <p:stCondLst>
                                            <p:cond delay="400"/>
                                          </p:stCondLst>
                                        </p:cTn>
                                        <p:tgtEl>
                                          <p:spTgt spid="3"/>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400" decel="100000"/>
                                        <p:tgtEl>
                                          <p:spTgt spid="9"/>
                                        </p:tgtEl>
                                      </p:cBhvr>
                                    </p:animEffect>
                                    <p:anim calcmode="lin" valueType="num">
                                      <p:cBhvr>
                                        <p:cTn id="16" dur="400" decel="100000" fill="hold"/>
                                        <p:tgtEl>
                                          <p:spTgt spid="9"/>
                                        </p:tgtEl>
                                        <p:attrNameLst>
                                          <p:attrName>style.rotation</p:attrName>
                                        </p:attrNameLst>
                                      </p:cBhvr>
                                      <p:tavLst>
                                        <p:tav tm="0">
                                          <p:val>
                                            <p:fltVal val="-90"/>
                                          </p:val>
                                        </p:tav>
                                        <p:tav tm="100000">
                                          <p:val>
                                            <p:fltVal val="0"/>
                                          </p:val>
                                        </p:tav>
                                      </p:tavLst>
                                    </p:anim>
                                    <p:anim calcmode="lin" valueType="num">
                                      <p:cBhvr>
                                        <p:cTn id="17" dur="400" decel="100000" fill="hold"/>
                                        <p:tgtEl>
                                          <p:spTgt spid="9"/>
                                        </p:tgtEl>
                                        <p:attrNameLst>
                                          <p:attrName>ppt_x</p:attrName>
                                        </p:attrNameLst>
                                      </p:cBhvr>
                                      <p:tavLst>
                                        <p:tav tm="0">
                                          <p:val>
                                            <p:strVal val="#ppt_x+0.4"/>
                                          </p:val>
                                        </p:tav>
                                        <p:tav tm="100000">
                                          <p:val>
                                            <p:strVal val="#ppt_x-0.05"/>
                                          </p:val>
                                        </p:tav>
                                      </p:tavLst>
                                    </p:anim>
                                    <p:anim calcmode="lin" valueType="num">
                                      <p:cBhvr>
                                        <p:cTn id="18" dur="400" decel="100000" fill="hold"/>
                                        <p:tgtEl>
                                          <p:spTgt spid="9"/>
                                        </p:tgtEl>
                                        <p:attrNameLst>
                                          <p:attrName>ppt_y</p:attrName>
                                        </p:attrNameLst>
                                      </p:cBhvr>
                                      <p:tavLst>
                                        <p:tav tm="0">
                                          <p:val>
                                            <p:strVal val="#ppt_y-0.4"/>
                                          </p:val>
                                        </p:tav>
                                        <p:tav tm="100000">
                                          <p:val>
                                            <p:strVal val="#ppt_y+0.1"/>
                                          </p:val>
                                        </p:tav>
                                      </p:tavLst>
                                    </p:anim>
                                    <p:anim calcmode="lin" valueType="num">
                                      <p:cBhvr>
                                        <p:cTn id="19" dur="100" accel="100000" fill="hold">
                                          <p:stCondLst>
                                            <p:cond delay="400"/>
                                          </p:stCondLst>
                                        </p:cTn>
                                        <p:tgtEl>
                                          <p:spTgt spid="9"/>
                                        </p:tgtEl>
                                        <p:attrNameLst>
                                          <p:attrName>ppt_x</p:attrName>
                                        </p:attrNameLst>
                                      </p:cBhvr>
                                      <p:tavLst>
                                        <p:tav tm="0">
                                          <p:val>
                                            <p:strVal val="#ppt_x-0.05"/>
                                          </p:val>
                                        </p:tav>
                                        <p:tav tm="100000">
                                          <p:val>
                                            <p:strVal val="#ppt_x"/>
                                          </p:val>
                                        </p:tav>
                                      </p:tavLst>
                                    </p:anim>
                                    <p:anim calcmode="lin" valueType="num">
                                      <p:cBhvr>
                                        <p:cTn id="20" dur="100" accel="100000" fill="hold">
                                          <p:stCondLst>
                                            <p:cond delay="400"/>
                                          </p:stCondLst>
                                        </p:cTn>
                                        <p:tgtEl>
                                          <p:spTgt spid="9"/>
                                        </p:tgtEl>
                                        <p:attrNameLst>
                                          <p:attrName>ppt_y</p:attrName>
                                        </p:attrNameLst>
                                      </p:cBhvr>
                                      <p:tavLst>
                                        <p:tav tm="0">
                                          <p:val>
                                            <p:strVal val="#ppt_y+0.1"/>
                                          </p:val>
                                        </p:tav>
                                        <p:tav tm="100000">
                                          <p:val>
                                            <p:strVal val="#ppt_y"/>
                                          </p:val>
                                        </p:tav>
                                      </p:tavLst>
                                    </p:anim>
                                  </p:childTnLst>
                                </p:cTn>
                              </p:par>
                              <p:par>
                                <p:cTn id="21" presetID="25"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25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24" dur="25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25" dur="250" accel="50000" fill="hold">
                                          <p:stCondLst>
                                            <p:cond delay="250"/>
                                          </p:stCondLst>
                                        </p:cTn>
                                        <p:tgtEl>
                                          <p:spTgt spid="8"/>
                                        </p:tgtEl>
                                        <p:attrNameLst>
                                          <p:attrName>ppt_w</p:attrName>
                                        </p:attrNameLst>
                                      </p:cBhvr>
                                      <p:tavLst>
                                        <p:tav tm="0">
                                          <p:val>
                                            <p:strVal val="#ppt_w*.05"/>
                                          </p:val>
                                        </p:tav>
                                        <p:tav tm="100000">
                                          <p:val>
                                            <p:strVal val="#ppt_w"/>
                                          </p:val>
                                        </p:tav>
                                      </p:tavLst>
                                    </p:anim>
                                    <p:anim calcmode="lin" valueType="num">
                                      <p:cBhvr>
                                        <p:cTn id="26" dur="500" fill="hold"/>
                                        <p:tgtEl>
                                          <p:spTgt spid="8"/>
                                        </p:tgtEl>
                                        <p:attrNameLst>
                                          <p:attrName>ppt_h</p:attrName>
                                        </p:attrNameLst>
                                      </p:cBhvr>
                                      <p:tavLst>
                                        <p:tav tm="0">
                                          <p:val>
                                            <p:strVal val="#ppt_h"/>
                                          </p:val>
                                        </p:tav>
                                        <p:tav tm="100000">
                                          <p:val>
                                            <p:strVal val="#ppt_h"/>
                                          </p:val>
                                        </p:tav>
                                      </p:tavLst>
                                    </p:anim>
                                    <p:anim calcmode="lin" valueType="num">
                                      <p:cBhvr>
                                        <p:cTn id="27" dur="25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28" dur="25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29" dur="250" accel="50000" fill="hold">
                                          <p:stCondLst>
                                            <p:cond delay="250"/>
                                          </p:stCondLst>
                                        </p:cTn>
                                        <p:tgtEl>
                                          <p:spTgt spid="8"/>
                                        </p:tgtEl>
                                        <p:attrNameLst>
                                          <p:attrName>ppt_y</p:attrName>
                                        </p:attrNameLst>
                                      </p:cBhvr>
                                      <p:tavLst>
                                        <p:tav tm="0">
                                          <p:val>
                                            <p:strVal val="#ppt_y+.1"/>
                                          </p:val>
                                        </p:tav>
                                        <p:tav tm="100000">
                                          <p:val>
                                            <p:strVal val="#ppt_y"/>
                                          </p:val>
                                        </p:tav>
                                      </p:tavLst>
                                    </p:anim>
                                    <p:animEffect transition="in" filter="fade">
                                      <p:cBhvr>
                                        <p:cTn id="30" dur="500" decel="50000">
                                          <p:stCondLst>
                                            <p:cond delay="0"/>
                                          </p:stCondLst>
                                        </p:cTn>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712788" y="2132511"/>
          <a:ext cx="7315200" cy="3413760"/>
        </p:xfrm>
        <a:graphic>
          <a:graphicData uri="http://schemas.openxmlformats.org/drawingml/2006/table">
            <a:tbl>
              <a:tblPr rtl="1" firstRow="1" bandRow="1">
                <a:tableStyleId>{5C22544A-7EE6-4342-B048-85BDC9FD1C3A}</a:tableStyleId>
              </a:tblPr>
              <a:tblGrid>
                <a:gridCol w="4858037">
                  <a:extLst>
                    <a:ext uri="{9D8B030D-6E8A-4147-A177-3AD203B41FA5}">
                      <a16:colId xmlns:a16="http://schemas.microsoft.com/office/drawing/2014/main" val="20000"/>
                    </a:ext>
                  </a:extLst>
                </a:gridCol>
                <a:gridCol w="1269393">
                  <a:extLst>
                    <a:ext uri="{9D8B030D-6E8A-4147-A177-3AD203B41FA5}">
                      <a16:colId xmlns:a16="http://schemas.microsoft.com/office/drawing/2014/main" val="20001"/>
                    </a:ext>
                  </a:extLst>
                </a:gridCol>
                <a:gridCol w="1187770">
                  <a:extLst>
                    <a:ext uri="{9D8B030D-6E8A-4147-A177-3AD203B41FA5}">
                      <a16:colId xmlns:a16="http://schemas.microsoft.com/office/drawing/2014/main" val="20002"/>
                    </a:ext>
                  </a:extLst>
                </a:gridCol>
              </a:tblGrid>
              <a:tr h="370840">
                <a:tc>
                  <a:txBody>
                    <a:bodyPr/>
                    <a:lstStyle/>
                    <a:p>
                      <a:pPr algn="ctr" rtl="1"/>
                      <a:endParaRPr lang="ar-EG" sz="3200" dirty="0">
                        <a:solidFill>
                          <a:srgbClr val="002060"/>
                        </a:solidFill>
                      </a:endParaRPr>
                    </a:p>
                    <a:p>
                      <a:pPr algn="ctr" rtl="1"/>
                      <a:endParaRPr lang="ar-EG" sz="3200" dirty="0">
                        <a:solidFill>
                          <a:srgbClr val="002060"/>
                        </a:solidFill>
                      </a:endParaRPr>
                    </a:p>
                  </a:txBody>
                  <a:tcPr>
                    <a:blipFill>
                      <a:blip r:embed="rId3"/>
                      <a:tile tx="0" ty="0" sx="100000" sy="100000" flip="none" algn="tl"/>
                    </a:blipFill>
                  </a:tcPr>
                </a:tc>
                <a:tc>
                  <a:txBody>
                    <a:bodyPr/>
                    <a:lstStyle/>
                    <a:p>
                      <a:pPr algn="ctr" rtl="1"/>
                      <a:endParaRPr lang="ar-EG" sz="3200" dirty="0">
                        <a:solidFill>
                          <a:srgbClr val="002060"/>
                        </a:solidFill>
                      </a:endParaRPr>
                    </a:p>
                  </a:txBody>
                  <a:tcPr>
                    <a:blipFill>
                      <a:blip r:embed="rId3"/>
                      <a:tile tx="0" ty="0" sx="100000" sy="100000" flip="none" algn="tl"/>
                    </a:blipFill>
                  </a:tcPr>
                </a:tc>
                <a:tc>
                  <a:txBody>
                    <a:bodyPr/>
                    <a:lstStyle/>
                    <a:p>
                      <a:pPr algn="ctr" rtl="1"/>
                      <a:endParaRPr lang="ar-EG" sz="3200" dirty="0">
                        <a:solidFill>
                          <a:srgbClr val="002060"/>
                        </a:solidFill>
                      </a:endParaRPr>
                    </a:p>
                  </a:txBody>
                  <a:tcPr>
                    <a:blipFill>
                      <a:blip r:embed="rId3"/>
                      <a:tile tx="0" ty="0" sx="100000" sy="100000" flip="none" algn="tl"/>
                    </a:blipFill>
                  </a:tcPr>
                </a:tc>
                <a:extLst>
                  <a:ext uri="{0D108BD9-81ED-4DB2-BD59-A6C34878D82A}">
                    <a16:rowId xmlns:a16="http://schemas.microsoft.com/office/drawing/2014/main" val="10000"/>
                  </a:ext>
                </a:extLst>
              </a:tr>
              <a:tr h="1219200">
                <a:tc>
                  <a:txBody>
                    <a:bodyPr/>
                    <a:lstStyle/>
                    <a:p>
                      <a:pPr algn="ctr" rtl="1"/>
                      <a:endParaRPr lang="ar-EG" sz="4400" dirty="0">
                        <a:solidFill>
                          <a:srgbClr val="002060"/>
                        </a:solidFill>
                      </a:endParaRPr>
                    </a:p>
                    <a:p>
                      <a:pPr algn="ctr" rtl="1"/>
                      <a:endParaRPr lang="ar-EG" sz="2800" dirty="0">
                        <a:solidFill>
                          <a:srgbClr val="002060"/>
                        </a:solidFill>
                      </a:endParaRPr>
                    </a:p>
                  </a:txBody>
                  <a:tcPr>
                    <a:blipFill>
                      <a:blip r:embed="rId3"/>
                      <a:tile tx="0" ty="0" sx="100000" sy="100000" flip="none" algn="tl"/>
                    </a:blipFill>
                  </a:tcPr>
                </a:tc>
                <a:tc>
                  <a:txBody>
                    <a:bodyPr/>
                    <a:lstStyle/>
                    <a:p>
                      <a:pPr algn="ctr" rtl="1"/>
                      <a:endParaRPr lang="ar-EG" sz="4800" dirty="0">
                        <a:solidFill>
                          <a:srgbClr val="002060"/>
                        </a:solidFill>
                      </a:endParaRPr>
                    </a:p>
                  </a:txBody>
                  <a:tcPr>
                    <a:blipFill>
                      <a:blip r:embed="rId3"/>
                      <a:tile tx="0" ty="0" sx="100000" sy="100000" flip="none" algn="tl"/>
                    </a:blipFill>
                  </a:tcPr>
                </a:tc>
                <a:tc>
                  <a:txBody>
                    <a:bodyPr/>
                    <a:lstStyle/>
                    <a:p>
                      <a:pPr algn="ctr" rtl="1"/>
                      <a:endParaRPr lang="ar-EG" sz="4800" dirty="0">
                        <a:solidFill>
                          <a:srgbClr val="002060"/>
                        </a:solidFill>
                      </a:endParaRPr>
                    </a:p>
                  </a:txBody>
                  <a:tcPr>
                    <a:blipFill>
                      <a:blip r:embed="rId3"/>
                      <a:tile tx="0" ty="0" sx="100000" sy="100000" flip="none" algn="tl"/>
                    </a:blipFill>
                  </a:tcPr>
                </a:tc>
                <a:extLst>
                  <a:ext uri="{0D108BD9-81ED-4DB2-BD59-A6C34878D82A}">
                    <a16:rowId xmlns:a16="http://schemas.microsoft.com/office/drawing/2014/main" val="10001"/>
                  </a:ext>
                </a:extLst>
              </a:tr>
              <a:tr h="370840">
                <a:tc>
                  <a:txBody>
                    <a:bodyPr/>
                    <a:lstStyle/>
                    <a:p>
                      <a:pPr algn="ctr" rtl="1"/>
                      <a:endParaRPr lang="ar-EG" sz="3600" dirty="0">
                        <a:solidFill>
                          <a:srgbClr val="002060"/>
                        </a:solidFill>
                      </a:endParaRPr>
                    </a:p>
                    <a:p>
                      <a:pPr algn="ctr" rtl="1"/>
                      <a:endParaRPr lang="ar-EG" sz="3200" dirty="0">
                        <a:solidFill>
                          <a:srgbClr val="002060"/>
                        </a:solidFill>
                      </a:endParaRPr>
                    </a:p>
                  </a:txBody>
                  <a:tcPr>
                    <a:blipFill>
                      <a:blip r:embed="rId3"/>
                      <a:tile tx="0" ty="0" sx="100000" sy="100000" flip="none" algn="tl"/>
                    </a:blipFill>
                  </a:tcPr>
                </a:tc>
                <a:tc>
                  <a:txBody>
                    <a:bodyPr/>
                    <a:lstStyle/>
                    <a:p>
                      <a:pPr algn="ctr" rtl="1"/>
                      <a:endParaRPr lang="ar-EG" sz="4800" dirty="0">
                        <a:solidFill>
                          <a:srgbClr val="002060"/>
                        </a:solidFill>
                      </a:endParaRPr>
                    </a:p>
                  </a:txBody>
                  <a:tcPr>
                    <a:blipFill>
                      <a:blip r:embed="rId3"/>
                      <a:tile tx="0" ty="0" sx="100000" sy="100000" flip="none" algn="tl"/>
                    </a:blipFill>
                  </a:tcPr>
                </a:tc>
                <a:tc>
                  <a:txBody>
                    <a:bodyPr/>
                    <a:lstStyle/>
                    <a:p>
                      <a:pPr algn="ctr" rtl="1"/>
                      <a:endParaRPr lang="ar-EG" sz="4800" dirty="0">
                        <a:solidFill>
                          <a:srgbClr val="002060"/>
                        </a:solidFill>
                      </a:endParaRPr>
                    </a:p>
                  </a:txBody>
                  <a:tcPr>
                    <a:blipFill>
                      <a:blip r:embed="rId3"/>
                      <a:tile tx="0" ty="0" sx="100000" sy="100000" flip="none" algn="tl"/>
                    </a:blipFill>
                  </a:tcPr>
                </a:tc>
                <a:extLst>
                  <a:ext uri="{0D108BD9-81ED-4DB2-BD59-A6C34878D82A}">
                    <a16:rowId xmlns:a16="http://schemas.microsoft.com/office/drawing/2014/main" val="10002"/>
                  </a:ext>
                </a:extLst>
              </a:tr>
            </a:tbl>
          </a:graphicData>
        </a:graphic>
      </p:graphicFrame>
      <p:graphicFrame>
        <p:nvGraphicFramePr>
          <p:cNvPr id="3" name="Table 2"/>
          <p:cNvGraphicFramePr>
            <a:graphicFrameLocks noGrp="1"/>
          </p:cNvGraphicFramePr>
          <p:nvPr/>
        </p:nvGraphicFramePr>
        <p:xfrm>
          <a:off x="838200" y="1295400"/>
          <a:ext cx="7189787" cy="701040"/>
        </p:xfrm>
        <a:graphic>
          <a:graphicData uri="http://schemas.openxmlformats.org/drawingml/2006/table">
            <a:tbl>
              <a:tblPr rtl="1" firstRow="1" bandRow="1">
                <a:tableStyleId>{5C22544A-7EE6-4342-B048-85BDC9FD1C3A}</a:tableStyleId>
              </a:tblPr>
              <a:tblGrid>
                <a:gridCol w="4765030">
                  <a:extLst>
                    <a:ext uri="{9D8B030D-6E8A-4147-A177-3AD203B41FA5}">
                      <a16:colId xmlns:a16="http://schemas.microsoft.com/office/drawing/2014/main" val="20000"/>
                    </a:ext>
                  </a:extLst>
                </a:gridCol>
                <a:gridCol w="1236316">
                  <a:extLst>
                    <a:ext uri="{9D8B030D-6E8A-4147-A177-3AD203B41FA5}">
                      <a16:colId xmlns:a16="http://schemas.microsoft.com/office/drawing/2014/main" val="20001"/>
                    </a:ext>
                  </a:extLst>
                </a:gridCol>
                <a:gridCol w="1188441">
                  <a:extLst>
                    <a:ext uri="{9D8B030D-6E8A-4147-A177-3AD203B41FA5}">
                      <a16:colId xmlns:a16="http://schemas.microsoft.com/office/drawing/2014/main" val="20002"/>
                    </a:ext>
                  </a:extLst>
                </a:gridCol>
              </a:tblGrid>
              <a:tr h="370840">
                <a:tc>
                  <a:txBody>
                    <a:bodyPr/>
                    <a:lstStyle/>
                    <a:p>
                      <a:pPr algn="ctr" rtl="1"/>
                      <a:endParaRPr lang="ar-EG" sz="4000" b="1" kern="1200" dirty="0">
                        <a:solidFill>
                          <a:srgbClr val="C00000"/>
                        </a:solidFill>
                        <a:latin typeface="+mn-lt"/>
                        <a:ea typeface="+mn-ea"/>
                        <a:cs typeface="+mn-cs"/>
                      </a:endParaRPr>
                    </a:p>
                  </a:txBody>
                  <a:tcPr>
                    <a:blipFill>
                      <a:blip r:embed="rId4"/>
                      <a:tile tx="0" ty="0" sx="100000" sy="100000" flip="none" algn="tl"/>
                    </a:blipFill>
                  </a:tcPr>
                </a:tc>
                <a:tc>
                  <a:txBody>
                    <a:bodyPr/>
                    <a:lstStyle/>
                    <a:p>
                      <a:pPr algn="ctr" rtl="1"/>
                      <a:endParaRPr lang="ar-EG" sz="4000" b="1" kern="1200" dirty="0">
                        <a:solidFill>
                          <a:srgbClr val="C00000"/>
                        </a:solidFill>
                        <a:latin typeface="+mn-lt"/>
                        <a:ea typeface="+mn-ea"/>
                        <a:cs typeface="+mn-cs"/>
                      </a:endParaRPr>
                    </a:p>
                  </a:txBody>
                  <a:tcPr>
                    <a:blipFill>
                      <a:blip r:embed="rId4"/>
                      <a:tile tx="0" ty="0" sx="100000" sy="100000" flip="none" algn="tl"/>
                    </a:blipFill>
                  </a:tcPr>
                </a:tc>
                <a:tc>
                  <a:txBody>
                    <a:bodyPr/>
                    <a:lstStyle/>
                    <a:p>
                      <a:pPr algn="ctr" rtl="1"/>
                      <a:endParaRPr lang="ar-EG" sz="4000" dirty="0">
                        <a:solidFill>
                          <a:srgbClr val="C00000"/>
                        </a:solidFill>
                      </a:endParaRPr>
                    </a:p>
                  </a:txBody>
                  <a:tcPr>
                    <a:blipFill>
                      <a:blip r:embed="rId4"/>
                      <a:tile tx="0" ty="0" sx="100000" sy="100000" flip="none" algn="tl"/>
                    </a:blipFill>
                  </a:tcPr>
                </a:tc>
                <a:extLst>
                  <a:ext uri="{0D108BD9-81ED-4DB2-BD59-A6C34878D82A}">
                    <a16:rowId xmlns:a16="http://schemas.microsoft.com/office/drawing/2014/main" val="10000"/>
                  </a:ext>
                </a:extLst>
              </a:tr>
            </a:tbl>
          </a:graphicData>
        </a:graphic>
      </p:graphicFrame>
      <p:sp>
        <p:nvSpPr>
          <p:cNvPr id="7" name="مستطيل 6"/>
          <p:cNvSpPr>
            <a:spLocks noChangeArrowheads="1"/>
          </p:cNvSpPr>
          <p:nvPr/>
        </p:nvSpPr>
        <p:spPr bwMode="auto">
          <a:xfrm>
            <a:off x="4370388" y="1295400"/>
            <a:ext cx="3325812" cy="646113"/>
          </a:xfrm>
          <a:prstGeom prst="rect">
            <a:avLst/>
          </a:prstGeom>
          <a:noFill/>
          <a:ln w="9525">
            <a:noFill/>
            <a:miter lim="800000"/>
            <a:headEnd/>
            <a:tailEnd/>
          </a:ln>
        </p:spPr>
        <p:txBody>
          <a:bodyPr wrap="none">
            <a:spAutoFit/>
          </a:bodyPr>
          <a:lstStyle/>
          <a:p>
            <a:pPr algn="ctr" rtl="1"/>
            <a:r>
              <a:rPr lang="ar-EG" sz="3600" b="1" dirty="0">
                <a:solidFill>
                  <a:srgbClr val="C00000"/>
                </a:solidFill>
              </a:rPr>
              <a:t>الاحتياطات المقترحة </a:t>
            </a:r>
            <a:endParaRPr lang="ar-EG" sz="3600" dirty="0">
              <a:solidFill>
                <a:srgbClr val="C00000"/>
              </a:solidFill>
            </a:endParaRPr>
          </a:p>
        </p:txBody>
      </p:sp>
      <p:sp>
        <p:nvSpPr>
          <p:cNvPr id="8" name="مستطيل 7"/>
          <p:cNvSpPr>
            <a:spLocks noChangeArrowheads="1"/>
          </p:cNvSpPr>
          <p:nvPr/>
        </p:nvSpPr>
        <p:spPr bwMode="auto">
          <a:xfrm>
            <a:off x="2400300" y="1427956"/>
            <a:ext cx="990600" cy="461963"/>
          </a:xfrm>
          <a:prstGeom prst="rect">
            <a:avLst/>
          </a:prstGeom>
          <a:noFill/>
          <a:ln w="9525">
            <a:noFill/>
            <a:miter lim="800000"/>
            <a:headEnd/>
            <a:tailEnd/>
          </a:ln>
        </p:spPr>
        <p:txBody>
          <a:bodyPr>
            <a:spAutoFit/>
          </a:bodyPr>
          <a:lstStyle/>
          <a:p>
            <a:pPr algn="ctr" rtl="1"/>
            <a:r>
              <a:rPr lang="ar-EG" sz="2400" b="1" dirty="0">
                <a:solidFill>
                  <a:srgbClr val="C00000"/>
                </a:solidFill>
              </a:rPr>
              <a:t>منطقي</a:t>
            </a:r>
            <a:endParaRPr lang="ar-EG" sz="2400" dirty="0">
              <a:solidFill>
                <a:srgbClr val="C00000"/>
              </a:solidFill>
            </a:endParaRPr>
          </a:p>
        </p:txBody>
      </p:sp>
      <p:sp>
        <p:nvSpPr>
          <p:cNvPr id="9" name="مستطيل 8"/>
          <p:cNvSpPr>
            <a:spLocks noChangeArrowheads="1"/>
          </p:cNvSpPr>
          <p:nvPr/>
        </p:nvSpPr>
        <p:spPr bwMode="auto">
          <a:xfrm>
            <a:off x="854529" y="1418999"/>
            <a:ext cx="1303562" cy="461665"/>
          </a:xfrm>
          <a:prstGeom prst="rect">
            <a:avLst/>
          </a:prstGeom>
          <a:noFill/>
          <a:ln w="9525">
            <a:noFill/>
            <a:miter lim="800000"/>
            <a:headEnd/>
            <a:tailEnd/>
          </a:ln>
        </p:spPr>
        <p:txBody>
          <a:bodyPr wrap="none">
            <a:spAutoFit/>
          </a:bodyPr>
          <a:lstStyle/>
          <a:p>
            <a:pPr algn="ctr" rtl="1"/>
            <a:r>
              <a:rPr lang="ar-EG" sz="2400" b="1" dirty="0">
                <a:solidFill>
                  <a:srgbClr val="C00000"/>
                </a:solidFill>
              </a:rPr>
              <a:t>غير منطقي</a:t>
            </a:r>
          </a:p>
        </p:txBody>
      </p:sp>
      <p:sp>
        <p:nvSpPr>
          <p:cNvPr id="11" name="مستطيل 10"/>
          <p:cNvSpPr>
            <a:spLocks noChangeArrowheads="1"/>
          </p:cNvSpPr>
          <p:nvPr/>
        </p:nvSpPr>
        <p:spPr bwMode="auto">
          <a:xfrm>
            <a:off x="2920093" y="2347151"/>
            <a:ext cx="5486400" cy="830997"/>
          </a:xfrm>
          <a:prstGeom prst="rect">
            <a:avLst/>
          </a:prstGeom>
          <a:noFill/>
          <a:ln w="9525">
            <a:noFill/>
            <a:miter lim="800000"/>
            <a:headEnd/>
            <a:tailEnd/>
          </a:ln>
        </p:spPr>
        <p:txBody>
          <a:bodyPr>
            <a:spAutoFit/>
          </a:bodyPr>
          <a:lstStyle/>
          <a:p>
            <a:pPr algn="ctr" rtl="1"/>
            <a:r>
              <a:rPr lang="ar-EG" sz="2400" b="1" dirty="0">
                <a:solidFill>
                  <a:srgbClr val="0000FF"/>
                </a:solidFill>
              </a:rPr>
              <a:t>1. وجود شخص يجيد السباحة لمراقبة الأطفال وإنقاذهم.</a:t>
            </a:r>
            <a:endParaRPr lang="ar-EG" sz="2400" dirty="0">
              <a:solidFill>
                <a:srgbClr val="0000FF"/>
              </a:solidFill>
            </a:endParaRPr>
          </a:p>
        </p:txBody>
      </p:sp>
      <p:sp>
        <p:nvSpPr>
          <p:cNvPr id="4" name="Rectangle 1"/>
          <p:cNvSpPr>
            <a:spLocks noChangeArrowheads="1"/>
          </p:cNvSpPr>
          <p:nvPr/>
        </p:nvSpPr>
        <p:spPr bwMode="auto">
          <a:xfrm>
            <a:off x="2057400" y="2278063"/>
            <a:ext cx="838200" cy="769937"/>
          </a:xfrm>
          <a:prstGeom prst="rect">
            <a:avLst/>
          </a:prstGeom>
          <a:noFill/>
          <a:ln w="9525">
            <a:noFill/>
            <a:miter lim="800000"/>
            <a:headEnd/>
            <a:tailEnd/>
          </a:ln>
        </p:spPr>
        <p:txBody>
          <a:bodyPr anchor="ctr">
            <a:spAutoFit/>
          </a:bodyPr>
          <a:lstStyle/>
          <a:p>
            <a:pPr algn="ctr" rtl="1"/>
            <a:r>
              <a:rPr lang="ar-EG" sz="4400" b="1" dirty="0">
                <a:solidFill>
                  <a:srgbClr val="660066"/>
                </a:solidFill>
                <a:latin typeface="Calibri" pitchFamily="34" charset="0"/>
              </a:rPr>
              <a:t>√</a:t>
            </a:r>
            <a:endParaRPr lang="ar-EG" sz="4800" dirty="0">
              <a:solidFill>
                <a:srgbClr val="660066"/>
              </a:solidFill>
            </a:endParaRPr>
          </a:p>
        </p:txBody>
      </p:sp>
      <p:sp>
        <p:nvSpPr>
          <p:cNvPr id="13" name="مستطيل 12"/>
          <p:cNvSpPr>
            <a:spLocks noChangeArrowheads="1"/>
          </p:cNvSpPr>
          <p:nvPr/>
        </p:nvSpPr>
        <p:spPr bwMode="auto">
          <a:xfrm>
            <a:off x="1903412" y="2362200"/>
            <a:ext cx="1220788" cy="523875"/>
          </a:xfrm>
          <a:prstGeom prst="rect">
            <a:avLst/>
          </a:prstGeom>
          <a:noFill/>
          <a:ln w="9525">
            <a:noFill/>
            <a:miter lim="800000"/>
            <a:headEnd/>
            <a:tailEnd/>
          </a:ln>
        </p:spPr>
        <p:txBody>
          <a:bodyPr wrap="none">
            <a:spAutoFit/>
          </a:bodyPr>
          <a:lstStyle/>
          <a:p>
            <a:pPr algn="ctr" rtl="1"/>
            <a:r>
              <a:rPr lang="ar-EG" sz="2800" b="1" dirty="0">
                <a:solidFill>
                  <a:srgbClr val="002060"/>
                </a:solidFill>
              </a:rPr>
              <a:t>(        )</a:t>
            </a:r>
            <a:endParaRPr lang="ar-EG" sz="2800" dirty="0">
              <a:solidFill>
                <a:srgbClr val="002060"/>
              </a:solidFill>
            </a:endParaRPr>
          </a:p>
        </p:txBody>
      </p:sp>
      <p:sp>
        <p:nvSpPr>
          <p:cNvPr id="15" name="مستطيل 14"/>
          <p:cNvSpPr>
            <a:spLocks noChangeArrowheads="1"/>
          </p:cNvSpPr>
          <p:nvPr/>
        </p:nvSpPr>
        <p:spPr bwMode="auto">
          <a:xfrm>
            <a:off x="1905000" y="3438525"/>
            <a:ext cx="1220788" cy="523875"/>
          </a:xfrm>
          <a:prstGeom prst="rect">
            <a:avLst/>
          </a:prstGeom>
          <a:noFill/>
          <a:ln w="9525">
            <a:noFill/>
            <a:miter lim="800000"/>
            <a:headEnd/>
            <a:tailEnd/>
          </a:ln>
        </p:spPr>
        <p:txBody>
          <a:bodyPr wrap="none">
            <a:spAutoFit/>
          </a:bodyPr>
          <a:lstStyle/>
          <a:p>
            <a:pPr algn="ctr" rtl="1"/>
            <a:r>
              <a:rPr lang="ar-EG" sz="2800" b="1">
                <a:solidFill>
                  <a:srgbClr val="002060"/>
                </a:solidFill>
              </a:rPr>
              <a:t>(        )</a:t>
            </a:r>
            <a:endParaRPr lang="ar-EG" sz="2800">
              <a:solidFill>
                <a:srgbClr val="002060"/>
              </a:solidFill>
            </a:endParaRPr>
          </a:p>
        </p:txBody>
      </p:sp>
      <p:sp>
        <p:nvSpPr>
          <p:cNvPr id="17" name="مستطيل 16"/>
          <p:cNvSpPr>
            <a:spLocks noChangeArrowheads="1"/>
          </p:cNvSpPr>
          <p:nvPr/>
        </p:nvSpPr>
        <p:spPr bwMode="auto">
          <a:xfrm>
            <a:off x="1905000" y="4581525"/>
            <a:ext cx="1220788" cy="523875"/>
          </a:xfrm>
          <a:prstGeom prst="rect">
            <a:avLst/>
          </a:prstGeom>
          <a:noFill/>
          <a:ln w="9525">
            <a:noFill/>
            <a:miter lim="800000"/>
            <a:headEnd/>
            <a:tailEnd/>
          </a:ln>
        </p:spPr>
        <p:txBody>
          <a:bodyPr wrap="none">
            <a:spAutoFit/>
          </a:bodyPr>
          <a:lstStyle/>
          <a:p>
            <a:pPr algn="ctr" rtl="1"/>
            <a:r>
              <a:rPr lang="ar-EG" sz="2800" b="1">
                <a:solidFill>
                  <a:srgbClr val="002060"/>
                </a:solidFill>
              </a:rPr>
              <a:t>(        )</a:t>
            </a:r>
            <a:endParaRPr lang="ar-EG" sz="2800">
              <a:solidFill>
                <a:srgbClr val="002060"/>
              </a:solidFill>
            </a:endParaRPr>
          </a:p>
        </p:txBody>
      </p:sp>
      <p:sp>
        <p:nvSpPr>
          <p:cNvPr id="5" name="Rectangle 1"/>
          <p:cNvSpPr>
            <a:spLocks noChangeArrowheads="1"/>
          </p:cNvSpPr>
          <p:nvPr/>
        </p:nvSpPr>
        <p:spPr bwMode="auto">
          <a:xfrm>
            <a:off x="2057400" y="3276600"/>
            <a:ext cx="838200" cy="769938"/>
          </a:xfrm>
          <a:prstGeom prst="rect">
            <a:avLst/>
          </a:prstGeom>
          <a:noFill/>
          <a:ln w="9525">
            <a:noFill/>
            <a:miter lim="800000"/>
            <a:headEnd/>
            <a:tailEnd/>
          </a:ln>
        </p:spPr>
        <p:txBody>
          <a:bodyPr anchor="ctr">
            <a:spAutoFit/>
          </a:bodyPr>
          <a:lstStyle/>
          <a:p>
            <a:pPr algn="ctr" rtl="1"/>
            <a:r>
              <a:rPr lang="ar-EG" sz="4400" b="1" dirty="0">
                <a:solidFill>
                  <a:srgbClr val="660066"/>
                </a:solidFill>
                <a:latin typeface="Calibri" pitchFamily="34" charset="0"/>
              </a:rPr>
              <a:t>√</a:t>
            </a:r>
            <a:endParaRPr lang="ar-EG" sz="4800" dirty="0">
              <a:solidFill>
                <a:srgbClr val="660066"/>
              </a:solidFill>
            </a:endParaRPr>
          </a:p>
        </p:txBody>
      </p:sp>
      <p:sp>
        <p:nvSpPr>
          <p:cNvPr id="6" name="Rectangle 1"/>
          <p:cNvSpPr>
            <a:spLocks noChangeArrowheads="1"/>
          </p:cNvSpPr>
          <p:nvPr/>
        </p:nvSpPr>
        <p:spPr bwMode="auto">
          <a:xfrm>
            <a:off x="2057400" y="4487863"/>
            <a:ext cx="838200" cy="769937"/>
          </a:xfrm>
          <a:prstGeom prst="rect">
            <a:avLst/>
          </a:prstGeom>
          <a:noFill/>
          <a:ln w="9525">
            <a:noFill/>
            <a:miter lim="800000"/>
            <a:headEnd/>
            <a:tailEnd/>
          </a:ln>
        </p:spPr>
        <p:txBody>
          <a:bodyPr anchor="ctr">
            <a:spAutoFit/>
          </a:bodyPr>
          <a:lstStyle/>
          <a:p>
            <a:pPr algn="ctr" rtl="1"/>
            <a:r>
              <a:rPr lang="ar-EG" sz="4400" b="1" dirty="0">
                <a:solidFill>
                  <a:srgbClr val="660066"/>
                </a:solidFill>
                <a:latin typeface="Calibri" pitchFamily="34" charset="0"/>
              </a:rPr>
              <a:t>√</a:t>
            </a:r>
            <a:endParaRPr lang="ar-EG" sz="4800" dirty="0">
              <a:solidFill>
                <a:srgbClr val="660066"/>
              </a:solidFill>
            </a:endParaRPr>
          </a:p>
        </p:txBody>
      </p:sp>
      <p:sp>
        <p:nvSpPr>
          <p:cNvPr id="19" name="مستطيل 18"/>
          <p:cNvSpPr>
            <a:spLocks noChangeArrowheads="1"/>
          </p:cNvSpPr>
          <p:nvPr/>
        </p:nvSpPr>
        <p:spPr bwMode="auto">
          <a:xfrm>
            <a:off x="3087347" y="3330094"/>
            <a:ext cx="5129893" cy="830997"/>
          </a:xfrm>
          <a:prstGeom prst="rect">
            <a:avLst/>
          </a:prstGeom>
          <a:noFill/>
          <a:ln w="9525">
            <a:noFill/>
            <a:miter lim="800000"/>
            <a:headEnd/>
            <a:tailEnd/>
          </a:ln>
        </p:spPr>
        <p:txBody>
          <a:bodyPr wrap="square">
            <a:spAutoFit/>
          </a:bodyPr>
          <a:lstStyle/>
          <a:p>
            <a:pPr algn="ctr" rtl="1"/>
            <a:r>
              <a:rPr lang="ar-EG" sz="2400" dirty="0">
                <a:solidFill>
                  <a:srgbClr val="002060"/>
                </a:solidFill>
              </a:rPr>
              <a:t>2. </a:t>
            </a:r>
            <a:r>
              <a:rPr lang="ar-EG" sz="2400" b="1" dirty="0">
                <a:solidFill>
                  <a:srgbClr val="002060"/>
                </a:solidFill>
              </a:rPr>
              <a:t>استعمال سترة النجاة القابلة للنفخ للأطفال والبالغين ذوي المهارات الضعيفة في السباحة.</a:t>
            </a:r>
            <a:endParaRPr lang="ar-EG" sz="3600" dirty="0">
              <a:solidFill>
                <a:srgbClr val="002060"/>
              </a:solidFill>
            </a:endParaRPr>
          </a:p>
        </p:txBody>
      </p:sp>
      <p:sp>
        <p:nvSpPr>
          <p:cNvPr id="20" name="مستطيل 19"/>
          <p:cNvSpPr>
            <a:spLocks noChangeArrowheads="1"/>
          </p:cNvSpPr>
          <p:nvPr/>
        </p:nvSpPr>
        <p:spPr bwMode="auto">
          <a:xfrm>
            <a:off x="3913188" y="4509993"/>
            <a:ext cx="4114800" cy="830997"/>
          </a:xfrm>
          <a:prstGeom prst="rect">
            <a:avLst/>
          </a:prstGeom>
          <a:noFill/>
          <a:ln w="9525">
            <a:noFill/>
            <a:miter lim="800000"/>
            <a:headEnd/>
            <a:tailEnd/>
          </a:ln>
        </p:spPr>
        <p:txBody>
          <a:bodyPr wrap="square">
            <a:spAutoFit/>
          </a:bodyPr>
          <a:lstStyle/>
          <a:p>
            <a:pPr algn="ctr" rtl="1"/>
            <a:r>
              <a:rPr lang="ar-EG" sz="2400" dirty="0">
                <a:solidFill>
                  <a:srgbClr val="0070C0"/>
                </a:solidFill>
              </a:rPr>
              <a:t>3. </a:t>
            </a:r>
            <a:r>
              <a:rPr lang="ar-EG" sz="2400" b="1" dirty="0">
                <a:solidFill>
                  <a:srgbClr val="0070C0"/>
                </a:solidFill>
              </a:rPr>
              <a:t>وضع أبواب للمسابح لإغلاقها بعد الانتهاء من السباحة. </a:t>
            </a:r>
            <a:endParaRPr lang="ar-EG" sz="4000" dirty="0">
              <a:solidFill>
                <a:srgbClr val="0070C0"/>
              </a:solidFill>
            </a:endParaRPr>
          </a:p>
        </p:txBody>
      </p:sp>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ox(i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ox(i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ox(i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ox(in)">
                                      <p:cBhvr>
                                        <p:cTn id="25" dur="500"/>
                                        <p:tgtEl>
                                          <p:spTgt spid="2"/>
                                        </p:tgtEl>
                                      </p:cBhvr>
                                    </p:animEffect>
                                  </p:childTnLst>
                                </p:cTn>
                              </p:par>
                              <p:par>
                                <p:cTn id="26" presetID="12" presetClass="entr" presetSubtype="8"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slide(fromLeft)">
                                      <p:cBhvr>
                                        <p:cTn id="28" dur="500"/>
                                        <p:tgtEl>
                                          <p:spTgt spid="11"/>
                                        </p:tgtEl>
                                      </p:cBhvr>
                                    </p:animEffect>
                                  </p:childTnLst>
                                </p:cTn>
                              </p:par>
                              <p:par>
                                <p:cTn id="29" presetID="12" presetClass="entr" presetSubtype="8"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slide(fromLeft)">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30"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400" decel="100000"/>
                                        <p:tgtEl>
                                          <p:spTgt spid="4"/>
                                        </p:tgtEl>
                                      </p:cBhvr>
                                    </p:animEffect>
                                    <p:anim calcmode="lin" valueType="num">
                                      <p:cBhvr>
                                        <p:cTn id="37" dur="400" decel="100000" fill="hold"/>
                                        <p:tgtEl>
                                          <p:spTgt spid="4"/>
                                        </p:tgtEl>
                                        <p:attrNameLst>
                                          <p:attrName>style.rotation</p:attrName>
                                        </p:attrNameLst>
                                      </p:cBhvr>
                                      <p:tavLst>
                                        <p:tav tm="0">
                                          <p:val>
                                            <p:fltVal val="-90"/>
                                          </p:val>
                                        </p:tav>
                                        <p:tav tm="100000">
                                          <p:val>
                                            <p:fltVal val="0"/>
                                          </p:val>
                                        </p:tav>
                                      </p:tavLst>
                                    </p:anim>
                                    <p:anim calcmode="lin" valueType="num">
                                      <p:cBhvr>
                                        <p:cTn id="38" dur="400" decel="100000" fill="hold"/>
                                        <p:tgtEl>
                                          <p:spTgt spid="4"/>
                                        </p:tgtEl>
                                        <p:attrNameLst>
                                          <p:attrName>ppt_x</p:attrName>
                                        </p:attrNameLst>
                                      </p:cBhvr>
                                      <p:tavLst>
                                        <p:tav tm="0">
                                          <p:val>
                                            <p:strVal val="#ppt_x+0.4"/>
                                          </p:val>
                                        </p:tav>
                                        <p:tav tm="100000">
                                          <p:val>
                                            <p:strVal val="#ppt_x-0.05"/>
                                          </p:val>
                                        </p:tav>
                                      </p:tavLst>
                                    </p:anim>
                                    <p:anim calcmode="lin" valueType="num">
                                      <p:cBhvr>
                                        <p:cTn id="39" dur="400" decel="100000" fill="hold"/>
                                        <p:tgtEl>
                                          <p:spTgt spid="4"/>
                                        </p:tgtEl>
                                        <p:attrNameLst>
                                          <p:attrName>ppt_y</p:attrName>
                                        </p:attrNameLst>
                                      </p:cBhvr>
                                      <p:tavLst>
                                        <p:tav tm="0">
                                          <p:val>
                                            <p:strVal val="#ppt_y-0.4"/>
                                          </p:val>
                                        </p:tav>
                                        <p:tav tm="100000">
                                          <p:val>
                                            <p:strVal val="#ppt_y+0.1"/>
                                          </p:val>
                                        </p:tav>
                                      </p:tavLst>
                                    </p:anim>
                                    <p:anim calcmode="lin" valueType="num">
                                      <p:cBhvr>
                                        <p:cTn id="40" dur="100" accel="100000" fill="hold">
                                          <p:stCondLst>
                                            <p:cond delay="400"/>
                                          </p:stCondLst>
                                        </p:cTn>
                                        <p:tgtEl>
                                          <p:spTgt spid="4"/>
                                        </p:tgtEl>
                                        <p:attrNameLst>
                                          <p:attrName>ppt_x</p:attrName>
                                        </p:attrNameLst>
                                      </p:cBhvr>
                                      <p:tavLst>
                                        <p:tav tm="0">
                                          <p:val>
                                            <p:strVal val="#ppt_x-0.05"/>
                                          </p:val>
                                        </p:tav>
                                        <p:tav tm="100000">
                                          <p:val>
                                            <p:strVal val="#ppt_x"/>
                                          </p:val>
                                        </p:tav>
                                      </p:tavLst>
                                    </p:anim>
                                    <p:anim calcmode="lin" valueType="num">
                                      <p:cBhvr>
                                        <p:cTn id="41" dur="100" accel="100000" fill="hold">
                                          <p:stCondLst>
                                            <p:cond delay="4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2" presetClass="entr" presetSubtype="8"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slide(fromLeft)">
                                      <p:cBhvr>
                                        <p:cTn id="46" dur="500"/>
                                        <p:tgtEl>
                                          <p:spTgt spid="19"/>
                                        </p:tgtEl>
                                      </p:cBhvr>
                                    </p:animEffect>
                                  </p:childTnLst>
                                </p:cTn>
                              </p:par>
                              <p:par>
                                <p:cTn id="47" presetID="12" presetClass="entr" presetSubtype="8"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slide(fromLeft)">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30" presetClass="entr" presetSubtype="0" fill="hold" grpId="0" nodeType="click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fade">
                                      <p:cBhvr>
                                        <p:cTn id="54" dur="400" decel="100000"/>
                                        <p:tgtEl>
                                          <p:spTgt spid="5"/>
                                        </p:tgtEl>
                                      </p:cBhvr>
                                    </p:animEffect>
                                    <p:anim calcmode="lin" valueType="num">
                                      <p:cBhvr>
                                        <p:cTn id="55" dur="400" decel="100000" fill="hold"/>
                                        <p:tgtEl>
                                          <p:spTgt spid="5"/>
                                        </p:tgtEl>
                                        <p:attrNameLst>
                                          <p:attrName>style.rotation</p:attrName>
                                        </p:attrNameLst>
                                      </p:cBhvr>
                                      <p:tavLst>
                                        <p:tav tm="0">
                                          <p:val>
                                            <p:fltVal val="-90"/>
                                          </p:val>
                                        </p:tav>
                                        <p:tav tm="100000">
                                          <p:val>
                                            <p:fltVal val="0"/>
                                          </p:val>
                                        </p:tav>
                                      </p:tavLst>
                                    </p:anim>
                                    <p:anim calcmode="lin" valueType="num">
                                      <p:cBhvr>
                                        <p:cTn id="56" dur="400" decel="100000" fill="hold"/>
                                        <p:tgtEl>
                                          <p:spTgt spid="5"/>
                                        </p:tgtEl>
                                        <p:attrNameLst>
                                          <p:attrName>ppt_x</p:attrName>
                                        </p:attrNameLst>
                                      </p:cBhvr>
                                      <p:tavLst>
                                        <p:tav tm="0">
                                          <p:val>
                                            <p:strVal val="#ppt_x+0.4"/>
                                          </p:val>
                                        </p:tav>
                                        <p:tav tm="100000">
                                          <p:val>
                                            <p:strVal val="#ppt_x-0.05"/>
                                          </p:val>
                                        </p:tav>
                                      </p:tavLst>
                                    </p:anim>
                                    <p:anim calcmode="lin" valueType="num">
                                      <p:cBhvr>
                                        <p:cTn id="57" dur="400" decel="100000" fill="hold"/>
                                        <p:tgtEl>
                                          <p:spTgt spid="5"/>
                                        </p:tgtEl>
                                        <p:attrNameLst>
                                          <p:attrName>ppt_y</p:attrName>
                                        </p:attrNameLst>
                                      </p:cBhvr>
                                      <p:tavLst>
                                        <p:tav tm="0">
                                          <p:val>
                                            <p:strVal val="#ppt_y-0.4"/>
                                          </p:val>
                                        </p:tav>
                                        <p:tav tm="100000">
                                          <p:val>
                                            <p:strVal val="#ppt_y+0.1"/>
                                          </p:val>
                                        </p:tav>
                                      </p:tavLst>
                                    </p:anim>
                                    <p:anim calcmode="lin" valueType="num">
                                      <p:cBhvr>
                                        <p:cTn id="58" dur="100" accel="100000" fill="hold">
                                          <p:stCondLst>
                                            <p:cond delay="400"/>
                                          </p:stCondLst>
                                        </p:cTn>
                                        <p:tgtEl>
                                          <p:spTgt spid="5"/>
                                        </p:tgtEl>
                                        <p:attrNameLst>
                                          <p:attrName>ppt_x</p:attrName>
                                        </p:attrNameLst>
                                      </p:cBhvr>
                                      <p:tavLst>
                                        <p:tav tm="0">
                                          <p:val>
                                            <p:strVal val="#ppt_x-0.05"/>
                                          </p:val>
                                        </p:tav>
                                        <p:tav tm="100000">
                                          <p:val>
                                            <p:strVal val="#ppt_x"/>
                                          </p:val>
                                        </p:tav>
                                      </p:tavLst>
                                    </p:anim>
                                    <p:anim calcmode="lin" valueType="num">
                                      <p:cBhvr>
                                        <p:cTn id="59" dur="100" accel="100000" fill="hold">
                                          <p:stCondLst>
                                            <p:cond delay="4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2" presetClass="entr" presetSubtype="8"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slide(fromLeft)">
                                      <p:cBhvr>
                                        <p:cTn id="64" dur="500"/>
                                        <p:tgtEl>
                                          <p:spTgt spid="20"/>
                                        </p:tgtEl>
                                      </p:cBhvr>
                                    </p:animEffect>
                                  </p:childTnLst>
                                </p:cTn>
                              </p:par>
                              <p:par>
                                <p:cTn id="65" presetID="12" presetClass="entr" presetSubtype="8"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slide(fromLeft)">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30" presetClass="entr" presetSubtype="0" fill="hold" grpId="0" nodeType="clickEffect">
                                  <p:stCondLst>
                                    <p:cond delay="0"/>
                                  </p:stCondLst>
                                  <p:childTnLst>
                                    <p:set>
                                      <p:cBhvr>
                                        <p:cTn id="71" dur="1" fill="hold">
                                          <p:stCondLst>
                                            <p:cond delay="0"/>
                                          </p:stCondLst>
                                        </p:cTn>
                                        <p:tgtEl>
                                          <p:spTgt spid="6"/>
                                        </p:tgtEl>
                                        <p:attrNameLst>
                                          <p:attrName>style.visibility</p:attrName>
                                        </p:attrNameLst>
                                      </p:cBhvr>
                                      <p:to>
                                        <p:strVal val="visible"/>
                                      </p:to>
                                    </p:set>
                                    <p:animEffect transition="in" filter="fade">
                                      <p:cBhvr>
                                        <p:cTn id="72" dur="400" decel="100000"/>
                                        <p:tgtEl>
                                          <p:spTgt spid="6"/>
                                        </p:tgtEl>
                                      </p:cBhvr>
                                    </p:animEffect>
                                    <p:anim calcmode="lin" valueType="num">
                                      <p:cBhvr>
                                        <p:cTn id="73" dur="400" decel="100000" fill="hold"/>
                                        <p:tgtEl>
                                          <p:spTgt spid="6"/>
                                        </p:tgtEl>
                                        <p:attrNameLst>
                                          <p:attrName>style.rotation</p:attrName>
                                        </p:attrNameLst>
                                      </p:cBhvr>
                                      <p:tavLst>
                                        <p:tav tm="0">
                                          <p:val>
                                            <p:fltVal val="-90"/>
                                          </p:val>
                                        </p:tav>
                                        <p:tav tm="100000">
                                          <p:val>
                                            <p:fltVal val="0"/>
                                          </p:val>
                                        </p:tav>
                                      </p:tavLst>
                                    </p:anim>
                                    <p:anim calcmode="lin" valueType="num">
                                      <p:cBhvr>
                                        <p:cTn id="74" dur="400" decel="100000" fill="hold"/>
                                        <p:tgtEl>
                                          <p:spTgt spid="6"/>
                                        </p:tgtEl>
                                        <p:attrNameLst>
                                          <p:attrName>ppt_x</p:attrName>
                                        </p:attrNameLst>
                                      </p:cBhvr>
                                      <p:tavLst>
                                        <p:tav tm="0">
                                          <p:val>
                                            <p:strVal val="#ppt_x+0.4"/>
                                          </p:val>
                                        </p:tav>
                                        <p:tav tm="100000">
                                          <p:val>
                                            <p:strVal val="#ppt_x-0.05"/>
                                          </p:val>
                                        </p:tav>
                                      </p:tavLst>
                                    </p:anim>
                                    <p:anim calcmode="lin" valueType="num">
                                      <p:cBhvr>
                                        <p:cTn id="75" dur="400" decel="100000" fill="hold"/>
                                        <p:tgtEl>
                                          <p:spTgt spid="6"/>
                                        </p:tgtEl>
                                        <p:attrNameLst>
                                          <p:attrName>ppt_y</p:attrName>
                                        </p:attrNameLst>
                                      </p:cBhvr>
                                      <p:tavLst>
                                        <p:tav tm="0">
                                          <p:val>
                                            <p:strVal val="#ppt_y-0.4"/>
                                          </p:val>
                                        </p:tav>
                                        <p:tav tm="100000">
                                          <p:val>
                                            <p:strVal val="#ppt_y+0.1"/>
                                          </p:val>
                                        </p:tav>
                                      </p:tavLst>
                                    </p:anim>
                                    <p:anim calcmode="lin" valueType="num">
                                      <p:cBhvr>
                                        <p:cTn id="76" dur="100" accel="100000" fill="hold">
                                          <p:stCondLst>
                                            <p:cond delay="400"/>
                                          </p:stCondLst>
                                        </p:cTn>
                                        <p:tgtEl>
                                          <p:spTgt spid="6"/>
                                        </p:tgtEl>
                                        <p:attrNameLst>
                                          <p:attrName>ppt_x</p:attrName>
                                        </p:attrNameLst>
                                      </p:cBhvr>
                                      <p:tavLst>
                                        <p:tav tm="0">
                                          <p:val>
                                            <p:strVal val="#ppt_x-0.05"/>
                                          </p:val>
                                        </p:tav>
                                        <p:tav tm="100000">
                                          <p:val>
                                            <p:strVal val="#ppt_x"/>
                                          </p:val>
                                        </p:tav>
                                      </p:tavLst>
                                    </p:anim>
                                    <p:anim calcmode="lin" valueType="num">
                                      <p:cBhvr>
                                        <p:cTn id="77" dur="100" accel="100000" fill="hold">
                                          <p:stCondLst>
                                            <p:cond delay="4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4" grpId="0"/>
      <p:bldP spid="13" grpId="0"/>
      <p:bldP spid="15" grpId="0"/>
      <p:bldP spid="17" grpId="0"/>
      <p:bldP spid="5" grpId="0"/>
      <p:bldP spid="6" grpId="0"/>
      <p:bldP spid="19" grpId="0"/>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85800" y="2072640"/>
          <a:ext cx="7791450" cy="3413760"/>
        </p:xfrm>
        <a:graphic>
          <a:graphicData uri="http://schemas.openxmlformats.org/drawingml/2006/table">
            <a:tbl>
              <a:tblPr rtl="1" firstRow="1" bandRow="1">
                <a:tableStyleId>{5C22544A-7EE6-4342-B048-85BDC9FD1C3A}</a:tableStyleId>
              </a:tblPr>
              <a:tblGrid>
                <a:gridCol w="5174315">
                  <a:extLst>
                    <a:ext uri="{9D8B030D-6E8A-4147-A177-3AD203B41FA5}">
                      <a16:colId xmlns:a16="http://schemas.microsoft.com/office/drawing/2014/main" val="20000"/>
                    </a:ext>
                  </a:extLst>
                </a:gridCol>
                <a:gridCol w="1352036">
                  <a:extLst>
                    <a:ext uri="{9D8B030D-6E8A-4147-A177-3AD203B41FA5}">
                      <a16:colId xmlns:a16="http://schemas.microsoft.com/office/drawing/2014/main" val="20001"/>
                    </a:ext>
                  </a:extLst>
                </a:gridCol>
                <a:gridCol w="1265099">
                  <a:extLst>
                    <a:ext uri="{9D8B030D-6E8A-4147-A177-3AD203B41FA5}">
                      <a16:colId xmlns:a16="http://schemas.microsoft.com/office/drawing/2014/main" val="20002"/>
                    </a:ext>
                  </a:extLst>
                </a:gridCol>
              </a:tblGrid>
              <a:tr h="370840">
                <a:tc>
                  <a:txBody>
                    <a:bodyPr/>
                    <a:lstStyle/>
                    <a:p>
                      <a:pPr algn="ctr" rtl="1"/>
                      <a:endParaRPr lang="ar-EG" sz="3200" dirty="0">
                        <a:solidFill>
                          <a:srgbClr val="002060"/>
                        </a:solidFill>
                      </a:endParaRPr>
                    </a:p>
                    <a:p>
                      <a:pPr algn="ctr" rtl="1"/>
                      <a:endParaRPr lang="ar-EG" sz="3200" dirty="0">
                        <a:solidFill>
                          <a:srgbClr val="002060"/>
                        </a:solidFill>
                      </a:endParaRPr>
                    </a:p>
                  </a:txBody>
                  <a:tcPr>
                    <a:blipFill>
                      <a:blip r:embed="rId3"/>
                      <a:tile tx="0" ty="0" sx="100000" sy="100000" flip="none" algn="tl"/>
                    </a:blipFill>
                  </a:tcPr>
                </a:tc>
                <a:tc>
                  <a:txBody>
                    <a:bodyPr/>
                    <a:lstStyle/>
                    <a:p>
                      <a:pPr algn="ctr" rtl="1"/>
                      <a:endParaRPr lang="ar-EG" sz="3200" dirty="0">
                        <a:solidFill>
                          <a:srgbClr val="002060"/>
                        </a:solidFill>
                      </a:endParaRPr>
                    </a:p>
                  </a:txBody>
                  <a:tcPr>
                    <a:blipFill>
                      <a:blip r:embed="rId3"/>
                      <a:tile tx="0" ty="0" sx="100000" sy="100000" flip="none" algn="tl"/>
                    </a:blipFill>
                  </a:tcPr>
                </a:tc>
                <a:tc>
                  <a:txBody>
                    <a:bodyPr/>
                    <a:lstStyle/>
                    <a:p>
                      <a:pPr algn="ctr" rtl="1"/>
                      <a:endParaRPr lang="ar-EG" sz="3200" dirty="0">
                        <a:solidFill>
                          <a:srgbClr val="002060"/>
                        </a:solidFill>
                      </a:endParaRPr>
                    </a:p>
                  </a:txBody>
                  <a:tcPr>
                    <a:blipFill>
                      <a:blip r:embed="rId3"/>
                      <a:tile tx="0" ty="0" sx="100000" sy="100000" flip="none" algn="tl"/>
                    </a:blipFill>
                  </a:tcPr>
                </a:tc>
                <a:extLst>
                  <a:ext uri="{0D108BD9-81ED-4DB2-BD59-A6C34878D82A}">
                    <a16:rowId xmlns:a16="http://schemas.microsoft.com/office/drawing/2014/main" val="10000"/>
                  </a:ext>
                </a:extLst>
              </a:tr>
              <a:tr h="1219200">
                <a:tc>
                  <a:txBody>
                    <a:bodyPr/>
                    <a:lstStyle/>
                    <a:p>
                      <a:pPr algn="ctr" rtl="1"/>
                      <a:endParaRPr lang="ar-EG" sz="4400" dirty="0">
                        <a:solidFill>
                          <a:srgbClr val="002060"/>
                        </a:solidFill>
                      </a:endParaRPr>
                    </a:p>
                    <a:p>
                      <a:pPr algn="ctr" rtl="1"/>
                      <a:endParaRPr lang="ar-EG" sz="2800" dirty="0">
                        <a:solidFill>
                          <a:srgbClr val="002060"/>
                        </a:solidFill>
                      </a:endParaRPr>
                    </a:p>
                  </a:txBody>
                  <a:tcPr>
                    <a:blipFill>
                      <a:blip r:embed="rId3"/>
                      <a:tile tx="0" ty="0" sx="100000" sy="100000" flip="none" algn="tl"/>
                    </a:blipFill>
                  </a:tcPr>
                </a:tc>
                <a:tc>
                  <a:txBody>
                    <a:bodyPr/>
                    <a:lstStyle/>
                    <a:p>
                      <a:pPr algn="ctr" rtl="1"/>
                      <a:endParaRPr lang="ar-EG" sz="4800" dirty="0">
                        <a:solidFill>
                          <a:srgbClr val="002060"/>
                        </a:solidFill>
                      </a:endParaRPr>
                    </a:p>
                  </a:txBody>
                  <a:tcPr>
                    <a:blipFill>
                      <a:blip r:embed="rId3"/>
                      <a:tile tx="0" ty="0" sx="100000" sy="100000" flip="none" algn="tl"/>
                    </a:blipFill>
                  </a:tcPr>
                </a:tc>
                <a:tc>
                  <a:txBody>
                    <a:bodyPr/>
                    <a:lstStyle/>
                    <a:p>
                      <a:pPr algn="ctr" rtl="1"/>
                      <a:endParaRPr lang="ar-EG" sz="4800" dirty="0">
                        <a:solidFill>
                          <a:srgbClr val="002060"/>
                        </a:solidFill>
                      </a:endParaRPr>
                    </a:p>
                  </a:txBody>
                  <a:tcPr>
                    <a:blipFill>
                      <a:blip r:embed="rId3"/>
                      <a:tile tx="0" ty="0" sx="100000" sy="100000" flip="none" algn="tl"/>
                    </a:blipFill>
                  </a:tcPr>
                </a:tc>
                <a:extLst>
                  <a:ext uri="{0D108BD9-81ED-4DB2-BD59-A6C34878D82A}">
                    <a16:rowId xmlns:a16="http://schemas.microsoft.com/office/drawing/2014/main" val="10001"/>
                  </a:ext>
                </a:extLst>
              </a:tr>
              <a:tr h="370840">
                <a:tc>
                  <a:txBody>
                    <a:bodyPr/>
                    <a:lstStyle/>
                    <a:p>
                      <a:pPr algn="ctr" rtl="1"/>
                      <a:endParaRPr lang="ar-EG" sz="3600" dirty="0">
                        <a:solidFill>
                          <a:srgbClr val="002060"/>
                        </a:solidFill>
                      </a:endParaRPr>
                    </a:p>
                    <a:p>
                      <a:pPr algn="ctr" rtl="1"/>
                      <a:endParaRPr lang="ar-EG" sz="3200" dirty="0">
                        <a:solidFill>
                          <a:srgbClr val="002060"/>
                        </a:solidFill>
                      </a:endParaRPr>
                    </a:p>
                  </a:txBody>
                  <a:tcPr>
                    <a:blipFill>
                      <a:blip r:embed="rId3"/>
                      <a:tile tx="0" ty="0" sx="100000" sy="100000" flip="none" algn="tl"/>
                    </a:blipFill>
                  </a:tcPr>
                </a:tc>
                <a:tc>
                  <a:txBody>
                    <a:bodyPr/>
                    <a:lstStyle/>
                    <a:p>
                      <a:pPr algn="ctr" rtl="1"/>
                      <a:endParaRPr lang="ar-EG" sz="4800" dirty="0">
                        <a:solidFill>
                          <a:srgbClr val="002060"/>
                        </a:solidFill>
                      </a:endParaRPr>
                    </a:p>
                  </a:txBody>
                  <a:tcPr>
                    <a:blipFill>
                      <a:blip r:embed="rId3"/>
                      <a:tile tx="0" ty="0" sx="100000" sy="100000" flip="none" algn="tl"/>
                    </a:blipFill>
                  </a:tcPr>
                </a:tc>
                <a:tc>
                  <a:txBody>
                    <a:bodyPr/>
                    <a:lstStyle/>
                    <a:p>
                      <a:pPr algn="ctr" rtl="1"/>
                      <a:endParaRPr lang="ar-EG" sz="4800" dirty="0">
                        <a:solidFill>
                          <a:srgbClr val="002060"/>
                        </a:solidFill>
                      </a:endParaRPr>
                    </a:p>
                  </a:txBody>
                  <a:tcPr>
                    <a:blipFill>
                      <a:blip r:embed="rId3"/>
                      <a:tile tx="0" ty="0" sx="100000" sy="100000" flip="none" algn="tl"/>
                    </a:blipFill>
                  </a:tcPr>
                </a:tc>
                <a:extLst>
                  <a:ext uri="{0D108BD9-81ED-4DB2-BD59-A6C34878D82A}">
                    <a16:rowId xmlns:a16="http://schemas.microsoft.com/office/drawing/2014/main" val="10002"/>
                  </a:ext>
                </a:extLst>
              </a:tr>
            </a:tbl>
          </a:graphicData>
        </a:graphic>
      </p:graphicFrame>
      <p:graphicFrame>
        <p:nvGraphicFramePr>
          <p:cNvPr id="3" name="Table 2"/>
          <p:cNvGraphicFramePr>
            <a:graphicFrameLocks noGrp="1"/>
          </p:cNvGraphicFramePr>
          <p:nvPr/>
        </p:nvGraphicFramePr>
        <p:xfrm>
          <a:off x="723106" y="1286986"/>
          <a:ext cx="7754144" cy="701040"/>
        </p:xfrm>
        <a:graphic>
          <a:graphicData uri="http://schemas.openxmlformats.org/drawingml/2006/table">
            <a:tbl>
              <a:tblPr rtl="1" firstRow="1" bandRow="1">
                <a:tableStyleId>{5C22544A-7EE6-4342-B048-85BDC9FD1C3A}</a:tableStyleId>
              </a:tblPr>
              <a:tblGrid>
                <a:gridCol w="5139057">
                  <a:extLst>
                    <a:ext uri="{9D8B030D-6E8A-4147-A177-3AD203B41FA5}">
                      <a16:colId xmlns:a16="http://schemas.microsoft.com/office/drawing/2014/main" val="20000"/>
                    </a:ext>
                  </a:extLst>
                </a:gridCol>
                <a:gridCol w="1333360">
                  <a:extLst>
                    <a:ext uri="{9D8B030D-6E8A-4147-A177-3AD203B41FA5}">
                      <a16:colId xmlns:a16="http://schemas.microsoft.com/office/drawing/2014/main" val="20001"/>
                    </a:ext>
                  </a:extLst>
                </a:gridCol>
                <a:gridCol w="1281727">
                  <a:extLst>
                    <a:ext uri="{9D8B030D-6E8A-4147-A177-3AD203B41FA5}">
                      <a16:colId xmlns:a16="http://schemas.microsoft.com/office/drawing/2014/main" val="20002"/>
                    </a:ext>
                  </a:extLst>
                </a:gridCol>
              </a:tblGrid>
              <a:tr h="370840">
                <a:tc>
                  <a:txBody>
                    <a:bodyPr/>
                    <a:lstStyle/>
                    <a:p>
                      <a:pPr algn="ctr" rtl="1"/>
                      <a:endParaRPr lang="ar-EG" sz="4000" b="1" kern="1200" dirty="0">
                        <a:solidFill>
                          <a:srgbClr val="C00000"/>
                        </a:solidFill>
                        <a:latin typeface="+mn-lt"/>
                        <a:ea typeface="+mn-ea"/>
                        <a:cs typeface="+mn-cs"/>
                      </a:endParaRPr>
                    </a:p>
                  </a:txBody>
                  <a:tcPr>
                    <a:blipFill>
                      <a:blip r:embed="rId4"/>
                      <a:tile tx="0" ty="0" sx="100000" sy="100000" flip="none" algn="tl"/>
                    </a:blipFill>
                  </a:tcPr>
                </a:tc>
                <a:tc>
                  <a:txBody>
                    <a:bodyPr/>
                    <a:lstStyle/>
                    <a:p>
                      <a:pPr algn="ctr" rtl="1"/>
                      <a:endParaRPr lang="ar-EG" sz="4000" b="1" kern="1200" dirty="0">
                        <a:solidFill>
                          <a:srgbClr val="C00000"/>
                        </a:solidFill>
                        <a:latin typeface="+mn-lt"/>
                        <a:ea typeface="+mn-ea"/>
                        <a:cs typeface="+mn-cs"/>
                      </a:endParaRPr>
                    </a:p>
                  </a:txBody>
                  <a:tcPr>
                    <a:blipFill>
                      <a:blip r:embed="rId4"/>
                      <a:tile tx="0" ty="0" sx="100000" sy="100000" flip="none" algn="tl"/>
                    </a:blipFill>
                  </a:tcPr>
                </a:tc>
                <a:tc>
                  <a:txBody>
                    <a:bodyPr/>
                    <a:lstStyle/>
                    <a:p>
                      <a:pPr algn="ctr" rtl="1"/>
                      <a:endParaRPr lang="ar-EG" sz="4000" dirty="0">
                        <a:solidFill>
                          <a:srgbClr val="C00000"/>
                        </a:solidFill>
                      </a:endParaRPr>
                    </a:p>
                  </a:txBody>
                  <a:tcPr>
                    <a:blipFill>
                      <a:blip r:embed="rId4"/>
                      <a:tile tx="0" ty="0" sx="100000" sy="100000" flip="none" algn="tl"/>
                    </a:blipFill>
                  </a:tcPr>
                </a:tc>
                <a:extLst>
                  <a:ext uri="{0D108BD9-81ED-4DB2-BD59-A6C34878D82A}">
                    <a16:rowId xmlns:a16="http://schemas.microsoft.com/office/drawing/2014/main" val="10000"/>
                  </a:ext>
                </a:extLst>
              </a:tr>
            </a:tbl>
          </a:graphicData>
        </a:graphic>
      </p:graphicFrame>
      <p:sp>
        <p:nvSpPr>
          <p:cNvPr id="7198" name="مستطيل 6"/>
          <p:cNvSpPr>
            <a:spLocks noChangeArrowheads="1"/>
          </p:cNvSpPr>
          <p:nvPr/>
        </p:nvSpPr>
        <p:spPr bwMode="auto">
          <a:xfrm>
            <a:off x="4370388" y="1295400"/>
            <a:ext cx="3325812" cy="646113"/>
          </a:xfrm>
          <a:prstGeom prst="rect">
            <a:avLst/>
          </a:prstGeom>
          <a:noFill/>
          <a:ln w="9525">
            <a:noFill/>
            <a:miter lim="800000"/>
            <a:headEnd/>
            <a:tailEnd/>
          </a:ln>
        </p:spPr>
        <p:txBody>
          <a:bodyPr wrap="none">
            <a:spAutoFit/>
          </a:bodyPr>
          <a:lstStyle/>
          <a:p>
            <a:pPr algn="ctr" rtl="1"/>
            <a:r>
              <a:rPr lang="ar-EG" sz="3600" b="1">
                <a:solidFill>
                  <a:srgbClr val="C00000"/>
                </a:solidFill>
              </a:rPr>
              <a:t>الاحتياطات المقترحة </a:t>
            </a:r>
            <a:endParaRPr lang="ar-EG" sz="3600">
              <a:solidFill>
                <a:srgbClr val="C00000"/>
              </a:solidFill>
            </a:endParaRPr>
          </a:p>
        </p:txBody>
      </p:sp>
      <p:sp>
        <p:nvSpPr>
          <p:cNvPr id="7199" name="مستطيل 7"/>
          <p:cNvSpPr>
            <a:spLocks noChangeArrowheads="1"/>
          </p:cNvSpPr>
          <p:nvPr/>
        </p:nvSpPr>
        <p:spPr bwMode="auto">
          <a:xfrm>
            <a:off x="2154465" y="1386682"/>
            <a:ext cx="990600" cy="461963"/>
          </a:xfrm>
          <a:prstGeom prst="rect">
            <a:avLst/>
          </a:prstGeom>
          <a:noFill/>
          <a:ln w="9525">
            <a:noFill/>
            <a:miter lim="800000"/>
            <a:headEnd/>
            <a:tailEnd/>
          </a:ln>
        </p:spPr>
        <p:txBody>
          <a:bodyPr>
            <a:spAutoFit/>
          </a:bodyPr>
          <a:lstStyle/>
          <a:p>
            <a:pPr algn="ctr" rtl="1"/>
            <a:r>
              <a:rPr lang="ar-EG" sz="2400" b="1" dirty="0">
                <a:solidFill>
                  <a:srgbClr val="C00000"/>
                </a:solidFill>
              </a:rPr>
              <a:t>منطقي</a:t>
            </a:r>
            <a:endParaRPr lang="ar-EG" sz="2400" dirty="0">
              <a:solidFill>
                <a:srgbClr val="C00000"/>
              </a:solidFill>
            </a:endParaRPr>
          </a:p>
        </p:txBody>
      </p:sp>
      <p:sp>
        <p:nvSpPr>
          <p:cNvPr id="7200" name="مستطيل 8"/>
          <p:cNvSpPr>
            <a:spLocks noChangeArrowheads="1"/>
          </p:cNvSpPr>
          <p:nvPr/>
        </p:nvSpPr>
        <p:spPr bwMode="auto">
          <a:xfrm>
            <a:off x="808548" y="1412524"/>
            <a:ext cx="1114425" cy="400050"/>
          </a:xfrm>
          <a:prstGeom prst="rect">
            <a:avLst/>
          </a:prstGeom>
          <a:noFill/>
          <a:ln w="9525">
            <a:noFill/>
            <a:miter lim="800000"/>
            <a:headEnd/>
            <a:tailEnd/>
          </a:ln>
        </p:spPr>
        <p:txBody>
          <a:bodyPr wrap="none">
            <a:spAutoFit/>
          </a:bodyPr>
          <a:lstStyle/>
          <a:p>
            <a:pPr algn="ctr" rtl="1"/>
            <a:r>
              <a:rPr lang="ar-EG" sz="2000" b="1" dirty="0">
                <a:solidFill>
                  <a:srgbClr val="C00000"/>
                </a:solidFill>
              </a:rPr>
              <a:t>غير منطقي</a:t>
            </a:r>
            <a:endParaRPr lang="ar-EG" sz="2000" dirty="0">
              <a:solidFill>
                <a:srgbClr val="C00000"/>
              </a:solidFill>
            </a:endParaRPr>
          </a:p>
        </p:txBody>
      </p:sp>
      <p:sp>
        <p:nvSpPr>
          <p:cNvPr id="11" name="مستطيل 10"/>
          <p:cNvSpPr>
            <a:spLocks noChangeArrowheads="1"/>
          </p:cNvSpPr>
          <p:nvPr/>
        </p:nvSpPr>
        <p:spPr bwMode="auto">
          <a:xfrm>
            <a:off x="3038475" y="2097872"/>
            <a:ext cx="5486400" cy="954107"/>
          </a:xfrm>
          <a:prstGeom prst="rect">
            <a:avLst/>
          </a:prstGeom>
          <a:noFill/>
          <a:ln w="9525">
            <a:noFill/>
            <a:miter lim="800000"/>
            <a:headEnd/>
            <a:tailEnd/>
          </a:ln>
        </p:spPr>
        <p:txBody>
          <a:bodyPr>
            <a:spAutoFit/>
          </a:bodyPr>
          <a:lstStyle/>
          <a:p>
            <a:pPr algn="ctr" rtl="1"/>
            <a:r>
              <a:rPr lang="ar-SA" sz="2800" b="1" dirty="0">
                <a:solidFill>
                  <a:srgbClr val="0000FF"/>
                </a:solidFill>
              </a:rPr>
              <a:t>4- المشاركة في دورات تدريبية لتعلم الإسعافات الأولية.</a:t>
            </a:r>
            <a:endParaRPr lang="ar-EG" sz="2800" dirty="0">
              <a:solidFill>
                <a:srgbClr val="0000FF"/>
              </a:solidFill>
            </a:endParaRPr>
          </a:p>
        </p:txBody>
      </p:sp>
      <p:sp>
        <p:nvSpPr>
          <p:cNvPr id="4" name="Rectangle 1"/>
          <p:cNvSpPr>
            <a:spLocks noChangeArrowheads="1"/>
          </p:cNvSpPr>
          <p:nvPr/>
        </p:nvSpPr>
        <p:spPr bwMode="auto">
          <a:xfrm>
            <a:off x="2132012" y="2278063"/>
            <a:ext cx="838200" cy="769937"/>
          </a:xfrm>
          <a:prstGeom prst="rect">
            <a:avLst/>
          </a:prstGeom>
          <a:noFill/>
          <a:ln w="9525">
            <a:noFill/>
            <a:miter lim="800000"/>
            <a:headEnd/>
            <a:tailEnd/>
          </a:ln>
        </p:spPr>
        <p:txBody>
          <a:bodyPr anchor="ctr">
            <a:spAutoFit/>
          </a:bodyPr>
          <a:lstStyle/>
          <a:p>
            <a:pPr algn="ctr" rtl="1"/>
            <a:r>
              <a:rPr lang="ar-EG" sz="4400" b="1" dirty="0">
                <a:solidFill>
                  <a:srgbClr val="660066"/>
                </a:solidFill>
                <a:latin typeface="Calibri" pitchFamily="34" charset="0"/>
              </a:rPr>
              <a:t>√</a:t>
            </a:r>
            <a:endParaRPr lang="ar-EG" sz="4800" dirty="0">
              <a:solidFill>
                <a:srgbClr val="660066"/>
              </a:solidFill>
            </a:endParaRPr>
          </a:p>
        </p:txBody>
      </p:sp>
      <p:sp>
        <p:nvSpPr>
          <p:cNvPr id="13" name="مستطيل 12"/>
          <p:cNvSpPr>
            <a:spLocks noChangeArrowheads="1"/>
          </p:cNvSpPr>
          <p:nvPr/>
        </p:nvSpPr>
        <p:spPr bwMode="auto">
          <a:xfrm>
            <a:off x="1979612" y="2362200"/>
            <a:ext cx="1220788" cy="523875"/>
          </a:xfrm>
          <a:prstGeom prst="rect">
            <a:avLst/>
          </a:prstGeom>
          <a:noFill/>
          <a:ln w="9525">
            <a:noFill/>
            <a:miter lim="800000"/>
            <a:headEnd/>
            <a:tailEnd/>
          </a:ln>
        </p:spPr>
        <p:txBody>
          <a:bodyPr wrap="none">
            <a:spAutoFit/>
          </a:bodyPr>
          <a:lstStyle/>
          <a:p>
            <a:pPr algn="ctr" rtl="1"/>
            <a:r>
              <a:rPr lang="ar-EG" sz="2800" b="1" dirty="0">
                <a:solidFill>
                  <a:srgbClr val="002060"/>
                </a:solidFill>
              </a:rPr>
              <a:t>(        )</a:t>
            </a:r>
            <a:endParaRPr lang="ar-EG" sz="2800" dirty="0">
              <a:solidFill>
                <a:srgbClr val="002060"/>
              </a:solidFill>
            </a:endParaRPr>
          </a:p>
        </p:txBody>
      </p:sp>
      <p:sp>
        <p:nvSpPr>
          <p:cNvPr id="14" name="مستطيل 13"/>
          <p:cNvSpPr>
            <a:spLocks noChangeArrowheads="1"/>
          </p:cNvSpPr>
          <p:nvPr/>
        </p:nvSpPr>
        <p:spPr bwMode="auto">
          <a:xfrm>
            <a:off x="723106" y="2394517"/>
            <a:ext cx="1220788" cy="523875"/>
          </a:xfrm>
          <a:prstGeom prst="rect">
            <a:avLst/>
          </a:prstGeom>
          <a:noFill/>
          <a:ln w="9525">
            <a:noFill/>
            <a:miter lim="800000"/>
            <a:headEnd/>
            <a:tailEnd/>
          </a:ln>
        </p:spPr>
        <p:txBody>
          <a:bodyPr wrap="none">
            <a:spAutoFit/>
          </a:bodyPr>
          <a:lstStyle/>
          <a:p>
            <a:pPr algn="ctr" rtl="1"/>
            <a:r>
              <a:rPr lang="ar-EG" sz="2800" b="1" dirty="0">
                <a:solidFill>
                  <a:srgbClr val="002060"/>
                </a:solidFill>
              </a:rPr>
              <a:t>(        )</a:t>
            </a:r>
            <a:endParaRPr lang="ar-EG" sz="2800" dirty="0">
              <a:solidFill>
                <a:srgbClr val="002060"/>
              </a:solidFill>
            </a:endParaRPr>
          </a:p>
        </p:txBody>
      </p:sp>
      <p:sp>
        <p:nvSpPr>
          <p:cNvPr id="15" name="مستطيل 14"/>
          <p:cNvSpPr>
            <a:spLocks noChangeArrowheads="1"/>
          </p:cNvSpPr>
          <p:nvPr/>
        </p:nvSpPr>
        <p:spPr bwMode="auto">
          <a:xfrm>
            <a:off x="1979612" y="3438525"/>
            <a:ext cx="1220788" cy="523875"/>
          </a:xfrm>
          <a:prstGeom prst="rect">
            <a:avLst/>
          </a:prstGeom>
          <a:noFill/>
          <a:ln w="9525">
            <a:noFill/>
            <a:miter lim="800000"/>
            <a:headEnd/>
            <a:tailEnd/>
          </a:ln>
        </p:spPr>
        <p:txBody>
          <a:bodyPr wrap="none">
            <a:spAutoFit/>
          </a:bodyPr>
          <a:lstStyle/>
          <a:p>
            <a:pPr algn="ctr" rtl="1"/>
            <a:r>
              <a:rPr lang="ar-EG" sz="2800" b="1" dirty="0">
                <a:solidFill>
                  <a:srgbClr val="002060"/>
                </a:solidFill>
              </a:rPr>
              <a:t>(        )</a:t>
            </a:r>
            <a:endParaRPr lang="ar-EG" sz="2800" dirty="0">
              <a:solidFill>
                <a:srgbClr val="002060"/>
              </a:solidFill>
            </a:endParaRPr>
          </a:p>
        </p:txBody>
      </p:sp>
      <p:sp>
        <p:nvSpPr>
          <p:cNvPr id="16" name="مستطيل 15"/>
          <p:cNvSpPr>
            <a:spLocks noChangeArrowheads="1"/>
          </p:cNvSpPr>
          <p:nvPr/>
        </p:nvSpPr>
        <p:spPr bwMode="auto">
          <a:xfrm>
            <a:off x="645715" y="3488531"/>
            <a:ext cx="1220788" cy="523875"/>
          </a:xfrm>
          <a:prstGeom prst="rect">
            <a:avLst/>
          </a:prstGeom>
          <a:noFill/>
          <a:ln w="9525">
            <a:noFill/>
            <a:miter lim="800000"/>
            <a:headEnd/>
            <a:tailEnd/>
          </a:ln>
        </p:spPr>
        <p:txBody>
          <a:bodyPr wrap="none">
            <a:spAutoFit/>
          </a:bodyPr>
          <a:lstStyle/>
          <a:p>
            <a:pPr algn="ctr" rtl="1"/>
            <a:r>
              <a:rPr lang="ar-EG" sz="2800" b="1" dirty="0">
                <a:solidFill>
                  <a:srgbClr val="002060"/>
                </a:solidFill>
              </a:rPr>
              <a:t>(        )</a:t>
            </a:r>
            <a:endParaRPr lang="ar-EG" sz="2800" dirty="0">
              <a:solidFill>
                <a:srgbClr val="002060"/>
              </a:solidFill>
            </a:endParaRPr>
          </a:p>
        </p:txBody>
      </p:sp>
      <p:sp>
        <p:nvSpPr>
          <p:cNvPr id="17" name="مستطيل 16"/>
          <p:cNvSpPr>
            <a:spLocks noChangeArrowheads="1"/>
          </p:cNvSpPr>
          <p:nvPr/>
        </p:nvSpPr>
        <p:spPr bwMode="auto">
          <a:xfrm>
            <a:off x="1979612" y="4581525"/>
            <a:ext cx="1220788" cy="523875"/>
          </a:xfrm>
          <a:prstGeom prst="rect">
            <a:avLst/>
          </a:prstGeom>
          <a:noFill/>
          <a:ln w="9525">
            <a:noFill/>
            <a:miter lim="800000"/>
            <a:headEnd/>
            <a:tailEnd/>
          </a:ln>
        </p:spPr>
        <p:txBody>
          <a:bodyPr wrap="none">
            <a:spAutoFit/>
          </a:bodyPr>
          <a:lstStyle/>
          <a:p>
            <a:pPr algn="ctr" rtl="1"/>
            <a:r>
              <a:rPr lang="ar-EG" sz="2800" b="1">
                <a:solidFill>
                  <a:srgbClr val="002060"/>
                </a:solidFill>
              </a:rPr>
              <a:t>(        )</a:t>
            </a:r>
            <a:endParaRPr lang="ar-EG" sz="2800">
              <a:solidFill>
                <a:srgbClr val="002060"/>
              </a:solidFill>
            </a:endParaRPr>
          </a:p>
        </p:txBody>
      </p:sp>
      <p:sp>
        <p:nvSpPr>
          <p:cNvPr id="18" name="مستطيل 17"/>
          <p:cNvSpPr>
            <a:spLocks noChangeArrowheads="1"/>
          </p:cNvSpPr>
          <p:nvPr/>
        </p:nvSpPr>
        <p:spPr bwMode="auto">
          <a:xfrm>
            <a:off x="645715" y="4564063"/>
            <a:ext cx="1220788" cy="523875"/>
          </a:xfrm>
          <a:prstGeom prst="rect">
            <a:avLst/>
          </a:prstGeom>
          <a:noFill/>
          <a:ln w="9525">
            <a:noFill/>
            <a:miter lim="800000"/>
            <a:headEnd/>
            <a:tailEnd/>
          </a:ln>
        </p:spPr>
        <p:txBody>
          <a:bodyPr wrap="none">
            <a:spAutoFit/>
          </a:bodyPr>
          <a:lstStyle/>
          <a:p>
            <a:pPr algn="ctr" rtl="1"/>
            <a:r>
              <a:rPr lang="ar-EG" sz="2800" b="1" dirty="0">
                <a:solidFill>
                  <a:srgbClr val="002060"/>
                </a:solidFill>
              </a:rPr>
              <a:t>(        )</a:t>
            </a:r>
            <a:endParaRPr lang="ar-EG" sz="2800" dirty="0">
              <a:solidFill>
                <a:srgbClr val="002060"/>
              </a:solidFill>
            </a:endParaRPr>
          </a:p>
        </p:txBody>
      </p:sp>
      <p:sp>
        <p:nvSpPr>
          <p:cNvPr id="5" name="Rectangle 1"/>
          <p:cNvSpPr>
            <a:spLocks noChangeArrowheads="1"/>
          </p:cNvSpPr>
          <p:nvPr/>
        </p:nvSpPr>
        <p:spPr bwMode="auto">
          <a:xfrm>
            <a:off x="2118632" y="3315493"/>
            <a:ext cx="838200" cy="769938"/>
          </a:xfrm>
          <a:prstGeom prst="rect">
            <a:avLst/>
          </a:prstGeom>
          <a:noFill/>
          <a:ln w="9525">
            <a:noFill/>
            <a:miter lim="800000"/>
            <a:headEnd/>
            <a:tailEnd/>
          </a:ln>
        </p:spPr>
        <p:txBody>
          <a:bodyPr anchor="ctr">
            <a:spAutoFit/>
          </a:bodyPr>
          <a:lstStyle/>
          <a:p>
            <a:pPr algn="ctr" rtl="1"/>
            <a:r>
              <a:rPr lang="ar-EG" sz="4400" b="1" dirty="0">
                <a:solidFill>
                  <a:srgbClr val="660066"/>
                </a:solidFill>
                <a:latin typeface="Calibri" pitchFamily="34" charset="0"/>
              </a:rPr>
              <a:t>√</a:t>
            </a:r>
            <a:endParaRPr lang="ar-EG" sz="4800" dirty="0">
              <a:solidFill>
                <a:srgbClr val="660066"/>
              </a:solidFill>
            </a:endParaRPr>
          </a:p>
        </p:txBody>
      </p:sp>
      <p:sp>
        <p:nvSpPr>
          <p:cNvPr id="6" name="Rectangle 1"/>
          <p:cNvSpPr>
            <a:spLocks noChangeArrowheads="1"/>
          </p:cNvSpPr>
          <p:nvPr/>
        </p:nvSpPr>
        <p:spPr bwMode="auto">
          <a:xfrm>
            <a:off x="2113189" y="4441031"/>
            <a:ext cx="838200" cy="769938"/>
          </a:xfrm>
          <a:prstGeom prst="rect">
            <a:avLst/>
          </a:prstGeom>
          <a:noFill/>
          <a:ln w="9525">
            <a:noFill/>
            <a:miter lim="800000"/>
            <a:headEnd/>
            <a:tailEnd/>
          </a:ln>
        </p:spPr>
        <p:txBody>
          <a:bodyPr anchor="ctr">
            <a:spAutoFit/>
          </a:bodyPr>
          <a:lstStyle/>
          <a:p>
            <a:pPr algn="ctr" rtl="1"/>
            <a:r>
              <a:rPr lang="ar-EG" sz="4400" b="1" dirty="0">
                <a:solidFill>
                  <a:srgbClr val="660066"/>
                </a:solidFill>
                <a:latin typeface="Calibri" pitchFamily="34" charset="0"/>
              </a:rPr>
              <a:t>√</a:t>
            </a:r>
            <a:endParaRPr lang="ar-EG" sz="4800" dirty="0">
              <a:solidFill>
                <a:srgbClr val="660066"/>
              </a:solidFill>
            </a:endParaRPr>
          </a:p>
        </p:txBody>
      </p:sp>
      <p:sp>
        <p:nvSpPr>
          <p:cNvPr id="19" name="مستطيل 18"/>
          <p:cNvSpPr>
            <a:spLocks noChangeArrowheads="1"/>
          </p:cNvSpPr>
          <p:nvPr/>
        </p:nvSpPr>
        <p:spPr bwMode="auto">
          <a:xfrm>
            <a:off x="3276600" y="3265488"/>
            <a:ext cx="5638800" cy="954087"/>
          </a:xfrm>
          <a:prstGeom prst="rect">
            <a:avLst/>
          </a:prstGeom>
          <a:noFill/>
          <a:ln w="9525">
            <a:noFill/>
            <a:miter lim="800000"/>
            <a:headEnd/>
            <a:tailEnd/>
          </a:ln>
        </p:spPr>
        <p:txBody>
          <a:bodyPr>
            <a:spAutoFit/>
          </a:bodyPr>
          <a:lstStyle/>
          <a:p>
            <a:pPr algn="ctr" rtl="1"/>
            <a:r>
              <a:rPr lang="ar-SA" sz="2800" b="1" dirty="0">
                <a:solidFill>
                  <a:srgbClr val="002060"/>
                </a:solidFill>
              </a:rPr>
              <a:t>5- ترك الأطفال الماهرين في السباحة دون إشراف ليزيد من قدراتهم وثقتهم بأنفسهم.</a:t>
            </a:r>
            <a:endParaRPr lang="ar-EG" sz="4000" b="1" dirty="0">
              <a:solidFill>
                <a:srgbClr val="002060"/>
              </a:solidFill>
            </a:endParaRPr>
          </a:p>
        </p:txBody>
      </p:sp>
      <p:sp>
        <p:nvSpPr>
          <p:cNvPr id="20" name="مستطيل 19"/>
          <p:cNvSpPr>
            <a:spLocks noChangeArrowheads="1"/>
          </p:cNvSpPr>
          <p:nvPr/>
        </p:nvSpPr>
        <p:spPr bwMode="auto">
          <a:xfrm>
            <a:off x="3518694" y="4408487"/>
            <a:ext cx="5029200" cy="1077913"/>
          </a:xfrm>
          <a:prstGeom prst="rect">
            <a:avLst/>
          </a:prstGeom>
          <a:noFill/>
          <a:ln w="9525">
            <a:noFill/>
            <a:miter lim="800000"/>
            <a:headEnd/>
            <a:tailEnd/>
          </a:ln>
        </p:spPr>
        <p:txBody>
          <a:bodyPr>
            <a:spAutoFit/>
          </a:bodyPr>
          <a:lstStyle/>
          <a:p>
            <a:pPr algn="ctr" rtl="1"/>
            <a:r>
              <a:rPr lang="ar-SA" sz="3200" b="1" dirty="0">
                <a:solidFill>
                  <a:srgbClr val="0070C0"/>
                </a:solidFill>
              </a:rPr>
              <a:t>6- منع الأطفال </a:t>
            </a:r>
            <a:r>
              <a:rPr lang="ar-SA" sz="3200" b="1" dirty="0" err="1">
                <a:solidFill>
                  <a:srgbClr val="0070C0"/>
                </a:solidFill>
              </a:rPr>
              <a:t>المحدودي</a:t>
            </a:r>
            <a:r>
              <a:rPr lang="ar-SA" sz="3200" b="1" dirty="0">
                <a:solidFill>
                  <a:srgbClr val="0070C0"/>
                </a:solidFill>
              </a:rPr>
              <a:t> المهارة من السباحة.</a:t>
            </a:r>
            <a:endParaRPr lang="ar-EG" sz="4800" b="1" dirty="0">
              <a:solidFill>
                <a:srgbClr val="0070C0"/>
              </a:solidFill>
            </a:endParaRPr>
          </a:p>
        </p:txBody>
      </p:sp>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lide(fromLeft)">
                                      <p:cBhvr>
                                        <p:cTn id="7" dur="500"/>
                                        <p:tgtEl>
                                          <p:spTgt spid="11"/>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slide(fromLeft)">
                                      <p:cBhvr>
                                        <p:cTn id="10" dur="500"/>
                                        <p:tgtEl>
                                          <p:spTgt spid="13"/>
                                        </p:tgtEl>
                                      </p:cBhvr>
                                    </p:animEffect>
                                  </p:childTnLst>
                                </p:cTn>
                              </p:par>
                              <p:par>
                                <p:cTn id="11" presetID="12" presetClass="entr" presetSubtype="8"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slide(fromLeft)">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3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400" decel="100000"/>
                                        <p:tgtEl>
                                          <p:spTgt spid="4"/>
                                        </p:tgtEl>
                                      </p:cBhvr>
                                    </p:animEffect>
                                    <p:anim calcmode="lin" valueType="num">
                                      <p:cBhvr>
                                        <p:cTn id="19" dur="400" decel="100000" fill="hold"/>
                                        <p:tgtEl>
                                          <p:spTgt spid="4"/>
                                        </p:tgtEl>
                                        <p:attrNameLst>
                                          <p:attrName>style.rotation</p:attrName>
                                        </p:attrNameLst>
                                      </p:cBhvr>
                                      <p:tavLst>
                                        <p:tav tm="0">
                                          <p:val>
                                            <p:fltVal val="-90"/>
                                          </p:val>
                                        </p:tav>
                                        <p:tav tm="100000">
                                          <p:val>
                                            <p:fltVal val="0"/>
                                          </p:val>
                                        </p:tav>
                                      </p:tavLst>
                                    </p:anim>
                                    <p:anim calcmode="lin" valueType="num">
                                      <p:cBhvr>
                                        <p:cTn id="20" dur="400" decel="100000" fill="hold"/>
                                        <p:tgtEl>
                                          <p:spTgt spid="4"/>
                                        </p:tgtEl>
                                        <p:attrNameLst>
                                          <p:attrName>ppt_x</p:attrName>
                                        </p:attrNameLst>
                                      </p:cBhvr>
                                      <p:tavLst>
                                        <p:tav tm="0">
                                          <p:val>
                                            <p:strVal val="#ppt_x+0.4"/>
                                          </p:val>
                                        </p:tav>
                                        <p:tav tm="100000">
                                          <p:val>
                                            <p:strVal val="#ppt_x-0.05"/>
                                          </p:val>
                                        </p:tav>
                                      </p:tavLst>
                                    </p:anim>
                                    <p:anim calcmode="lin" valueType="num">
                                      <p:cBhvr>
                                        <p:cTn id="21" dur="400" decel="100000" fill="hold"/>
                                        <p:tgtEl>
                                          <p:spTgt spid="4"/>
                                        </p:tgtEl>
                                        <p:attrNameLst>
                                          <p:attrName>ppt_y</p:attrName>
                                        </p:attrNameLst>
                                      </p:cBhvr>
                                      <p:tavLst>
                                        <p:tav tm="0">
                                          <p:val>
                                            <p:strVal val="#ppt_y-0.4"/>
                                          </p:val>
                                        </p:tav>
                                        <p:tav tm="100000">
                                          <p:val>
                                            <p:strVal val="#ppt_y+0.1"/>
                                          </p:val>
                                        </p:tav>
                                      </p:tavLst>
                                    </p:anim>
                                    <p:anim calcmode="lin" valueType="num">
                                      <p:cBhvr>
                                        <p:cTn id="22" dur="100" accel="100000" fill="hold">
                                          <p:stCondLst>
                                            <p:cond delay="400"/>
                                          </p:stCondLst>
                                        </p:cTn>
                                        <p:tgtEl>
                                          <p:spTgt spid="4"/>
                                        </p:tgtEl>
                                        <p:attrNameLst>
                                          <p:attrName>ppt_x</p:attrName>
                                        </p:attrNameLst>
                                      </p:cBhvr>
                                      <p:tavLst>
                                        <p:tav tm="0">
                                          <p:val>
                                            <p:strVal val="#ppt_x-0.05"/>
                                          </p:val>
                                        </p:tav>
                                        <p:tav tm="100000">
                                          <p:val>
                                            <p:strVal val="#ppt_x"/>
                                          </p:val>
                                        </p:tav>
                                      </p:tavLst>
                                    </p:anim>
                                    <p:anim calcmode="lin" valueType="num">
                                      <p:cBhvr>
                                        <p:cTn id="23" dur="100" accel="100000" fill="hold">
                                          <p:stCondLst>
                                            <p:cond delay="4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2" presetClass="entr" presetSubtype="8"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slide(fromLeft)">
                                      <p:cBhvr>
                                        <p:cTn id="28" dur="500"/>
                                        <p:tgtEl>
                                          <p:spTgt spid="19"/>
                                        </p:tgtEl>
                                      </p:cBhvr>
                                    </p:animEffect>
                                  </p:childTnLst>
                                </p:cTn>
                              </p:par>
                              <p:par>
                                <p:cTn id="29" presetID="12" presetClass="entr" presetSubtype="8"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slide(fromLeft)">
                                      <p:cBhvr>
                                        <p:cTn id="31" dur="500"/>
                                        <p:tgtEl>
                                          <p:spTgt spid="15"/>
                                        </p:tgtEl>
                                      </p:cBhvr>
                                    </p:animEffect>
                                  </p:childTnLst>
                                </p:cTn>
                              </p:par>
                              <p:par>
                                <p:cTn id="32" presetID="12" presetClass="entr" presetSubtype="8"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slide(fromLeft)">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30"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400" decel="100000"/>
                                        <p:tgtEl>
                                          <p:spTgt spid="5"/>
                                        </p:tgtEl>
                                      </p:cBhvr>
                                    </p:animEffect>
                                    <p:anim calcmode="lin" valueType="num">
                                      <p:cBhvr>
                                        <p:cTn id="40" dur="400" decel="100000" fill="hold"/>
                                        <p:tgtEl>
                                          <p:spTgt spid="5"/>
                                        </p:tgtEl>
                                        <p:attrNameLst>
                                          <p:attrName>style.rotation</p:attrName>
                                        </p:attrNameLst>
                                      </p:cBhvr>
                                      <p:tavLst>
                                        <p:tav tm="0">
                                          <p:val>
                                            <p:fltVal val="-90"/>
                                          </p:val>
                                        </p:tav>
                                        <p:tav tm="100000">
                                          <p:val>
                                            <p:fltVal val="0"/>
                                          </p:val>
                                        </p:tav>
                                      </p:tavLst>
                                    </p:anim>
                                    <p:anim calcmode="lin" valueType="num">
                                      <p:cBhvr>
                                        <p:cTn id="41" dur="400" decel="100000" fill="hold"/>
                                        <p:tgtEl>
                                          <p:spTgt spid="5"/>
                                        </p:tgtEl>
                                        <p:attrNameLst>
                                          <p:attrName>ppt_x</p:attrName>
                                        </p:attrNameLst>
                                      </p:cBhvr>
                                      <p:tavLst>
                                        <p:tav tm="0">
                                          <p:val>
                                            <p:strVal val="#ppt_x+0.4"/>
                                          </p:val>
                                        </p:tav>
                                        <p:tav tm="100000">
                                          <p:val>
                                            <p:strVal val="#ppt_x-0.05"/>
                                          </p:val>
                                        </p:tav>
                                      </p:tavLst>
                                    </p:anim>
                                    <p:anim calcmode="lin" valueType="num">
                                      <p:cBhvr>
                                        <p:cTn id="42" dur="400" decel="100000" fill="hold"/>
                                        <p:tgtEl>
                                          <p:spTgt spid="5"/>
                                        </p:tgtEl>
                                        <p:attrNameLst>
                                          <p:attrName>ppt_y</p:attrName>
                                        </p:attrNameLst>
                                      </p:cBhvr>
                                      <p:tavLst>
                                        <p:tav tm="0">
                                          <p:val>
                                            <p:strVal val="#ppt_y-0.4"/>
                                          </p:val>
                                        </p:tav>
                                        <p:tav tm="100000">
                                          <p:val>
                                            <p:strVal val="#ppt_y+0.1"/>
                                          </p:val>
                                        </p:tav>
                                      </p:tavLst>
                                    </p:anim>
                                    <p:anim calcmode="lin" valueType="num">
                                      <p:cBhvr>
                                        <p:cTn id="43" dur="100" accel="100000" fill="hold">
                                          <p:stCondLst>
                                            <p:cond delay="400"/>
                                          </p:stCondLst>
                                        </p:cTn>
                                        <p:tgtEl>
                                          <p:spTgt spid="5"/>
                                        </p:tgtEl>
                                        <p:attrNameLst>
                                          <p:attrName>ppt_x</p:attrName>
                                        </p:attrNameLst>
                                      </p:cBhvr>
                                      <p:tavLst>
                                        <p:tav tm="0">
                                          <p:val>
                                            <p:strVal val="#ppt_x-0.05"/>
                                          </p:val>
                                        </p:tav>
                                        <p:tav tm="100000">
                                          <p:val>
                                            <p:strVal val="#ppt_x"/>
                                          </p:val>
                                        </p:tav>
                                      </p:tavLst>
                                    </p:anim>
                                    <p:anim calcmode="lin" valueType="num">
                                      <p:cBhvr>
                                        <p:cTn id="44" dur="100" accel="100000" fill="hold">
                                          <p:stCondLst>
                                            <p:cond delay="4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2" presetClass="entr" presetSubtype="8"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slide(fromLeft)">
                                      <p:cBhvr>
                                        <p:cTn id="49" dur="500"/>
                                        <p:tgtEl>
                                          <p:spTgt spid="20"/>
                                        </p:tgtEl>
                                      </p:cBhvr>
                                    </p:animEffect>
                                  </p:childTnLst>
                                </p:cTn>
                              </p:par>
                              <p:par>
                                <p:cTn id="50" presetID="12" presetClass="entr" presetSubtype="8"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slide(fromLeft)">
                                      <p:cBhvr>
                                        <p:cTn id="52" dur="500"/>
                                        <p:tgtEl>
                                          <p:spTgt spid="17"/>
                                        </p:tgtEl>
                                      </p:cBhvr>
                                    </p:animEffect>
                                  </p:childTnLst>
                                </p:cTn>
                              </p:par>
                              <p:par>
                                <p:cTn id="53" presetID="12" presetClass="entr" presetSubtype="8"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slide(fromLeft)">
                                      <p:cBhvr>
                                        <p:cTn id="55" dur="500"/>
                                        <p:tgtEl>
                                          <p:spTgt spid="18"/>
                                        </p:tgtEl>
                                      </p:cBhvr>
                                    </p:animEffect>
                                  </p:childTnLst>
                                </p:cTn>
                              </p:par>
                            </p:childTnLst>
                          </p:cTn>
                        </p:par>
                      </p:childTnLst>
                    </p:cTn>
                  </p:par>
                  <p:par>
                    <p:cTn id="56" fill="hold">
                      <p:stCondLst>
                        <p:cond delay="indefinite"/>
                      </p:stCondLst>
                      <p:childTnLst>
                        <p:par>
                          <p:cTn id="57" fill="hold">
                            <p:stCondLst>
                              <p:cond delay="0"/>
                            </p:stCondLst>
                            <p:childTnLst>
                              <p:par>
                                <p:cTn id="58" presetID="30" presetClass="entr" presetSubtype="0"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400" decel="100000"/>
                                        <p:tgtEl>
                                          <p:spTgt spid="6"/>
                                        </p:tgtEl>
                                      </p:cBhvr>
                                    </p:animEffect>
                                    <p:anim calcmode="lin" valueType="num">
                                      <p:cBhvr>
                                        <p:cTn id="61" dur="400" decel="100000" fill="hold"/>
                                        <p:tgtEl>
                                          <p:spTgt spid="6"/>
                                        </p:tgtEl>
                                        <p:attrNameLst>
                                          <p:attrName>style.rotation</p:attrName>
                                        </p:attrNameLst>
                                      </p:cBhvr>
                                      <p:tavLst>
                                        <p:tav tm="0">
                                          <p:val>
                                            <p:fltVal val="-90"/>
                                          </p:val>
                                        </p:tav>
                                        <p:tav tm="100000">
                                          <p:val>
                                            <p:fltVal val="0"/>
                                          </p:val>
                                        </p:tav>
                                      </p:tavLst>
                                    </p:anim>
                                    <p:anim calcmode="lin" valueType="num">
                                      <p:cBhvr>
                                        <p:cTn id="62" dur="400" decel="100000" fill="hold"/>
                                        <p:tgtEl>
                                          <p:spTgt spid="6"/>
                                        </p:tgtEl>
                                        <p:attrNameLst>
                                          <p:attrName>ppt_x</p:attrName>
                                        </p:attrNameLst>
                                      </p:cBhvr>
                                      <p:tavLst>
                                        <p:tav tm="0">
                                          <p:val>
                                            <p:strVal val="#ppt_x+0.4"/>
                                          </p:val>
                                        </p:tav>
                                        <p:tav tm="100000">
                                          <p:val>
                                            <p:strVal val="#ppt_x-0.05"/>
                                          </p:val>
                                        </p:tav>
                                      </p:tavLst>
                                    </p:anim>
                                    <p:anim calcmode="lin" valueType="num">
                                      <p:cBhvr>
                                        <p:cTn id="63" dur="400" decel="100000" fill="hold"/>
                                        <p:tgtEl>
                                          <p:spTgt spid="6"/>
                                        </p:tgtEl>
                                        <p:attrNameLst>
                                          <p:attrName>ppt_y</p:attrName>
                                        </p:attrNameLst>
                                      </p:cBhvr>
                                      <p:tavLst>
                                        <p:tav tm="0">
                                          <p:val>
                                            <p:strVal val="#ppt_y-0.4"/>
                                          </p:val>
                                        </p:tav>
                                        <p:tav tm="100000">
                                          <p:val>
                                            <p:strVal val="#ppt_y+0.1"/>
                                          </p:val>
                                        </p:tav>
                                      </p:tavLst>
                                    </p:anim>
                                    <p:anim calcmode="lin" valueType="num">
                                      <p:cBhvr>
                                        <p:cTn id="64" dur="100" accel="100000" fill="hold">
                                          <p:stCondLst>
                                            <p:cond delay="400"/>
                                          </p:stCondLst>
                                        </p:cTn>
                                        <p:tgtEl>
                                          <p:spTgt spid="6"/>
                                        </p:tgtEl>
                                        <p:attrNameLst>
                                          <p:attrName>ppt_x</p:attrName>
                                        </p:attrNameLst>
                                      </p:cBhvr>
                                      <p:tavLst>
                                        <p:tav tm="0">
                                          <p:val>
                                            <p:strVal val="#ppt_x-0.05"/>
                                          </p:val>
                                        </p:tav>
                                        <p:tav tm="100000">
                                          <p:val>
                                            <p:strVal val="#ppt_x"/>
                                          </p:val>
                                        </p:tav>
                                      </p:tavLst>
                                    </p:anim>
                                    <p:anim calcmode="lin" valueType="num">
                                      <p:cBhvr>
                                        <p:cTn id="65" dur="100" accel="100000" fill="hold">
                                          <p:stCondLst>
                                            <p:cond delay="4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P spid="13" grpId="0"/>
      <p:bldP spid="14" grpId="0"/>
      <p:bldP spid="15" grpId="0"/>
      <p:bldP spid="16" grpId="0"/>
      <p:bldP spid="17" grpId="0"/>
      <p:bldP spid="18" grpId="0"/>
      <p:bldP spid="5" grpId="0"/>
      <p:bldP spid="6" grpId="0"/>
      <p:bldP spid="19"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
          <p:cNvSpPr>
            <a:spLocks noChangeArrowheads="1"/>
          </p:cNvSpPr>
          <p:nvPr/>
        </p:nvSpPr>
        <p:spPr bwMode="auto">
          <a:xfrm>
            <a:off x="2073275" y="2459504"/>
            <a:ext cx="4997450" cy="1938992"/>
          </a:xfrm>
          <a:prstGeom prst="rect">
            <a:avLst/>
          </a:prstGeom>
          <a:solidFill>
            <a:schemeClr val="accent1">
              <a:lumMod val="20000"/>
              <a:lumOff val="80000"/>
            </a:schemeClr>
          </a:solidFill>
          <a:ln w="9525">
            <a:noFill/>
            <a:miter lim="800000"/>
            <a:headEnd/>
            <a:tailEnd/>
          </a:ln>
          <a:effectLst>
            <a:outerShdw blurRad="76200" dir="13500000" sy="23000" kx="1200000" algn="br" rotWithShape="0">
              <a:prstClr val="black">
                <a:alpha val="20000"/>
              </a:prstClr>
            </a:outerShdw>
          </a:effectLst>
          <a:scene3d>
            <a:camera prst="orthographicFront"/>
            <a:lightRig rig="threePt" dir="t"/>
          </a:scene3d>
          <a:sp3d>
            <a:bevelT w="114300" prst="artDeco"/>
          </a:sp3d>
        </p:spPr>
        <p:txBody>
          <a:bodyPr wrap="square">
            <a:spAutoFit/>
          </a:bodyPr>
          <a:lstStyle/>
          <a:p>
            <a:pPr algn="ctr" rtl="1"/>
            <a:r>
              <a:rPr lang="ar-EG" sz="6000" b="1" dirty="0">
                <a:solidFill>
                  <a:srgbClr val="990033"/>
                </a:solidFill>
                <a:effectLst>
                  <a:outerShdw blurRad="38100" dist="38100" dir="2700000" algn="tl">
                    <a:srgbClr val="000000">
                      <a:alpha val="43137"/>
                    </a:srgbClr>
                  </a:outerShdw>
                </a:effectLst>
                <a:latin typeface="Aharoni" pitchFamily="2" charset="-79"/>
              </a:rPr>
              <a:t>إسعاف الحوادث المنزلية</a:t>
            </a:r>
            <a:endParaRPr lang="en-US" sz="6000" b="1" dirty="0">
              <a:solidFill>
                <a:srgbClr val="990033"/>
              </a:solidFill>
              <a:effectLst>
                <a:outerShdw blurRad="38100" dist="38100" dir="2700000" algn="tl">
                  <a:srgbClr val="000000">
                    <a:alpha val="43137"/>
                  </a:srgbClr>
                </a:outerShdw>
              </a:effectLst>
              <a:latin typeface="Aharoni" pitchFamily="2" charset="-79"/>
            </a:endParaRPr>
          </a:p>
        </p:txBody>
      </p:sp>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3" name="إسعاف الحوادث المنزل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838200" y="2057400"/>
          <a:ext cx="7620000" cy="2286000"/>
        </p:xfrm>
        <a:graphic>
          <a:graphicData uri="http://schemas.openxmlformats.org/drawingml/2006/table">
            <a:tbl>
              <a:tblPr rtl="1" firstRow="1" bandRow="1">
                <a:tableStyleId>{5C22544A-7EE6-4342-B048-85BDC9FD1C3A}</a:tableStyleId>
              </a:tblPr>
              <a:tblGrid>
                <a:gridCol w="5060455">
                  <a:extLst>
                    <a:ext uri="{9D8B030D-6E8A-4147-A177-3AD203B41FA5}">
                      <a16:colId xmlns:a16="http://schemas.microsoft.com/office/drawing/2014/main" val="20000"/>
                    </a:ext>
                  </a:extLst>
                </a:gridCol>
                <a:gridCol w="1322285">
                  <a:extLst>
                    <a:ext uri="{9D8B030D-6E8A-4147-A177-3AD203B41FA5}">
                      <a16:colId xmlns:a16="http://schemas.microsoft.com/office/drawing/2014/main" val="20001"/>
                    </a:ext>
                  </a:extLst>
                </a:gridCol>
                <a:gridCol w="1237260">
                  <a:extLst>
                    <a:ext uri="{9D8B030D-6E8A-4147-A177-3AD203B41FA5}">
                      <a16:colId xmlns:a16="http://schemas.microsoft.com/office/drawing/2014/main" val="20002"/>
                    </a:ext>
                  </a:extLst>
                </a:gridCol>
              </a:tblGrid>
              <a:tr h="370840">
                <a:tc>
                  <a:txBody>
                    <a:bodyPr/>
                    <a:lstStyle/>
                    <a:p>
                      <a:pPr algn="ctr" rtl="1"/>
                      <a:endParaRPr lang="ar-EG" sz="3200" dirty="0">
                        <a:solidFill>
                          <a:srgbClr val="002060"/>
                        </a:solidFill>
                      </a:endParaRPr>
                    </a:p>
                    <a:p>
                      <a:pPr algn="ctr" rtl="1"/>
                      <a:endParaRPr lang="ar-EG" sz="3200" dirty="0">
                        <a:solidFill>
                          <a:srgbClr val="002060"/>
                        </a:solidFill>
                      </a:endParaRPr>
                    </a:p>
                  </a:txBody>
                  <a:tcPr>
                    <a:blipFill>
                      <a:blip r:embed="rId3"/>
                      <a:tile tx="0" ty="0" sx="100000" sy="100000" flip="none" algn="tl"/>
                    </a:blipFill>
                  </a:tcPr>
                </a:tc>
                <a:tc>
                  <a:txBody>
                    <a:bodyPr/>
                    <a:lstStyle/>
                    <a:p>
                      <a:pPr algn="ctr" rtl="1"/>
                      <a:endParaRPr lang="ar-EG" sz="3200" dirty="0">
                        <a:solidFill>
                          <a:srgbClr val="002060"/>
                        </a:solidFill>
                      </a:endParaRPr>
                    </a:p>
                  </a:txBody>
                  <a:tcPr>
                    <a:blipFill>
                      <a:blip r:embed="rId3"/>
                      <a:tile tx="0" ty="0" sx="100000" sy="100000" flip="none" algn="tl"/>
                    </a:blipFill>
                  </a:tcPr>
                </a:tc>
                <a:tc>
                  <a:txBody>
                    <a:bodyPr/>
                    <a:lstStyle/>
                    <a:p>
                      <a:pPr algn="ctr" rtl="1"/>
                      <a:endParaRPr lang="ar-EG" sz="3200" dirty="0">
                        <a:solidFill>
                          <a:srgbClr val="002060"/>
                        </a:solidFill>
                      </a:endParaRPr>
                    </a:p>
                  </a:txBody>
                  <a:tcPr>
                    <a:blipFill>
                      <a:blip r:embed="rId3"/>
                      <a:tile tx="0" ty="0" sx="100000" sy="100000" flip="none" algn="tl"/>
                    </a:blipFill>
                  </a:tcPr>
                </a:tc>
                <a:extLst>
                  <a:ext uri="{0D108BD9-81ED-4DB2-BD59-A6C34878D82A}">
                    <a16:rowId xmlns:a16="http://schemas.microsoft.com/office/drawing/2014/main" val="10000"/>
                  </a:ext>
                </a:extLst>
              </a:tr>
              <a:tr h="1219200">
                <a:tc>
                  <a:txBody>
                    <a:bodyPr/>
                    <a:lstStyle/>
                    <a:p>
                      <a:pPr algn="ctr" rtl="1"/>
                      <a:endParaRPr lang="ar-EG" sz="4400" dirty="0">
                        <a:solidFill>
                          <a:srgbClr val="002060"/>
                        </a:solidFill>
                      </a:endParaRPr>
                    </a:p>
                    <a:p>
                      <a:pPr algn="ctr" rtl="1"/>
                      <a:endParaRPr lang="ar-EG" sz="2800" dirty="0">
                        <a:solidFill>
                          <a:srgbClr val="002060"/>
                        </a:solidFill>
                      </a:endParaRPr>
                    </a:p>
                  </a:txBody>
                  <a:tcPr>
                    <a:blipFill>
                      <a:blip r:embed="rId3"/>
                      <a:tile tx="0" ty="0" sx="100000" sy="100000" flip="none" algn="tl"/>
                    </a:blipFill>
                  </a:tcPr>
                </a:tc>
                <a:tc>
                  <a:txBody>
                    <a:bodyPr/>
                    <a:lstStyle/>
                    <a:p>
                      <a:pPr algn="ctr" rtl="1"/>
                      <a:endParaRPr lang="ar-EG" sz="4800" dirty="0">
                        <a:solidFill>
                          <a:srgbClr val="002060"/>
                        </a:solidFill>
                      </a:endParaRPr>
                    </a:p>
                  </a:txBody>
                  <a:tcPr>
                    <a:blipFill>
                      <a:blip r:embed="rId3"/>
                      <a:tile tx="0" ty="0" sx="100000" sy="100000" flip="none" algn="tl"/>
                    </a:blipFill>
                  </a:tcPr>
                </a:tc>
                <a:tc>
                  <a:txBody>
                    <a:bodyPr/>
                    <a:lstStyle/>
                    <a:p>
                      <a:pPr algn="ctr" rtl="1"/>
                      <a:endParaRPr lang="ar-EG" sz="4800" dirty="0">
                        <a:solidFill>
                          <a:srgbClr val="002060"/>
                        </a:solidFill>
                      </a:endParaRPr>
                    </a:p>
                  </a:txBody>
                  <a:tcPr>
                    <a:blipFill>
                      <a:blip r:embed="rId3"/>
                      <a:tile tx="0" ty="0" sx="100000" sy="100000" flip="none" algn="tl"/>
                    </a:blipFill>
                  </a:tcPr>
                </a:tc>
                <a:extLst>
                  <a:ext uri="{0D108BD9-81ED-4DB2-BD59-A6C34878D82A}">
                    <a16:rowId xmlns:a16="http://schemas.microsoft.com/office/drawing/2014/main" val="10001"/>
                  </a:ext>
                </a:extLst>
              </a:tr>
            </a:tbl>
          </a:graphicData>
        </a:graphic>
      </p:graphicFrame>
      <p:graphicFrame>
        <p:nvGraphicFramePr>
          <p:cNvPr id="3" name="Table 2"/>
          <p:cNvGraphicFramePr>
            <a:graphicFrameLocks noGrp="1"/>
          </p:cNvGraphicFramePr>
          <p:nvPr/>
        </p:nvGraphicFramePr>
        <p:xfrm>
          <a:off x="827314" y="1317240"/>
          <a:ext cx="7619999" cy="701040"/>
        </p:xfrm>
        <a:graphic>
          <a:graphicData uri="http://schemas.openxmlformats.org/drawingml/2006/table">
            <a:tbl>
              <a:tblPr rtl="1" firstRow="1" bandRow="1">
                <a:tableStyleId>{5C22544A-7EE6-4342-B048-85BDC9FD1C3A}</a:tableStyleId>
              </a:tblPr>
              <a:tblGrid>
                <a:gridCol w="5050153">
                  <a:extLst>
                    <a:ext uri="{9D8B030D-6E8A-4147-A177-3AD203B41FA5}">
                      <a16:colId xmlns:a16="http://schemas.microsoft.com/office/drawing/2014/main" val="20000"/>
                    </a:ext>
                  </a:extLst>
                </a:gridCol>
                <a:gridCol w="1310293">
                  <a:extLst>
                    <a:ext uri="{9D8B030D-6E8A-4147-A177-3AD203B41FA5}">
                      <a16:colId xmlns:a16="http://schemas.microsoft.com/office/drawing/2014/main" val="20001"/>
                    </a:ext>
                  </a:extLst>
                </a:gridCol>
                <a:gridCol w="1259553">
                  <a:extLst>
                    <a:ext uri="{9D8B030D-6E8A-4147-A177-3AD203B41FA5}">
                      <a16:colId xmlns:a16="http://schemas.microsoft.com/office/drawing/2014/main" val="20002"/>
                    </a:ext>
                  </a:extLst>
                </a:gridCol>
              </a:tblGrid>
              <a:tr h="370840">
                <a:tc>
                  <a:txBody>
                    <a:bodyPr/>
                    <a:lstStyle/>
                    <a:p>
                      <a:pPr algn="ctr" rtl="1"/>
                      <a:endParaRPr lang="ar-EG" sz="4000" b="1" kern="1200" dirty="0">
                        <a:solidFill>
                          <a:srgbClr val="C00000"/>
                        </a:solidFill>
                        <a:latin typeface="+mn-lt"/>
                        <a:ea typeface="+mn-ea"/>
                        <a:cs typeface="+mn-cs"/>
                      </a:endParaRPr>
                    </a:p>
                  </a:txBody>
                  <a:tcPr>
                    <a:blipFill>
                      <a:blip r:embed="rId4"/>
                      <a:tile tx="0" ty="0" sx="100000" sy="100000" flip="none" algn="tl"/>
                    </a:blipFill>
                  </a:tcPr>
                </a:tc>
                <a:tc>
                  <a:txBody>
                    <a:bodyPr/>
                    <a:lstStyle/>
                    <a:p>
                      <a:pPr algn="ctr" rtl="1"/>
                      <a:endParaRPr lang="ar-EG" sz="4000" b="1" kern="1200" dirty="0">
                        <a:solidFill>
                          <a:srgbClr val="C00000"/>
                        </a:solidFill>
                        <a:latin typeface="+mn-lt"/>
                        <a:ea typeface="+mn-ea"/>
                        <a:cs typeface="+mn-cs"/>
                      </a:endParaRPr>
                    </a:p>
                  </a:txBody>
                  <a:tcPr>
                    <a:blipFill>
                      <a:blip r:embed="rId4"/>
                      <a:tile tx="0" ty="0" sx="100000" sy="100000" flip="none" algn="tl"/>
                    </a:blipFill>
                  </a:tcPr>
                </a:tc>
                <a:tc>
                  <a:txBody>
                    <a:bodyPr/>
                    <a:lstStyle/>
                    <a:p>
                      <a:pPr algn="ctr" rtl="1"/>
                      <a:endParaRPr lang="ar-EG" sz="4000" dirty="0">
                        <a:solidFill>
                          <a:srgbClr val="C00000"/>
                        </a:solidFill>
                      </a:endParaRPr>
                    </a:p>
                  </a:txBody>
                  <a:tcPr>
                    <a:blipFill>
                      <a:blip r:embed="rId4"/>
                      <a:tile tx="0" ty="0" sx="100000" sy="100000" flip="none" algn="tl"/>
                    </a:blipFill>
                  </a:tcPr>
                </a:tc>
                <a:extLst>
                  <a:ext uri="{0D108BD9-81ED-4DB2-BD59-A6C34878D82A}">
                    <a16:rowId xmlns:a16="http://schemas.microsoft.com/office/drawing/2014/main" val="10000"/>
                  </a:ext>
                </a:extLst>
              </a:tr>
            </a:tbl>
          </a:graphicData>
        </a:graphic>
      </p:graphicFrame>
      <p:sp>
        <p:nvSpPr>
          <p:cNvPr id="8218" name="مستطيل 6"/>
          <p:cNvSpPr>
            <a:spLocks noChangeArrowheads="1"/>
          </p:cNvSpPr>
          <p:nvPr/>
        </p:nvSpPr>
        <p:spPr bwMode="auto">
          <a:xfrm>
            <a:off x="4370388" y="1295400"/>
            <a:ext cx="3325812" cy="646113"/>
          </a:xfrm>
          <a:prstGeom prst="rect">
            <a:avLst/>
          </a:prstGeom>
          <a:noFill/>
          <a:ln w="9525">
            <a:noFill/>
            <a:miter lim="800000"/>
            <a:headEnd/>
            <a:tailEnd/>
          </a:ln>
        </p:spPr>
        <p:txBody>
          <a:bodyPr wrap="none">
            <a:spAutoFit/>
          </a:bodyPr>
          <a:lstStyle/>
          <a:p>
            <a:pPr algn="ctr" rtl="1"/>
            <a:r>
              <a:rPr lang="ar-EG" sz="3600" b="1">
                <a:solidFill>
                  <a:srgbClr val="C00000"/>
                </a:solidFill>
              </a:rPr>
              <a:t>الاحتياطات المقترحة </a:t>
            </a:r>
            <a:endParaRPr lang="ar-EG" sz="3600">
              <a:solidFill>
                <a:srgbClr val="C00000"/>
              </a:solidFill>
            </a:endParaRPr>
          </a:p>
        </p:txBody>
      </p:sp>
      <p:sp>
        <p:nvSpPr>
          <p:cNvPr id="8219" name="مستطيل 7"/>
          <p:cNvSpPr>
            <a:spLocks noChangeArrowheads="1"/>
          </p:cNvSpPr>
          <p:nvPr/>
        </p:nvSpPr>
        <p:spPr bwMode="auto">
          <a:xfrm>
            <a:off x="2299607" y="1441576"/>
            <a:ext cx="990600" cy="461963"/>
          </a:xfrm>
          <a:prstGeom prst="rect">
            <a:avLst/>
          </a:prstGeom>
          <a:noFill/>
          <a:ln w="9525">
            <a:noFill/>
            <a:miter lim="800000"/>
            <a:headEnd/>
            <a:tailEnd/>
          </a:ln>
        </p:spPr>
        <p:txBody>
          <a:bodyPr>
            <a:spAutoFit/>
          </a:bodyPr>
          <a:lstStyle/>
          <a:p>
            <a:pPr algn="ctr" rtl="1"/>
            <a:r>
              <a:rPr lang="ar-EG" sz="2400" b="1" dirty="0">
                <a:solidFill>
                  <a:srgbClr val="C00000"/>
                </a:solidFill>
              </a:rPr>
              <a:t>منطقي</a:t>
            </a:r>
            <a:endParaRPr lang="ar-EG" sz="2400" dirty="0">
              <a:solidFill>
                <a:srgbClr val="C00000"/>
              </a:solidFill>
            </a:endParaRPr>
          </a:p>
        </p:txBody>
      </p:sp>
      <p:sp>
        <p:nvSpPr>
          <p:cNvPr id="8220" name="مستطيل 8"/>
          <p:cNvSpPr>
            <a:spLocks noChangeArrowheads="1"/>
          </p:cNvSpPr>
          <p:nvPr/>
        </p:nvSpPr>
        <p:spPr bwMode="auto">
          <a:xfrm>
            <a:off x="907596" y="1459367"/>
            <a:ext cx="1114425" cy="400050"/>
          </a:xfrm>
          <a:prstGeom prst="rect">
            <a:avLst/>
          </a:prstGeom>
          <a:noFill/>
          <a:ln w="9525">
            <a:noFill/>
            <a:miter lim="800000"/>
            <a:headEnd/>
            <a:tailEnd/>
          </a:ln>
        </p:spPr>
        <p:txBody>
          <a:bodyPr wrap="none">
            <a:spAutoFit/>
          </a:bodyPr>
          <a:lstStyle/>
          <a:p>
            <a:pPr algn="ctr" rtl="1"/>
            <a:r>
              <a:rPr lang="ar-EG" sz="2000" b="1" dirty="0">
                <a:solidFill>
                  <a:srgbClr val="C00000"/>
                </a:solidFill>
              </a:rPr>
              <a:t>غير منطقي</a:t>
            </a:r>
            <a:endParaRPr lang="ar-EG" sz="2000" dirty="0">
              <a:solidFill>
                <a:srgbClr val="C00000"/>
              </a:solidFill>
            </a:endParaRPr>
          </a:p>
        </p:txBody>
      </p:sp>
      <p:sp>
        <p:nvSpPr>
          <p:cNvPr id="11" name="مستطيل 10"/>
          <p:cNvSpPr>
            <a:spLocks noChangeArrowheads="1"/>
          </p:cNvSpPr>
          <p:nvPr/>
        </p:nvSpPr>
        <p:spPr bwMode="auto">
          <a:xfrm>
            <a:off x="3171825" y="2286341"/>
            <a:ext cx="5486400" cy="584200"/>
          </a:xfrm>
          <a:prstGeom prst="rect">
            <a:avLst/>
          </a:prstGeom>
          <a:noFill/>
          <a:ln w="9525">
            <a:noFill/>
            <a:miter lim="800000"/>
            <a:headEnd/>
            <a:tailEnd/>
          </a:ln>
        </p:spPr>
        <p:txBody>
          <a:bodyPr>
            <a:spAutoFit/>
          </a:bodyPr>
          <a:lstStyle/>
          <a:p>
            <a:pPr marL="514350" indent="-514350" algn="ctr" rtl="1"/>
            <a:r>
              <a:rPr lang="ar-SA" sz="3200" b="1" dirty="0">
                <a:solidFill>
                  <a:srgbClr val="0000FF"/>
                </a:solidFill>
              </a:rPr>
              <a:t>7- </a:t>
            </a:r>
            <a:r>
              <a:rPr lang="ar-EG" sz="3200" b="1" dirty="0">
                <a:solidFill>
                  <a:srgbClr val="0000FF"/>
                </a:solidFill>
              </a:rPr>
              <a:t>استخدام المياه النقية في المسابح. </a:t>
            </a:r>
            <a:endParaRPr lang="ar-EG" sz="4800" dirty="0">
              <a:solidFill>
                <a:srgbClr val="0000FF"/>
              </a:solidFill>
            </a:endParaRPr>
          </a:p>
        </p:txBody>
      </p:sp>
      <p:sp>
        <p:nvSpPr>
          <p:cNvPr id="4" name="Rectangle 1"/>
          <p:cNvSpPr>
            <a:spLocks noChangeArrowheads="1"/>
          </p:cNvSpPr>
          <p:nvPr/>
        </p:nvSpPr>
        <p:spPr bwMode="auto">
          <a:xfrm>
            <a:off x="2343150" y="2245202"/>
            <a:ext cx="838200" cy="769937"/>
          </a:xfrm>
          <a:prstGeom prst="rect">
            <a:avLst/>
          </a:prstGeom>
          <a:noFill/>
          <a:ln w="9525">
            <a:noFill/>
            <a:miter lim="800000"/>
            <a:headEnd/>
            <a:tailEnd/>
          </a:ln>
        </p:spPr>
        <p:txBody>
          <a:bodyPr anchor="ctr">
            <a:spAutoFit/>
          </a:bodyPr>
          <a:lstStyle/>
          <a:p>
            <a:pPr algn="ctr" rtl="1"/>
            <a:r>
              <a:rPr lang="ar-EG" sz="4400" b="1" dirty="0">
                <a:solidFill>
                  <a:srgbClr val="660066"/>
                </a:solidFill>
                <a:latin typeface="Calibri" pitchFamily="34" charset="0"/>
              </a:rPr>
              <a:t>√</a:t>
            </a:r>
            <a:endParaRPr lang="ar-EG" sz="4800" dirty="0">
              <a:solidFill>
                <a:srgbClr val="660066"/>
              </a:solidFill>
            </a:endParaRPr>
          </a:p>
        </p:txBody>
      </p:sp>
      <p:sp>
        <p:nvSpPr>
          <p:cNvPr id="13" name="مستطيل 12"/>
          <p:cNvSpPr>
            <a:spLocks noChangeArrowheads="1"/>
          </p:cNvSpPr>
          <p:nvPr/>
        </p:nvSpPr>
        <p:spPr bwMode="auto">
          <a:xfrm>
            <a:off x="2151062" y="2384652"/>
            <a:ext cx="1220788" cy="523875"/>
          </a:xfrm>
          <a:prstGeom prst="rect">
            <a:avLst/>
          </a:prstGeom>
          <a:noFill/>
          <a:ln w="9525">
            <a:noFill/>
            <a:miter lim="800000"/>
            <a:headEnd/>
            <a:tailEnd/>
          </a:ln>
        </p:spPr>
        <p:txBody>
          <a:bodyPr wrap="none">
            <a:spAutoFit/>
          </a:bodyPr>
          <a:lstStyle/>
          <a:p>
            <a:pPr algn="ctr" rtl="1"/>
            <a:r>
              <a:rPr lang="ar-EG" sz="2800" b="1" dirty="0">
                <a:solidFill>
                  <a:srgbClr val="002060"/>
                </a:solidFill>
              </a:rPr>
              <a:t>(        )</a:t>
            </a:r>
            <a:endParaRPr lang="ar-EG" sz="2800" dirty="0">
              <a:solidFill>
                <a:srgbClr val="002060"/>
              </a:solidFill>
            </a:endParaRPr>
          </a:p>
        </p:txBody>
      </p:sp>
      <p:sp>
        <p:nvSpPr>
          <p:cNvPr id="14" name="مستطيل 13"/>
          <p:cNvSpPr>
            <a:spLocks noChangeArrowheads="1"/>
          </p:cNvSpPr>
          <p:nvPr/>
        </p:nvSpPr>
        <p:spPr bwMode="auto">
          <a:xfrm>
            <a:off x="796585" y="2384652"/>
            <a:ext cx="1220788" cy="523875"/>
          </a:xfrm>
          <a:prstGeom prst="rect">
            <a:avLst/>
          </a:prstGeom>
          <a:noFill/>
          <a:ln w="9525">
            <a:noFill/>
            <a:miter lim="800000"/>
            <a:headEnd/>
            <a:tailEnd/>
          </a:ln>
        </p:spPr>
        <p:txBody>
          <a:bodyPr wrap="none">
            <a:spAutoFit/>
          </a:bodyPr>
          <a:lstStyle/>
          <a:p>
            <a:pPr algn="ctr" rtl="1"/>
            <a:r>
              <a:rPr lang="ar-EG" sz="2800" b="1" dirty="0">
                <a:solidFill>
                  <a:srgbClr val="002060"/>
                </a:solidFill>
              </a:rPr>
              <a:t>(        )</a:t>
            </a:r>
            <a:endParaRPr lang="ar-EG" sz="2800" dirty="0">
              <a:solidFill>
                <a:srgbClr val="002060"/>
              </a:solidFill>
            </a:endParaRPr>
          </a:p>
        </p:txBody>
      </p:sp>
      <p:sp>
        <p:nvSpPr>
          <p:cNvPr id="15" name="مستطيل 14"/>
          <p:cNvSpPr>
            <a:spLocks noChangeArrowheads="1"/>
          </p:cNvSpPr>
          <p:nvPr/>
        </p:nvSpPr>
        <p:spPr bwMode="auto">
          <a:xfrm>
            <a:off x="2102076" y="3416754"/>
            <a:ext cx="1220788" cy="523875"/>
          </a:xfrm>
          <a:prstGeom prst="rect">
            <a:avLst/>
          </a:prstGeom>
          <a:noFill/>
          <a:ln w="9525">
            <a:noFill/>
            <a:miter lim="800000"/>
            <a:headEnd/>
            <a:tailEnd/>
          </a:ln>
        </p:spPr>
        <p:txBody>
          <a:bodyPr wrap="none">
            <a:spAutoFit/>
          </a:bodyPr>
          <a:lstStyle/>
          <a:p>
            <a:pPr algn="ctr" rtl="1"/>
            <a:r>
              <a:rPr lang="ar-EG" sz="2800" b="1" dirty="0">
                <a:solidFill>
                  <a:srgbClr val="002060"/>
                </a:solidFill>
              </a:rPr>
              <a:t>(        )</a:t>
            </a:r>
            <a:endParaRPr lang="ar-EG" sz="2800" dirty="0">
              <a:solidFill>
                <a:srgbClr val="002060"/>
              </a:solidFill>
            </a:endParaRPr>
          </a:p>
        </p:txBody>
      </p:sp>
      <p:sp>
        <p:nvSpPr>
          <p:cNvPr id="16" name="مستطيل 15"/>
          <p:cNvSpPr>
            <a:spLocks noChangeArrowheads="1"/>
          </p:cNvSpPr>
          <p:nvPr/>
        </p:nvSpPr>
        <p:spPr bwMode="auto">
          <a:xfrm>
            <a:off x="796585" y="3438525"/>
            <a:ext cx="1220788" cy="523875"/>
          </a:xfrm>
          <a:prstGeom prst="rect">
            <a:avLst/>
          </a:prstGeom>
          <a:noFill/>
          <a:ln w="9525">
            <a:noFill/>
            <a:miter lim="800000"/>
            <a:headEnd/>
            <a:tailEnd/>
          </a:ln>
        </p:spPr>
        <p:txBody>
          <a:bodyPr wrap="none">
            <a:spAutoFit/>
          </a:bodyPr>
          <a:lstStyle/>
          <a:p>
            <a:pPr algn="ctr" rtl="1"/>
            <a:r>
              <a:rPr lang="ar-EG" sz="2800" b="1" dirty="0">
                <a:solidFill>
                  <a:srgbClr val="002060"/>
                </a:solidFill>
              </a:rPr>
              <a:t>(        )</a:t>
            </a:r>
            <a:endParaRPr lang="ar-EG" sz="2800" dirty="0">
              <a:solidFill>
                <a:srgbClr val="002060"/>
              </a:solidFill>
            </a:endParaRPr>
          </a:p>
        </p:txBody>
      </p:sp>
      <p:sp>
        <p:nvSpPr>
          <p:cNvPr id="5" name="Rectangle 1"/>
          <p:cNvSpPr>
            <a:spLocks noChangeArrowheads="1"/>
          </p:cNvSpPr>
          <p:nvPr/>
        </p:nvSpPr>
        <p:spPr bwMode="auto">
          <a:xfrm>
            <a:off x="966787" y="3265488"/>
            <a:ext cx="838200" cy="769938"/>
          </a:xfrm>
          <a:prstGeom prst="rect">
            <a:avLst/>
          </a:prstGeom>
          <a:noFill/>
          <a:ln w="9525">
            <a:noFill/>
            <a:miter lim="800000"/>
            <a:headEnd/>
            <a:tailEnd/>
          </a:ln>
        </p:spPr>
        <p:txBody>
          <a:bodyPr anchor="ctr">
            <a:spAutoFit/>
          </a:bodyPr>
          <a:lstStyle/>
          <a:p>
            <a:pPr algn="ctr" rtl="1"/>
            <a:r>
              <a:rPr lang="ar-EG" sz="4400" b="1" dirty="0">
                <a:solidFill>
                  <a:srgbClr val="660066"/>
                </a:solidFill>
                <a:latin typeface="Calibri" pitchFamily="34" charset="0"/>
              </a:rPr>
              <a:t>√</a:t>
            </a:r>
            <a:endParaRPr lang="ar-EG" sz="4800" dirty="0">
              <a:solidFill>
                <a:srgbClr val="660066"/>
              </a:solidFill>
            </a:endParaRPr>
          </a:p>
        </p:txBody>
      </p:sp>
      <p:sp>
        <p:nvSpPr>
          <p:cNvPr id="19" name="مستطيل 18"/>
          <p:cNvSpPr>
            <a:spLocks noChangeArrowheads="1"/>
          </p:cNvSpPr>
          <p:nvPr/>
        </p:nvSpPr>
        <p:spPr bwMode="auto">
          <a:xfrm>
            <a:off x="3276600" y="3235779"/>
            <a:ext cx="5199178" cy="954087"/>
          </a:xfrm>
          <a:prstGeom prst="rect">
            <a:avLst/>
          </a:prstGeom>
          <a:noFill/>
          <a:ln w="9525">
            <a:noFill/>
            <a:miter lim="800000"/>
            <a:headEnd/>
            <a:tailEnd/>
          </a:ln>
        </p:spPr>
        <p:txBody>
          <a:bodyPr wrap="square">
            <a:spAutoFit/>
          </a:bodyPr>
          <a:lstStyle/>
          <a:p>
            <a:pPr algn="ctr" rtl="1"/>
            <a:r>
              <a:rPr lang="ar-EG" sz="2800" b="1" dirty="0">
                <a:solidFill>
                  <a:srgbClr val="0000FF"/>
                </a:solidFill>
              </a:rPr>
              <a:t>8. تعليم الأطفال إصدار صرخة إنقاذ أو تنبيه لحالات الغرق. </a:t>
            </a:r>
            <a:endParaRPr lang="ar-EG" sz="6000" dirty="0">
              <a:solidFill>
                <a:srgbClr val="0000FF"/>
              </a:solidFill>
            </a:endParaRPr>
          </a:p>
        </p:txBody>
      </p:sp>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lide(fromLeft)">
                                      <p:cBhvr>
                                        <p:cTn id="7" dur="500"/>
                                        <p:tgtEl>
                                          <p:spTgt spid="11"/>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slide(fromLeft)">
                                      <p:cBhvr>
                                        <p:cTn id="10" dur="500"/>
                                        <p:tgtEl>
                                          <p:spTgt spid="13"/>
                                        </p:tgtEl>
                                      </p:cBhvr>
                                    </p:animEffect>
                                  </p:childTnLst>
                                </p:cTn>
                              </p:par>
                              <p:par>
                                <p:cTn id="11" presetID="12" presetClass="entr" presetSubtype="8"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slide(fromLeft)">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3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400" decel="100000"/>
                                        <p:tgtEl>
                                          <p:spTgt spid="4"/>
                                        </p:tgtEl>
                                      </p:cBhvr>
                                    </p:animEffect>
                                    <p:anim calcmode="lin" valueType="num">
                                      <p:cBhvr>
                                        <p:cTn id="19" dur="400" decel="100000" fill="hold"/>
                                        <p:tgtEl>
                                          <p:spTgt spid="4"/>
                                        </p:tgtEl>
                                        <p:attrNameLst>
                                          <p:attrName>style.rotation</p:attrName>
                                        </p:attrNameLst>
                                      </p:cBhvr>
                                      <p:tavLst>
                                        <p:tav tm="0">
                                          <p:val>
                                            <p:fltVal val="-90"/>
                                          </p:val>
                                        </p:tav>
                                        <p:tav tm="100000">
                                          <p:val>
                                            <p:fltVal val="0"/>
                                          </p:val>
                                        </p:tav>
                                      </p:tavLst>
                                    </p:anim>
                                    <p:anim calcmode="lin" valueType="num">
                                      <p:cBhvr>
                                        <p:cTn id="20" dur="400" decel="100000" fill="hold"/>
                                        <p:tgtEl>
                                          <p:spTgt spid="4"/>
                                        </p:tgtEl>
                                        <p:attrNameLst>
                                          <p:attrName>ppt_x</p:attrName>
                                        </p:attrNameLst>
                                      </p:cBhvr>
                                      <p:tavLst>
                                        <p:tav tm="0">
                                          <p:val>
                                            <p:strVal val="#ppt_x+0.4"/>
                                          </p:val>
                                        </p:tav>
                                        <p:tav tm="100000">
                                          <p:val>
                                            <p:strVal val="#ppt_x-0.05"/>
                                          </p:val>
                                        </p:tav>
                                      </p:tavLst>
                                    </p:anim>
                                    <p:anim calcmode="lin" valueType="num">
                                      <p:cBhvr>
                                        <p:cTn id="21" dur="400" decel="100000" fill="hold"/>
                                        <p:tgtEl>
                                          <p:spTgt spid="4"/>
                                        </p:tgtEl>
                                        <p:attrNameLst>
                                          <p:attrName>ppt_y</p:attrName>
                                        </p:attrNameLst>
                                      </p:cBhvr>
                                      <p:tavLst>
                                        <p:tav tm="0">
                                          <p:val>
                                            <p:strVal val="#ppt_y-0.4"/>
                                          </p:val>
                                        </p:tav>
                                        <p:tav tm="100000">
                                          <p:val>
                                            <p:strVal val="#ppt_y+0.1"/>
                                          </p:val>
                                        </p:tav>
                                      </p:tavLst>
                                    </p:anim>
                                    <p:anim calcmode="lin" valueType="num">
                                      <p:cBhvr>
                                        <p:cTn id="22" dur="100" accel="100000" fill="hold">
                                          <p:stCondLst>
                                            <p:cond delay="400"/>
                                          </p:stCondLst>
                                        </p:cTn>
                                        <p:tgtEl>
                                          <p:spTgt spid="4"/>
                                        </p:tgtEl>
                                        <p:attrNameLst>
                                          <p:attrName>ppt_x</p:attrName>
                                        </p:attrNameLst>
                                      </p:cBhvr>
                                      <p:tavLst>
                                        <p:tav tm="0">
                                          <p:val>
                                            <p:strVal val="#ppt_x-0.05"/>
                                          </p:val>
                                        </p:tav>
                                        <p:tav tm="100000">
                                          <p:val>
                                            <p:strVal val="#ppt_x"/>
                                          </p:val>
                                        </p:tav>
                                      </p:tavLst>
                                    </p:anim>
                                    <p:anim calcmode="lin" valueType="num">
                                      <p:cBhvr>
                                        <p:cTn id="23" dur="100" accel="100000" fill="hold">
                                          <p:stCondLst>
                                            <p:cond delay="4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2" presetClass="entr" presetSubtype="8"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slide(fromLeft)">
                                      <p:cBhvr>
                                        <p:cTn id="28" dur="500"/>
                                        <p:tgtEl>
                                          <p:spTgt spid="19"/>
                                        </p:tgtEl>
                                      </p:cBhvr>
                                    </p:animEffect>
                                  </p:childTnLst>
                                </p:cTn>
                              </p:par>
                              <p:par>
                                <p:cTn id="29" presetID="12" presetClass="entr" presetSubtype="8"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slide(fromLeft)">
                                      <p:cBhvr>
                                        <p:cTn id="31" dur="500"/>
                                        <p:tgtEl>
                                          <p:spTgt spid="15"/>
                                        </p:tgtEl>
                                      </p:cBhvr>
                                    </p:animEffect>
                                  </p:childTnLst>
                                </p:cTn>
                              </p:par>
                              <p:par>
                                <p:cTn id="32" presetID="12" presetClass="entr" presetSubtype="8"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slide(fromLeft)">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30"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400" decel="100000"/>
                                        <p:tgtEl>
                                          <p:spTgt spid="5"/>
                                        </p:tgtEl>
                                      </p:cBhvr>
                                    </p:animEffect>
                                    <p:anim calcmode="lin" valueType="num">
                                      <p:cBhvr>
                                        <p:cTn id="40" dur="400" decel="100000" fill="hold"/>
                                        <p:tgtEl>
                                          <p:spTgt spid="5"/>
                                        </p:tgtEl>
                                        <p:attrNameLst>
                                          <p:attrName>style.rotation</p:attrName>
                                        </p:attrNameLst>
                                      </p:cBhvr>
                                      <p:tavLst>
                                        <p:tav tm="0">
                                          <p:val>
                                            <p:fltVal val="-90"/>
                                          </p:val>
                                        </p:tav>
                                        <p:tav tm="100000">
                                          <p:val>
                                            <p:fltVal val="0"/>
                                          </p:val>
                                        </p:tav>
                                      </p:tavLst>
                                    </p:anim>
                                    <p:anim calcmode="lin" valueType="num">
                                      <p:cBhvr>
                                        <p:cTn id="41" dur="400" decel="100000" fill="hold"/>
                                        <p:tgtEl>
                                          <p:spTgt spid="5"/>
                                        </p:tgtEl>
                                        <p:attrNameLst>
                                          <p:attrName>ppt_x</p:attrName>
                                        </p:attrNameLst>
                                      </p:cBhvr>
                                      <p:tavLst>
                                        <p:tav tm="0">
                                          <p:val>
                                            <p:strVal val="#ppt_x+0.4"/>
                                          </p:val>
                                        </p:tav>
                                        <p:tav tm="100000">
                                          <p:val>
                                            <p:strVal val="#ppt_x-0.05"/>
                                          </p:val>
                                        </p:tav>
                                      </p:tavLst>
                                    </p:anim>
                                    <p:anim calcmode="lin" valueType="num">
                                      <p:cBhvr>
                                        <p:cTn id="42" dur="400" decel="100000" fill="hold"/>
                                        <p:tgtEl>
                                          <p:spTgt spid="5"/>
                                        </p:tgtEl>
                                        <p:attrNameLst>
                                          <p:attrName>ppt_y</p:attrName>
                                        </p:attrNameLst>
                                      </p:cBhvr>
                                      <p:tavLst>
                                        <p:tav tm="0">
                                          <p:val>
                                            <p:strVal val="#ppt_y-0.4"/>
                                          </p:val>
                                        </p:tav>
                                        <p:tav tm="100000">
                                          <p:val>
                                            <p:strVal val="#ppt_y+0.1"/>
                                          </p:val>
                                        </p:tav>
                                      </p:tavLst>
                                    </p:anim>
                                    <p:anim calcmode="lin" valueType="num">
                                      <p:cBhvr>
                                        <p:cTn id="43" dur="100" accel="100000" fill="hold">
                                          <p:stCondLst>
                                            <p:cond delay="400"/>
                                          </p:stCondLst>
                                        </p:cTn>
                                        <p:tgtEl>
                                          <p:spTgt spid="5"/>
                                        </p:tgtEl>
                                        <p:attrNameLst>
                                          <p:attrName>ppt_x</p:attrName>
                                        </p:attrNameLst>
                                      </p:cBhvr>
                                      <p:tavLst>
                                        <p:tav tm="0">
                                          <p:val>
                                            <p:strVal val="#ppt_x-0.05"/>
                                          </p:val>
                                        </p:tav>
                                        <p:tav tm="100000">
                                          <p:val>
                                            <p:strVal val="#ppt_x"/>
                                          </p:val>
                                        </p:tav>
                                      </p:tavLst>
                                    </p:anim>
                                    <p:anim calcmode="lin" valueType="num">
                                      <p:cBhvr>
                                        <p:cTn id="44" dur="100" accel="100000" fill="hold">
                                          <p:stCondLst>
                                            <p:cond delay="4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P spid="13" grpId="0"/>
      <p:bldP spid="14" grpId="0"/>
      <p:bldP spid="15" grpId="0"/>
      <p:bldP spid="16" grpId="0"/>
      <p:bldP spid="5" grpId="0"/>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057400" y="3352800"/>
            <a:ext cx="5334000" cy="1938338"/>
          </a:xfrm>
          <a:prstGeom prst="rect">
            <a:avLst/>
          </a:prstGeom>
          <a:noFill/>
          <a:effectLst/>
        </p:spPr>
        <p:txBody>
          <a:bodyPr rtlCol="1">
            <a:spAutoFit/>
          </a:bodyPr>
          <a:lstStyle/>
          <a:p>
            <a:pPr algn="ctr" rtl="1" fontAlgn="auto">
              <a:spcBef>
                <a:spcPts val="0"/>
              </a:spcBef>
              <a:spcAft>
                <a:spcPts val="0"/>
              </a:spcAft>
              <a:defRPr/>
            </a:pPr>
            <a:r>
              <a:rPr lang="ar-EG" sz="4000" b="1" dirty="0">
                <a:latin typeface="+mn-lt"/>
                <a:cs typeface="+mn-cs"/>
              </a:rPr>
              <a:t>أن بعض حالات الغرق للأطفال الصغار سببها حوض الاستحمام في دورات المياه.</a:t>
            </a:r>
            <a:endParaRPr lang="en-US" sz="4000" dirty="0">
              <a:latin typeface="+mn-lt"/>
              <a:cs typeface="+mn-cs"/>
            </a:endParaRPr>
          </a:p>
        </p:txBody>
      </p:sp>
      <p:sp>
        <p:nvSpPr>
          <p:cNvPr id="7" name="TextBox 4"/>
          <p:cNvSpPr txBox="1">
            <a:spLocks noChangeArrowheads="1"/>
          </p:cNvSpPr>
          <p:nvPr/>
        </p:nvSpPr>
        <p:spPr bwMode="auto">
          <a:xfrm>
            <a:off x="3276600" y="1752600"/>
            <a:ext cx="2895600" cy="1108075"/>
          </a:xfrm>
          <a:prstGeom prst="rect">
            <a:avLst/>
          </a:prstGeom>
          <a:solidFill>
            <a:schemeClr val="accent4">
              <a:lumMod val="20000"/>
              <a:lumOff val="80000"/>
            </a:schemeClr>
          </a:solidFill>
          <a:ln w="9525">
            <a:noFill/>
            <a:miter lim="800000"/>
            <a:headEnd/>
            <a:tailEnd/>
          </a:ln>
        </p:spPr>
        <p:txBody>
          <a:bodyPr>
            <a:spAutoFit/>
          </a:bodyPr>
          <a:lstStyle/>
          <a:p>
            <a:pPr algn="ctr" rtl="1"/>
            <a:r>
              <a:rPr lang="ar-EG" sz="6600" b="1" dirty="0">
                <a:solidFill>
                  <a:srgbClr val="C00000"/>
                </a:solidFill>
                <a:latin typeface="Calibri" pitchFamily="34" charset="0"/>
              </a:rPr>
              <a:t>تذكر</a:t>
            </a:r>
            <a:endParaRPr lang="en-US" sz="6600" dirty="0">
              <a:solidFill>
                <a:srgbClr val="C00000"/>
              </a:solidFill>
              <a:latin typeface="Calibri" pitchFamily="34" charset="0"/>
            </a:endParaRPr>
          </a:p>
        </p:txBody>
      </p:sp>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4)">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3" name="أن بعض حالات الغرق للأطفال الصغار سببها حوض الاستحمام.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Same Side Corner Rectangle 2"/>
          <p:cNvSpPr/>
          <p:nvPr/>
        </p:nvSpPr>
        <p:spPr bwMode="auto">
          <a:xfrm>
            <a:off x="3352800" y="878682"/>
            <a:ext cx="4572000" cy="990600"/>
          </a:xfrm>
          <a:prstGeom prst="round2SameRect">
            <a:avLst>
              <a:gd name="adj1" fmla="val 15886"/>
              <a:gd name="adj2" fmla="val 50000"/>
            </a:avLst>
          </a:prstGeom>
          <a:blipFill>
            <a:blip r:embed="rId5" cstate="print"/>
            <a:tile tx="0" ty="0" sx="100000" sy="100000" flip="none" algn="tl"/>
          </a:blipFill>
          <a:ln w="98425" cmpd="dbl">
            <a:solidFill>
              <a:srgbClr val="00B0F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pic>
        <p:nvPicPr>
          <p:cNvPr id="6" name="Picture 2"/>
          <p:cNvPicPr>
            <a:picLocks noChangeAspect="1" noChangeArrowheads="1"/>
          </p:cNvPicPr>
          <p:nvPr/>
        </p:nvPicPr>
        <p:blipFill>
          <a:blip r:embed="rId6">
            <a:lum bright="-26000" contrast="50000"/>
          </a:blip>
          <a:srcRect/>
          <a:stretch>
            <a:fillRect/>
          </a:stretch>
        </p:blipFill>
        <p:spPr bwMode="auto">
          <a:xfrm>
            <a:off x="7620000" y="2667000"/>
            <a:ext cx="933450" cy="995363"/>
          </a:xfrm>
          <a:prstGeom prst="rect">
            <a:avLst/>
          </a:prstGeom>
          <a:noFill/>
          <a:ln w="9525">
            <a:noFill/>
            <a:miter lim="800000"/>
            <a:headEnd/>
            <a:tailEnd/>
          </a:ln>
        </p:spPr>
      </p:pic>
      <p:pic>
        <p:nvPicPr>
          <p:cNvPr id="18" name="Picture 2"/>
          <p:cNvPicPr>
            <a:picLocks noChangeAspect="1" noChangeArrowheads="1"/>
          </p:cNvPicPr>
          <p:nvPr/>
        </p:nvPicPr>
        <p:blipFill>
          <a:blip r:embed="rId6">
            <a:lum bright="-26000" contrast="50000"/>
          </a:blip>
          <a:srcRect/>
          <a:stretch>
            <a:fillRect/>
          </a:stretch>
        </p:blipFill>
        <p:spPr bwMode="auto">
          <a:xfrm>
            <a:off x="7696200" y="4343400"/>
            <a:ext cx="933450" cy="995363"/>
          </a:xfrm>
          <a:prstGeom prst="rect">
            <a:avLst/>
          </a:prstGeom>
          <a:noFill/>
          <a:ln w="9525">
            <a:noFill/>
            <a:miter lim="800000"/>
            <a:headEnd/>
            <a:tailEnd/>
          </a:ln>
        </p:spPr>
      </p:pic>
      <p:sp>
        <p:nvSpPr>
          <p:cNvPr id="19" name="Rectangle 3"/>
          <p:cNvSpPr>
            <a:spLocks noChangeArrowheads="1"/>
          </p:cNvSpPr>
          <p:nvPr/>
        </p:nvSpPr>
        <p:spPr bwMode="auto">
          <a:xfrm>
            <a:off x="3502025" y="989807"/>
            <a:ext cx="4117975" cy="768350"/>
          </a:xfrm>
          <a:prstGeom prst="rect">
            <a:avLst/>
          </a:prstGeom>
          <a:noFill/>
          <a:ln w="9525">
            <a:noFill/>
            <a:miter lim="800000"/>
            <a:headEnd/>
            <a:tailEnd/>
          </a:ln>
        </p:spPr>
        <p:txBody>
          <a:bodyPr>
            <a:spAutoFit/>
          </a:bodyPr>
          <a:lstStyle/>
          <a:p>
            <a:pPr algn="ctr" rtl="1"/>
            <a:r>
              <a:rPr lang="ar-EG" sz="4400" b="1" dirty="0">
                <a:latin typeface="Calibri" pitchFamily="34" charset="0"/>
              </a:rPr>
              <a:t>كيفية إسعاف الغريق</a:t>
            </a:r>
            <a:endParaRPr lang="en-US" sz="4400" dirty="0">
              <a:latin typeface="Calibri" pitchFamily="34" charset="0"/>
            </a:endParaRPr>
          </a:p>
        </p:txBody>
      </p:sp>
      <p:sp>
        <p:nvSpPr>
          <p:cNvPr id="20" name="Rectangle 9"/>
          <p:cNvSpPr>
            <a:spLocks noChangeArrowheads="1"/>
          </p:cNvSpPr>
          <p:nvPr/>
        </p:nvSpPr>
        <p:spPr bwMode="auto">
          <a:xfrm>
            <a:off x="773112" y="2564606"/>
            <a:ext cx="6694488" cy="1200150"/>
          </a:xfrm>
          <a:prstGeom prst="rect">
            <a:avLst/>
          </a:prstGeom>
          <a:noFill/>
          <a:ln w="9525">
            <a:noFill/>
            <a:miter lim="800000"/>
            <a:headEnd/>
            <a:tailEnd/>
          </a:ln>
        </p:spPr>
        <p:txBody>
          <a:bodyPr>
            <a:spAutoFit/>
          </a:bodyPr>
          <a:lstStyle/>
          <a:p>
            <a:pPr algn="ctr" rtl="1"/>
            <a:r>
              <a:rPr lang="ar-EG" sz="3600" b="1" dirty="0">
                <a:latin typeface="Calibri" pitchFamily="34" charset="0"/>
              </a:rPr>
              <a:t>إذا لم يفقد الغريق وعيه يُرمى إليه طوق النجاة أو أي حبل أو عصا؛ ليمسك بها.</a:t>
            </a:r>
            <a:endParaRPr lang="en-US" sz="3600" dirty="0">
              <a:latin typeface="Calibri" pitchFamily="34" charset="0"/>
            </a:endParaRPr>
          </a:p>
        </p:txBody>
      </p:sp>
      <p:sp>
        <p:nvSpPr>
          <p:cNvPr id="22" name="Rectangle 21"/>
          <p:cNvSpPr>
            <a:spLocks noChangeArrowheads="1"/>
          </p:cNvSpPr>
          <p:nvPr/>
        </p:nvSpPr>
        <p:spPr bwMode="auto">
          <a:xfrm>
            <a:off x="558800" y="4337843"/>
            <a:ext cx="7239000" cy="1568450"/>
          </a:xfrm>
          <a:prstGeom prst="rect">
            <a:avLst/>
          </a:prstGeom>
          <a:noFill/>
          <a:ln w="9525">
            <a:noFill/>
            <a:miter lim="800000"/>
            <a:headEnd/>
            <a:tailEnd/>
          </a:ln>
        </p:spPr>
        <p:txBody>
          <a:bodyPr>
            <a:spAutoFit/>
          </a:bodyPr>
          <a:lstStyle/>
          <a:p>
            <a:pPr algn="ctr" rtl="1"/>
            <a:r>
              <a:rPr lang="ar-EG" sz="3200" b="1" dirty="0">
                <a:latin typeface="Calibri" pitchFamily="34" charset="0"/>
              </a:rPr>
              <a:t>يُرفع الغريق من الماء والمسعف ممسك به من الخلف؟  </a:t>
            </a:r>
            <a:r>
              <a:rPr lang="ar-EG" sz="3200" b="1" dirty="0">
                <a:solidFill>
                  <a:srgbClr val="C00000"/>
                </a:solidFill>
                <a:latin typeface="Calibri" pitchFamily="34" charset="0"/>
              </a:rPr>
              <a:t>علل. </a:t>
            </a:r>
            <a:r>
              <a:rPr lang="ar-EG" sz="3200" b="1" dirty="0">
                <a:latin typeface="Calibri" pitchFamily="34" charset="0"/>
              </a:rPr>
              <a:t>مع محاولة عدم ثني رقبته أو جسده فربما يكون لديه كسر.</a:t>
            </a:r>
            <a:endParaRPr lang="en-US" sz="3200" dirty="0">
              <a:latin typeface="Calibri" pitchFamily="34" charset="0"/>
            </a:endParaRPr>
          </a:p>
        </p:txBody>
      </p:sp>
      <p:sp>
        <p:nvSpPr>
          <p:cNvPr id="23" name="TextBox 6"/>
          <p:cNvSpPr txBox="1">
            <a:spLocks noChangeArrowheads="1"/>
          </p:cNvSpPr>
          <p:nvPr/>
        </p:nvSpPr>
        <p:spPr bwMode="auto">
          <a:xfrm>
            <a:off x="7924800" y="2887663"/>
            <a:ext cx="501650" cy="769937"/>
          </a:xfrm>
          <a:prstGeom prst="rect">
            <a:avLst/>
          </a:prstGeom>
          <a:noFill/>
          <a:ln w="9525">
            <a:noFill/>
            <a:miter lim="800000"/>
            <a:headEnd/>
            <a:tailEnd/>
          </a:ln>
        </p:spPr>
        <p:txBody>
          <a:bodyPr wrap="none">
            <a:spAutoFit/>
          </a:bodyPr>
          <a:lstStyle/>
          <a:p>
            <a:pPr algn="ctr"/>
            <a:r>
              <a:rPr lang="ar-EG" sz="4400" b="1">
                <a:latin typeface="Calibri" pitchFamily="34" charset="0"/>
              </a:rPr>
              <a:t>1</a:t>
            </a:r>
          </a:p>
        </p:txBody>
      </p:sp>
      <p:sp>
        <p:nvSpPr>
          <p:cNvPr id="24" name="TextBox 18"/>
          <p:cNvSpPr txBox="1">
            <a:spLocks noChangeArrowheads="1"/>
          </p:cNvSpPr>
          <p:nvPr/>
        </p:nvSpPr>
        <p:spPr bwMode="auto">
          <a:xfrm>
            <a:off x="8001000" y="4564063"/>
            <a:ext cx="501650" cy="769937"/>
          </a:xfrm>
          <a:prstGeom prst="rect">
            <a:avLst/>
          </a:prstGeom>
          <a:noFill/>
          <a:ln w="9525">
            <a:noFill/>
            <a:miter lim="800000"/>
            <a:headEnd/>
            <a:tailEnd/>
          </a:ln>
        </p:spPr>
        <p:txBody>
          <a:bodyPr wrap="none">
            <a:spAutoFit/>
          </a:bodyPr>
          <a:lstStyle/>
          <a:p>
            <a:pPr algn="ctr"/>
            <a:r>
              <a:rPr lang="ar-EG" sz="4400" b="1">
                <a:latin typeface="Calibri" pitchFamily="34" charset="0"/>
              </a:rPr>
              <a:t>2</a:t>
            </a:r>
          </a:p>
        </p:txBody>
      </p:sp>
      <p:pic>
        <p:nvPicPr>
          <p:cNvPr id="4" name="صورة 3">
            <a:extLst>
              <a:ext uri="{FF2B5EF4-FFF2-40B4-BE49-F238E27FC236}">
                <a16:creationId xmlns:a16="http://schemas.microsoft.com/office/drawing/2014/main" id="{42CA37FD-F9AB-47D8-8340-DF693FB9E0AF}"/>
              </a:ext>
            </a:extLst>
          </p:cNvPr>
          <p:cNvPicPr>
            <a:picLocks noChangeAspect="1"/>
          </p:cNvPicPr>
          <p:nvPr/>
        </p:nvPicPr>
        <p:blipFill>
          <a:blip r:embed="rId7"/>
          <a:stretch>
            <a:fillRect/>
          </a:stretch>
        </p:blipFill>
        <p:spPr>
          <a:xfrm>
            <a:off x="838888" y="642938"/>
            <a:ext cx="1626200" cy="1462088"/>
          </a:xfrm>
          <a:prstGeom prst="rect">
            <a:avLst/>
          </a:prstGeom>
        </p:spPr>
      </p:pic>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Left)">
                                      <p:cBhvr>
                                        <p:cTn id="7" dur="500"/>
                                        <p:tgtEl>
                                          <p:spTgt spid="3"/>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slide(fromLeft)">
                                      <p:cBhvr>
                                        <p:cTn id="10" dur="500"/>
                                        <p:tgtEl>
                                          <p:spTgt spid="19"/>
                                        </p:tgtEl>
                                      </p:cBhvr>
                                    </p:animEffect>
                                  </p:childTnLst>
                                  <p:subTnLst>
                                    <p:audio>
                                      <p:cMediaNode>
                                        <p:cTn display="0" masterRel="sameClick">
                                          <p:stCondLst>
                                            <p:cond evt="begin" delay="0">
                                              <p:tn val="8"/>
                                            </p:cond>
                                          </p:stCondLst>
                                          <p:endCondLst>
                                            <p:cond evt="onStopAudio" delay="0">
                                              <p:tgtEl>
                                                <p:sldTgt/>
                                              </p:tgtEl>
                                            </p:cond>
                                          </p:endCondLst>
                                        </p:cTn>
                                        <p:tgtEl>
                                          <p:sndTgt r:embed="rId3" name="كيفية إسعاف الغريق.wav"/>
                                        </p:tgtEl>
                                      </p:cMediaNode>
                                    </p:audio>
                                  </p:sub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edge">
                                      <p:cBhvr>
                                        <p:cTn id="18" dur="500"/>
                                        <p:tgtEl>
                                          <p:spTgt spid="6"/>
                                        </p:tgtEl>
                                      </p:cBhvr>
                                    </p:animEffect>
                                  </p:childTnLst>
                                </p:cTn>
                              </p:par>
                              <p:par>
                                <p:cTn id="19" presetID="20"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edge">
                                      <p:cBhvr>
                                        <p:cTn id="21" dur="500"/>
                                        <p:tgtEl>
                                          <p:spTgt spid="23"/>
                                        </p:tgtEl>
                                      </p:cBhvr>
                                    </p:animEffect>
                                  </p:childTnLst>
                                </p:cTn>
                              </p:par>
                              <p:par>
                                <p:cTn id="22" presetID="2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edge">
                                      <p:cBhvr>
                                        <p:cTn id="24" dur="500"/>
                                        <p:tgtEl>
                                          <p:spTgt spid="20"/>
                                        </p:tgtEl>
                                      </p:cBhvr>
                                    </p:animEffect>
                                  </p:childTnLst>
                                  <p:subTnLst>
                                    <p:audio>
                                      <p:cMediaNode>
                                        <p:cTn display="0" masterRel="sameClick">
                                          <p:stCondLst>
                                            <p:cond evt="begin" delay="0">
                                              <p:tn val="22"/>
                                            </p:cond>
                                          </p:stCondLst>
                                          <p:endCondLst>
                                            <p:cond evt="onStopAudio" delay="0">
                                              <p:tgtEl>
                                                <p:sldTgt/>
                                              </p:tgtEl>
                                            </p:cond>
                                          </p:endCondLst>
                                        </p:cTn>
                                        <p:tgtEl>
                                          <p:sndTgt r:embed="rId4" name="إذا لم يفقد الغريق وعيه يُرمى إليه طوق النجاة أو أي حبل أو عصا.wav"/>
                                        </p:tgtEl>
                                      </p:cMediaNode>
                                    </p:audio>
                                  </p:subTnLst>
                                </p:cTn>
                              </p:par>
                            </p:childTnLst>
                          </p:cTn>
                        </p:par>
                      </p:childTnLst>
                    </p:cTn>
                  </p:par>
                  <p:par>
                    <p:cTn id="25" fill="hold">
                      <p:stCondLst>
                        <p:cond delay="indefinite"/>
                      </p:stCondLst>
                      <p:childTnLst>
                        <p:par>
                          <p:cTn id="26" fill="hold">
                            <p:stCondLst>
                              <p:cond delay="0"/>
                            </p:stCondLst>
                            <p:childTnLst>
                              <p:par>
                                <p:cTn id="27" presetID="20"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edge">
                                      <p:cBhvr>
                                        <p:cTn id="29" dur="500"/>
                                        <p:tgtEl>
                                          <p:spTgt spid="18"/>
                                        </p:tgtEl>
                                      </p:cBhvr>
                                    </p:animEffect>
                                  </p:childTnLst>
                                </p:cTn>
                              </p:par>
                              <p:par>
                                <p:cTn id="30" presetID="20" presetClass="entr" presetSubtype="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edge">
                                      <p:cBhvr>
                                        <p:cTn id="32" dur="500"/>
                                        <p:tgtEl>
                                          <p:spTgt spid="24"/>
                                        </p:tgtEl>
                                      </p:cBhvr>
                                    </p:animEffect>
                                  </p:childTnLst>
                                </p:cTn>
                              </p:par>
                              <p:par>
                                <p:cTn id="33" presetID="20"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edge">
                                      <p:cBhvr>
                                        <p:cTn id="3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p:bldP spid="23" grpId="0"/>
      <p:bldP spid="2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p:cNvSpPr txBox="1"/>
          <p:nvPr/>
        </p:nvSpPr>
        <p:spPr>
          <a:xfrm>
            <a:off x="838200" y="1565970"/>
            <a:ext cx="7620000" cy="3539430"/>
          </a:xfrm>
          <a:prstGeom prst="rect">
            <a:avLst/>
          </a:prstGeom>
        </p:spPr>
        <p:style>
          <a:lnRef idx="0">
            <a:schemeClr val="accent2"/>
          </a:lnRef>
          <a:fillRef idx="3">
            <a:schemeClr val="accent2"/>
          </a:fillRef>
          <a:effectRef idx="3">
            <a:schemeClr val="accent2"/>
          </a:effectRef>
          <a:fontRef idx="minor">
            <a:schemeClr val="lt1"/>
          </a:fontRef>
        </p:style>
        <p:txBody>
          <a:bodyPr rtlCol="1">
            <a:spAutoFit/>
          </a:bodyPr>
          <a:lstStyle/>
          <a:p>
            <a:pPr marL="514350" indent="-514350" algn="ctr" rtl="1">
              <a:buFont typeface="+mj-lt"/>
              <a:buAutoNum type="arabicPeriod"/>
              <a:defRPr/>
            </a:pPr>
            <a:r>
              <a:rPr lang="ar-EG" sz="3200" b="1" dirty="0">
                <a:solidFill>
                  <a:schemeClr val="bg1"/>
                </a:solidFill>
              </a:rPr>
              <a:t>وضع المصاب بهذا الشكل يجنب المسعف رد الفعل العصبي لهذا المصاب.</a:t>
            </a:r>
          </a:p>
          <a:p>
            <a:pPr marL="514350" indent="-514350" algn="ctr" rtl="1">
              <a:buFont typeface="+mj-lt"/>
              <a:buAutoNum type="arabicPeriod"/>
              <a:defRPr/>
            </a:pPr>
            <a:r>
              <a:rPr lang="ar-EG" sz="3200" b="1" dirty="0">
                <a:solidFill>
                  <a:schemeClr val="bg1"/>
                </a:solidFill>
              </a:rPr>
              <a:t>الإمساك برقبة المصاب ووجهه إلى أعلى يترك له مساحة كافية لتنفس الهواء والتخلص من الماء المتواجد في أنفه وفمه.</a:t>
            </a:r>
          </a:p>
          <a:p>
            <a:pPr marL="514350" indent="-514350" algn="ctr" rtl="1">
              <a:buFont typeface="+mj-lt"/>
              <a:buAutoNum type="arabicPeriod"/>
              <a:defRPr/>
            </a:pPr>
            <a:r>
              <a:rPr lang="ar-EG" sz="3200" b="1" dirty="0">
                <a:solidFill>
                  <a:schemeClr val="bg1"/>
                </a:solidFill>
              </a:rPr>
              <a:t>بما أن الرأس هي أثقل أعضاء الجسم فإن الإمساك بها بإحكام يقلل من احتمالات غرق المصاب.  </a:t>
            </a:r>
          </a:p>
        </p:txBody>
      </p:sp>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وضع المصاب بهذا الشكل يجنب المسعب رد الفعل العصبي لهذا المصاب.wav"/>
                                        </p:tgtEl>
                                      </p:cMediaNode>
                                    </p:audio>
                                  </p:sub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linds(horizontal)">
                                      <p:cBhvr>
                                        <p:cTn id="12" dur="500"/>
                                        <p:tgtEl>
                                          <p:spTgt spid="2">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الإمساك برقبة المصاب ووجهه الي أعلي يترك له مساحه كافيه لتنفس.wav"/>
                                        </p:tgtEl>
                                      </p:cMediaNode>
                                    </p:audio>
                                  </p:sub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linds(horizontal)">
                                      <p:cBhvr>
                                        <p:cTn id="17" dur="500"/>
                                        <p:tgtEl>
                                          <p:spTgt spid="2">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5" name="بما أن الراس هي اثقل اعضاء الجسم فان الامساك بها باحكام يقلل من احتمالات.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6">
            <a:lum bright="-26000" contrast="50000"/>
          </a:blip>
          <a:srcRect/>
          <a:stretch>
            <a:fillRect/>
          </a:stretch>
        </p:blipFill>
        <p:spPr bwMode="auto">
          <a:xfrm>
            <a:off x="7524750" y="517525"/>
            <a:ext cx="933450" cy="995363"/>
          </a:xfrm>
          <a:prstGeom prst="rect">
            <a:avLst/>
          </a:prstGeom>
          <a:noFill/>
          <a:ln w="9525">
            <a:noFill/>
            <a:miter lim="800000"/>
            <a:headEnd/>
            <a:tailEnd/>
          </a:ln>
        </p:spPr>
      </p:pic>
      <p:pic>
        <p:nvPicPr>
          <p:cNvPr id="9" name="Picture 2"/>
          <p:cNvPicPr>
            <a:picLocks noChangeAspect="1" noChangeArrowheads="1"/>
          </p:cNvPicPr>
          <p:nvPr/>
        </p:nvPicPr>
        <p:blipFill>
          <a:blip r:embed="rId6">
            <a:lum bright="-26000" contrast="50000"/>
          </a:blip>
          <a:srcRect/>
          <a:stretch>
            <a:fillRect/>
          </a:stretch>
        </p:blipFill>
        <p:spPr bwMode="auto">
          <a:xfrm>
            <a:off x="7524750" y="2574925"/>
            <a:ext cx="933450" cy="995363"/>
          </a:xfrm>
          <a:prstGeom prst="rect">
            <a:avLst/>
          </a:prstGeom>
          <a:noFill/>
          <a:ln w="9525">
            <a:noFill/>
            <a:miter lim="800000"/>
            <a:headEnd/>
            <a:tailEnd/>
          </a:ln>
        </p:spPr>
      </p:pic>
      <p:pic>
        <p:nvPicPr>
          <p:cNvPr id="15" name="Picture 2"/>
          <p:cNvPicPr>
            <a:picLocks noChangeAspect="1" noChangeArrowheads="1"/>
          </p:cNvPicPr>
          <p:nvPr/>
        </p:nvPicPr>
        <p:blipFill>
          <a:blip r:embed="rId6">
            <a:lum bright="-26000" contrast="50000"/>
          </a:blip>
          <a:srcRect/>
          <a:stretch>
            <a:fillRect/>
          </a:stretch>
        </p:blipFill>
        <p:spPr bwMode="auto">
          <a:xfrm>
            <a:off x="7600950" y="4648200"/>
            <a:ext cx="933450" cy="995363"/>
          </a:xfrm>
          <a:prstGeom prst="rect">
            <a:avLst/>
          </a:prstGeom>
          <a:noFill/>
          <a:ln w="9525">
            <a:noFill/>
            <a:miter lim="800000"/>
            <a:headEnd/>
            <a:tailEnd/>
          </a:ln>
        </p:spPr>
      </p:pic>
      <p:sp>
        <p:nvSpPr>
          <p:cNvPr id="20" name="Rectangle 6"/>
          <p:cNvSpPr>
            <a:spLocks noChangeArrowheads="1"/>
          </p:cNvSpPr>
          <p:nvPr/>
        </p:nvSpPr>
        <p:spPr bwMode="auto">
          <a:xfrm>
            <a:off x="723806" y="819943"/>
            <a:ext cx="6694488" cy="646113"/>
          </a:xfrm>
          <a:prstGeom prst="rect">
            <a:avLst/>
          </a:prstGeom>
          <a:noFill/>
          <a:ln w="9525">
            <a:noFill/>
            <a:miter lim="800000"/>
            <a:headEnd/>
            <a:tailEnd/>
          </a:ln>
        </p:spPr>
        <p:txBody>
          <a:bodyPr>
            <a:spAutoFit/>
          </a:bodyPr>
          <a:lstStyle/>
          <a:p>
            <a:pPr algn="ctr" rtl="1"/>
            <a:r>
              <a:rPr lang="ar-EG" sz="3600" b="1" dirty="0">
                <a:latin typeface="Calibri" pitchFamily="34" charset="0"/>
              </a:rPr>
              <a:t>يُقلب الغريق على بطنه ورأسه مدلى للأسفل.</a:t>
            </a:r>
            <a:endParaRPr lang="en-US" sz="3600" dirty="0">
              <a:latin typeface="Calibri" pitchFamily="34" charset="0"/>
            </a:endParaRPr>
          </a:p>
        </p:txBody>
      </p:sp>
      <p:sp>
        <p:nvSpPr>
          <p:cNvPr id="21" name="TextBox 3"/>
          <p:cNvSpPr txBox="1">
            <a:spLocks noChangeArrowheads="1"/>
          </p:cNvSpPr>
          <p:nvPr/>
        </p:nvSpPr>
        <p:spPr bwMode="auto">
          <a:xfrm>
            <a:off x="7829550" y="738188"/>
            <a:ext cx="501650" cy="769937"/>
          </a:xfrm>
          <a:prstGeom prst="rect">
            <a:avLst/>
          </a:prstGeom>
          <a:noFill/>
          <a:ln w="9525">
            <a:noFill/>
            <a:miter lim="800000"/>
            <a:headEnd/>
            <a:tailEnd/>
          </a:ln>
        </p:spPr>
        <p:txBody>
          <a:bodyPr wrap="none">
            <a:spAutoFit/>
          </a:bodyPr>
          <a:lstStyle/>
          <a:p>
            <a:pPr algn="ctr"/>
            <a:r>
              <a:rPr lang="ar-EG" sz="4400" b="1">
                <a:latin typeface="Calibri" pitchFamily="34" charset="0"/>
              </a:rPr>
              <a:t>3</a:t>
            </a:r>
          </a:p>
        </p:txBody>
      </p:sp>
      <p:sp>
        <p:nvSpPr>
          <p:cNvPr id="23" name="TextBox 9"/>
          <p:cNvSpPr txBox="1">
            <a:spLocks noChangeArrowheads="1"/>
          </p:cNvSpPr>
          <p:nvPr/>
        </p:nvSpPr>
        <p:spPr bwMode="auto">
          <a:xfrm>
            <a:off x="7829550" y="2795588"/>
            <a:ext cx="501650" cy="769937"/>
          </a:xfrm>
          <a:prstGeom prst="rect">
            <a:avLst/>
          </a:prstGeom>
          <a:noFill/>
          <a:ln w="9525">
            <a:noFill/>
            <a:miter lim="800000"/>
            <a:headEnd/>
            <a:tailEnd/>
          </a:ln>
        </p:spPr>
        <p:txBody>
          <a:bodyPr wrap="none">
            <a:spAutoFit/>
          </a:bodyPr>
          <a:lstStyle/>
          <a:p>
            <a:pPr algn="ctr"/>
            <a:r>
              <a:rPr lang="ar-EG" sz="4400" b="1">
                <a:latin typeface="Calibri" pitchFamily="34" charset="0"/>
              </a:rPr>
              <a:t>4</a:t>
            </a:r>
          </a:p>
        </p:txBody>
      </p:sp>
      <p:sp>
        <p:nvSpPr>
          <p:cNvPr id="24" name="Rectangle 12"/>
          <p:cNvSpPr>
            <a:spLocks noChangeArrowheads="1"/>
          </p:cNvSpPr>
          <p:nvPr/>
        </p:nvSpPr>
        <p:spPr bwMode="auto">
          <a:xfrm>
            <a:off x="451550" y="2887662"/>
            <a:ext cx="7239000" cy="585787"/>
          </a:xfrm>
          <a:prstGeom prst="rect">
            <a:avLst/>
          </a:prstGeom>
          <a:noFill/>
          <a:ln w="9525">
            <a:noFill/>
            <a:miter lim="800000"/>
            <a:headEnd/>
            <a:tailEnd/>
          </a:ln>
        </p:spPr>
        <p:txBody>
          <a:bodyPr>
            <a:spAutoFit/>
          </a:bodyPr>
          <a:lstStyle/>
          <a:p>
            <a:pPr algn="ctr" rtl="1"/>
            <a:r>
              <a:rPr lang="ar-EG" sz="3200" b="1" dirty="0">
                <a:latin typeface="Calibri" pitchFamily="34" charset="0"/>
              </a:rPr>
              <a:t>يُضغط على ظهره؛ حتى يتم إفراغ الماء من جوفه.</a:t>
            </a:r>
            <a:endParaRPr lang="en-US" sz="3200" b="1" dirty="0">
              <a:latin typeface="Calibri" pitchFamily="34" charset="0"/>
            </a:endParaRPr>
          </a:p>
        </p:txBody>
      </p:sp>
      <p:sp>
        <p:nvSpPr>
          <p:cNvPr id="25" name="Rectangle 18"/>
          <p:cNvSpPr>
            <a:spLocks noChangeArrowheads="1"/>
          </p:cNvSpPr>
          <p:nvPr/>
        </p:nvSpPr>
        <p:spPr bwMode="auto">
          <a:xfrm>
            <a:off x="869950" y="4895055"/>
            <a:ext cx="6694488" cy="646112"/>
          </a:xfrm>
          <a:prstGeom prst="rect">
            <a:avLst/>
          </a:prstGeom>
          <a:noFill/>
          <a:ln w="9525">
            <a:noFill/>
            <a:miter lim="800000"/>
            <a:headEnd/>
            <a:tailEnd/>
          </a:ln>
        </p:spPr>
        <p:txBody>
          <a:bodyPr>
            <a:spAutoFit/>
          </a:bodyPr>
          <a:lstStyle/>
          <a:p>
            <a:pPr algn="ctr" rtl="1"/>
            <a:r>
              <a:rPr lang="ar-EG" sz="3600" b="1" dirty="0">
                <a:latin typeface="Calibri" pitchFamily="34" charset="0"/>
              </a:rPr>
              <a:t>يُغطى ببطانية؛ لتدفئته وحمايته من البرد.</a:t>
            </a:r>
            <a:endParaRPr lang="en-US" sz="3600" dirty="0">
              <a:latin typeface="Calibri" pitchFamily="34" charset="0"/>
            </a:endParaRPr>
          </a:p>
        </p:txBody>
      </p:sp>
      <p:sp>
        <p:nvSpPr>
          <p:cNvPr id="26" name="TextBox 15"/>
          <p:cNvSpPr txBox="1">
            <a:spLocks noChangeArrowheads="1"/>
          </p:cNvSpPr>
          <p:nvPr/>
        </p:nvSpPr>
        <p:spPr bwMode="auto">
          <a:xfrm>
            <a:off x="7905750" y="4868863"/>
            <a:ext cx="501650" cy="769937"/>
          </a:xfrm>
          <a:prstGeom prst="rect">
            <a:avLst/>
          </a:prstGeom>
          <a:noFill/>
          <a:ln w="9525">
            <a:noFill/>
            <a:miter lim="800000"/>
            <a:headEnd/>
            <a:tailEnd/>
          </a:ln>
        </p:spPr>
        <p:txBody>
          <a:bodyPr wrap="none">
            <a:spAutoFit/>
          </a:bodyPr>
          <a:lstStyle/>
          <a:p>
            <a:pPr algn="ctr"/>
            <a:r>
              <a:rPr lang="ar-EG" sz="4400" b="1">
                <a:latin typeface="Calibri" pitchFamily="34" charset="0"/>
              </a:rPr>
              <a:t>5</a:t>
            </a:r>
          </a:p>
        </p:txBody>
      </p:sp>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500"/>
                                        <p:tgtEl>
                                          <p:spTgt spid="3"/>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edge">
                                      <p:cBhvr>
                                        <p:cTn id="10" dur="500"/>
                                        <p:tgtEl>
                                          <p:spTgt spid="21"/>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edge">
                                      <p:cBhvr>
                                        <p:cTn id="13" dur="500"/>
                                        <p:tgtEl>
                                          <p:spTgt spid="20"/>
                                        </p:tgtEl>
                                      </p:cBhvr>
                                    </p:animEffect>
                                  </p:childTnLst>
                                  <p:subTnLst>
                                    <p:audio>
                                      <p:cMediaNode>
                                        <p:cTn display="0" masterRel="sameClick">
                                          <p:stCondLst>
                                            <p:cond evt="begin" delay="0">
                                              <p:tn val="11"/>
                                            </p:cond>
                                          </p:stCondLst>
                                          <p:endCondLst>
                                            <p:cond evt="onStopAudio" delay="0">
                                              <p:tgtEl>
                                                <p:sldTgt/>
                                              </p:tgtEl>
                                            </p:cond>
                                          </p:endCondLst>
                                        </p:cTn>
                                        <p:tgtEl>
                                          <p:sndTgt r:embed="rId3" name="يُقلب الغريق على بطنه ورأسه مدلى للأسفل.wav"/>
                                        </p:tgtEl>
                                      </p:cMediaNode>
                                    </p:audio>
                                  </p:subTnLst>
                                </p:cTn>
                              </p:par>
                            </p:childTnLst>
                          </p:cTn>
                        </p:par>
                      </p:childTnLst>
                    </p:cTn>
                  </p:par>
                  <p:par>
                    <p:cTn id="14" fill="hold">
                      <p:stCondLst>
                        <p:cond delay="indefinite"/>
                      </p:stCondLst>
                      <p:childTnLst>
                        <p:par>
                          <p:cTn id="15" fill="hold">
                            <p:stCondLst>
                              <p:cond delay="0"/>
                            </p:stCondLst>
                            <p:childTnLst>
                              <p:par>
                                <p:cTn id="16" presetID="2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edge">
                                      <p:cBhvr>
                                        <p:cTn id="18" dur="500"/>
                                        <p:tgtEl>
                                          <p:spTgt spid="9"/>
                                        </p:tgtEl>
                                      </p:cBhvr>
                                    </p:animEffect>
                                  </p:childTnLst>
                                </p:cTn>
                              </p:par>
                              <p:par>
                                <p:cTn id="19" presetID="20"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edge">
                                      <p:cBhvr>
                                        <p:cTn id="21" dur="500"/>
                                        <p:tgtEl>
                                          <p:spTgt spid="23"/>
                                        </p:tgtEl>
                                      </p:cBhvr>
                                    </p:animEffect>
                                  </p:childTnLst>
                                </p:cTn>
                              </p:par>
                              <p:par>
                                <p:cTn id="22" presetID="20"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edge">
                                      <p:cBhvr>
                                        <p:cTn id="24" dur="500"/>
                                        <p:tgtEl>
                                          <p:spTgt spid="24"/>
                                        </p:tgtEl>
                                      </p:cBhvr>
                                    </p:animEffect>
                                  </p:childTnLst>
                                  <p:subTnLst>
                                    <p:audio>
                                      <p:cMediaNode>
                                        <p:cTn display="0" masterRel="sameClick">
                                          <p:stCondLst>
                                            <p:cond evt="begin" delay="0">
                                              <p:tn val="22"/>
                                            </p:cond>
                                          </p:stCondLst>
                                          <p:endCondLst>
                                            <p:cond evt="onStopAudio" delay="0">
                                              <p:tgtEl>
                                                <p:sldTgt/>
                                              </p:tgtEl>
                                            </p:cond>
                                          </p:endCondLst>
                                        </p:cTn>
                                        <p:tgtEl>
                                          <p:sndTgt r:embed="rId4" name="يُضغط على ظهره؛ حيى يتم إفراغ  الماء من جوفه.wav"/>
                                        </p:tgtEl>
                                      </p:cMediaNode>
                                    </p:audio>
                                  </p:subTnLst>
                                </p:cTn>
                              </p:par>
                            </p:childTnLst>
                          </p:cTn>
                        </p:par>
                      </p:childTnLst>
                    </p:cTn>
                  </p:par>
                  <p:par>
                    <p:cTn id="25" fill="hold">
                      <p:stCondLst>
                        <p:cond delay="indefinite"/>
                      </p:stCondLst>
                      <p:childTnLst>
                        <p:par>
                          <p:cTn id="26" fill="hold">
                            <p:stCondLst>
                              <p:cond delay="0"/>
                            </p:stCondLst>
                            <p:childTnLst>
                              <p:par>
                                <p:cTn id="27" presetID="20"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edge">
                                      <p:cBhvr>
                                        <p:cTn id="29" dur="500"/>
                                        <p:tgtEl>
                                          <p:spTgt spid="15"/>
                                        </p:tgtEl>
                                      </p:cBhvr>
                                    </p:animEffect>
                                  </p:childTnLst>
                                </p:cTn>
                              </p:par>
                              <p:par>
                                <p:cTn id="30" presetID="20" presetClass="entr" presetSubtype="0"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edge">
                                      <p:cBhvr>
                                        <p:cTn id="32" dur="500"/>
                                        <p:tgtEl>
                                          <p:spTgt spid="26"/>
                                        </p:tgtEl>
                                      </p:cBhvr>
                                    </p:animEffect>
                                  </p:childTnLst>
                                </p:cTn>
                              </p:par>
                              <p:par>
                                <p:cTn id="33" presetID="20"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edge">
                                      <p:cBhvr>
                                        <p:cTn id="35" dur="500"/>
                                        <p:tgtEl>
                                          <p:spTgt spid="25"/>
                                        </p:tgtEl>
                                      </p:cBhvr>
                                    </p:animEffect>
                                  </p:childTnLst>
                                  <p:subTnLst>
                                    <p:audio>
                                      <p:cMediaNode>
                                        <p:cTn display="0" masterRel="sameClick">
                                          <p:stCondLst>
                                            <p:cond evt="begin" delay="0">
                                              <p:tn val="33"/>
                                            </p:cond>
                                          </p:stCondLst>
                                          <p:endCondLst>
                                            <p:cond evt="onStopAudio" delay="0">
                                              <p:tgtEl>
                                                <p:sldTgt/>
                                              </p:tgtEl>
                                            </p:cond>
                                          </p:endCondLst>
                                        </p:cTn>
                                        <p:tgtEl>
                                          <p:sndTgt r:embed="rId5" name="يُغطى ببطانية؛ لتدفئته وحمايته من البرد.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3" grpId="0"/>
      <p:bldP spid="24" grpId="0"/>
      <p:bldP spid="25" grpId="0"/>
      <p:bldP spid="2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5">
            <a:lum bright="-26000" contrast="50000"/>
          </a:blip>
          <a:srcRect/>
          <a:stretch>
            <a:fillRect/>
          </a:stretch>
        </p:blipFill>
        <p:spPr bwMode="auto">
          <a:xfrm>
            <a:off x="7372350" y="2509837"/>
            <a:ext cx="933450" cy="995363"/>
          </a:xfrm>
          <a:prstGeom prst="rect">
            <a:avLst/>
          </a:prstGeom>
          <a:noFill/>
          <a:ln w="9525">
            <a:noFill/>
            <a:miter lim="800000"/>
            <a:headEnd/>
            <a:tailEnd/>
          </a:ln>
        </p:spPr>
      </p:pic>
      <p:pic>
        <p:nvPicPr>
          <p:cNvPr id="9" name="Picture 2"/>
          <p:cNvPicPr>
            <a:picLocks noChangeAspect="1" noChangeArrowheads="1"/>
          </p:cNvPicPr>
          <p:nvPr/>
        </p:nvPicPr>
        <p:blipFill>
          <a:blip r:embed="rId5">
            <a:lum bright="-26000" contrast="50000"/>
          </a:blip>
          <a:srcRect/>
          <a:stretch>
            <a:fillRect/>
          </a:stretch>
        </p:blipFill>
        <p:spPr bwMode="auto">
          <a:xfrm>
            <a:off x="7543800" y="4403725"/>
            <a:ext cx="933450" cy="995363"/>
          </a:xfrm>
          <a:prstGeom prst="rect">
            <a:avLst/>
          </a:prstGeom>
          <a:noFill/>
          <a:ln w="9525">
            <a:noFill/>
            <a:miter lim="800000"/>
            <a:headEnd/>
            <a:tailEnd/>
          </a:ln>
        </p:spPr>
      </p:pic>
      <p:sp>
        <p:nvSpPr>
          <p:cNvPr id="15" name="Rectangle 6"/>
          <p:cNvSpPr>
            <a:spLocks noChangeArrowheads="1"/>
          </p:cNvSpPr>
          <p:nvPr/>
        </p:nvSpPr>
        <p:spPr bwMode="auto">
          <a:xfrm>
            <a:off x="855662" y="2515393"/>
            <a:ext cx="6694488" cy="1077218"/>
          </a:xfrm>
          <a:prstGeom prst="rect">
            <a:avLst/>
          </a:prstGeom>
          <a:noFill/>
          <a:ln w="9525">
            <a:noFill/>
            <a:miter lim="800000"/>
            <a:headEnd/>
            <a:tailEnd/>
          </a:ln>
        </p:spPr>
        <p:txBody>
          <a:bodyPr>
            <a:spAutoFit/>
          </a:bodyPr>
          <a:lstStyle/>
          <a:p>
            <a:pPr algn="ctr" rtl="1"/>
            <a:r>
              <a:rPr lang="ar-EG" sz="3200" b="1" dirty="0">
                <a:latin typeface="Calibri" pitchFamily="34" charset="0"/>
              </a:rPr>
              <a:t>يُتأكد من أن الغريق في كامل وعيه وأن مجرى الهواء مفتوح وقلبه ينبض.</a:t>
            </a:r>
            <a:endParaRPr lang="en-US" sz="3200" dirty="0">
              <a:latin typeface="Calibri" pitchFamily="34" charset="0"/>
            </a:endParaRPr>
          </a:p>
        </p:txBody>
      </p:sp>
      <p:sp>
        <p:nvSpPr>
          <p:cNvPr id="16" name="TextBox 3"/>
          <p:cNvSpPr txBox="1">
            <a:spLocks noChangeArrowheads="1"/>
          </p:cNvSpPr>
          <p:nvPr/>
        </p:nvSpPr>
        <p:spPr bwMode="auto">
          <a:xfrm>
            <a:off x="7677150" y="2730500"/>
            <a:ext cx="501650" cy="769937"/>
          </a:xfrm>
          <a:prstGeom prst="rect">
            <a:avLst/>
          </a:prstGeom>
          <a:noFill/>
          <a:ln w="9525">
            <a:noFill/>
            <a:miter lim="800000"/>
            <a:headEnd/>
            <a:tailEnd/>
          </a:ln>
        </p:spPr>
        <p:txBody>
          <a:bodyPr wrap="none">
            <a:spAutoFit/>
          </a:bodyPr>
          <a:lstStyle/>
          <a:p>
            <a:pPr algn="ctr"/>
            <a:r>
              <a:rPr lang="ar-EG" sz="4400" b="1">
                <a:latin typeface="Calibri" pitchFamily="34" charset="0"/>
              </a:rPr>
              <a:t>6</a:t>
            </a:r>
          </a:p>
        </p:txBody>
      </p:sp>
      <p:sp>
        <p:nvSpPr>
          <p:cNvPr id="17" name="Rectangle 12"/>
          <p:cNvSpPr>
            <a:spLocks noChangeArrowheads="1"/>
          </p:cNvSpPr>
          <p:nvPr/>
        </p:nvSpPr>
        <p:spPr bwMode="auto">
          <a:xfrm>
            <a:off x="438150" y="4495800"/>
            <a:ext cx="7239000" cy="1568450"/>
          </a:xfrm>
          <a:prstGeom prst="rect">
            <a:avLst/>
          </a:prstGeom>
          <a:noFill/>
          <a:ln w="9525">
            <a:noFill/>
            <a:miter lim="800000"/>
            <a:headEnd/>
            <a:tailEnd/>
          </a:ln>
        </p:spPr>
        <p:txBody>
          <a:bodyPr>
            <a:spAutoFit/>
          </a:bodyPr>
          <a:lstStyle/>
          <a:p>
            <a:pPr algn="ctr" rtl="1"/>
            <a:r>
              <a:rPr lang="ar-EG" sz="3200" b="1" dirty="0">
                <a:latin typeface="Calibri" pitchFamily="34" charset="0"/>
              </a:rPr>
              <a:t>إذا كان الغريق غير واعٍ ولا يتنفس ولديه نبض فيجب على المسعف القيام بعملية التنفس الاصطناعي أو الإنعاش القلبي الرئوي إذا كان متقناً لذلك.</a:t>
            </a:r>
            <a:endParaRPr lang="en-US" sz="3200" dirty="0">
              <a:latin typeface="Calibri" pitchFamily="34" charset="0"/>
            </a:endParaRPr>
          </a:p>
        </p:txBody>
      </p:sp>
      <p:sp>
        <p:nvSpPr>
          <p:cNvPr id="18" name="TextBox 9"/>
          <p:cNvSpPr txBox="1">
            <a:spLocks noChangeArrowheads="1"/>
          </p:cNvSpPr>
          <p:nvPr/>
        </p:nvSpPr>
        <p:spPr bwMode="auto">
          <a:xfrm>
            <a:off x="7848600" y="4624388"/>
            <a:ext cx="501650" cy="769937"/>
          </a:xfrm>
          <a:prstGeom prst="rect">
            <a:avLst/>
          </a:prstGeom>
          <a:noFill/>
          <a:ln w="9525">
            <a:noFill/>
            <a:miter lim="800000"/>
            <a:headEnd/>
            <a:tailEnd/>
          </a:ln>
        </p:spPr>
        <p:txBody>
          <a:bodyPr wrap="none">
            <a:spAutoFit/>
          </a:bodyPr>
          <a:lstStyle/>
          <a:p>
            <a:pPr algn="ctr"/>
            <a:r>
              <a:rPr lang="ar-EG" sz="4400" b="1">
                <a:latin typeface="Calibri" pitchFamily="34" charset="0"/>
              </a:rPr>
              <a:t>7</a:t>
            </a:r>
          </a:p>
        </p:txBody>
      </p:sp>
      <p:pic>
        <p:nvPicPr>
          <p:cNvPr id="4" name="صورة 3">
            <a:extLst>
              <a:ext uri="{FF2B5EF4-FFF2-40B4-BE49-F238E27FC236}">
                <a16:creationId xmlns:a16="http://schemas.microsoft.com/office/drawing/2014/main" id="{C5282525-ADEC-41FD-8529-9606D34E42A7}"/>
              </a:ext>
            </a:extLst>
          </p:cNvPr>
          <p:cNvPicPr>
            <a:picLocks noChangeAspect="1"/>
          </p:cNvPicPr>
          <p:nvPr/>
        </p:nvPicPr>
        <p:blipFill>
          <a:blip r:embed="rId6"/>
          <a:stretch>
            <a:fillRect/>
          </a:stretch>
        </p:blipFill>
        <p:spPr>
          <a:xfrm>
            <a:off x="819150" y="533401"/>
            <a:ext cx="1958467" cy="1681162"/>
          </a:xfrm>
          <a:prstGeom prst="rect">
            <a:avLst/>
          </a:prstGeom>
        </p:spPr>
      </p:pic>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edge">
                                      <p:cBhvr>
                                        <p:cTn id="13" dur="500"/>
                                        <p:tgtEl>
                                          <p:spTgt spid="16"/>
                                        </p:tgtEl>
                                      </p:cBhvr>
                                    </p:animEffect>
                                  </p:childTnLst>
                                </p:cTn>
                              </p:par>
                              <p:par>
                                <p:cTn id="14" presetID="2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edge">
                                      <p:cBhvr>
                                        <p:cTn id="16" dur="500"/>
                                        <p:tgtEl>
                                          <p:spTgt spid="15"/>
                                        </p:tgtEl>
                                      </p:cBhvr>
                                    </p:animEffect>
                                  </p:childTnLst>
                                  <p:subTnLst>
                                    <p:audio>
                                      <p:cMediaNode>
                                        <p:cTn display="0" masterRel="sameClick">
                                          <p:stCondLst>
                                            <p:cond evt="begin" delay="0">
                                              <p:tn val="14"/>
                                            </p:cond>
                                          </p:stCondLst>
                                          <p:endCondLst>
                                            <p:cond evt="onStopAudio" delay="0">
                                              <p:tgtEl>
                                                <p:sldTgt/>
                                              </p:tgtEl>
                                            </p:cond>
                                          </p:endCondLst>
                                        </p:cTn>
                                        <p:tgtEl>
                                          <p:sndTgt r:embed="rId3" name="يُتأكد من أن الغريق في كامل وعيه وأن مجرى الهواء مفتوح وقلبه ينبض.wav"/>
                                        </p:tgtEl>
                                      </p:cMediaNode>
                                    </p:audio>
                                  </p:subTnLst>
                                </p:cTn>
                              </p:par>
                            </p:childTnLst>
                          </p:cTn>
                        </p:par>
                      </p:childTnLst>
                    </p:cTn>
                  </p:par>
                  <p:par>
                    <p:cTn id="17" fill="hold">
                      <p:stCondLst>
                        <p:cond delay="indefinite"/>
                      </p:stCondLst>
                      <p:childTnLst>
                        <p:par>
                          <p:cTn id="18" fill="hold">
                            <p:stCondLst>
                              <p:cond delay="0"/>
                            </p:stCondLst>
                            <p:childTnLst>
                              <p:par>
                                <p:cTn id="19" presetID="20"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edge">
                                      <p:cBhvr>
                                        <p:cTn id="21" dur="500"/>
                                        <p:tgtEl>
                                          <p:spTgt spid="9"/>
                                        </p:tgtEl>
                                      </p:cBhvr>
                                    </p:animEffect>
                                  </p:childTnLst>
                                </p:cTn>
                              </p:par>
                              <p:par>
                                <p:cTn id="22" presetID="2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edge">
                                      <p:cBhvr>
                                        <p:cTn id="24" dur="500"/>
                                        <p:tgtEl>
                                          <p:spTgt spid="18"/>
                                        </p:tgtEl>
                                      </p:cBhvr>
                                    </p:animEffect>
                                  </p:childTnLst>
                                </p:cTn>
                              </p:par>
                              <p:par>
                                <p:cTn id="25" presetID="20"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edge">
                                      <p:cBhvr>
                                        <p:cTn id="27" dur="500"/>
                                        <p:tgtEl>
                                          <p:spTgt spid="17"/>
                                        </p:tgtEl>
                                      </p:cBhvr>
                                    </p:animEffect>
                                  </p:childTnLst>
                                  <p:subTnLst>
                                    <p:audio>
                                      <p:cMediaNode>
                                        <p:cTn display="0" masterRel="sameClick">
                                          <p:stCondLst>
                                            <p:cond evt="begin" delay="0">
                                              <p:tn val="25"/>
                                            </p:cond>
                                          </p:stCondLst>
                                          <p:endCondLst>
                                            <p:cond evt="onStopAudio" delay="0">
                                              <p:tgtEl>
                                                <p:sldTgt/>
                                              </p:tgtEl>
                                            </p:cond>
                                          </p:endCondLst>
                                        </p:cTn>
                                        <p:tgtEl>
                                          <p:sndTgt r:embed="rId4" name="إذا كان الغرق غير واعٍ ولا يتنفس ولديه نبض فيجب على المسعف القيام بعملية التنفس.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3"/>
          <p:cNvSpPr>
            <a:spLocks noChangeArrowheads="1"/>
          </p:cNvSpPr>
          <p:nvPr/>
        </p:nvSpPr>
        <p:spPr bwMode="auto">
          <a:xfrm>
            <a:off x="1371600" y="1981200"/>
            <a:ext cx="6553200" cy="3170099"/>
          </a:xfrm>
          <a:prstGeom prst="rect">
            <a:avLst/>
          </a:prstGeom>
          <a:solidFill>
            <a:schemeClr val="bg1"/>
          </a:solidFill>
          <a:ln w="9525">
            <a:noFill/>
            <a:miter lim="800000"/>
            <a:headEnd/>
            <a:tailEnd/>
          </a:ln>
        </p:spPr>
        <p:txBody>
          <a:bodyPr>
            <a:spAutoFit/>
          </a:bodyPr>
          <a:lstStyle/>
          <a:p>
            <a:pPr algn="ctr" rtl="1"/>
            <a:endParaRPr lang="ar-EG" sz="4000" dirty="0">
              <a:solidFill>
                <a:srgbClr val="0000FF"/>
              </a:solidFill>
              <a:latin typeface="Calibri" pitchFamily="34" charset="0"/>
            </a:endParaRPr>
          </a:p>
          <a:p>
            <a:pPr algn="ctr" rtl="1"/>
            <a:endParaRPr lang="ar-EG" sz="4000" dirty="0">
              <a:solidFill>
                <a:srgbClr val="0000FF"/>
              </a:solidFill>
              <a:latin typeface="Calibri" pitchFamily="34" charset="0"/>
            </a:endParaRPr>
          </a:p>
          <a:p>
            <a:pPr algn="ctr" rtl="1"/>
            <a:endParaRPr lang="ar-EG" sz="4000" dirty="0">
              <a:solidFill>
                <a:srgbClr val="0000FF"/>
              </a:solidFill>
              <a:latin typeface="Calibri" pitchFamily="34" charset="0"/>
            </a:endParaRPr>
          </a:p>
          <a:p>
            <a:pPr algn="ctr" rtl="1"/>
            <a:endParaRPr lang="ar-EG" sz="4000" dirty="0">
              <a:solidFill>
                <a:srgbClr val="0000FF"/>
              </a:solidFill>
              <a:latin typeface="Calibri" pitchFamily="34" charset="0"/>
            </a:endParaRPr>
          </a:p>
          <a:p>
            <a:pPr algn="ctr" rtl="1"/>
            <a:endParaRPr lang="en-US" sz="4000" dirty="0">
              <a:solidFill>
                <a:srgbClr val="0000FF"/>
              </a:solidFill>
              <a:latin typeface="Calibri" pitchFamily="34" charset="0"/>
            </a:endParaRPr>
          </a:p>
        </p:txBody>
      </p:sp>
      <p:sp>
        <p:nvSpPr>
          <p:cNvPr id="5" name="Rectangle 1"/>
          <p:cNvSpPr>
            <a:spLocks noChangeArrowheads="1"/>
          </p:cNvSpPr>
          <p:nvPr/>
        </p:nvSpPr>
        <p:spPr bwMode="auto">
          <a:xfrm>
            <a:off x="5181600" y="3581400"/>
            <a:ext cx="1066800" cy="708025"/>
          </a:xfrm>
          <a:prstGeom prst="rect">
            <a:avLst/>
          </a:prstGeom>
          <a:noFill/>
          <a:ln w="9525">
            <a:noFill/>
            <a:miter lim="800000"/>
            <a:headEnd/>
            <a:tailEnd/>
          </a:ln>
        </p:spPr>
        <p:txBody>
          <a:bodyPr anchor="ctr">
            <a:spAutoFit/>
          </a:bodyPr>
          <a:lstStyle/>
          <a:p>
            <a:pPr algn="ctr" rtl="1"/>
            <a:r>
              <a:rPr lang="ar-SA" sz="4000" b="1" dirty="0">
                <a:solidFill>
                  <a:srgbClr val="660066"/>
                </a:solidFill>
              </a:rPr>
              <a:t>997</a:t>
            </a:r>
            <a:endParaRPr lang="ar-EG" sz="4400" dirty="0">
              <a:solidFill>
                <a:srgbClr val="660066"/>
              </a:solidFill>
            </a:endParaRPr>
          </a:p>
        </p:txBody>
      </p:sp>
      <p:sp>
        <p:nvSpPr>
          <p:cNvPr id="7" name="مربع نص 6"/>
          <p:cNvSpPr txBox="1"/>
          <p:nvPr/>
        </p:nvSpPr>
        <p:spPr>
          <a:xfrm>
            <a:off x="1371600" y="2322255"/>
            <a:ext cx="6324600" cy="2554545"/>
          </a:xfrm>
          <a:prstGeom prst="rect">
            <a:avLst/>
          </a:prstGeom>
          <a:noFill/>
        </p:spPr>
        <p:txBody>
          <a:bodyPr wrap="square" rtlCol="1">
            <a:spAutoFit/>
          </a:bodyPr>
          <a:lstStyle/>
          <a:p>
            <a:pPr algn="ctr"/>
            <a:r>
              <a:rPr lang="en-US" sz="4000" b="1" dirty="0">
                <a:solidFill>
                  <a:srgbClr val="FF0000"/>
                </a:solidFill>
              </a:rPr>
              <a:t>:</a:t>
            </a:r>
            <a:r>
              <a:rPr lang="ar-EG" sz="4000" b="1" dirty="0">
                <a:solidFill>
                  <a:srgbClr val="FF0000"/>
                </a:solidFill>
              </a:rPr>
              <a:t>ملاحظة</a:t>
            </a:r>
          </a:p>
          <a:p>
            <a:pPr algn="r"/>
            <a:r>
              <a:rPr lang="ar-EG" sz="4000" b="1" dirty="0">
                <a:solidFill>
                  <a:srgbClr val="0000FF"/>
                </a:solidFill>
              </a:rPr>
              <a:t>يجب المسارعة بطلب الإسعاف على الرقم ..............أو ينقل المصاب للمستشفى.</a:t>
            </a:r>
          </a:p>
        </p:txBody>
      </p:sp>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292"/>
                                        </p:tgtEl>
                                        <p:attrNameLst>
                                          <p:attrName>style.visibility</p:attrName>
                                        </p:attrNameLst>
                                      </p:cBhvr>
                                      <p:to>
                                        <p:strVal val="visible"/>
                                      </p:to>
                                    </p:set>
                                    <p:anim calcmode="lin" valueType="num">
                                      <p:cBhvr additive="base">
                                        <p:cTn id="7" dur="500" fill="hold"/>
                                        <p:tgtEl>
                                          <p:spTgt spid="12292"/>
                                        </p:tgtEl>
                                        <p:attrNameLst>
                                          <p:attrName>ppt_x</p:attrName>
                                        </p:attrNameLst>
                                      </p:cBhvr>
                                      <p:tavLst>
                                        <p:tav tm="0">
                                          <p:val>
                                            <p:strVal val="#ppt_x"/>
                                          </p:val>
                                        </p:tav>
                                        <p:tav tm="100000">
                                          <p:val>
                                            <p:strVal val="#ppt_x"/>
                                          </p:val>
                                        </p:tav>
                                      </p:tavLst>
                                    </p:anim>
                                    <p:anim calcmode="lin" valueType="num">
                                      <p:cBhvr additive="base">
                                        <p:cTn id="8" dur="500" fill="hold"/>
                                        <p:tgtEl>
                                          <p:spTgt spid="12292"/>
                                        </p:tgtEl>
                                        <p:attrNameLst>
                                          <p:attrName>ppt_y</p:attrName>
                                        </p:attrNameLst>
                                      </p:cBhvr>
                                      <p:tavLst>
                                        <p:tav tm="0">
                                          <p:val>
                                            <p:strVal val="1+#ppt_h/2"/>
                                          </p:val>
                                        </p:tav>
                                        <p:tav tm="100000">
                                          <p:val>
                                            <p:strVal val="#ppt_y"/>
                                          </p:val>
                                        </p:tav>
                                      </p:tavLst>
                                    </p:anim>
                                  </p:childTnLst>
                                </p:cTn>
                              </p:par>
                              <p:par>
                                <p:cTn id="9" presetID="3" presetClass="entr" presetSubtype="10" fill="hold"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blinds(horizontal)">
                                      <p:cBhvr>
                                        <p:cTn id="11" dur="500"/>
                                        <p:tgtEl>
                                          <p:spTgt spid="7">
                                            <p:txEl>
                                              <p:pRg st="0" end="0"/>
                                            </p:txEl>
                                          </p:spTgt>
                                        </p:tgtEl>
                                      </p:cBhvr>
                                    </p:animEffect>
                                  </p:childTnLst>
                                  <p:subTnLst>
                                    <p:audio>
                                      <p:cMediaNode>
                                        <p:cTn display="0" masterRel="sameClick">
                                          <p:stCondLst>
                                            <p:cond evt="begin" delay="0">
                                              <p:tn val="9"/>
                                            </p:cond>
                                          </p:stCondLst>
                                          <p:endCondLst>
                                            <p:cond evt="onStopAudio" delay="0">
                                              <p:tgtEl>
                                                <p:sldTgt/>
                                              </p:tgtEl>
                                            </p:cond>
                                          </p:endCondLst>
                                        </p:cTn>
                                        <p:tgtEl>
                                          <p:sndTgt r:embed="rId3" name="ملاحظة.wav"/>
                                        </p:tgtEl>
                                      </p:cMediaNode>
                                    </p:audio>
                                  </p:sub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blinds(horizontal)">
                                      <p:cBhvr>
                                        <p:cTn id="16" dur="500"/>
                                        <p:tgtEl>
                                          <p:spTgt spid="7">
                                            <p:txEl>
                                              <p:pRg st="1" end="1"/>
                                            </p:txEl>
                                          </p:spTgt>
                                        </p:tgtEl>
                                      </p:cBhvr>
                                    </p:animEffect>
                                  </p:childTnLst>
                                  <p:subTnLst>
                                    <p:audio>
                                      <p:cMediaNode>
                                        <p:cTn display="0" masterRel="sameClick">
                                          <p:stCondLst>
                                            <p:cond evt="begin" delay="0">
                                              <p:tn val="14"/>
                                            </p:cond>
                                          </p:stCondLst>
                                          <p:endCondLst>
                                            <p:cond evt="onStopAudio" delay="0">
                                              <p:tgtEl>
                                                <p:sldTgt/>
                                              </p:tgtEl>
                                            </p:cond>
                                          </p:endCondLst>
                                        </p:cTn>
                                        <p:tgtEl>
                                          <p:sndTgt r:embed="rId4" name="يجب المسارعة بطلب الإسعاف على.wav"/>
                                        </p:tgtEl>
                                      </p:cMediaNode>
                                    </p:audio>
                                  </p:subTnLst>
                                </p:cTn>
                              </p:par>
                            </p:childTnLst>
                          </p:cTn>
                        </p:par>
                      </p:childTnLst>
                    </p:cTn>
                  </p:par>
                  <p:par>
                    <p:cTn id="17" fill="hold">
                      <p:stCondLst>
                        <p:cond delay="indefinite"/>
                      </p:stCondLst>
                      <p:childTnLst>
                        <p:par>
                          <p:cTn id="18" fill="hold">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slide(fromBottom)">
                                      <p:cBhvr>
                                        <p:cTn id="21" dur="500"/>
                                        <p:tgtEl>
                                          <p:spTgt spid="5"/>
                                        </p:tgtEl>
                                      </p:cBhvr>
                                    </p:animEffect>
                                  </p:childTnLst>
                                  <p:subTnLst>
                                    <p:audio>
                                      <p:cMediaNode>
                                        <p:cTn display="0" masterRel="sameClick">
                                          <p:stCondLst>
                                            <p:cond evt="begin" delay="0">
                                              <p:tn val="19"/>
                                            </p:cond>
                                          </p:stCondLst>
                                          <p:endCondLst>
                                            <p:cond evt="onStopAudio" delay="0">
                                              <p:tgtEl>
                                                <p:sldTgt/>
                                              </p:tgtEl>
                                            </p:cond>
                                          </p:endCondLst>
                                        </p:cTn>
                                        <p:tgtEl>
                                          <p:sndTgt r:embed="rId5" name="99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animBg="1"/>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52600" y="3424238"/>
            <a:ext cx="6019800" cy="2062162"/>
          </a:xfrm>
          <a:prstGeom prst="rect">
            <a:avLst/>
          </a:prstGeom>
          <a:noFill/>
          <a:effectLst/>
        </p:spPr>
        <p:txBody>
          <a:bodyPr rtlCol="1">
            <a:spAutoFit/>
          </a:bodyPr>
          <a:lstStyle/>
          <a:p>
            <a:pPr algn="ctr" rtl="1" fontAlgn="auto">
              <a:spcBef>
                <a:spcPts val="0"/>
              </a:spcBef>
              <a:spcAft>
                <a:spcPts val="0"/>
              </a:spcAft>
              <a:defRPr/>
            </a:pPr>
            <a:r>
              <a:rPr lang="ar-EG" sz="3200" b="1" dirty="0">
                <a:latin typeface="+mn-lt"/>
                <a:cs typeface="+mn-cs"/>
              </a:rPr>
              <a:t>عدم قذف نفسك في الماء عند إنقاذ الغريق إذا كنت لا تجيد السباحة، ولكن يُكتفي بمد يدك أو عصا أو قضيب حديد أو رمي حبل إليه في الماء ثم سحبه للخارج.</a:t>
            </a:r>
            <a:endParaRPr lang="en-US" sz="3200" dirty="0">
              <a:latin typeface="+mn-lt"/>
              <a:cs typeface="+mn-cs"/>
            </a:endParaRPr>
          </a:p>
        </p:txBody>
      </p:sp>
      <p:sp>
        <p:nvSpPr>
          <p:cNvPr id="7" name="TextBox 4"/>
          <p:cNvSpPr txBox="1">
            <a:spLocks noChangeArrowheads="1"/>
          </p:cNvSpPr>
          <p:nvPr/>
        </p:nvSpPr>
        <p:spPr bwMode="auto">
          <a:xfrm>
            <a:off x="3124200" y="1905000"/>
            <a:ext cx="2895600" cy="1108075"/>
          </a:xfrm>
          <a:prstGeom prst="rect">
            <a:avLst/>
          </a:prstGeom>
          <a:solidFill>
            <a:schemeClr val="accent4">
              <a:lumMod val="20000"/>
              <a:lumOff val="80000"/>
            </a:schemeClr>
          </a:solidFill>
          <a:ln w="9525">
            <a:noFill/>
            <a:miter lim="800000"/>
            <a:headEnd/>
            <a:tailEnd/>
          </a:ln>
        </p:spPr>
        <p:txBody>
          <a:bodyPr>
            <a:spAutoFit/>
          </a:bodyPr>
          <a:lstStyle/>
          <a:p>
            <a:pPr algn="ctr" rtl="1"/>
            <a:r>
              <a:rPr lang="ar-EG" sz="6600" b="1" dirty="0">
                <a:solidFill>
                  <a:srgbClr val="C00000"/>
                </a:solidFill>
                <a:latin typeface="Calibri" pitchFamily="34" charset="0"/>
              </a:rPr>
              <a:t>تذكر</a:t>
            </a:r>
            <a:endParaRPr lang="en-US" sz="6600" dirty="0">
              <a:solidFill>
                <a:srgbClr val="C00000"/>
              </a:solidFill>
              <a:latin typeface="Calibri" pitchFamily="34" charset="0"/>
            </a:endParaRPr>
          </a:p>
        </p:txBody>
      </p:sp>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4)">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p:nvPr/>
        </p:nvSpPr>
        <p:spPr bwMode="auto">
          <a:xfrm>
            <a:off x="6096000" y="762000"/>
            <a:ext cx="1600200" cy="1447800"/>
          </a:xfrm>
          <a:prstGeom prst="rect">
            <a:avLst/>
          </a:prstGeom>
          <a:blipFill>
            <a:blip r:embed="rId3" cstate="print">
              <a:lum bright="-2000" contrast="19000"/>
            </a:blip>
            <a:stretch>
              <a:fillRect/>
            </a:stretch>
          </a:blipFill>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a:p>
        </p:txBody>
      </p:sp>
      <p:sp>
        <p:nvSpPr>
          <p:cNvPr id="11" name="Rectangle 6"/>
          <p:cNvSpPr/>
          <p:nvPr/>
        </p:nvSpPr>
        <p:spPr bwMode="auto">
          <a:xfrm>
            <a:off x="1808163" y="2960688"/>
            <a:ext cx="5410200" cy="2554287"/>
          </a:xfrm>
          <a:prstGeom prst="rect">
            <a:avLst/>
          </a:prstGeom>
          <a:noFill/>
          <a:effectLst/>
        </p:spPr>
        <p:txBody>
          <a:bodyPr>
            <a:spAutoFit/>
          </a:bodyPr>
          <a:lstStyle/>
          <a:p>
            <a:pPr algn="ctr" rtl="1" fontAlgn="auto">
              <a:spcBef>
                <a:spcPts val="0"/>
              </a:spcBef>
              <a:spcAft>
                <a:spcPts val="0"/>
              </a:spcAft>
              <a:defRPr/>
            </a:pPr>
            <a:r>
              <a:rPr lang="ar-EG" sz="3200" b="1" dirty="0">
                <a:latin typeface="+mn-lt"/>
                <a:cs typeface="+mn-cs"/>
              </a:rPr>
              <a:t>أنت مسؤول عن رعاية إخوتك في أثناء السباحة، ما الإجراءات التي ستتخَذها:</a:t>
            </a:r>
          </a:p>
          <a:p>
            <a:pPr algn="ctr" rtl="1" fontAlgn="auto">
              <a:spcBef>
                <a:spcPts val="0"/>
              </a:spcBef>
              <a:spcAft>
                <a:spcPts val="0"/>
              </a:spcAft>
              <a:defRPr/>
            </a:pPr>
            <a:r>
              <a:rPr lang="ar-EG" sz="3200" b="1" dirty="0">
                <a:solidFill>
                  <a:srgbClr val="FF0000"/>
                </a:solidFill>
                <a:latin typeface="+mn-lt"/>
                <a:cs typeface="+mn-cs"/>
              </a:rPr>
              <a:t>1- قبل دخولهم حوض السباحة:</a:t>
            </a:r>
            <a:endParaRPr lang="en-US" sz="3200" dirty="0">
              <a:solidFill>
                <a:srgbClr val="FF0000"/>
              </a:solidFill>
              <a:latin typeface="+mn-lt"/>
              <a:cs typeface="+mn-cs"/>
            </a:endParaRPr>
          </a:p>
          <a:p>
            <a:pPr algn="ctr" rtl="1" fontAlgn="auto">
              <a:spcBef>
                <a:spcPts val="0"/>
              </a:spcBef>
              <a:spcAft>
                <a:spcPts val="0"/>
              </a:spcAft>
              <a:defRPr/>
            </a:pPr>
            <a:endParaRPr lang="ar-EG" sz="3200" dirty="0">
              <a:latin typeface="+mn-lt"/>
              <a:cs typeface="+mn-cs"/>
            </a:endParaRPr>
          </a:p>
          <a:p>
            <a:pPr algn="ctr" rtl="1" fontAlgn="auto">
              <a:spcBef>
                <a:spcPts val="0"/>
              </a:spcBef>
              <a:spcAft>
                <a:spcPts val="0"/>
              </a:spcAft>
              <a:defRPr/>
            </a:pPr>
            <a:r>
              <a:rPr lang="ar-EG" sz="3200" dirty="0">
                <a:latin typeface="+mn-lt"/>
                <a:cs typeface="+mn-cs"/>
              </a:rPr>
              <a:t>........................................</a:t>
            </a:r>
            <a:endParaRPr lang="en-US" sz="3200" dirty="0">
              <a:latin typeface="+mn-lt"/>
              <a:cs typeface="+mn-cs"/>
            </a:endParaRPr>
          </a:p>
        </p:txBody>
      </p:sp>
      <p:sp>
        <p:nvSpPr>
          <p:cNvPr id="14349" name="TextBox 3"/>
          <p:cNvSpPr txBox="1">
            <a:spLocks noChangeArrowheads="1"/>
          </p:cNvSpPr>
          <p:nvPr/>
        </p:nvSpPr>
        <p:spPr bwMode="auto">
          <a:xfrm>
            <a:off x="6664325" y="1150938"/>
            <a:ext cx="531813" cy="830262"/>
          </a:xfrm>
          <a:prstGeom prst="rect">
            <a:avLst/>
          </a:prstGeom>
          <a:noFill/>
          <a:ln w="9525">
            <a:noFill/>
            <a:miter lim="800000"/>
            <a:headEnd/>
            <a:tailEnd/>
          </a:ln>
        </p:spPr>
        <p:txBody>
          <a:bodyPr wrap="none">
            <a:spAutoFit/>
          </a:bodyPr>
          <a:lstStyle/>
          <a:p>
            <a:pPr algn="ctr"/>
            <a:r>
              <a:rPr lang="ar-EG" sz="4800" b="1" dirty="0">
                <a:solidFill>
                  <a:srgbClr val="0000FF"/>
                </a:solidFill>
                <a:latin typeface="Calibri" pitchFamily="34" charset="0"/>
              </a:rPr>
              <a:t>3</a:t>
            </a:r>
          </a:p>
        </p:txBody>
      </p:sp>
      <p:sp>
        <p:nvSpPr>
          <p:cNvPr id="8" name="Rectangle 1"/>
          <p:cNvSpPr>
            <a:spLocks noChangeArrowheads="1"/>
          </p:cNvSpPr>
          <p:nvPr/>
        </p:nvSpPr>
        <p:spPr bwMode="auto">
          <a:xfrm rot="21593067">
            <a:off x="1828800" y="4648200"/>
            <a:ext cx="5638800" cy="769938"/>
          </a:xfrm>
          <a:prstGeom prst="rect">
            <a:avLst/>
          </a:prstGeom>
          <a:noFill/>
          <a:ln w="9525">
            <a:noFill/>
            <a:miter lim="800000"/>
            <a:headEnd/>
            <a:tailEnd/>
          </a:ln>
        </p:spPr>
        <p:txBody>
          <a:bodyPr anchor="ctr">
            <a:spAutoFit/>
          </a:bodyPr>
          <a:lstStyle/>
          <a:p>
            <a:pPr algn="ctr" rtl="1"/>
            <a:r>
              <a:rPr lang="ar-SA" sz="4400" b="1" dirty="0">
                <a:solidFill>
                  <a:srgbClr val="660066"/>
                </a:solidFill>
                <a:latin typeface="Calibri" pitchFamily="34" charset="0"/>
              </a:rPr>
              <a:t>إعطا</a:t>
            </a:r>
            <a:r>
              <a:rPr lang="ar-EG" sz="4400" b="1" dirty="0">
                <a:solidFill>
                  <a:srgbClr val="660066"/>
                </a:solidFill>
                <a:latin typeface="Calibri" pitchFamily="34" charset="0"/>
              </a:rPr>
              <a:t>ؤ</a:t>
            </a:r>
            <a:r>
              <a:rPr lang="ar-SA" sz="4400" b="1" dirty="0">
                <a:solidFill>
                  <a:srgbClr val="660066"/>
                </a:solidFill>
                <a:latin typeface="Calibri" pitchFamily="34" charset="0"/>
              </a:rPr>
              <a:t>هم التعليمات المناسبة.</a:t>
            </a:r>
            <a:endParaRPr lang="en-US" sz="4400" b="1" dirty="0">
              <a:solidFill>
                <a:srgbClr val="660066"/>
              </a:solidFill>
              <a:latin typeface="Calibri" pitchFamily="34" charset="0"/>
            </a:endParaRPr>
          </a:p>
        </p:txBody>
      </p:sp>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400" decel="100000"/>
                                        <p:tgtEl>
                                          <p:spTgt spid="14"/>
                                        </p:tgtEl>
                                      </p:cBhvr>
                                    </p:animEffect>
                                    <p:anim calcmode="lin" valueType="num">
                                      <p:cBhvr>
                                        <p:cTn id="8" dur="400" decel="100000" fill="hold"/>
                                        <p:tgtEl>
                                          <p:spTgt spid="14"/>
                                        </p:tgtEl>
                                        <p:attrNameLst>
                                          <p:attrName>style.rotation</p:attrName>
                                        </p:attrNameLst>
                                      </p:cBhvr>
                                      <p:tavLst>
                                        <p:tav tm="0">
                                          <p:val>
                                            <p:fltVal val="-90"/>
                                          </p:val>
                                        </p:tav>
                                        <p:tav tm="100000">
                                          <p:val>
                                            <p:fltVal val="0"/>
                                          </p:val>
                                        </p:tav>
                                      </p:tavLst>
                                    </p:anim>
                                    <p:anim calcmode="lin" valueType="num">
                                      <p:cBhvr>
                                        <p:cTn id="9" dur="400" decel="100000" fill="hold"/>
                                        <p:tgtEl>
                                          <p:spTgt spid="14"/>
                                        </p:tgtEl>
                                        <p:attrNameLst>
                                          <p:attrName>ppt_x</p:attrName>
                                        </p:attrNameLst>
                                      </p:cBhvr>
                                      <p:tavLst>
                                        <p:tav tm="0">
                                          <p:val>
                                            <p:strVal val="#ppt_x+0.4"/>
                                          </p:val>
                                        </p:tav>
                                        <p:tav tm="100000">
                                          <p:val>
                                            <p:strVal val="#ppt_x-0.05"/>
                                          </p:val>
                                        </p:tav>
                                      </p:tavLst>
                                    </p:anim>
                                    <p:anim calcmode="lin" valueType="num">
                                      <p:cBhvr>
                                        <p:cTn id="10" dur="400" decel="100000" fill="hold"/>
                                        <p:tgtEl>
                                          <p:spTgt spid="14"/>
                                        </p:tgtEl>
                                        <p:attrNameLst>
                                          <p:attrName>ppt_y</p:attrName>
                                        </p:attrNameLst>
                                      </p:cBhvr>
                                      <p:tavLst>
                                        <p:tav tm="0">
                                          <p:val>
                                            <p:strVal val="#ppt_y-0.4"/>
                                          </p:val>
                                        </p:tav>
                                        <p:tav tm="100000">
                                          <p:val>
                                            <p:strVal val="#ppt_y+0.1"/>
                                          </p:val>
                                        </p:tav>
                                      </p:tavLst>
                                    </p:anim>
                                    <p:anim calcmode="lin" valueType="num">
                                      <p:cBhvr>
                                        <p:cTn id="11" dur="100" accel="100000" fill="hold">
                                          <p:stCondLst>
                                            <p:cond delay="400"/>
                                          </p:stCondLst>
                                        </p:cTn>
                                        <p:tgtEl>
                                          <p:spTgt spid="14"/>
                                        </p:tgtEl>
                                        <p:attrNameLst>
                                          <p:attrName>ppt_x</p:attrName>
                                        </p:attrNameLst>
                                      </p:cBhvr>
                                      <p:tavLst>
                                        <p:tav tm="0">
                                          <p:val>
                                            <p:strVal val="#ppt_x-0.05"/>
                                          </p:val>
                                        </p:tav>
                                        <p:tav tm="100000">
                                          <p:val>
                                            <p:strVal val="#ppt_x"/>
                                          </p:val>
                                        </p:tav>
                                      </p:tavLst>
                                    </p:anim>
                                    <p:anim calcmode="lin" valueType="num">
                                      <p:cBhvr>
                                        <p:cTn id="12" dur="100" accel="100000" fill="hold">
                                          <p:stCondLst>
                                            <p:cond delay="400"/>
                                          </p:stCondLst>
                                        </p:cTn>
                                        <p:tgtEl>
                                          <p:spTgt spid="14"/>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14349"/>
                                        </p:tgtEl>
                                        <p:attrNameLst>
                                          <p:attrName>style.visibility</p:attrName>
                                        </p:attrNameLst>
                                      </p:cBhvr>
                                      <p:to>
                                        <p:strVal val="visible"/>
                                      </p:to>
                                    </p:set>
                                    <p:animEffect transition="in" filter="fade">
                                      <p:cBhvr>
                                        <p:cTn id="15" dur="400" decel="100000"/>
                                        <p:tgtEl>
                                          <p:spTgt spid="14349"/>
                                        </p:tgtEl>
                                      </p:cBhvr>
                                    </p:animEffect>
                                    <p:anim calcmode="lin" valueType="num">
                                      <p:cBhvr>
                                        <p:cTn id="16" dur="400" decel="100000" fill="hold"/>
                                        <p:tgtEl>
                                          <p:spTgt spid="14349"/>
                                        </p:tgtEl>
                                        <p:attrNameLst>
                                          <p:attrName>style.rotation</p:attrName>
                                        </p:attrNameLst>
                                      </p:cBhvr>
                                      <p:tavLst>
                                        <p:tav tm="0">
                                          <p:val>
                                            <p:fltVal val="-90"/>
                                          </p:val>
                                        </p:tav>
                                        <p:tav tm="100000">
                                          <p:val>
                                            <p:fltVal val="0"/>
                                          </p:val>
                                        </p:tav>
                                      </p:tavLst>
                                    </p:anim>
                                    <p:anim calcmode="lin" valueType="num">
                                      <p:cBhvr>
                                        <p:cTn id="17" dur="400" decel="100000" fill="hold"/>
                                        <p:tgtEl>
                                          <p:spTgt spid="14349"/>
                                        </p:tgtEl>
                                        <p:attrNameLst>
                                          <p:attrName>ppt_x</p:attrName>
                                        </p:attrNameLst>
                                      </p:cBhvr>
                                      <p:tavLst>
                                        <p:tav tm="0">
                                          <p:val>
                                            <p:strVal val="#ppt_x+0.4"/>
                                          </p:val>
                                        </p:tav>
                                        <p:tav tm="100000">
                                          <p:val>
                                            <p:strVal val="#ppt_x-0.05"/>
                                          </p:val>
                                        </p:tav>
                                      </p:tavLst>
                                    </p:anim>
                                    <p:anim calcmode="lin" valueType="num">
                                      <p:cBhvr>
                                        <p:cTn id="18" dur="400" decel="100000" fill="hold"/>
                                        <p:tgtEl>
                                          <p:spTgt spid="14349"/>
                                        </p:tgtEl>
                                        <p:attrNameLst>
                                          <p:attrName>ppt_y</p:attrName>
                                        </p:attrNameLst>
                                      </p:cBhvr>
                                      <p:tavLst>
                                        <p:tav tm="0">
                                          <p:val>
                                            <p:strVal val="#ppt_y-0.4"/>
                                          </p:val>
                                        </p:tav>
                                        <p:tav tm="100000">
                                          <p:val>
                                            <p:strVal val="#ppt_y+0.1"/>
                                          </p:val>
                                        </p:tav>
                                      </p:tavLst>
                                    </p:anim>
                                    <p:anim calcmode="lin" valueType="num">
                                      <p:cBhvr>
                                        <p:cTn id="19" dur="100" accel="100000" fill="hold">
                                          <p:stCondLst>
                                            <p:cond delay="400"/>
                                          </p:stCondLst>
                                        </p:cTn>
                                        <p:tgtEl>
                                          <p:spTgt spid="14349"/>
                                        </p:tgtEl>
                                        <p:attrNameLst>
                                          <p:attrName>ppt_x</p:attrName>
                                        </p:attrNameLst>
                                      </p:cBhvr>
                                      <p:tavLst>
                                        <p:tav tm="0">
                                          <p:val>
                                            <p:strVal val="#ppt_x-0.05"/>
                                          </p:val>
                                        </p:tav>
                                        <p:tav tm="100000">
                                          <p:val>
                                            <p:strVal val="#ppt_x"/>
                                          </p:val>
                                        </p:tav>
                                      </p:tavLst>
                                    </p:anim>
                                    <p:anim calcmode="lin" valueType="num">
                                      <p:cBhvr>
                                        <p:cTn id="20" dur="100" accel="100000" fill="hold">
                                          <p:stCondLst>
                                            <p:cond delay="400"/>
                                          </p:stCondLst>
                                        </p:cTn>
                                        <p:tgtEl>
                                          <p:spTgt spid="14349"/>
                                        </p:tgtEl>
                                        <p:attrNameLst>
                                          <p:attrName>ppt_y</p:attrName>
                                        </p:attrNameLst>
                                      </p:cBhvr>
                                      <p:tavLst>
                                        <p:tav tm="0">
                                          <p:val>
                                            <p:strVal val="#ppt_y+0.1"/>
                                          </p:val>
                                        </p:tav>
                                        <p:tav tm="100000">
                                          <p:val>
                                            <p:strVal val="#ppt_y"/>
                                          </p:val>
                                        </p:tav>
                                      </p:tavLst>
                                    </p:anim>
                                  </p:childTnLst>
                                </p:cTn>
                              </p:par>
                              <p:par>
                                <p:cTn id="21" presetID="4" presetClass="entr" presetSubtype="16" fill="hold" grpId="0" nodeType="with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animEffect transition="in" filter="box(in)">
                                      <p:cBhvr>
                                        <p:cTn id="23" dur="500"/>
                                        <p:tgtEl>
                                          <p:spTgt spid="11">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11">
                                            <p:txEl>
                                              <p:pRg st="1" end="1"/>
                                            </p:txEl>
                                          </p:spTgt>
                                        </p:tgtEl>
                                        <p:attrNameLst>
                                          <p:attrName>style.visibility</p:attrName>
                                        </p:attrNameLst>
                                      </p:cBhvr>
                                      <p:to>
                                        <p:strVal val="visible"/>
                                      </p:to>
                                    </p:set>
                                    <p:animEffect transition="in" filter="box(in)">
                                      <p:cBhvr>
                                        <p:cTn id="28" dur="500"/>
                                        <p:tgtEl>
                                          <p:spTgt spid="11">
                                            <p:txEl>
                                              <p:pRg st="1" end="1"/>
                                            </p:txEl>
                                          </p:spTgt>
                                        </p:tgtEl>
                                      </p:cBhvr>
                                    </p:animEffect>
                                  </p:childTnLst>
                                </p:cTn>
                              </p:par>
                              <p:par>
                                <p:cTn id="29" presetID="4" presetClass="entr" presetSubtype="16" fill="hold" grpId="0" nodeType="withEffect">
                                  <p:stCondLst>
                                    <p:cond delay="0"/>
                                  </p:stCondLst>
                                  <p:childTnLst>
                                    <p:set>
                                      <p:cBhvr>
                                        <p:cTn id="30" dur="1" fill="hold">
                                          <p:stCondLst>
                                            <p:cond delay="0"/>
                                          </p:stCondLst>
                                        </p:cTn>
                                        <p:tgtEl>
                                          <p:spTgt spid="11">
                                            <p:txEl>
                                              <p:pRg st="3" end="3"/>
                                            </p:txEl>
                                          </p:spTgt>
                                        </p:tgtEl>
                                        <p:attrNameLst>
                                          <p:attrName>style.visibility</p:attrName>
                                        </p:attrNameLst>
                                      </p:cBhvr>
                                      <p:to>
                                        <p:strVal val="visible"/>
                                      </p:to>
                                    </p:set>
                                    <p:animEffect transition="in" filter="box(in)">
                                      <p:cBhvr>
                                        <p:cTn id="31" dur="500"/>
                                        <p:tgtEl>
                                          <p:spTgt spid="11">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0"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edge">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uiExpand="1" build="p"/>
      <p:bldP spid="14349"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p:nvPr/>
        </p:nvSpPr>
        <p:spPr bwMode="auto">
          <a:xfrm>
            <a:off x="6400800" y="685800"/>
            <a:ext cx="1600200" cy="1447800"/>
          </a:xfrm>
          <a:prstGeom prst="rect">
            <a:avLst/>
          </a:prstGeom>
          <a:blipFill>
            <a:blip r:embed="rId3" cstate="print">
              <a:lum bright="-2000" contrast="19000"/>
            </a:blip>
            <a:stretch>
              <a:fillRect/>
            </a:stretch>
          </a:blipFill>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a:p>
        </p:txBody>
      </p:sp>
      <p:sp>
        <p:nvSpPr>
          <p:cNvPr id="17412" name="TextBox 3"/>
          <p:cNvSpPr txBox="1">
            <a:spLocks noChangeArrowheads="1"/>
          </p:cNvSpPr>
          <p:nvPr/>
        </p:nvSpPr>
        <p:spPr bwMode="auto">
          <a:xfrm>
            <a:off x="6969125" y="1074738"/>
            <a:ext cx="531813" cy="830262"/>
          </a:xfrm>
          <a:prstGeom prst="rect">
            <a:avLst/>
          </a:prstGeom>
          <a:noFill/>
          <a:ln w="9525">
            <a:noFill/>
            <a:miter lim="800000"/>
            <a:headEnd/>
            <a:tailEnd/>
          </a:ln>
        </p:spPr>
        <p:txBody>
          <a:bodyPr wrap="none">
            <a:spAutoFit/>
          </a:bodyPr>
          <a:lstStyle/>
          <a:p>
            <a:pPr algn="ctr"/>
            <a:r>
              <a:rPr lang="ar-EG" sz="4800" b="1">
                <a:solidFill>
                  <a:srgbClr val="0000FF"/>
                </a:solidFill>
                <a:latin typeface="Calibri" pitchFamily="34" charset="0"/>
              </a:rPr>
              <a:t>3</a:t>
            </a:r>
          </a:p>
        </p:txBody>
      </p:sp>
      <p:sp>
        <p:nvSpPr>
          <p:cNvPr id="9" name="Rectangle 1"/>
          <p:cNvSpPr>
            <a:spLocks noChangeArrowheads="1"/>
          </p:cNvSpPr>
          <p:nvPr/>
        </p:nvSpPr>
        <p:spPr bwMode="auto">
          <a:xfrm>
            <a:off x="2168525" y="4430712"/>
            <a:ext cx="5181600" cy="769937"/>
          </a:xfrm>
          <a:prstGeom prst="rect">
            <a:avLst/>
          </a:prstGeom>
          <a:noFill/>
          <a:ln w="9525">
            <a:noFill/>
            <a:miter lim="800000"/>
            <a:headEnd/>
            <a:tailEnd/>
          </a:ln>
        </p:spPr>
        <p:txBody>
          <a:bodyPr anchor="ctr">
            <a:spAutoFit/>
          </a:bodyPr>
          <a:lstStyle/>
          <a:p>
            <a:pPr algn="ctr" rtl="1"/>
            <a:r>
              <a:rPr lang="ar-SA" sz="4400" b="1">
                <a:solidFill>
                  <a:srgbClr val="660066"/>
                </a:solidFill>
                <a:latin typeface="Calibri" pitchFamily="34" charset="0"/>
              </a:rPr>
              <a:t>مراقبتهم والإشراف عليهم.</a:t>
            </a:r>
            <a:endParaRPr lang="en-US" sz="4400" b="1">
              <a:solidFill>
                <a:srgbClr val="660066"/>
              </a:solidFill>
              <a:latin typeface="Calibri" pitchFamily="34" charset="0"/>
            </a:endParaRPr>
          </a:p>
        </p:txBody>
      </p:sp>
      <p:sp>
        <p:nvSpPr>
          <p:cNvPr id="8" name="Rectangle 6"/>
          <p:cNvSpPr/>
          <p:nvPr/>
        </p:nvSpPr>
        <p:spPr bwMode="auto">
          <a:xfrm>
            <a:off x="1828800" y="2819400"/>
            <a:ext cx="5770563" cy="2554545"/>
          </a:xfrm>
          <a:prstGeom prst="rect">
            <a:avLst/>
          </a:prstGeom>
          <a:noFill/>
          <a:effectLst/>
        </p:spPr>
        <p:txBody>
          <a:bodyPr wrap="square">
            <a:spAutoFit/>
          </a:bodyPr>
          <a:lstStyle/>
          <a:p>
            <a:pPr algn="ctr" rtl="1" fontAlgn="auto">
              <a:spcBef>
                <a:spcPts val="0"/>
              </a:spcBef>
              <a:spcAft>
                <a:spcPts val="0"/>
              </a:spcAft>
              <a:defRPr/>
            </a:pPr>
            <a:r>
              <a:rPr lang="ar-EG" sz="3200" b="1" dirty="0"/>
              <a:t>أنت مسؤول عن رعاية إخوتك في أثناء السباحة، ما الإجراءات التي ستتخَذها:</a:t>
            </a:r>
          </a:p>
          <a:p>
            <a:pPr algn="ctr" rtl="1" fontAlgn="auto">
              <a:spcBef>
                <a:spcPts val="0"/>
              </a:spcBef>
              <a:spcAft>
                <a:spcPts val="0"/>
              </a:spcAft>
              <a:defRPr/>
            </a:pPr>
            <a:r>
              <a:rPr lang="ar-EG" sz="3200" b="1" dirty="0">
                <a:solidFill>
                  <a:srgbClr val="FF0000"/>
                </a:solidFill>
                <a:latin typeface="+mn-lt"/>
                <a:cs typeface="+mn-cs"/>
              </a:rPr>
              <a:t>2- في </a:t>
            </a:r>
            <a:r>
              <a:rPr lang="ar-EG" sz="3200" b="1" dirty="0">
                <a:solidFill>
                  <a:srgbClr val="FF0000"/>
                </a:solidFill>
              </a:rPr>
              <a:t>أثناء وجودهم في حوض المسبح:</a:t>
            </a:r>
            <a:endParaRPr lang="en-US" sz="3200" dirty="0">
              <a:solidFill>
                <a:srgbClr val="FF0000"/>
              </a:solidFill>
              <a:latin typeface="+mn-lt"/>
              <a:cs typeface="+mn-cs"/>
            </a:endParaRPr>
          </a:p>
          <a:p>
            <a:pPr algn="ctr" rtl="1" fontAlgn="auto">
              <a:spcBef>
                <a:spcPts val="0"/>
              </a:spcBef>
              <a:spcAft>
                <a:spcPts val="0"/>
              </a:spcAft>
              <a:defRPr/>
            </a:pPr>
            <a:endParaRPr lang="ar-EG" sz="3200" dirty="0">
              <a:latin typeface="+mn-lt"/>
              <a:cs typeface="+mn-cs"/>
            </a:endParaRPr>
          </a:p>
          <a:p>
            <a:pPr algn="ctr" rtl="1" fontAlgn="auto">
              <a:spcBef>
                <a:spcPts val="0"/>
              </a:spcBef>
              <a:spcAft>
                <a:spcPts val="0"/>
              </a:spcAft>
              <a:defRPr/>
            </a:pPr>
            <a:r>
              <a:rPr lang="ar-EG" sz="3200" dirty="0">
                <a:latin typeface="+mn-lt"/>
                <a:cs typeface="+mn-cs"/>
              </a:rPr>
              <a:t>........................................</a:t>
            </a:r>
            <a:endParaRPr lang="en-US" sz="3200" dirty="0">
              <a:latin typeface="+mn-lt"/>
              <a:cs typeface="+mn-cs"/>
            </a:endParaRPr>
          </a:p>
        </p:txBody>
      </p:sp>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ox(in)">
                                      <p:cBhvr>
                                        <p:cTn id="7" dur="500"/>
                                        <p:tgtEl>
                                          <p:spTgt spid="8">
                                            <p:txEl>
                                              <p:pRg st="0" end="0"/>
                                            </p:txEl>
                                          </p:spTgt>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box(in)">
                                      <p:cBhvr>
                                        <p:cTn id="11" dur="500"/>
                                        <p:tgtEl>
                                          <p:spTgt spid="8">
                                            <p:txEl>
                                              <p:pRg st="1" end="1"/>
                                            </p:txEl>
                                          </p:spTgt>
                                        </p:tgtEl>
                                      </p:cBhvr>
                                    </p:animEffect>
                                  </p:childTnLst>
                                </p:cTn>
                              </p:par>
                              <p:par>
                                <p:cTn id="12" presetID="4" presetClass="entr" presetSubtype="16" fill="hold" grpId="0" nodeType="withEffect">
                                  <p:stCondLst>
                                    <p:cond delay="0"/>
                                  </p:stCondLst>
                                  <p:childTnLst>
                                    <p:set>
                                      <p:cBhvr>
                                        <p:cTn id="13" dur="1" fill="hold">
                                          <p:stCondLst>
                                            <p:cond delay="0"/>
                                          </p:stCondLst>
                                        </p:cTn>
                                        <p:tgtEl>
                                          <p:spTgt spid="8">
                                            <p:txEl>
                                              <p:pRg st="3" end="3"/>
                                            </p:txEl>
                                          </p:spTgt>
                                        </p:tgtEl>
                                        <p:attrNameLst>
                                          <p:attrName>style.visibility</p:attrName>
                                        </p:attrNameLst>
                                      </p:cBhvr>
                                      <p:to>
                                        <p:strVal val="visible"/>
                                      </p:to>
                                    </p:set>
                                    <p:animEffect transition="in" filter="box(in)">
                                      <p:cBhvr>
                                        <p:cTn id="14" dur="500"/>
                                        <p:tgtEl>
                                          <p:spTgt spid="8">
                                            <p:txEl>
                                              <p:pRg st="3" end="3"/>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edg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a:spLocks noChangeArrowheads="1"/>
          </p:cNvSpPr>
          <p:nvPr/>
        </p:nvSpPr>
        <p:spPr bwMode="auto">
          <a:xfrm>
            <a:off x="4714874" y="3449019"/>
            <a:ext cx="2503488" cy="830263"/>
          </a:xfrm>
          <a:prstGeom prst="rect">
            <a:avLst/>
          </a:prstGeom>
          <a:noFill/>
          <a:ln w="9525">
            <a:noFill/>
            <a:miter lim="800000"/>
            <a:headEnd/>
            <a:tailEnd/>
          </a:ln>
        </p:spPr>
        <p:txBody>
          <a:bodyPr wrap="none">
            <a:spAutoFit/>
          </a:bodyPr>
          <a:lstStyle/>
          <a:p>
            <a:pPr algn="ctr" rtl="1">
              <a:buFont typeface="Wingdings" pitchFamily="2" charset="2"/>
              <a:buChar char="q"/>
            </a:pPr>
            <a:r>
              <a:rPr lang="ar-EG" sz="4800" b="1" dirty="0">
                <a:latin typeface="Calibri" pitchFamily="34" charset="0"/>
              </a:rPr>
              <a:t> الصعقة.</a:t>
            </a:r>
            <a:endParaRPr lang="en-US" sz="4800" dirty="0">
              <a:latin typeface="Calibri" pitchFamily="34" charset="0"/>
            </a:endParaRPr>
          </a:p>
        </p:txBody>
      </p:sp>
      <p:sp>
        <p:nvSpPr>
          <p:cNvPr id="20" name="Rectangle 19"/>
          <p:cNvSpPr>
            <a:spLocks noChangeArrowheads="1"/>
          </p:cNvSpPr>
          <p:nvPr/>
        </p:nvSpPr>
        <p:spPr bwMode="auto">
          <a:xfrm>
            <a:off x="2428874" y="4218957"/>
            <a:ext cx="4841875" cy="830262"/>
          </a:xfrm>
          <a:prstGeom prst="rect">
            <a:avLst/>
          </a:prstGeom>
          <a:noFill/>
          <a:ln w="9525">
            <a:noFill/>
            <a:miter lim="800000"/>
            <a:headEnd/>
            <a:tailEnd/>
          </a:ln>
        </p:spPr>
        <p:txBody>
          <a:bodyPr wrap="none">
            <a:spAutoFit/>
          </a:bodyPr>
          <a:lstStyle/>
          <a:p>
            <a:pPr algn="ctr" rtl="1">
              <a:buFont typeface="Wingdings" pitchFamily="2" charset="2"/>
              <a:buChar char="q"/>
            </a:pPr>
            <a:r>
              <a:rPr lang="ar-EG" sz="4800" b="1" dirty="0">
                <a:latin typeface="Calibri" pitchFamily="34" charset="0"/>
              </a:rPr>
              <a:t> التنفس الاصطناعي.</a:t>
            </a:r>
            <a:endParaRPr lang="en-US" sz="4800" dirty="0">
              <a:latin typeface="Calibri" pitchFamily="34" charset="0"/>
            </a:endParaRPr>
          </a:p>
        </p:txBody>
      </p:sp>
      <p:sp>
        <p:nvSpPr>
          <p:cNvPr id="16" name="مستطيل 15"/>
          <p:cNvSpPr>
            <a:spLocks noChangeArrowheads="1"/>
          </p:cNvSpPr>
          <p:nvPr/>
        </p:nvSpPr>
        <p:spPr bwMode="auto">
          <a:xfrm>
            <a:off x="2823456" y="922338"/>
            <a:ext cx="4052712" cy="923330"/>
          </a:xfrm>
          <a:prstGeom prst="rect">
            <a:avLst/>
          </a:prstGeom>
          <a:noFill/>
          <a:ln w="9525">
            <a:noFill/>
            <a:miter lim="800000"/>
            <a:headEnd/>
            <a:tailEnd/>
          </a:ln>
        </p:spPr>
        <p:txBody>
          <a:bodyPr wrap="none">
            <a:spAutoFit/>
          </a:bodyPr>
          <a:lstStyle/>
          <a:p>
            <a:pPr algn="r"/>
            <a:r>
              <a:rPr lang="ar-EG" sz="5400" b="1" dirty="0">
                <a:solidFill>
                  <a:srgbClr val="6600FF"/>
                </a:solidFill>
              </a:rPr>
              <a:t>المفاهيم الرئيسة:</a:t>
            </a:r>
            <a:endParaRPr lang="ar-EG" sz="5400" dirty="0">
              <a:solidFill>
                <a:srgbClr val="6600FF"/>
              </a:solidFill>
            </a:endParaRPr>
          </a:p>
        </p:txBody>
      </p:sp>
      <p:sp>
        <p:nvSpPr>
          <p:cNvPr id="17" name="Rectangle 10"/>
          <p:cNvSpPr>
            <a:spLocks noChangeArrowheads="1"/>
          </p:cNvSpPr>
          <p:nvPr/>
        </p:nvSpPr>
        <p:spPr bwMode="auto">
          <a:xfrm>
            <a:off x="4638674" y="2618757"/>
            <a:ext cx="2528888" cy="830262"/>
          </a:xfrm>
          <a:prstGeom prst="rect">
            <a:avLst/>
          </a:prstGeom>
          <a:noFill/>
          <a:ln w="9525">
            <a:noFill/>
            <a:miter lim="800000"/>
            <a:headEnd/>
            <a:tailEnd/>
          </a:ln>
        </p:spPr>
        <p:txBody>
          <a:bodyPr wrap="none">
            <a:spAutoFit/>
          </a:bodyPr>
          <a:lstStyle/>
          <a:p>
            <a:pPr algn="ctr" rtl="1">
              <a:buFont typeface="Wingdings" pitchFamily="2" charset="2"/>
              <a:buChar char="q"/>
            </a:pPr>
            <a:r>
              <a:rPr lang="ar-EG" sz="4800" b="1" dirty="0">
                <a:latin typeface="Calibri" pitchFamily="34" charset="0"/>
              </a:rPr>
              <a:t> السقوط.</a:t>
            </a:r>
            <a:endParaRPr lang="en-US" sz="4800" dirty="0">
              <a:latin typeface="Calibri" pitchFamily="34" charset="0"/>
            </a:endParaRPr>
          </a:p>
        </p:txBody>
      </p:sp>
    </p:spTree>
    <p:extLst>
      <p:ext uri="{BB962C8B-B14F-4D97-AF65-F5344CB8AC3E}">
        <p14:creationId xmlns:p14="http://schemas.microsoft.com/office/powerpoint/2010/main" val="2684463978"/>
      </p:ext>
    </p:extLst>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lide(fromBottom)">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المفاهيم الرئيسة.wav"/>
                                        </p:tgtEl>
                                      </p:cMediaNode>
                                    </p:audio>
                                  </p:subTnLst>
                                </p:cTn>
                              </p:par>
                            </p:childTnLst>
                          </p:cTn>
                        </p:par>
                      </p:childTnLst>
                    </p:cTn>
                  </p:par>
                  <p:par>
                    <p:cTn id="8" fill="hold">
                      <p:stCondLst>
                        <p:cond delay="indefinite"/>
                      </p:stCondLst>
                      <p:childTnLst>
                        <p:par>
                          <p:cTn id="9" fill="hold">
                            <p:stCondLst>
                              <p:cond delay="0"/>
                            </p:stCondLst>
                            <p:childTnLst>
                              <p:par>
                                <p:cTn id="10" presetID="3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400" decel="100000"/>
                                        <p:tgtEl>
                                          <p:spTgt spid="17"/>
                                        </p:tgtEl>
                                      </p:cBhvr>
                                    </p:animEffect>
                                    <p:anim calcmode="lin" valueType="num">
                                      <p:cBhvr>
                                        <p:cTn id="13" dur="400" decel="100000" fill="hold"/>
                                        <p:tgtEl>
                                          <p:spTgt spid="17"/>
                                        </p:tgtEl>
                                        <p:attrNameLst>
                                          <p:attrName>style.rotation</p:attrName>
                                        </p:attrNameLst>
                                      </p:cBhvr>
                                      <p:tavLst>
                                        <p:tav tm="0">
                                          <p:val>
                                            <p:fltVal val="-90"/>
                                          </p:val>
                                        </p:tav>
                                        <p:tav tm="100000">
                                          <p:val>
                                            <p:fltVal val="0"/>
                                          </p:val>
                                        </p:tav>
                                      </p:tavLst>
                                    </p:anim>
                                    <p:anim calcmode="lin" valueType="num">
                                      <p:cBhvr>
                                        <p:cTn id="14" dur="400" decel="100000" fill="hold"/>
                                        <p:tgtEl>
                                          <p:spTgt spid="17"/>
                                        </p:tgtEl>
                                        <p:attrNameLst>
                                          <p:attrName>ppt_x</p:attrName>
                                        </p:attrNameLst>
                                      </p:cBhvr>
                                      <p:tavLst>
                                        <p:tav tm="0">
                                          <p:val>
                                            <p:strVal val="#ppt_x+0.4"/>
                                          </p:val>
                                        </p:tav>
                                        <p:tav tm="100000">
                                          <p:val>
                                            <p:strVal val="#ppt_x-0.05"/>
                                          </p:val>
                                        </p:tav>
                                      </p:tavLst>
                                    </p:anim>
                                    <p:anim calcmode="lin" valueType="num">
                                      <p:cBhvr>
                                        <p:cTn id="15" dur="400" decel="100000" fill="hold"/>
                                        <p:tgtEl>
                                          <p:spTgt spid="17"/>
                                        </p:tgtEl>
                                        <p:attrNameLst>
                                          <p:attrName>ppt_y</p:attrName>
                                        </p:attrNameLst>
                                      </p:cBhvr>
                                      <p:tavLst>
                                        <p:tav tm="0">
                                          <p:val>
                                            <p:strVal val="#ppt_y-0.4"/>
                                          </p:val>
                                        </p:tav>
                                        <p:tav tm="100000">
                                          <p:val>
                                            <p:strVal val="#ppt_y+0.1"/>
                                          </p:val>
                                        </p:tav>
                                      </p:tavLst>
                                    </p:anim>
                                    <p:anim calcmode="lin" valueType="num">
                                      <p:cBhvr>
                                        <p:cTn id="16" dur="100" accel="100000" fill="hold">
                                          <p:stCondLst>
                                            <p:cond delay="400"/>
                                          </p:stCondLst>
                                        </p:cTn>
                                        <p:tgtEl>
                                          <p:spTgt spid="17"/>
                                        </p:tgtEl>
                                        <p:attrNameLst>
                                          <p:attrName>ppt_x</p:attrName>
                                        </p:attrNameLst>
                                      </p:cBhvr>
                                      <p:tavLst>
                                        <p:tav tm="0">
                                          <p:val>
                                            <p:strVal val="#ppt_x-0.05"/>
                                          </p:val>
                                        </p:tav>
                                        <p:tav tm="100000">
                                          <p:val>
                                            <p:strVal val="#ppt_x"/>
                                          </p:val>
                                        </p:tav>
                                      </p:tavLst>
                                    </p:anim>
                                    <p:anim calcmode="lin" valueType="num">
                                      <p:cBhvr>
                                        <p:cTn id="17" dur="100" accel="100000" fill="hold">
                                          <p:stCondLst>
                                            <p:cond delay="400"/>
                                          </p:stCondLst>
                                        </p:cTn>
                                        <p:tgtEl>
                                          <p:spTgt spid="17"/>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السقوط.wav"/>
                                        </p:tgtEl>
                                      </p:cMediaNode>
                                    </p:audio>
                                  </p:subTnLst>
                                </p:cTn>
                              </p:par>
                            </p:childTnLst>
                          </p:cTn>
                        </p:par>
                      </p:childTnLst>
                    </p:cTn>
                  </p:par>
                  <p:par>
                    <p:cTn id="18" fill="hold">
                      <p:stCondLst>
                        <p:cond delay="indefinite"/>
                      </p:stCondLst>
                      <p:childTnLst>
                        <p:par>
                          <p:cTn id="19" fill="hold">
                            <p:stCondLst>
                              <p:cond delay="0"/>
                            </p:stCondLst>
                            <p:childTnLst>
                              <p:par>
                                <p:cTn id="20" presetID="3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400" decel="100000"/>
                                        <p:tgtEl>
                                          <p:spTgt spid="13"/>
                                        </p:tgtEl>
                                      </p:cBhvr>
                                    </p:animEffect>
                                    <p:anim calcmode="lin" valueType="num">
                                      <p:cBhvr>
                                        <p:cTn id="23" dur="400" decel="100000" fill="hold"/>
                                        <p:tgtEl>
                                          <p:spTgt spid="13"/>
                                        </p:tgtEl>
                                        <p:attrNameLst>
                                          <p:attrName>style.rotation</p:attrName>
                                        </p:attrNameLst>
                                      </p:cBhvr>
                                      <p:tavLst>
                                        <p:tav tm="0">
                                          <p:val>
                                            <p:fltVal val="-90"/>
                                          </p:val>
                                        </p:tav>
                                        <p:tav tm="100000">
                                          <p:val>
                                            <p:fltVal val="0"/>
                                          </p:val>
                                        </p:tav>
                                      </p:tavLst>
                                    </p:anim>
                                    <p:anim calcmode="lin" valueType="num">
                                      <p:cBhvr>
                                        <p:cTn id="24" dur="400" decel="100000" fill="hold"/>
                                        <p:tgtEl>
                                          <p:spTgt spid="13"/>
                                        </p:tgtEl>
                                        <p:attrNameLst>
                                          <p:attrName>ppt_x</p:attrName>
                                        </p:attrNameLst>
                                      </p:cBhvr>
                                      <p:tavLst>
                                        <p:tav tm="0">
                                          <p:val>
                                            <p:strVal val="#ppt_x+0.4"/>
                                          </p:val>
                                        </p:tav>
                                        <p:tav tm="100000">
                                          <p:val>
                                            <p:strVal val="#ppt_x-0.05"/>
                                          </p:val>
                                        </p:tav>
                                      </p:tavLst>
                                    </p:anim>
                                    <p:anim calcmode="lin" valueType="num">
                                      <p:cBhvr>
                                        <p:cTn id="25" dur="400" decel="100000" fill="hold"/>
                                        <p:tgtEl>
                                          <p:spTgt spid="13"/>
                                        </p:tgtEl>
                                        <p:attrNameLst>
                                          <p:attrName>ppt_y</p:attrName>
                                        </p:attrNameLst>
                                      </p:cBhvr>
                                      <p:tavLst>
                                        <p:tav tm="0">
                                          <p:val>
                                            <p:strVal val="#ppt_y-0.4"/>
                                          </p:val>
                                        </p:tav>
                                        <p:tav tm="100000">
                                          <p:val>
                                            <p:strVal val="#ppt_y+0.1"/>
                                          </p:val>
                                        </p:tav>
                                      </p:tavLst>
                                    </p:anim>
                                    <p:anim calcmode="lin" valueType="num">
                                      <p:cBhvr>
                                        <p:cTn id="26" dur="100" accel="100000" fill="hold">
                                          <p:stCondLst>
                                            <p:cond delay="400"/>
                                          </p:stCondLst>
                                        </p:cTn>
                                        <p:tgtEl>
                                          <p:spTgt spid="13"/>
                                        </p:tgtEl>
                                        <p:attrNameLst>
                                          <p:attrName>ppt_x</p:attrName>
                                        </p:attrNameLst>
                                      </p:cBhvr>
                                      <p:tavLst>
                                        <p:tav tm="0">
                                          <p:val>
                                            <p:strVal val="#ppt_x-0.05"/>
                                          </p:val>
                                        </p:tav>
                                        <p:tav tm="100000">
                                          <p:val>
                                            <p:strVal val="#ppt_x"/>
                                          </p:val>
                                        </p:tav>
                                      </p:tavLst>
                                    </p:anim>
                                    <p:anim calcmode="lin" valueType="num">
                                      <p:cBhvr>
                                        <p:cTn id="27" dur="100" accel="100000" fill="hold">
                                          <p:stCondLst>
                                            <p:cond delay="400"/>
                                          </p:stCondLst>
                                        </p:cTn>
                                        <p:tgtEl>
                                          <p:spTgt spid="13"/>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5" name="الصعقة.wav"/>
                                        </p:tgtEl>
                                      </p:cMediaNode>
                                    </p:audio>
                                  </p:subTnLst>
                                </p:cTn>
                              </p:par>
                            </p:childTnLst>
                          </p:cTn>
                        </p:par>
                      </p:childTnLst>
                    </p:cTn>
                  </p:par>
                  <p:par>
                    <p:cTn id="28" fill="hold">
                      <p:stCondLst>
                        <p:cond delay="indefinite"/>
                      </p:stCondLst>
                      <p:childTnLst>
                        <p:par>
                          <p:cTn id="29" fill="hold">
                            <p:stCondLst>
                              <p:cond delay="0"/>
                            </p:stCondLst>
                            <p:childTnLst>
                              <p:par>
                                <p:cTn id="30" presetID="3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400" decel="100000"/>
                                        <p:tgtEl>
                                          <p:spTgt spid="20"/>
                                        </p:tgtEl>
                                      </p:cBhvr>
                                    </p:animEffect>
                                    <p:anim calcmode="lin" valueType="num">
                                      <p:cBhvr>
                                        <p:cTn id="33" dur="400" decel="100000" fill="hold"/>
                                        <p:tgtEl>
                                          <p:spTgt spid="20"/>
                                        </p:tgtEl>
                                        <p:attrNameLst>
                                          <p:attrName>style.rotation</p:attrName>
                                        </p:attrNameLst>
                                      </p:cBhvr>
                                      <p:tavLst>
                                        <p:tav tm="0">
                                          <p:val>
                                            <p:fltVal val="-90"/>
                                          </p:val>
                                        </p:tav>
                                        <p:tav tm="100000">
                                          <p:val>
                                            <p:fltVal val="0"/>
                                          </p:val>
                                        </p:tav>
                                      </p:tavLst>
                                    </p:anim>
                                    <p:anim calcmode="lin" valueType="num">
                                      <p:cBhvr>
                                        <p:cTn id="34" dur="400" decel="100000" fill="hold"/>
                                        <p:tgtEl>
                                          <p:spTgt spid="20"/>
                                        </p:tgtEl>
                                        <p:attrNameLst>
                                          <p:attrName>ppt_x</p:attrName>
                                        </p:attrNameLst>
                                      </p:cBhvr>
                                      <p:tavLst>
                                        <p:tav tm="0">
                                          <p:val>
                                            <p:strVal val="#ppt_x+0.4"/>
                                          </p:val>
                                        </p:tav>
                                        <p:tav tm="100000">
                                          <p:val>
                                            <p:strVal val="#ppt_x-0.05"/>
                                          </p:val>
                                        </p:tav>
                                      </p:tavLst>
                                    </p:anim>
                                    <p:anim calcmode="lin" valueType="num">
                                      <p:cBhvr>
                                        <p:cTn id="35" dur="400" decel="100000" fill="hold"/>
                                        <p:tgtEl>
                                          <p:spTgt spid="20"/>
                                        </p:tgtEl>
                                        <p:attrNameLst>
                                          <p:attrName>ppt_y</p:attrName>
                                        </p:attrNameLst>
                                      </p:cBhvr>
                                      <p:tavLst>
                                        <p:tav tm="0">
                                          <p:val>
                                            <p:strVal val="#ppt_y-0.4"/>
                                          </p:val>
                                        </p:tav>
                                        <p:tav tm="100000">
                                          <p:val>
                                            <p:strVal val="#ppt_y+0.1"/>
                                          </p:val>
                                        </p:tav>
                                      </p:tavLst>
                                    </p:anim>
                                    <p:anim calcmode="lin" valueType="num">
                                      <p:cBhvr>
                                        <p:cTn id="36" dur="100" accel="100000" fill="hold">
                                          <p:stCondLst>
                                            <p:cond delay="400"/>
                                          </p:stCondLst>
                                        </p:cTn>
                                        <p:tgtEl>
                                          <p:spTgt spid="20"/>
                                        </p:tgtEl>
                                        <p:attrNameLst>
                                          <p:attrName>ppt_x</p:attrName>
                                        </p:attrNameLst>
                                      </p:cBhvr>
                                      <p:tavLst>
                                        <p:tav tm="0">
                                          <p:val>
                                            <p:strVal val="#ppt_x-0.05"/>
                                          </p:val>
                                        </p:tav>
                                        <p:tav tm="100000">
                                          <p:val>
                                            <p:strVal val="#ppt_x"/>
                                          </p:val>
                                        </p:tav>
                                      </p:tavLst>
                                    </p:anim>
                                    <p:anim calcmode="lin" valueType="num">
                                      <p:cBhvr>
                                        <p:cTn id="37" dur="100" accel="100000" fill="hold">
                                          <p:stCondLst>
                                            <p:cond delay="400"/>
                                          </p:stCondLst>
                                        </p:cTn>
                                        <p:tgtEl>
                                          <p:spTgt spid="20"/>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6" name="التنفس الاصطناعي.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16" grpId="0"/>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2239962" y="2667000"/>
            <a:ext cx="4664075" cy="1015663"/>
          </a:xfrm>
          <a:prstGeom prst="rect">
            <a:avLst/>
          </a:prstGeom>
          <a:solidFill>
            <a:schemeClr val="accent3">
              <a:lumMod val="40000"/>
              <a:lumOff val="60000"/>
            </a:schemeClr>
          </a:solidFill>
          <a:ln w="9525">
            <a:noFill/>
            <a:miter lim="800000"/>
            <a:headEnd/>
            <a:tailEnd/>
          </a:ln>
        </p:spPr>
        <p:txBody>
          <a:bodyPr anchor="ctr">
            <a:spAutoFit/>
          </a:bodyPr>
          <a:lstStyle/>
          <a:p>
            <a:pPr algn="ctr" rtl="1"/>
            <a:r>
              <a:rPr lang="ar-EG" sz="6000" b="1" dirty="0">
                <a:latin typeface="Calibri" pitchFamily="34" charset="0"/>
              </a:rPr>
              <a:t>ثالثاً: الاختناق </a:t>
            </a:r>
            <a:endParaRPr lang="en-US" sz="6000" dirty="0">
              <a:latin typeface="Calibri" pitchFamily="34" charset="0"/>
            </a:endParaRPr>
          </a:p>
        </p:txBody>
      </p:sp>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from="(-#ppt_w/2)" to="(#ppt_x)" calcmode="lin" valueType="num">
                                      <p:cBhvr>
                                        <p:cTn id="7" dur="300" fill="hold">
                                          <p:stCondLst>
                                            <p:cond delay="0"/>
                                          </p:stCondLst>
                                        </p:cTn>
                                        <p:tgtEl>
                                          <p:spTgt spid="3"/>
                                        </p:tgtEl>
                                        <p:attrNameLst>
                                          <p:attrName>ppt_x</p:attrName>
                                        </p:attrNameLst>
                                      </p:cBhvr>
                                    </p:anim>
                                    <p:anim from="0" to="-1.0" calcmode="lin" valueType="num">
                                      <p:cBhvr>
                                        <p:cTn id="8" dur="100" decel="50000" autoRev="1" fill="hold">
                                          <p:stCondLst>
                                            <p:cond delay="300"/>
                                          </p:stCondLst>
                                        </p:cTn>
                                        <p:tgtEl>
                                          <p:spTgt spid="3"/>
                                        </p:tgtEl>
                                        <p:attrNameLst>
                                          <p:attrName>xshear</p:attrName>
                                        </p:attrNameLst>
                                      </p:cBhvr>
                                    </p:anim>
                                    <p:animScale>
                                      <p:cBhvr>
                                        <p:cTn id="9" dur="100" decel="100000" autoRev="1" fill="hold">
                                          <p:stCondLst>
                                            <p:cond delay="300"/>
                                          </p:stCondLst>
                                        </p:cTn>
                                        <p:tgtEl>
                                          <p:spTgt spid="3"/>
                                        </p:tgtEl>
                                      </p:cBhvr>
                                      <p:from x="100000" y="100000"/>
                                      <p:to x="80000" y="100000"/>
                                    </p:animScale>
                                    <p:anim by="(#ppt_h/3+#ppt_w*0.1)" calcmode="lin" valueType="num">
                                      <p:cBhvr additive="sum">
                                        <p:cTn id="10" dur="100" decel="100000" autoRev="1" fill="hold">
                                          <p:stCondLst>
                                            <p:cond delay="300"/>
                                          </p:stCondLst>
                                        </p:cTn>
                                        <p:tgtEl>
                                          <p:spTgt spid="3"/>
                                        </p:tgtEl>
                                        <p:attrNameLst>
                                          <p:attrName>ppt_x</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ثالثا الاختناق.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rot="21019294">
            <a:off x="1293237" y="4896379"/>
            <a:ext cx="809625" cy="949325"/>
          </a:xfrm>
          <a:prstGeom prst="roundRect">
            <a:avLst>
              <a:gd name="adj" fmla="val 2412"/>
            </a:avLst>
          </a:prstGeom>
          <a:blipFill>
            <a:blip r:embed="rId5" cstate="print">
              <a:lum bright="-20000" contrast="39000"/>
            </a:blip>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7" name="مستطيل 6"/>
          <p:cNvSpPr>
            <a:spLocks noChangeArrowheads="1"/>
          </p:cNvSpPr>
          <p:nvPr/>
        </p:nvSpPr>
        <p:spPr bwMode="auto">
          <a:xfrm>
            <a:off x="718457" y="3137265"/>
            <a:ext cx="7586663" cy="646112"/>
          </a:xfrm>
          <a:prstGeom prst="rect">
            <a:avLst/>
          </a:prstGeom>
          <a:noFill/>
          <a:ln w="9525">
            <a:noFill/>
            <a:miter lim="800000"/>
            <a:headEnd/>
            <a:tailEnd/>
          </a:ln>
        </p:spPr>
        <p:txBody>
          <a:bodyPr wrap="none">
            <a:spAutoFit/>
          </a:bodyPr>
          <a:lstStyle/>
          <a:p>
            <a:pPr algn="ctr" rtl="1"/>
            <a:r>
              <a:rPr lang="ar-EG" sz="3600" b="1" dirty="0"/>
              <a:t>كيف تكون الأكياس خطرة على الأطفال عند اللعب؟</a:t>
            </a:r>
            <a:endParaRPr lang="en-US" sz="3600" dirty="0"/>
          </a:p>
        </p:txBody>
      </p:sp>
      <p:sp>
        <p:nvSpPr>
          <p:cNvPr id="8" name="مربع نص 7"/>
          <p:cNvSpPr txBox="1">
            <a:spLocks noChangeArrowheads="1"/>
          </p:cNvSpPr>
          <p:nvPr/>
        </p:nvSpPr>
        <p:spPr bwMode="auto">
          <a:xfrm>
            <a:off x="989920" y="4038600"/>
            <a:ext cx="7315200" cy="1077218"/>
          </a:xfrm>
          <a:prstGeom prst="rect">
            <a:avLst/>
          </a:prstGeom>
          <a:noFill/>
          <a:ln w="9525">
            <a:noFill/>
            <a:miter lim="800000"/>
            <a:headEnd/>
            <a:tailEnd/>
          </a:ln>
        </p:spPr>
        <p:txBody>
          <a:bodyPr>
            <a:spAutoFit/>
          </a:bodyPr>
          <a:lstStyle/>
          <a:p>
            <a:pPr algn="ctr" rtl="1"/>
            <a:r>
              <a:rPr lang="ar-EG" sz="3200" b="1" dirty="0">
                <a:solidFill>
                  <a:srgbClr val="6600FF"/>
                </a:solidFill>
              </a:rPr>
              <a:t>قد يؤدي اللعب بالأكياس إلى تغليف رأس الطفل بها  مما قد يؤدي إلى اختناقه.</a:t>
            </a:r>
            <a:endParaRPr lang="en-US" sz="3200" b="1" dirty="0">
              <a:solidFill>
                <a:srgbClr val="6600FF"/>
              </a:solidFill>
            </a:endParaRPr>
          </a:p>
        </p:txBody>
      </p:sp>
      <p:pic>
        <p:nvPicPr>
          <p:cNvPr id="3" name="صورة 2">
            <a:extLst>
              <a:ext uri="{FF2B5EF4-FFF2-40B4-BE49-F238E27FC236}">
                <a16:creationId xmlns:a16="http://schemas.microsoft.com/office/drawing/2014/main" id="{323A8E9E-5311-4779-BD92-941AA57E180B}"/>
              </a:ext>
            </a:extLst>
          </p:cNvPr>
          <p:cNvPicPr>
            <a:picLocks noChangeAspect="1"/>
          </p:cNvPicPr>
          <p:nvPr/>
        </p:nvPicPr>
        <p:blipFill>
          <a:blip r:embed="rId6"/>
          <a:stretch>
            <a:fillRect/>
          </a:stretch>
        </p:blipFill>
        <p:spPr>
          <a:xfrm>
            <a:off x="3187020" y="652408"/>
            <a:ext cx="3061380" cy="2395863"/>
          </a:xfrm>
          <a:prstGeom prst="rect">
            <a:avLst/>
          </a:prstGeom>
        </p:spPr>
      </p:pic>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كيف تكون الأكياس خطرة على الأطفال عند اللعب.wav"/>
                                        </p:tgtEl>
                                      </p:cMediaNode>
                                    </p:audio>
                                  </p:sub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ox(in)">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4" name="قد يؤدي اللعب بالاكياس الي تغليف رأس الطفل بها  مما قد يؤدي إ.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rot="21019294">
            <a:off x="1293226" y="5268849"/>
            <a:ext cx="811213" cy="949325"/>
          </a:xfrm>
          <a:prstGeom prst="roundRect">
            <a:avLst>
              <a:gd name="adj" fmla="val 2412"/>
            </a:avLst>
          </a:prstGeom>
          <a:blipFill>
            <a:blip r:embed="rId5" cstate="print">
              <a:lum bright="-20000" contrast="39000"/>
            </a:blip>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7" name="مستطيل 6"/>
          <p:cNvSpPr>
            <a:spLocks noChangeArrowheads="1"/>
          </p:cNvSpPr>
          <p:nvPr/>
        </p:nvSpPr>
        <p:spPr bwMode="auto">
          <a:xfrm>
            <a:off x="594518" y="3246123"/>
            <a:ext cx="8107363" cy="646112"/>
          </a:xfrm>
          <a:prstGeom prst="rect">
            <a:avLst/>
          </a:prstGeom>
          <a:noFill/>
          <a:ln w="9525">
            <a:noFill/>
            <a:miter lim="800000"/>
            <a:headEnd/>
            <a:tailEnd/>
          </a:ln>
        </p:spPr>
        <p:txBody>
          <a:bodyPr wrap="none">
            <a:spAutoFit/>
          </a:bodyPr>
          <a:lstStyle/>
          <a:p>
            <a:pPr algn="ctr" rtl="1"/>
            <a:r>
              <a:rPr lang="ar-EG" sz="3600" b="1" dirty="0"/>
              <a:t>متى تكون الخيوط المتدلية من الستائر مصدراً للخطر؟</a:t>
            </a:r>
            <a:endParaRPr lang="en-US" sz="3600" dirty="0"/>
          </a:p>
        </p:txBody>
      </p:sp>
      <p:sp>
        <p:nvSpPr>
          <p:cNvPr id="8" name="مربع نص 7"/>
          <p:cNvSpPr txBox="1">
            <a:spLocks noChangeArrowheads="1"/>
          </p:cNvSpPr>
          <p:nvPr/>
        </p:nvSpPr>
        <p:spPr bwMode="auto">
          <a:xfrm>
            <a:off x="558215" y="4033044"/>
            <a:ext cx="8077200" cy="1569660"/>
          </a:xfrm>
          <a:prstGeom prst="rect">
            <a:avLst/>
          </a:prstGeom>
          <a:noFill/>
          <a:ln w="9525">
            <a:noFill/>
            <a:miter lim="800000"/>
            <a:headEnd/>
            <a:tailEnd/>
          </a:ln>
        </p:spPr>
        <p:txBody>
          <a:bodyPr wrap="square">
            <a:spAutoFit/>
          </a:bodyPr>
          <a:lstStyle/>
          <a:p>
            <a:pPr algn="ctr" rtl="1"/>
            <a:r>
              <a:rPr lang="ar-EG" sz="3200" b="1" dirty="0">
                <a:solidFill>
                  <a:srgbClr val="6600FF"/>
                </a:solidFill>
              </a:rPr>
              <a:t>إذا تعلق بها الأطفال في محاولة منهم للتعلق بالستارة فإن ذلك يؤذي أيديهم أو ربما أن يقوموا بلفها حول رقابهم مما يؤدي إلى اختناقهم.</a:t>
            </a:r>
            <a:endParaRPr lang="en-US" sz="3200" dirty="0">
              <a:solidFill>
                <a:srgbClr val="6600FF"/>
              </a:solidFill>
            </a:endParaRPr>
          </a:p>
        </p:txBody>
      </p:sp>
      <p:pic>
        <p:nvPicPr>
          <p:cNvPr id="3" name="صورة 2">
            <a:extLst>
              <a:ext uri="{FF2B5EF4-FFF2-40B4-BE49-F238E27FC236}">
                <a16:creationId xmlns:a16="http://schemas.microsoft.com/office/drawing/2014/main" id="{6887E0FC-280A-4028-978F-DE860C4B1363}"/>
              </a:ext>
            </a:extLst>
          </p:cNvPr>
          <p:cNvPicPr>
            <a:picLocks noChangeAspect="1"/>
          </p:cNvPicPr>
          <p:nvPr/>
        </p:nvPicPr>
        <p:blipFill>
          <a:blip r:embed="rId6"/>
          <a:stretch>
            <a:fillRect/>
          </a:stretch>
        </p:blipFill>
        <p:spPr>
          <a:xfrm>
            <a:off x="3214686" y="659527"/>
            <a:ext cx="2867025" cy="2411674"/>
          </a:xfrm>
          <a:prstGeom prst="rect">
            <a:avLst/>
          </a:prstGeom>
        </p:spPr>
      </p:pic>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متى تكون الخيوط المتدلية من الستائر مصدراً للخطر.wav"/>
                                        </p:tgtEl>
                                      </p:cMediaNode>
                                    </p:audio>
                                  </p:sub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ox(in)">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4" name="إذا تعلق بها الأطفال في محاولة منهم للتعلق بالستارة فإن ذلك.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rot="21019294">
            <a:off x="1826638" y="4856774"/>
            <a:ext cx="809625" cy="949325"/>
          </a:xfrm>
          <a:prstGeom prst="roundRect">
            <a:avLst>
              <a:gd name="adj" fmla="val 2412"/>
            </a:avLst>
          </a:prstGeom>
          <a:blipFill>
            <a:blip r:embed="rId5" cstate="print">
              <a:lum bright="-20000" contrast="39000"/>
            </a:blip>
            <a:stretch>
              <a:fillRect/>
            </a:stretch>
          </a:blipFill>
          <a:ln>
            <a:no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2400">
              <a:solidFill>
                <a:schemeClr val="tx1"/>
              </a:solidFill>
            </a:endParaRPr>
          </a:p>
        </p:txBody>
      </p:sp>
      <p:sp>
        <p:nvSpPr>
          <p:cNvPr id="9" name="مستطيل 8"/>
          <p:cNvSpPr>
            <a:spLocks noChangeArrowheads="1"/>
          </p:cNvSpPr>
          <p:nvPr/>
        </p:nvSpPr>
        <p:spPr bwMode="auto">
          <a:xfrm>
            <a:off x="811212" y="3464628"/>
            <a:ext cx="7445375" cy="585787"/>
          </a:xfrm>
          <a:prstGeom prst="rect">
            <a:avLst/>
          </a:prstGeom>
          <a:noFill/>
          <a:ln w="9525">
            <a:noFill/>
            <a:miter lim="800000"/>
            <a:headEnd/>
            <a:tailEnd/>
          </a:ln>
        </p:spPr>
        <p:txBody>
          <a:bodyPr wrap="none">
            <a:spAutoFit/>
          </a:bodyPr>
          <a:lstStyle/>
          <a:p>
            <a:pPr algn="ctr" rtl="1"/>
            <a:r>
              <a:rPr lang="ar-EG" sz="3200" b="1" dirty="0"/>
              <a:t>ما الذي يمكن حدوثه لهذا الصغير لو تُركَ بدون مراقبة؟</a:t>
            </a:r>
            <a:endParaRPr lang="en-US" sz="3200" dirty="0"/>
          </a:p>
        </p:txBody>
      </p:sp>
      <p:sp>
        <p:nvSpPr>
          <p:cNvPr id="7" name="مربع نص 6"/>
          <p:cNvSpPr txBox="1">
            <a:spLocks noChangeArrowheads="1"/>
          </p:cNvSpPr>
          <p:nvPr/>
        </p:nvSpPr>
        <p:spPr bwMode="auto">
          <a:xfrm>
            <a:off x="916894" y="4058579"/>
            <a:ext cx="7315200" cy="523220"/>
          </a:xfrm>
          <a:prstGeom prst="rect">
            <a:avLst/>
          </a:prstGeom>
          <a:noFill/>
          <a:ln w="9525">
            <a:noFill/>
            <a:miter lim="800000"/>
            <a:headEnd/>
            <a:tailEnd/>
          </a:ln>
        </p:spPr>
        <p:txBody>
          <a:bodyPr>
            <a:spAutoFit/>
          </a:bodyPr>
          <a:lstStyle/>
          <a:p>
            <a:pPr algn="ctr" rtl="1"/>
            <a:r>
              <a:rPr lang="ar-EG" sz="2800" b="1" dirty="0">
                <a:solidFill>
                  <a:srgbClr val="6600FF"/>
                </a:solidFill>
              </a:rPr>
              <a:t>ربما يصاب بالاختناق، إذا علق هذا الطعام بمجرى تنفسه.</a:t>
            </a:r>
            <a:endParaRPr lang="en-US" sz="2800" dirty="0">
              <a:solidFill>
                <a:srgbClr val="6600FF"/>
              </a:solidFill>
            </a:endParaRPr>
          </a:p>
        </p:txBody>
      </p:sp>
      <p:pic>
        <p:nvPicPr>
          <p:cNvPr id="3" name="صورة 2">
            <a:extLst>
              <a:ext uri="{FF2B5EF4-FFF2-40B4-BE49-F238E27FC236}">
                <a16:creationId xmlns:a16="http://schemas.microsoft.com/office/drawing/2014/main" id="{78BB0D33-D2D4-433C-8D5F-6F222AD73838}"/>
              </a:ext>
            </a:extLst>
          </p:cNvPr>
          <p:cNvPicPr>
            <a:picLocks noChangeAspect="1"/>
          </p:cNvPicPr>
          <p:nvPr/>
        </p:nvPicPr>
        <p:blipFill>
          <a:blip r:embed="rId6"/>
          <a:stretch>
            <a:fillRect/>
          </a:stretch>
        </p:blipFill>
        <p:spPr>
          <a:xfrm>
            <a:off x="3200400" y="762000"/>
            <a:ext cx="3133886" cy="2341990"/>
          </a:xfrm>
          <a:prstGeom prst="rect">
            <a:avLst/>
          </a:prstGeom>
        </p:spPr>
      </p:pic>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ppt_x"/>
                                          </p:val>
                                        </p:tav>
                                        <p:tav tm="100000">
                                          <p:val>
                                            <p:strVal val="#ppt_x"/>
                                          </p:val>
                                        </p:tav>
                                      </p:tavLst>
                                    </p:anim>
                                    <p:anim calcmode="lin" valueType="num">
                                      <p:cBhvr additive="base">
                                        <p:cTn id="11" dur="50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ما الذي يمكن حدوثه لهذا الصغير لو تُركَ بدون مراقبة.wav"/>
                                        </p:tgtEl>
                                      </p:cMediaNode>
                                    </p:audio>
                                  </p:sub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ox(in)">
                                      <p:cBhvr>
                                        <p:cTn id="20" dur="500"/>
                                        <p:tgtEl>
                                          <p:spTgt spid="7"/>
                                        </p:tgtEl>
                                      </p:cBhvr>
                                    </p:animEffect>
                                  </p:childTnLst>
                                  <p:subTnLst>
                                    <p:audio>
                                      <p:cMediaNode>
                                        <p:cTn display="0" masterRel="sameClick">
                                          <p:stCondLst>
                                            <p:cond evt="begin" delay="0">
                                              <p:tn val="18"/>
                                            </p:cond>
                                          </p:stCondLst>
                                          <p:endCondLst>
                                            <p:cond evt="onStopAudio" delay="0">
                                              <p:tgtEl>
                                                <p:sldTgt/>
                                              </p:tgtEl>
                                            </p:cond>
                                          </p:endCondLst>
                                        </p:cTn>
                                        <p:tgtEl>
                                          <p:sndTgt r:embed="rId4" name="ربما يصاب بالاختناق، اذا علق هذا الطعام بمجري تنفسه.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5"/>
          <p:cNvSpPr>
            <a:spLocks noChangeArrowheads="1"/>
          </p:cNvSpPr>
          <p:nvPr/>
        </p:nvSpPr>
        <p:spPr bwMode="auto">
          <a:xfrm>
            <a:off x="1472615" y="2884462"/>
            <a:ext cx="6789737" cy="769938"/>
          </a:xfrm>
          <a:prstGeom prst="rect">
            <a:avLst/>
          </a:prstGeom>
          <a:noFill/>
          <a:ln w="9525">
            <a:noFill/>
            <a:miter lim="800000"/>
            <a:headEnd/>
            <a:tailEnd/>
          </a:ln>
        </p:spPr>
        <p:txBody>
          <a:bodyPr wrap="none">
            <a:spAutoFit/>
          </a:bodyPr>
          <a:lstStyle/>
          <a:p>
            <a:pPr algn="ctr" rtl="1"/>
            <a:r>
              <a:rPr lang="ar-EG" sz="4400" b="1" dirty="0"/>
              <a:t>ماذا يحدث عندما نأكل بهذه الطريقة؟</a:t>
            </a:r>
            <a:endParaRPr lang="en-US" sz="4400" dirty="0"/>
          </a:p>
        </p:txBody>
      </p:sp>
      <p:sp>
        <p:nvSpPr>
          <p:cNvPr id="8" name="مربع نص 7"/>
          <p:cNvSpPr txBox="1">
            <a:spLocks noChangeArrowheads="1"/>
          </p:cNvSpPr>
          <p:nvPr/>
        </p:nvSpPr>
        <p:spPr bwMode="auto">
          <a:xfrm>
            <a:off x="457200" y="3757562"/>
            <a:ext cx="8229600" cy="1569660"/>
          </a:xfrm>
          <a:prstGeom prst="rect">
            <a:avLst/>
          </a:prstGeom>
          <a:noFill/>
          <a:ln w="9525">
            <a:noFill/>
            <a:miter lim="800000"/>
            <a:headEnd/>
            <a:tailEnd/>
          </a:ln>
        </p:spPr>
        <p:txBody>
          <a:bodyPr wrap="square">
            <a:spAutoFit/>
          </a:bodyPr>
          <a:lstStyle/>
          <a:p>
            <a:pPr algn="ctr" rtl="1"/>
            <a:r>
              <a:rPr lang="ar-EG" sz="3200" b="1" dirty="0">
                <a:solidFill>
                  <a:srgbClr val="6600FF"/>
                </a:solidFill>
              </a:rPr>
              <a:t>قد يصاب هذا الشخص بالاختناق نتيجة تدافع الطعام إلى فمه ثم إلى معدته ، مما لا يترك مساحة لدخول الهواء للتنفس وقد يؤذي ذلك المعدة.</a:t>
            </a:r>
            <a:endParaRPr lang="en-US" sz="3200" dirty="0">
              <a:solidFill>
                <a:srgbClr val="6600FF"/>
              </a:solidFill>
            </a:endParaRPr>
          </a:p>
        </p:txBody>
      </p:sp>
      <p:pic>
        <p:nvPicPr>
          <p:cNvPr id="3" name="صورة 2">
            <a:extLst>
              <a:ext uri="{FF2B5EF4-FFF2-40B4-BE49-F238E27FC236}">
                <a16:creationId xmlns:a16="http://schemas.microsoft.com/office/drawing/2014/main" id="{2E13F77C-6038-45D0-BD77-0ED9785668A6}"/>
              </a:ext>
            </a:extLst>
          </p:cNvPr>
          <p:cNvPicPr>
            <a:picLocks noChangeAspect="1"/>
          </p:cNvPicPr>
          <p:nvPr/>
        </p:nvPicPr>
        <p:blipFill>
          <a:blip r:embed="rId5"/>
          <a:stretch>
            <a:fillRect/>
          </a:stretch>
        </p:blipFill>
        <p:spPr>
          <a:xfrm>
            <a:off x="3276600" y="665748"/>
            <a:ext cx="2853525" cy="2109787"/>
          </a:xfrm>
          <a:prstGeom prst="rect">
            <a:avLst/>
          </a:prstGeom>
        </p:spPr>
      </p:pic>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3" name="ماذا يحدث عندما نأكل بهذه الطريقة.wav"/>
                                        </p:tgtEl>
                                      </p:cMediaNode>
                                    </p:audio>
                                  </p:subTnLst>
                                </p:cTn>
                              </p:par>
                            </p:childTnLst>
                          </p:cTn>
                        </p:par>
                      </p:childTnLst>
                    </p:cTn>
                  </p:par>
                  <p:par>
                    <p:cTn id="12" fill="hold">
                      <p:stCondLst>
                        <p:cond delay="indefinite"/>
                      </p:stCondLst>
                      <p:childTnLst>
                        <p:par>
                          <p:cTn id="13" fill="hold">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ox(in)">
                                      <p:cBhvr>
                                        <p:cTn id="16" dur="500"/>
                                        <p:tgtEl>
                                          <p:spTgt spid="8"/>
                                        </p:tgtEl>
                                      </p:cBhvr>
                                    </p:animEffect>
                                  </p:childTnLst>
                                  <p:subTnLst>
                                    <p:audio>
                                      <p:cMediaNode>
                                        <p:cTn display="0" masterRel="sameClick">
                                          <p:stCondLst>
                                            <p:cond evt="begin" delay="0">
                                              <p:tn val="14"/>
                                            </p:cond>
                                          </p:stCondLst>
                                          <p:endCondLst>
                                            <p:cond evt="onStopAudio" delay="0">
                                              <p:tgtEl>
                                                <p:sldTgt/>
                                              </p:tgtEl>
                                            </p:cond>
                                          </p:endCondLst>
                                        </p:cTn>
                                        <p:tgtEl>
                                          <p:sndTgt r:embed="rId4" name="قد يصاب الشخص بالاختناق نتيجة تدافع الطعام اللي فمه.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3"/>
          <p:cNvSpPr/>
          <p:nvPr/>
        </p:nvSpPr>
        <p:spPr bwMode="auto">
          <a:xfrm>
            <a:off x="7356437" y="583935"/>
            <a:ext cx="1066800" cy="1524000"/>
          </a:xfrm>
          <a:prstGeom prst="ellipse">
            <a:avLst/>
          </a:prstGeom>
          <a:blipFill>
            <a:blip r:embed="rId5" cstate="print">
              <a:lum contrast="40000"/>
            </a:blip>
            <a:stretch>
              <a:fillRect/>
            </a:stretch>
          </a:blipFill>
          <a:ln>
            <a:no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8" name="مستطيل 7"/>
          <p:cNvSpPr>
            <a:spLocks noChangeArrowheads="1"/>
          </p:cNvSpPr>
          <p:nvPr/>
        </p:nvSpPr>
        <p:spPr bwMode="auto">
          <a:xfrm>
            <a:off x="1200375" y="1524000"/>
            <a:ext cx="6322565" cy="3970318"/>
          </a:xfrm>
          <a:prstGeom prst="rect">
            <a:avLst/>
          </a:prstGeom>
          <a:noFill/>
          <a:ln w="9525">
            <a:noFill/>
            <a:miter lim="800000"/>
            <a:headEnd/>
            <a:tailEnd/>
          </a:ln>
        </p:spPr>
        <p:txBody>
          <a:bodyPr wrap="none">
            <a:spAutoFit/>
          </a:bodyPr>
          <a:lstStyle/>
          <a:p>
            <a:pPr algn="ctr" rtl="1"/>
            <a:r>
              <a:rPr lang="ar-EG" sz="4800" b="1" dirty="0">
                <a:solidFill>
                  <a:srgbClr val="FF0000"/>
                </a:solidFill>
              </a:rPr>
              <a:t>للاختناق أسباب أخرى، اذكرها.</a:t>
            </a:r>
          </a:p>
          <a:p>
            <a:pPr algn="ctr" rtl="1"/>
            <a:endParaRPr lang="ar-EG" sz="4800" b="1" dirty="0">
              <a:solidFill>
                <a:srgbClr val="FF0000"/>
              </a:solidFill>
            </a:endParaRPr>
          </a:p>
          <a:p>
            <a:pPr algn="ctr" rtl="1"/>
            <a:endParaRPr lang="ar-EG" sz="4800" b="1" dirty="0">
              <a:solidFill>
                <a:srgbClr val="FF0000"/>
              </a:solidFill>
            </a:endParaRPr>
          </a:p>
          <a:p>
            <a:pPr algn="ctr" rtl="1"/>
            <a:r>
              <a:rPr lang="ar-EG" b="1" dirty="0">
                <a:solidFill>
                  <a:srgbClr val="FF0000"/>
                </a:solidFill>
              </a:rPr>
              <a:t>.......................................................................................</a:t>
            </a:r>
          </a:p>
          <a:p>
            <a:pPr algn="ctr" rtl="1"/>
            <a:endParaRPr lang="ar-EG" b="1" dirty="0">
              <a:solidFill>
                <a:srgbClr val="FF0000"/>
              </a:solidFill>
            </a:endParaRPr>
          </a:p>
          <a:p>
            <a:pPr algn="ctr" rtl="1"/>
            <a:r>
              <a:rPr lang="ar-EG" b="1" dirty="0">
                <a:solidFill>
                  <a:srgbClr val="FF0000"/>
                </a:solidFill>
              </a:rPr>
              <a:t>........................................................................................</a:t>
            </a:r>
          </a:p>
          <a:p>
            <a:pPr algn="ctr" rtl="1"/>
            <a:r>
              <a:rPr lang="ar-EG" b="1" dirty="0">
                <a:solidFill>
                  <a:srgbClr val="FF0000"/>
                </a:solidFill>
              </a:rPr>
              <a:t>.......................................................................................</a:t>
            </a:r>
          </a:p>
          <a:p>
            <a:pPr algn="ctr" rtl="1"/>
            <a:endParaRPr lang="ar-EG" b="1" dirty="0">
              <a:solidFill>
                <a:srgbClr val="FF0000"/>
              </a:solidFill>
            </a:endParaRPr>
          </a:p>
          <a:p>
            <a:pPr algn="ctr" rtl="1"/>
            <a:endParaRPr lang="ar-EG" b="1" dirty="0">
              <a:solidFill>
                <a:srgbClr val="FF0000"/>
              </a:solidFill>
            </a:endParaRPr>
          </a:p>
        </p:txBody>
      </p:sp>
      <p:sp>
        <p:nvSpPr>
          <p:cNvPr id="5121" name="Rectangle 1"/>
          <p:cNvSpPr>
            <a:spLocks noChangeArrowheads="1"/>
          </p:cNvSpPr>
          <p:nvPr/>
        </p:nvSpPr>
        <p:spPr bwMode="auto">
          <a:xfrm>
            <a:off x="1752600" y="3429000"/>
            <a:ext cx="5486400" cy="584775"/>
          </a:xfrm>
          <a:prstGeom prst="rect">
            <a:avLst/>
          </a:prstGeom>
          <a:noFill/>
          <a:ln w="9525">
            <a:noFill/>
            <a:miter lim="800000"/>
            <a:headEnd/>
            <a:tailEnd/>
          </a:ln>
        </p:spPr>
        <p:txBody>
          <a:bodyPr anchor="ctr">
            <a:spAutoFit/>
          </a:bodyPr>
          <a:lstStyle/>
          <a:p>
            <a:pPr algn="ctr" rtl="1"/>
            <a:r>
              <a:rPr lang="ar-EG" sz="3200" b="1" dirty="0">
                <a:solidFill>
                  <a:srgbClr val="002060"/>
                </a:solidFill>
              </a:rPr>
              <a:t>التواجد في أماكن مغلقة مع المدخنين</a:t>
            </a:r>
            <a:r>
              <a:rPr lang="ar-SA" sz="3200" b="1" dirty="0">
                <a:solidFill>
                  <a:srgbClr val="002060"/>
                </a:solidFill>
              </a:rPr>
              <a:t>.</a:t>
            </a:r>
            <a:endParaRPr lang="en-US" sz="3200" dirty="0">
              <a:solidFill>
                <a:srgbClr val="002060"/>
              </a:solidFill>
            </a:endParaRPr>
          </a:p>
        </p:txBody>
      </p:sp>
      <p:sp>
        <p:nvSpPr>
          <p:cNvPr id="6" name="Rectangle 1"/>
          <p:cNvSpPr>
            <a:spLocks noChangeArrowheads="1"/>
          </p:cNvSpPr>
          <p:nvPr/>
        </p:nvSpPr>
        <p:spPr bwMode="auto">
          <a:xfrm>
            <a:off x="1371600" y="4238625"/>
            <a:ext cx="6019800" cy="1077218"/>
          </a:xfrm>
          <a:prstGeom prst="rect">
            <a:avLst/>
          </a:prstGeom>
          <a:noFill/>
          <a:ln w="9525">
            <a:noFill/>
            <a:miter lim="800000"/>
            <a:headEnd/>
            <a:tailEnd/>
          </a:ln>
        </p:spPr>
        <p:txBody>
          <a:bodyPr anchor="ctr">
            <a:spAutoFit/>
          </a:bodyPr>
          <a:lstStyle/>
          <a:p>
            <a:pPr algn="ctr" rtl="1"/>
            <a:r>
              <a:rPr lang="ar-EG" sz="3200" b="1" dirty="0">
                <a:solidFill>
                  <a:srgbClr val="002060"/>
                </a:solidFill>
              </a:rPr>
              <a:t>التعرض لكميات كبيرة من الأتربة في أثناء العواصف.</a:t>
            </a:r>
            <a:endParaRPr lang="en-US" sz="3200" dirty="0">
              <a:solidFill>
                <a:srgbClr val="002060"/>
              </a:solidFill>
            </a:endParaRPr>
          </a:p>
        </p:txBody>
      </p:sp>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500"/>
                                        <p:tgtEl>
                                          <p:spTgt spid="7"/>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slide(fromBottom)">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121"/>
                                        </p:tgtEl>
                                        <p:attrNameLst>
                                          <p:attrName>style.visibility</p:attrName>
                                        </p:attrNameLst>
                                      </p:cBhvr>
                                      <p:to>
                                        <p:strVal val="visible"/>
                                      </p:to>
                                    </p:set>
                                    <p:anim calcmode="lin" valueType="num">
                                      <p:cBhvr additive="base">
                                        <p:cTn id="15" dur="500" fill="hold"/>
                                        <p:tgtEl>
                                          <p:spTgt spid="5121"/>
                                        </p:tgtEl>
                                        <p:attrNameLst>
                                          <p:attrName>ppt_x</p:attrName>
                                        </p:attrNameLst>
                                      </p:cBhvr>
                                      <p:tavLst>
                                        <p:tav tm="0">
                                          <p:val>
                                            <p:strVal val="#ppt_x"/>
                                          </p:val>
                                        </p:tav>
                                        <p:tav tm="100000">
                                          <p:val>
                                            <p:strVal val="#ppt_x"/>
                                          </p:val>
                                        </p:tav>
                                      </p:tavLst>
                                    </p:anim>
                                    <p:anim calcmode="lin" valueType="num">
                                      <p:cBhvr additive="base">
                                        <p:cTn id="16" dur="500" fill="hold"/>
                                        <p:tgtEl>
                                          <p:spTgt spid="51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التواجد في اماكن مغلقه مع المدخنين.wav"/>
                                        </p:tgtEl>
                                      </p:cMediaNode>
                                    </p:audio>
                                  </p:sub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4" name="التعرض لكمات كبيره من الاترب في اثناء العواصف.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5121" grpId="0"/>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2971800" y="914400"/>
            <a:ext cx="5029200" cy="1524000"/>
          </a:xfrm>
          <a:prstGeom prst="roundRect">
            <a:avLst>
              <a:gd name="adj" fmla="val 22222"/>
            </a:avLst>
          </a:prstGeom>
          <a:blipFill>
            <a:blip r:embed="rId5" cstate="print"/>
            <a:stretch>
              <a:fillRect/>
            </a:stretch>
          </a:blip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100"/>
          </a:p>
        </p:txBody>
      </p:sp>
      <p:sp>
        <p:nvSpPr>
          <p:cNvPr id="8" name="Rectangle 1"/>
          <p:cNvSpPr>
            <a:spLocks noChangeArrowheads="1"/>
          </p:cNvSpPr>
          <p:nvPr/>
        </p:nvSpPr>
        <p:spPr bwMode="auto">
          <a:xfrm>
            <a:off x="3270250" y="1143000"/>
            <a:ext cx="4425950" cy="1016000"/>
          </a:xfrm>
          <a:prstGeom prst="rect">
            <a:avLst/>
          </a:prstGeom>
          <a:solidFill>
            <a:schemeClr val="bg1"/>
          </a:solidFill>
          <a:ln w="9525">
            <a:noFill/>
            <a:miter lim="800000"/>
            <a:headEnd/>
            <a:tailEnd/>
          </a:ln>
          <a:effectLst/>
        </p:spPr>
        <p:txBody>
          <a:bodyPr anchor="ctr">
            <a:spAutoFit/>
          </a:bodyPr>
          <a:lstStyle/>
          <a:p>
            <a:pPr algn="ctr" rtl="1" fontAlgn="auto">
              <a:spcBef>
                <a:spcPts val="0"/>
              </a:spcBef>
              <a:spcAft>
                <a:spcPts val="0"/>
              </a:spcAft>
              <a:defRPr/>
            </a:pPr>
            <a:r>
              <a:rPr lang="ar-EG" sz="6000" b="1" dirty="0">
                <a:solidFill>
                  <a:srgbClr val="FF0000"/>
                </a:solidFill>
                <a:latin typeface="+mn-lt"/>
                <a:cs typeface="+mn-cs"/>
              </a:rPr>
              <a:t>تعريف الاختناق:</a:t>
            </a:r>
            <a:endParaRPr lang="en-US" sz="6000" dirty="0">
              <a:solidFill>
                <a:srgbClr val="FF0000"/>
              </a:solidFill>
              <a:latin typeface="+mn-lt"/>
              <a:cs typeface="+mn-cs"/>
            </a:endParaRPr>
          </a:p>
        </p:txBody>
      </p:sp>
      <p:sp>
        <p:nvSpPr>
          <p:cNvPr id="9" name="Rectangle 6"/>
          <p:cNvSpPr>
            <a:spLocks noChangeArrowheads="1"/>
          </p:cNvSpPr>
          <p:nvPr/>
        </p:nvSpPr>
        <p:spPr bwMode="auto">
          <a:xfrm>
            <a:off x="990600" y="3584575"/>
            <a:ext cx="7391400" cy="1754326"/>
          </a:xfrm>
          <a:prstGeom prst="rect">
            <a:avLst/>
          </a:prstGeom>
          <a:noFill/>
          <a:ln w="9525">
            <a:noFill/>
            <a:miter lim="800000"/>
            <a:headEnd/>
            <a:tailEnd/>
          </a:ln>
        </p:spPr>
        <p:txBody>
          <a:bodyPr wrap="square">
            <a:spAutoFit/>
          </a:bodyPr>
          <a:lstStyle/>
          <a:p>
            <a:pPr algn="ctr" rtl="1"/>
            <a:r>
              <a:rPr lang="ar-EG" sz="5400" b="1" dirty="0">
                <a:latin typeface="Calibri" pitchFamily="34" charset="0"/>
              </a:rPr>
              <a:t>انسداد مجرى التنفس بتأثير جسم غريب.</a:t>
            </a:r>
            <a:endParaRPr lang="en-US" sz="5400" dirty="0">
              <a:latin typeface="Calibri" pitchFamily="34" charset="0"/>
            </a:endParaRPr>
          </a:p>
        </p:txBody>
      </p:sp>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400" decel="100000"/>
                                        <p:tgtEl>
                                          <p:spTgt spid="3"/>
                                        </p:tgtEl>
                                      </p:cBhvr>
                                    </p:animEffect>
                                    <p:anim calcmode="lin" valueType="num">
                                      <p:cBhvr>
                                        <p:cTn id="8" dur="400" decel="100000" fill="hold"/>
                                        <p:tgtEl>
                                          <p:spTgt spid="3"/>
                                        </p:tgtEl>
                                        <p:attrNameLst>
                                          <p:attrName>style.rotation</p:attrName>
                                        </p:attrNameLst>
                                      </p:cBhvr>
                                      <p:tavLst>
                                        <p:tav tm="0">
                                          <p:val>
                                            <p:fltVal val="-90"/>
                                          </p:val>
                                        </p:tav>
                                        <p:tav tm="100000">
                                          <p:val>
                                            <p:fltVal val="0"/>
                                          </p:val>
                                        </p:tav>
                                      </p:tavLst>
                                    </p:anim>
                                    <p:anim calcmode="lin" valueType="num">
                                      <p:cBhvr>
                                        <p:cTn id="9" dur="400" decel="100000" fill="hold"/>
                                        <p:tgtEl>
                                          <p:spTgt spid="3"/>
                                        </p:tgtEl>
                                        <p:attrNameLst>
                                          <p:attrName>ppt_x</p:attrName>
                                        </p:attrNameLst>
                                      </p:cBhvr>
                                      <p:tavLst>
                                        <p:tav tm="0">
                                          <p:val>
                                            <p:strVal val="#ppt_x+0.4"/>
                                          </p:val>
                                        </p:tav>
                                        <p:tav tm="100000">
                                          <p:val>
                                            <p:strVal val="#ppt_x-0.05"/>
                                          </p:val>
                                        </p:tav>
                                      </p:tavLst>
                                    </p:anim>
                                    <p:anim calcmode="lin" valueType="num">
                                      <p:cBhvr>
                                        <p:cTn id="10" dur="400" decel="100000" fill="hold"/>
                                        <p:tgtEl>
                                          <p:spTgt spid="3"/>
                                        </p:tgtEl>
                                        <p:attrNameLst>
                                          <p:attrName>ppt_y</p:attrName>
                                        </p:attrNameLst>
                                      </p:cBhvr>
                                      <p:tavLst>
                                        <p:tav tm="0">
                                          <p:val>
                                            <p:strVal val="#ppt_y-0.4"/>
                                          </p:val>
                                        </p:tav>
                                        <p:tav tm="100000">
                                          <p:val>
                                            <p:strVal val="#ppt_y+0.1"/>
                                          </p:val>
                                        </p:tav>
                                      </p:tavLst>
                                    </p:anim>
                                    <p:anim calcmode="lin" valueType="num">
                                      <p:cBhvr>
                                        <p:cTn id="11" dur="100" accel="100000" fill="hold">
                                          <p:stCondLst>
                                            <p:cond delay="400"/>
                                          </p:stCondLst>
                                        </p:cTn>
                                        <p:tgtEl>
                                          <p:spTgt spid="3"/>
                                        </p:tgtEl>
                                        <p:attrNameLst>
                                          <p:attrName>ppt_x</p:attrName>
                                        </p:attrNameLst>
                                      </p:cBhvr>
                                      <p:tavLst>
                                        <p:tav tm="0">
                                          <p:val>
                                            <p:strVal val="#ppt_x-0.05"/>
                                          </p:val>
                                        </p:tav>
                                        <p:tav tm="100000">
                                          <p:val>
                                            <p:strVal val="#ppt_x"/>
                                          </p:val>
                                        </p:tav>
                                      </p:tavLst>
                                    </p:anim>
                                    <p:anim calcmode="lin" valueType="num">
                                      <p:cBhvr>
                                        <p:cTn id="12" dur="100" accel="100000" fill="hold">
                                          <p:stCondLst>
                                            <p:cond delay="400"/>
                                          </p:stCondLst>
                                        </p:cTn>
                                        <p:tgtEl>
                                          <p:spTgt spid="3"/>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400" decel="100000"/>
                                        <p:tgtEl>
                                          <p:spTgt spid="8"/>
                                        </p:tgtEl>
                                      </p:cBhvr>
                                    </p:animEffect>
                                    <p:anim calcmode="lin" valueType="num">
                                      <p:cBhvr>
                                        <p:cTn id="16" dur="400" decel="100000" fill="hold"/>
                                        <p:tgtEl>
                                          <p:spTgt spid="8"/>
                                        </p:tgtEl>
                                        <p:attrNameLst>
                                          <p:attrName>style.rotation</p:attrName>
                                        </p:attrNameLst>
                                      </p:cBhvr>
                                      <p:tavLst>
                                        <p:tav tm="0">
                                          <p:val>
                                            <p:fltVal val="-90"/>
                                          </p:val>
                                        </p:tav>
                                        <p:tav tm="100000">
                                          <p:val>
                                            <p:fltVal val="0"/>
                                          </p:val>
                                        </p:tav>
                                      </p:tavLst>
                                    </p:anim>
                                    <p:anim calcmode="lin" valueType="num">
                                      <p:cBhvr>
                                        <p:cTn id="17" dur="400" decel="100000" fill="hold"/>
                                        <p:tgtEl>
                                          <p:spTgt spid="8"/>
                                        </p:tgtEl>
                                        <p:attrNameLst>
                                          <p:attrName>ppt_x</p:attrName>
                                        </p:attrNameLst>
                                      </p:cBhvr>
                                      <p:tavLst>
                                        <p:tav tm="0">
                                          <p:val>
                                            <p:strVal val="#ppt_x+0.4"/>
                                          </p:val>
                                        </p:tav>
                                        <p:tav tm="100000">
                                          <p:val>
                                            <p:strVal val="#ppt_x-0.05"/>
                                          </p:val>
                                        </p:tav>
                                      </p:tavLst>
                                    </p:anim>
                                    <p:anim calcmode="lin" valueType="num">
                                      <p:cBhvr>
                                        <p:cTn id="18" dur="400" decel="100000" fill="hold"/>
                                        <p:tgtEl>
                                          <p:spTgt spid="8"/>
                                        </p:tgtEl>
                                        <p:attrNameLst>
                                          <p:attrName>ppt_y</p:attrName>
                                        </p:attrNameLst>
                                      </p:cBhvr>
                                      <p:tavLst>
                                        <p:tav tm="0">
                                          <p:val>
                                            <p:strVal val="#ppt_y-0.4"/>
                                          </p:val>
                                        </p:tav>
                                        <p:tav tm="100000">
                                          <p:val>
                                            <p:strVal val="#ppt_y+0.1"/>
                                          </p:val>
                                        </p:tav>
                                      </p:tavLst>
                                    </p:anim>
                                    <p:anim calcmode="lin" valueType="num">
                                      <p:cBhvr>
                                        <p:cTn id="19" dur="100" accel="100000" fill="hold">
                                          <p:stCondLst>
                                            <p:cond delay="400"/>
                                          </p:stCondLst>
                                        </p:cTn>
                                        <p:tgtEl>
                                          <p:spTgt spid="8"/>
                                        </p:tgtEl>
                                        <p:attrNameLst>
                                          <p:attrName>ppt_x</p:attrName>
                                        </p:attrNameLst>
                                      </p:cBhvr>
                                      <p:tavLst>
                                        <p:tav tm="0">
                                          <p:val>
                                            <p:strVal val="#ppt_x-0.05"/>
                                          </p:val>
                                        </p:tav>
                                        <p:tav tm="100000">
                                          <p:val>
                                            <p:strVal val="#ppt_x"/>
                                          </p:val>
                                        </p:tav>
                                      </p:tavLst>
                                    </p:anim>
                                    <p:anim calcmode="lin" valueType="num">
                                      <p:cBhvr>
                                        <p:cTn id="20" dur="100" accel="100000" fill="hold">
                                          <p:stCondLst>
                                            <p:cond delay="400"/>
                                          </p:stCondLst>
                                        </p:cTn>
                                        <p:tgtEl>
                                          <p:spTgt spid="8"/>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تعريف الاختناق.wav"/>
                                        </p:tgtEl>
                                      </p:cMediaNode>
                                    </p:audio>
                                  </p:subTnLst>
                                </p:cTn>
                              </p:par>
                            </p:childTnLst>
                          </p:cTn>
                        </p:par>
                      </p:childTnLst>
                    </p:cTn>
                  </p:par>
                  <p:par>
                    <p:cTn id="21" fill="hold">
                      <p:stCondLst>
                        <p:cond delay="indefinite"/>
                      </p:stCondLst>
                      <p:childTnLst>
                        <p:par>
                          <p:cTn id="22" fill="hold">
                            <p:stCondLst>
                              <p:cond delay="0"/>
                            </p:stCondLst>
                            <p:childTnLst>
                              <p:par>
                                <p:cTn id="23" presetID="2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edg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4" name="انسداد مجرى التنفس بتأثير جسم غريب.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Same Side Corner Rectangle 5"/>
          <p:cNvSpPr/>
          <p:nvPr/>
        </p:nvSpPr>
        <p:spPr bwMode="auto">
          <a:xfrm>
            <a:off x="4495800" y="1705574"/>
            <a:ext cx="3657600" cy="1447800"/>
          </a:xfrm>
          <a:prstGeom prst="round2SameRect">
            <a:avLst>
              <a:gd name="adj1" fmla="val 15886"/>
              <a:gd name="adj2" fmla="val 0"/>
            </a:avLst>
          </a:prstGeom>
          <a:blipFill>
            <a:blip r:embed="rId5" cstate="print">
              <a:lum bright="-25000" contrast="38000"/>
            </a:blip>
            <a:stretch>
              <a:fillRect/>
            </a:stretch>
          </a:blipFill>
          <a:ln w="98425" cmpd="dbl">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11" name="Rectangle 6"/>
          <p:cNvSpPr>
            <a:spLocks noChangeArrowheads="1"/>
          </p:cNvSpPr>
          <p:nvPr/>
        </p:nvSpPr>
        <p:spPr bwMode="auto">
          <a:xfrm>
            <a:off x="4897438" y="2000849"/>
            <a:ext cx="2951162" cy="923925"/>
          </a:xfrm>
          <a:prstGeom prst="rect">
            <a:avLst/>
          </a:prstGeom>
          <a:noFill/>
          <a:ln w="9525">
            <a:noFill/>
            <a:miter lim="800000"/>
            <a:headEnd/>
            <a:tailEnd/>
          </a:ln>
        </p:spPr>
        <p:txBody>
          <a:bodyPr>
            <a:spAutoFit/>
          </a:bodyPr>
          <a:lstStyle/>
          <a:p>
            <a:pPr algn="ctr" rtl="1"/>
            <a:r>
              <a:rPr lang="ar-EG" sz="5400" b="1" dirty="0">
                <a:solidFill>
                  <a:srgbClr val="FFFF00"/>
                </a:solidFill>
                <a:latin typeface="Calibri" pitchFamily="34" charset="0"/>
              </a:rPr>
              <a:t> الكـــبـــار </a:t>
            </a:r>
            <a:endParaRPr lang="en-US" sz="5400" dirty="0">
              <a:solidFill>
                <a:srgbClr val="FFFF00"/>
              </a:solidFill>
              <a:latin typeface="Calibri" pitchFamily="34" charset="0"/>
            </a:endParaRPr>
          </a:p>
        </p:txBody>
      </p:sp>
      <p:sp>
        <p:nvSpPr>
          <p:cNvPr id="12" name="Rectangle 3"/>
          <p:cNvSpPr>
            <a:spLocks noChangeArrowheads="1"/>
          </p:cNvSpPr>
          <p:nvPr/>
        </p:nvSpPr>
        <p:spPr bwMode="auto">
          <a:xfrm>
            <a:off x="3993470" y="498910"/>
            <a:ext cx="4344987" cy="769938"/>
          </a:xfrm>
          <a:prstGeom prst="rect">
            <a:avLst/>
          </a:prstGeom>
          <a:noFill/>
          <a:ln w="9525">
            <a:noFill/>
            <a:miter lim="800000"/>
            <a:headEnd/>
            <a:tailEnd/>
          </a:ln>
        </p:spPr>
        <p:txBody>
          <a:bodyPr>
            <a:spAutoFit/>
          </a:bodyPr>
          <a:lstStyle/>
          <a:p>
            <a:pPr algn="ctr" rtl="1"/>
            <a:r>
              <a:rPr lang="ar-EG" sz="4400" b="1" dirty="0">
                <a:latin typeface="Calibri" pitchFamily="34" charset="0"/>
              </a:rPr>
              <a:t>إسعاف حالات الاختناق</a:t>
            </a:r>
            <a:endParaRPr lang="en-US" sz="4400" dirty="0">
              <a:latin typeface="Calibri" pitchFamily="34" charset="0"/>
            </a:endParaRPr>
          </a:p>
        </p:txBody>
      </p:sp>
      <p:pic>
        <p:nvPicPr>
          <p:cNvPr id="1026" name="Picture 2"/>
          <p:cNvPicPr>
            <a:picLocks noChangeAspect="1" noChangeArrowheads="1"/>
          </p:cNvPicPr>
          <p:nvPr/>
        </p:nvPicPr>
        <p:blipFill>
          <a:blip r:embed="rId6"/>
          <a:srcRect/>
          <a:stretch>
            <a:fillRect/>
          </a:stretch>
        </p:blipFill>
        <p:spPr bwMode="auto">
          <a:xfrm>
            <a:off x="1203850" y="987204"/>
            <a:ext cx="2789620" cy="2609003"/>
          </a:xfrm>
          <a:prstGeom prst="ellipse">
            <a:avLst/>
          </a:prstGeom>
          <a:noFill/>
          <a:ln w="9525">
            <a:noFill/>
            <a:miter lim="800000"/>
            <a:headEnd/>
            <a:tailEnd/>
          </a:ln>
          <a:effectLst/>
        </p:spPr>
      </p:pic>
      <p:pic>
        <p:nvPicPr>
          <p:cNvPr id="1027" name="Picture 3"/>
          <p:cNvPicPr>
            <a:picLocks noChangeAspect="1" noChangeArrowheads="1"/>
          </p:cNvPicPr>
          <p:nvPr/>
        </p:nvPicPr>
        <p:blipFill>
          <a:blip r:embed="rId7"/>
          <a:srcRect/>
          <a:stretch>
            <a:fillRect/>
          </a:stretch>
        </p:blipFill>
        <p:spPr bwMode="auto">
          <a:xfrm>
            <a:off x="5105400" y="3276600"/>
            <a:ext cx="2895600" cy="2910724"/>
          </a:xfrm>
          <a:prstGeom prst="ellipse">
            <a:avLst/>
          </a:prstGeom>
          <a:noFill/>
          <a:ln w="9525">
            <a:noFill/>
            <a:miter lim="800000"/>
            <a:headEnd/>
            <a:tailEnd/>
          </a:ln>
          <a:effectLst/>
        </p:spPr>
      </p:pic>
      <p:pic>
        <p:nvPicPr>
          <p:cNvPr id="1028" name="Picture 4"/>
          <p:cNvPicPr>
            <a:picLocks noChangeAspect="1" noChangeArrowheads="1"/>
          </p:cNvPicPr>
          <p:nvPr/>
        </p:nvPicPr>
        <p:blipFill>
          <a:blip r:embed="rId8"/>
          <a:srcRect/>
          <a:stretch>
            <a:fillRect/>
          </a:stretch>
        </p:blipFill>
        <p:spPr bwMode="auto">
          <a:xfrm>
            <a:off x="1391104" y="3558107"/>
            <a:ext cx="2743200" cy="2476500"/>
          </a:xfrm>
          <a:prstGeom prst="ellipse">
            <a:avLst/>
          </a:prstGeom>
          <a:noFill/>
          <a:ln w="9525">
            <a:noFill/>
            <a:miter lim="800000"/>
            <a:headEnd/>
            <a:tailEnd/>
          </a:ln>
          <a:effectLst/>
        </p:spPr>
      </p:pic>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lide(fromBottom)">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3" name="إسعاف حالات الاختناق.wav"/>
                                        </p:tgtEl>
                                      </p:cMediaNode>
                                    </p:audio>
                                  </p:sub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4)">
                                      <p:cBhvr>
                                        <p:cTn id="12" dur="500"/>
                                        <p:tgtEl>
                                          <p:spTgt spid="6"/>
                                        </p:tgtEl>
                                      </p:cBhvr>
                                    </p:animEffect>
                                  </p:childTnLst>
                                </p:cTn>
                              </p:par>
                              <p:par>
                                <p:cTn id="13" presetID="21"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heel(4)">
                                      <p:cBhvr>
                                        <p:cTn id="15" dur="500"/>
                                        <p:tgtEl>
                                          <p:spTgt spid="11"/>
                                        </p:tgtEl>
                                      </p:cBhvr>
                                    </p:animEffect>
                                  </p:childTnLst>
                                  <p:subTnLst>
                                    <p:audio>
                                      <p:cMediaNode>
                                        <p:cTn display="0" masterRel="sameClick">
                                          <p:stCondLst>
                                            <p:cond evt="begin" delay="0">
                                              <p:tn val="13"/>
                                            </p:cond>
                                          </p:stCondLst>
                                          <p:endCondLst>
                                            <p:cond evt="onStopAudio" delay="0">
                                              <p:tgtEl>
                                                <p:sldTgt/>
                                              </p:tgtEl>
                                            </p:cond>
                                          </p:endCondLst>
                                        </p:cTn>
                                        <p:tgtEl>
                                          <p:sndTgt r:embed="rId4" name="الكبار.wav"/>
                                        </p:tgtEl>
                                      </p:cMediaNode>
                                    </p:audio>
                                  </p:subTnLst>
                                </p:cTn>
                              </p:par>
                              <p:par>
                                <p:cTn id="16" presetID="2" presetClass="entr" presetSubtype="4"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additive="base">
                                        <p:cTn id="18" dur="500" fill="hold"/>
                                        <p:tgtEl>
                                          <p:spTgt spid="1026"/>
                                        </p:tgtEl>
                                        <p:attrNameLst>
                                          <p:attrName>ppt_x</p:attrName>
                                        </p:attrNameLst>
                                      </p:cBhvr>
                                      <p:tavLst>
                                        <p:tav tm="0">
                                          <p:val>
                                            <p:strVal val="#ppt_x"/>
                                          </p:val>
                                        </p:tav>
                                        <p:tav tm="100000">
                                          <p:val>
                                            <p:strVal val="#ppt_x"/>
                                          </p:val>
                                        </p:tav>
                                      </p:tavLst>
                                    </p:anim>
                                    <p:anim calcmode="lin" valueType="num">
                                      <p:cBhvr additive="base">
                                        <p:cTn id="19" dur="500" fill="hold"/>
                                        <p:tgtEl>
                                          <p:spTgt spid="1026"/>
                                        </p:tgtEl>
                                        <p:attrNameLst>
                                          <p:attrName>ppt_y</p:attrName>
                                        </p:attrNameLst>
                                      </p:cBhvr>
                                      <p:tavLst>
                                        <p:tav tm="0">
                                          <p:val>
                                            <p:strVal val="1+#ppt_h/2"/>
                                          </p:val>
                                        </p:tav>
                                        <p:tav tm="100000">
                                          <p:val>
                                            <p:strVal val="#ppt_y"/>
                                          </p:val>
                                        </p:tav>
                                      </p:tavLst>
                                    </p:anim>
                                  </p:childTnLst>
                                </p:cTn>
                              </p:par>
                              <p:par>
                                <p:cTn id="20" presetID="4" presetClass="entr" presetSubtype="16" fill="hold" nodeType="withEffect">
                                  <p:stCondLst>
                                    <p:cond delay="0"/>
                                  </p:stCondLst>
                                  <p:childTnLst>
                                    <p:set>
                                      <p:cBhvr>
                                        <p:cTn id="21" dur="1" fill="hold">
                                          <p:stCondLst>
                                            <p:cond delay="0"/>
                                          </p:stCondLst>
                                        </p:cTn>
                                        <p:tgtEl>
                                          <p:spTgt spid="1027"/>
                                        </p:tgtEl>
                                        <p:attrNameLst>
                                          <p:attrName>style.visibility</p:attrName>
                                        </p:attrNameLst>
                                      </p:cBhvr>
                                      <p:to>
                                        <p:strVal val="visible"/>
                                      </p:to>
                                    </p:set>
                                    <p:animEffect transition="in" filter="box(in)">
                                      <p:cBhvr>
                                        <p:cTn id="22" dur="500"/>
                                        <p:tgtEl>
                                          <p:spTgt spid="1027"/>
                                        </p:tgtEl>
                                      </p:cBhvr>
                                    </p:animEffect>
                                  </p:childTnLst>
                                </p:cTn>
                              </p:par>
                              <p:par>
                                <p:cTn id="23" presetID="4" presetClass="entr" presetSubtype="16" fill="hold" nodeType="withEffect">
                                  <p:stCondLst>
                                    <p:cond delay="0"/>
                                  </p:stCondLst>
                                  <p:childTnLst>
                                    <p:set>
                                      <p:cBhvr>
                                        <p:cTn id="24" dur="1" fill="hold">
                                          <p:stCondLst>
                                            <p:cond delay="0"/>
                                          </p:stCondLst>
                                        </p:cTn>
                                        <p:tgtEl>
                                          <p:spTgt spid="1028"/>
                                        </p:tgtEl>
                                        <p:attrNameLst>
                                          <p:attrName>style.visibility</p:attrName>
                                        </p:attrNameLst>
                                      </p:cBhvr>
                                      <p:to>
                                        <p:strVal val="visible"/>
                                      </p:to>
                                    </p:set>
                                    <p:animEffect transition="in" filter="box(in)">
                                      <p:cBhvr>
                                        <p:cTn id="25"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a:spLocks noChangeArrowheads="1"/>
          </p:cNvSpPr>
          <p:nvPr/>
        </p:nvSpPr>
        <p:spPr bwMode="auto">
          <a:xfrm>
            <a:off x="5735638" y="609600"/>
            <a:ext cx="2951162" cy="923925"/>
          </a:xfrm>
          <a:prstGeom prst="rect">
            <a:avLst/>
          </a:prstGeom>
          <a:noFill/>
          <a:ln w="9525">
            <a:noFill/>
            <a:miter lim="800000"/>
            <a:headEnd/>
            <a:tailEnd/>
          </a:ln>
        </p:spPr>
        <p:txBody>
          <a:bodyPr>
            <a:spAutoFit/>
          </a:bodyPr>
          <a:lstStyle/>
          <a:p>
            <a:pPr algn="ctr" rtl="1"/>
            <a:r>
              <a:rPr lang="ar-EG" sz="5400" b="1" dirty="0">
                <a:solidFill>
                  <a:srgbClr val="FF0000"/>
                </a:solidFill>
                <a:latin typeface="Calibri" pitchFamily="34" charset="0"/>
              </a:rPr>
              <a:t> الصــغــار </a:t>
            </a:r>
            <a:endParaRPr lang="en-US" sz="5400" dirty="0">
              <a:solidFill>
                <a:srgbClr val="FF0000"/>
              </a:solidFill>
              <a:latin typeface="Calibri" pitchFamily="34" charset="0"/>
            </a:endParaRPr>
          </a:p>
        </p:txBody>
      </p:sp>
      <p:pic>
        <p:nvPicPr>
          <p:cNvPr id="2050" name="Picture 2"/>
          <p:cNvPicPr>
            <a:picLocks noChangeAspect="1" noChangeArrowheads="1"/>
          </p:cNvPicPr>
          <p:nvPr/>
        </p:nvPicPr>
        <p:blipFill>
          <a:blip r:embed="rId5"/>
          <a:srcRect/>
          <a:stretch>
            <a:fillRect/>
          </a:stretch>
        </p:blipFill>
        <p:spPr bwMode="auto">
          <a:xfrm>
            <a:off x="1143000" y="606879"/>
            <a:ext cx="2514600" cy="2438400"/>
          </a:xfrm>
          <a:prstGeom prst="ellipse">
            <a:avLst/>
          </a:prstGeom>
          <a:noFill/>
          <a:ln w="9525">
            <a:noFill/>
            <a:miter lim="800000"/>
            <a:headEnd/>
            <a:tailEnd/>
          </a:ln>
          <a:effectLst/>
        </p:spPr>
      </p:pic>
      <p:pic>
        <p:nvPicPr>
          <p:cNvPr id="2051" name="Picture 3"/>
          <p:cNvPicPr>
            <a:picLocks noChangeAspect="1" noChangeArrowheads="1"/>
          </p:cNvPicPr>
          <p:nvPr/>
        </p:nvPicPr>
        <p:blipFill>
          <a:blip r:embed="rId6"/>
          <a:srcRect/>
          <a:stretch>
            <a:fillRect/>
          </a:stretch>
        </p:blipFill>
        <p:spPr bwMode="auto">
          <a:xfrm>
            <a:off x="4800600" y="1845129"/>
            <a:ext cx="3124200" cy="3035639"/>
          </a:xfrm>
          <a:prstGeom prst="ellipse">
            <a:avLst/>
          </a:prstGeom>
          <a:noFill/>
          <a:ln w="9525">
            <a:noFill/>
            <a:miter lim="800000"/>
            <a:headEnd/>
            <a:tailEnd/>
          </a:ln>
          <a:effectLst/>
        </p:spPr>
      </p:pic>
      <p:pic>
        <p:nvPicPr>
          <p:cNvPr id="2052" name="Picture 4"/>
          <p:cNvPicPr>
            <a:picLocks noChangeAspect="1" noChangeArrowheads="1"/>
          </p:cNvPicPr>
          <p:nvPr/>
        </p:nvPicPr>
        <p:blipFill>
          <a:blip r:embed="rId7"/>
          <a:srcRect/>
          <a:stretch>
            <a:fillRect/>
          </a:stretch>
        </p:blipFill>
        <p:spPr bwMode="auto">
          <a:xfrm>
            <a:off x="1600200" y="3276600"/>
            <a:ext cx="3276600" cy="2994881"/>
          </a:xfrm>
          <a:prstGeom prst="ellipse">
            <a:avLst/>
          </a:prstGeom>
          <a:noFill/>
          <a:ln w="9525">
            <a:noFill/>
            <a:miter lim="800000"/>
            <a:headEnd/>
            <a:tailEnd/>
          </a:ln>
          <a:effectLst/>
        </p:spPr>
      </p:pic>
    </p:spTree>
  </p:cSld>
  <p:clrMapOvr>
    <a:masterClrMapping/>
  </p:clrMapOvr>
  <p:transition>
    <p:newsflash/>
    <p:sndAc>
      <p:stSnd>
        <p:snd r:embed="rId3"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4)">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4" name="الصغار.wav"/>
                                        </p:tgtEl>
                                      </p:cMediaNode>
                                    </p:audio>
                                  </p:subTnLst>
                                </p:cTn>
                              </p:par>
                              <p:par>
                                <p:cTn id="8" presetID="4" presetClass="entr" presetSubtype="16"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ox(in)">
                                      <p:cBhvr>
                                        <p:cTn id="10" dur="500"/>
                                        <p:tgtEl>
                                          <p:spTgt spid="2050"/>
                                        </p:tgtEl>
                                      </p:cBhvr>
                                    </p:animEffect>
                                  </p:childTnLst>
                                </p:cTn>
                              </p:par>
                              <p:par>
                                <p:cTn id="11" presetID="4" presetClass="entr" presetSubtype="16" fill="hold" nodeType="withEffect">
                                  <p:stCondLst>
                                    <p:cond delay="0"/>
                                  </p:stCondLst>
                                  <p:childTnLst>
                                    <p:set>
                                      <p:cBhvr>
                                        <p:cTn id="12" dur="1" fill="hold">
                                          <p:stCondLst>
                                            <p:cond delay="0"/>
                                          </p:stCondLst>
                                        </p:cTn>
                                        <p:tgtEl>
                                          <p:spTgt spid="2051"/>
                                        </p:tgtEl>
                                        <p:attrNameLst>
                                          <p:attrName>style.visibility</p:attrName>
                                        </p:attrNameLst>
                                      </p:cBhvr>
                                      <p:to>
                                        <p:strVal val="visible"/>
                                      </p:to>
                                    </p:set>
                                    <p:animEffect transition="in" filter="box(in)">
                                      <p:cBhvr>
                                        <p:cTn id="13" dur="500"/>
                                        <p:tgtEl>
                                          <p:spTgt spid="2051"/>
                                        </p:tgtEl>
                                      </p:cBhvr>
                                    </p:animEffect>
                                  </p:childTnLst>
                                </p:cTn>
                              </p:par>
                              <p:par>
                                <p:cTn id="14" presetID="4" presetClass="entr" presetSubtype="16" fill="hold" nodeType="withEffect">
                                  <p:stCondLst>
                                    <p:cond delay="0"/>
                                  </p:stCondLst>
                                  <p:childTnLst>
                                    <p:set>
                                      <p:cBhvr>
                                        <p:cTn id="15" dur="1" fill="hold">
                                          <p:stCondLst>
                                            <p:cond delay="0"/>
                                          </p:stCondLst>
                                        </p:cTn>
                                        <p:tgtEl>
                                          <p:spTgt spid="2052"/>
                                        </p:tgtEl>
                                        <p:attrNameLst>
                                          <p:attrName>style.visibility</p:attrName>
                                        </p:attrNameLst>
                                      </p:cBhvr>
                                      <p:to>
                                        <p:strVal val="visible"/>
                                      </p:to>
                                    </p:set>
                                    <p:animEffect transition="in" filter="box(in)">
                                      <p:cBhvr>
                                        <p:cTn id="16"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a:spLocks noChangeArrowheads="1"/>
          </p:cNvSpPr>
          <p:nvPr/>
        </p:nvSpPr>
        <p:spPr bwMode="auto">
          <a:xfrm>
            <a:off x="5105400" y="697366"/>
            <a:ext cx="2951163" cy="923925"/>
          </a:xfrm>
          <a:prstGeom prst="rect">
            <a:avLst/>
          </a:prstGeom>
          <a:noFill/>
          <a:ln w="9525">
            <a:noFill/>
            <a:miter lim="800000"/>
            <a:headEnd/>
            <a:tailEnd/>
          </a:ln>
        </p:spPr>
        <p:txBody>
          <a:bodyPr>
            <a:spAutoFit/>
          </a:bodyPr>
          <a:lstStyle/>
          <a:p>
            <a:pPr algn="ctr" rtl="1"/>
            <a:r>
              <a:rPr lang="en-US" sz="5400" b="1" dirty="0">
                <a:solidFill>
                  <a:srgbClr val="FF0000"/>
                </a:solidFill>
                <a:latin typeface="Calibri" pitchFamily="34" charset="0"/>
              </a:rPr>
              <a:t> </a:t>
            </a:r>
            <a:r>
              <a:rPr lang="ar-EG" sz="5400" b="1" dirty="0">
                <a:solidFill>
                  <a:srgbClr val="FF0000"/>
                </a:solidFill>
                <a:latin typeface="Calibri" pitchFamily="34" charset="0"/>
              </a:rPr>
              <a:t>الــرضــع</a:t>
            </a:r>
            <a:endParaRPr lang="en-US" sz="5400" dirty="0">
              <a:solidFill>
                <a:srgbClr val="FF0000"/>
              </a:solidFill>
              <a:latin typeface="Calibri" pitchFamily="34" charset="0"/>
            </a:endParaRPr>
          </a:p>
        </p:txBody>
      </p:sp>
      <p:pic>
        <p:nvPicPr>
          <p:cNvPr id="3074" name="Picture 2"/>
          <p:cNvPicPr>
            <a:picLocks noChangeAspect="1" noChangeArrowheads="1"/>
          </p:cNvPicPr>
          <p:nvPr/>
        </p:nvPicPr>
        <p:blipFill>
          <a:blip r:embed="rId4"/>
          <a:srcRect/>
          <a:stretch>
            <a:fillRect/>
          </a:stretch>
        </p:blipFill>
        <p:spPr bwMode="auto">
          <a:xfrm>
            <a:off x="1295400" y="3545692"/>
            <a:ext cx="2514600" cy="2544177"/>
          </a:xfrm>
          <a:prstGeom prst="ellipse">
            <a:avLst/>
          </a:prstGeom>
          <a:noFill/>
          <a:ln w="9525">
            <a:noFill/>
            <a:miter lim="800000"/>
            <a:headEnd/>
            <a:tailEnd/>
          </a:ln>
          <a:effectLst/>
        </p:spPr>
      </p:pic>
      <p:pic>
        <p:nvPicPr>
          <p:cNvPr id="3075" name="Picture 3"/>
          <p:cNvPicPr>
            <a:picLocks noChangeAspect="1" noChangeArrowheads="1"/>
          </p:cNvPicPr>
          <p:nvPr/>
        </p:nvPicPr>
        <p:blipFill>
          <a:blip r:embed="rId5"/>
          <a:srcRect/>
          <a:stretch>
            <a:fillRect/>
          </a:stretch>
        </p:blipFill>
        <p:spPr bwMode="auto">
          <a:xfrm>
            <a:off x="5181600" y="2362200"/>
            <a:ext cx="2930028" cy="3272220"/>
          </a:xfrm>
          <a:prstGeom prst="ellipse">
            <a:avLst/>
          </a:prstGeom>
          <a:noFill/>
          <a:ln w="9525">
            <a:noFill/>
            <a:miter lim="800000"/>
            <a:headEnd/>
            <a:tailEnd/>
          </a:ln>
          <a:effectLst/>
        </p:spPr>
      </p:pic>
      <p:pic>
        <p:nvPicPr>
          <p:cNvPr id="3076" name="Picture 4"/>
          <p:cNvPicPr>
            <a:picLocks noChangeAspect="1" noChangeArrowheads="1"/>
          </p:cNvPicPr>
          <p:nvPr/>
        </p:nvPicPr>
        <p:blipFill>
          <a:blip r:embed="rId6"/>
          <a:srcRect/>
          <a:stretch>
            <a:fillRect/>
          </a:stretch>
        </p:blipFill>
        <p:spPr bwMode="auto">
          <a:xfrm>
            <a:off x="2009776" y="1159329"/>
            <a:ext cx="2333624" cy="2276706"/>
          </a:xfrm>
          <a:prstGeom prst="ellipse">
            <a:avLst/>
          </a:prstGeom>
          <a:noFill/>
          <a:ln w="9525">
            <a:noFill/>
            <a:miter lim="800000"/>
            <a:headEnd/>
            <a:tailEnd/>
          </a:ln>
          <a:effectLst/>
        </p:spPr>
      </p:pic>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4)">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الرضع.wav"/>
                                        </p:tgtEl>
                                      </p:cMediaNode>
                                    </p:audio>
                                  </p:subTnLst>
                                </p:cTn>
                              </p:par>
                              <p:par>
                                <p:cTn id="8" presetID="4" presetClass="entr" presetSubtype="16"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box(in)">
                                      <p:cBhvr>
                                        <p:cTn id="10" dur="500"/>
                                        <p:tgtEl>
                                          <p:spTgt spid="3076"/>
                                        </p:tgtEl>
                                      </p:cBhvr>
                                    </p:animEffect>
                                  </p:childTnLst>
                                </p:cTn>
                              </p:par>
                              <p:par>
                                <p:cTn id="11" presetID="4" presetClass="entr" presetSubtype="16" fill="hold" nodeType="withEffect">
                                  <p:stCondLst>
                                    <p:cond delay="0"/>
                                  </p:stCondLst>
                                  <p:childTnLst>
                                    <p:set>
                                      <p:cBhvr>
                                        <p:cTn id="12" dur="1" fill="hold">
                                          <p:stCondLst>
                                            <p:cond delay="0"/>
                                          </p:stCondLst>
                                        </p:cTn>
                                        <p:tgtEl>
                                          <p:spTgt spid="3075"/>
                                        </p:tgtEl>
                                        <p:attrNameLst>
                                          <p:attrName>style.visibility</p:attrName>
                                        </p:attrNameLst>
                                      </p:cBhvr>
                                      <p:to>
                                        <p:strVal val="visible"/>
                                      </p:to>
                                    </p:set>
                                    <p:animEffect transition="in" filter="box(in)">
                                      <p:cBhvr>
                                        <p:cTn id="13" dur="500"/>
                                        <p:tgtEl>
                                          <p:spTgt spid="3075"/>
                                        </p:tgtEl>
                                      </p:cBhvr>
                                    </p:animEffect>
                                  </p:childTnLst>
                                </p:cTn>
                              </p:par>
                              <p:par>
                                <p:cTn id="14" presetID="4" presetClass="entr" presetSubtype="16"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box(in)">
                                      <p:cBhvr>
                                        <p:cTn id="16"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419100" y="920621"/>
            <a:ext cx="8305800" cy="5016758"/>
          </a:xfrm>
          <a:prstGeom prst="rect">
            <a:avLst/>
          </a:prstGeom>
          <a:noFill/>
          <a:ln w="9525">
            <a:noFill/>
            <a:miter lim="800000"/>
            <a:headEnd/>
            <a:tailEnd/>
          </a:ln>
        </p:spPr>
        <p:txBody>
          <a:bodyPr>
            <a:spAutoFit/>
          </a:bodyPr>
          <a:lstStyle/>
          <a:p>
            <a:pPr algn="ctr" rtl="1"/>
            <a:r>
              <a:rPr lang="ar-EG" sz="3200" b="1" dirty="0">
                <a:latin typeface="Calibri" pitchFamily="34" charset="0"/>
              </a:rPr>
              <a:t>الإصابة في الحوادث المنزلية أمر قد يقع في حياتنا, ونحن معرضون لها في منازلنا, وقد تصل نتائجها إلى وفاة المصاب متأثرًا بإصابته, أو ينجو منها برحمة الله وفضله. </a:t>
            </a:r>
          </a:p>
          <a:p>
            <a:pPr algn="ctr" rtl="1"/>
            <a:r>
              <a:rPr lang="ar-EG" sz="3200" b="1" dirty="0">
                <a:latin typeface="Calibri" pitchFamily="34" charset="0"/>
              </a:rPr>
              <a:t>ولإهمال ساكن المنزل أو جهله للتدابير الأمنية ضد الحوادث المنزلية دور كبير في التعرض للإصابة, كما أن عدم توفير حقيبة إسعافات أولية في المنزل يعوق تقديم المساعدة العاجلة للمصاب,</a:t>
            </a:r>
          </a:p>
          <a:p>
            <a:pPr algn="ctr" rtl="1"/>
            <a:r>
              <a:rPr lang="ar-EG" sz="3200" b="1" dirty="0">
                <a:latin typeface="Calibri" pitchFamily="34" charset="0"/>
              </a:rPr>
              <a:t> ومهما كانت أسباب الحوادث فإن المصاب بحاجة إلى رعاية إسعافية سريعة قد تنقذ حياته – بإذن الله – أو تقلل أثر الضرر الذي لحق به من إصابته. ومن الحوادث المنزلية ما يأتي:</a:t>
            </a:r>
            <a:endParaRPr lang="en-US" sz="3200" dirty="0">
              <a:latin typeface="Calibri" pitchFamily="34" charset="0"/>
            </a:endParaRPr>
          </a:p>
        </p:txBody>
      </p:sp>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4)">
                                      <p:cBhvr>
                                        <p:cTn id="7" dur="500"/>
                                        <p:tgtEl>
                                          <p:spTgt spid="5">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الإصابة في الحوادث المنزلية أمر قد يقع في حياتنا, ونحن معرضون لها في منازلنا, وقد تصل نتائجها إلى.wav"/>
                                        </p:tgtEl>
                                      </p:cMediaNode>
                                    </p:audio>
                                  </p:sub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ولإهمال ساكن المنزل أو جهله للتدابير الأمنية ضد الحوادث المنزلية دور كبير في التعرض للإصابة.wav"/>
                                        </p:tgtEl>
                                      </p:cMediaNode>
                                    </p:audio>
                                  </p:sub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5" name="ومهما كانت أساب الحوادث فإن المصاب بحاجة إلى رعاية إسعاف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5"/>
          <p:cNvSpPr/>
          <p:nvPr/>
        </p:nvSpPr>
        <p:spPr bwMode="auto">
          <a:xfrm>
            <a:off x="1676400" y="1905000"/>
            <a:ext cx="5943600" cy="3276600"/>
          </a:xfrm>
          <a:prstGeom prst="roundRect">
            <a:avLst>
              <a:gd name="adj" fmla="val 22222"/>
            </a:avLst>
          </a:prstGeom>
          <a:blipFill>
            <a:blip r:embed="rId4" cstate="print">
              <a:lum bright="-10000" contrast="28000"/>
            </a:blip>
            <a:stretch>
              <a:fillRect/>
            </a:stretch>
          </a:blip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100"/>
          </a:p>
        </p:txBody>
      </p:sp>
      <p:sp>
        <p:nvSpPr>
          <p:cNvPr id="3" name="Rectangle 1"/>
          <p:cNvSpPr>
            <a:spLocks noChangeArrowheads="1"/>
          </p:cNvSpPr>
          <p:nvPr/>
        </p:nvSpPr>
        <p:spPr bwMode="auto">
          <a:xfrm>
            <a:off x="2286000" y="1981200"/>
            <a:ext cx="4664075" cy="1754188"/>
          </a:xfrm>
          <a:prstGeom prst="rect">
            <a:avLst/>
          </a:prstGeom>
          <a:noFill/>
          <a:ln w="9525">
            <a:noFill/>
            <a:miter lim="800000"/>
            <a:headEnd/>
            <a:tailEnd/>
          </a:ln>
        </p:spPr>
        <p:txBody>
          <a:bodyPr anchor="ctr">
            <a:spAutoFit/>
          </a:bodyPr>
          <a:lstStyle/>
          <a:p>
            <a:pPr algn="ctr" rtl="1"/>
            <a:r>
              <a:rPr lang="ar-EG" sz="5400" b="1" dirty="0">
                <a:latin typeface="Calibri" pitchFamily="34" charset="0"/>
              </a:rPr>
              <a:t>رابعاً:</a:t>
            </a:r>
          </a:p>
          <a:p>
            <a:pPr algn="ctr" rtl="1"/>
            <a:r>
              <a:rPr lang="ar-EG" sz="5400" b="1" dirty="0">
                <a:latin typeface="Calibri" pitchFamily="34" charset="0"/>
              </a:rPr>
              <a:t>الصعقة الكهربائية</a:t>
            </a:r>
            <a:endParaRPr lang="en-US" sz="5400" dirty="0">
              <a:latin typeface="Calibri" pitchFamily="34" charset="0"/>
            </a:endParaRPr>
          </a:p>
        </p:txBody>
      </p:sp>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3" name="رابعا الصعقة الكهربائ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Same Side Corner Rectangle 2"/>
          <p:cNvSpPr/>
          <p:nvPr/>
        </p:nvSpPr>
        <p:spPr bwMode="auto">
          <a:xfrm>
            <a:off x="304800" y="1219200"/>
            <a:ext cx="8610600" cy="4191000"/>
          </a:xfrm>
          <a:prstGeom prst="round2SameRect">
            <a:avLst>
              <a:gd name="adj1" fmla="val 748"/>
              <a:gd name="adj2" fmla="val 0"/>
            </a:avLst>
          </a:prstGeom>
          <a:blipFill>
            <a:blip r:embed="rId4" cstate="print">
              <a:duotone>
                <a:prstClr val="black"/>
                <a:schemeClr val="accent2">
                  <a:tint val="45000"/>
                  <a:satMod val="400000"/>
                </a:schemeClr>
              </a:duotone>
              <a:lum bright="-48000" contrast="61000"/>
            </a:blip>
            <a:stretch>
              <a:fillRect/>
            </a:stretch>
          </a:blip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5" name="Rectangle 3"/>
          <p:cNvSpPr>
            <a:spLocks noChangeArrowheads="1"/>
          </p:cNvSpPr>
          <p:nvPr/>
        </p:nvSpPr>
        <p:spPr bwMode="auto">
          <a:xfrm>
            <a:off x="1295400" y="2809875"/>
            <a:ext cx="6705600" cy="923925"/>
          </a:xfrm>
          <a:prstGeom prst="rect">
            <a:avLst/>
          </a:prstGeom>
          <a:noFill/>
          <a:ln w="9525">
            <a:noFill/>
            <a:miter lim="800000"/>
            <a:headEnd/>
            <a:tailEnd/>
          </a:ln>
        </p:spPr>
        <p:txBody>
          <a:bodyPr>
            <a:spAutoFit/>
          </a:bodyPr>
          <a:lstStyle/>
          <a:p>
            <a:pPr algn="ctr" rtl="1"/>
            <a:r>
              <a:rPr lang="ar-EG" sz="5400" b="1" dirty="0">
                <a:latin typeface="Calibri" pitchFamily="34" charset="0"/>
              </a:rPr>
              <a:t>ماذا يمكن أن يحدث إذا</a:t>
            </a:r>
            <a:endParaRPr lang="en-US" sz="5400" dirty="0">
              <a:latin typeface="Calibri" pitchFamily="34" charset="0"/>
            </a:endParaRPr>
          </a:p>
        </p:txBody>
      </p:sp>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4)">
                                      <p:cBhvr>
                                        <p:cTn id="7" dur="500"/>
                                        <p:tgtEl>
                                          <p:spTgt spid="3"/>
                                        </p:tgtEl>
                                      </p:cBhvr>
                                    </p:animEffect>
                                  </p:childTnLst>
                                </p:cTn>
                              </p:par>
                              <p:par>
                                <p:cTn id="8" presetID="21"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4)">
                                      <p:cBhvr>
                                        <p:cTn id="10" dur="500"/>
                                        <p:tgtEl>
                                          <p:spTgt spid="5"/>
                                        </p:tgtEl>
                                      </p:cBhvr>
                                    </p:animEffect>
                                  </p:childTnLst>
                                  <p:subTnLst>
                                    <p:audio>
                                      <p:cMediaNode>
                                        <p:cTn display="0" masterRel="sameClick">
                                          <p:stCondLst>
                                            <p:cond evt="begin" delay="0">
                                              <p:tn val="8"/>
                                            </p:cond>
                                          </p:stCondLst>
                                          <p:endCondLst>
                                            <p:cond evt="onStopAudio" delay="0">
                                              <p:tgtEl>
                                                <p:sldTgt/>
                                              </p:tgtEl>
                                            </p:cond>
                                          </p:endCondLst>
                                        </p:cTn>
                                        <p:tgtEl>
                                          <p:sndTgt r:embed="rId3" name="ماذا يمكن أن يحدث إذ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990600" y="1600200"/>
            <a:ext cx="7086600" cy="1200150"/>
          </a:xfrm>
          <a:prstGeom prst="rect">
            <a:avLst/>
          </a:prstGeom>
          <a:noFill/>
          <a:ln w="9525">
            <a:noFill/>
            <a:miter lim="800000"/>
            <a:headEnd/>
            <a:tailEnd/>
          </a:ln>
        </p:spPr>
        <p:txBody>
          <a:bodyPr anchor="ctr">
            <a:spAutoFit/>
          </a:bodyPr>
          <a:lstStyle/>
          <a:p>
            <a:pPr algn="ctr" rtl="1"/>
            <a:r>
              <a:rPr lang="ar-EG" sz="3600" b="1" dirty="0">
                <a:solidFill>
                  <a:srgbClr val="002060"/>
                </a:solidFill>
                <a:latin typeface="Calibri" pitchFamily="34" charset="0"/>
              </a:rPr>
              <a:t>2. تركت مصادر التيار الكهربائي على الجدران بدون غطاء؟</a:t>
            </a:r>
            <a:endParaRPr lang="en-US" sz="3600" dirty="0">
              <a:solidFill>
                <a:srgbClr val="002060"/>
              </a:solidFill>
              <a:latin typeface="Calibri" pitchFamily="34" charset="0"/>
            </a:endParaRPr>
          </a:p>
        </p:txBody>
      </p:sp>
      <p:sp>
        <p:nvSpPr>
          <p:cNvPr id="6" name="Rectangle 2"/>
          <p:cNvSpPr>
            <a:spLocks noChangeArrowheads="1"/>
          </p:cNvSpPr>
          <p:nvPr/>
        </p:nvSpPr>
        <p:spPr bwMode="auto">
          <a:xfrm>
            <a:off x="1066800" y="2762071"/>
            <a:ext cx="7162800" cy="1200329"/>
          </a:xfrm>
          <a:prstGeom prst="rect">
            <a:avLst/>
          </a:prstGeom>
          <a:noFill/>
          <a:ln w="9525">
            <a:noFill/>
            <a:miter lim="800000"/>
            <a:headEnd/>
            <a:tailEnd/>
          </a:ln>
        </p:spPr>
        <p:txBody>
          <a:bodyPr anchor="ctr">
            <a:spAutoFit/>
          </a:bodyPr>
          <a:lstStyle/>
          <a:p>
            <a:pPr algn="ctr" rtl="1"/>
            <a:r>
              <a:rPr lang="ar-EG" sz="3600" b="1" dirty="0">
                <a:solidFill>
                  <a:srgbClr val="7030A0"/>
                </a:solidFill>
                <a:latin typeface="Calibri" pitchFamily="34" charset="0"/>
              </a:rPr>
              <a:t>3. استخدمت الهاتف الجوال أو المذياع في أثناء المطر؟</a:t>
            </a:r>
            <a:endParaRPr lang="en-US" sz="3600" dirty="0">
              <a:solidFill>
                <a:srgbClr val="7030A0"/>
              </a:solidFill>
              <a:latin typeface="Calibri" pitchFamily="34" charset="0"/>
            </a:endParaRPr>
          </a:p>
        </p:txBody>
      </p:sp>
      <p:sp>
        <p:nvSpPr>
          <p:cNvPr id="7" name="Rectangle 1"/>
          <p:cNvSpPr>
            <a:spLocks noChangeArrowheads="1"/>
          </p:cNvSpPr>
          <p:nvPr/>
        </p:nvSpPr>
        <p:spPr bwMode="auto">
          <a:xfrm>
            <a:off x="1295400" y="4027488"/>
            <a:ext cx="6705600" cy="1077912"/>
          </a:xfrm>
          <a:prstGeom prst="rect">
            <a:avLst/>
          </a:prstGeom>
          <a:noFill/>
          <a:ln w="9525">
            <a:noFill/>
            <a:miter lim="800000"/>
            <a:headEnd/>
            <a:tailEnd/>
          </a:ln>
          <a:effectLst/>
        </p:spPr>
        <p:txBody>
          <a:bodyPr anchor="ctr">
            <a:spAutoFit/>
          </a:bodyPr>
          <a:lstStyle/>
          <a:p>
            <a:pPr algn="ctr" rtl="1">
              <a:defRPr/>
            </a:pPr>
            <a:r>
              <a:rPr lang="ar-EG" sz="3200" b="1" dirty="0">
                <a:solidFill>
                  <a:schemeClr val="accent6">
                    <a:lumMod val="50000"/>
                  </a:schemeClr>
                </a:solidFill>
                <a:latin typeface="Calibri" pitchFamily="34" charset="0"/>
              </a:rPr>
              <a:t>4. تركت الأسلاك الكهربائية في المنزل تحت السجاد أو قطع الأثاث؟</a:t>
            </a:r>
            <a:endParaRPr lang="en-US" sz="3200" dirty="0">
              <a:solidFill>
                <a:schemeClr val="accent6">
                  <a:lumMod val="50000"/>
                </a:schemeClr>
              </a:solidFill>
              <a:latin typeface="Calibri" pitchFamily="34" charset="0"/>
            </a:endParaRPr>
          </a:p>
        </p:txBody>
      </p:sp>
      <p:sp>
        <p:nvSpPr>
          <p:cNvPr id="8" name="Rectangle 2"/>
          <p:cNvSpPr>
            <a:spLocks noChangeArrowheads="1"/>
          </p:cNvSpPr>
          <p:nvPr/>
        </p:nvSpPr>
        <p:spPr bwMode="auto">
          <a:xfrm>
            <a:off x="914400" y="5029200"/>
            <a:ext cx="7239000" cy="1077913"/>
          </a:xfrm>
          <a:prstGeom prst="rect">
            <a:avLst/>
          </a:prstGeom>
          <a:solidFill>
            <a:schemeClr val="bg1"/>
          </a:solidFill>
          <a:ln w="9525">
            <a:noFill/>
            <a:miter lim="800000"/>
            <a:headEnd/>
            <a:tailEnd/>
          </a:ln>
          <a:effectLst/>
        </p:spPr>
        <p:txBody>
          <a:bodyPr anchor="ctr">
            <a:spAutoFit/>
          </a:bodyPr>
          <a:lstStyle/>
          <a:p>
            <a:pPr algn="ctr" rtl="1" fontAlgn="auto">
              <a:spcBef>
                <a:spcPts val="0"/>
              </a:spcBef>
              <a:spcAft>
                <a:spcPts val="0"/>
              </a:spcAft>
              <a:defRPr/>
            </a:pPr>
            <a:r>
              <a:rPr lang="ar-EG" sz="3200" b="1" dirty="0">
                <a:solidFill>
                  <a:schemeClr val="accent3">
                    <a:lumMod val="50000"/>
                  </a:schemeClr>
                </a:solidFill>
                <a:latin typeface="+mn-lt"/>
                <a:cs typeface="+mn-cs"/>
              </a:rPr>
              <a:t>5. عضّ طفل سلكاً كهربائياً، أو وضع قطع معدنية في لوح مخرج التيار الكهربائي في الجدران؟</a:t>
            </a:r>
            <a:endParaRPr lang="en-US" sz="3200" dirty="0">
              <a:solidFill>
                <a:schemeClr val="accent3">
                  <a:lumMod val="50000"/>
                </a:schemeClr>
              </a:solidFill>
              <a:latin typeface="+mn-lt"/>
              <a:cs typeface="+mn-cs"/>
            </a:endParaRPr>
          </a:p>
        </p:txBody>
      </p:sp>
      <p:sp>
        <p:nvSpPr>
          <p:cNvPr id="9" name="TextBox 3"/>
          <p:cNvSpPr txBox="1"/>
          <p:nvPr/>
        </p:nvSpPr>
        <p:spPr>
          <a:xfrm>
            <a:off x="990600" y="533400"/>
            <a:ext cx="7086600" cy="1077218"/>
          </a:xfrm>
          <a:prstGeom prst="rect">
            <a:avLst/>
          </a:prstGeom>
          <a:noFill/>
          <a:ln w="3175">
            <a:noFill/>
          </a:ln>
          <a:effectLst/>
        </p:spPr>
        <p:txBody>
          <a:bodyPr rtlCol="1">
            <a:spAutoFit/>
          </a:bodyPr>
          <a:lstStyle/>
          <a:p>
            <a:pPr algn="ctr" rtl="1" fontAlgn="auto">
              <a:spcBef>
                <a:spcPts val="0"/>
              </a:spcBef>
              <a:spcAft>
                <a:spcPts val="0"/>
              </a:spcAft>
              <a:defRPr/>
            </a:pPr>
            <a:r>
              <a:rPr lang="ar-EG" sz="3200" b="1" dirty="0">
                <a:solidFill>
                  <a:srgbClr val="0000FF"/>
                </a:solidFill>
                <a:latin typeface="+mn-lt"/>
                <a:cs typeface="+mn-cs"/>
              </a:rPr>
              <a:t>1. استخدمت ماكينة حلاقة الشعر، وأنت حافي القدمين داخل دورة مبللة أرضيتها؟</a:t>
            </a:r>
            <a:endParaRPr lang="en-US" sz="3200" dirty="0">
              <a:solidFill>
                <a:srgbClr val="0000FF"/>
              </a:solidFill>
              <a:latin typeface="+mn-lt"/>
              <a:cs typeface="+mn-cs"/>
            </a:endParaRPr>
          </a:p>
        </p:txBody>
      </p:sp>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lide(fromBottom)">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7"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35"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anim calcmode="lin" valueType="num">
                                      <p:cBhvr>
                                        <p:cTn id="29" dur="500" fill="hold"/>
                                        <p:tgtEl>
                                          <p:spTgt spid="8"/>
                                        </p:tgtEl>
                                        <p:attrNameLst>
                                          <p:attrName>style.rotation</p:attrName>
                                        </p:attrNameLst>
                                      </p:cBhvr>
                                      <p:tavLst>
                                        <p:tav tm="0">
                                          <p:val>
                                            <p:fltVal val="720"/>
                                          </p:val>
                                        </p:tav>
                                        <p:tav tm="100000">
                                          <p:val>
                                            <p:fltVal val="0"/>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 calcmode="lin" valueType="num">
                                      <p:cBhvr>
                                        <p:cTn id="31" dur="500" fill="hold"/>
                                        <p:tgtEl>
                                          <p:spTgt spid="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p:cNvSpPr txBox="1"/>
          <p:nvPr/>
        </p:nvSpPr>
        <p:spPr>
          <a:xfrm>
            <a:off x="1600200" y="1828800"/>
            <a:ext cx="5562600" cy="1283910"/>
          </a:xfrm>
          <a:prstGeom prst="wave">
            <a:avLst/>
          </a:prstGeom>
        </p:spPr>
        <p:style>
          <a:lnRef idx="2">
            <a:schemeClr val="dk1"/>
          </a:lnRef>
          <a:fillRef idx="1">
            <a:schemeClr val="lt1"/>
          </a:fillRef>
          <a:effectRef idx="0">
            <a:schemeClr val="dk1"/>
          </a:effectRef>
          <a:fontRef idx="minor">
            <a:schemeClr val="dk1"/>
          </a:fontRef>
        </p:style>
        <p:txBody>
          <a:bodyPr rtlCol="1">
            <a:spAutoFit/>
          </a:bodyPr>
          <a:lstStyle/>
          <a:p>
            <a:pPr algn="ctr" rtl="1">
              <a:defRPr/>
            </a:pPr>
            <a:r>
              <a:rPr lang="ar-EG" sz="3600" b="1" dirty="0">
                <a:solidFill>
                  <a:srgbClr val="FF0000"/>
                </a:solidFill>
              </a:rPr>
              <a:t>تعريف الصعقة الكهربائية:</a:t>
            </a:r>
            <a:endParaRPr lang="en-US" sz="3600" dirty="0">
              <a:solidFill>
                <a:srgbClr val="FF0000"/>
              </a:solidFill>
            </a:endParaRPr>
          </a:p>
        </p:txBody>
      </p:sp>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6"/>
          <p:cNvSpPr txBox="1"/>
          <p:nvPr/>
        </p:nvSpPr>
        <p:spPr>
          <a:xfrm>
            <a:off x="1714500" y="2151856"/>
            <a:ext cx="5715000" cy="2554288"/>
          </a:xfrm>
          <a:prstGeom prst="rect">
            <a:avLst/>
          </a:prstGeom>
          <a:noFill/>
          <a:ln w="3175">
            <a:noFill/>
          </a:ln>
          <a:effectLst/>
        </p:spPr>
        <p:txBody>
          <a:bodyPr rtlCol="1">
            <a:spAutoFit/>
          </a:bodyPr>
          <a:lstStyle/>
          <a:p>
            <a:pPr algn="ctr" rtl="1" fontAlgn="auto">
              <a:spcBef>
                <a:spcPts val="0"/>
              </a:spcBef>
              <a:spcAft>
                <a:spcPts val="0"/>
              </a:spcAft>
              <a:defRPr/>
            </a:pPr>
            <a:r>
              <a:rPr lang="ar-EG" sz="4000" b="1" dirty="0">
                <a:latin typeface="+mn-lt"/>
                <a:cs typeface="+mn-cs"/>
              </a:rPr>
              <a:t>هبوط مفاجئ في قوى الجسم نتيجة التعرض لشحنات كهربائية يصاحبها عدم وصول الدم بالكمية الكافية لأنسجة الجسم.</a:t>
            </a:r>
            <a:endParaRPr lang="en-US" sz="4000" dirty="0">
              <a:latin typeface="+mn-lt"/>
              <a:cs typeface="+mn-cs"/>
            </a:endParaRPr>
          </a:p>
        </p:txBody>
      </p:sp>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from="(-#ppt_w/2)" to="(#ppt_x)" calcmode="lin" valueType="num">
                                      <p:cBhvr>
                                        <p:cTn id="7" dur="300" fill="hold">
                                          <p:stCondLst>
                                            <p:cond delay="0"/>
                                          </p:stCondLst>
                                        </p:cTn>
                                        <p:tgtEl>
                                          <p:spTgt spid="9"/>
                                        </p:tgtEl>
                                        <p:attrNameLst>
                                          <p:attrName>ppt_x</p:attrName>
                                        </p:attrNameLst>
                                      </p:cBhvr>
                                    </p:anim>
                                    <p:anim from="0" to="-1.0" calcmode="lin" valueType="num">
                                      <p:cBhvr>
                                        <p:cTn id="8" dur="100" decel="50000" autoRev="1" fill="hold">
                                          <p:stCondLst>
                                            <p:cond delay="300"/>
                                          </p:stCondLst>
                                        </p:cTn>
                                        <p:tgtEl>
                                          <p:spTgt spid="9"/>
                                        </p:tgtEl>
                                        <p:attrNameLst>
                                          <p:attrName>xshear</p:attrName>
                                        </p:attrNameLst>
                                      </p:cBhvr>
                                    </p:anim>
                                    <p:animScale>
                                      <p:cBhvr>
                                        <p:cTn id="9" dur="100" decel="100000" autoRev="1" fill="hold">
                                          <p:stCondLst>
                                            <p:cond delay="300"/>
                                          </p:stCondLst>
                                        </p:cTn>
                                        <p:tgtEl>
                                          <p:spTgt spid="9"/>
                                        </p:tgtEl>
                                      </p:cBhvr>
                                      <p:from x="100000" y="100000"/>
                                      <p:to x="80000" y="100000"/>
                                    </p:animScale>
                                    <p:anim by="(#ppt_h/3+#ppt_w*0.1)" calcmode="lin" valueType="num">
                                      <p:cBhvr additive="sum">
                                        <p:cTn id="10" dur="100" decel="100000" autoRev="1" fill="hold">
                                          <p:stCondLst>
                                            <p:cond delay="300"/>
                                          </p:stCondLst>
                                        </p:cTn>
                                        <p:tgtEl>
                                          <p:spTgt spid="9"/>
                                        </p:tgtEl>
                                        <p:attrNameLst>
                                          <p:attrName>ppt_x</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هبوط مفاجئ في قوى الجسم نتيجة التعرض لشحنات كهربائية يصاحبها عدم.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76400" y="2895600"/>
            <a:ext cx="5562600" cy="2554287"/>
          </a:xfrm>
          <a:prstGeom prst="rect">
            <a:avLst/>
          </a:prstGeom>
          <a:noFill/>
          <a:effectLst/>
        </p:spPr>
        <p:txBody>
          <a:bodyPr rtlCol="1">
            <a:spAutoFit/>
          </a:bodyPr>
          <a:lstStyle/>
          <a:p>
            <a:pPr algn="ctr" rtl="1" fontAlgn="auto">
              <a:spcBef>
                <a:spcPts val="0"/>
              </a:spcBef>
              <a:spcAft>
                <a:spcPts val="0"/>
              </a:spcAft>
              <a:defRPr/>
            </a:pPr>
            <a:r>
              <a:rPr lang="ar-EG" sz="4000" b="1" dirty="0">
                <a:latin typeface="+mn-lt"/>
                <a:cs typeface="+mn-cs"/>
              </a:rPr>
              <a:t>عليك التأكد من فصل التيار الكهربائي عند إصلاح الأجهزة والمعدات وعند الانتهاء من استخدامها مباشرة.</a:t>
            </a:r>
            <a:endParaRPr lang="en-US" sz="4000" dirty="0">
              <a:latin typeface="+mn-lt"/>
              <a:cs typeface="+mn-cs"/>
            </a:endParaRPr>
          </a:p>
        </p:txBody>
      </p:sp>
      <p:sp>
        <p:nvSpPr>
          <p:cNvPr id="7" name="TextBox 4"/>
          <p:cNvSpPr txBox="1">
            <a:spLocks noChangeArrowheads="1"/>
          </p:cNvSpPr>
          <p:nvPr/>
        </p:nvSpPr>
        <p:spPr bwMode="auto">
          <a:xfrm>
            <a:off x="3009900" y="1295400"/>
            <a:ext cx="2895600" cy="1108075"/>
          </a:xfrm>
          <a:prstGeom prst="rect">
            <a:avLst/>
          </a:prstGeom>
          <a:solidFill>
            <a:schemeClr val="accent1">
              <a:lumMod val="20000"/>
              <a:lumOff val="80000"/>
            </a:schemeClr>
          </a:solidFill>
          <a:ln w="9525">
            <a:noFill/>
            <a:miter lim="800000"/>
            <a:headEnd/>
            <a:tailEnd/>
          </a:ln>
        </p:spPr>
        <p:txBody>
          <a:bodyPr>
            <a:spAutoFit/>
          </a:bodyPr>
          <a:lstStyle/>
          <a:p>
            <a:pPr algn="ctr" rtl="1"/>
            <a:r>
              <a:rPr lang="ar-EG" sz="6600" b="1" dirty="0">
                <a:solidFill>
                  <a:srgbClr val="C00000"/>
                </a:solidFill>
                <a:latin typeface="Calibri" pitchFamily="34" charset="0"/>
              </a:rPr>
              <a:t>تذكر</a:t>
            </a:r>
            <a:endParaRPr lang="en-US" sz="6600" dirty="0">
              <a:solidFill>
                <a:srgbClr val="C00000"/>
              </a:solidFill>
              <a:latin typeface="Calibri" pitchFamily="34" charset="0"/>
            </a:endParaRPr>
          </a:p>
        </p:txBody>
      </p:sp>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400" decel="100000"/>
                                        <p:tgtEl>
                                          <p:spTgt spid="7"/>
                                        </p:tgtEl>
                                      </p:cBhvr>
                                    </p:animEffect>
                                    <p:anim calcmode="lin" valueType="num">
                                      <p:cBhvr>
                                        <p:cTn id="8" dur="400" decel="100000" fill="hold"/>
                                        <p:tgtEl>
                                          <p:spTgt spid="7"/>
                                        </p:tgtEl>
                                        <p:attrNameLst>
                                          <p:attrName>style.rotation</p:attrName>
                                        </p:attrNameLst>
                                      </p:cBhvr>
                                      <p:tavLst>
                                        <p:tav tm="0">
                                          <p:val>
                                            <p:fltVal val="-90"/>
                                          </p:val>
                                        </p:tav>
                                        <p:tav tm="100000">
                                          <p:val>
                                            <p:fltVal val="0"/>
                                          </p:val>
                                        </p:tav>
                                      </p:tavLst>
                                    </p:anim>
                                    <p:anim calcmode="lin" valueType="num">
                                      <p:cBhvr>
                                        <p:cTn id="9" dur="400" decel="100000" fill="hold"/>
                                        <p:tgtEl>
                                          <p:spTgt spid="7"/>
                                        </p:tgtEl>
                                        <p:attrNameLst>
                                          <p:attrName>ppt_x</p:attrName>
                                        </p:attrNameLst>
                                      </p:cBhvr>
                                      <p:tavLst>
                                        <p:tav tm="0">
                                          <p:val>
                                            <p:strVal val="#ppt_x+0.4"/>
                                          </p:val>
                                        </p:tav>
                                        <p:tav tm="100000">
                                          <p:val>
                                            <p:strVal val="#ppt_x-0.05"/>
                                          </p:val>
                                        </p:tav>
                                      </p:tavLst>
                                    </p:anim>
                                    <p:anim calcmode="lin" valueType="num">
                                      <p:cBhvr>
                                        <p:cTn id="10" dur="400" decel="100000" fill="hold"/>
                                        <p:tgtEl>
                                          <p:spTgt spid="7"/>
                                        </p:tgtEl>
                                        <p:attrNameLst>
                                          <p:attrName>ppt_y</p:attrName>
                                        </p:attrNameLst>
                                      </p:cBhvr>
                                      <p:tavLst>
                                        <p:tav tm="0">
                                          <p:val>
                                            <p:strVal val="#ppt_y-0.4"/>
                                          </p:val>
                                        </p:tav>
                                        <p:tav tm="100000">
                                          <p:val>
                                            <p:strVal val="#ppt_y+0.1"/>
                                          </p:val>
                                        </p:tav>
                                      </p:tavLst>
                                    </p:anim>
                                    <p:anim calcmode="lin" valueType="num">
                                      <p:cBhvr>
                                        <p:cTn id="11" dur="100" accel="100000" fill="hold">
                                          <p:stCondLst>
                                            <p:cond delay="400"/>
                                          </p:stCondLst>
                                        </p:cTn>
                                        <p:tgtEl>
                                          <p:spTgt spid="7"/>
                                        </p:tgtEl>
                                        <p:attrNameLst>
                                          <p:attrName>ppt_x</p:attrName>
                                        </p:attrNameLst>
                                      </p:cBhvr>
                                      <p:tavLst>
                                        <p:tav tm="0">
                                          <p:val>
                                            <p:strVal val="#ppt_x-0.05"/>
                                          </p:val>
                                        </p:tav>
                                        <p:tav tm="100000">
                                          <p:val>
                                            <p:strVal val="#ppt_x"/>
                                          </p:val>
                                        </p:tav>
                                      </p:tavLst>
                                    </p:anim>
                                    <p:anim calcmode="lin" valueType="num">
                                      <p:cBhvr>
                                        <p:cTn id="12" dur="100" accel="100000" fill="hold">
                                          <p:stCondLst>
                                            <p:cond delay="4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1085850" y="1647574"/>
            <a:ext cx="6974999" cy="3457826"/>
          </a:xfrm>
          <a:prstGeom prst="roundRect">
            <a:avLst>
              <a:gd name="adj" fmla="val 21260"/>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2000"/>
          </a:p>
        </p:txBody>
      </p:sp>
      <p:sp>
        <p:nvSpPr>
          <p:cNvPr id="7" name="TextBox 4"/>
          <p:cNvSpPr txBox="1">
            <a:spLocks noChangeArrowheads="1"/>
          </p:cNvSpPr>
          <p:nvPr/>
        </p:nvSpPr>
        <p:spPr bwMode="auto">
          <a:xfrm>
            <a:off x="1295400" y="2057400"/>
            <a:ext cx="6553200" cy="2800350"/>
          </a:xfrm>
          <a:prstGeom prst="rect">
            <a:avLst/>
          </a:prstGeom>
          <a:noFill/>
          <a:ln w="9525">
            <a:noFill/>
            <a:miter lim="800000"/>
            <a:headEnd/>
            <a:tailEnd/>
          </a:ln>
        </p:spPr>
        <p:txBody>
          <a:bodyPr>
            <a:spAutoFit/>
          </a:bodyPr>
          <a:lstStyle/>
          <a:p>
            <a:pPr algn="ctr" rtl="1"/>
            <a:r>
              <a:rPr lang="ar-EG" sz="4400" b="1" dirty="0">
                <a:latin typeface="Calibri" pitchFamily="34" charset="0"/>
              </a:rPr>
              <a:t>تختلف درجة خطورة الصدمة الكهربائية باختلاف كمية التيار المار في جسم الإنسان ومدة سريانه في الجسم.</a:t>
            </a:r>
            <a:endParaRPr lang="en-US" sz="4400" dirty="0">
              <a:latin typeface="Calibri" pitchFamily="34" charset="0"/>
            </a:endParaRPr>
          </a:p>
        </p:txBody>
      </p:sp>
      <p:sp>
        <p:nvSpPr>
          <p:cNvPr id="8" name="Cloud 3"/>
          <p:cNvSpPr/>
          <p:nvPr/>
        </p:nvSpPr>
        <p:spPr bwMode="auto">
          <a:xfrm rot="13054242">
            <a:off x="7008813" y="1555750"/>
            <a:ext cx="1068387" cy="1046163"/>
          </a:xfrm>
          <a:prstGeom prst="cloud">
            <a:avLst/>
          </a:prstGeom>
          <a:blipFill>
            <a:blip r:embed="rId4" cstate="print">
              <a:lum bright="-1000" contrast="33000"/>
            </a:blip>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2000"/>
          </a:p>
        </p:txBody>
      </p:sp>
      <p:sp>
        <p:nvSpPr>
          <p:cNvPr id="9" name="Cloud 5"/>
          <p:cNvSpPr/>
          <p:nvPr/>
        </p:nvSpPr>
        <p:spPr bwMode="auto">
          <a:xfrm rot="18565112">
            <a:off x="6933406" y="4031457"/>
            <a:ext cx="1068387" cy="1047750"/>
          </a:xfrm>
          <a:prstGeom prst="cloud">
            <a:avLst/>
          </a:prstGeom>
          <a:blipFill>
            <a:blip r:embed="rId4" cstate="print">
              <a:lum bright="-1000" contrast="33000"/>
            </a:blip>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2000"/>
          </a:p>
        </p:txBody>
      </p:sp>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4)">
                                      <p:cBhvr>
                                        <p:cTn id="7" dur="500"/>
                                        <p:tgtEl>
                                          <p:spTgt spid="3"/>
                                        </p:tgtEl>
                                      </p:cBhvr>
                                    </p:animEffect>
                                  </p:childTnLst>
                                </p:cTn>
                              </p:par>
                              <p:par>
                                <p:cTn id="8" presetID="21"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4)">
                                      <p:cBhvr>
                                        <p:cTn id="10" dur="500"/>
                                        <p:tgtEl>
                                          <p:spTgt spid="7"/>
                                        </p:tgtEl>
                                      </p:cBhvr>
                                    </p:animEffect>
                                  </p:childTnLst>
                                  <p:subTnLst>
                                    <p:audio>
                                      <p:cMediaNode>
                                        <p:cTn display="0" masterRel="sameClick">
                                          <p:stCondLst>
                                            <p:cond evt="begin" delay="0">
                                              <p:tn val="8"/>
                                            </p:cond>
                                          </p:stCondLst>
                                          <p:endCondLst>
                                            <p:cond evt="onStopAudio" delay="0">
                                              <p:tgtEl>
                                                <p:sldTgt/>
                                              </p:tgtEl>
                                            </p:cond>
                                          </p:endCondLst>
                                        </p:cTn>
                                        <p:tgtEl>
                                          <p:sndTgt r:embed="rId3" name="تختلف درجة خطورة الصدمة الكهربائية باختلاف كمية التيار المار في جسم الإنسان.wav"/>
                                        </p:tgtEl>
                                      </p:cMediaNode>
                                    </p:audio>
                                  </p:subTnLst>
                                </p:cTn>
                              </p:par>
                              <p:par>
                                <p:cTn id="11" presetID="21"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4)">
                                      <p:cBhvr>
                                        <p:cTn id="13" dur="500"/>
                                        <p:tgtEl>
                                          <p:spTgt spid="8"/>
                                        </p:tgtEl>
                                      </p:cBhvr>
                                    </p:animEffect>
                                  </p:childTnLst>
                                </p:cTn>
                              </p:par>
                              <p:par>
                                <p:cTn id="14" presetID="21"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heel(4)">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p:cNvPicPr>
            <a:picLocks noChangeAspect="1" noChangeArrowheads="1"/>
          </p:cNvPicPr>
          <p:nvPr/>
        </p:nvPicPr>
        <p:blipFill>
          <a:blip r:embed="rId6">
            <a:lum bright="-26000" contrast="50000"/>
          </a:blip>
          <a:srcRect/>
          <a:stretch>
            <a:fillRect/>
          </a:stretch>
        </p:blipFill>
        <p:spPr bwMode="auto">
          <a:xfrm>
            <a:off x="7010400" y="2052637"/>
            <a:ext cx="933450" cy="995363"/>
          </a:xfrm>
          <a:prstGeom prst="rect">
            <a:avLst/>
          </a:prstGeom>
          <a:noFill/>
          <a:ln w="9525">
            <a:noFill/>
            <a:miter lim="800000"/>
            <a:headEnd/>
            <a:tailEnd/>
          </a:ln>
        </p:spPr>
      </p:pic>
      <p:pic>
        <p:nvPicPr>
          <p:cNvPr id="33" name="Picture 2"/>
          <p:cNvPicPr>
            <a:picLocks noChangeAspect="1" noChangeArrowheads="1"/>
          </p:cNvPicPr>
          <p:nvPr/>
        </p:nvPicPr>
        <p:blipFill>
          <a:blip r:embed="rId6">
            <a:lum bright="-26000" contrast="50000"/>
          </a:blip>
          <a:srcRect/>
          <a:stretch>
            <a:fillRect/>
          </a:stretch>
        </p:blipFill>
        <p:spPr bwMode="auto">
          <a:xfrm>
            <a:off x="7296150" y="3729037"/>
            <a:ext cx="933450" cy="995363"/>
          </a:xfrm>
          <a:prstGeom prst="rect">
            <a:avLst/>
          </a:prstGeom>
          <a:noFill/>
          <a:ln w="9525">
            <a:noFill/>
            <a:miter lim="800000"/>
            <a:headEnd/>
            <a:tailEnd/>
          </a:ln>
        </p:spPr>
      </p:pic>
      <p:sp>
        <p:nvSpPr>
          <p:cNvPr id="19" name="Rectangle 18"/>
          <p:cNvSpPr>
            <a:spLocks noChangeArrowheads="1"/>
          </p:cNvSpPr>
          <p:nvPr/>
        </p:nvSpPr>
        <p:spPr bwMode="auto">
          <a:xfrm>
            <a:off x="3733800" y="711200"/>
            <a:ext cx="4800600" cy="584200"/>
          </a:xfrm>
          <a:prstGeom prst="rect">
            <a:avLst/>
          </a:prstGeom>
          <a:solidFill>
            <a:schemeClr val="accent6">
              <a:lumMod val="40000"/>
              <a:lumOff val="60000"/>
            </a:schemeClr>
          </a:solidFill>
          <a:ln w="9525">
            <a:noFill/>
            <a:miter lim="800000"/>
            <a:headEnd/>
            <a:tailEnd/>
          </a:ln>
        </p:spPr>
        <p:txBody>
          <a:bodyPr>
            <a:spAutoFit/>
          </a:bodyPr>
          <a:lstStyle/>
          <a:p>
            <a:pPr algn="ctr" rtl="1"/>
            <a:r>
              <a:rPr lang="ar-EG" sz="3200" b="1" dirty="0">
                <a:latin typeface="Calibri" pitchFamily="34" charset="0"/>
              </a:rPr>
              <a:t>إسعاف المصاب بالصعقة الكهربائية</a:t>
            </a:r>
            <a:endParaRPr lang="en-US" sz="3200" dirty="0">
              <a:latin typeface="Calibri" pitchFamily="34" charset="0"/>
            </a:endParaRPr>
          </a:p>
        </p:txBody>
      </p:sp>
      <p:sp>
        <p:nvSpPr>
          <p:cNvPr id="20" name="Rectangle 24"/>
          <p:cNvSpPr>
            <a:spLocks noChangeArrowheads="1"/>
          </p:cNvSpPr>
          <p:nvPr/>
        </p:nvSpPr>
        <p:spPr bwMode="auto">
          <a:xfrm>
            <a:off x="609600" y="1905000"/>
            <a:ext cx="6694488" cy="1200150"/>
          </a:xfrm>
          <a:prstGeom prst="rect">
            <a:avLst/>
          </a:prstGeom>
          <a:noFill/>
          <a:ln w="9525">
            <a:noFill/>
            <a:miter lim="800000"/>
            <a:headEnd/>
            <a:tailEnd/>
          </a:ln>
        </p:spPr>
        <p:txBody>
          <a:bodyPr>
            <a:spAutoFit/>
          </a:bodyPr>
          <a:lstStyle/>
          <a:p>
            <a:pPr algn="ctr" rtl="1"/>
            <a:r>
              <a:rPr lang="ar-EG" sz="3600" b="1" dirty="0">
                <a:latin typeface="Calibri" pitchFamily="34" charset="0"/>
              </a:rPr>
              <a:t>فصل مصدر التيار الكهربائي أو إيقاف تشغيل الجهاز الكهربائي.</a:t>
            </a:r>
            <a:endParaRPr lang="en-US" sz="3600" dirty="0">
              <a:latin typeface="Calibri" pitchFamily="34" charset="0"/>
            </a:endParaRPr>
          </a:p>
        </p:txBody>
      </p:sp>
      <p:sp>
        <p:nvSpPr>
          <p:cNvPr id="22" name="TextBox 21"/>
          <p:cNvSpPr txBox="1">
            <a:spLocks noChangeArrowheads="1"/>
          </p:cNvSpPr>
          <p:nvPr/>
        </p:nvSpPr>
        <p:spPr bwMode="auto">
          <a:xfrm>
            <a:off x="7315200" y="2273300"/>
            <a:ext cx="501650" cy="769937"/>
          </a:xfrm>
          <a:prstGeom prst="rect">
            <a:avLst/>
          </a:prstGeom>
          <a:noFill/>
          <a:ln w="9525">
            <a:noFill/>
            <a:miter lim="800000"/>
            <a:headEnd/>
            <a:tailEnd/>
          </a:ln>
        </p:spPr>
        <p:txBody>
          <a:bodyPr wrap="none">
            <a:spAutoFit/>
          </a:bodyPr>
          <a:lstStyle/>
          <a:p>
            <a:pPr algn="ctr"/>
            <a:r>
              <a:rPr lang="ar-EG" sz="4400" b="1">
                <a:latin typeface="Calibri" pitchFamily="34" charset="0"/>
              </a:rPr>
              <a:t>1</a:t>
            </a:r>
          </a:p>
        </p:txBody>
      </p:sp>
      <p:sp>
        <p:nvSpPr>
          <p:cNvPr id="23" name="Rectangle 36"/>
          <p:cNvSpPr>
            <a:spLocks noChangeArrowheads="1"/>
          </p:cNvSpPr>
          <p:nvPr/>
        </p:nvSpPr>
        <p:spPr bwMode="auto">
          <a:xfrm>
            <a:off x="611527" y="3429000"/>
            <a:ext cx="6694488" cy="2554545"/>
          </a:xfrm>
          <a:prstGeom prst="rect">
            <a:avLst/>
          </a:prstGeom>
          <a:noFill/>
          <a:ln w="9525">
            <a:noFill/>
            <a:miter lim="800000"/>
            <a:headEnd/>
            <a:tailEnd/>
          </a:ln>
        </p:spPr>
        <p:txBody>
          <a:bodyPr>
            <a:spAutoFit/>
          </a:bodyPr>
          <a:lstStyle/>
          <a:p>
            <a:pPr algn="ctr" rtl="1"/>
            <a:r>
              <a:rPr lang="ar-EG" sz="3200" b="1" dirty="0">
                <a:latin typeface="Calibri" pitchFamily="34" charset="0"/>
              </a:rPr>
              <a:t>إبعاد المصاب عن مصدر التيار الكهربائي باستخدام العصا الخشبية أو الكرسي أو قطع الأثاث الأخرى مع عدم لمس المصاب؛ لأن جسمه أصبح ناقلاً للكهرباء فيصبح المسعف الضحية الثانية.</a:t>
            </a:r>
            <a:endParaRPr lang="en-US" sz="3200" dirty="0">
              <a:latin typeface="Calibri" pitchFamily="34" charset="0"/>
            </a:endParaRPr>
          </a:p>
        </p:txBody>
      </p:sp>
      <p:sp>
        <p:nvSpPr>
          <p:cNvPr id="25" name="TextBox 33"/>
          <p:cNvSpPr txBox="1">
            <a:spLocks noChangeArrowheads="1"/>
          </p:cNvSpPr>
          <p:nvPr/>
        </p:nvSpPr>
        <p:spPr bwMode="auto">
          <a:xfrm>
            <a:off x="7600950" y="3949700"/>
            <a:ext cx="501650" cy="769937"/>
          </a:xfrm>
          <a:prstGeom prst="rect">
            <a:avLst/>
          </a:prstGeom>
          <a:noFill/>
          <a:ln w="9525">
            <a:noFill/>
            <a:miter lim="800000"/>
            <a:headEnd/>
            <a:tailEnd/>
          </a:ln>
        </p:spPr>
        <p:txBody>
          <a:bodyPr wrap="none">
            <a:spAutoFit/>
          </a:bodyPr>
          <a:lstStyle/>
          <a:p>
            <a:pPr algn="ctr"/>
            <a:r>
              <a:rPr lang="ar-EG" sz="4400" b="1" dirty="0">
                <a:latin typeface="Calibri" pitchFamily="34" charset="0"/>
              </a:rPr>
              <a:t>2</a:t>
            </a:r>
          </a:p>
        </p:txBody>
      </p:sp>
      <p:pic>
        <p:nvPicPr>
          <p:cNvPr id="14" name="Picture 1"/>
          <p:cNvPicPr>
            <a:picLocks noChangeAspect="1" noChangeArrowheads="1"/>
          </p:cNvPicPr>
          <p:nvPr/>
        </p:nvPicPr>
        <p:blipFill>
          <a:blip r:embed="rId7" cstate="print">
            <a:lum bright="-19000" contrast="39000"/>
          </a:blip>
          <a:srcRect/>
          <a:stretch>
            <a:fillRect/>
          </a:stretch>
        </p:blipFill>
        <p:spPr bwMode="auto">
          <a:xfrm>
            <a:off x="1371600" y="457200"/>
            <a:ext cx="1752600" cy="1027386"/>
          </a:xfrm>
          <a:prstGeom prst="roundRect">
            <a:avLst/>
          </a:prstGeom>
          <a:ln>
            <a:noFill/>
          </a:ln>
          <a:effectLst/>
        </p:spPr>
      </p:pic>
    </p:spTree>
  </p:cSld>
  <p:clrMapOvr>
    <a:masterClrMapping/>
  </p:clrMapOvr>
  <p:transition>
    <p:newsflash/>
    <p:sndAc>
      <p:stSnd>
        <p:snd r:embed="rId3"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5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19"/>
                                        </p:tgtEl>
                                        <p:attrNameLst>
                                          <p:attrName>ppt_w</p:attrName>
                                        </p:attrNameLst>
                                      </p:cBhvr>
                                      <p:tavLst>
                                        <p:tav tm="0">
                                          <p:val>
                                            <p:strVal val="#ppt_w*.05"/>
                                          </p:val>
                                        </p:tav>
                                        <p:tav tm="100000">
                                          <p:val>
                                            <p:strVal val="#ppt_w"/>
                                          </p:val>
                                        </p:tav>
                                      </p:tavLst>
                                    </p:anim>
                                    <p:anim calcmode="lin" valueType="num">
                                      <p:cBhvr>
                                        <p:cTn id="10" dur="500" fill="hold"/>
                                        <p:tgtEl>
                                          <p:spTgt spid="19"/>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19"/>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4" name="إسعاف المصاب بالصعقة الكهربائية.wav"/>
                                        </p:tgtEl>
                                      </p:cMediaNode>
                                    </p:audio>
                                  </p:subTnLst>
                                </p:cTn>
                              </p:par>
                              <p:par>
                                <p:cTn id="15" presetID="4"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ox(i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0-#ppt_w/2"/>
                                          </p:val>
                                        </p:tav>
                                        <p:tav tm="100000">
                                          <p:val>
                                            <p:strVal val="#ppt_x"/>
                                          </p:val>
                                        </p:tav>
                                      </p:tavLst>
                                    </p:anim>
                                    <p:anim calcmode="lin" valueType="num">
                                      <p:cBhvr additive="base">
                                        <p:cTn id="23" dur="500" fill="hold"/>
                                        <p:tgtEl>
                                          <p:spTgt spid="21"/>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additive="base">
                                        <p:cTn id="26" dur="500" fill="hold"/>
                                        <p:tgtEl>
                                          <p:spTgt spid="22"/>
                                        </p:tgtEl>
                                        <p:attrNameLst>
                                          <p:attrName>ppt_x</p:attrName>
                                        </p:attrNameLst>
                                      </p:cBhvr>
                                      <p:tavLst>
                                        <p:tav tm="0">
                                          <p:val>
                                            <p:strVal val="0-#ppt_w/2"/>
                                          </p:val>
                                        </p:tav>
                                        <p:tav tm="100000">
                                          <p:val>
                                            <p:strVal val="#ppt_x"/>
                                          </p:val>
                                        </p:tav>
                                      </p:tavLst>
                                    </p:anim>
                                    <p:anim calcmode="lin" valueType="num">
                                      <p:cBhvr additive="base">
                                        <p:cTn id="27" dur="500" fill="hold"/>
                                        <p:tgtEl>
                                          <p:spTgt spid="22"/>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0-#ppt_w/2"/>
                                          </p:val>
                                        </p:tav>
                                        <p:tav tm="100000">
                                          <p:val>
                                            <p:strVal val="#ppt_x"/>
                                          </p:val>
                                        </p:tav>
                                      </p:tavLst>
                                    </p:anim>
                                    <p:anim calcmode="lin" valueType="num">
                                      <p:cBhvr additive="base">
                                        <p:cTn id="31" dur="500" fill="hold"/>
                                        <p:tgtEl>
                                          <p:spTgt spid="2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5" name="فصل مصدر التيار الكهربي أو إيقاف تشغيل الجهاز الكهربي.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stCondLst>
                                    <p:cond delay="0"/>
                                  </p:stCondLst>
                                  <p:childTnLst>
                                    <p:set>
                                      <p:cBhvr>
                                        <p:cTn id="35" dur="1" fill="hold">
                                          <p:stCondLst>
                                            <p:cond delay="0"/>
                                          </p:stCondLst>
                                        </p:cTn>
                                        <p:tgtEl>
                                          <p:spTgt spid="33"/>
                                        </p:tgtEl>
                                        <p:attrNameLst>
                                          <p:attrName>style.visibility</p:attrName>
                                        </p:attrNameLst>
                                      </p:cBhvr>
                                      <p:to>
                                        <p:strVal val="visible"/>
                                      </p:to>
                                    </p:set>
                                    <p:anim calcmode="lin" valueType="num">
                                      <p:cBhvr additive="base">
                                        <p:cTn id="36" dur="500" fill="hold"/>
                                        <p:tgtEl>
                                          <p:spTgt spid="33"/>
                                        </p:tgtEl>
                                        <p:attrNameLst>
                                          <p:attrName>ppt_x</p:attrName>
                                        </p:attrNameLst>
                                      </p:cBhvr>
                                      <p:tavLst>
                                        <p:tav tm="0">
                                          <p:val>
                                            <p:strVal val="0-#ppt_w/2"/>
                                          </p:val>
                                        </p:tav>
                                        <p:tav tm="100000">
                                          <p:val>
                                            <p:strVal val="#ppt_x"/>
                                          </p:val>
                                        </p:tav>
                                      </p:tavLst>
                                    </p:anim>
                                    <p:anim calcmode="lin" valueType="num">
                                      <p:cBhvr additive="base">
                                        <p:cTn id="37" dur="500" fill="hold"/>
                                        <p:tgtEl>
                                          <p:spTgt spid="33"/>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additive="base">
                                        <p:cTn id="40" dur="500" fill="hold"/>
                                        <p:tgtEl>
                                          <p:spTgt spid="25"/>
                                        </p:tgtEl>
                                        <p:attrNameLst>
                                          <p:attrName>ppt_x</p:attrName>
                                        </p:attrNameLst>
                                      </p:cBhvr>
                                      <p:tavLst>
                                        <p:tav tm="0">
                                          <p:val>
                                            <p:strVal val="0-#ppt_w/2"/>
                                          </p:val>
                                        </p:tav>
                                        <p:tav tm="100000">
                                          <p:val>
                                            <p:strVal val="#ppt_x"/>
                                          </p:val>
                                        </p:tav>
                                      </p:tavLst>
                                    </p:anim>
                                    <p:anim calcmode="lin" valueType="num">
                                      <p:cBhvr additive="base">
                                        <p:cTn id="41" dur="500" fill="hold"/>
                                        <p:tgtEl>
                                          <p:spTgt spid="25"/>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 calcmode="lin" valueType="num">
                                      <p:cBhvr additive="base">
                                        <p:cTn id="44" dur="500" fill="hold"/>
                                        <p:tgtEl>
                                          <p:spTgt spid="23"/>
                                        </p:tgtEl>
                                        <p:attrNameLst>
                                          <p:attrName>ppt_x</p:attrName>
                                        </p:attrNameLst>
                                      </p:cBhvr>
                                      <p:tavLst>
                                        <p:tav tm="0">
                                          <p:val>
                                            <p:strVal val="0-#ppt_w/2"/>
                                          </p:val>
                                        </p:tav>
                                        <p:tav tm="100000">
                                          <p:val>
                                            <p:strVal val="#ppt_x"/>
                                          </p:val>
                                        </p:tav>
                                      </p:tavLst>
                                    </p:anim>
                                    <p:anim calcmode="lin" valueType="num">
                                      <p:cBhvr additive="base">
                                        <p:cTn id="45"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2" grpId="0"/>
      <p:bldP spid="23" grpId="0"/>
      <p:bldP spid="2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5">
            <a:lum bright="-26000" contrast="50000"/>
          </a:blip>
          <a:srcRect/>
          <a:stretch>
            <a:fillRect/>
          </a:stretch>
        </p:blipFill>
        <p:spPr bwMode="auto">
          <a:xfrm>
            <a:off x="7315200" y="2133600"/>
            <a:ext cx="933450" cy="995363"/>
          </a:xfrm>
          <a:prstGeom prst="rect">
            <a:avLst/>
          </a:prstGeom>
          <a:noFill/>
          <a:ln w="9525">
            <a:noFill/>
            <a:miter lim="800000"/>
            <a:headEnd/>
            <a:tailEnd/>
          </a:ln>
        </p:spPr>
      </p:pic>
      <p:pic>
        <p:nvPicPr>
          <p:cNvPr id="9" name="Picture 2"/>
          <p:cNvPicPr>
            <a:picLocks noChangeAspect="1" noChangeArrowheads="1"/>
          </p:cNvPicPr>
          <p:nvPr/>
        </p:nvPicPr>
        <p:blipFill>
          <a:blip r:embed="rId5">
            <a:lum bright="-26000" contrast="50000"/>
          </a:blip>
          <a:srcRect/>
          <a:stretch>
            <a:fillRect/>
          </a:stretch>
        </p:blipFill>
        <p:spPr bwMode="auto">
          <a:xfrm>
            <a:off x="7315200" y="4065588"/>
            <a:ext cx="933450" cy="995362"/>
          </a:xfrm>
          <a:prstGeom prst="rect">
            <a:avLst/>
          </a:prstGeom>
          <a:noFill/>
          <a:ln w="9525">
            <a:noFill/>
            <a:miter lim="800000"/>
            <a:headEnd/>
            <a:tailEnd/>
          </a:ln>
        </p:spPr>
      </p:pic>
      <p:sp>
        <p:nvSpPr>
          <p:cNvPr id="14" name="TextBox 3"/>
          <p:cNvSpPr txBox="1">
            <a:spLocks noChangeArrowheads="1"/>
          </p:cNvSpPr>
          <p:nvPr/>
        </p:nvSpPr>
        <p:spPr bwMode="auto">
          <a:xfrm>
            <a:off x="7620000" y="2354263"/>
            <a:ext cx="501650" cy="769937"/>
          </a:xfrm>
          <a:prstGeom prst="rect">
            <a:avLst/>
          </a:prstGeom>
          <a:noFill/>
          <a:ln w="9525">
            <a:noFill/>
            <a:miter lim="800000"/>
            <a:headEnd/>
            <a:tailEnd/>
          </a:ln>
        </p:spPr>
        <p:txBody>
          <a:bodyPr wrap="none">
            <a:spAutoFit/>
          </a:bodyPr>
          <a:lstStyle/>
          <a:p>
            <a:pPr algn="ctr"/>
            <a:r>
              <a:rPr lang="ar-EG" sz="4400" b="1">
                <a:latin typeface="Calibri" pitchFamily="34" charset="0"/>
              </a:rPr>
              <a:t>3</a:t>
            </a:r>
          </a:p>
        </p:txBody>
      </p:sp>
      <p:sp>
        <p:nvSpPr>
          <p:cNvPr id="15" name="Rectangle 6"/>
          <p:cNvSpPr>
            <a:spLocks noChangeArrowheads="1"/>
          </p:cNvSpPr>
          <p:nvPr/>
        </p:nvSpPr>
        <p:spPr bwMode="auto">
          <a:xfrm>
            <a:off x="1944221" y="2318544"/>
            <a:ext cx="5353050" cy="707886"/>
          </a:xfrm>
          <a:prstGeom prst="rect">
            <a:avLst/>
          </a:prstGeom>
          <a:noFill/>
          <a:ln w="9525">
            <a:noFill/>
            <a:miter lim="800000"/>
            <a:headEnd/>
            <a:tailEnd/>
          </a:ln>
        </p:spPr>
        <p:txBody>
          <a:bodyPr wrap="square">
            <a:spAutoFit/>
          </a:bodyPr>
          <a:lstStyle/>
          <a:p>
            <a:pPr algn="ctr" rtl="1"/>
            <a:r>
              <a:rPr lang="ar-EG" sz="4000" b="1" dirty="0">
                <a:latin typeface="Calibri" pitchFamily="34" charset="0"/>
              </a:rPr>
              <a:t>الإسراع بطلب الإسعاف.</a:t>
            </a:r>
            <a:endParaRPr lang="en-US" sz="4000" dirty="0">
              <a:latin typeface="Calibri" pitchFamily="34" charset="0"/>
            </a:endParaRPr>
          </a:p>
        </p:txBody>
      </p:sp>
      <p:sp>
        <p:nvSpPr>
          <p:cNvPr id="16" name="Rectangle 12"/>
          <p:cNvSpPr>
            <a:spLocks noChangeArrowheads="1"/>
          </p:cNvSpPr>
          <p:nvPr/>
        </p:nvSpPr>
        <p:spPr bwMode="auto">
          <a:xfrm>
            <a:off x="773112" y="3831571"/>
            <a:ext cx="6694488" cy="2308225"/>
          </a:xfrm>
          <a:prstGeom prst="rect">
            <a:avLst/>
          </a:prstGeom>
          <a:noFill/>
          <a:ln w="9525">
            <a:noFill/>
            <a:miter lim="800000"/>
            <a:headEnd/>
            <a:tailEnd/>
          </a:ln>
        </p:spPr>
        <p:txBody>
          <a:bodyPr>
            <a:spAutoFit/>
          </a:bodyPr>
          <a:lstStyle/>
          <a:p>
            <a:pPr algn="ctr" rtl="1"/>
            <a:r>
              <a:rPr lang="ar-EG" sz="3600" b="1" dirty="0">
                <a:latin typeface="Calibri" pitchFamily="34" charset="0"/>
              </a:rPr>
              <a:t>بعد أن يصبح المصاب في مأمن من التيار الكهربائي، يتم فحص سلامة المجرى التنفسي أي: الفم، والأنف، والحلق، والتأكد من جريان عملية التنفس.</a:t>
            </a:r>
            <a:endParaRPr lang="en-US" sz="3600" dirty="0">
              <a:latin typeface="Calibri" pitchFamily="34" charset="0"/>
            </a:endParaRPr>
          </a:p>
        </p:txBody>
      </p:sp>
      <p:sp>
        <p:nvSpPr>
          <p:cNvPr id="17" name="TextBox 9"/>
          <p:cNvSpPr txBox="1">
            <a:spLocks noChangeArrowheads="1"/>
          </p:cNvSpPr>
          <p:nvPr/>
        </p:nvSpPr>
        <p:spPr bwMode="auto">
          <a:xfrm>
            <a:off x="7620000" y="4286250"/>
            <a:ext cx="501650" cy="769938"/>
          </a:xfrm>
          <a:prstGeom prst="rect">
            <a:avLst/>
          </a:prstGeom>
          <a:noFill/>
          <a:ln w="9525">
            <a:noFill/>
            <a:miter lim="800000"/>
            <a:headEnd/>
            <a:tailEnd/>
          </a:ln>
        </p:spPr>
        <p:txBody>
          <a:bodyPr wrap="none">
            <a:spAutoFit/>
          </a:bodyPr>
          <a:lstStyle/>
          <a:p>
            <a:pPr algn="ctr"/>
            <a:r>
              <a:rPr lang="ar-EG" sz="4400" b="1">
                <a:latin typeface="Calibri" pitchFamily="34" charset="0"/>
              </a:rPr>
              <a:t>4</a:t>
            </a:r>
          </a:p>
        </p:txBody>
      </p:sp>
      <p:sp>
        <p:nvSpPr>
          <p:cNvPr id="11280" name="Rectangle 18"/>
          <p:cNvSpPr>
            <a:spLocks noChangeArrowheads="1"/>
          </p:cNvSpPr>
          <p:nvPr/>
        </p:nvSpPr>
        <p:spPr bwMode="auto">
          <a:xfrm>
            <a:off x="3733800" y="711200"/>
            <a:ext cx="4800600" cy="584200"/>
          </a:xfrm>
          <a:prstGeom prst="rect">
            <a:avLst/>
          </a:prstGeom>
          <a:solidFill>
            <a:schemeClr val="accent6">
              <a:lumMod val="40000"/>
              <a:lumOff val="60000"/>
            </a:schemeClr>
          </a:solidFill>
          <a:ln w="9525">
            <a:noFill/>
            <a:miter lim="800000"/>
            <a:headEnd/>
            <a:tailEnd/>
          </a:ln>
        </p:spPr>
        <p:txBody>
          <a:bodyPr>
            <a:spAutoFit/>
          </a:bodyPr>
          <a:lstStyle/>
          <a:p>
            <a:pPr algn="ctr" rtl="1"/>
            <a:r>
              <a:rPr lang="ar-EG" sz="3200" b="1">
                <a:latin typeface="Calibri" pitchFamily="34" charset="0"/>
              </a:rPr>
              <a:t>إسعاف المصاب بالصعقة الكهربائية</a:t>
            </a:r>
            <a:endParaRPr lang="en-US" sz="3200" b="1">
              <a:latin typeface="Calibri" pitchFamily="34" charset="0"/>
            </a:endParaRPr>
          </a:p>
        </p:txBody>
      </p:sp>
      <p:pic>
        <p:nvPicPr>
          <p:cNvPr id="13" name="Picture 1"/>
          <p:cNvPicPr>
            <a:picLocks noChangeAspect="1" noChangeArrowheads="1"/>
          </p:cNvPicPr>
          <p:nvPr/>
        </p:nvPicPr>
        <p:blipFill>
          <a:blip r:embed="rId6" cstate="print">
            <a:lum bright="-19000" contrast="39000"/>
          </a:blip>
          <a:srcRect/>
          <a:stretch>
            <a:fillRect/>
          </a:stretch>
        </p:blipFill>
        <p:spPr bwMode="auto">
          <a:xfrm>
            <a:off x="1066800" y="381000"/>
            <a:ext cx="2209800" cy="1295400"/>
          </a:xfrm>
          <a:prstGeom prst="roundRect">
            <a:avLst/>
          </a:prstGeom>
          <a:ln>
            <a:noFill/>
          </a:ln>
          <a:effectLst/>
        </p:spPr>
      </p:pic>
    </p:spTree>
  </p:cSld>
  <p:clrMapOvr>
    <a:masterClrMapping/>
  </p:clrMapOvr>
  <p:transition>
    <p:newsflash/>
    <p:sndAc>
      <p:stSnd>
        <p:snd r:embed="rId3"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0-#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0-#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0-#ppt_w/2"/>
                                          </p:val>
                                        </p:tav>
                                        <p:tav tm="100000">
                                          <p:val>
                                            <p:strVal val="#ppt_x"/>
                                          </p:val>
                                        </p:tav>
                                      </p:tavLst>
                                    </p:anim>
                                    <p:anim calcmode="lin" valueType="num">
                                      <p:cBhvr additive="base">
                                        <p:cTn id="26" dur="500" fill="hold"/>
                                        <p:tgtEl>
                                          <p:spTgt spid="17"/>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0-#ppt_w/2"/>
                                          </p:val>
                                        </p:tav>
                                        <p:tav tm="100000">
                                          <p:val>
                                            <p:strVal val="#ppt_x"/>
                                          </p:val>
                                        </p:tav>
                                      </p:tavLst>
                                    </p:anim>
                                    <p:anim calcmode="lin" valueType="num">
                                      <p:cBhvr additive="base">
                                        <p:cTn id="30" dur="500" fill="hold"/>
                                        <p:tgtEl>
                                          <p:spTgt spid="1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4" name="بعد أن يصبح المصاب في مأمن من التيار الكهربي، يتم فحص سلامة المجرى التنفسي.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18"/>
          <p:cNvSpPr>
            <a:spLocks noChangeArrowheads="1"/>
          </p:cNvSpPr>
          <p:nvPr/>
        </p:nvSpPr>
        <p:spPr bwMode="auto">
          <a:xfrm>
            <a:off x="3733800" y="711200"/>
            <a:ext cx="4800600" cy="584200"/>
          </a:xfrm>
          <a:prstGeom prst="rect">
            <a:avLst/>
          </a:prstGeom>
          <a:solidFill>
            <a:schemeClr val="accent6">
              <a:lumMod val="40000"/>
              <a:lumOff val="60000"/>
            </a:schemeClr>
          </a:solidFill>
          <a:ln w="9525">
            <a:noFill/>
            <a:miter lim="800000"/>
            <a:headEnd/>
            <a:tailEnd/>
          </a:ln>
        </p:spPr>
        <p:txBody>
          <a:bodyPr>
            <a:spAutoFit/>
          </a:bodyPr>
          <a:lstStyle/>
          <a:p>
            <a:pPr algn="ctr" rtl="1"/>
            <a:r>
              <a:rPr lang="ar-EG" sz="3200" b="1" dirty="0">
                <a:latin typeface="Calibri" pitchFamily="34" charset="0"/>
              </a:rPr>
              <a:t>إسعاف المصاب بالصعقة الكهربائية</a:t>
            </a:r>
            <a:endParaRPr lang="en-US" sz="3200" b="1" dirty="0">
              <a:latin typeface="Calibri" pitchFamily="34" charset="0"/>
            </a:endParaRPr>
          </a:p>
        </p:txBody>
      </p:sp>
      <p:pic>
        <p:nvPicPr>
          <p:cNvPr id="8" name="Picture 2"/>
          <p:cNvPicPr>
            <a:picLocks noChangeAspect="1" noChangeArrowheads="1"/>
          </p:cNvPicPr>
          <p:nvPr/>
        </p:nvPicPr>
        <p:blipFill>
          <a:blip r:embed="rId4">
            <a:lum bright="-26000" contrast="50000"/>
          </a:blip>
          <a:srcRect/>
          <a:stretch>
            <a:fillRect/>
          </a:stretch>
        </p:blipFill>
        <p:spPr bwMode="auto">
          <a:xfrm>
            <a:off x="7467600" y="2205037"/>
            <a:ext cx="933450" cy="995363"/>
          </a:xfrm>
          <a:prstGeom prst="rect">
            <a:avLst/>
          </a:prstGeom>
          <a:noFill/>
          <a:ln w="9525">
            <a:noFill/>
            <a:miter lim="800000"/>
            <a:headEnd/>
            <a:tailEnd/>
          </a:ln>
          <a:effectLst>
            <a:outerShdw blurRad="149987" dist="250190" dir="8460000" algn="ctr">
              <a:srgbClr val="000000">
                <a:alpha val="28000"/>
              </a:srgbClr>
            </a:outerShdw>
          </a:effectLst>
        </p:spPr>
      </p:pic>
      <p:sp>
        <p:nvSpPr>
          <p:cNvPr id="10" name="TextBox 9"/>
          <p:cNvSpPr txBox="1">
            <a:spLocks noChangeArrowheads="1"/>
          </p:cNvSpPr>
          <p:nvPr/>
        </p:nvSpPr>
        <p:spPr bwMode="auto">
          <a:xfrm>
            <a:off x="7772400" y="2425700"/>
            <a:ext cx="501650" cy="769937"/>
          </a:xfrm>
          <a:prstGeom prst="rect">
            <a:avLst/>
          </a:prstGeom>
          <a:noFill/>
          <a:ln w="9525">
            <a:noFill/>
            <a:miter lim="800000"/>
            <a:headEnd/>
            <a:tailEnd/>
          </a:ln>
        </p:spPr>
        <p:txBody>
          <a:bodyPr wrap="none">
            <a:spAutoFit/>
          </a:bodyPr>
          <a:lstStyle/>
          <a:p>
            <a:pPr algn="ctr"/>
            <a:r>
              <a:rPr lang="ar-EG" sz="4400" b="1">
                <a:latin typeface="Calibri" pitchFamily="34" charset="0"/>
              </a:rPr>
              <a:t>5</a:t>
            </a:r>
          </a:p>
        </p:txBody>
      </p:sp>
      <p:sp>
        <p:nvSpPr>
          <p:cNvPr id="11" name="Rectangle 12"/>
          <p:cNvSpPr>
            <a:spLocks noChangeArrowheads="1"/>
          </p:cNvSpPr>
          <p:nvPr/>
        </p:nvSpPr>
        <p:spPr bwMode="auto">
          <a:xfrm>
            <a:off x="781050" y="2727325"/>
            <a:ext cx="6694488" cy="3048000"/>
          </a:xfrm>
          <a:prstGeom prst="rect">
            <a:avLst/>
          </a:prstGeom>
          <a:noFill/>
          <a:ln w="9525">
            <a:noFill/>
            <a:miter lim="800000"/>
            <a:headEnd/>
            <a:tailEnd/>
          </a:ln>
        </p:spPr>
        <p:txBody>
          <a:bodyPr>
            <a:spAutoFit/>
          </a:bodyPr>
          <a:lstStyle/>
          <a:p>
            <a:pPr algn="ctr" rtl="1"/>
            <a:r>
              <a:rPr lang="ar-EG" sz="3200" b="1" dirty="0">
                <a:latin typeface="Calibri" pitchFamily="34" charset="0"/>
              </a:rPr>
              <a:t>لو بدت على المصاب علامة الصدمة من إغماء أو شحوب لون الجلد عن اللون الطبيعي يوضع المصاب على الأرض مع بقاء الرأس في مستوى أقل من بقية الجسم ورفع الساقين والفخذين إلى أعلى شيئاً يسيراً؛ كي يتم تزويد الدماغ بالدم، مع تغطية الجسم بغطاء جاف، كالبطانية أو غيرها.</a:t>
            </a:r>
            <a:endParaRPr lang="en-US" sz="3200" dirty="0">
              <a:latin typeface="Calibri" pitchFamily="34" charset="0"/>
            </a:endParaRPr>
          </a:p>
        </p:txBody>
      </p:sp>
      <p:pic>
        <p:nvPicPr>
          <p:cNvPr id="12" name="Picture 1"/>
          <p:cNvPicPr>
            <a:picLocks noChangeAspect="1" noChangeArrowheads="1"/>
          </p:cNvPicPr>
          <p:nvPr/>
        </p:nvPicPr>
        <p:blipFill>
          <a:blip r:embed="rId5" cstate="print">
            <a:lum bright="-19000" contrast="39000"/>
          </a:blip>
          <a:srcRect/>
          <a:stretch>
            <a:fillRect/>
          </a:stretch>
        </p:blipFill>
        <p:spPr bwMode="auto">
          <a:xfrm>
            <a:off x="1066800" y="381000"/>
            <a:ext cx="2209800" cy="1295400"/>
          </a:xfrm>
          <a:prstGeom prst="roundRect">
            <a:avLst/>
          </a:prstGeom>
          <a:ln>
            <a:noFill/>
          </a:ln>
          <a:effectLst/>
        </p:spPr>
      </p:pic>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لو بدت على المصاب علامة الصدمة من إغماء أو شحوب لون الجلد عن اللون الطبيعي.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p:nvPr/>
        </p:nvSpPr>
        <p:spPr bwMode="auto">
          <a:xfrm>
            <a:off x="2557462" y="685800"/>
            <a:ext cx="3648075" cy="830263"/>
          </a:xfrm>
          <a:prstGeom prst="rect">
            <a:avLst/>
          </a:prstGeom>
          <a:solidFill>
            <a:schemeClr val="accent4">
              <a:lumMod val="20000"/>
              <a:lumOff val="80000"/>
            </a:schemeClr>
          </a:solidFill>
          <a:ln>
            <a:noFill/>
          </a:ln>
          <a:effectLst/>
        </p:spPr>
        <p:txBody>
          <a:bodyPr>
            <a:spAutoFit/>
          </a:bodyPr>
          <a:lstStyle/>
          <a:p>
            <a:pPr algn="ctr" rtl="1" fontAlgn="auto">
              <a:spcBef>
                <a:spcPts val="0"/>
              </a:spcBef>
              <a:spcAft>
                <a:spcPts val="0"/>
              </a:spcAft>
              <a:defRPr/>
            </a:pPr>
            <a:r>
              <a:rPr lang="ar-EG" sz="4800" b="1" dirty="0">
                <a:solidFill>
                  <a:srgbClr val="6600CC"/>
                </a:solidFill>
                <a:latin typeface="+mn-lt"/>
                <a:cs typeface="+mn-cs"/>
              </a:rPr>
              <a:t> </a:t>
            </a:r>
            <a:r>
              <a:rPr lang="ar-EG" sz="4800" b="1" dirty="0">
                <a:latin typeface="+mn-lt"/>
                <a:cs typeface="+mn-cs"/>
              </a:rPr>
              <a:t>أولاً: السقوط</a:t>
            </a:r>
            <a:endParaRPr lang="en-US" sz="4800" dirty="0">
              <a:latin typeface="+mn-lt"/>
              <a:cs typeface="+mn-cs"/>
            </a:endParaRPr>
          </a:p>
        </p:txBody>
      </p:sp>
      <p:sp>
        <p:nvSpPr>
          <p:cNvPr id="6" name="Oval 5"/>
          <p:cNvSpPr/>
          <p:nvPr/>
        </p:nvSpPr>
        <p:spPr bwMode="auto">
          <a:xfrm flipH="1">
            <a:off x="3352800" y="3352800"/>
            <a:ext cx="2057400" cy="914400"/>
          </a:xfrm>
          <a:prstGeom prst="ellipse">
            <a:avLst/>
          </a:prstGeom>
          <a:solidFill>
            <a:srgbClr val="FFFF00"/>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3200" b="1" dirty="0">
                <a:solidFill>
                  <a:srgbClr val="FF0000"/>
                </a:solidFill>
              </a:rPr>
              <a:t>من مسبباته </a:t>
            </a:r>
            <a:endParaRPr lang="en-US" sz="3200" dirty="0">
              <a:solidFill>
                <a:srgbClr val="FF0000"/>
              </a:solidFill>
            </a:endParaRPr>
          </a:p>
        </p:txBody>
      </p:sp>
      <p:pic>
        <p:nvPicPr>
          <p:cNvPr id="3" name="صورة 2">
            <a:extLst>
              <a:ext uri="{FF2B5EF4-FFF2-40B4-BE49-F238E27FC236}">
                <a16:creationId xmlns:a16="http://schemas.microsoft.com/office/drawing/2014/main" id="{D8B835E5-730F-4168-A018-65BEDD88A23C}"/>
              </a:ext>
            </a:extLst>
          </p:cNvPr>
          <p:cNvPicPr>
            <a:picLocks noChangeAspect="1"/>
          </p:cNvPicPr>
          <p:nvPr/>
        </p:nvPicPr>
        <p:blipFill>
          <a:blip r:embed="rId5"/>
          <a:stretch>
            <a:fillRect/>
          </a:stretch>
        </p:blipFill>
        <p:spPr>
          <a:xfrm>
            <a:off x="6734175" y="951431"/>
            <a:ext cx="1447800" cy="2165059"/>
          </a:xfrm>
          <a:prstGeom prst="rect">
            <a:avLst/>
          </a:prstGeom>
        </p:spPr>
      </p:pic>
      <p:pic>
        <p:nvPicPr>
          <p:cNvPr id="5" name="صورة 4">
            <a:extLst>
              <a:ext uri="{FF2B5EF4-FFF2-40B4-BE49-F238E27FC236}">
                <a16:creationId xmlns:a16="http://schemas.microsoft.com/office/drawing/2014/main" id="{A39E3655-5696-4074-BFFD-F82D2A4DC9EC}"/>
              </a:ext>
            </a:extLst>
          </p:cNvPr>
          <p:cNvPicPr>
            <a:picLocks noChangeAspect="1"/>
          </p:cNvPicPr>
          <p:nvPr/>
        </p:nvPicPr>
        <p:blipFill>
          <a:blip r:embed="rId6"/>
          <a:stretch>
            <a:fillRect/>
          </a:stretch>
        </p:blipFill>
        <p:spPr>
          <a:xfrm>
            <a:off x="6475879" y="3582770"/>
            <a:ext cx="1724025" cy="2779551"/>
          </a:xfrm>
          <a:prstGeom prst="rect">
            <a:avLst/>
          </a:prstGeom>
        </p:spPr>
      </p:pic>
      <p:pic>
        <p:nvPicPr>
          <p:cNvPr id="9" name="صورة 8">
            <a:extLst>
              <a:ext uri="{FF2B5EF4-FFF2-40B4-BE49-F238E27FC236}">
                <a16:creationId xmlns:a16="http://schemas.microsoft.com/office/drawing/2014/main" id="{B633064C-1F99-49E4-910B-F8D1E770D086}"/>
              </a:ext>
            </a:extLst>
          </p:cNvPr>
          <p:cNvPicPr>
            <a:picLocks noChangeAspect="1"/>
          </p:cNvPicPr>
          <p:nvPr/>
        </p:nvPicPr>
        <p:blipFill>
          <a:blip r:embed="rId7"/>
          <a:stretch>
            <a:fillRect/>
          </a:stretch>
        </p:blipFill>
        <p:spPr>
          <a:xfrm>
            <a:off x="944096" y="1862978"/>
            <a:ext cx="1905000" cy="1719792"/>
          </a:xfrm>
          <a:prstGeom prst="rect">
            <a:avLst/>
          </a:prstGeom>
        </p:spPr>
      </p:pic>
      <p:pic>
        <p:nvPicPr>
          <p:cNvPr id="11" name="صورة 10">
            <a:extLst>
              <a:ext uri="{FF2B5EF4-FFF2-40B4-BE49-F238E27FC236}">
                <a16:creationId xmlns:a16="http://schemas.microsoft.com/office/drawing/2014/main" id="{054ED88B-2E4E-42DA-AA2C-5B2814E2B133}"/>
              </a:ext>
            </a:extLst>
          </p:cNvPr>
          <p:cNvPicPr>
            <a:picLocks noChangeAspect="1"/>
          </p:cNvPicPr>
          <p:nvPr/>
        </p:nvPicPr>
        <p:blipFill>
          <a:blip r:embed="rId8"/>
          <a:stretch>
            <a:fillRect/>
          </a:stretch>
        </p:blipFill>
        <p:spPr>
          <a:xfrm>
            <a:off x="800099" y="4423834"/>
            <a:ext cx="1731989" cy="1719792"/>
          </a:xfrm>
          <a:prstGeom prst="rect">
            <a:avLst/>
          </a:prstGeom>
        </p:spPr>
      </p:pic>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Bottom)">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أولا السقوط.wav"/>
                                        </p:tgtEl>
                                      </p:cMediaNode>
                                    </p:audio>
                                  </p:sub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من مسبباته.wav"/>
                                        </p:tgtEl>
                                      </p:cMediaNode>
                                    </p:audio>
                                  </p:sub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4">
            <a:lum bright="-26000" contrast="50000"/>
          </a:blip>
          <a:srcRect/>
          <a:stretch>
            <a:fillRect/>
          </a:stretch>
        </p:blipFill>
        <p:spPr bwMode="auto">
          <a:xfrm>
            <a:off x="7467600" y="2738437"/>
            <a:ext cx="933450" cy="995363"/>
          </a:xfrm>
          <a:prstGeom prst="rect">
            <a:avLst/>
          </a:prstGeom>
          <a:noFill/>
          <a:ln w="9525">
            <a:noFill/>
            <a:miter lim="800000"/>
            <a:headEnd/>
            <a:tailEnd/>
          </a:ln>
          <a:effectLst>
            <a:outerShdw blurRad="149987" dist="250190" dir="8460000" algn="ctr">
              <a:srgbClr val="000000">
                <a:alpha val="28000"/>
              </a:srgbClr>
            </a:outerShdw>
          </a:effectLst>
        </p:spPr>
      </p:pic>
      <p:sp>
        <p:nvSpPr>
          <p:cNvPr id="17" name="Rectangle 18"/>
          <p:cNvSpPr>
            <a:spLocks noChangeArrowheads="1"/>
          </p:cNvSpPr>
          <p:nvPr/>
        </p:nvSpPr>
        <p:spPr bwMode="auto">
          <a:xfrm>
            <a:off x="704850" y="2859088"/>
            <a:ext cx="6694488" cy="646112"/>
          </a:xfrm>
          <a:prstGeom prst="rect">
            <a:avLst/>
          </a:prstGeom>
          <a:noFill/>
          <a:ln w="9525">
            <a:noFill/>
            <a:miter lim="800000"/>
            <a:headEnd/>
            <a:tailEnd/>
          </a:ln>
        </p:spPr>
        <p:txBody>
          <a:bodyPr>
            <a:spAutoFit/>
          </a:bodyPr>
          <a:lstStyle/>
          <a:p>
            <a:pPr algn="ctr" rtl="1"/>
            <a:r>
              <a:rPr lang="ar-EG" sz="3600" b="1" dirty="0">
                <a:latin typeface="Calibri" pitchFamily="34" charset="0"/>
              </a:rPr>
              <a:t>البقاء مع المصاب حتى قدوم فريق الإسعاف.</a:t>
            </a:r>
            <a:endParaRPr lang="en-US" sz="3600" dirty="0">
              <a:latin typeface="Calibri" pitchFamily="34" charset="0"/>
            </a:endParaRPr>
          </a:p>
        </p:txBody>
      </p:sp>
      <p:sp>
        <p:nvSpPr>
          <p:cNvPr id="19" name="TextBox 15"/>
          <p:cNvSpPr txBox="1">
            <a:spLocks noChangeArrowheads="1"/>
          </p:cNvSpPr>
          <p:nvPr/>
        </p:nvSpPr>
        <p:spPr bwMode="auto">
          <a:xfrm>
            <a:off x="7753350" y="2882900"/>
            <a:ext cx="501650" cy="769937"/>
          </a:xfrm>
          <a:prstGeom prst="rect">
            <a:avLst/>
          </a:prstGeom>
          <a:noFill/>
          <a:ln w="9525">
            <a:noFill/>
            <a:miter lim="800000"/>
            <a:headEnd/>
            <a:tailEnd/>
          </a:ln>
        </p:spPr>
        <p:txBody>
          <a:bodyPr wrap="none">
            <a:spAutoFit/>
          </a:bodyPr>
          <a:lstStyle/>
          <a:p>
            <a:pPr algn="ctr"/>
            <a:r>
              <a:rPr lang="ar-EG" sz="4400" b="1">
                <a:latin typeface="Calibri" pitchFamily="34" charset="0"/>
              </a:rPr>
              <a:t>6</a:t>
            </a:r>
          </a:p>
        </p:txBody>
      </p:sp>
      <p:sp>
        <p:nvSpPr>
          <p:cNvPr id="13322" name="Rectangle 18"/>
          <p:cNvSpPr>
            <a:spLocks noChangeArrowheads="1"/>
          </p:cNvSpPr>
          <p:nvPr/>
        </p:nvSpPr>
        <p:spPr bwMode="auto">
          <a:xfrm>
            <a:off x="3733800" y="711200"/>
            <a:ext cx="4800600" cy="584200"/>
          </a:xfrm>
          <a:prstGeom prst="rect">
            <a:avLst/>
          </a:prstGeom>
          <a:solidFill>
            <a:schemeClr val="accent6">
              <a:lumMod val="40000"/>
              <a:lumOff val="60000"/>
            </a:schemeClr>
          </a:solidFill>
          <a:ln w="9525">
            <a:noFill/>
            <a:miter lim="800000"/>
            <a:headEnd/>
            <a:tailEnd/>
          </a:ln>
        </p:spPr>
        <p:txBody>
          <a:bodyPr>
            <a:spAutoFit/>
          </a:bodyPr>
          <a:lstStyle/>
          <a:p>
            <a:pPr algn="ctr" rtl="1"/>
            <a:r>
              <a:rPr lang="ar-EG" sz="3200" b="1" dirty="0">
                <a:latin typeface="Calibri" pitchFamily="34" charset="0"/>
              </a:rPr>
              <a:t>إسعاف المصاب بالصعقة الكهربائية</a:t>
            </a:r>
            <a:endParaRPr lang="en-US" sz="3200" b="1" dirty="0">
              <a:latin typeface="Calibri" pitchFamily="34" charset="0"/>
            </a:endParaRPr>
          </a:p>
        </p:txBody>
      </p:sp>
      <p:pic>
        <p:nvPicPr>
          <p:cNvPr id="9" name="Picture 1"/>
          <p:cNvPicPr>
            <a:picLocks noChangeAspect="1" noChangeArrowheads="1"/>
          </p:cNvPicPr>
          <p:nvPr/>
        </p:nvPicPr>
        <p:blipFill>
          <a:blip r:embed="rId5" cstate="print">
            <a:lum bright="-19000" contrast="39000"/>
          </a:blip>
          <a:srcRect/>
          <a:stretch>
            <a:fillRect/>
          </a:stretch>
        </p:blipFill>
        <p:spPr bwMode="auto">
          <a:xfrm>
            <a:off x="1066800" y="381000"/>
            <a:ext cx="2209800" cy="1295400"/>
          </a:xfrm>
          <a:prstGeom prst="roundRect">
            <a:avLst/>
          </a:prstGeom>
          <a:ln>
            <a:noFill/>
          </a:ln>
          <a:effectLst/>
        </p:spPr>
      </p:pic>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0-#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0-#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البقاء مع المصاب حتى قدوم فريق الإسعاف.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6400800" y="381000"/>
            <a:ext cx="1600200" cy="1447800"/>
          </a:xfrm>
          <a:prstGeom prst="rect">
            <a:avLst/>
          </a:prstGeom>
          <a:blipFill>
            <a:blip r:embed="rId11" cstate="print">
              <a:lum bright="-2000" contrast="19000"/>
            </a:blip>
            <a:stretch>
              <a:fillRect/>
            </a:stretch>
          </a:blipFill>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a:p>
        </p:txBody>
      </p:sp>
      <p:sp>
        <p:nvSpPr>
          <p:cNvPr id="11" name="TextBox 3"/>
          <p:cNvSpPr txBox="1">
            <a:spLocks noChangeArrowheads="1"/>
          </p:cNvSpPr>
          <p:nvPr/>
        </p:nvSpPr>
        <p:spPr bwMode="auto">
          <a:xfrm>
            <a:off x="6969125" y="676275"/>
            <a:ext cx="574675" cy="923925"/>
          </a:xfrm>
          <a:prstGeom prst="rect">
            <a:avLst/>
          </a:prstGeom>
          <a:noFill/>
          <a:ln w="9525">
            <a:noFill/>
            <a:miter lim="800000"/>
            <a:headEnd/>
            <a:tailEnd/>
          </a:ln>
        </p:spPr>
        <p:txBody>
          <a:bodyPr wrap="none">
            <a:spAutoFit/>
          </a:bodyPr>
          <a:lstStyle/>
          <a:p>
            <a:pPr algn="ctr"/>
            <a:r>
              <a:rPr lang="ar-EG" sz="5400" b="1" dirty="0">
                <a:solidFill>
                  <a:srgbClr val="0000FF"/>
                </a:solidFill>
                <a:latin typeface="Calibri" pitchFamily="34" charset="0"/>
              </a:rPr>
              <a:t>4</a:t>
            </a:r>
          </a:p>
        </p:txBody>
      </p:sp>
      <p:sp>
        <p:nvSpPr>
          <p:cNvPr id="12" name="TextBox 6"/>
          <p:cNvSpPr txBox="1"/>
          <p:nvPr/>
        </p:nvSpPr>
        <p:spPr>
          <a:xfrm>
            <a:off x="914400" y="2139950"/>
            <a:ext cx="7467600" cy="3816350"/>
          </a:xfrm>
          <a:prstGeom prst="rect">
            <a:avLst/>
          </a:prstGeom>
          <a:noFill/>
          <a:ln w="3175">
            <a:noFill/>
          </a:ln>
          <a:effectLst/>
        </p:spPr>
        <p:txBody>
          <a:bodyPr rtlCol="1">
            <a:spAutoFit/>
          </a:bodyPr>
          <a:lstStyle/>
          <a:p>
            <a:pPr algn="ctr" rtl="1" fontAlgn="auto">
              <a:spcBef>
                <a:spcPts val="0"/>
              </a:spcBef>
              <a:spcAft>
                <a:spcPts val="0"/>
              </a:spcAft>
              <a:defRPr/>
            </a:pPr>
            <a:r>
              <a:rPr lang="ar-EG" sz="3200" b="1" dirty="0">
                <a:latin typeface="+mn-lt"/>
                <a:cs typeface="+mn-cs"/>
              </a:rPr>
              <a:t>أ- لتفادي حوادث الصعقة الكهربائية ما الذي يجب فعله على كل من:</a:t>
            </a:r>
          </a:p>
          <a:p>
            <a:pPr algn="ctr" rtl="1" fontAlgn="auto">
              <a:spcBef>
                <a:spcPts val="0"/>
              </a:spcBef>
              <a:spcAft>
                <a:spcPts val="0"/>
              </a:spcAft>
              <a:defRPr/>
            </a:pPr>
            <a:r>
              <a:rPr lang="ar-EG" sz="3200" b="1" dirty="0">
                <a:solidFill>
                  <a:srgbClr val="FF0000"/>
                </a:solidFill>
                <a:latin typeface="+mn-lt"/>
                <a:cs typeface="+mn-cs"/>
              </a:rPr>
              <a:t>الفرد: </a:t>
            </a:r>
            <a:r>
              <a:rPr lang="ar-EG" b="1" dirty="0">
                <a:solidFill>
                  <a:srgbClr val="FF0000"/>
                </a:solidFill>
                <a:latin typeface="+mn-lt"/>
                <a:cs typeface="+mn-cs"/>
              </a:rPr>
              <a:t>............................................................</a:t>
            </a:r>
            <a:r>
              <a:rPr lang="ar-EG" sz="3200" b="1" dirty="0">
                <a:solidFill>
                  <a:srgbClr val="FF0000"/>
                </a:solidFill>
                <a:latin typeface="+mn-lt"/>
                <a:cs typeface="+mn-cs"/>
              </a:rPr>
              <a:t> .</a:t>
            </a:r>
          </a:p>
          <a:p>
            <a:pPr algn="ctr" rtl="1" fontAlgn="auto">
              <a:spcBef>
                <a:spcPts val="0"/>
              </a:spcBef>
              <a:spcAft>
                <a:spcPts val="0"/>
              </a:spcAft>
              <a:defRPr/>
            </a:pPr>
            <a:endParaRPr lang="en-US" sz="3200" dirty="0">
              <a:latin typeface="+mn-lt"/>
              <a:cs typeface="+mn-cs"/>
            </a:endParaRPr>
          </a:p>
          <a:p>
            <a:pPr algn="ctr" rtl="1" fontAlgn="auto">
              <a:spcBef>
                <a:spcPts val="0"/>
              </a:spcBef>
              <a:spcAft>
                <a:spcPts val="0"/>
              </a:spcAft>
              <a:defRPr/>
            </a:pPr>
            <a:r>
              <a:rPr lang="ar-EG" sz="3200" b="1" dirty="0">
                <a:solidFill>
                  <a:srgbClr val="00B050"/>
                </a:solidFill>
                <a:latin typeface="+mn-lt"/>
                <a:cs typeface="+mn-cs"/>
              </a:rPr>
              <a:t>الأسرة: </a:t>
            </a:r>
            <a:r>
              <a:rPr lang="ar-EG" b="1" dirty="0">
                <a:solidFill>
                  <a:srgbClr val="00B050"/>
                </a:solidFill>
                <a:latin typeface="+mn-lt"/>
                <a:cs typeface="+mn-cs"/>
              </a:rPr>
              <a:t>...................................................................</a:t>
            </a:r>
            <a:endParaRPr lang="ar-EG" sz="3200" b="1" dirty="0">
              <a:solidFill>
                <a:srgbClr val="00B050"/>
              </a:solidFill>
              <a:latin typeface="+mn-lt"/>
              <a:cs typeface="+mn-cs"/>
            </a:endParaRPr>
          </a:p>
          <a:p>
            <a:pPr algn="ctr" rtl="1" fontAlgn="auto">
              <a:spcBef>
                <a:spcPts val="0"/>
              </a:spcBef>
              <a:spcAft>
                <a:spcPts val="0"/>
              </a:spcAft>
              <a:defRPr/>
            </a:pPr>
            <a:r>
              <a:rPr lang="ar-EG" b="1" dirty="0">
                <a:solidFill>
                  <a:srgbClr val="00B050"/>
                </a:solidFill>
                <a:latin typeface="+mn-lt"/>
                <a:cs typeface="+mn-cs"/>
              </a:rPr>
              <a:t>                   ................................................................ .</a:t>
            </a:r>
            <a:endParaRPr lang="en-US" b="1" dirty="0">
              <a:solidFill>
                <a:srgbClr val="00B050"/>
              </a:solidFill>
              <a:latin typeface="+mn-lt"/>
              <a:cs typeface="+mn-cs"/>
            </a:endParaRPr>
          </a:p>
          <a:p>
            <a:pPr algn="r" rtl="1" fontAlgn="auto">
              <a:spcBef>
                <a:spcPts val="0"/>
              </a:spcBef>
              <a:spcAft>
                <a:spcPts val="0"/>
              </a:spcAft>
              <a:defRPr/>
            </a:pPr>
            <a:r>
              <a:rPr lang="ar-EG" sz="3200" b="1" dirty="0">
                <a:solidFill>
                  <a:schemeClr val="accent6">
                    <a:lumMod val="75000"/>
                  </a:schemeClr>
                </a:solidFill>
                <a:latin typeface="+mn-lt"/>
                <a:cs typeface="+mn-cs"/>
              </a:rPr>
              <a:t>       الجهات الرسمية:</a:t>
            </a:r>
          </a:p>
          <a:p>
            <a:pPr algn="ctr" rtl="1" fontAlgn="auto">
              <a:spcBef>
                <a:spcPts val="0"/>
              </a:spcBef>
              <a:spcAft>
                <a:spcPts val="0"/>
              </a:spcAft>
              <a:defRPr/>
            </a:pPr>
            <a:r>
              <a:rPr lang="ar-EG" b="1" dirty="0">
                <a:solidFill>
                  <a:schemeClr val="accent6">
                    <a:lumMod val="75000"/>
                  </a:schemeClr>
                </a:solidFill>
                <a:latin typeface="+mn-lt"/>
                <a:cs typeface="+mn-cs"/>
              </a:rPr>
              <a:t>.......................................................</a:t>
            </a:r>
            <a:r>
              <a:rPr lang="ar-EG" sz="3200" b="1" dirty="0">
                <a:solidFill>
                  <a:schemeClr val="accent6">
                    <a:lumMod val="75000"/>
                  </a:schemeClr>
                </a:solidFill>
                <a:latin typeface="+mn-lt"/>
                <a:cs typeface="+mn-cs"/>
              </a:rPr>
              <a:t> .</a:t>
            </a:r>
            <a:endParaRPr lang="en-US" sz="3200" dirty="0">
              <a:solidFill>
                <a:schemeClr val="accent6">
                  <a:lumMod val="75000"/>
                </a:schemeClr>
              </a:solidFill>
              <a:latin typeface="+mn-lt"/>
              <a:cs typeface="+mn-cs"/>
            </a:endParaRPr>
          </a:p>
        </p:txBody>
      </p:sp>
      <p:sp>
        <p:nvSpPr>
          <p:cNvPr id="8" name="TextBox 7"/>
          <p:cNvSpPr txBox="1">
            <a:spLocks noChangeArrowheads="1"/>
          </p:cNvSpPr>
          <p:nvPr/>
        </p:nvSpPr>
        <p:spPr bwMode="auto">
          <a:xfrm>
            <a:off x="2214563" y="3073400"/>
            <a:ext cx="3957637" cy="584200"/>
          </a:xfrm>
          <a:prstGeom prst="rect">
            <a:avLst/>
          </a:prstGeom>
          <a:noFill/>
          <a:ln w="9525">
            <a:noFill/>
            <a:miter lim="800000"/>
            <a:headEnd/>
            <a:tailEnd/>
          </a:ln>
        </p:spPr>
        <p:txBody>
          <a:bodyPr wrap="none">
            <a:spAutoFit/>
          </a:bodyPr>
          <a:lstStyle/>
          <a:p>
            <a:pPr algn="ctr" rtl="1"/>
            <a:r>
              <a:rPr lang="ar-SA" sz="3200" b="1" dirty="0">
                <a:solidFill>
                  <a:srgbClr val="0000FF"/>
                </a:solidFill>
                <a:latin typeface="Calibri" pitchFamily="34" charset="0"/>
              </a:rPr>
              <a:t>البعد عن العبث في الكهرباء.</a:t>
            </a:r>
            <a:endParaRPr lang="en-US" sz="3200" dirty="0">
              <a:solidFill>
                <a:srgbClr val="0000FF"/>
              </a:solidFill>
              <a:latin typeface="Calibri" pitchFamily="34" charset="0"/>
            </a:endParaRPr>
          </a:p>
        </p:txBody>
      </p:sp>
      <p:sp>
        <p:nvSpPr>
          <p:cNvPr id="9" name="TextBox 8"/>
          <p:cNvSpPr txBox="1">
            <a:spLocks noChangeArrowheads="1"/>
          </p:cNvSpPr>
          <p:nvPr/>
        </p:nvSpPr>
        <p:spPr bwMode="auto">
          <a:xfrm>
            <a:off x="914400" y="3962400"/>
            <a:ext cx="5791200" cy="1077913"/>
          </a:xfrm>
          <a:prstGeom prst="rect">
            <a:avLst/>
          </a:prstGeom>
          <a:noFill/>
          <a:ln w="9525">
            <a:noFill/>
            <a:miter lim="800000"/>
            <a:headEnd/>
            <a:tailEnd/>
          </a:ln>
        </p:spPr>
        <p:txBody>
          <a:bodyPr>
            <a:spAutoFit/>
          </a:bodyPr>
          <a:lstStyle/>
          <a:p>
            <a:pPr algn="ctr" rtl="1"/>
            <a:r>
              <a:rPr lang="ar-SA" sz="3200" b="1" dirty="0">
                <a:solidFill>
                  <a:srgbClr val="0000FF"/>
                </a:solidFill>
                <a:latin typeface="Calibri" pitchFamily="34" charset="0"/>
              </a:rPr>
              <a:t>التوعية الكاملة لجميع أفراد الأسرة عن هذا الخطر.</a:t>
            </a:r>
            <a:endParaRPr lang="en-US" sz="3200" dirty="0">
              <a:solidFill>
                <a:srgbClr val="0000FF"/>
              </a:solidFill>
              <a:latin typeface="Calibri" pitchFamily="34" charset="0"/>
            </a:endParaRPr>
          </a:p>
        </p:txBody>
      </p:sp>
      <p:sp>
        <p:nvSpPr>
          <p:cNvPr id="10" name="TextBox 9"/>
          <p:cNvSpPr txBox="1">
            <a:spLocks noChangeArrowheads="1"/>
          </p:cNvSpPr>
          <p:nvPr/>
        </p:nvSpPr>
        <p:spPr bwMode="auto">
          <a:xfrm>
            <a:off x="1524000" y="5334000"/>
            <a:ext cx="6248400" cy="1077913"/>
          </a:xfrm>
          <a:prstGeom prst="rect">
            <a:avLst/>
          </a:prstGeom>
          <a:noFill/>
          <a:ln w="9525">
            <a:noFill/>
            <a:miter lim="800000"/>
            <a:headEnd/>
            <a:tailEnd/>
          </a:ln>
        </p:spPr>
        <p:txBody>
          <a:bodyPr>
            <a:spAutoFit/>
          </a:bodyPr>
          <a:lstStyle/>
          <a:p>
            <a:pPr algn="ctr" rtl="1"/>
            <a:r>
              <a:rPr lang="ar-SA" sz="3200" b="1" dirty="0">
                <a:solidFill>
                  <a:srgbClr val="0000FF"/>
                </a:solidFill>
                <a:latin typeface="Calibri" pitchFamily="34" charset="0"/>
              </a:rPr>
              <a:t>التوعية الكاملة لجميع أفراد المجتمع عن هذا الخطر.</a:t>
            </a:r>
            <a:endParaRPr lang="en-US" sz="3200" dirty="0">
              <a:solidFill>
                <a:srgbClr val="0000FF"/>
              </a:solidFill>
              <a:latin typeface="Calibri" pitchFamily="34" charset="0"/>
            </a:endParaRPr>
          </a:p>
        </p:txBody>
      </p:sp>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5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3"/>
                                        </p:tgtEl>
                                        <p:attrNameLst>
                                          <p:attrName>ppt_w</p:attrName>
                                        </p:attrNameLst>
                                      </p:cBhvr>
                                      <p:tavLst>
                                        <p:tav tm="0">
                                          <p:val>
                                            <p:strVal val="#ppt_w*.05"/>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3"/>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3"/>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25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18" dur="25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19" dur="250" accel="50000" fill="hold">
                                          <p:stCondLst>
                                            <p:cond delay="250"/>
                                          </p:stCondLst>
                                        </p:cTn>
                                        <p:tgtEl>
                                          <p:spTgt spid="11"/>
                                        </p:tgtEl>
                                        <p:attrNameLst>
                                          <p:attrName>ppt_w</p:attrName>
                                        </p:attrNameLst>
                                      </p:cBhvr>
                                      <p:tavLst>
                                        <p:tav tm="0">
                                          <p:val>
                                            <p:strVal val="#ppt_w*.05"/>
                                          </p:val>
                                        </p:tav>
                                        <p:tav tm="100000">
                                          <p:val>
                                            <p:strVal val="#ppt_w"/>
                                          </p:val>
                                        </p:tav>
                                      </p:tavLst>
                                    </p:anim>
                                    <p:anim calcmode="lin" valueType="num">
                                      <p:cBhvr>
                                        <p:cTn id="20" dur="500" fill="hold"/>
                                        <p:tgtEl>
                                          <p:spTgt spid="11"/>
                                        </p:tgtEl>
                                        <p:attrNameLst>
                                          <p:attrName>ppt_h</p:attrName>
                                        </p:attrNameLst>
                                      </p:cBhvr>
                                      <p:tavLst>
                                        <p:tav tm="0">
                                          <p:val>
                                            <p:strVal val="#ppt_h"/>
                                          </p:val>
                                        </p:tav>
                                        <p:tav tm="100000">
                                          <p:val>
                                            <p:strVal val="#ppt_h"/>
                                          </p:val>
                                        </p:tav>
                                      </p:tavLst>
                                    </p:anim>
                                    <p:anim calcmode="lin" valueType="num">
                                      <p:cBhvr>
                                        <p:cTn id="21" dur="25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22" dur="25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23" dur="250" accel="50000" fill="hold">
                                          <p:stCondLst>
                                            <p:cond delay="250"/>
                                          </p:stCondLst>
                                        </p:cTn>
                                        <p:tgtEl>
                                          <p:spTgt spid="11"/>
                                        </p:tgtEl>
                                        <p:attrNameLst>
                                          <p:attrName>ppt_y</p:attrName>
                                        </p:attrNameLst>
                                      </p:cBhvr>
                                      <p:tavLst>
                                        <p:tav tm="0">
                                          <p:val>
                                            <p:strVal val="#ppt_y+.1"/>
                                          </p:val>
                                        </p:tav>
                                        <p:tav tm="100000">
                                          <p:val>
                                            <p:strVal val="#ppt_y"/>
                                          </p:val>
                                        </p:tav>
                                      </p:tavLst>
                                    </p:anim>
                                    <p:animEffect transition="in" filter="fade">
                                      <p:cBhvr>
                                        <p:cTn id="24" dur="500" decel="50000">
                                          <p:stCondLst>
                                            <p:cond delay="0"/>
                                          </p:stCondLst>
                                        </p:cTn>
                                        <p:tgtEl>
                                          <p:spTgt spid="11"/>
                                        </p:tgtEl>
                                      </p:cBhvr>
                                    </p:animEffect>
                                  </p:childTnLst>
                                  <p:subTnLst>
                                    <p:audio>
                                      <p:cMediaNode>
                                        <p:cTn display="0" masterRel="sameClick">
                                          <p:stCondLst>
                                            <p:cond evt="begin" delay="0">
                                              <p:tn val="15"/>
                                            </p:cond>
                                          </p:stCondLst>
                                          <p:endCondLst>
                                            <p:cond evt="onStopAudio" delay="0">
                                              <p:tgtEl>
                                                <p:sldTgt/>
                                              </p:tgtEl>
                                            </p:cond>
                                          </p:endCondLst>
                                        </p:cTn>
                                        <p:tgtEl>
                                          <p:sndTgt r:embed="rId3" name="1.wav"/>
                                        </p:tgtEl>
                                      </p:cMediaNode>
                                    </p:audio>
                                  </p:subTnLst>
                                </p:cTn>
                              </p:par>
                              <p:par>
                                <p:cTn id="25" presetID="6" presetClass="entr" presetSubtype="16" fill="hold" grpId="0" nodeType="with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circle(in)">
                                      <p:cBhvr>
                                        <p:cTn id="27" dur="500"/>
                                        <p:tgtEl>
                                          <p:spTgt spid="12">
                                            <p:txEl>
                                              <p:pRg st="0" end="0"/>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4" name="لتفادي حوادث الصعقة الكهربائية ما الذي يجب فعله على كل من.wav"/>
                                        </p:tgtEl>
                                      </p:cMediaNode>
                                    </p:audio>
                                  </p:sub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2">
                                            <p:txEl>
                                              <p:pRg st="1" end="1"/>
                                            </p:txEl>
                                          </p:spTgt>
                                        </p:tgtEl>
                                        <p:attrNameLst>
                                          <p:attrName>style.visibility</p:attrName>
                                        </p:attrNameLst>
                                      </p:cBhvr>
                                      <p:to>
                                        <p:strVal val="visible"/>
                                      </p:to>
                                    </p:set>
                                    <p:animEffect transition="in" filter="circle(in)">
                                      <p:cBhvr>
                                        <p:cTn id="32" dur="500"/>
                                        <p:tgtEl>
                                          <p:spTgt spid="12">
                                            <p:txEl>
                                              <p:pRg st="1" end="1"/>
                                            </p:txEl>
                                          </p:spTgt>
                                        </p:tgtEl>
                                      </p:cBhvr>
                                    </p:animEffect>
                                  </p:childTnLst>
                                  <p:subTnLst>
                                    <p:audio>
                                      <p:cMediaNode>
                                        <p:cTn display="0" masterRel="sameClick">
                                          <p:stCondLst>
                                            <p:cond evt="begin" delay="0">
                                              <p:tn val="30"/>
                                            </p:cond>
                                          </p:stCondLst>
                                          <p:endCondLst>
                                            <p:cond evt="onStopAudio" delay="0">
                                              <p:tgtEl>
                                                <p:sldTgt/>
                                              </p:tgtEl>
                                            </p:cond>
                                          </p:endCondLst>
                                        </p:cTn>
                                        <p:tgtEl>
                                          <p:sndTgt r:embed="rId5" name="الفرد.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6" name="البعد عن العبث في الكهرباء.wav"/>
                                        </p:tgtEl>
                                      </p:cMediaNode>
                                    </p:audio>
                                  </p:sub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12">
                                            <p:txEl>
                                              <p:pRg st="3" end="3"/>
                                            </p:txEl>
                                          </p:spTgt>
                                        </p:tgtEl>
                                        <p:attrNameLst>
                                          <p:attrName>style.visibility</p:attrName>
                                        </p:attrNameLst>
                                      </p:cBhvr>
                                      <p:to>
                                        <p:strVal val="visible"/>
                                      </p:to>
                                    </p:set>
                                    <p:animEffect transition="in" filter="circle(in)">
                                      <p:cBhvr>
                                        <p:cTn id="43" dur="500"/>
                                        <p:tgtEl>
                                          <p:spTgt spid="12">
                                            <p:txEl>
                                              <p:pRg st="3" end="3"/>
                                            </p:txEl>
                                          </p:spTgt>
                                        </p:tgtEl>
                                      </p:cBhvr>
                                    </p:animEffect>
                                  </p:childTnLst>
                                  <p:subTnLst>
                                    <p:audio>
                                      <p:cMediaNode>
                                        <p:cTn display="0" masterRel="sameClick">
                                          <p:stCondLst>
                                            <p:cond evt="begin" delay="0">
                                              <p:tn val="41"/>
                                            </p:cond>
                                          </p:stCondLst>
                                          <p:endCondLst>
                                            <p:cond evt="onStopAudio" delay="0">
                                              <p:tgtEl>
                                                <p:sldTgt/>
                                              </p:tgtEl>
                                            </p:cond>
                                          </p:endCondLst>
                                        </p:cTn>
                                        <p:tgtEl>
                                          <p:sndTgt r:embed="rId7" name="الأسرة.wav"/>
                                        </p:tgtEl>
                                      </p:cMediaNode>
                                    </p:audio>
                                  </p:subTnLst>
                                </p:cTn>
                              </p:par>
                              <p:par>
                                <p:cTn id="44" presetID="6" presetClass="entr" presetSubtype="16" fill="hold" grpId="0" nodeType="withEffect">
                                  <p:stCondLst>
                                    <p:cond delay="0"/>
                                  </p:stCondLst>
                                  <p:childTnLst>
                                    <p:set>
                                      <p:cBhvr>
                                        <p:cTn id="45" dur="1" fill="hold">
                                          <p:stCondLst>
                                            <p:cond delay="0"/>
                                          </p:stCondLst>
                                        </p:cTn>
                                        <p:tgtEl>
                                          <p:spTgt spid="12">
                                            <p:txEl>
                                              <p:pRg st="4" end="4"/>
                                            </p:txEl>
                                          </p:spTgt>
                                        </p:tgtEl>
                                        <p:attrNameLst>
                                          <p:attrName>style.visibility</p:attrName>
                                        </p:attrNameLst>
                                      </p:cBhvr>
                                      <p:to>
                                        <p:strVal val="visible"/>
                                      </p:to>
                                    </p:set>
                                    <p:animEffect transition="in" filter="circle(in)">
                                      <p:cBhvr>
                                        <p:cTn id="46" dur="500"/>
                                        <p:tgtEl>
                                          <p:spTgt spid="12">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fill="hold"/>
                                        <p:tgtEl>
                                          <p:spTgt spid="9"/>
                                        </p:tgtEl>
                                        <p:attrNameLst>
                                          <p:attrName>ppt_x</p:attrName>
                                        </p:attrNameLst>
                                      </p:cBhvr>
                                      <p:tavLst>
                                        <p:tav tm="0">
                                          <p:val>
                                            <p:strVal val="#ppt_x"/>
                                          </p:val>
                                        </p:tav>
                                        <p:tav tm="100000">
                                          <p:val>
                                            <p:strVal val="#ppt_x"/>
                                          </p:val>
                                        </p:tav>
                                      </p:tavLst>
                                    </p:anim>
                                    <p:anim calcmode="lin" valueType="num">
                                      <p:cBhvr additive="base">
                                        <p:cTn id="52"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9"/>
                                            </p:cond>
                                          </p:stCondLst>
                                          <p:endCondLst>
                                            <p:cond evt="onStopAudio" delay="0">
                                              <p:tgtEl>
                                                <p:sldTgt/>
                                              </p:tgtEl>
                                            </p:cond>
                                          </p:endCondLst>
                                        </p:cTn>
                                        <p:tgtEl>
                                          <p:sndTgt r:embed="rId8" name="التوعية الكاملة لجميع أفراد الأسرة عن هذا الخطر.wav"/>
                                        </p:tgtEl>
                                      </p:cMediaNode>
                                    </p:audio>
                                  </p:sub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12">
                                            <p:txEl>
                                              <p:pRg st="5" end="5"/>
                                            </p:txEl>
                                          </p:spTgt>
                                        </p:tgtEl>
                                        <p:attrNameLst>
                                          <p:attrName>style.visibility</p:attrName>
                                        </p:attrNameLst>
                                      </p:cBhvr>
                                      <p:to>
                                        <p:strVal val="visible"/>
                                      </p:to>
                                    </p:set>
                                    <p:animEffect transition="in" filter="circle(in)">
                                      <p:cBhvr>
                                        <p:cTn id="57" dur="500"/>
                                        <p:tgtEl>
                                          <p:spTgt spid="12">
                                            <p:txEl>
                                              <p:pRg st="5" end="5"/>
                                            </p:txEl>
                                          </p:spTgt>
                                        </p:tgtEl>
                                      </p:cBhvr>
                                    </p:animEffect>
                                  </p:childTnLst>
                                  <p:subTnLst>
                                    <p:audio>
                                      <p:cMediaNode>
                                        <p:cTn display="0" masterRel="sameClick">
                                          <p:stCondLst>
                                            <p:cond evt="begin" delay="0">
                                              <p:tn val="55"/>
                                            </p:cond>
                                          </p:stCondLst>
                                          <p:endCondLst>
                                            <p:cond evt="onStopAudio" delay="0">
                                              <p:tgtEl>
                                                <p:sldTgt/>
                                              </p:tgtEl>
                                            </p:cond>
                                          </p:endCondLst>
                                        </p:cTn>
                                        <p:tgtEl>
                                          <p:sndTgt r:embed="rId9" name="الجهات الرسمية.wav"/>
                                        </p:tgtEl>
                                      </p:cMediaNode>
                                    </p:audio>
                                  </p:subTnLst>
                                </p:cTn>
                              </p:par>
                              <p:par>
                                <p:cTn id="58" presetID="6" presetClass="entr" presetSubtype="16" fill="hold" grpId="0" nodeType="withEffect">
                                  <p:stCondLst>
                                    <p:cond delay="0"/>
                                  </p:stCondLst>
                                  <p:childTnLst>
                                    <p:set>
                                      <p:cBhvr>
                                        <p:cTn id="59" dur="1" fill="hold">
                                          <p:stCondLst>
                                            <p:cond delay="0"/>
                                          </p:stCondLst>
                                        </p:cTn>
                                        <p:tgtEl>
                                          <p:spTgt spid="12">
                                            <p:txEl>
                                              <p:pRg st="6" end="6"/>
                                            </p:txEl>
                                          </p:spTgt>
                                        </p:tgtEl>
                                        <p:attrNameLst>
                                          <p:attrName>style.visibility</p:attrName>
                                        </p:attrNameLst>
                                      </p:cBhvr>
                                      <p:to>
                                        <p:strVal val="visible"/>
                                      </p:to>
                                    </p:set>
                                    <p:animEffect transition="in" filter="circle(in)">
                                      <p:cBhvr>
                                        <p:cTn id="60" dur="500"/>
                                        <p:tgtEl>
                                          <p:spTgt spid="12">
                                            <p:txEl>
                                              <p:pRg st="6" end="6"/>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0"/>
                                        </p:tgtEl>
                                        <p:attrNameLst>
                                          <p:attrName>style.visibility</p:attrName>
                                        </p:attrNameLst>
                                      </p:cBhvr>
                                      <p:to>
                                        <p:strVal val="visible"/>
                                      </p:to>
                                    </p:set>
                                    <p:anim calcmode="lin" valueType="num">
                                      <p:cBhvr additive="base">
                                        <p:cTn id="65" dur="500" fill="hold"/>
                                        <p:tgtEl>
                                          <p:spTgt spid="10"/>
                                        </p:tgtEl>
                                        <p:attrNameLst>
                                          <p:attrName>ppt_x</p:attrName>
                                        </p:attrNameLst>
                                      </p:cBhvr>
                                      <p:tavLst>
                                        <p:tav tm="0">
                                          <p:val>
                                            <p:strVal val="#ppt_x"/>
                                          </p:val>
                                        </p:tav>
                                        <p:tav tm="100000">
                                          <p:val>
                                            <p:strVal val="#ppt_x"/>
                                          </p:val>
                                        </p:tav>
                                      </p:tavLst>
                                    </p:anim>
                                    <p:anim calcmode="lin" valueType="num">
                                      <p:cBhvr additive="base">
                                        <p:cTn id="66"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3"/>
                                            </p:cond>
                                          </p:stCondLst>
                                          <p:endCondLst>
                                            <p:cond evt="onStopAudio" delay="0">
                                              <p:tgtEl>
                                                <p:sldTgt/>
                                              </p:tgtEl>
                                            </p:cond>
                                          </p:endCondLst>
                                        </p:cTn>
                                        <p:tgtEl>
                                          <p:sndTgt r:embed="rId10" name="التوعية الكاملة لجميع أفراد المجتمع عن هذا الخطر.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P spid="12" grpId="0" uiExpand="1" build="p"/>
      <p:bldP spid="8" grpId="0" uiExpand="1"/>
      <p:bldP spid="9" grpId="0" uiExpand="1"/>
      <p:bldP spid="1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
          <p:cNvSpPr txBox="1"/>
          <p:nvPr/>
        </p:nvSpPr>
        <p:spPr>
          <a:xfrm>
            <a:off x="1219200" y="2590800"/>
            <a:ext cx="6934200" cy="2062163"/>
          </a:xfrm>
          <a:prstGeom prst="rect">
            <a:avLst/>
          </a:prstGeom>
          <a:noFill/>
          <a:ln w="3175">
            <a:noFill/>
          </a:ln>
          <a:effectLst/>
        </p:spPr>
        <p:txBody>
          <a:bodyPr rtlCol="1">
            <a:spAutoFit/>
          </a:bodyPr>
          <a:lstStyle/>
          <a:p>
            <a:pPr algn="ctr" rtl="1" fontAlgn="auto">
              <a:spcBef>
                <a:spcPts val="0"/>
              </a:spcBef>
              <a:spcAft>
                <a:spcPts val="0"/>
              </a:spcAft>
              <a:defRPr/>
            </a:pPr>
            <a:r>
              <a:rPr lang="ar-EG" sz="3200" b="1" dirty="0">
                <a:solidFill>
                  <a:srgbClr val="C00000"/>
                </a:solidFill>
                <a:latin typeface="+mn-lt"/>
                <a:cs typeface="+mn-cs"/>
              </a:rPr>
              <a:t>ب- ما أفضل عبارة قرأتها لتفادي حوادث الصعقة الكهربائية؟ </a:t>
            </a:r>
            <a:r>
              <a:rPr lang="ar-EG" sz="1600" dirty="0">
                <a:solidFill>
                  <a:srgbClr val="C00000"/>
                </a:solidFill>
                <a:latin typeface="+mn-lt"/>
                <a:cs typeface="+mn-cs"/>
              </a:rPr>
              <a:t>.......................................................................................................................................................................................................................................................................................................................................................................................................................................................................................</a:t>
            </a:r>
            <a:endParaRPr lang="en-US" dirty="0">
              <a:solidFill>
                <a:srgbClr val="C00000"/>
              </a:solidFill>
              <a:latin typeface="+mn-lt"/>
              <a:cs typeface="+mn-cs"/>
            </a:endParaRPr>
          </a:p>
        </p:txBody>
      </p:sp>
      <p:sp>
        <p:nvSpPr>
          <p:cNvPr id="7" name="Rectangle 2"/>
          <p:cNvSpPr/>
          <p:nvPr/>
        </p:nvSpPr>
        <p:spPr bwMode="auto">
          <a:xfrm>
            <a:off x="6553200" y="533400"/>
            <a:ext cx="1600200" cy="1447800"/>
          </a:xfrm>
          <a:prstGeom prst="rect">
            <a:avLst/>
          </a:prstGeom>
          <a:blipFill>
            <a:blip r:embed="rId3" cstate="print">
              <a:lum bright="-2000" contrast="19000"/>
            </a:blip>
            <a:stretch>
              <a:fillRect/>
            </a:stretch>
          </a:blipFill>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a:p>
        </p:txBody>
      </p:sp>
      <p:sp>
        <p:nvSpPr>
          <p:cNvPr id="15365" name="TextBox 3"/>
          <p:cNvSpPr txBox="1">
            <a:spLocks noChangeArrowheads="1"/>
          </p:cNvSpPr>
          <p:nvPr/>
        </p:nvSpPr>
        <p:spPr bwMode="auto">
          <a:xfrm>
            <a:off x="7121525" y="828675"/>
            <a:ext cx="574675" cy="923925"/>
          </a:xfrm>
          <a:prstGeom prst="rect">
            <a:avLst/>
          </a:prstGeom>
          <a:noFill/>
          <a:ln w="9525">
            <a:noFill/>
            <a:miter lim="800000"/>
            <a:headEnd/>
            <a:tailEnd/>
          </a:ln>
        </p:spPr>
        <p:txBody>
          <a:bodyPr wrap="none">
            <a:spAutoFit/>
          </a:bodyPr>
          <a:lstStyle/>
          <a:p>
            <a:pPr algn="ctr"/>
            <a:r>
              <a:rPr lang="ar-EG" sz="5400" b="1" dirty="0">
                <a:solidFill>
                  <a:srgbClr val="0000FF"/>
                </a:solidFill>
                <a:latin typeface="Calibri" pitchFamily="34" charset="0"/>
              </a:rPr>
              <a:t>4</a:t>
            </a:r>
          </a:p>
        </p:txBody>
      </p:sp>
      <p:sp>
        <p:nvSpPr>
          <p:cNvPr id="5" name="TextBox 4"/>
          <p:cNvSpPr txBox="1">
            <a:spLocks noChangeArrowheads="1"/>
          </p:cNvSpPr>
          <p:nvPr/>
        </p:nvSpPr>
        <p:spPr bwMode="auto">
          <a:xfrm>
            <a:off x="1143000" y="3733800"/>
            <a:ext cx="6781800" cy="646331"/>
          </a:xfrm>
          <a:prstGeom prst="rect">
            <a:avLst/>
          </a:prstGeom>
          <a:noFill/>
          <a:ln w="9525">
            <a:noFill/>
            <a:miter lim="800000"/>
            <a:headEnd/>
            <a:tailEnd/>
          </a:ln>
        </p:spPr>
        <p:txBody>
          <a:bodyPr>
            <a:spAutoFit/>
          </a:bodyPr>
          <a:lstStyle/>
          <a:p>
            <a:pPr algn="ctr" rtl="1"/>
            <a:r>
              <a:rPr lang="ar-EG" sz="3600" b="1" dirty="0"/>
              <a:t>الكهرباء خطر الموت.</a:t>
            </a:r>
            <a:endParaRPr lang="en-US" sz="3600" dirty="0"/>
          </a:p>
        </p:txBody>
      </p:sp>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4)">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ChangeArrowheads="1"/>
          </p:cNvSpPr>
          <p:nvPr/>
        </p:nvSpPr>
        <p:spPr bwMode="auto">
          <a:xfrm>
            <a:off x="914400" y="3810000"/>
            <a:ext cx="7696200" cy="1446213"/>
          </a:xfrm>
          <a:prstGeom prst="rect">
            <a:avLst/>
          </a:prstGeom>
          <a:noFill/>
          <a:ln w="9525">
            <a:noFill/>
            <a:miter lim="800000"/>
            <a:headEnd/>
            <a:tailEnd/>
          </a:ln>
        </p:spPr>
        <p:txBody>
          <a:bodyPr anchor="ctr">
            <a:spAutoFit/>
          </a:bodyPr>
          <a:lstStyle/>
          <a:p>
            <a:pPr algn="r" rtl="1">
              <a:buFont typeface="Arial" pitchFamily="34" charset="0"/>
              <a:buChar char="•"/>
            </a:pPr>
            <a:r>
              <a:rPr lang="ar-EG" sz="4400" b="1" dirty="0"/>
              <a:t> اللعب في الأماكن المرتفعة.</a:t>
            </a:r>
            <a:endParaRPr lang="en-US" sz="4400" dirty="0"/>
          </a:p>
          <a:p>
            <a:pPr algn="r" rtl="1">
              <a:buFont typeface="Arial" pitchFamily="34" charset="0"/>
              <a:buChar char="•"/>
            </a:pPr>
            <a:r>
              <a:rPr lang="ar-EG" sz="4400" b="1" dirty="0"/>
              <a:t> الجري على الأرضيات الناعمة الملساء.</a:t>
            </a:r>
            <a:endParaRPr lang="en-US" sz="4400" dirty="0"/>
          </a:p>
        </p:txBody>
      </p:sp>
      <p:sp>
        <p:nvSpPr>
          <p:cNvPr id="7" name="Rectangle 3"/>
          <p:cNvSpPr>
            <a:spLocks noChangeArrowheads="1"/>
          </p:cNvSpPr>
          <p:nvPr/>
        </p:nvSpPr>
        <p:spPr bwMode="auto">
          <a:xfrm>
            <a:off x="800100" y="1219200"/>
            <a:ext cx="7543800" cy="1570038"/>
          </a:xfrm>
          <a:prstGeom prst="rect">
            <a:avLst/>
          </a:prstGeom>
          <a:noFill/>
          <a:ln w="9525">
            <a:noFill/>
            <a:miter lim="800000"/>
            <a:headEnd/>
            <a:tailEnd/>
          </a:ln>
        </p:spPr>
        <p:txBody>
          <a:bodyPr wrap="square">
            <a:spAutoFit/>
          </a:bodyPr>
          <a:lstStyle/>
          <a:p>
            <a:pPr algn="ctr" rtl="1"/>
            <a:r>
              <a:rPr lang="ar-EG" sz="4800" b="1" dirty="0">
                <a:solidFill>
                  <a:srgbClr val="9900CC"/>
                </a:solidFill>
                <a:latin typeface="Calibri" pitchFamily="34" charset="0"/>
              </a:rPr>
              <a:t>اذكر أكبر عدد من مسببات السقوط غير الموضحة أعلاه.</a:t>
            </a:r>
            <a:endParaRPr lang="en-US" dirty="0">
              <a:solidFill>
                <a:srgbClr val="9900CC"/>
              </a:solidFill>
              <a:latin typeface="Calibri" pitchFamily="34" charset="0"/>
            </a:endParaRPr>
          </a:p>
        </p:txBody>
      </p:sp>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4)">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5361">
                                            <p:txEl>
                                              <p:pRg st="0" end="0"/>
                                            </p:txEl>
                                          </p:spTgt>
                                        </p:tgtEl>
                                        <p:attrNameLst>
                                          <p:attrName>style.visibility</p:attrName>
                                        </p:attrNameLst>
                                      </p:cBhvr>
                                      <p:to>
                                        <p:strVal val="visible"/>
                                      </p:to>
                                    </p:set>
                                    <p:animEffect transition="in" filter="wipe(down)">
                                      <p:cBhvr>
                                        <p:cTn id="12" dur="145">
                                          <p:stCondLst>
                                            <p:cond delay="0"/>
                                          </p:stCondLst>
                                        </p:cTn>
                                        <p:tgtEl>
                                          <p:spTgt spid="15361">
                                            <p:txEl>
                                              <p:pRg st="0" end="0"/>
                                            </p:txEl>
                                          </p:spTgt>
                                        </p:tgtEl>
                                      </p:cBhvr>
                                    </p:animEffect>
                                    <p:anim calcmode="lin" valueType="num">
                                      <p:cBhvr>
                                        <p:cTn id="13" dur="457" tmFilter="0,0; 0.14,0.36; 0.43,0.73; 0.71,0.91; 1.0,1.0">
                                          <p:stCondLst>
                                            <p:cond delay="0"/>
                                          </p:stCondLst>
                                        </p:cTn>
                                        <p:tgtEl>
                                          <p:spTgt spid="15361">
                                            <p:txEl>
                                              <p:pRg st="0" end="0"/>
                                            </p:txEl>
                                          </p:spTgt>
                                        </p:tgtEl>
                                        <p:attrNameLst>
                                          <p:attrName>ppt_x</p:attrName>
                                        </p:attrNameLst>
                                      </p:cBhvr>
                                      <p:tavLst>
                                        <p:tav tm="0">
                                          <p:val>
                                            <p:strVal val="#ppt_x-0.25"/>
                                          </p:val>
                                        </p:tav>
                                        <p:tav tm="100000">
                                          <p:val>
                                            <p:strVal val="#ppt_x"/>
                                          </p:val>
                                        </p:tav>
                                      </p:tavLst>
                                    </p:anim>
                                    <p:anim calcmode="lin" valueType="num">
                                      <p:cBhvr>
                                        <p:cTn id="14" dur="166" tmFilter="0.0,0.0; 0.25,0.07; 0.50,0.2; 0.75,0.467; 1.0,1.0">
                                          <p:stCondLst>
                                            <p:cond delay="0"/>
                                          </p:stCondLst>
                                        </p:cTn>
                                        <p:tgtEl>
                                          <p:spTgt spid="15361">
                                            <p:txEl>
                                              <p:pRg st="0" end="0"/>
                                            </p:txEl>
                                          </p:spTgt>
                                        </p:tgtEl>
                                        <p:attrNameLst>
                                          <p:attrName>ppt_y</p:attrName>
                                        </p:attrNameLst>
                                      </p:cBhvr>
                                      <p:tavLst>
                                        <p:tav tm="0" fmla="#ppt_y-sin(pi*$)/3">
                                          <p:val>
                                            <p:fltVal val="0.5"/>
                                          </p:val>
                                        </p:tav>
                                        <p:tav tm="100000">
                                          <p:val>
                                            <p:fltVal val="1"/>
                                          </p:val>
                                        </p:tav>
                                      </p:tavLst>
                                    </p:anim>
                                    <p:anim calcmode="lin" valueType="num">
                                      <p:cBhvr>
                                        <p:cTn id="15" dur="166" tmFilter="0, 0; 0.125,0.2665; 0.25,0.4; 0.375,0.465; 0.5,0.5;  0.625,0.535; 0.75,0.6; 0.875,0.7335; 1,1">
                                          <p:stCondLst>
                                            <p:cond delay="166"/>
                                          </p:stCondLst>
                                        </p:cTn>
                                        <p:tgtEl>
                                          <p:spTgt spid="15361">
                                            <p:txEl>
                                              <p:pRg st="0" end="0"/>
                                            </p:txEl>
                                          </p:spTgt>
                                        </p:tgtEl>
                                        <p:attrNameLst>
                                          <p:attrName>ppt_y</p:attrName>
                                        </p:attrNameLst>
                                      </p:cBhvr>
                                      <p:tavLst>
                                        <p:tav tm="0" fmla="#ppt_y-sin(pi*$)/9">
                                          <p:val>
                                            <p:fltVal val="0"/>
                                          </p:val>
                                        </p:tav>
                                        <p:tav tm="100000">
                                          <p:val>
                                            <p:fltVal val="1"/>
                                          </p:val>
                                        </p:tav>
                                      </p:tavLst>
                                    </p:anim>
                                    <p:anim calcmode="lin" valueType="num">
                                      <p:cBhvr>
                                        <p:cTn id="16" dur="83" tmFilter="0, 0; 0.125,0.2665; 0.25,0.4; 0.375,0.465; 0.5,0.5;  0.625,0.535; 0.75,0.6; 0.875,0.7335; 1,1">
                                          <p:stCondLst>
                                            <p:cond delay="332"/>
                                          </p:stCondLst>
                                        </p:cTn>
                                        <p:tgtEl>
                                          <p:spTgt spid="15361">
                                            <p:txEl>
                                              <p:pRg st="0" end="0"/>
                                            </p:txEl>
                                          </p:spTgt>
                                        </p:tgtEl>
                                        <p:attrNameLst>
                                          <p:attrName>ppt_y</p:attrName>
                                        </p:attrNameLst>
                                      </p:cBhvr>
                                      <p:tavLst>
                                        <p:tav tm="0" fmla="#ppt_y-sin(pi*$)/27">
                                          <p:val>
                                            <p:fltVal val="0"/>
                                          </p:val>
                                        </p:tav>
                                        <p:tav tm="100000">
                                          <p:val>
                                            <p:fltVal val="1"/>
                                          </p:val>
                                        </p:tav>
                                      </p:tavLst>
                                    </p:anim>
                                    <p:anim calcmode="lin" valueType="num">
                                      <p:cBhvr>
                                        <p:cTn id="17" dur="41" tmFilter="0, 0; 0.125,0.2665; 0.25,0.4; 0.375,0.465; 0.5,0.5;  0.625,0.535; 0.75,0.6; 0.875,0.7335; 1,1">
                                          <p:stCondLst>
                                            <p:cond delay="415"/>
                                          </p:stCondLst>
                                        </p:cTn>
                                        <p:tgtEl>
                                          <p:spTgt spid="15361">
                                            <p:txEl>
                                              <p:pRg st="0" end="0"/>
                                            </p:txEl>
                                          </p:spTgt>
                                        </p:tgtEl>
                                        <p:attrNameLst>
                                          <p:attrName>ppt_y</p:attrName>
                                        </p:attrNameLst>
                                      </p:cBhvr>
                                      <p:tavLst>
                                        <p:tav tm="0" fmla="#ppt_y-sin(pi*$)/81">
                                          <p:val>
                                            <p:fltVal val="0"/>
                                          </p:val>
                                        </p:tav>
                                        <p:tav tm="100000">
                                          <p:val>
                                            <p:fltVal val="1"/>
                                          </p:val>
                                        </p:tav>
                                      </p:tavLst>
                                    </p:anim>
                                    <p:animScale>
                                      <p:cBhvr>
                                        <p:cTn id="18" dur="7">
                                          <p:stCondLst>
                                            <p:cond delay="162"/>
                                          </p:stCondLst>
                                        </p:cTn>
                                        <p:tgtEl>
                                          <p:spTgt spid="15361">
                                            <p:txEl>
                                              <p:pRg st="0" end="0"/>
                                            </p:txEl>
                                          </p:spTgt>
                                        </p:tgtEl>
                                      </p:cBhvr>
                                      <p:to x="100000" y="60000"/>
                                    </p:animScale>
                                    <p:animScale>
                                      <p:cBhvr>
                                        <p:cTn id="19" dur="41" decel="50000">
                                          <p:stCondLst>
                                            <p:cond delay="169"/>
                                          </p:stCondLst>
                                        </p:cTn>
                                        <p:tgtEl>
                                          <p:spTgt spid="15361">
                                            <p:txEl>
                                              <p:pRg st="0" end="0"/>
                                            </p:txEl>
                                          </p:spTgt>
                                        </p:tgtEl>
                                      </p:cBhvr>
                                      <p:to x="100000" y="100000"/>
                                    </p:animScale>
                                    <p:animScale>
                                      <p:cBhvr>
                                        <p:cTn id="20" dur="7">
                                          <p:stCondLst>
                                            <p:cond delay="329"/>
                                          </p:stCondLst>
                                        </p:cTn>
                                        <p:tgtEl>
                                          <p:spTgt spid="15361">
                                            <p:txEl>
                                              <p:pRg st="0" end="0"/>
                                            </p:txEl>
                                          </p:spTgt>
                                        </p:tgtEl>
                                      </p:cBhvr>
                                      <p:to x="100000" y="80000"/>
                                    </p:animScale>
                                    <p:animScale>
                                      <p:cBhvr>
                                        <p:cTn id="21" dur="41" decel="50000">
                                          <p:stCondLst>
                                            <p:cond delay="336"/>
                                          </p:stCondLst>
                                        </p:cTn>
                                        <p:tgtEl>
                                          <p:spTgt spid="15361">
                                            <p:txEl>
                                              <p:pRg st="0" end="0"/>
                                            </p:txEl>
                                          </p:spTgt>
                                        </p:tgtEl>
                                      </p:cBhvr>
                                      <p:to x="100000" y="100000"/>
                                    </p:animScale>
                                    <p:animScale>
                                      <p:cBhvr>
                                        <p:cTn id="22" dur="7">
                                          <p:stCondLst>
                                            <p:cond delay="411"/>
                                          </p:stCondLst>
                                        </p:cTn>
                                        <p:tgtEl>
                                          <p:spTgt spid="15361">
                                            <p:txEl>
                                              <p:pRg st="0" end="0"/>
                                            </p:txEl>
                                          </p:spTgt>
                                        </p:tgtEl>
                                      </p:cBhvr>
                                      <p:to x="100000" y="90000"/>
                                    </p:animScale>
                                    <p:animScale>
                                      <p:cBhvr>
                                        <p:cTn id="23" dur="41" decel="50000">
                                          <p:stCondLst>
                                            <p:cond delay="418"/>
                                          </p:stCondLst>
                                        </p:cTn>
                                        <p:tgtEl>
                                          <p:spTgt spid="15361">
                                            <p:txEl>
                                              <p:pRg st="0" end="0"/>
                                            </p:txEl>
                                          </p:spTgt>
                                        </p:tgtEl>
                                      </p:cBhvr>
                                      <p:to x="100000" y="100000"/>
                                    </p:animScale>
                                    <p:animScale>
                                      <p:cBhvr>
                                        <p:cTn id="24" dur="7">
                                          <p:stCondLst>
                                            <p:cond delay="453"/>
                                          </p:stCondLst>
                                        </p:cTn>
                                        <p:tgtEl>
                                          <p:spTgt spid="15361">
                                            <p:txEl>
                                              <p:pRg st="0" end="0"/>
                                            </p:txEl>
                                          </p:spTgt>
                                        </p:tgtEl>
                                      </p:cBhvr>
                                      <p:to x="100000" y="95000"/>
                                    </p:animScale>
                                    <p:animScale>
                                      <p:cBhvr>
                                        <p:cTn id="25" dur="41" decel="50000">
                                          <p:stCondLst>
                                            <p:cond delay="459"/>
                                          </p:stCondLst>
                                        </p:cTn>
                                        <p:tgtEl>
                                          <p:spTgt spid="15361">
                                            <p:txEl>
                                              <p:pRg st="0" end="0"/>
                                            </p:txEl>
                                          </p:spTgt>
                                        </p:tgtEl>
                                      </p:cBhvr>
                                      <p:to x="100000" y="100000"/>
                                    </p:animScale>
                                  </p:childTnLst>
                                  <p:subTnLst>
                                    <p:audio>
                                      <p:cMediaNode>
                                        <p:cTn display="0" masterRel="sameClick">
                                          <p:stCondLst>
                                            <p:cond evt="begin" delay="0">
                                              <p:tn val="10"/>
                                            </p:cond>
                                          </p:stCondLst>
                                          <p:endCondLst>
                                            <p:cond evt="onStopAudio" delay="0">
                                              <p:tgtEl>
                                                <p:sldTgt/>
                                              </p:tgtEl>
                                            </p:cond>
                                          </p:endCondLst>
                                        </p:cTn>
                                        <p:tgtEl>
                                          <p:sndTgt r:embed="rId3" name="اللعب في الأماكن المرتفعة.wav"/>
                                        </p:tgtEl>
                                      </p:cMediaNode>
                                    </p:audio>
                                  </p:sub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15361">
                                            <p:txEl>
                                              <p:pRg st="1" end="1"/>
                                            </p:txEl>
                                          </p:spTgt>
                                        </p:tgtEl>
                                        <p:attrNameLst>
                                          <p:attrName>style.visibility</p:attrName>
                                        </p:attrNameLst>
                                      </p:cBhvr>
                                      <p:to>
                                        <p:strVal val="visible"/>
                                      </p:to>
                                    </p:set>
                                    <p:animEffect transition="in" filter="wipe(down)">
                                      <p:cBhvr>
                                        <p:cTn id="30" dur="145">
                                          <p:stCondLst>
                                            <p:cond delay="0"/>
                                          </p:stCondLst>
                                        </p:cTn>
                                        <p:tgtEl>
                                          <p:spTgt spid="15361">
                                            <p:txEl>
                                              <p:pRg st="1" end="1"/>
                                            </p:txEl>
                                          </p:spTgt>
                                        </p:tgtEl>
                                      </p:cBhvr>
                                    </p:animEffect>
                                    <p:anim calcmode="lin" valueType="num">
                                      <p:cBhvr>
                                        <p:cTn id="31" dur="457" tmFilter="0,0; 0.14,0.36; 0.43,0.73; 0.71,0.91; 1.0,1.0">
                                          <p:stCondLst>
                                            <p:cond delay="0"/>
                                          </p:stCondLst>
                                        </p:cTn>
                                        <p:tgtEl>
                                          <p:spTgt spid="15361">
                                            <p:txEl>
                                              <p:pRg st="1" end="1"/>
                                            </p:txEl>
                                          </p:spTgt>
                                        </p:tgtEl>
                                        <p:attrNameLst>
                                          <p:attrName>ppt_x</p:attrName>
                                        </p:attrNameLst>
                                      </p:cBhvr>
                                      <p:tavLst>
                                        <p:tav tm="0">
                                          <p:val>
                                            <p:strVal val="#ppt_x-0.25"/>
                                          </p:val>
                                        </p:tav>
                                        <p:tav tm="100000">
                                          <p:val>
                                            <p:strVal val="#ppt_x"/>
                                          </p:val>
                                        </p:tav>
                                      </p:tavLst>
                                    </p:anim>
                                    <p:anim calcmode="lin" valueType="num">
                                      <p:cBhvr>
                                        <p:cTn id="32" dur="166" tmFilter="0.0,0.0; 0.25,0.07; 0.50,0.2; 0.75,0.467; 1.0,1.0">
                                          <p:stCondLst>
                                            <p:cond delay="0"/>
                                          </p:stCondLst>
                                        </p:cTn>
                                        <p:tgtEl>
                                          <p:spTgt spid="15361">
                                            <p:txEl>
                                              <p:pRg st="1" end="1"/>
                                            </p:txEl>
                                          </p:spTgt>
                                        </p:tgtEl>
                                        <p:attrNameLst>
                                          <p:attrName>ppt_y</p:attrName>
                                        </p:attrNameLst>
                                      </p:cBhvr>
                                      <p:tavLst>
                                        <p:tav tm="0" fmla="#ppt_y-sin(pi*$)/3">
                                          <p:val>
                                            <p:fltVal val="0.5"/>
                                          </p:val>
                                        </p:tav>
                                        <p:tav tm="100000">
                                          <p:val>
                                            <p:fltVal val="1"/>
                                          </p:val>
                                        </p:tav>
                                      </p:tavLst>
                                    </p:anim>
                                    <p:anim calcmode="lin" valueType="num">
                                      <p:cBhvr>
                                        <p:cTn id="33" dur="166" tmFilter="0, 0; 0.125,0.2665; 0.25,0.4; 0.375,0.465; 0.5,0.5;  0.625,0.535; 0.75,0.6; 0.875,0.7335; 1,1">
                                          <p:stCondLst>
                                            <p:cond delay="166"/>
                                          </p:stCondLst>
                                        </p:cTn>
                                        <p:tgtEl>
                                          <p:spTgt spid="15361">
                                            <p:txEl>
                                              <p:pRg st="1" end="1"/>
                                            </p:txEl>
                                          </p:spTgt>
                                        </p:tgtEl>
                                        <p:attrNameLst>
                                          <p:attrName>ppt_y</p:attrName>
                                        </p:attrNameLst>
                                      </p:cBhvr>
                                      <p:tavLst>
                                        <p:tav tm="0" fmla="#ppt_y-sin(pi*$)/9">
                                          <p:val>
                                            <p:fltVal val="0"/>
                                          </p:val>
                                        </p:tav>
                                        <p:tav tm="100000">
                                          <p:val>
                                            <p:fltVal val="1"/>
                                          </p:val>
                                        </p:tav>
                                      </p:tavLst>
                                    </p:anim>
                                    <p:anim calcmode="lin" valueType="num">
                                      <p:cBhvr>
                                        <p:cTn id="34" dur="83" tmFilter="0, 0; 0.125,0.2665; 0.25,0.4; 0.375,0.465; 0.5,0.5;  0.625,0.535; 0.75,0.6; 0.875,0.7335; 1,1">
                                          <p:stCondLst>
                                            <p:cond delay="332"/>
                                          </p:stCondLst>
                                        </p:cTn>
                                        <p:tgtEl>
                                          <p:spTgt spid="15361">
                                            <p:txEl>
                                              <p:pRg st="1" end="1"/>
                                            </p:txEl>
                                          </p:spTgt>
                                        </p:tgtEl>
                                        <p:attrNameLst>
                                          <p:attrName>ppt_y</p:attrName>
                                        </p:attrNameLst>
                                      </p:cBhvr>
                                      <p:tavLst>
                                        <p:tav tm="0" fmla="#ppt_y-sin(pi*$)/27">
                                          <p:val>
                                            <p:fltVal val="0"/>
                                          </p:val>
                                        </p:tav>
                                        <p:tav tm="100000">
                                          <p:val>
                                            <p:fltVal val="1"/>
                                          </p:val>
                                        </p:tav>
                                      </p:tavLst>
                                    </p:anim>
                                    <p:anim calcmode="lin" valueType="num">
                                      <p:cBhvr>
                                        <p:cTn id="35" dur="41" tmFilter="0, 0; 0.125,0.2665; 0.25,0.4; 0.375,0.465; 0.5,0.5;  0.625,0.535; 0.75,0.6; 0.875,0.7335; 1,1">
                                          <p:stCondLst>
                                            <p:cond delay="415"/>
                                          </p:stCondLst>
                                        </p:cTn>
                                        <p:tgtEl>
                                          <p:spTgt spid="15361">
                                            <p:txEl>
                                              <p:pRg st="1" end="1"/>
                                            </p:txEl>
                                          </p:spTgt>
                                        </p:tgtEl>
                                        <p:attrNameLst>
                                          <p:attrName>ppt_y</p:attrName>
                                        </p:attrNameLst>
                                      </p:cBhvr>
                                      <p:tavLst>
                                        <p:tav tm="0" fmla="#ppt_y-sin(pi*$)/81">
                                          <p:val>
                                            <p:fltVal val="0"/>
                                          </p:val>
                                        </p:tav>
                                        <p:tav tm="100000">
                                          <p:val>
                                            <p:fltVal val="1"/>
                                          </p:val>
                                        </p:tav>
                                      </p:tavLst>
                                    </p:anim>
                                    <p:animScale>
                                      <p:cBhvr>
                                        <p:cTn id="36" dur="7">
                                          <p:stCondLst>
                                            <p:cond delay="162"/>
                                          </p:stCondLst>
                                        </p:cTn>
                                        <p:tgtEl>
                                          <p:spTgt spid="15361">
                                            <p:txEl>
                                              <p:pRg st="1" end="1"/>
                                            </p:txEl>
                                          </p:spTgt>
                                        </p:tgtEl>
                                      </p:cBhvr>
                                      <p:to x="100000" y="60000"/>
                                    </p:animScale>
                                    <p:animScale>
                                      <p:cBhvr>
                                        <p:cTn id="37" dur="41" decel="50000">
                                          <p:stCondLst>
                                            <p:cond delay="169"/>
                                          </p:stCondLst>
                                        </p:cTn>
                                        <p:tgtEl>
                                          <p:spTgt spid="15361">
                                            <p:txEl>
                                              <p:pRg st="1" end="1"/>
                                            </p:txEl>
                                          </p:spTgt>
                                        </p:tgtEl>
                                      </p:cBhvr>
                                      <p:to x="100000" y="100000"/>
                                    </p:animScale>
                                    <p:animScale>
                                      <p:cBhvr>
                                        <p:cTn id="38" dur="7">
                                          <p:stCondLst>
                                            <p:cond delay="329"/>
                                          </p:stCondLst>
                                        </p:cTn>
                                        <p:tgtEl>
                                          <p:spTgt spid="15361">
                                            <p:txEl>
                                              <p:pRg st="1" end="1"/>
                                            </p:txEl>
                                          </p:spTgt>
                                        </p:tgtEl>
                                      </p:cBhvr>
                                      <p:to x="100000" y="80000"/>
                                    </p:animScale>
                                    <p:animScale>
                                      <p:cBhvr>
                                        <p:cTn id="39" dur="41" decel="50000">
                                          <p:stCondLst>
                                            <p:cond delay="336"/>
                                          </p:stCondLst>
                                        </p:cTn>
                                        <p:tgtEl>
                                          <p:spTgt spid="15361">
                                            <p:txEl>
                                              <p:pRg st="1" end="1"/>
                                            </p:txEl>
                                          </p:spTgt>
                                        </p:tgtEl>
                                      </p:cBhvr>
                                      <p:to x="100000" y="100000"/>
                                    </p:animScale>
                                    <p:animScale>
                                      <p:cBhvr>
                                        <p:cTn id="40" dur="7">
                                          <p:stCondLst>
                                            <p:cond delay="411"/>
                                          </p:stCondLst>
                                        </p:cTn>
                                        <p:tgtEl>
                                          <p:spTgt spid="15361">
                                            <p:txEl>
                                              <p:pRg st="1" end="1"/>
                                            </p:txEl>
                                          </p:spTgt>
                                        </p:tgtEl>
                                      </p:cBhvr>
                                      <p:to x="100000" y="90000"/>
                                    </p:animScale>
                                    <p:animScale>
                                      <p:cBhvr>
                                        <p:cTn id="41" dur="41" decel="50000">
                                          <p:stCondLst>
                                            <p:cond delay="418"/>
                                          </p:stCondLst>
                                        </p:cTn>
                                        <p:tgtEl>
                                          <p:spTgt spid="15361">
                                            <p:txEl>
                                              <p:pRg st="1" end="1"/>
                                            </p:txEl>
                                          </p:spTgt>
                                        </p:tgtEl>
                                      </p:cBhvr>
                                      <p:to x="100000" y="100000"/>
                                    </p:animScale>
                                    <p:animScale>
                                      <p:cBhvr>
                                        <p:cTn id="42" dur="7">
                                          <p:stCondLst>
                                            <p:cond delay="453"/>
                                          </p:stCondLst>
                                        </p:cTn>
                                        <p:tgtEl>
                                          <p:spTgt spid="15361">
                                            <p:txEl>
                                              <p:pRg st="1" end="1"/>
                                            </p:txEl>
                                          </p:spTgt>
                                        </p:tgtEl>
                                      </p:cBhvr>
                                      <p:to x="100000" y="95000"/>
                                    </p:animScale>
                                    <p:animScale>
                                      <p:cBhvr>
                                        <p:cTn id="43" dur="41" decel="50000">
                                          <p:stCondLst>
                                            <p:cond delay="459"/>
                                          </p:stCondLst>
                                        </p:cTn>
                                        <p:tgtEl>
                                          <p:spTgt spid="15361">
                                            <p:txEl>
                                              <p:pRg st="1" end="1"/>
                                            </p:txEl>
                                          </p:spTgt>
                                        </p:tgtEl>
                                      </p:cBhvr>
                                      <p:to x="100000" y="100000"/>
                                    </p:animScale>
                                  </p:childTnLst>
                                  <p:subTnLst>
                                    <p:audio>
                                      <p:cMediaNode>
                                        <p:cTn display="0" masterRel="sameClick">
                                          <p:stCondLst>
                                            <p:cond evt="begin" delay="0">
                                              <p:tn val="28"/>
                                            </p:cond>
                                          </p:stCondLst>
                                          <p:endCondLst>
                                            <p:cond evt="onStopAudio" delay="0">
                                              <p:tgtEl>
                                                <p:sldTgt/>
                                              </p:tgtEl>
                                            </p:cond>
                                          </p:endCondLst>
                                        </p:cTn>
                                        <p:tgtEl>
                                          <p:sndTgt r:embed="rId4" name="الجري على الأرضيات الناعمة الملساء.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1" grpId="0" uiExpand="1" build="p" bldLvl="2"/>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2514600" y="609684"/>
            <a:ext cx="4267019" cy="921737"/>
          </a:xfrm>
          <a:prstGeom prst="roundRect">
            <a:avLst>
              <a:gd name="adj" fmla="val 31389"/>
            </a:avLst>
          </a:prstGeom>
          <a:solidFill>
            <a:srgbClr val="FF0066"/>
          </a:solidFill>
          <a:ln w="57150">
            <a:solidFill>
              <a:srgbClr val="0099FF"/>
            </a:solidFill>
          </a:ln>
          <a:effectLst/>
          <a:scene3d>
            <a:camera prst="orthographicFront">
              <a:rot lat="0" lon="0" rev="0"/>
            </a:camera>
            <a:lightRig rig="threePt" dir="t">
              <a:rot lat="0" lon="0" rev="1200000"/>
            </a:lightRig>
          </a:scene3d>
        </p:spPr>
        <p:style>
          <a:lnRef idx="0">
            <a:schemeClr val="dk1"/>
          </a:lnRef>
          <a:fillRef idx="3">
            <a:schemeClr val="dk1"/>
          </a:fillRef>
          <a:effectRef idx="3">
            <a:schemeClr val="dk1"/>
          </a:effectRef>
          <a:fontRef idx="minor">
            <a:schemeClr val="lt1"/>
          </a:fontRef>
        </p:style>
        <p:txBody>
          <a:bodyPr rtlCol="1" anchor="ctr"/>
          <a:lstStyle/>
          <a:p>
            <a:pPr algn="ctr" fontAlgn="auto">
              <a:spcBef>
                <a:spcPts val="0"/>
              </a:spcBef>
              <a:spcAft>
                <a:spcPts val="0"/>
              </a:spcAft>
              <a:defRPr/>
            </a:pPr>
            <a:endParaRPr lang="ar-EG"/>
          </a:p>
        </p:txBody>
      </p:sp>
      <p:sp>
        <p:nvSpPr>
          <p:cNvPr id="9" name="Rectangle 4"/>
          <p:cNvSpPr>
            <a:spLocks noChangeArrowheads="1"/>
          </p:cNvSpPr>
          <p:nvPr/>
        </p:nvSpPr>
        <p:spPr bwMode="auto">
          <a:xfrm>
            <a:off x="2819400" y="609600"/>
            <a:ext cx="3416300" cy="923925"/>
          </a:xfrm>
          <a:prstGeom prst="rect">
            <a:avLst/>
          </a:prstGeom>
          <a:noFill/>
          <a:ln w="9525">
            <a:noFill/>
            <a:miter lim="800000"/>
            <a:headEnd/>
            <a:tailEnd/>
          </a:ln>
        </p:spPr>
        <p:txBody>
          <a:bodyPr>
            <a:spAutoFit/>
          </a:bodyPr>
          <a:lstStyle/>
          <a:p>
            <a:pPr algn="ctr" rtl="1"/>
            <a:r>
              <a:rPr lang="ar-EG" sz="5400" b="1" dirty="0">
                <a:solidFill>
                  <a:srgbClr val="FFFF00"/>
                </a:solidFill>
                <a:latin typeface="Calibri" pitchFamily="34" charset="0"/>
              </a:rPr>
              <a:t>نتائج السقوط </a:t>
            </a:r>
            <a:endParaRPr lang="en-US" sz="5400" dirty="0">
              <a:solidFill>
                <a:srgbClr val="FFFF00"/>
              </a:solidFill>
              <a:latin typeface="Calibri" pitchFamily="34" charset="0"/>
            </a:endParaRPr>
          </a:p>
        </p:txBody>
      </p:sp>
      <p:sp>
        <p:nvSpPr>
          <p:cNvPr id="10" name="Rectangle 7"/>
          <p:cNvSpPr/>
          <p:nvPr/>
        </p:nvSpPr>
        <p:spPr bwMode="auto">
          <a:xfrm>
            <a:off x="2133600" y="3124200"/>
            <a:ext cx="4800600" cy="2124075"/>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effectLst/>
        </p:spPr>
        <p:txBody>
          <a:bodyPr>
            <a:spAutoFit/>
          </a:bodyPr>
          <a:lstStyle/>
          <a:p>
            <a:pPr algn="ctr" rtl="1" fontAlgn="auto">
              <a:spcBef>
                <a:spcPts val="0"/>
              </a:spcBef>
              <a:spcAft>
                <a:spcPts val="0"/>
              </a:spcAft>
              <a:defRPr/>
            </a:pPr>
            <a:r>
              <a:rPr lang="ar-EG" sz="4400" b="1" dirty="0">
                <a:latin typeface="+mn-lt"/>
                <a:cs typeface="+mn-cs"/>
              </a:rPr>
              <a:t>قد تنتج بعض الأضرار من السقوط؛ مثل: الكدمة, الخلع, والكسور.</a:t>
            </a:r>
            <a:endParaRPr lang="en-US" sz="4400" dirty="0">
              <a:latin typeface="+mn-lt"/>
              <a:cs typeface="+mn-cs"/>
            </a:endParaRPr>
          </a:p>
        </p:txBody>
      </p:sp>
      <p:pic>
        <p:nvPicPr>
          <p:cNvPr id="11" name="Picture 3" descr="leave_bow3_bc_dva.png"/>
          <p:cNvPicPr>
            <a:picLocks noChangeAspect="1"/>
          </p:cNvPicPr>
          <p:nvPr/>
        </p:nvPicPr>
        <p:blipFill>
          <a:blip r:embed="rId5">
            <a:lum bright="-4000" contrast="40000"/>
          </a:blip>
          <a:srcRect/>
          <a:stretch>
            <a:fillRect/>
          </a:stretch>
        </p:blipFill>
        <p:spPr bwMode="auto">
          <a:xfrm>
            <a:off x="6096000" y="457200"/>
            <a:ext cx="871538" cy="838200"/>
          </a:xfrm>
          <a:prstGeom prst="rect">
            <a:avLst/>
          </a:prstGeom>
          <a:noFill/>
          <a:ln w="9525">
            <a:noFill/>
            <a:miter lim="800000"/>
            <a:headEnd/>
            <a:tailEnd/>
          </a:ln>
        </p:spPr>
      </p:pic>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500"/>
                                        <p:tgtEl>
                                          <p:spTgt spid="3"/>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edge">
                                      <p:cBhvr>
                                        <p:cTn id="10" dur="500"/>
                                        <p:tgtEl>
                                          <p:spTgt spid="9"/>
                                        </p:tgtEl>
                                      </p:cBhvr>
                                    </p:animEffect>
                                  </p:childTnLst>
                                  <p:subTnLst>
                                    <p:audio>
                                      <p:cMediaNode>
                                        <p:cTn display="0" masterRel="sameClick">
                                          <p:stCondLst>
                                            <p:cond evt="begin" delay="0">
                                              <p:tn val="8"/>
                                            </p:cond>
                                          </p:stCondLst>
                                          <p:endCondLst>
                                            <p:cond evt="onStopAudio" delay="0">
                                              <p:tgtEl>
                                                <p:sldTgt/>
                                              </p:tgtEl>
                                            </p:cond>
                                          </p:endCondLst>
                                        </p:cTn>
                                        <p:tgtEl>
                                          <p:sndTgt r:embed="rId3" name="نتائج السقوط.wav"/>
                                        </p:tgtEl>
                                      </p:cMediaNode>
                                    </p:audio>
                                  </p:subTnLst>
                                </p:cTn>
                              </p:par>
                              <p:par>
                                <p:cTn id="11" presetID="2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edg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34"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from="(-#ppt_w/2)" to="(#ppt_x)" calcmode="lin" valueType="num">
                                      <p:cBhvr>
                                        <p:cTn id="18" dur="300" fill="hold">
                                          <p:stCondLst>
                                            <p:cond delay="0"/>
                                          </p:stCondLst>
                                        </p:cTn>
                                        <p:tgtEl>
                                          <p:spTgt spid="10"/>
                                        </p:tgtEl>
                                        <p:attrNameLst>
                                          <p:attrName>ppt_x</p:attrName>
                                        </p:attrNameLst>
                                      </p:cBhvr>
                                    </p:anim>
                                    <p:anim from="0" to="-1.0" calcmode="lin" valueType="num">
                                      <p:cBhvr>
                                        <p:cTn id="19" dur="100" decel="50000" autoRev="1" fill="hold">
                                          <p:stCondLst>
                                            <p:cond delay="300"/>
                                          </p:stCondLst>
                                        </p:cTn>
                                        <p:tgtEl>
                                          <p:spTgt spid="10"/>
                                        </p:tgtEl>
                                        <p:attrNameLst>
                                          <p:attrName>xshear</p:attrName>
                                        </p:attrNameLst>
                                      </p:cBhvr>
                                    </p:anim>
                                    <p:animScale>
                                      <p:cBhvr>
                                        <p:cTn id="20" dur="100" decel="100000" autoRev="1" fill="hold">
                                          <p:stCondLst>
                                            <p:cond delay="300"/>
                                          </p:stCondLst>
                                        </p:cTn>
                                        <p:tgtEl>
                                          <p:spTgt spid="10"/>
                                        </p:tgtEl>
                                      </p:cBhvr>
                                      <p:from x="100000" y="100000"/>
                                      <p:to x="80000" y="100000"/>
                                    </p:animScale>
                                    <p:anim by="(#ppt_h/3+#ppt_w*0.1)" calcmode="lin" valueType="num">
                                      <p:cBhvr additive="sum">
                                        <p:cTn id="21" dur="100" decel="100000" autoRev="1" fill="hold">
                                          <p:stCondLst>
                                            <p:cond delay="300"/>
                                          </p:stCondLst>
                                        </p:cTn>
                                        <p:tgtEl>
                                          <p:spTgt spid="10"/>
                                        </p:tgtEl>
                                        <p:attrNameLst>
                                          <p:attrName>ppt_x</p:attrName>
                                        </p:attrNameLst>
                                      </p:cBhvr>
                                    </p:anim>
                                  </p:childTnLst>
                                  <p:subTnLst>
                                    <p:audio>
                                      <p:cMediaNode>
                                        <p:cTn display="0" masterRel="sameClick">
                                          <p:stCondLst>
                                            <p:cond evt="begin" delay="0">
                                              <p:tn val="16"/>
                                            </p:cond>
                                          </p:stCondLst>
                                          <p:endCondLst>
                                            <p:cond evt="onStopAudio" delay="0">
                                              <p:tgtEl>
                                                <p:sldTgt/>
                                              </p:tgtEl>
                                            </p:cond>
                                          </p:endCondLst>
                                        </p:cTn>
                                        <p:tgtEl>
                                          <p:sndTgt r:embed="rId4" name="قد تنتج بعض الأضرار من السقوط؛ مثلالكدم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Same Side Corner Rectangle 5"/>
          <p:cNvSpPr/>
          <p:nvPr/>
        </p:nvSpPr>
        <p:spPr bwMode="auto">
          <a:xfrm>
            <a:off x="5029200" y="1219200"/>
            <a:ext cx="3048000" cy="990600"/>
          </a:xfrm>
          <a:prstGeom prst="round2SameRect">
            <a:avLst>
              <a:gd name="adj1" fmla="val 748"/>
              <a:gd name="adj2" fmla="val 37500"/>
            </a:avLst>
          </a:prstGeom>
          <a:solidFill>
            <a:srgbClr val="6600FF"/>
          </a:solidFill>
          <a:ln w="98425" cmpd="dbl">
            <a:solidFill>
              <a:srgbClr val="7030A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8" name="Rectangle 6"/>
          <p:cNvSpPr>
            <a:spLocks noChangeArrowheads="1"/>
          </p:cNvSpPr>
          <p:nvPr/>
        </p:nvSpPr>
        <p:spPr bwMode="auto">
          <a:xfrm>
            <a:off x="5541963" y="1382713"/>
            <a:ext cx="2022475" cy="708025"/>
          </a:xfrm>
          <a:prstGeom prst="rect">
            <a:avLst/>
          </a:prstGeom>
          <a:noFill/>
          <a:ln w="9525">
            <a:noFill/>
            <a:miter lim="800000"/>
            <a:headEnd/>
            <a:tailEnd/>
          </a:ln>
        </p:spPr>
        <p:txBody>
          <a:bodyPr>
            <a:spAutoFit/>
          </a:bodyPr>
          <a:lstStyle/>
          <a:p>
            <a:pPr algn="ctr" rtl="1"/>
            <a:r>
              <a:rPr lang="ar-EG" sz="4000" b="1" dirty="0">
                <a:solidFill>
                  <a:srgbClr val="FFFF00"/>
                </a:solidFill>
                <a:latin typeface="Calibri" pitchFamily="34" charset="0"/>
              </a:rPr>
              <a:t>1. الكدمة:</a:t>
            </a:r>
            <a:endParaRPr lang="en-US" sz="4000" dirty="0">
              <a:solidFill>
                <a:srgbClr val="FFFF00"/>
              </a:solidFill>
              <a:latin typeface="Calibri" pitchFamily="34" charset="0"/>
            </a:endParaRPr>
          </a:p>
        </p:txBody>
      </p:sp>
      <p:sp>
        <p:nvSpPr>
          <p:cNvPr id="10" name="Rectangle 9"/>
          <p:cNvSpPr>
            <a:spLocks noChangeArrowheads="1"/>
          </p:cNvSpPr>
          <p:nvPr/>
        </p:nvSpPr>
        <p:spPr bwMode="auto">
          <a:xfrm>
            <a:off x="1102659" y="3554879"/>
            <a:ext cx="7010400" cy="1938337"/>
          </a:xfrm>
          <a:prstGeom prst="rect">
            <a:avLst/>
          </a:prstGeom>
          <a:noFill/>
          <a:ln w="9525">
            <a:noFill/>
            <a:miter lim="800000"/>
            <a:headEnd/>
            <a:tailEnd/>
          </a:ln>
        </p:spPr>
        <p:txBody>
          <a:bodyPr>
            <a:spAutoFit/>
          </a:bodyPr>
          <a:lstStyle/>
          <a:p>
            <a:pPr algn="ctr" rtl="1"/>
            <a:r>
              <a:rPr lang="ar-EG" sz="4000" b="1" dirty="0">
                <a:latin typeface="Calibri" pitchFamily="34" charset="0"/>
              </a:rPr>
              <a:t>نزيف داخلي يتسرب عبر الأنسجة فيغير لون الجلد في المنطقة المصابة إلى اللون الأزرق المائل للاحمرار.</a:t>
            </a:r>
            <a:endParaRPr lang="en-US" sz="4000" dirty="0">
              <a:latin typeface="Calibri" pitchFamily="34" charset="0"/>
            </a:endParaRPr>
          </a:p>
        </p:txBody>
      </p:sp>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500"/>
                                        <p:tgtEl>
                                          <p:spTgt spid="8"/>
                                        </p:tgtEl>
                                      </p:cBhvr>
                                    </p:animEffect>
                                  </p:childTnLst>
                                  <p:subTnLst>
                                    <p:audio>
                                      <p:cMediaNode>
                                        <p:cTn display="0" masterRel="sameClick">
                                          <p:stCondLst>
                                            <p:cond evt="begin" delay="0">
                                              <p:tn val="8"/>
                                            </p:cond>
                                          </p:stCondLst>
                                          <p:endCondLst>
                                            <p:cond evt="onStopAudio" delay="0">
                                              <p:tgtEl>
                                                <p:sldTgt/>
                                              </p:tgtEl>
                                            </p:cond>
                                          </p:endCondLst>
                                        </p:cTn>
                                        <p:tgtEl>
                                          <p:sndTgt r:embed="rId3" name="الكدمة.wav"/>
                                        </p:tgtEl>
                                      </p:cMediaNode>
                                    </p:audio>
                                  </p:sub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ox(in)">
                                      <p:cBhvr>
                                        <p:cTn id="15" dur="500"/>
                                        <p:tgtEl>
                                          <p:spTgt spid="10"/>
                                        </p:tgtEl>
                                      </p:cBhvr>
                                    </p:animEffect>
                                  </p:childTnLst>
                                  <p:subTnLst>
                                    <p:audio>
                                      <p:cMediaNode>
                                        <p:cTn display="0" masterRel="sameClick">
                                          <p:stCondLst>
                                            <p:cond evt="begin" delay="0">
                                              <p:tn val="13"/>
                                            </p:cond>
                                          </p:stCondLst>
                                          <p:endCondLst>
                                            <p:cond evt="onStopAudio" delay="0">
                                              <p:tgtEl>
                                                <p:sldTgt/>
                                              </p:tgtEl>
                                            </p:cond>
                                          </p:endCondLst>
                                        </p:cTn>
                                        <p:tgtEl>
                                          <p:sndTgt r:embed="rId4" name="نزيف داخلي يتسرب عبر الأنسجة فيغير لون الجلد في المنطقة المصاب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4efa13fd9d361cea74d88d7bcef9bf1b6c6c"/>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1787</TotalTime>
  <Words>1704</Words>
  <Application>Microsoft Office PowerPoint</Application>
  <PresentationFormat>عرض على الشاشة (4:3)</PresentationFormat>
  <Paragraphs>221</Paragraphs>
  <Slides>62</Slides>
  <Notes>4</Notes>
  <HiddenSlides>0</HiddenSlides>
  <MMClips>0</MMClips>
  <ScaleCrop>false</ScaleCrop>
  <HeadingPairs>
    <vt:vector size="6" baseType="variant">
      <vt:variant>
        <vt:lpstr>الخطوط المستخدمة</vt:lpstr>
      </vt:variant>
      <vt:variant>
        <vt:i4>4</vt:i4>
      </vt:variant>
      <vt:variant>
        <vt:lpstr>نسق</vt:lpstr>
      </vt:variant>
      <vt:variant>
        <vt:i4>1</vt:i4>
      </vt:variant>
      <vt:variant>
        <vt:lpstr>عناوين الشرائح</vt:lpstr>
      </vt:variant>
      <vt:variant>
        <vt:i4>62</vt:i4>
      </vt:variant>
    </vt:vector>
  </HeadingPairs>
  <TitlesOfParts>
    <vt:vector size="67" baseType="lpstr">
      <vt:lpstr>Aharoni</vt:lpstr>
      <vt:lpstr>Arial</vt:lpstr>
      <vt:lpstr>Calibri</vt:lpstr>
      <vt:lpstr>Wingdings</vt:lpstr>
      <vt:lpstr>Office Theme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cp:lastModifiedBy>Eman Adel</cp:lastModifiedBy>
  <cp:revision>144</cp:revision>
  <dcterms:created xsi:type="dcterms:W3CDTF">2006-08-16T00:00:00Z</dcterms:created>
  <dcterms:modified xsi:type="dcterms:W3CDTF">2021-08-28T13:33:39Z</dcterms:modified>
</cp:coreProperties>
</file>