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74" r:id="rId12"/>
    <p:sldId id="265" r:id="rId13"/>
    <p:sldId id="266" r:id="rId14"/>
    <p:sldId id="276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7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82079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07616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6698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88395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72883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2103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3145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0435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71741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ar-S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64527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15340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71E27C-7E00-4E76-AD53-DF1813A3DFA7}" type="datetimeFigureOut">
              <a:rPr lang="ar-SA" smtClean="0"/>
              <a:pPr/>
              <a:t>3/3/1443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A56191-083A-4D9C-BC51-0F00FA8D8D6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6159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="" xmlns:a16="http://schemas.microsoft.com/office/drawing/2014/main" id="{C5DC08F3-1355-4DDE-9EE3-E17638ABC205}"/>
              </a:ext>
            </a:extLst>
          </p:cNvPr>
          <p:cNvSpPr txBox="1"/>
          <p:nvPr/>
        </p:nvSpPr>
        <p:spPr>
          <a:xfrm>
            <a:off x="2379216" y="2121763"/>
            <a:ext cx="722642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>
                <a:latin typeface="Andalus" panose="02020603050405020304" pitchFamily="18" charset="-78"/>
                <a:cs typeface="Andalus" panose="02020603050405020304" pitchFamily="18" charset="-78"/>
              </a:rPr>
              <a:t>من فضائل النبي صلى الله عليه وسلم </a:t>
            </a:r>
          </a:p>
        </p:txBody>
      </p:sp>
    </p:spTree>
    <p:extLst>
      <p:ext uri="{BB962C8B-B14F-4D97-AF65-F5344CB8AC3E}">
        <p14:creationId xmlns="" xmlns:p14="http://schemas.microsoft.com/office/powerpoint/2010/main" val="241764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E0D7D57F-8EB4-4AAA-ACCB-B6FCFA3FEA69}"/>
              </a:ext>
            </a:extLst>
          </p:cNvPr>
          <p:cNvSpPr/>
          <p:nvPr/>
        </p:nvSpPr>
        <p:spPr>
          <a:xfrm>
            <a:off x="5140171" y="754601"/>
            <a:ext cx="4900473" cy="985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   أول شافع و أول مشفع </a:t>
            </a:r>
          </a:p>
        </p:txBody>
      </p:sp>
      <p:sp>
        <p:nvSpPr>
          <p:cNvPr id="3" name="نجمة: 6 نقاط 2">
            <a:extLst>
              <a:ext uri="{FF2B5EF4-FFF2-40B4-BE49-F238E27FC236}">
                <a16:creationId xmlns="" xmlns:a16="http://schemas.microsoft.com/office/drawing/2014/main" id="{81C69858-6441-45E1-8F20-D9B57474F2DC}"/>
              </a:ext>
            </a:extLst>
          </p:cNvPr>
          <p:cNvSpPr/>
          <p:nvPr/>
        </p:nvSpPr>
        <p:spPr>
          <a:xfrm>
            <a:off x="9499107" y="754601"/>
            <a:ext cx="1083075" cy="9587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ثالثاً</a:t>
            </a:r>
          </a:p>
        </p:txBody>
      </p:sp>
      <p:sp>
        <p:nvSpPr>
          <p:cNvPr id="4" name="وسيلة الشرح: سهم لليسار 3">
            <a:extLst>
              <a:ext uri="{FF2B5EF4-FFF2-40B4-BE49-F238E27FC236}">
                <a16:creationId xmlns="" xmlns:a16="http://schemas.microsoft.com/office/drawing/2014/main" id="{81C84AD5-7922-47B1-8116-846F4A45338D}"/>
              </a:ext>
            </a:extLst>
          </p:cNvPr>
          <p:cNvSpPr/>
          <p:nvPr/>
        </p:nvSpPr>
        <p:spPr>
          <a:xfrm>
            <a:off x="9321554" y="2044085"/>
            <a:ext cx="2263806" cy="1384915"/>
          </a:xfrm>
          <a:prstGeom prst="left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أول شافع </a:t>
            </a:r>
          </a:p>
        </p:txBody>
      </p:sp>
      <p:sp>
        <p:nvSpPr>
          <p:cNvPr id="5" name="وسيلة الشرح: سهم لليسار 4">
            <a:extLst>
              <a:ext uri="{FF2B5EF4-FFF2-40B4-BE49-F238E27FC236}">
                <a16:creationId xmlns="" xmlns:a16="http://schemas.microsoft.com/office/drawing/2014/main" id="{7BA1C931-42CB-4083-8B3B-646612F7D306}"/>
              </a:ext>
            </a:extLst>
          </p:cNvPr>
          <p:cNvSpPr/>
          <p:nvPr/>
        </p:nvSpPr>
        <p:spPr>
          <a:xfrm>
            <a:off x="9237216" y="3733063"/>
            <a:ext cx="2432481" cy="1384915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أول مشفع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="" xmlns:a16="http://schemas.microsoft.com/office/drawing/2014/main" id="{282405F1-062D-440E-B834-FEBCA395FB4C}"/>
              </a:ext>
            </a:extLst>
          </p:cNvPr>
          <p:cNvSpPr/>
          <p:nvPr/>
        </p:nvSpPr>
        <p:spPr>
          <a:xfrm>
            <a:off x="4838330" y="2153945"/>
            <a:ext cx="4154750" cy="11651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أي أنه أول من يبدأ بالشفاعة يوم القيامة حينما يتعذر جميع الأنبياء عنها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="" xmlns:a16="http://schemas.microsoft.com/office/drawing/2014/main" id="{37D53D17-C39D-4404-9127-1B0129C16DB6}"/>
              </a:ext>
            </a:extLst>
          </p:cNvPr>
          <p:cNvSpPr/>
          <p:nvPr/>
        </p:nvSpPr>
        <p:spPr>
          <a:xfrm>
            <a:off x="4838330" y="3733061"/>
            <a:ext cx="4154750" cy="116519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أول من يقبل الله شفاعته </a:t>
            </a:r>
          </a:p>
        </p:txBody>
      </p:sp>
    </p:spTree>
    <p:extLst>
      <p:ext uri="{BB962C8B-B14F-4D97-AF65-F5344CB8AC3E}">
        <p14:creationId xmlns="" xmlns:p14="http://schemas.microsoft.com/office/powerpoint/2010/main" val="713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="" xmlns:a16="http://schemas.microsoft.com/office/drawing/2014/main" id="{E7F9C808-A3AD-4A48-AF0B-E42DED22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3" name="مستطيل: زوايا علوية مستديرة 2">
            <a:extLst>
              <a:ext uri="{FF2B5EF4-FFF2-40B4-BE49-F238E27FC236}">
                <a16:creationId xmlns="" xmlns:a16="http://schemas.microsoft.com/office/drawing/2014/main" id="{1CF70AEE-8C53-4AE6-AF10-EA7C64B0A408}"/>
              </a:ext>
            </a:extLst>
          </p:cNvPr>
          <p:cNvSpPr/>
          <p:nvPr/>
        </p:nvSpPr>
        <p:spPr>
          <a:xfrm>
            <a:off x="2639616" y="404664"/>
            <a:ext cx="6192688" cy="720080"/>
          </a:xfrm>
          <a:prstGeom prst="round2Same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u="sng" dirty="0" err="1">
                <a:cs typeface="Akhbar MT" pitchFamily="2" charset="-78"/>
              </a:rPr>
              <a:t>استرتيجية</a:t>
            </a:r>
            <a:r>
              <a:rPr lang="ar-SA" sz="4800" u="sng" dirty="0">
                <a:cs typeface="Akhbar MT" pitchFamily="2" charset="-78"/>
              </a:rPr>
              <a:t> المفاهيم الكرتونية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CE00CE5-4185-41F0-AE4E-87E7561E2A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00" b="95556" l="9778" r="89778">
                        <a14:foregroundMark x1="55556" y1="9778" x2="55556" y2="9778"/>
                        <a14:foregroundMark x1="54667" y1="4889" x2="54667" y2="4889"/>
                        <a14:foregroundMark x1="50667" y1="4444" x2="50667" y2="4444"/>
                        <a14:foregroundMark x1="54222" y1="4444" x2="54222" y2="4444"/>
                        <a14:foregroundMark x1="53333" y1="4444" x2="53333" y2="4444"/>
                        <a14:foregroundMark x1="62667" y1="92444" x2="62667" y2="92444"/>
                        <a14:foregroundMark x1="52000" y1="95556" x2="52000" y2="95556"/>
                        <a14:foregroundMark x1="69333" y1="94222" x2="69333" y2="94222"/>
                        <a14:foregroundMark x1="64444" y1="15556" x2="64444" y2="15556"/>
                        <a14:foregroundMark x1="48000" y1="16889" x2="48000" y2="1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71025"/>
            <a:ext cx="2880320" cy="18722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23A4CECC-7FCB-43E3-B7A5-06F2EF5A2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975" b="98010" l="10000" r="90000">
                        <a14:foregroundMark x1="63200" y1="93532" x2="63200" y2="93532"/>
                        <a14:foregroundMark x1="66400" y1="98010" x2="66400" y2="98010"/>
                        <a14:foregroundMark x1="50800" y1="4975" x2="50800" y2="49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396193"/>
            <a:ext cx="2381250" cy="19145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="" xmlns:a16="http://schemas.microsoft.com/office/drawing/2014/main" id="{C9C0525B-3D3E-4408-BB9C-C6A8D36B1A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9843" b="95276" l="9596" r="89899">
                        <a14:foregroundMark x1="57071" y1="87795" x2="57071" y2="87795"/>
                        <a14:foregroundMark x1="78283" y1="90551" x2="78283" y2="90551"/>
                        <a14:foregroundMark x1="78283" y1="90551" x2="78283" y2="90551"/>
                        <a14:foregroundMark x1="74242" y1="94488" x2="74242" y2="94488"/>
                        <a14:foregroundMark x1="31818" y1="95276" x2="31818" y2="95276"/>
                        <a14:foregroundMark x1="31313" y1="42520" x2="31313" y2="42520"/>
                        <a14:foregroundMark x1="48990" y1="37795" x2="48990" y2="37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47" y="4368200"/>
            <a:ext cx="1885950" cy="241935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="" xmlns:a16="http://schemas.microsoft.com/office/drawing/2014/main" id="{2976A3F9-5B03-4527-8CB7-61321A78F8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4000" b="95556" l="9778" r="89778">
                        <a14:foregroundMark x1="60889" y1="15556" x2="60889" y2="15556"/>
                        <a14:foregroundMark x1="58222" y1="11111" x2="58222" y2="11111"/>
                        <a14:foregroundMark x1="58222" y1="11111" x2="58222" y2="11111"/>
                        <a14:foregroundMark x1="58667" y1="4444" x2="58667" y2="4444"/>
                        <a14:foregroundMark x1="52000" y1="18667" x2="52000" y2="18667"/>
                        <a14:foregroundMark x1="42222" y1="86222" x2="42222" y2="86222"/>
                        <a14:foregroundMark x1="56889" y1="95556" x2="56889" y2="95556"/>
                        <a14:foregroundMark x1="62222" y1="80000" x2="62222" y2="8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06" y="1597422"/>
            <a:ext cx="2143125" cy="2143125"/>
          </a:xfrm>
          <a:prstGeom prst="rect">
            <a:avLst/>
          </a:prstGeom>
        </p:spPr>
      </p:pic>
      <p:sp>
        <p:nvSpPr>
          <p:cNvPr id="12" name="فقاعة الكلام: بيضاوية 11">
            <a:extLst>
              <a:ext uri="{FF2B5EF4-FFF2-40B4-BE49-F238E27FC236}">
                <a16:creationId xmlns="" xmlns:a16="http://schemas.microsoft.com/office/drawing/2014/main" id="{9598EAEC-0B6A-41F3-B95C-194AD3C40021}"/>
              </a:ext>
            </a:extLst>
          </p:cNvPr>
          <p:cNvSpPr/>
          <p:nvPr/>
        </p:nvSpPr>
        <p:spPr>
          <a:xfrm rot="10800000" flipV="1">
            <a:off x="6240016" y="3500661"/>
            <a:ext cx="2592288" cy="1314107"/>
          </a:xfrm>
          <a:prstGeom prst="wedgeEllipseCallout">
            <a:avLst>
              <a:gd name="adj1" fmla="val -60090"/>
              <a:gd name="adj2" fmla="val 5941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الوساطة</a:t>
            </a:r>
            <a:r>
              <a:rPr lang="ar-SA" dirty="0"/>
              <a:t> </a:t>
            </a:r>
          </a:p>
        </p:txBody>
      </p:sp>
      <p:sp>
        <p:nvSpPr>
          <p:cNvPr id="13" name="فقاعة الكلام: بيضاوية 12">
            <a:extLst>
              <a:ext uri="{FF2B5EF4-FFF2-40B4-BE49-F238E27FC236}">
                <a16:creationId xmlns="" xmlns:a16="http://schemas.microsoft.com/office/drawing/2014/main" id="{50796D27-1993-4376-AAE4-0F8C2EA550E9}"/>
              </a:ext>
            </a:extLst>
          </p:cNvPr>
          <p:cNvSpPr/>
          <p:nvPr/>
        </p:nvSpPr>
        <p:spPr>
          <a:xfrm>
            <a:off x="3380298" y="2618937"/>
            <a:ext cx="2592288" cy="1288059"/>
          </a:xfrm>
          <a:prstGeom prst="wedgeEllipseCallout">
            <a:avLst>
              <a:gd name="adj1" fmla="val -56654"/>
              <a:gd name="adj2" fmla="val -585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>
                <a:solidFill>
                  <a:srgbClr val="FF0000"/>
                </a:solidFill>
              </a:rPr>
              <a:t>الخير  </a:t>
            </a:r>
          </a:p>
        </p:txBody>
      </p:sp>
      <p:sp>
        <p:nvSpPr>
          <p:cNvPr id="14" name="مستطيل: زوايا علوية مستديرة 13">
            <a:extLst>
              <a:ext uri="{FF2B5EF4-FFF2-40B4-BE49-F238E27FC236}">
                <a16:creationId xmlns="" xmlns:a16="http://schemas.microsoft.com/office/drawing/2014/main" id="{25FC1B95-2510-4E22-9E98-0B81A1113CBD}"/>
              </a:ext>
            </a:extLst>
          </p:cNvPr>
          <p:cNvSpPr/>
          <p:nvPr/>
        </p:nvSpPr>
        <p:spPr>
          <a:xfrm>
            <a:off x="7107258" y="2258897"/>
            <a:ext cx="4209128" cy="720080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معنى الشفاعة </a:t>
            </a: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="" xmlns:a16="http://schemas.microsoft.com/office/drawing/2014/main" id="{3FD1A55F-53E5-42C3-8070-F2596C9FDC83}"/>
              </a:ext>
            </a:extLst>
          </p:cNvPr>
          <p:cNvSpPr/>
          <p:nvPr/>
        </p:nvSpPr>
        <p:spPr>
          <a:xfrm>
            <a:off x="4361343" y="4688419"/>
            <a:ext cx="2123595" cy="1791770"/>
          </a:xfrm>
          <a:prstGeom prst="wedgeEllipseCallout">
            <a:avLst>
              <a:gd name="adj1" fmla="val -86109"/>
              <a:gd name="adj2" fmla="val 576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المحبة </a:t>
            </a:r>
          </a:p>
        </p:txBody>
      </p:sp>
    </p:spTree>
    <p:extLst>
      <p:ext uri="{BB962C8B-B14F-4D97-AF65-F5344CB8AC3E}">
        <p14:creationId xmlns="" xmlns:p14="http://schemas.microsoft.com/office/powerpoint/2010/main" val="3239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="" xmlns:a16="http://schemas.microsoft.com/office/drawing/2014/main" id="{B7CFB26B-5617-4FA4-838F-51C1A78D0B84}"/>
              </a:ext>
            </a:extLst>
          </p:cNvPr>
          <p:cNvSpPr/>
          <p:nvPr/>
        </p:nvSpPr>
        <p:spPr>
          <a:xfrm>
            <a:off x="4350057" y="563732"/>
            <a:ext cx="5557421" cy="159798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نتعرف الآن على راوي الحديث             ( </a:t>
            </a:r>
            <a:r>
              <a:rPr lang="ar-SA" sz="2400" b="1" dirty="0">
                <a:solidFill>
                  <a:srgbClr val="FFC000"/>
                </a:solidFill>
              </a:rPr>
              <a:t>أبو هريرة </a:t>
            </a:r>
            <a:r>
              <a:rPr lang="ar-SA" sz="2400" b="1" dirty="0"/>
              <a:t>) رضي الله عنه </a:t>
            </a:r>
          </a:p>
        </p:txBody>
      </p:sp>
      <p:sp>
        <p:nvSpPr>
          <p:cNvPr id="3" name="وسيلة الشرح: سهم لليسار 2">
            <a:extLst>
              <a:ext uri="{FF2B5EF4-FFF2-40B4-BE49-F238E27FC236}">
                <a16:creationId xmlns="" xmlns:a16="http://schemas.microsoft.com/office/drawing/2014/main" id="{63C7C01A-E07B-4019-8F78-B91A7944AEF1}"/>
              </a:ext>
            </a:extLst>
          </p:cNvPr>
          <p:cNvSpPr/>
          <p:nvPr/>
        </p:nvSpPr>
        <p:spPr>
          <a:xfrm>
            <a:off x="9641150" y="2392532"/>
            <a:ext cx="1926454" cy="945472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اسمه </a:t>
            </a:r>
          </a:p>
        </p:txBody>
      </p:sp>
      <p:sp>
        <p:nvSpPr>
          <p:cNvPr id="4" name="وسيلة الشرح: سهم لليسار 3">
            <a:extLst>
              <a:ext uri="{FF2B5EF4-FFF2-40B4-BE49-F238E27FC236}">
                <a16:creationId xmlns="" xmlns:a16="http://schemas.microsoft.com/office/drawing/2014/main" id="{2C336504-9E12-40B0-94D5-29021ECB64BE}"/>
              </a:ext>
            </a:extLst>
          </p:cNvPr>
          <p:cNvSpPr/>
          <p:nvPr/>
        </p:nvSpPr>
        <p:spPr>
          <a:xfrm>
            <a:off x="9534617" y="3568823"/>
            <a:ext cx="1997476" cy="994299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حبه للعلم </a:t>
            </a:r>
          </a:p>
        </p:txBody>
      </p:sp>
      <p:sp>
        <p:nvSpPr>
          <p:cNvPr id="5" name="وسيلة الشرح: سهم لليسار 4">
            <a:extLst>
              <a:ext uri="{FF2B5EF4-FFF2-40B4-BE49-F238E27FC236}">
                <a16:creationId xmlns="" xmlns:a16="http://schemas.microsoft.com/office/drawing/2014/main" id="{DED7B191-4986-4EEF-BC4F-00A0C3C9AEFE}"/>
              </a:ext>
            </a:extLst>
          </p:cNvPr>
          <p:cNvSpPr/>
          <p:nvPr/>
        </p:nvSpPr>
        <p:spPr>
          <a:xfrm>
            <a:off x="9565688" y="4998128"/>
            <a:ext cx="1997476" cy="994299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عبادته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2D33C652-71D2-48FE-B9A7-B47CA05EEE49}"/>
              </a:ext>
            </a:extLst>
          </p:cNvPr>
          <p:cNvSpPr/>
          <p:nvPr/>
        </p:nvSpPr>
        <p:spPr>
          <a:xfrm>
            <a:off x="4039340" y="2392532"/>
            <a:ext cx="5344357" cy="8611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عبدالرحمن بن صخر الدوسي رضي الله عنه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7A051A6E-118B-4306-89AC-5243FB35838E}"/>
              </a:ext>
            </a:extLst>
          </p:cNvPr>
          <p:cNvSpPr/>
          <p:nvPr/>
        </p:nvSpPr>
        <p:spPr>
          <a:xfrm>
            <a:off x="3409026" y="3568823"/>
            <a:ext cx="5974671" cy="86113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كان محباً للعلم فقد روى عن النبي صلى الله عليه وسلم (</a:t>
            </a:r>
            <a:r>
              <a:rPr lang="ar-SA" dirty="0">
                <a:solidFill>
                  <a:srgbClr val="FFC000"/>
                </a:solidFill>
              </a:rPr>
              <a:t>5374) </a:t>
            </a:r>
            <a:r>
              <a:rPr lang="ar-SA" dirty="0"/>
              <a:t>حديثاً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178C5DE6-D660-43AC-A019-27F842DCE9E6}"/>
              </a:ext>
            </a:extLst>
          </p:cNvPr>
          <p:cNvSpPr/>
          <p:nvPr/>
        </p:nvSpPr>
        <p:spPr>
          <a:xfrm>
            <a:off x="3151573" y="4900474"/>
            <a:ext cx="6125592" cy="1233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من عبادته أنه كان هو و أمرأته و خادمه يقسمون الليل أثلاثاً يصلي هذا ثم يوقظ هذا و كان يصوم الإثنين و الخميس  </a:t>
            </a:r>
          </a:p>
        </p:txBody>
      </p:sp>
    </p:spTree>
    <p:extLst>
      <p:ext uri="{BB962C8B-B14F-4D97-AF65-F5344CB8AC3E}">
        <p14:creationId xmlns="" xmlns:p14="http://schemas.microsoft.com/office/powerpoint/2010/main" val="344959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D8C9AE8A-C0C9-4600-9017-6FD921D98C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06" t="50647" r="24005" b="11197"/>
          <a:stretch/>
        </p:blipFill>
        <p:spPr>
          <a:xfrm>
            <a:off x="1953088" y="1358284"/>
            <a:ext cx="9250532" cy="43678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9FB64ABF-DF4A-4373-BA20-1894289B67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90" y="702076"/>
            <a:ext cx="2143125" cy="2133600"/>
          </a:xfrm>
          <a:prstGeom prst="rect">
            <a:avLst/>
          </a:prstGeom>
        </p:spPr>
      </p:pic>
      <p:pic>
        <p:nvPicPr>
          <p:cNvPr id="4" name="توقيت فيديو " descr="توقيت فيديو ">
            <a:extLst>
              <a:ext uri="{FF2B5EF4-FFF2-40B4-BE49-F238E27FC236}">
                <a16:creationId xmlns="" xmlns:a16="http://schemas.microsoft.com/office/drawing/2014/main" id="{A0238FAC-F8F4-47C3-9031-D7199A66443F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320" y="5570737"/>
            <a:ext cx="2490077" cy="100194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837727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58FEC6E1-3149-433E-AEF2-E6C8719C8F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945" t="50000" r="25001" b="27638"/>
          <a:stretch/>
        </p:blipFill>
        <p:spPr>
          <a:xfrm>
            <a:off x="3559945" y="461639"/>
            <a:ext cx="8211845" cy="215727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AFDDA6AA-92B1-45A0-A30C-0982DB4CDE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00" t="47508" r="32573" b="24531"/>
          <a:stretch/>
        </p:blipFill>
        <p:spPr>
          <a:xfrm>
            <a:off x="1447061" y="2712129"/>
            <a:ext cx="9827580" cy="382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42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6218FD-3D49-4848-B947-0B063C065F25-L0-001.jpeg" descr="FA6218FD-3D49-4848-B947-0B063C065F25-L0-001.jpeg">
            <a:extLst>
              <a:ext uri="{FF2B5EF4-FFF2-40B4-BE49-F238E27FC236}">
                <a16:creationId xmlns="" xmlns:a16="http://schemas.microsoft.com/office/drawing/2014/main" id="{0E2D05A0-12F3-492C-AFAA-336172D5A0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586" y="683580"/>
            <a:ext cx="5797118" cy="490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5" descr="صورة 5">
            <a:extLst>
              <a:ext uri="{FF2B5EF4-FFF2-40B4-BE49-F238E27FC236}">
                <a16:creationId xmlns="" xmlns:a16="http://schemas.microsoft.com/office/drawing/2014/main" id="{07751F5D-6402-4C66-B42F-8AA99F04CCD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963" y="3429000"/>
            <a:ext cx="2699792" cy="3077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425222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6218FD-3D49-4848-B947-0B063C065F25-L0-001.jpeg" descr="FA6218FD-3D49-4848-B947-0B063C065F25-L0-001.jpeg">
            <a:extLst>
              <a:ext uri="{FF2B5EF4-FFF2-40B4-BE49-F238E27FC236}">
                <a16:creationId xmlns="" xmlns:a16="http://schemas.microsoft.com/office/drawing/2014/main" id="{0E2D05A0-12F3-492C-AFAA-336172D5A0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586" y="683580"/>
            <a:ext cx="5797118" cy="49004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صورة 5" descr="صورة 5">
            <a:extLst>
              <a:ext uri="{FF2B5EF4-FFF2-40B4-BE49-F238E27FC236}">
                <a16:creationId xmlns="" xmlns:a16="http://schemas.microsoft.com/office/drawing/2014/main" id="{07751F5D-6402-4C66-B42F-8AA99F04CCD6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963" y="3429000"/>
            <a:ext cx="2699792" cy="30770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03000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E459A31E-F977-4803-A784-ED6045182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9" y="218661"/>
            <a:ext cx="11657474" cy="643061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="" xmlns:a16="http://schemas.microsoft.com/office/drawing/2014/main" id="{EEE76170-7DDA-4B4F-8DDB-B25AFCF3DFA8}"/>
              </a:ext>
            </a:extLst>
          </p:cNvPr>
          <p:cNvSpPr txBox="1"/>
          <p:nvPr/>
        </p:nvSpPr>
        <p:spPr>
          <a:xfrm>
            <a:off x="309239" y="1028342"/>
            <a:ext cx="959676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/>
              <a:t>تعرفنا سابقاً على بعض فضائل النبي صلى الله عليه وسلم </a:t>
            </a:r>
          </a:p>
          <a:p>
            <a:pPr algn="r"/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5D8ADF28-8C21-4985-B2D4-E5BCCE6550BD}"/>
              </a:ext>
            </a:extLst>
          </p:cNvPr>
          <p:cNvSpPr txBox="1"/>
          <p:nvPr/>
        </p:nvSpPr>
        <p:spPr>
          <a:xfrm>
            <a:off x="1392926" y="3429000"/>
            <a:ext cx="862909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cs typeface="Akhbar MT" pitchFamily="2" charset="-78"/>
              </a:rPr>
              <a:t>هيا بنا نتذكر معاً هذه الفضائل </a:t>
            </a:r>
          </a:p>
        </p:txBody>
      </p:sp>
    </p:spTree>
    <p:extLst>
      <p:ext uri="{BB962C8B-B14F-4D97-AF65-F5344CB8AC3E}">
        <p14:creationId xmlns="" xmlns:p14="http://schemas.microsoft.com/office/powerpoint/2010/main" val="37497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C5C8122-1A30-4F05-9432-BD4671ED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57" y="65433"/>
            <a:ext cx="10058400" cy="1371600"/>
          </a:xfrm>
        </p:spPr>
        <p:txBody>
          <a:bodyPr/>
          <a:lstStyle/>
          <a:p>
            <a:pPr algn="r"/>
            <a:r>
              <a:rPr lang="ar-SA" dirty="0">
                <a:cs typeface="Akhbar MT" pitchFamily="2" charset="-78"/>
              </a:rPr>
              <a:t>فضائل النبي صلى الله عليه وسلم : </a:t>
            </a:r>
          </a:p>
        </p:txBody>
      </p:sp>
      <p:sp>
        <p:nvSpPr>
          <p:cNvPr id="3" name="نجمة: 6 نقاط 2">
            <a:extLst>
              <a:ext uri="{FF2B5EF4-FFF2-40B4-BE49-F238E27FC236}">
                <a16:creationId xmlns="" xmlns:a16="http://schemas.microsoft.com/office/drawing/2014/main" id="{7BB6841D-F161-4A0F-9954-F8944FD9CCFD}"/>
              </a:ext>
            </a:extLst>
          </p:cNvPr>
          <p:cNvSpPr/>
          <p:nvPr/>
        </p:nvSpPr>
        <p:spPr>
          <a:xfrm>
            <a:off x="8902148" y="1142308"/>
            <a:ext cx="2961861" cy="3091070"/>
          </a:xfrm>
          <a:prstGeom prst="star6">
            <a:avLst>
              <a:gd name="adj" fmla="val 29511"/>
              <a:gd name="hf" fmla="val 11547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عرج به إلى السماء </a:t>
            </a:r>
          </a:p>
        </p:txBody>
      </p:sp>
      <p:sp>
        <p:nvSpPr>
          <p:cNvPr id="5" name="نجمة: 6 نقاط 4">
            <a:extLst>
              <a:ext uri="{FF2B5EF4-FFF2-40B4-BE49-F238E27FC236}">
                <a16:creationId xmlns="" xmlns:a16="http://schemas.microsoft.com/office/drawing/2014/main" id="{1D1D885B-DC54-42F4-B151-79A6E5426C33}"/>
              </a:ext>
            </a:extLst>
          </p:cNvPr>
          <p:cNvSpPr/>
          <p:nvPr/>
        </p:nvSpPr>
        <p:spPr>
          <a:xfrm>
            <a:off x="7235687" y="3581536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غفر له ما تقدم من ذنبه و ما تأخر </a:t>
            </a:r>
          </a:p>
        </p:txBody>
      </p:sp>
      <p:sp>
        <p:nvSpPr>
          <p:cNvPr id="7" name="نجمة: 6 نقاط 6">
            <a:extLst>
              <a:ext uri="{FF2B5EF4-FFF2-40B4-BE49-F238E27FC236}">
                <a16:creationId xmlns="" xmlns:a16="http://schemas.microsoft.com/office/drawing/2014/main" id="{93C2116D-46A1-4541-AEC5-09924AE6EDA9}"/>
              </a:ext>
            </a:extLst>
          </p:cNvPr>
          <p:cNvSpPr/>
          <p:nvPr/>
        </p:nvSpPr>
        <p:spPr>
          <a:xfrm>
            <a:off x="1630015" y="185531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سيد ولد آدم يوم القيامة </a:t>
            </a:r>
          </a:p>
        </p:txBody>
      </p:sp>
      <p:sp>
        <p:nvSpPr>
          <p:cNvPr id="9" name="نجمة: 6 نقاط 8">
            <a:extLst>
              <a:ext uri="{FF2B5EF4-FFF2-40B4-BE49-F238E27FC236}">
                <a16:creationId xmlns="" xmlns:a16="http://schemas.microsoft.com/office/drawing/2014/main" id="{AE2713BD-673B-4081-99DE-00810C43CB77}"/>
              </a:ext>
            </a:extLst>
          </p:cNvPr>
          <p:cNvSpPr/>
          <p:nvPr/>
        </p:nvSpPr>
        <p:spPr>
          <a:xfrm>
            <a:off x="4817164" y="963750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أول من يستفتح باب </a:t>
            </a:r>
            <a:r>
              <a:rPr lang="ar-SA" dirty="0" err="1"/>
              <a:t>الجنه</a:t>
            </a:r>
            <a:r>
              <a:rPr lang="ar-SA" dirty="0"/>
              <a:t> </a:t>
            </a:r>
          </a:p>
        </p:txBody>
      </p:sp>
      <p:sp>
        <p:nvSpPr>
          <p:cNvPr id="11" name="نجمة: 6 نقاط 10">
            <a:extLst>
              <a:ext uri="{FF2B5EF4-FFF2-40B4-BE49-F238E27FC236}">
                <a16:creationId xmlns="" xmlns:a16="http://schemas.microsoft.com/office/drawing/2014/main" id="{C2020522-10DA-401B-A653-29404766AD6F}"/>
              </a:ext>
            </a:extLst>
          </p:cNvPr>
          <p:cNvSpPr/>
          <p:nvPr/>
        </p:nvSpPr>
        <p:spPr>
          <a:xfrm>
            <a:off x="821635" y="2743200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أكثر الأنبياء اتباعاً يوم القيامة </a:t>
            </a:r>
          </a:p>
        </p:txBody>
      </p:sp>
      <p:sp>
        <p:nvSpPr>
          <p:cNvPr id="13" name="نجمة: 6 نقاط 12">
            <a:extLst>
              <a:ext uri="{FF2B5EF4-FFF2-40B4-BE49-F238E27FC236}">
                <a16:creationId xmlns="" xmlns:a16="http://schemas.microsoft.com/office/drawing/2014/main" id="{C9BA8192-DE75-4F64-B91A-1DEBFBAFB6DB}"/>
              </a:ext>
            </a:extLst>
          </p:cNvPr>
          <p:cNvSpPr/>
          <p:nvPr/>
        </p:nvSpPr>
        <p:spPr>
          <a:xfrm>
            <a:off x="4008784" y="3407602"/>
            <a:ext cx="2961861" cy="3091070"/>
          </a:xfrm>
          <a:prstGeom prst="star6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خاتم النبيين عليهم السلام </a:t>
            </a:r>
          </a:p>
        </p:txBody>
      </p:sp>
    </p:spTree>
    <p:extLst>
      <p:ext uri="{BB962C8B-B14F-4D97-AF65-F5344CB8AC3E}">
        <p14:creationId xmlns="" xmlns:p14="http://schemas.microsoft.com/office/powerpoint/2010/main" val="36912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E79ECC92-2635-4E1F-BB0B-5799C167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6600" dirty="0">
                <a:cs typeface="Akhbar MT" pitchFamily="2" charset="-78"/>
              </a:rPr>
              <a:t>أهداف الدرس: 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3C8155EB-CB12-41EE-86A3-AE016FFA3371}"/>
              </a:ext>
            </a:extLst>
          </p:cNvPr>
          <p:cNvSpPr/>
          <p:nvPr/>
        </p:nvSpPr>
        <p:spPr>
          <a:xfrm>
            <a:off x="2938510" y="2014194"/>
            <a:ext cx="8398275" cy="32936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800" b="1" dirty="0"/>
              <a:t>1- فضائل النبي صلى الله عليه وسلم</a:t>
            </a:r>
          </a:p>
          <a:p>
            <a:pPr algn="r"/>
            <a:r>
              <a:rPr lang="ar-SA" sz="2800" b="1" dirty="0"/>
              <a:t> </a:t>
            </a:r>
          </a:p>
          <a:p>
            <a:pPr algn="r"/>
            <a:r>
              <a:rPr lang="ar-SA" sz="2800" b="1" dirty="0"/>
              <a:t>2- معنى الشفاعة</a:t>
            </a:r>
            <a:endParaRPr lang="en-US" sz="2800" b="1" dirty="0"/>
          </a:p>
          <a:p>
            <a:pPr algn="r"/>
            <a:endParaRPr lang="ar-SA" sz="2800" b="1" dirty="0"/>
          </a:p>
          <a:p>
            <a:pPr algn="r"/>
            <a:r>
              <a:rPr lang="ar-SA" sz="2800" b="1" dirty="0"/>
              <a:t>3- التعريف بالصحابي أبو هريره رضي الله عنه  </a:t>
            </a:r>
          </a:p>
        </p:txBody>
      </p:sp>
    </p:spTree>
    <p:extLst>
      <p:ext uri="{BB962C8B-B14F-4D97-AF65-F5344CB8AC3E}">
        <p14:creationId xmlns="" xmlns:p14="http://schemas.microsoft.com/office/powerpoint/2010/main" val="299061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9DD9EB3-E967-436B-9C57-4A7C9C54B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SA" dirty="0"/>
              <a:t>اليوم سنتعرف على فضائل أخرى من فضائل نبينا محمد صلى الله عليه وسلم </a:t>
            </a:r>
          </a:p>
        </p:txBody>
      </p:sp>
      <p:sp>
        <p:nvSpPr>
          <p:cNvPr id="4" name="دبوس زينة 3">
            <a:extLst>
              <a:ext uri="{FF2B5EF4-FFF2-40B4-BE49-F238E27FC236}">
                <a16:creationId xmlns="" xmlns:a16="http://schemas.microsoft.com/office/drawing/2014/main" id="{FC6A1370-7914-43EF-88EF-0E43E94EACB6}"/>
              </a:ext>
            </a:extLst>
          </p:cNvPr>
          <p:cNvSpPr/>
          <p:nvPr/>
        </p:nvSpPr>
        <p:spPr>
          <a:xfrm>
            <a:off x="4661741" y="2459934"/>
            <a:ext cx="4532244" cy="3210339"/>
          </a:xfrm>
          <a:prstGeom prst="plaque">
            <a:avLst>
              <a:gd name="adj" fmla="val 318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Akhbar MT" pitchFamily="2" charset="-78"/>
              </a:rPr>
              <a:t>نقرأ الحديث التالي معاً </a:t>
            </a:r>
            <a:r>
              <a:rPr lang="ar-SA" sz="3200" dirty="0" err="1">
                <a:solidFill>
                  <a:srgbClr val="002060"/>
                </a:solidFill>
                <a:cs typeface="Akhbar MT" pitchFamily="2" charset="-78"/>
              </a:rPr>
              <a:t>لنتستخرج</a:t>
            </a:r>
            <a:r>
              <a:rPr lang="ar-SA" sz="3200" dirty="0">
                <a:solidFill>
                  <a:srgbClr val="002060"/>
                </a:solidFill>
                <a:cs typeface="Akhbar MT" pitchFamily="2" charset="-78"/>
              </a:rPr>
              <a:t> منه فضائل النبي صلى الله عليه وسلم 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779FB2EA-8686-4940-8680-12F885B5C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847" y="4145871"/>
            <a:ext cx="3277340" cy="25842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26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FCE77D16-5E2E-4642-86D5-AF4C89DA0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485" y="3147706"/>
            <a:ext cx="9068586" cy="2590800"/>
          </a:xfrm>
        </p:spPr>
        <p:txBody>
          <a:bodyPr/>
          <a:lstStyle/>
          <a:p>
            <a:r>
              <a:rPr lang="ar-S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عن أبي هريرة قال: قال رسول الله صلى الله عليه وسلم: ((</a:t>
            </a:r>
            <a:r>
              <a:rPr lang="ar-SA" b="0" i="0" dirty="0">
                <a:solidFill>
                  <a:schemeClr val="accent6">
                    <a:lumMod val="75000"/>
                  </a:schemeClr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أنا سيد ولَد آدم يوم القيامة، وأول مَن يَنشق عنه القبر، وأول شافع، وأول مشفَّع</a:t>
            </a:r>
            <a:r>
              <a:rPr lang="ar-SA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)).</a:t>
            </a:r>
            <a:r>
              <a:rPr lang="ar-SA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ar-SA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ar-SA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ar-SA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34185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الشرح: سهم لأسفل 1">
            <a:extLst>
              <a:ext uri="{FF2B5EF4-FFF2-40B4-BE49-F238E27FC236}">
                <a16:creationId xmlns="" xmlns:a16="http://schemas.microsoft.com/office/drawing/2014/main" id="{68DF2F6B-C993-4712-BC99-70E8E6CF15D7}"/>
              </a:ext>
            </a:extLst>
          </p:cNvPr>
          <p:cNvSpPr/>
          <p:nvPr/>
        </p:nvSpPr>
        <p:spPr>
          <a:xfrm>
            <a:off x="3790765" y="408372"/>
            <a:ext cx="5495278" cy="1269507"/>
          </a:xfrm>
          <a:prstGeom prst="downArrowCallout">
            <a:avLst>
              <a:gd name="adj1" fmla="val 11466"/>
              <a:gd name="adj2" fmla="val 23496"/>
              <a:gd name="adj3" fmla="val 25000"/>
              <a:gd name="adj4" fmla="val 649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err="1"/>
              <a:t>فضائلالنبي</a:t>
            </a:r>
            <a:r>
              <a:rPr lang="ar-SA" dirty="0"/>
              <a:t> صلى الله عليه وسلم  </a:t>
            </a:r>
            <a:r>
              <a:rPr lang="ar-SA" dirty="0" err="1"/>
              <a:t>المذكوره</a:t>
            </a:r>
            <a:r>
              <a:rPr lang="ar-SA" dirty="0"/>
              <a:t> في الحديث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C75F3839-E3A5-4B3A-BC56-431BEA147F39}"/>
              </a:ext>
            </a:extLst>
          </p:cNvPr>
          <p:cNvSpPr/>
          <p:nvPr/>
        </p:nvSpPr>
        <p:spPr>
          <a:xfrm>
            <a:off x="4935986" y="1999695"/>
            <a:ext cx="3453413" cy="1074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أنا سيد ولد آدم يوم القيامة </a:t>
            </a:r>
          </a:p>
        </p:txBody>
      </p:sp>
      <p:sp>
        <p:nvSpPr>
          <p:cNvPr id="5" name="مخطط انسيابي: رابط 4">
            <a:extLst>
              <a:ext uri="{FF2B5EF4-FFF2-40B4-BE49-F238E27FC236}">
                <a16:creationId xmlns="" xmlns:a16="http://schemas.microsoft.com/office/drawing/2014/main" id="{1032E648-EC51-4B0C-A5D7-AE05BC3AD6F4}"/>
              </a:ext>
            </a:extLst>
          </p:cNvPr>
          <p:cNvSpPr/>
          <p:nvPr/>
        </p:nvSpPr>
        <p:spPr>
          <a:xfrm>
            <a:off x="9534618" y="3073893"/>
            <a:ext cx="1988598" cy="134718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معنى السيد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="" xmlns:a16="http://schemas.microsoft.com/office/drawing/2014/main" id="{7D3261EF-9FA0-4349-BC66-495D5A69CEF9}"/>
              </a:ext>
            </a:extLst>
          </p:cNvPr>
          <p:cNvSpPr/>
          <p:nvPr/>
        </p:nvSpPr>
        <p:spPr>
          <a:xfrm>
            <a:off x="3213717" y="3675355"/>
            <a:ext cx="5903650" cy="19086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هو الذي يفوق قومه في الخير </a:t>
            </a:r>
          </a:p>
          <a:p>
            <a:pPr algn="ctr"/>
            <a:r>
              <a:rPr lang="ar-SA" dirty="0"/>
              <a:t>فهو سابق للخير يفزع إليه قومه في الشدائد </a:t>
            </a:r>
          </a:p>
        </p:txBody>
      </p:sp>
      <p:sp>
        <p:nvSpPr>
          <p:cNvPr id="7" name="نجمة: 6 نقاط 6">
            <a:extLst>
              <a:ext uri="{FF2B5EF4-FFF2-40B4-BE49-F238E27FC236}">
                <a16:creationId xmlns="" xmlns:a16="http://schemas.microsoft.com/office/drawing/2014/main" id="{2F0985E0-8B22-4DCD-9802-8ECB88F0B9AB}"/>
              </a:ext>
            </a:extLst>
          </p:cNvPr>
          <p:cNvSpPr/>
          <p:nvPr/>
        </p:nvSpPr>
        <p:spPr>
          <a:xfrm>
            <a:off x="7905566" y="1999695"/>
            <a:ext cx="967666" cy="107419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أولاً</a:t>
            </a:r>
          </a:p>
        </p:txBody>
      </p:sp>
    </p:spTree>
    <p:extLst>
      <p:ext uri="{BB962C8B-B14F-4D97-AF65-F5344CB8AC3E}">
        <p14:creationId xmlns="" xmlns:p14="http://schemas.microsoft.com/office/powerpoint/2010/main" val="21082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D9BAEF1E-B03C-4BC7-AE62-1D2CB4966F12}"/>
              </a:ext>
            </a:extLst>
          </p:cNvPr>
          <p:cNvSpPr/>
          <p:nvPr/>
        </p:nvSpPr>
        <p:spPr>
          <a:xfrm>
            <a:off x="5504155" y="754603"/>
            <a:ext cx="4705165" cy="923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أول من ينشق عنه القمر </a:t>
            </a:r>
          </a:p>
        </p:txBody>
      </p:sp>
      <p:sp>
        <p:nvSpPr>
          <p:cNvPr id="2" name="نجمة: 6 نقاط 1">
            <a:extLst>
              <a:ext uri="{FF2B5EF4-FFF2-40B4-BE49-F238E27FC236}">
                <a16:creationId xmlns="" xmlns:a16="http://schemas.microsoft.com/office/drawing/2014/main" id="{5049A6B9-671D-4756-BA7B-B54C418D2C20}"/>
              </a:ext>
            </a:extLst>
          </p:cNvPr>
          <p:cNvSpPr/>
          <p:nvPr/>
        </p:nvSpPr>
        <p:spPr>
          <a:xfrm>
            <a:off x="9774314" y="692458"/>
            <a:ext cx="870012" cy="98542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ثانياً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="" xmlns:a16="http://schemas.microsoft.com/office/drawing/2014/main" id="{F419E2B6-59BC-477C-A7FC-F31E952B9063}"/>
              </a:ext>
            </a:extLst>
          </p:cNvPr>
          <p:cNvSpPr/>
          <p:nvPr/>
        </p:nvSpPr>
        <p:spPr>
          <a:xfrm>
            <a:off x="3037643" y="2467992"/>
            <a:ext cx="6116714" cy="27787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  <a:t>هذه فضيلة خاصة بنبينا صلى الله عليه وسلم، فهو أول مَن يُبعَث من إخوانه الأنبياء، وهم صلوات الله وسلامه عليهم أول زمرة تَنشقُّ عنهم الأرض حين البعث</a:t>
            </a:r>
            <a:br>
              <a:rPr lang="ar-SA" sz="32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  <a:cs typeface="Akhbar MT" pitchFamily="2" charset="-78"/>
              </a:rPr>
            </a:br>
            <a:endParaRPr lang="ar-SA" sz="3200" b="1" dirty="0">
              <a:cs typeface="Akhbar M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52748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مخصص</PresentationFormat>
  <Paragraphs>47</Paragraphs>
  <Slides>15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الشريحة 1</vt:lpstr>
      <vt:lpstr>الشريحة 2</vt:lpstr>
      <vt:lpstr>الشريحة 3</vt:lpstr>
      <vt:lpstr>فضائل النبي صلى الله عليه وسلم : </vt:lpstr>
      <vt:lpstr>أهداف الدرس:  </vt:lpstr>
      <vt:lpstr>اليوم سنتعرف على فضائل أخرى من فضائل نبينا محمد صلى الله عليه وسلم </vt:lpstr>
      <vt:lpstr>عن أبي هريرة قال: قال رسول الله صلى الله عليه وسلم: ((أنا سيد ولَد آدم يوم القيامة، وأول مَن يَنشق عنه القبر، وأول شافع، وأول مشفَّع)).  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CEC</dc:creator>
  <cp:lastModifiedBy>CEC</cp:lastModifiedBy>
  <cp:revision>2</cp:revision>
  <dcterms:modified xsi:type="dcterms:W3CDTF">2021-10-09T14:42:38Z</dcterms:modified>
</cp:coreProperties>
</file>