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497" r:id="rId2"/>
    <p:sldId id="527" r:id="rId3"/>
    <p:sldId id="259" r:id="rId4"/>
    <p:sldId id="258" r:id="rId5"/>
    <p:sldId id="541" r:id="rId6"/>
    <p:sldId id="528" r:id="rId7"/>
    <p:sldId id="265" r:id="rId8"/>
    <p:sldId id="547" r:id="rId9"/>
    <p:sldId id="529" r:id="rId10"/>
    <p:sldId id="530" r:id="rId11"/>
    <p:sldId id="262" r:id="rId12"/>
    <p:sldId id="542" r:id="rId13"/>
    <p:sldId id="543" r:id="rId14"/>
    <p:sldId id="550" r:id="rId15"/>
    <p:sldId id="535" r:id="rId16"/>
    <p:sldId id="537" r:id="rId17"/>
    <p:sldId id="536" r:id="rId18"/>
    <p:sldId id="545" r:id="rId19"/>
    <p:sldId id="501" r:id="rId20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EC9"/>
    <a:srgbClr val="F8EFE8"/>
    <a:srgbClr val="F1C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4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560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795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1507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454540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0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1367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3706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198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738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002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3685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90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680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660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5391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2572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9414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46CB39B-5F4C-4A7E-9BE3-AAFD45576D16}" type="datetime2">
              <a:rPr lang="en-US" smtClean="0"/>
              <a:t>Sunday, October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7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hdphoto" Target="../media/hdphoto1.wdp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aindart.deviantart.com/art/blackboard-chalk-309519870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5A9DFF5-6E68-4E94-AA90-39A395D578FA}"/>
              </a:ext>
            </a:extLst>
          </p:cNvPr>
          <p:cNvSpPr/>
          <p:nvPr/>
        </p:nvSpPr>
        <p:spPr>
          <a:xfrm>
            <a:off x="3650672" y="886897"/>
            <a:ext cx="4890655" cy="498764"/>
          </a:xfrm>
          <a:prstGeom prst="roundRect">
            <a:avLst/>
          </a:prstGeom>
          <a:solidFill>
            <a:schemeClr val="accent1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مادة / المهارات الحياتية و الاسرية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19FC32-0290-4786-95E3-15A9F73B8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2" y="612369"/>
            <a:ext cx="2213958" cy="2213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A5B68FA2-E633-4EC3-9736-BE4697483E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534" y="3373375"/>
            <a:ext cx="3374352" cy="3255818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3B45D72-CF36-4A33-9B91-A167BF1B5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1345" y="2322021"/>
            <a:ext cx="4890655" cy="315031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CD9DD48-2B4B-4CDA-8399-1970FD270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54" y="33665"/>
            <a:ext cx="4692290" cy="61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4FA27C7-9515-4C56-87A0-261EBF413D78}"/>
              </a:ext>
            </a:extLst>
          </p:cNvPr>
          <p:cNvSpPr/>
          <p:nvPr/>
        </p:nvSpPr>
        <p:spPr>
          <a:xfrm>
            <a:off x="10460182" y="2826327"/>
            <a:ext cx="1011382" cy="47105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>
                <a:solidFill>
                  <a:schemeClr val="tx1"/>
                </a:solidFill>
              </a:rPr>
              <a:t>التاريخ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B5C5119-571B-4B64-ABC3-91D9CAC287BD}"/>
              </a:ext>
            </a:extLst>
          </p:cNvPr>
          <p:cNvSpPr/>
          <p:nvPr/>
        </p:nvSpPr>
        <p:spPr>
          <a:xfrm>
            <a:off x="10460182" y="3678278"/>
            <a:ext cx="1011382" cy="47105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>
                <a:solidFill>
                  <a:schemeClr val="tx1"/>
                </a:solidFill>
              </a:rPr>
              <a:t>اليوم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CDEBBC6-7AB8-4E84-B2C6-F2CE2663C34F}"/>
              </a:ext>
            </a:extLst>
          </p:cNvPr>
          <p:cNvSpPr/>
          <p:nvPr/>
        </p:nvSpPr>
        <p:spPr>
          <a:xfrm>
            <a:off x="10460182" y="4530229"/>
            <a:ext cx="1011382" cy="47105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>
                <a:solidFill>
                  <a:schemeClr val="tx1"/>
                </a:solidFill>
              </a:rPr>
              <a:t>الحصة</a:t>
            </a: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C0363EA-852B-4A1A-8DC9-EBD966BFD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21" y="1462100"/>
            <a:ext cx="3186155" cy="783481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1147AE9-C38A-489D-B913-46CDCD2D1B7B}"/>
              </a:ext>
            </a:extLst>
          </p:cNvPr>
          <p:cNvSpPr txBox="1"/>
          <p:nvPr/>
        </p:nvSpPr>
        <p:spPr>
          <a:xfrm>
            <a:off x="8028708" y="2804160"/>
            <a:ext cx="223009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>
                <a:solidFill>
                  <a:schemeClr val="accent6">
                    <a:lumMod val="50000"/>
                  </a:schemeClr>
                </a:solidFill>
              </a:rPr>
              <a:t>   -   -1443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8ED9BFC-5AFE-4ECD-B4CD-ECE37EC9E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3130" y="3297382"/>
            <a:ext cx="2392508" cy="3106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035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جدول 7">
            <a:extLst>
              <a:ext uri="{FF2B5EF4-FFF2-40B4-BE49-F238E27FC236}">
                <a16:creationId xmlns:a16="http://schemas.microsoft.com/office/drawing/2014/main" id="{DC8B5DBD-1FBF-4BC1-8050-763E4C31D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378884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التحليل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8FB8A85-8341-4D7B-AE36-1718A70CA664}"/>
              </a:ext>
            </a:extLst>
          </p:cNvPr>
          <p:cNvSpPr txBox="1"/>
          <p:nvPr/>
        </p:nvSpPr>
        <p:spPr>
          <a:xfrm>
            <a:off x="4407655" y="297303"/>
            <a:ext cx="731517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/>
            <a:r>
              <a:rPr lang="ar-EG" sz="2800" b="1" dirty="0">
                <a:solidFill>
                  <a:srgbClr val="C00000"/>
                </a:solidFill>
                <a:latin typeface="Traditional Arabic" panose="02020603050405020304" pitchFamily="18" charset="-78"/>
              </a:rPr>
              <a:t>أولا: ارتداء الملابس المدرسية: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23E7D50-60D5-400B-B21A-DF1E842E36C8}"/>
              </a:ext>
            </a:extLst>
          </p:cNvPr>
          <p:cNvSpPr txBox="1"/>
          <p:nvPr/>
        </p:nvSpPr>
        <p:spPr>
          <a:xfrm>
            <a:off x="4657688" y="961151"/>
            <a:ext cx="68151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/>
            <a:r>
              <a:rPr lang="ar-EG" sz="28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- عند ارتداء الملابس تذكري ما يلي: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6089659-085D-4D47-BA4D-211984768CE0}"/>
              </a:ext>
            </a:extLst>
          </p:cNvPr>
          <p:cNvSpPr txBox="1"/>
          <p:nvPr/>
        </p:nvSpPr>
        <p:spPr>
          <a:xfrm>
            <a:off x="1302327" y="1720917"/>
            <a:ext cx="8960756" cy="46753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514350" indent="-514350" algn="justLow" rtl="1">
              <a:lnSpc>
                <a:spcPct val="150000"/>
              </a:lnSpc>
              <a:buAutoNum type="arabicPeriod"/>
            </a:pPr>
            <a:r>
              <a:rPr lang="ar-EG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دعاء اللبس.</a:t>
            </a:r>
          </a:p>
          <a:p>
            <a:pPr marL="514350" indent="-514350" algn="justLow" rtl="1">
              <a:lnSpc>
                <a:spcPct val="150000"/>
              </a:lnSpc>
              <a:buAutoNum type="arabicPeriod"/>
            </a:pPr>
            <a:endParaRPr lang="ar-EG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</a:endParaRPr>
          </a:p>
          <a:p>
            <a:pPr marL="514350" indent="-514350" algn="justLow" rtl="1">
              <a:lnSpc>
                <a:spcPct val="150000"/>
              </a:lnSpc>
              <a:buAutoNum type="arabicPeriod"/>
            </a:pPr>
            <a:r>
              <a:rPr lang="ar-EG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فتح جميع 	</a:t>
            </a:r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       </a:t>
            </a:r>
            <a:r>
              <a:rPr lang="ar-EG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	أو 	   .</a:t>
            </a:r>
          </a:p>
          <a:p>
            <a:pPr marL="514350" indent="-514350" algn="justLow" rtl="1">
              <a:lnSpc>
                <a:spcPct val="150000"/>
              </a:lnSpc>
              <a:buAutoNum type="arabicPeriod"/>
            </a:pPr>
            <a:endParaRPr lang="ar-EG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</a:endParaRPr>
          </a:p>
          <a:p>
            <a:pPr marL="514350" indent="-514350" algn="justLow" rtl="1">
              <a:lnSpc>
                <a:spcPct val="150000"/>
              </a:lnSpc>
              <a:buAutoNum type="arabicPeriod"/>
            </a:pPr>
            <a:r>
              <a:rPr lang="ar-EG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لبسها برفق؛ كي لا يحدث فيها تمزق أو </a:t>
            </a:r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تكسر</a:t>
            </a:r>
            <a:r>
              <a:rPr lang="ar-EG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		.</a:t>
            </a:r>
          </a:p>
          <a:p>
            <a:pPr marL="514350" indent="-514350" algn="justLow" rtl="1">
              <a:lnSpc>
                <a:spcPct val="150000"/>
              </a:lnSpc>
              <a:buAutoNum type="arabicPeriod"/>
            </a:pPr>
            <a:endParaRPr lang="ar-EG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</a:endParaRPr>
          </a:p>
          <a:p>
            <a:pPr marL="514350" indent="-514350" algn="justLow" rtl="1">
              <a:lnSpc>
                <a:spcPct val="150000"/>
              </a:lnSpc>
              <a:buAutoNum type="arabicPeriod"/>
            </a:pPr>
            <a:r>
              <a:rPr lang="ar-EG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ارتداؤها من جهة 	      وليس من جهة القدمين؛ لحفظها من الاتساخ.</a:t>
            </a:r>
          </a:p>
          <a:p>
            <a:pPr marL="514350" indent="-514350" algn="justLow" rtl="1">
              <a:lnSpc>
                <a:spcPct val="150000"/>
              </a:lnSpc>
              <a:buAutoNum type="arabicPeriod"/>
            </a:pPr>
            <a:endParaRPr lang="ar-E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</a:endParaRPr>
          </a:p>
          <a:p>
            <a:pPr marL="514350" indent="-514350" algn="justLow" rtl="1">
              <a:lnSpc>
                <a:spcPct val="150000"/>
              </a:lnSpc>
              <a:buAutoNum type="arabicPeriod"/>
            </a:pPr>
            <a:r>
              <a:rPr lang="ar-EG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تجنب وضع 	      </a:t>
            </a:r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      </a:t>
            </a:r>
            <a:r>
              <a:rPr lang="ar-EG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والأشياء كبيرة الحجم في الجيوب.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DEE7A4B3-751D-4B41-BA21-537159CC3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7" t="7070" r="22656" b="71721"/>
          <a:stretch>
            <a:fillRect/>
          </a:stretch>
        </p:blipFill>
        <p:spPr>
          <a:xfrm>
            <a:off x="7552316" y="2550959"/>
            <a:ext cx="1000132" cy="107157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CDE884B-7135-495F-AF20-D6365ECA9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7" t="42419" r="30468" b="34958"/>
          <a:stretch>
            <a:fillRect/>
          </a:stretch>
        </p:blipFill>
        <p:spPr>
          <a:xfrm>
            <a:off x="6887945" y="4208783"/>
            <a:ext cx="857256" cy="1143008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A49CB25-4DB6-4DCF-BE70-FE4772F13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E2EB"/>
              </a:clrFrom>
              <a:clrTo>
                <a:srgbClr val="F6E2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945" y="5524140"/>
            <a:ext cx="1328743" cy="88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سحاب وسترة HXSD داون، رقم 8، أكسسوار ذو طرفين، بسحاب من الراتنج، رقم سحاب  ملابس بسحاب مزدوج بسحّاب 15 سميك, الراتنج, 70cm : Amazon.ae: المنزل">
            <a:extLst>
              <a:ext uri="{FF2B5EF4-FFF2-40B4-BE49-F238E27FC236}">
                <a16:creationId xmlns:a16="http://schemas.microsoft.com/office/drawing/2014/main" id="{490E38EE-3E28-4B8D-8386-A18330E45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628" y="2396921"/>
            <a:ext cx="2006744" cy="9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8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F8C8FAF-34B4-4F55-B3E9-838942C636EA}"/>
              </a:ext>
            </a:extLst>
          </p:cNvPr>
          <p:cNvSpPr txBox="1">
            <a:spLocks noChangeArrowheads="1"/>
          </p:cNvSpPr>
          <p:nvPr/>
        </p:nvSpPr>
        <p:spPr>
          <a:xfrm>
            <a:off x="5041108" y="2721395"/>
            <a:ext cx="5430837" cy="2087562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ar-SA" altLang="ar-SA" b="1" dirty="0">
              <a:solidFill>
                <a:srgbClr val="FF0000"/>
              </a:solidFill>
            </a:endParaRPr>
          </a:p>
          <a:p>
            <a:endParaRPr lang="ar-SA" sz="66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ar-SA" altLang="ar-SA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ar-SA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جدول 7">
            <a:extLst>
              <a:ext uri="{FF2B5EF4-FFF2-40B4-BE49-F238E27FC236}">
                <a16:creationId xmlns:a16="http://schemas.microsoft.com/office/drawing/2014/main" id="{65DCBA88-6FC5-4EBD-ACDC-BC39BD55F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05704"/>
              </p:ext>
            </p:extLst>
          </p:nvPr>
        </p:nvGraphicFramePr>
        <p:xfrm>
          <a:off x="0" y="0"/>
          <a:ext cx="3713018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الخبرة المعرفية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sp>
        <p:nvSpPr>
          <p:cNvPr id="9" name="مستطيل 8">
            <a:extLst>
              <a:ext uri="{FF2B5EF4-FFF2-40B4-BE49-F238E27FC236}">
                <a16:creationId xmlns:a16="http://schemas.microsoft.com/office/drawing/2014/main" id="{7AD8387A-BF2A-4847-AAA8-BE206E28558E}"/>
              </a:ext>
            </a:extLst>
          </p:cNvPr>
          <p:cNvSpPr/>
          <p:nvPr/>
        </p:nvSpPr>
        <p:spPr>
          <a:xfrm>
            <a:off x="1414623" y="599889"/>
            <a:ext cx="10078586" cy="2571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endParaRPr lang="en-US" sz="1400" b="1" dirty="0">
              <a:solidFill>
                <a:srgbClr val="FF0000"/>
              </a:solidFill>
            </a:endParaRPr>
          </a:p>
          <a:p>
            <a:pPr algn="r" rtl="1">
              <a:lnSpc>
                <a:spcPct val="150000"/>
              </a:lnSpc>
            </a:pPr>
            <a:r>
              <a:rPr lang="ar-SA" sz="2400" b="1" dirty="0">
                <a:solidFill>
                  <a:srgbClr val="FF0000"/>
                </a:solidFill>
              </a:rPr>
              <a:t>عند خلع الملابس تذكري ما يلي:</a:t>
            </a:r>
            <a:endParaRPr lang="en-US" sz="2400" b="1" dirty="0">
              <a:solidFill>
                <a:srgbClr val="FF0000"/>
              </a:solidFill>
            </a:endParaRP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sz="2400" b="1" dirty="0">
                <a:solidFill>
                  <a:srgbClr val="002060"/>
                </a:solidFill>
              </a:rPr>
              <a:t>خلع           أولاً؛ للمحافظة على نظافة ملابسكِ وتجنُّب فتقها.</a:t>
            </a:r>
            <a:endParaRPr lang="en-US" sz="2400" b="1" dirty="0">
              <a:solidFill>
                <a:srgbClr val="002060"/>
              </a:solidFill>
            </a:endParaRP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sz="2400" b="1" dirty="0">
                <a:solidFill>
                  <a:srgbClr val="002060"/>
                </a:solidFill>
              </a:rPr>
              <a:t>استبدال ملابس المدرسة حال وصولكِ إلى             ؛ لمنع حدوث أي بقع عليها، وتعليقها على .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r" rtl="1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1" name="صورة 10" descr="Shoes.jpg">
            <a:extLst>
              <a:ext uri="{FF2B5EF4-FFF2-40B4-BE49-F238E27FC236}">
                <a16:creationId xmlns:a16="http://schemas.microsoft.com/office/drawing/2014/main" id="{770F810F-F748-45F5-8689-91C55DFA1E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673" y="1358191"/>
            <a:ext cx="831272" cy="70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5DFC5BF-6E71-41A9-A72F-C3211F98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663" y="2075594"/>
            <a:ext cx="1063275" cy="70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13AA4A8-455D-4EF1-9A1E-ADEBB48A0EF6}"/>
              </a:ext>
            </a:extLst>
          </p:cNvPr>
          <p:cNvSpPr txBox="1"/>
          <p:nvPr/>
        </p:nvSpPr>
        <p:spPr>
          <a:xfrm>
            <a:off x="2743200" y="3476640"/>
            <a:ext cx="7924800" cy="307462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000" b="1" dirty="0">
                <a:solidFill>
                  <a:srgbClr val="002060"/>
                </a:solidFill>
              </a:rPr>
              <a:t>أفرغ جيوبي مما فيها.</a:t>
            </a:r>
            <a:endParaRPr lang="en-US" sz="2000" b="1" dirty="0">
              <a:solidFill>
                <a:srgbClr val="002060"/>
              </a:solidFill>
            </a:endParaRPr>
          </a:p>
          <a:p>
            <a:pPr marL="342900" indent="-34290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000" b="1" dirty="0">
                <a:solidFill>
                  <a:srgbClr val="002060"/>
                </a:solidFill>
              </a:rPr>
              <a:t>أعرّض ملابسي المخلوعة للهواء؛ للتخلص من رائحة ورطوبة الجسم.</a:t>
            </a:r>
            <a:endParaRPr lang="en-US" sz="2000" b="1" dirty="0">
              <a:solidFill>
                <a:srgbClr val="002060"/>
              </a:solidFill>
            </a:endParaRPr>
          </a:p>
          <a:p>
            <a:pPr marL="342900" indent="-34290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000" b="1" dirty="0">
                <a:solidFill>
                  <a:srgbClr val="002060"/>
                </a:solidFill>
              </a:rPr>
              <a:t>أعلق ملابسي النظيفة مرة أخرى، وأغلق فتحاتها؛ حتى تحافظ على شكلها وهي معلقة.</a:t>
            </a:r>
            <a:endParaRPr lang="en-US" sz="2000" b="1" dirty="0">
              <a:solidFill>
                <a:srgbClr val="002060"/>
              </a:solidFill>
            </a:endParaRPr>
          </a:p>
          <a:p>
            <a:pPr marL="342900" indent="-34290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000" b="1" dirty="0">
                <a:solidFill>
                  <a:srgbClr val="002060"/>
                </a:solidFill>
              </a:rPr>
              <a:t>أضع ملابسي المتسخة في سلة الغسيل.</a:t>
            </a:r>
            <a:endParaRPr lang="en-US" sz="2000" b="1" dirty="0">
              <a:solidFill>
                <a:srgbClr val="002060"/>
              </a:solidFill>
            </a:endParaRPr>
          </a:p>
          <a:p>
            <a:pPr marL="342900" indent="-34290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000" b="1" dirty="0">
                <a:solidFill>
                  <a:srgbClr val="002060"/>
                </a:solidFill>
              </a:rPr>
              <a:t>أغسل ملابسي بمساعدة والدتي.</a:t>
            </a:r>
            <a:endParaRPr lang="ar-SA" sz="2000" dirty="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C014E5F-30F9-4739-8ECB-4F8BF7F64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675" y="175965"/>
            <a:ext cx="6791325" cy="66675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2DAB87B3-7C27-4E2C-AD7E-02B585283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9840" y="2721395"/>
            <a:ext cx="4610100" cy="647700"/>
          </a:xfrm>
          <a:prstGeom prst="rect">
            <a:avLst/>
          </a:prstGeom>
        </p:spPr>
      </p:pic>
      <p:pic>
        <p:nvPicPr>
          <p:cNvPr id="22" name="Picture 2" descr="تفسير رؤية جيب في المنام أو الحلم | أحلامك.نت">
            <a:extLst>
              <a:ext uri="{FF2B5EF4-FFF2-40B4-BE49-F238E27FC236}">
                <a16:creationId xmlns:a16="http://schemas.microsoft.com/office/drawing/2014/main" id="{93B9439C-66FA-4437-91F4-69F0AEA63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840" y="3651676"/>
            <a:ext cx="814828" cy="53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الملكة - 7حيل تساعدك على تجفيف الملابس بشكل سريع">
            <a:extLst>
              <a:ext uri="{FF2B5EF4-FFF2-40B4-BE49-F238E27FC236}">
                <a16:creationId xmlns:a16="http://schemas.microsoft.com/office/drawing/2014/main" id="{3525249D-EFC6-474E-9DA6-B7858B0BC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002" y="4190772"/>
            <a:ext cx="951097" cy="6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حلول بسيطة للحصول على ملابس جافة بأسرع وقت خلال برودة الطقس - بوابة الشروق  - نسخة الموبايل">
            <a:extLst>
              <a:ext uri="{FF2B5EF4-FFF2-40B4-BE49-F238E27FC236}">
                <a16:creationId xmlns:a16="http://schemas.microsoft.com/office/drawing/2014/main" id="{1DEC5988-88EF-402E-A34B-56DB21F58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067261" y="4727945"/>
            <a:ext cx="1152948" cy="71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13 نصيحة للحفاظ على الغسيل | سوبر ماما">
            <a:extLst>
              <a:ext uri="{FF2B5EF4-FFF2-40B4-BE49-F238E27FC236}">
                <a16:creationId xmlns:a16="http://schemas.microsoft.com/office/drawing/2014/main" id="{1BD6D1AE-62BF-4F08-9D09-0E0748299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2681" b="5159"/>
          <a:stretch/>
        </p:blipFill>
        <p:spPr bwMode="auto">
          <a:xfrm>
            <a:off x="6333432" y="5440947"/>
            <a:ext cx="744335" cy="52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Kaj pomenijo ikone na pralnem stroju: zapis, dekodiranje, opis načinov -  Orodja in opreme 2020">
            <a:extLst>
              <a:ext uri="{FF2B5EF4-FFF2-40B4-BE49-F238E27FC236}">
                <a16:creationId xmlns:a16="http://schemas.microsoft.com/office/drawing/2014/main" id="{69F4A7F4-3508-457D-BFF4-07B4847CD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22" y="5942425"/>
            <a:ext cx="1096832" cy="9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8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F8C8FAF-34B4-4F55-B3E9-838942C636EA}"/>
              </a:ext>
            </a:extLst>
          </p:cNvPr>
          <p:cNvSpPr txBox="1">
            <a:spLocks noChangeArrowheads="1"/>
          </p:cNvSpPr>
          <p:nvPr/>
        </p:nvSpPr>
        <p:spPr>
          <a:xfrm>
            <a:off x="5041108" y="2721395"/>
            <a:ext cx="5430837" cy="2087562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ar-SA" altLang="ar-SA" b="1" dirty="0">
              <a:solidFill>
                <a:srgbClr val="FF0000"/>
              </a:solidFill>
            </a:endParaRPr>
          </a:p>
          <a:p>
            <a:endParaRPr lang="ar-SA" sz="66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ar-SA" altLang="ar-SA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ar-SA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جدول 7">
            <a:extLst>
              <a:ext uri="{FF2B5EF4-FFF2-40B4-BE49-F238E27FC236}">
                <a16:creationId xmlns:a16="http://schemas.microsoft.com/office/drawing/2014/main" id="{65DCBA88-6FC5-4EBD-ACDC-BC39BD55F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101816"/>
              </p:ext>
            </p:extLst>
          </p:nvPr>
        </p:nvGraphicFramePr>
        <p:xfrm>
          <a:off x="0" y="0"/>
          <a:ext cx="3713018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التصنيف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F8682383-65C6-47B3-9827-B1E67FE79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746" y="1112520"/>
            <a:ext cx="8742218" cy="574548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A557900-A2B6-4670-BACF-C925F72B3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988" y="7421"/>
            <a:ext cx="2705478" cy="1438476"/>
          </a:xfrm>
          <a:prstGeom prst="rect">
            <a:avLst/>
          </a:prstGeom>
        </p:spPr>
      </p:pic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795C17F7-142E-44B3-80FE-F7D6D827CCBE}"/>
              </a:ext>
            </a:extLst>
          </p:cNvPr>
          <p:cNvCxnSpPr/>
          <p:nvPr/>
        </p:nvCxnSpPr>
        <p:spPr>
          <a:xfrm flipH="1">
            <a:off x="6096000" y="2881745"/>
            <a:ext cx="1052945" cy="4156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00473893-B09F-412E-8AB7-AAC6A352BBF8}"/>
              </a:ext>
            </a:extLst>
          </p:cNvPr>
          <p:cNvCxnSpPr>
            <a:cxnSpLocks/>
          </p:cNvCxnSpPr>
          <p:nvPr/>
        </p:nvCxnSpPr>
        <p:spPr>
          <a:xfrm flipH="1">
            <a:off x="3320667" y="2852995"/>
            <a:ext cx="3814423" cy="11035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21F0ACF8-C0EF-4413-BD82-8D1DED3D5EC0}"/>
              </a:ext>
            </a:extLst>
          </p:cNvPr>
          <p:cNvCxnSpPr>
            <a:cxnSpLocks/>
          </p:cNvCxnSpPr>
          <p:nvPr/>
        </p:nvCxnSpPr>
        <p:spPr>
          <a:xfrm flipH="1" flipV="1">
            <a:off x="4257767" y="3383113"/>
            <a:ext cx="4142509" cy="8531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8B75E424-1924-4706-80DB-C562E78F1605}"/>
              </a:ext>
            </a:extLst>
          </p:cNvPr>
          <p:cNvCxnSpPr>
            <a:cxnSpLocks/>
          </p:cNvCxnSpPr>
          <p:nvPr/>
        </p:nvCxnSpPr>
        <p:spPr>
          <a:xfrm flipH="1">
            <a:off x="3550627" y="4583219"/>
            <a:ext cx="3265809" cy="8236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E9FBFB78-18D2-42F8-BA53-AE8F0CC597A7}"/>
              </a:ext>
            </a:extLst>
          </p:cNvPr>
          <p:cNvCxnSpPr>
            <a:cxnSpLocks/>
          </p:cNvCxnSpPr>
          <p:nvPr/>
        </p:nvCxnSpPr>
        <p:spPr>
          <a:xfrm flipH="1" flipV="1">
            <a:off x="5890674" y="5122650"/>
            <a:ext cx="1088154" cy="2989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1F94E363-EC57-4F24-822E-E15A12DC7C80}"/>
              </a:ext>
            </a:extLst>
          </p:cNvPr>
          <p:cNvCxnSpPr>
            <a:cxnSpLocks/>
          </p:cNvCxnSpPr>
          <p:nvPr/>
        </p:nvCxnSpPr>
        <p:spPr>
          <a:xfrm flipH="1" flipV="1">
            <a:off x="4708052" y="6084455"/>
            <a:ext cx="2177656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8FBE792F-20B9-4ACE-B8FB-8DB7DA20058B}"/>
              </a:ext>
            </a:extLst>
          </p:cNvPr>
          <p:cNvCxnSpPr>
            <a:cxnSpLocks/>
          </p:cNvCxnSpPr>
          <p:nvPr/>
        </p:nvCxnSpPr>
        <p:spPr>
          <a:xfrm flipH="1" flipV="1">
            <a:off x="4530436" y="4433315"/>
            <a:ext cx="2355273" cy="16511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16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7">
            <a:extLst>
              <a:ext uri="{FF2B5EF4-FFF2-40B4-BE49-F238E27FC236}">
                <a16:creationId xmlns:a16="http://schemas.microsoft.com/office/drawing/2014/main" id="{43853AA7-DDAB-4C91-B548-67A778B4D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289246"/>
              </p:ext>
            </p:extLst>
          </p:nvPr>
        </p:nvGraphicFramePr>
        <p:xfrm>
          <a:off x="0" y="0"/>
          <a:ext cx="3713018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الاستنتاج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92DB09D8-8CC4-4F00-9FDA-9A06DEE45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984" y="398145"/>
            <a:ext cx="3181350" cy="71437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6341C7A-1A8A-44FC-A5FA-9E6F94D6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379" y="1333728"/>
            <a:ext cx="2123209" cy="2095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8499028-75CE-48C4-90B2-652003E69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709" y="2057514"/>
            <a:ext cx="4695825" cy="64770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A0A3CAF0-BEF6-41DA-B1CD-4A9A034A2E16}"/>
              </a:ext>
            </a:extLst>
          </p:cNvPr>
          <p:cNvSpPr/>
          <p:nvPr/>
        </p:nvSpPr>
        <p:spPr>
          <a:xfrm>
            <a:off x="3528330" y="4922527"/>
            <a:ext cx="565212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ar-SA" sz="28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أن استبدال ملابسكِ الداخلية يوميًّا يجعلك نظيفة ورائحتك طيبة، ويجنِّبكِ الأمراض</a:t>
            </a:r>
            <a:r>
              <a:rPr lang="ar-SA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صورة 13" descr="Do%20you%20kno.ai">
            <a:extLst>
              <a:ext uri="{FF2B5EF4-FFF2-40B4-BE49-F238E27FC236}">
                <a16:creationId xmlns:a16="http://schemas.microsoft.com/office/drawing/2014/main" id="{C69C304D-2A3B-4925-AD24-6A824BC920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049" y="4129242"/>
            <a:ext cx="2169447" cy="93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6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7">
            <a:extLst>
              <a:ext uri="{FF2B5EF4-FFF2-40B4-BE49-F238E27FC236}">
                <a16:creationId xmlns:a16="http://schemas.microsoft.com/office/drawing/2014/main" id="{43853AA7-DDAB-4C91-B548-67A778B4D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280420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الناقد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اصدار الحكم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4B57B8A8-FEF4-49C4-A034-EEDD72280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97" y="144857"/>
            <a:ext cx="2670279" cy="141439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C6DCA08-5B68-4EB1-9A31-3D67AEB1E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6" y="1795462"/>
            <a:ext cx="11685865" cy="4743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3B552D2-41D9-4395-B38C-5C1E147E06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55" y="3918789"/>
            <a:ext cx="861030" cy="86103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DFD6C48-4236-4275-B0A4-E03308D4C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4" y="4703619"/>
            <a:ext cx="819264" cy="81926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B226498-6B7E-4DA5-AB19-16187698B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4" y="5522883"/>
            <a:ext cx="819264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EB5D496E-6F8C-4E2B-AFE2-D319A8BDA8E3}"/>
              </a:ext>
            </a:extLst>
          </p:cNvPr>
          <p:cNvSpPr/>
          <p:nvPr/>
        </p:nvSpPr>
        <p:spPr>
          <a:xfrm>
            <a:off x="4406274" y="0"/>
            <a:ext cx="3379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جهود المملكة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429D4C5-5C86-4F97-996F-A26F6330DDB4}"/>
              </a:ext>
            </a:extLst>
          </p:cNvPr>
          <p:cNvSpPr txBox="1"/>
          <p:nvPr/>
        </p:nvSpPr>
        <p:spPr>
          <a:xfrm>
            <a:off x="4494001" y="1095043"/>
            <a:ext cx="489109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ماذا أفعل بملابسي المدرسية</a:t>
            </a:r>
          </a:p>
          <a:p>
            <a:pPr algn="ctr"/>
            <a:r>
              <a:rPr lang="ar-SA" sz="2400" b="1" dirty="0"/>
              <a:t> القديمة  إذا كانت نظيفة</a:t>
            </a:r>
            <a:r>
              <a:rPr lang="ar-SA" dirty="0"/>
              <a:t> </a:t>
            </a:r>
          </a:p>
        </p:txBody>
      </p:sp>
      <p:pic>
        <p:nvPicPr>
          <p:cNvPr id="5" name="صورة 3">
            <a:extLst>
              <a:ext uri="{FF2B5EF4-FFF2-40B4-BE49-F238E27FC236}">
                <a16:creationId xmlns:a16="http://schemas.microsoft.com/office/drawing/2014/main" id="{EA2BEF1B-BBE4-4A19-9B37-7063BBCB7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185" y="2208055"/>
            <a:ext cx="5613815" cy="464994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8AFCA3A-5320-4D8E-A637-AD0A40FF939D}"/>
              </a:ext>
            </a:extLst>
          </p:cNvPr>
          <p:cNvSpPr txBox="1"/>
          <p:nvPr/>
        </p:nvSpPr>
        <p:spPr>
          <a:xfrm>
            <a:off x="1598270" y="3148032"/>
            <a:ext cx="4373039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dirty="0"/>
              <a:t>نجد ان مملكتنا الحبيبة اهتمت بالجمعيات الخيرية ومساعدة الغير داخليا او خارجيا </a:t>
            </a:r>
          </a:p>
        </p:txBody>
      </p:sp>
    </p:spTree>
    <p:extLst>
      <p:ext uri="{BB962C8B-B14F-4D97-AF65-F5344CB8AC3E}">
        <p14:creationId xmlns:p14="http://schemas.microsoft.com/office/powerpoint/2010/main" val="419347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7">
            <a:extLst>
              <a:ext uri="{FF2B5EF4-FFF2-40B4-BE49-F238E27FC236}">
                <a16:creationId xmlns:a16="http://schemas.microsoft.com/office/drawing/2014/main" id="{00B3066D-D3D1-425E-97B9-9311F991B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818603"/>
              </p:ext>
            </p:extLst>
          </p:nvPr>
        </p:nvGraphicFramePr>
        <p:xfrm>
          <a:off x="0" y="0"/>
          <a:ext cx="3713018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المحاكاة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41FFDEA5-D588-4AE9-B5E8-10D6F4C44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587" y="2264352"/>
            <a:ext cx="4162425" cy="2724150"/>
          </a:xfrm>
          <a:prstGeom prst="rect">
            <a:avLst/>
          </a:prstGeom>
        </p:spPr>
      </p:pic>
      <p:pic>
        <p:nvPicPr>
          <p:cNvPr id="4" name="01- Clothes مـلابس">
            <a:hlinkClick r:id="" action="ppaction://media"/>
            <a:extLst>
              <a:ext uri="{FF2B5EF4-FFF2-40B4-BE49-F238E27FC236}">
                <a16:creationId xmlns:a16="http://schemas.microsoft.com/office/drawing/2014/main" id="{69E3C5CB-B752-48C4-A253-FF1CE4D36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381" y="1773380"/>
            <a:ext cx="5911273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خماسي 2">
            <a:extLst>
              <a:ext uri="{FF2B5EF4-FFF2-40B4-BE49-F238E27FC236}">
                <a16:creationId xmlns:a16="http://schemas.microsoft.com/office/drawing/2014/main" id="{C05EC9AC-F615-436C-A140-4D2CC44212CF}"/>
              </a:ext>
            </a:extLst>
          </p:cNvPr>
          <p:cNvSpPr/>
          <p:nvPr/>
        </p:nvSpPr>
        <p:spPr>
          <a:xfrm>
            <a:off x="9215218" y="659472"/>
            <a:ext cx="2147455" cy="1537854"/>
          </a:xfrm>
          <a:prstGeom prst="pentagon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63500" dist="25400" dir="5400000" algn="ctr" rotWithShape="0">
              <a:srgbClr val="000000">
                <a:alpha val="69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الدين</a:t>
            </a:r>
          </a:p>
        </p:txBody>
      </p:sp>
      <p:sp>
        <p:nvSpPr>
          <p:cNvPr id="4" name="خماسي 3">
            <a:extLst>
              <a:ext uri="{FF2B5EF4-FFF2-40B4-BE49-F238E27FC236}">
                <a16:creationId xmlns:a16="http://schemas.microsoft.com/office/drawing/2014/main" id="{5DCCD8FA-561D-40FF-9893-32928CCFD0A5}"/>
              </a:ext>
            </a:extLst>
          </p:cNvPr>
          <p:cNvSpPr/>
          <p:nvPr/>
        </p:nvSpPr>
        <p:spPr>
          <a:xfrm>
            <a:off x="9215218" y="4267198"/>
            <a:ext cx="2147455" cy="1537854"/>
          </a:xfrm>
          <a:prstGeom prst="pentagon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63500" dist="25400" dir="5400000" algn="ctr" rotWithShape="0">
              <a:srgbClr val="000000">
                <a:alpha val="69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/>
              <a:t>العلوم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A65807E-4F36-4108-957B-45D9B248CF7A}"/>
              </a:ext>
            </a:extLst>
          </p:cNvPr>
          <p:cNvSpPr txBox="1"/>
          <p:nvPr/>
        </p:nvSpPr>
        <p:spPr>
          <a:xfrm>
            <a:off x="4655126" y="5158721"/>
            <a:ext cx="43925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/>
              <a:t>الصحة تتأثر بسلوكيات الفرد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BC6EBED-45AD-433D-96A7-A2E5F3E1FCBD}"/>
              </a:ext>
            </a:extLst>
          </p:cNvPr>
          <p:cNvSpPr txBox="1"/>
          <p:nvPr/>
        </p:nvSpPr>
        <p:spPr>
          <a:xfrm>
            <a:off x="3106532" y="1936262"/>
            <a:ext cx="643156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/>
              <a:t>كل فرد يقع على عاتقه مسؤولية في الحياة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780CC61-A300-48D4-BEBB-406DD85C8CDD}"/>
              </a:ext>
            </a:extLst>
          </p:cNvPr>
          <p:cNvSpPr txBox="1"/>
          <p:nvPr/>
        </p:nvSpPr>
        <p:spPr>
          <a:xfrm>
            <a:off x="7010400" y="2967861"/>
            <a:ext cx="2604654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000" b="1" dirty="0">
                <a:solidFill>
                  <a:srgbClr val="0070C0"/>
                </a:solidFill>
              </a:rPr>
              <a:t>قال تعالى: (وثيابك فطهر)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0465378-5822-4ABF-8D45-3110074CB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2" y="50907"/>
            <a:ext cx="3207742" cy="1316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82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48AFDD6-6021-4BED-853B-2CFE6E8F8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23459" cy="159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938BEC0-5ABC-4A13-9708-570779CB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942" y="1441738"/>
            <a:ext cx="7047202" cy="4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16B5D0A-0A9D-41CC-93AD-220FEFA62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36" y="459798"/>
            <a:ext cx="4440382" cy="2444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77ED54B-51EF-47C6-B9AA-86CEC001FB98}"/>
              </a:ext>
            </a:extLst>
          </p:cNvPr>
          <p:cNvSpPr/>
          <p:nvPr/>
        </p:nvSpPr>
        <p:spPr>
          <a:xfrm>
            <a:off x="4680276" y="3491966"/>
            <a:ext cx="3302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سؤال رقم  /1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284AA4D-0EAF-49C1-BC70-9D0B3B5A6B01}"/>
              </a:ext>
            </a:extLst>
          </p:cNvPr>
          <p:cNvSpPr/>
          <p:nvPr/>
        </p:nvSpPr>
        <p:spPr>
          <a:xfrm>
            <a:off x="5049768" y="4541227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صفحة 65</a:t>
            </a:r>
          </a:p>
        </p:txBody>
      </p:sp>
    </p:spTree>
    <p:extLst>
      <p:ext uri="{BB962C8B-B14F-4D97-AF65-F5344CB8AC3E}">
        <p14:creationId xmlns:p14="http://schemas.microsoft.com/office/powerpoint/2010/main" val="9058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955743D-D134-420B-A75F-2407E1838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389"/>
                    </a14:imgEffect>
                    <a14:imgEffect>
                      <a14:saturation sat="1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0"/>
            <a:ext cx="11457709" cy="95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277BFC9-D6BC-44AC-973D-67C9C52DA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5624"/>
          <a:stretch/>
        </p:blipFill>
        <p:spPr>
          <a:xfrm>
            <a:off x="9041727" y="1233620"/>
            <a:ext cx="2608059" cy="2500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EC34C49-56BA-480B-B7CC-A4AD5414E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1328609"/>
            <a:ext cx="2714021" cy="2500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3A9762F-99BA-407D-9610-2D7849195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14" y="1328609"/>
            <a:ext cx="2714021" cy="2500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FA0D558-5B99-41F3-9ACB-F1E9D83030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72" y="3915259"/>
            <a:ext cx="2826327" cy="2500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C6A1CFF-208C-4255-AC22-FB4B99380A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3977604"/>
            <a:ext cx="2714022" cy="2500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929EF12-CE6D-4856-98FE-F3E7B13927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/>
          <a:stretch/>
        </p:blipFill>
        <p:spPr>
          <a:xfrm>
            <a:off x="8835501" y="4064929"/>
            <a:ext cx="2714021" cy="2413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1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7F769979-0BD8-46E0-A7AA-F73E54F39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37" y="0"/>
            <a:ext cx="8458200" cy="976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شريط: منحني ومائل لأعلى 10">
            <a:extLst>
              <a:ext uri="{FF2B5EF4-FFF2-40B4-BE49-F238E27FC236}">
                <a16:creationId xmlns:a16="http://schemas.microsoft.com/office/drawing/2014/main" id="{FC395ECB-9F87-425F-80B7-47C6931F93F2}"/>
              </a:ext>
            </a:extLst>
          </p:cNvPr>
          <p:cNvSpPr/>
          <p:nvPr/>
        </p:nvSpPr>
        <p:spPr>
          <a:xfrm>
            <a:off x="7245927" y="2064327"/>
            <a:ext cx="3920837" cy="1364673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ما اسم الوحدة السابقة</a:t>
            </a:r>
          </a:p>
        </p:txBody>
      </p:sp>
      <p:sp>
        <p:nvSpPr>
          <p:cNvPr id="12" name="شريط: منحني ومائل لأعلى 11">
            <a:extLst>
              <a:ext uri="{FF2B5EF4-FFF2-40B4-BE49-F238E27FC236}">
                <a16:creationId xmlns:a16="http://schemas.microsoft.com/office/drawing/2014/main" id="{7248D1EE-166D-4836-B294-1B8B0BC69CDF}"/>
              </a:ext>
            </a:extLst>
          </p:cNvPr>
          <p:cNvSpPr/>
          <p:nvPr/>
        </p:nvSpPr>
        <p:spPr>
          <a:xfrm>
            <a:off x="1863437" y="2064326"/>
            <a:ext cx="3920837" cy="1364673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rgbClr val="F1C7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كيف تعتنين بغرفتك؟</a:t>
            </a:r>
          </a:p>
        </p:txBody>
      </p:sp>
      <p:sp>
        <p:nvSpPr>
          <p:cNvPr id="13" name="شريط: منحني ومائل لأعلى 12">
            <a:extLst>
              <a:ext uri="{FF2B5EF4-FFF2-40B4-BE49-F238E27FC236}">
                <a16:creationId xmlns:a16="http://schemas.microsoft.com/office/drawing/2014/main" id="{8B8CC01D-970C-44A0-AC79-B59BAC3A55FD}"/>
              </a:ext>
            </a:extLst>
          </p:cNvPr>
          <p:cNvSpPr/>
          <p:nvPr/>
        </p:nvSpPr>
        <p:spPr>
          <a:xfrm>
            <a:off x="4426528" y="4114798"/>
            <a:ext cx="3920837" cy="1364673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كيف تعتنين بمكتبك؟</a:t>
            </a:r>
          </a:p>
        </p:txBody>
      </p:sp>
    </p:spTree>
    <p:extLst>
      <p:ext uri="{BB962C8B-B14F-4D97-AF65-F5344CB8AC3E}">
        <p14:creationId xmlns:p14="http://schemas.microsoft.com/office/powerpoint/2010/main" val="38072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CE03D14-904F-42BA-A974-C790E7B7E1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6" r="11964" b="-1884"/>
          <a:stretch/>
        </p:blipFill>
        <p:spPr>
          <a:xfrm>
            <a:off x="8236528" y="138567"/>
            <a:ext cx="3726874" cy="1155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638BA56-0E10-438E-8C17-E284CA54A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l="24788" r="21878"/>
          <a:stretch/>
        </p:blipFill>
        <p:spPr>
          <a:xfrm>
            <a:off x="7661566" y="1805000"/>
            <a:ext cx="2604654" cy="488372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C6C8988-F871-49A0-806F-A6FBC59B81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 b="21164"/>
          <a:stretch/>
        </p:blipFill>
        <p:spPr>
          <a:xfrm>
            <a:off x="2537113" y="2098963"/>
            <a:ext cx="4762500" cy="2660073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ED92689E-B0F4-4E37-92A8-F07DC66B9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302" y="512629"/>
            <a:ext cx="3810532" cy="323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7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C00CB44-841C-402F-99E1-6B20D1AAB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0218" y="331862"/>
            <a:ext cx="11485418" cy="619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E57F480-82B8-4729-A960-4C4F032546A0}"/>
              </a:ext>
            </a:extLst>
          </p:cNvPr>
          <p:cNvSpPr/>
          <p:nvPr/>
        </p:nvSpPr>
        <p:spPr>
          <a:xfrm>
            <a:off x="9670472" y="538442"/>
            <a:ext cx="16273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التاريخ: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5160D0F-A110-4673-913B-08E173027222}"/>
              </a:ext>
            </a:extLst>
          </p:cNvPr>
          <p:cNvSpPr/>
          <p:nvPr/>
        </p:nvSpPr>
        <p:spPr>
          <a:xfrm>
            <a:off x="10054705" y="1162720"/>
            <a:ext cx="12394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اليوم: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C2B3B4B-C04D-4D55-9F9C-D1195E5499A1}"/>
              </a:ext>
            </a:extLst>
          </p:cNvPr>
          <p:cNvSpPr/>
          <p:nvPr/>
        </p:nvSpPr>
        <p:spPr>
          <a:xfrm>
            <a:off x="9688104" y="1801320"/>
            <a:ext cx="15921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الحصة: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AF1EDD3-722A-4E10-89F8-34535AB0D961}"/>
              </a:ext>
            </a:extLst>
          </p:cNvPr>
          <p:cNvSpPr/>
          <p:nvPr/>
        </p:nvSpPr>
        <p:spPr>
          <a:xfrm>
            <a:off x="8489233" y="2439920"/>
            <a:ext cx="21964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الوحدة:  3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3B3F218-BAB6-4D7D-A666-1372C8D897D2}"/>
              </a:ext>
            </a:extLst>
          </p:cNvPr>
          <p:cNvSpPr/>
          <p:nvPr/>
        </p:nvSpPr>
        <p:spPr>
          <a:xfrm>
            <a:off x="6984162" y="3887017"/>
            <a:ext cx="21114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u="sng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الموضوع</a:t>
            </a:r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8115AC7-A360-4E76-8B6E-F20450E5C14A}"/>
              </a:ext>
            </a:extLst>
          </p:cNvPr>
          <p:cNvSpPr/>
          <p:nvPr/>
        </p:nvSpPr>
        <p:spPr>
          <a:xfrm>
            <a:off x="7762830" y="3092842"/>
            <a:ext cx="30476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المجال:  ملبسي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C549A3C-98F8-4D36-AEDC-3C242A1F4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60" y="4713042"/>
            <a:ext cx="2200582" cy="137179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F67B96B-9411-4F52-8ADA-E4C556271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79" y="689671"/>
            <a:ext cx="2852231" cy="1895412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26252B8-D848-4716-865E-501E60BECF41}"/>
              </a:ext>
            </a:extLst>
          </p:cNvPr>
          <p:cNvSpPr txBox="1"/>
          <p:nvPr/>
        </p:nvSpPr>
        <p:spPr>
          <a:xfrm>
            <a:off x="2770700" y="1105286"/>
            <a:ext cx="128272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b="1" dirty="0"/>
              <a:t>الكتاب صفحة</a:t>
            </a:r>
          </a:p>
          <a:p>
            <a:pPr algn="ctr" rtl="1"/>
            <a:r>
              <a:rPr lang="ar-SA" sz="2000" b="1" dirty="0"/>
              <a:t>54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7B4F9F8-18B4-42C5-91E2-22E9D0245F21}"/>
              </a:ext>
            </a:extLst>
          </p:cNvPr>
          <p:cNvSpPr txBox="1"/>
          <p:nvPr/>
        </p:nvSpPr>
        <p:spPr>
          <a:xfrm>
            <a:off x="1005422" y="3762329"/>
            <a:ext cx="63238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الملابس المدرسية والملابس الداخلية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B7D8DCA-8065-471F-A77C-CFA756130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700" y="5560392"/>
            <a:ext cx="5772089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C647B84-3E4D-484F-858F-49080B27D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55" y="99134"/>
            <a:ext cx="7329053" cy="1247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74937D6D-C2BC-47A6-991F-FC8E0CAD5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363498"/>
              </p:ext>
            </p:extLst>
          </p:nvPr>
        </p:nvGraphicFramePr>
        <p:xfrm>
          <a:off x="3394681" y="2162403"/>
          <a:ext cx="5402638" cy="426720"/>
        </p:xfrm>
        <a:graphic>
          <a:graphicData uri="http://schemas.openxmlformats.org/drawingml/2006/table">
            <a:tbl>
              <a:tblPr/>
              <a:tblGrid>
                <a:gridCol w="5402638">
                  <a:extLst>
                    <a:ext uri="{9D8B030D-6E8A-4147-A177-3AD203B41FA5}">
                      <a16:colId xmlns:a16="http://schemas.microsoft.com/office/drawing/2014/main" val="38397094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 fontAlgn="t">
                        <a:buFont typeface="Wingdings" panose="05000000000000000000" pitchFamily="2" charset="2"/>
                        <a:buChar char="v"/>
                      </a:pPr>
                      <a:r>
                        <a:rPr lang="ar-SA" sz="1800" b="1" dirty="0">
                          <a:effectLst/>
                          <a:latin typeface="HelveticaNeue"/>
                        </a:rPr>
                        <a:t>أن يذكر الطالب/ة مواصفات الملابس المدرسية.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334237"/>
                  </a:ext>
                </a:extLst>
              </a:tr>
            </a:tbl>
          </a:graphicData>
        </a:graphic>
      </p:graphicFrame>
      <p:graphicFrame>
        <p:nvGraphicFramePr>
          <p:cNvPr id="14" name="جدول 13">
            <a:extLst>
              <a:ext uri="{FF2B5EF4-FFF2-40B4-BE49-F238E27FC236}">
                <a16:creationId xmlns:a16="http://schemas.microsoft.com/office/drawing/2014/main" id="{564AE938-CC48-4DBD-8181-C821E690B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856493"/>
              </p:ext>
            </p:extLst>
          </p:nvPr>
        </p:nvGraphicFramePr>
        <p:xfrm>
          <a:off x="3394681" y="1601303"/>
          <a:ext cx="5402638" cy="426720"/>
        </p:xfrm>
        <a:graphic>
          <a:graphicData uri="http://schemas.openxmlformats.org/drawingml/2006/table">
            <a:tbl>
              <a:tblPr/>
              <a:tblGrid>
                <a:gridCol w="5402638">
                  <a:extLst>
                    <a:ext uri="{9D8B030D-6E8A-4147-A177-3AD203B41FA5}">
                      <a16:colId xmlns:a16="http://schemas.microsoft.com/office/drawing/2014/main" val="38397094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 fontAlgn="t">
                        <a:buFont typeface="Wingdings" panose="05000000000000000000" pitchFamily="2" charset="2"/>
                        <a:buChar char="v"/>
                      </a:pPr>
                      <a:r>
                        <a:rPr lang="ar-SA" sz="1800" b="1" dirty="0">
                          <a:effectLst/>
                          <a:latin typeface="HelveticaNeue"/>
                        </a:rPr>
                        <a:t>أن يبحث الطالب/ة مفهوم الزي المدرسي – العناية بالملابس.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334237"/>
                  </a:ext>
                </a:extLst>
              </a:tr>
            </a:tbl>
          </a:graphicData>
        </a:graphic>
      </p:graphicFrame>
      <p:graphicFrame>
        <p:nvGraphicFramePr>
          <p:cNvPr id="19" name="جدول 18">
            <a:extLst>
              <a:ext uri="{FF2B5EF4-FFF2-40B4-BE49-F238E27FC236}">
                <a16:creationId xmlns:a16="http://schemas.microsoft.com/office/drawing/2014/main" id="{66318860-EA1C-4D1A-8CD3-66CE720DF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176043"/>
              </p:ext>
            </p:extLst>
          </p:nvPr>
        </p:nvGraphicFramePr>
        <p:xfrm>
          <a:off x="3394681" y="2723503"/>
          <a:ext cx="5402638" cy="426720"/>
        </p:xfrm>
        <a:graphic>
          <a:graphicData uri="http://schemas.openxmlformats.org/drawingml/2006/table">
            <a:tbl>
              <a:tblPr/>
              <a:tblGrid>
                <a:gridCol w="5402638">
                  <a:extLst>
                    <a:ext uri="{9D8B030D-6E8A-4147-A177-3AD203B41FA5}">
                      <a16:colId xmlns:a16="http://schemas.microsoft.com/office/drawing/2014/main" val="37280823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 fontAlgn="t">
                        <a:buFont typeface="Wingdings" panose="05000000000000000000" pitchFamily="2" charset="2"/>
                        <a:buChar char="v"/>
                      </a:pPr>
                      <a:r>
                        <a:rPr lang="ar-SA" sz="1800" b="1" dirty="0">
                          <a:effectLst/>
                          <a:latin typeface="HelveticaNeue"/>
                        </a:rPr>
                        <a:t>أن يبرر الطالب/ة تجهيز الملابس المدرسية قبل النوم 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947630"/>
                  </a:ext>
                </a:extLst>
              </a:tr>
            </a:tbl>
          </a:graphicData>
        </a:graphic>
      </p:graphicFrame>
      <p:graphicFrame>
        <p:nvGraphicFramePr>
          <p:cNvPr id="23" name="جدول 22">
            <a:extLst>
              <a:ext uri="{FF2B5EF4-FFF2-40B4-BE49-F238E27FC236}">
                <a16:creationId xmlns:a16="http://schemas.microsoft.com/office/drawing/2014/main" id="{9AD2AFAB-B7C3-4C8D-980B-7396C52D6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030261"/>
              </p:ext>
            </p:extLst>
          </p:nvPr>
        </p:nvGraphicFramePr>
        <p:xfrm>
          <a:off x="3394681" y="3845703"/>
          <a:ext cx="5402638" cy="426720"/>
        </p:xfrm>
        <a:graphic>
          <a:graphicData uri="http://schemas.openxmlformats.org/drawingml/2006/table">
            <a:tbl>
              <a:tblPr/>
              <a:tblGrid>
                <a:gridCol w="5402638">
                  <a:extLst>
                    <a:ext uri="{9D8B030D-6E8A-4147-A177-3AD203B41FA5}">
                      <a16:colId xmlns:a16="http://schemas.microsoft.com/office/drawing/2014/main" val="20981361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 fontAlgn="t">
                        <a:buFont typeface="Wingdings" panose="05000000000000000000" pitchFamily="2" charset="2"/>
                        <a:buChar char="v"/>
                      </a:pPr>
                      <a:r>
                        <a:rPr lang="ar-SA" sz="1800" b="1" dirty="0">
                          <a:effectLst/>
                          <a:latin typeface="HelveticaNeue"/>
                        </a:rPr>
                        <a:t>أن يكمل الطالب/ة دعاء اللباس مستعينا بأحرف الجدول.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438558"/>
                  </a:ext>
                </a:extLst>
              </a:tr>
            </a:tbl>
          </a:graphicData>
        </a:graphic>
      </p:graphicFrame>
      <p:graphicFrame>
        <p:nvGraphicFramePr>
          <p:cNvPr id="25" name="جدول 24">
            <a:extLst>
              <a:ext uri="{FF2B5EF4-FFF2-40B4-BE49-F238E27FC236}">
                <a16:creationId xmlns:a16="http://schemas.microsoft.com/office/drawing/2014/main" id="{D99E579C-0536-4825-AC8C-6CEB291FF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342754"/>
              </p:ext>
            </p:extLst>
          </p:nvPr>
        </p:nvGraphicFramePr>
        <p:xfrm>
          <a:off x="3394681" y="3284603"/>
          <a:ext cx="5402638" cy="426720"/>
        </p:xfrm>
        <a:graphic>
          <a:graphicData uri="http://schemas.openxmlformats.org/drawingml/2006/table">
            <a:tbl>
              <a:tblPr/>
              <a:tblGrid>
                <a:gridCol w="5402638">
                  <a:extLst>
                    <a:ext uri="{9D8B030D-6E8A-4147-A177-3AD203B41FA5}">
                      <a16:colId xmlns:a16="http://schemas.microsoft.com/office/drawing/2014/main" val="3457410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 fontAlgn="t">
                        <a:buFont typeface="Wingdings" panose="05000000000000000000" pitchFamily="2" charset="2"/>
                        <a:buChar char="v"/>
                      </a:pPr>
                      <a:r>
                        <a:rPr lang="ar-SA" sz="1800" b="1" dirty="0">
                          <a:effectLst/>
                          <a:latin typeface="HelveticaNeue"/>
                        </a:rPr>
                        <a:t>أن يوضح الطالب/ة خطوات ارتداء الملابس المدرسية.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000129"/>
                  </a:ext>
                </a:extLst>
              </a:tr>
            </a:tbl>
          </a:graphicData>
        </a:graphic>
      </p:graphicFrame>
      <p:sp>
        <p:nvSpPr>
          <p:cNvPr id="26" name="Rectangle 5">
            <a:extLst>
              <a:ext uri="{FF2B5EF4-FFF2-40B4-BE49-F238E27FC236}">
                <a16:creationId xmlns:a16="http://schemas.microsoft.com/office/drawing/2014/main" id="{D935BE1E-B805-43B3-9557-17E343A66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3925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7" name="جدول 26">
            <a:extLst>
              <a:ext uri="{FF2B5EF4-FFF2-40B4-BE49-F238E27FC236}">
                <a16:creationId xmlns:a16="http://schemas.microsoft.com/office/drawing/2014/main" id="{504E0D9D-3748-4E5A-A3C4-4D00AD3A15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016235"/>
              </p:ext>
            </p:extLst>
          </p:nvPr>
        </p:nvGraphicFramePr>
        <p:xfrm>
          <a:off x="3394681" y="4406803"/>
          <a:ext cx="5402638" cy="426720"/>
        </p:xfrm>
        <a:graphic>
          <a:graphicData uri="http://schemas.openxmlformats.org/drawingml/2006/table">
            <a:tbl>
              <a:tblPr/>
              <a:tblGrid>
                <a:gridCol w="5402638">
                  <a:extLst>
                    <a:ext uri="{9D8B030D-6E8A-4147-A177-3AD203B41FA5}">
                      <a16:colId xmlns:a16="http://schemas.microsoft.com/office/drawing/2014/main" val="10919441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 fontAlgn="t">
                        <a:buFont typeface="Wingdings" panose="05000000000000000000" pitchFamily="2" charset="2"/>
                        <a:buChar char="v"/>
                      </a:pPr>
                      <a:r>
                        <a:rPr lang="ar-SA" sz="1800" b="1" dirty="0">
                          <a:effectLst/>
                          <a:latin typeface="HelveticaNeue"/>
                        </a:rPr>
                        <a:t>أن يذكر الطالب/ة خطوات العناية بالملابس المدرسية بعد خلعها.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23320"/>
                  </a:ext>
                </a:extLst>
              </a:tr>
            </a:tbl>
          </a:graphicData>
        </a:graphic>
      </p:graphicFrame>
      <p:graphicFrame>
        <p:nvGraphicFramePr>
          <p:cNvPr id="29" name="جدول 28">
            <a:extLst>
              <a:ext uri="{FF2B5EF4-FFF2-40B4-BE49-F238E27FC236}">
                <a16:creationId xmlns:a16="http://schemas.microsoft.com/office/drawing/2014/main" id="{5C027D8E-F967-462E-844E-17959E90BB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216250"/>
              </p:ext>
            </p:extLst>
          </p:nvPr>
        </p:nvGraphicFramePr>
        <p:xfrm>
          <a:off x="3394681" y="4967903"/>
          <a:ext cx="5402638" cy="426720"/>
        </p:xfrm>
        <a:graphic>
          <a:graphicData uri="http://schemas.openxmlformats.org/drawingml/2006/table">
            <a:tbl>
              <a:tblPr/>
              <a:tblGrid>
                <a:gridCol w="5402638">
                  <a:extLst>
                    <a:ext uri="{9D8B030D-6E8A-4147-A177-3AD203B41FA5}">
                      <a16:colId xmlns:a16="http://schemas.microsoft.com/office/drawing/2014/main" val="15915996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 fontAlgn="t">
                        <a:buFont typeface="Wingdings" panose="05000000000000000000" pitchFamily="2" charset="2"/>
                        <a:buChar char="v"/>
                      </a:pPr>
                      <a:r>
                        <a:rPr lang="ar-SA" sz="1800" b="1" dirty="0">
                          <a:effectLst/>
                          <a:latin typeface="HelveticaNeue"/>
                        </a:rPr>
                        <a:t>أن يصنف الطالب/ة الصور في المنظم حسب الجمل المناسبة لها.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167204"/>
                  </a:ext>
                </a:extLst>
              </a:tr>
            </a:tbl>
          </a:graphicData>
        </a:graphic>
      </p:graphicFrame>
      <p:sp>
        <p:nvSpPr>
          <p:cNvPr id="30" name="Rectangle 7">
            <a:extLst>
              <a:ext uri="{FF2B5EF4-FFF2-40B4-BE49-F238E27FC236}">
                <a16:creationId xmlns:a16="http://schemas.microsoft.com/office/drawing/2014/main" id="{FD761CFA-0CFA-4367-AB94-A9C7AA11F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3925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1" name="جدول 30">
            <a:extLst>
              <a:ext uri="{FF2B5EF4-FFF2-40B4-BE49-F238E27FC236}">
                <a16:creationId xmlns:a16="http://schemas.microsoft.com/office/drawing/2014/main" id="{6D909CF2-89CC-4200-9AA6-EA9ACC38F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834570"/>
              </p:ext>
            </p:extLst>
          </p:nvPr>
        </p:nvGraphicFramePr>
        <p:xfrm>
          <a:off x="3394681" y="5529003"/>
          <a:ext cx="5402638" cy="396240"/>
        </p:xfrm>
        <a:graphic>
          <a:graphicData uri="http://schemas.openxmlformats.org/drawingml/2006/table">
            <a:tbl>
              <a:tblPr/>
              <a:tblGrid>
                <a:gridCol w="5402638">
                  <a:extLst>
                    <a:ext uri="{9D8B030D-6E8A-4147-A177-3AD203B41FA5}">
                      <a16:colId xmlns:a16="http://schemas.microsoft.com/office/drawing/2014/main" val="29146656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 fontAlgn="t">
                        <a:buFont typeface="Wingdings" panose="05000000000000000000" pitchFamily="2" charset="2"/>
                        <a:buChar char="v"/>
                      </a:pPr>
                      <a:r>
                        <a:rPr lang="ar-SA" sz="1600" b="1" dirty="0">
                          <a:effectLst/>
                          <a:latin typeface="HelveticaNeue"/>
                        </a:rPr>
                        <a:t>أن تعبر الطالبة برأيها حول كيفية تعامل هدى مع ملابسها وفق الجدول.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114558"/>
                  </a:ext>
                </a:extLst>
              </a:tr>
            </a:tbl>
          </a:graphicData>
        </a:graphic>
      </p:graphicFrame>
      <p:sp>
        <p:nvSpPr>
          <p:cNvPr id="32" name="Rectangle 8">
            <a:extLst>
              <a:ext uri="{FF2B5EF4-FFF2-40B4-BE49-F238E27FC236}">
                <a16:creationId xmlns:a16="http://schemas.microsoft.com/office/drawing/2014/main" id="{EC868E28-FD1F-47B4-B3A4-FA43C3548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3925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3" name="جدول 32">
            <a:extLst>
              <a:ext uri="{FF2B5EF4-FFF2-40B4-BE49-F238E27FC236}">
                <a16:creationId xmlns:a16="http://schemas.microsoft.com/office/drawing/2014/main" id="{1A505334-E45D-48E5-A307-F1F95B065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467866"/>
              </p:ext>
            </p:extLst>
          </p:nvPr>
        </p:nvGraphicFramePr>
        <p:xfrm>
          <a:off x="3394681" y="6090100"/>
          <a:ext cx="5402638" cy="426720"/>
        </p:xfrm>
        <a:graphic>
          <a:graphicData uri="http://schemas.openxmlformats.org/drawingml/2006/table">
            <a:tbl>
              <a:tblPr/>
              <a:tblGrid>
                <a:gridCol w="5402638">
                  <a:extLst>
                    <a:ext uri="{9D8B030D-6E8A-4147-A177-3AD203B41FA5}">
                      <a16:colId xmlns:a16="http://schemas.microsoft.com/office/drawing/2014/main" val="574334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 fontAlgn="t">
                        <a:buFont typeface="Wingdings" panose="05000000000000000000" pitchFamily="2" charset="2"/>
                        <a:buChar char="v"/>
                      </a:pPr>
                      <a:r>
                        <a:rPr lang="ar-SA" sz="1800" b="1" dirty="0">
                          <a:effectLst/>
                          <a:latin typeface="HelveticaNeue"/>
                        </a:rPr>
                        <a:t>أن يوضح الطالب/ة سبب استبدال الملابس الداخلية يومياً.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042288"/>
                  </a:ext>
                </a:extLst>
              </a:tr>
            </a:tbl>
          </a:graphicData>
        </a:graphic>
      </p:graphicFrame>
      <p:sp>
        <p:nvSpPr>
          <p:cNvPr id="34" name="Rectangle 9">
            <a:extLst>
              <a:ext uri="{FF2B5EF4-FFF2-40B4-BE49-F238E27FC236}">
                <a16:creationId xmlns:a16="http://schemas.microsoft.com/office/drawing/2014/main" id="{23F77012-048C-4E9A-802C-E7C298010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3925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7">
            <a:extLst>
              <a:ext uri="{FF2B5EF4-FFF2-40B4-BE49-F238E27FC236}">
                <a16:creationId xmlns:a16="http://schemas.microsoft.com/office/drawing/2014/main" id="{45770237-4C86-4E2D-B6E7-BE559A80CC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9" y="2534989"/>
            <a:ext cx="2812380" cy="2283464"/>
          </a:xfrm>
          <a:prstGeom prst="rect">
            <a:avLst/>
          </a:prstGeom>
        </p:spPr>
      </p:pic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9AA77D48-49E8-4F04-98A9-AE4F02BB4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114793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الربط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sp>
        <p:nvSpPr>
          <p:cNvPr id="10" name="إطار 9">
            <a:extLst>
              <a:ext uri="{FF2B5EF4-FFF2-40B4-BE49-F238E27FC236}">
                <a16:creationId xmlns:a16="http://schemas.microsoft.com/office/drawing/2014/main" id="{300C5819-C33A-49A3-BD66-829C1D067428}"/>
              </a:ext>
            </a:extLst>
          </p:cNvPr>
          <p:cNvSpPr/>
          <p:nvPr/>
        </p:nvSpPr>
        <p:spPr>
          <a:xfrm>
            <a:off x="8589818" y="0"/>
            <a:ext cx="3602182" cy="793865"/>
          </a:xfrm>
          <a:prstGeom prst="fram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مفاهيم الدرس</a:t>
            </a:r>
          </a:p>
        </p:txBody>
      </p:sp>
      <p:pic>
        <p:nvPicPr>
          <p:cNvPr id="13" name="صورة 16">
            <a:extLst>
              <a:ext uri="{FF2B5EF4-FFF2-40B4-BE49-F238E27FC236}">
                <a16:creationId xmlns:a16="http://schemas.microsoft.com/office/drawing/2014/main" id="{FD37B069-9250-44D8-A6ED-970455A08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191" y="1112520"/>
            <a:ext cx="1194415" cy="1519877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AA09D4-2B5B-4D25-A861-0DA293D63B1F}"/>
              </a:ext>
            </a:extLst>
          </p:cNvPr>
          <p:cNvSpPr txBox="1"/>
          <p:nvPr/>
        </p:nvSpPr>
        <p:spPr>
          <a:xfrm>
            <a:off x="8895037" y="2263065"/>
            <a:ext cx="1785570" cy="40011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r"/>
            <a:r>
              <a:rPr lang="ar-SA" sz="2000" b="1" dirty="0"/>
              <a:t>الزي المدرسي </a:t>
            </a:r>
          </a:p>
        </p:txBody>
      </p:sp>
      <p:pic>
        <p:nvPicPr>
          <p:cNvPr id="15" name="صورة 27">
            <a:extLst>
              <a:ext uri="{FF2B5EF4-FFF2-40B4-BE49-F238E27FC236}">
                <a16:creationId xmlns:a16="http://schemas.microsoft.com/office/drawing/2014/main" id="{AF3DBA83-21E8-4C5E-A92D-D2F633799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57" y="3146520"/>
            <a:ext cx="1075826" cy="1503918"/>
          </a:xfrm>
          <a:prstGeom prst="rect">
            <a:avLst/>
          </a:prstGeom>
        </p:spPr>
      </p:pic>
      <p:pic>
        <p:nvPicPr>
          <p:cNvPr id="16" name="صورة 31">
            <a:extLst>
              <a:ext uri="{FF2B5EF4-FFF2-40B4-BE49-F238E27FC236}">
                <a16:creationId xmlns:a16="http://schemas.microsoft.com/office/drawing/2014/main" id="{2C48869C-6453-4810-BFA7-E0033571A1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539" y="5161282"/>
            <a:ext cx="1093717" cy="1584585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CF26A7E-5ECC-4352-B41B-BBDB1F30717E}"/>
              </a:ext>
            </a:extLst>
          </p:cNvPr>
          <p:cNvSpPr txBox="1"/>
          <p:nvPr/>
        </p:nvSpPr>
        <p:spPr>
          <a:xfrm flipH="1">
            <a:off x="6730841" y="4533876"/>
            <a:ext cx="221603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600" b="1" dirty="0"/>
              <a:t>العناية بالملابس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667E42C-0865-48A1-B2E0-5ED0917E86C6}"/>
              </a:ext>
            </a:extLst>
          </p:cNvPr>
          <p:cNvSpPr txBox="1"/>
          <p:nvPr/>
        </p:nvSpPr>
        <p:spPr>
          <a:xfrm>
            <a:off x="8611440" y="6555117"/>
            <a:ext cx="206916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600" b="1" dirty="0"/>
              <a:t>الملابس الداخلية </a:t>
            </a:r>
          </a:p>
        </p:txBody>
      </p:sp>
      <p:pic>
        <p:nvPicPr>
          <p:cNvPr id="20" name="صورة 7">
            <a:extLst>
              <a:ext uri="{FF2B5EF4-FFF2-40B4-BE49-F238E27FC236}">
                <a16:creationId xmlns:a16="http://schemas.microsoft.com/office/drawing/2014/main" id="{9ABD7C2C-BB55-4EED-88A2-1338F7CAA1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27" y="952136"/>
            <a:ext cx="2812380" cy="228346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01C6593-D923-413C-B32D-FE00890A1B45}"/>
              </a:ext>
            </a:extLst>
          </p:cNvPr>
          <p:cNvSpPr txBox="1"/>
          <p:nvPr/>
        </p:nvSpPr>
        <p:spPr>
          <a:xfrm>
            <a:off x="4022728" y="1308958"/>
            <a:ext cx="179797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000" b="1" i="0" dirty="0">
                <a:solidFill>
                  <a:srgbClr val="3C4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الاهتمام بها اثناء استعمالها ،او عند حفظها وتخزينها وغسلها</a:t>
            </a: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149C8A-CA9E-44B7-B460-AD283FF3C839}"/>
              </a:ext>
            </a:extLst>
          </p:cNvPr>
          <p:cNvSpPr txBox="1"/>
          <p:nvPr/>
        </p:nvSpPr>
        <p:spPr>
          <a:xfrm>
            <a:off x="616924" y="2693799"/>
            <a:ext cx="1797978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b="1" dirty="0">
                <a:latin typeface="Arial" panose="020B0604020202020204" pitchFamily="34" charset="0"/>
                <a:cs typeface="Arial" panose="020B0604020202020204" pitchFamily="34" charset="0"/>
              </a:rPr>
              <a:t>هو كل لباس يرتديه الفرد تحت الملابس العلوية بهدف تغطية الاعضاء الجنسية وحمايتها</a:t>
            </a:r>
            <a:endParaRPr lang="ar-SA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24B90560-8705-42B9-BFB8-002070C36A19}"/>
              </a:ext>
            </a:extLst>
          </p:cNvPr>
          <p:cNvCxnSpPr>
            <a:cxnSpLocks/>
          </p:cNvCxnSpPr>
          <p:nvPr/>
        </p:nvCxnSpPr>
        <p:spPr>
          <a:xfrm flipH="1">
            <a:off x="5211740" y="1849533"/>
            <a:ext cx="4148280" cy="31178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B6DCD04B-DCD2-4C82-B5D7-A1CFD85AE72F}"/>
              </a:ext>
            </a:extLst>
          </p:cNvPr>
          <p:cNvCxnSpPr>
            <a:cxnSpLocks/>
          </p:cNvCxnSpPr>
          <p:nvPr/>
        </p:nvCxnSpPr>
        <p:spPr>
          <a:xfrm flipH="1" flipV="1">
            <a:off x="5511016" y="2463120"/>
            <a:ext cx="2212918" cy="16285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0B90FE3B-4317-41AA-9B27-5FFB6DECE0AF}"/>
              </a:ext>
            </a:extLst>
          </p:cNvPr>
          <p:cNvCxnSpPr>
            <a:cxnSpLocks/>
          </p:cNvCxnSpPr>
          <p:nvPr/>
        </p:nvCxnSpPr>
        <p:spPr>
          <a:xfrm flipH="1" flipV="1">
            <a:off x="1969852" y="3277404"/>
            <a:ext cx="7468073" cy="25402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صورة 3">
            <a:extLst>
              <a:ext uri="{FF2B5EF4-FFF2-40B4-BE49-F238E27FC236}">
                <a16:creationId xmlns:a16="http://schemas.microsoft.com/office/drawing/2014/main" id="{16D3B3DB-A8CB-4787-B74C-440D5AA9C87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75" y="2989766"/>
            <a:ext cx="2280016" cy="1769455"/>
          </a:xfrm>
          <a:prstGeom prst="rect">
            <a:avLst/>
          </a:prstGeom>
        </p:spPr>
      </p:pic>
      <p:pic>
        <p:nvPicPr>
          <p:cNvPr id="30" name="صورة 3">
            <a:extLst>
              <a:ext uri="{FF2B5EF4-FFF2-40B4-BE49-F238E27FC236}">
                <a16:creationId xmlns:a16="http://schemas.microsoft.com/office/drawing/2014/main" id="{32CF0914-E980-4C53-A20A-315F6E44883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28" y="5045807"/>
            <a:ext cx="2136221" cy="1769455"/>
          </a:xfrm>
          <a:prstGeom prst="rect">
            <a:avLst/>
          </a:prstGeom>
        </p:spPr>
      </p:pic>
      <p:pic>
        <p:nvPicPr>
          <p:cNvPr id="11" name="صورة 3">
            <a:extLst>
              <a:ext uri="{FF2B5EF4-FFF2-40B4-BE49-F238E27FC236}">
                <a16:creationId xmlns:a16="http://schemas.microsoft.com/office/drawing/2014/main" id="{F892FF5F-AA23-4D27-BF3B-7A3121403BD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27" y="933725"/>
            <a:ext cx="2136221" cy="1769455"/>
          </a:xfrm>
          <a:prstGeom prst="rect">
            <a:avLst/>
          </a:prstGeom>
        </p:spPr>
      </p:pic>
      <p:pic>
        <p:nvPicPr>
          <p:cNvPr id="32" name="صورة 7">
            <a:extLst>
              <a:ext uri="{FF2B5EF4-FFF2-40B4-BE49-F238E27FC236}">
                <a16:creationId xmlns:a16="http://schemas.microsoft.com/office/drawing/2014/main" id="{ECEF3112-D91D-4DA8-9370-BECA3032DB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27" y="4563430"/>
            <a:ext cx="2812380" cy="2283464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75FAEA9-4B77-4932-8D04-2F72522B67A1}"/>
              </a:ext>
            </a:extLst>
          </p:cNvPr>
          <p:cNvSpPr txBox="1"/>
          <p:nvPr/>
        </p:nvSpPr>
        <p:spPr>
          <a:xfrm>
            <a:off x="4156619" y="4872430"/>
            <a:ext cx="161792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زي مخصص للمدرسة وبلون موحد </a:t>
            </a:r>
          </a:p>
        </p:txBody>
      </p:sp>
    </p:spTree>
    <p:extLst>
      <p:ext uri="{BB962C8B-B14F-4D97-AF65-F5344CB8AC3E}">
        <p14:creationId xmlns:p14="http://schemas.microsoft.com/office/powerpoint/2010/main" val="147382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E850969-F493-42CC-839A-8CEC5F84B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2509"/>
            <a:ext cx="11125072" cy="619298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22D8676-762A-4A45-B6BD-D18276ED9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89" y="0"/>
            <a:ext cx="1364620" cy="962232"/>
          </a:xfrm>
          <a:prstGeom prst="rect">
            <a:avLst/>
          </a:prstGeom>
        </p:spPr>
      </p:pic>
      <p:pic>
        <p:nvPicPr>
          <p:cNvPr id="5" name="VID_20190827_202903_088.mp4">
            <a:hlinkClick r:id="" action="ppaction://media"/>
            <a:extLst>
              <a:ext uri="{FF2B5EF4-FFF2-40B4-BE49-F238E27FC236}">
                <a16:creationId xmlns:a16="http://schemas.microsoft.com/office/drawing/2014/main" id="{09CA0752-D6ED-45F3-BECC-5212512004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046" y="962233"/>
            <a:ext cx="10256180" cy="53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7">
            <a:extLst>
              <a:ext uri="{FF2B5EF4-FFF2-40B4-BE49-F238E27FC236}">
                <a16:creationId xmlns:a16="http://schemas.microsoft.com/office/drawing/2014/main" id="{CBFF6F39-C64F-4A62-A675-6E175BEFE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101694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الوصف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sp>
        <p:nvSpPr>
          <p:cNvPr id="5" name="مستطيل مستدير الزوايا 3">
            <a:extLst>
              <a:ext uri="{FF2B5EF4-FFF2-40B4-BE49-F238E27FC236}">
                <a16:creationId xmlns:a16="http://schemas.microsoft.com/office/drawing/2014/main" id="{22C06807-96AF-4B65-A6FC-9175A31E4610}"/>
              </a:ext>
            </a:extLst>
          </p:cNvPr>
          <p:cNvSpPr/>
          <p:nvPr/>
        </p:nvSpPr>
        <p:spPr>
          <a:xfrm>
            <a:off x="7959792" y="1388722"/>
            <a:ext cx="4218354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/>
              <a:t>الملابس المدرسية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AD4A713-5F31-4821-8F50-5FBF5CDAE66B}"/>
              </a:ext>
            </a:extLst>
          </p:cNvPr>
          <p:cNvSpPr/>
          <p:nvPr/>
        </p:nvSpPr>
        <p:spPr>
          <a:xfrm>
            <a:off x="3990109" y="232224"/>
            <a:ext cx="7200800" cy="648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ملابسي جزء من ممتلكاتي الشخصية وكلما كبرت تصبح العناية بها من مسؤوليتي .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F89A698B-290F-4777-903C-83C79B58581C}"/>
              </a:ext>
            </a:extLst>
          </p:cNvPr>
          <p:cNvSpPr/>
          <p:nvPr/>
        </p:nvSpPr>
        <p:spPr>
          <a:xfrm>
            <a:off x="7121236" y="1184234"/>
            <a:ext cx="1963711" cy="10792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ما مواصفاتها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F861A1A-290A-4C86-9B39-47E5F3741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" y="1947862"/>
            <a:ext cx="3385065" cy="4910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0F06382-F5B6-423B-B6A9-3595EB8390B4}"/>
              </a:ext>
            </a:extLst>
          </p:cNvPr>
          <p:cNvSpPr txBox="1"/>
          <p:nvPr/>
        </p:nvSpPr>
        <p:spPr>
          <a:xfrm>
            <a:off x="3713018" y="2606956"/>
            <a:ext cx="76123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" pitchFamily="2" charset="2"/>
              <a:buChar char="Ø"/>
            </a:pP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بسيطة ومرتبة.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342900" indent="-342900" algn="r" rtl="1">
              <a:buFont typeface="Wingdings" pitchFamily="2" charset="2"/>
              <a:buChar char="Ø"/>
            </a:pP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 مريحة وتسهِّل الحركة.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342900" indent="-342900" algn="r" rtl="1">
              <a:buFont typeface="Wingdings" pitchFamily="2" charset="2"/>
              <a:buChar char="Ø"/>
            </a:pP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 أنسجتها قابلة للغسل والكي،</a:t>
            </a:r>
          </a:p>
          <a:p>
            <a:pPr marL="342900" indent="-342900" algn="r" rtl="1">
              <a:buFont typeface="Wingdings" pitchFamily="2" charset="2"/>
              <a:buChar char="Ø"/>
            </a:pP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تتحمل الاستعمال طويلاً،</a:t>
            </a:r>
          </a:p>
          <a:p>
            <a:pPr marL="342900" indent="-342900" algn="r" rtl="1">
              <a:buFont typeface="Wingdings" pitchFamily="2" charset="2"/>
              <a:buChar char="Ø"/>
            </a:pP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وأفضلها ما كان مصنوعاً من القطن أو الكتَّان.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00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44316786"/>
</p:tagLst>
</file>

<file path=ppt/theme/theme1.xml><?xml version="1.0" encoding="utf-8"?>
<a:theme xmlns:a="http://schemas.openxmlformats.org/drawingml/2006/main" name="قطرة">
  <a:themeElements>
    <a:clrScheme name="قطرة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قطرة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قطرة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قطرة</Template>
  <TotalTime>815</TotalTime>
  <Words>494</Words>
  <Application>Microsoft Office PowerPoint</Application>
  <PresentationFormat>شاشة عريضة</PresentationFormat>
  <Paragraphs>123</Paragraphs>
  <Slides>19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6" baseType="lpstr">
      <vt:lpstr>Andalus</vt:lpstr>
      <vt:lpstr>Arial</vt:lpstr>
      <vt:lpstr>HelveticaNeue</vt:lpstr>
      <vt:lpstr>Traditional Arabic</vt:lpstr>
      <vt:lpstr>Tw Cen MT</vt:lpstr>
      <vt:lpstr>Wingdings</vt:lpstr>
      <vt:lpstr>قطرة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أحلام بنت الحازمي</dc:creator>
  <cp:lastModifiedBy>أحلام بنت الحازمي</cp:lastModifiedBy>
  <cp:revision>179</cp:revision>
  <dcterms:created xsi:type="dcterms:W3CDTF">2020-09-19T20:14:19Z</dcterms:created>
  <dcterms:modified xsi:type="dcterms:W3CDTF">2021-10-10T06:46:32Z</dcterms:modified>
</cp:coreProperties>
</file>