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72" r:id="rId1"/>
  </p:sldMasterIdLst>
  <p:sldIdLst>
    <p:sldId id="262" r:id="rId2"/>
    <p:sldId id="260" r:id="rId3"/>
    <p:sldId id="339" r:id="rId4"/>
    <p:sldId id="378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YJha+v/KUTkca/6qRHa3g==" hashData="IJzK1XSQSw5Iv/qE7dnN6A52RCZZIqRjO7Xpf5pZC/WOSnOekY/97upuXjmtbUML9xmWshL4hqZRSQUrNga7m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851"/>
    <a:srgbClr val="006600"/>
    <a:srgbClr val="199E91"/>
    <a:srgbClr val="0000CC"/>
    <a:srgbClr val="62DBC8"/>
    <a:srgbClr val="E3F9F5"/>
    <a:srgbClr val="D0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32" autoAdjust="0"/>
    <p:restoredTop sz="94637"/>
  </p:normalViewPr>
  <p:slideViewPr>
    <p:cSldViewPr snapToGrid="0" snapToObjects="1">
      <p:cViewPr varScale="1">
        <p:scale>
          <a:sx n="78" d="100"/>
          <a:sy n="78" d="100"/>
        </p:scale>
        <p:origin x="4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2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01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835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420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50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4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86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1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0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30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49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EBBA8-75FD-A447-A068-85CC6716C3BC}" type="datetimeFigureOut">
              <a:rPr lang="ar-SA" smtClean="0"/>
              <a:t>10/03/43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7EFC-56EE-A840-9FDE-017ED200B2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3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ED1A0FC-0D87-43DD-88C5-000E3CFCB772}"/>
              </a:ext>
            </a:extLst>
          </p:cNvPr>
          <p:cNvSpPr txBox="1"/>
          <p:nvPr/>
        </p:nvSpPr>
        <p:spPr>
          <a:xfrm>
            <a:off x="1532379" y="3008006"/>
            <a:ext cx="6268677" cy="5615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3446" b="1"/>
              <a:t>ألعاب </a:t>
            </a:r>
            <a:r>
              <a:rPr lang="ar-SA" sz="3446" b="1" dirty="0"/>
              <a:t>القوى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AA559AE-5419-4274-A7A5-B10A08DA6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1" y="-509493"/>
            <a:ext cx="2419099" cy="2419099"/>
          </a:xfrm>
          <a:prstGeom prst="rect">
            <a:avLst/>
          </a:prstGeom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1795F6E6-BDCB-4038-BD84-CE0C9B4F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41"/>
          <a:stretch>
            <a:fillRect/>
          </a:stretch>
        </p:blipFill>
        <p:spPr>
          <a:xfrm>
            <a:off x="8173611" y="228600"/>
            <a:ext cx="2341989" cy="1192276"/>
          </a:xfrm>
          <a:prstGeom prst="rect">
            <a:avLst/>
          </a:prstGeom>
        </p:spPr>
      </p:pic>
      <p:grpSp>
        <p:nvGrpSpPr>
          <p:cNvPr id="45" name="Group 7">
            <a:extLst>
              <a:ext uri="{FF2B5EF4-FFF2-40B4-BE49-F238E27FC236}">
                <a16:creationId xmlns:a16="http://schemas.microsoft.com/office/drawing/2014/main" id="{92F00F3B-959B-43FD-B8F7-9004EB478E3C}"/>
              </a:ext>
            </a:extLst>
          </p:cNvPr>
          <p:cNvGrpSpPr/>
          <p:nvPr/>
        </p:nvGrpSpPr>
        <p:grpSpPr>
          <a:xfrm>
            <a:off x="8723084" y="6403934"/>
            <a:ext cx="738161" cy="332062"/>
            <a:chOff x="0" y="0"/>
            <a:chExt cx="689460" cy="313078"/>
          </a:xfrm>
        </p:grpSpPr>
        <p:pic>
          <p:nvPicPr>
            <p:cNvPr id="46" name="Picture 8">
              <a:extLst>
                <a:ext uri="{FF2B5EF4-FFF2-40B4-BE49-F238E27FC236}">
                  <a16:creationId xmlns:a16="http://schemas.microsoft.com/office/drawing/2014/main" id="{EB34B5EF-A22F-42CB-8495-3BCA67B8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6382" y="0"/>
              <a:ext cx="313078" cy="313078"/>
            </a:xfrm>
            <a:prstGeom prst="rect">
              <a:avLst/>
            </a:prstGeom>
          </p:spPr>
        </p:pic>
        <p:pic>
          <p:nvPicPr>
            <p:cNvPr id="47" name="Picture 9">
              <a:extLst>
                <a:ext uri="{FF2B5EF4-FFF2-40B4-BE49-F238E27FC236}">
                  <a16:creationId xmlns:a16="http://schemas.microsoft.com/office/drawing/2014/main" id="{036C0B42-71AD-48D6-9E8A-2E6ECD06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13078" cy="313078"/>
            </a:xfrm>
            <a:prstGeom prst="rect">
              <a:avLst/>
            </a:prstGeom>
          </p:spPr>
        </p:pic>
      </p:grpSp>
      <p:pic>
        <p:nvPicPr>
          <p:cNvPr id="48" name="Picture 10">
            <a:extLst>
              <a:ext uri="{FF2B5EF4-FFF2-40B4-BE49-F238E27FC236}">
                <a16:creationId xmlns:a16="http://schemas.microsoft.com/office/drawing/2014/main" id="{A31A1EF3-B56F-441C-AF03-0733F32B7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89770" y="6462470"/>
            <a:ext cx="836219" cy="253906"/>
          </a:xfrm>
          <a:prstGeom prst="rect">
            <a:avLst/>
          </a:prstGeom>
        </p:spPr>
      </p:pic>
      <p:sp>
        <p:nvSpPr>
          <p:cNvPr id="49" name="TextBox 11">
            <a:extLst>
              <a:ext uri="{FF2B5EF4-FFF2-40B4-BE49-F238E27FC236}">
                <a16:creationId xmlns:a16="http://schemas.microsoft.com/office/drawing/2014/main" id="{C555CE1A-162F-4864-94BD-F7C881D9594E}"/>
              </a:ext>
            </a:extLst>
          </p:cNvPr>
          <p:cNvSpPr txBox="1"/>
          <p:nvPr/>
        </p:nvSpPr>
        <p:spPr>
          <a:xfrm>
            <a:off x="9448079" y="6524775"/>
            <a:ext cx="1270719" cy="1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"/>
              </a:lnSpc>
              <a:spcBef>
                <a:spcPct val="0"/>
              </a:spcBef>
            </a:pPr>
            <a:endParaRPr sz="3200" b="1" dirty="0"/>
          </a:p>
          <a:p>
            <a:pPr algn="ctr">
              <a:lnSpc>
                <a:spcPts val="600"/>
              </a:lnSpc>
              <a:spcBef>
                <a:spcPct val="0"/>
              </a:spcBef>
            </a:pPr>
            <a:r>
              <a:rPr lang="en-US" sz="1333" b="1" dirty="0">
                <a:solidFill>
                  <a:srgbClr val="0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</a:t>
            </a:r>
            <a:r>
              <a:rPr lang="en-US" sz="1333" b="1" dirty="0" err="1">
                <a:solidFill>
                  <a:srgbClr val="0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BadaniaSaudi</a:t>
            </a:r>
            <a:r>
              <a:rPr lang="en-US" sz="1333" b="1" dirty="0">
                <a:solidFill>
                  <a:srgbClr val="0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B873A10A-88B0-464E-AB8A-DDBF8E0D08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00134" y="6193006"/>
            <a:ext cx="552509" cy="552509"/>
          </a:xfrm>
          <a:prstGeom prst="rect">
            <a:avLst/>
          </a:prstGeom>
        </p:spPr>
      </p:pic>
      <p:grpSp>
        <p:nvGrpSpPr>
          <p:cNvPr id="51" name="Group 2">
            <a:extLst>
              <a:ext uri="{FF2B5EF4-FFF2-40B4-BE49-F238E27FC236}">
                <a16:creationId xmlns:a16="http://schemas.microsoft.com/office/drawing/2014/main" id="{A497084F-9487-4909-95A8-D7C2C12F1B4E}"/>
              </a:ext>
            </a:extLst>
          </p:cNvPr>
          <p:cNvGrpSpPr/>
          <p:nvPr/>
        </p:nvGrpSpPr>
        <p:grpSpPr>
          <a:xfrm>
            <a:off x="4542972" y="337821"/>
            <a:ext cx="3846138" cy="715319"/>
            <a:chOff x="601071" y="5"/>
            <a:chExt cx="24897683" cy="1430637"/>
          </a:xfrm>
        </p:grpSpPr>
        <p:sp>
          <p:nvSpPr>
            <p:cNvPr id="52" name="AutoShape 3">
              <a:extLst>
                <a:ext uri="{FF2B5EF4-FFF2-40B4-BE49-F238E27FC236}">
                  <a16:creationId xmlns:a16="http://schemas.microsoft.com/office/drawing/2014/main" id="{D955C316-DD45-4947-9368-5B767326A658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7891827A-4F37-441E-B9C7-40A25AD8317B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54" name="AutoShape 5">
              <a:extLst>
                <a:ext uri="{FF2B5EF4-FFF2-40B4-BE49-F238E27FC236}">
                  <a16:creationId xmlns:a16="http://schemas.microsoft.com/office/drawing/2014/main" id="{D472FCE2-8C6C-4502-9A7C-F56AC7F8FD35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pic>
        <p:nvPicPr>
          <p:cNvPr id="55" name="Picture 10">
            <a:extLst>
              <a:ext uri="{FF2B5EF4-FFF2-40B4-BE49-F238E27FC236}">
                <a16:creationId xmlns:a16="http://schemas.microsoft.com/office/drawing/2014/main" id="{9C6051BA-FCAE-4F79-B004-5B415A94395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35000"/>
          </a:blip>
          <a:srcRect l="44898" t="3718" b="49464"/>
          <a:stretch/>
        </p:blipFill>
        <p:spPr>
          <a:xfrm>
            <a:off x="15450" y="9230"/>
            <a:ext cx="5573847" cy="2240018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6958AEBB-BAA1-4514-8D5E-134BD96D8CE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35000"/>
          </a:blip>
          <a:srcRect l="44898" t="3718" b="49464"/>
          <a:stretch/>
        </p:blipFill>
        <p:spPr>
          <a:xfrm rot="10800000">
            <a:off x="6618153" y="4132488"/>
            <a:ext cx="5573847" cy="2240018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EFFC97E-E05F-41C3-A8E0-C3116DF01CD7}"/>
              </a:ext>
            </a:extLst>
          </p:cNvPr>
          <p:cNvSpPr txBox="1"/>
          <p:nvPr/>
        </p:nvSpPr>
        <p:spPr>
          <a:xfrm>
            <a:off x="4547113" y="1158703"/>
            <a:ext cx="3841997" cy="707886"/>
          </a:xfrm>
          <a:prstGeom prst="rect">
            <a:avLst/>
          </a:prstGeom>
          <a:solidFill>
            <a:srgbClr val="62DBC8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الوحدة الرابعة </a:t>
            </a:r>
          </a:p>
          <a:p>
            <a:pPr algn="ctr"/>
            <a:r>
              <a:rPr lang="ar-SA" sz="2000" b="1" dirty="0"/>
              <a:t>ألعاب القوى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A4A9469C-7636-4C6F-BC4A-B54519FF3A4D}"/>
              </a:ext>
            </a:extLst>
          </p:cNvPr>
          <p:cNvSpPr txBox="1"/>
          <p:nvPr/>
        </p:nvSpPr>
        <p:spPr>
          <a:xfrm>
            <a:off x="1528997" y="643846"/>
            <a:ext cx="3014042" cy="973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880"/>
              </a:lnSpc>
              <a:spcBef>
                <a:spcPts val="1200"/>
              </a:spcBef>
            </a:pPr>
            <a:r>
              <a:rPr lang="ar-SA" sz="2400" b="1" dirty="0">
                <a:solidFill>
                  <a:srgbClr val="696969"/>
                </a:solidFill>
              </a:rPr>
              <a:t>الفصل </a:t>
            </a:r>
            <a:r>
              <a:rPr lang="ar-SA" sz="2400" b="1">
                <a:solidFill>
                  <a:srgbClr val="696969"/>
                </a:solidFill>
              </a:rPr>
              <a:t>الدراسي الأول</a:t>
            </a:r>
            <a:endParaRPr lang="ar-SA" sz="2400" b="1" dirty="0">
              <a:solidFill>
                <a:srgbClr val="696969"/>
              </a:solidFill>
            </a:endParaRPr>
          </a:p>
          <a:p>
            <a:pPr algn="ctr">
              <a:lnSpc>
                <a:spcPts val="2880"/>
              </a:lnSpc>
              <a:spcBef>
                <a:spcPts val="1200"/>
              </a:spcBef>
            </a:pPr>
            <a:r>
              <a:rPr lang="ar-SA" sz="2000" b="1" dirty="0">
                <a:solidFill>
                  <a:srgbClr val="696969"/>
                </a:solidFill>
              </a:rPr>
              <a:t>الأسبوع الثامن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61410C4-979D-498A-9DAE-56D867D75712}"/>
              </a:ext>
            </a:extLst>
          </p:cNvPr>
          <p:cNvSpPr txBox="1"/>
          <p:nvPr/>
        </p:nvSpPr>
        <p:spPr>
          <a:xfrm>
            <a:off x="1527887" y="4161187"/>
            <a:ext cx="6277660" cy="5690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48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pic>
        <p:nvPicPr>
          <p:cNvPr id="39" name="Picture 2" descr="Shot putter in a shot put competition Royalty Free Vector">
            <a:extLst>
              <a:ext uri="{FF2B5EF4-FFF2-40B4-BE49-F238E27FC236}">
                <a16:creationId xmlns:a16="http://schemas.microsoft.com/office/drawing/2014/main" id="{7F87A193-41DA-408E-B191-15DA72C04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9"/>
          <a:stretch/>
        </p:blipFill>
        <p:spPr bwMode="auto">
          <a:xfrm>
            <a:off x="9126052" y="2000950"/>
            <a:ext cx="2583287" cy="201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B6986AC-2E99-4CFF-9565-BC2DDC2779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516770" y="5077907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4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498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4FC716-7C7C-43ED-BE09-CCF18C741D2D}"/>
              </a:ext>
            </a:extLst>
          </p:cNvPr>
          <p:cNvSpPr txBox="1"/>
          <p:nvPr/>
        </p:nvSpPr>
        <p:spPr>
          <a:xfrm>
            <a:off x="4939167" y="2479180"/>
            <a:ext cx="504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latin typeface="Hacen Beirut" panose="02000000000000000000" pitchFamily="2" charset="-78"/>
              </a:rPr>
              <a:t>خامساً /  حركة الدفع :</a:t>
            </a:r>
            <a:endParaRPr lang="en-US" sz="2400" b="1" dirty="0">
              <a:solidFill>
                <a:srgbClr val="FF0000"/>
              </a:solidFill>
              <a:latin typeface="Hacen Beir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C2FE41-344F-4EB2-8B56-186F998634D7}"/>
              </a:ext>
            </a:extLst>
          </p:cNvPr>
          <p:cNvSpPr txBox="1"/>
          <p:nvPr/>
        </p:nvSpPr>
        <p:spPr>
          <a:xfrm>
            <a:off x="522316" y="3594491"/>
            <a:ext cx="9893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b="1" dirty="0"/>
              <a:t>- يستمر الجسم في الدوران وكذلك الرِّجل في الامتداد، وينتقل حينئذ مركز ثقل الجسم من القدم   </a:t>
            </a:r>
          </a:p>
          <a:p>
            <a:pPr algn="r" rtl="1">
              <a:spcAft>
                <a:spcPts val="1800"/>
              </a:spcAft>
            </a:pPr>
            <a:r>
              <a:rPr lang="ar-SA" sz="2400" b="1" dirty="0"/>
              <a:t>  اليمنى إلى القدمين حيث تقوم بالدفع معاً.</a:t>
            </a:r>
            <a:endParaRPr lang="en-US" sz="2400" b="1" dirty="0"/>
          </a:p>
          <a:p>
            <a:pPr algn="r" rtl="1"/>
            <a:r>
              <a:rPr lang="ar-SA" sz="2400" b="1" dirty="0"/>
              <a:t>- حينما ينتقل ثقل الجسم إلى القدم الأمامية يكون الطالب قد واجه مقطع الرمي بالكامل، والرِّجل </a:t>
            </a:r>
          </a:p>
          <a:p>
            <a:pPr algn="r" rtl="1"/>
            <a:r>
              <a:rPr lang="ar-SA" sz="2400" b="1" dirty="0"/>
              <a:t>  اليمنى ممتدة إلى أقصى امتداد ومرتكزة على مشطها إلى أن تستمر في الامتداد حيث يكون  </a:t>
            </a:r>
          </a:p>
          <a:p>
            <a:pPr algn="r" rtl="1"/>
            <a:r>
              <a:rPr lang="ar-SA" sz="2400" b="1" dirty="0"/>
              <a:t>  الذراع الرامي قد دفع الكرة.</a:t>
            </a:r>
            <a:endParaRPr lang="en-US" sz="2400" b="1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13036430-696C-4234-8584-4544E274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8" y="1371994"/>
            <a:ext cx="3268708" cy="17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D96DB64-BE78-41CE-944D-5073E2CC2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498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4FC716-7C7C-43ED-BE09-CCF18C741D2D}"/>
              </a:ext>
            </a:extLst>
          </p:cNvPr>
          <p:cNvSpPr txBox="1"/>
          <p:nvPr/>
        </p:nvSpPr>
        <p:spPr>
          <a:xfrm>
            <a:off x="4939167" y="2479180"/>
            <a:ext cx="504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latin typeface="Hacen Beirut" panose="02000000000000000000" pitchFamily="2" charset="-78"/>
              </a:rPr>
              <a:t>سادساً /  حركة الاتزان :</a:t>
            </a:r>
            <a:endParaRPr lang="en-US" sz="2400" b="1" dirty="0">
              <a:solidFill>
                <a:srgbClr val="FF0000"/>
              </a:solidFill>
              <a:latin typeface="Hacen Beir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C2FE41-344F-4EB2-8B56-186F998634D7}"/>
              </a:ext>
            </a:extLst>
          </p:cNvPr>
          <p:cNvSpPr txBox="1"/>
          <p:nvPr/>
        </p:nvSpPr>
        <p:spPr>
          <a:xfrm>
            <a:off x="522316" y="3594491"/>
            <a:ext cx="989337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- ينقل الطالب الرِّجل أماماً ويمرجح الرِّجل اليسرى إلى الخلف وخفض ثقل الجسم بثني الركبة </a:t>
            </a:r>
          </a:p>
          <a:p>
            <a:pPr algn="r" rtl="1">
              <a:spcAft>
                <a:spcPts val="600"/>
              </a:spcAft>
            </a:pPr>
            <a:r>
              <a:rPr lang="ar-SA" sz="2400" b="1" dirty="0"/>
              <a:t>  اليمنى الأمامية.</a:t>
            </a:r>
            <a:endParaRPr lang="en-US" sz="2400" b="1" dirty="0"/>
          </a:p>
          <a:p>
            <a:pPr algn="r" rtl="1"/>
            <a:r>
              <a:rPr lang="ar-SA" sz="2400" b="1" dirty="0"/>
              <a:t>- بعد التخلص من الكرة يتجه الذراع الأيمن ( الدافع للكرة ) بمرجحة أمام الجسم إلى الأسفل ثم </a:t>
            </a:r>
          </a:p>
          <a:p>
            <a:pPr algn="r" rtl="1"/>
            <a:r>
              <a:rPr lang="ar-SA" sz="2400" b="1" dirty="0"/>
              <a:t>  يقوم الطالب بأداْء  وثبات ( اهتزازات ) في المكان تساعده على الاحتفاظ بتوازنه وامتصاص    </a:t>
            </a:r>
          </a:p>
          <a:p>
            <a:pPr algn="r" rtl="1">
              <a:spcAft>
                <a:spcPts val="600"/>
              </a:spcAft>
            </a:pPr>
            <a:r>
              <a:rPr lang="ar-SA" sz="2400" b="1" dirty="0"/>
              <a:t>  سرعته.</a:t>
            </a:r>
            <a:endParaRPr lang="en-US" sz="2400" b="1" dirty="0"/>
          </a:p>
          <a:p>
            <a:pPr algn="r" rtl="1"/>
            <a:r>
              <a:rPr lang="ar-SA" sz="2400" b="1" dirty="0"/>
              <a:t>- يتابع الطالب الكرة الحديدية بالنظر حتى سقوطها على الأرض ويخرج من النصف الخلفي</a:t>
            </a:r>
          </a:p>
          <a:p>
            <a:pPr algn="r" rtl="1"/>
            <a:r>
              <a:rPr lang="ar-SA" sz="2400" b="1"/>
              <a:t>  لمقطع </a:t>
            </a:r>
            <a:r>
              <a:rPr lang="ar-SA" sz="2400" b="1" dirty="0"/>
              <a:t>الرمي.</a:t>
            </a:r>
            <a:endParaRPr lang="en-US" sz="2400" b="1" dirty="0"/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1DFAE454-B9D5-4A7D-A17E-C61F07319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8" y="1206666"/>
            <a:ext cx="4402036" cy="18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24D6B94-2FF5-490E-B22F-B90ECEB402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7566" y="5327993"/>
            <a:ext cx="12821787" cy="880395"/>
            <a:chOff x="0" y="0"/>
            <a:chExt cx="25349200" cy="1430643"/>
          </a:xfrm>
        </p:grpSpPr>
        <p:sp>
          <p:nvSpPr>
            <p:cNvPr id="3" name="AutoShape 3"/>
            <p:cNvSpPr/>
            <p:nvPr/>
          </p:nvSpPr>
          <p:spPr>
            <a:xfrm rot="-5400000">
              <a:off x="12534900" y="-11282057"/>
              <a:ext cx="279400" cy="2514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12533318" y="-12279318"/>
              <a:ext cx="282563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/>
          <a:srcRect t="3718" b="3718"/>
          <a:stretch/>
        </p:blipFill>
        <p:spPr>
          <a:xfrm>
            <a:off x="-562709" y="2482829"/>
            <a:ext cx="5747657" cy="2682619"/>
          </a:xfrm>
          <a:prstGeom prst="rect">
            <a:avLst/>
          </a:prstGeom>
        </p:spPr>
      </p:pic>
      <p:sp>
        <p:nvSpPr>
          <p:cNvPr id="23" name="شكل حر 22">
            <a:extLst>
              <a:ext uri="{FF2B5EF4-FFF2-40B4-BE49-F238E27FC236}">
                <a16:creationId xmlns:a16="http://schemas.microsoft.com/office/drawing/2014/main" id="{39CB7506-1B15-854A-840E-4B6558AF6507}"/>
              </a:ext>
            </a:extLst>
          </p:cNvPr>
          <p:cNvSpPr/>
          <p:nvPr/>
        </p:nvSpPr>
        <p:spPr>
          <a:xfrm>
            <a:off x="0" y="52754"/>
            <a:ext cx="6176192" cy="6752374"/>
          </a:xfrm>
          <a:custGeom>
            <a:avLst/>
            <a:gdLst>
              <a:gd name="connsiteX0" fmla="*/ 2552700 w 8213034"/>
              <a:gd name="connsiteY0" fmla="*/ 1907695 h 8229456"/>
              <a:gd name="connsiteX1" fmla="*/ 2552700 w 8213034"/>
              <a:gd name="connsiteY1" fmla="*/ 7460593 h 8229456"/>
              <a:gd name="connsiteX2" fmla="*/ 6727656 w 8213034"/>
              <a:gd name="connsiteY2" fmla="*/ 7460593 h 8229456"/>
              <a:gd name="connsiteX3" fmla="*/ 6727656 w 8213034"/>
              <a:gd name="connsiteY3" fmla="*/ 1907695 h 8229456"/>
              <a:gd name="connsiteX4" fmla="*/ 266700 w 8213034"/>
              <a:gd name="connsiteY4" fmla="*/ 609600 h 8229456"/>
              <a:gd name="connsiteX5" fmla="*/ 266700 w 8213034"/>
              <a:gd name="connsiteY5" fmla="*/ 1295400 h 8229456"/>
              <a:gd name="connsiteX6" fmla="*/ 266700 w 8213034"/>
              <a:gd name="connsiteY6" fmla="*/ 1447800 h 8229456"/>
              <a:gd name="connsiteX7" fmla="*/ 266700 w 8213034"/>
              <a:gd name="connsiteY7" fmla="*/ 7434101 h 8229456"/>
              <a:gd name="connsiteX8" fmla="*/ 2400300 w 8213034"/>
              <a:gd name="connsiteY8" fmla="*/ 7434101 h 8229456"/>
              <a:gd name="connsiteX9" fmla="*/ 2400300 w 8213034"/>
              <a:gd name="connsiteY9" fmla="*/ 1678650 h 8229456"/>
              <a:gd name="connsiteX10" fmla="*/ 2530773 w 8213034"/>
              <a:gd name="connsiteY10" fmla="*/ 1447800 h 8229456"/>
              <a:gd name="connsiteX11" fmla="*/ 5372100 w 8213034"/>
              <a:gd name="connsiteY11" fmla="*/ 1447800 h 8229456"/>
              <a:gd name="connsiteX12" fmla="*/ 5372100 w 8213034"/>
              <a:gd name="connsiteY12" fmla="*/ 609600 h 8229456"/>
              <a:gd name="connsiteX13" fmla="*/ 0 w 8213034"/>
              <a:gd name="connsiteY13" fmla="*/ 0 h 8229456"/>
              <a:gd name="connsiteX14" fmla="*/ 8213034 w 8213034"/>
              <a:gd name="connsiteY14" fmla="*/ 0 h 8229456"/>
              <a:gd name="connsiteX15" fmla="*/ 8213034 w 8213034"/>
              <a:gd name="connsiteY15" fmla="*/ 8229456 h 8229456"/>
              <a:gd name="connsiteX16" fmla="*/ 0 w 8213034"/>
              <a:gd name="connsiteY16" fmla="*/ 8229456 h 822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13034" h="8229456">
                <a:moveTo>
                  <a:pt x="2552700" y="1907695"/>
                </a:moveTo>
                <a:lnTo>
                  <a:pt x="2552700" y="7460593"/>
                </a:lnTo>
                <a:lnTo>
                  <a:pt x="6727656" y="7460593"/>
                </a:lnTo>
                <a:lnTo>
                  <a:pt x="6727656" y="1907695"/>
                </a:lnTo>
                <a:close/>
                <a:moveTo>
                  <a:pt x="266700" y="609600"/>
                </a:moveTo>
                <a:lnTo>
                  <a:pt x="266700" y="1295400"/>
                </a:lnTo>
                <a:lnTo>
                  <a:pt x="266700" y="1447800"/>
                </a:lnTo>
                <a:lnTo>
                  <a:pt x="266700" y="7434101"/>
                </a:lnTo>
                <a:lnTo>
                  <a:pt x="2400300" y="7434101"/>
                </a:lnTo>
                <a:lnTo>
                  <a:pt x="2400300" y="1678650"/>
                </a:lnTo>
                <a:lnTo>
                  <a:pt x="2530773" y="1447800"/>
                </a:lnTo>
                <a:lnTo>
                  <a:pt x="5372100" y="1447800"/>
                </a:lnTo>
                <a:lnTo>
                  <a:pt x="5372100" y="609600"/>
                </a:lnTo>
                <a:close/>
                <a:moveTo>
                  <a:pt x="0" y="0"/>
                </a:moveTo>
                <a:lnTo>
                  <a:pt x="8213034" y="0"/>
                </a:lnTo>
                <a:lnTo>
                  <a:pt x="8213034" y="8229456"/>
                </a:lnTo>
                <a:lnTo>
                  <a:pt x="0" y="8229456"/>
                </a:lnTo>
                <a:close/>
              </a:path>
            </a:pathLst>
          </a:custGeom>
          <a:blipFill>
            <a:blip r:embed="rId3"/>
            <a:stretch>
              <a:fillRect t="-25" r="1" b="-23"/>
            </a:stretch>
          </a:blipFill>
        </p:spPr>
        <p:txBody>
          <a:bodyPr wrap="square">
            <a:noAutofit/>
          </a:bodyPr>
          <a:lstStyle/>
          <a:p>
            <a:pPr defTabSz="750333"/>
            <a:endParaRPr lang="ar-SA" sz="1477" dirty="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02B8ABF-0ED2-CB44-A0FA-B307900C6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03" y="-2313263"/>
            <a:ext cx="15005538" cy="781514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088AE1D-05DE-4311-AE8D-C97C716FBD6A}"/>
              </a:ext>
            </a:extLst>
          </p:cNvPr>
          <p:cNvSpPr txBox="1"/>
          <p:nvPr/>
        </p:nvSpPr>
        <p:spPr>
          <a:xfrm>
            <a:off x="6864412" y="1204933"/>
            <a:ext cx="3862192" cy="202676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ABE6509-60E6-429D-9AB1-3CCA0FB7AC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6545284" y="1038734"/>
            <a:ext cx="4323771" cy="21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">
            <a:extLst>
              <a:ext uri="{FF2B5EF4-FFF2-40B4-BE49-F238E27FC236}">
                <a16:creationId xmlns:a16="http://schemas.microsoft.com/office/drawing/2014/main" id="{04032F35-24E4-423B-B907-80DEEFEEFCDB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49" name="AutoShape 3">
              <a:extLst>
                <a:ext uri="{FF2B5EF4-FFF2-40B4-BE49-F238E27FC236}">
                  <a16:creationId xmlns:a16="http://schemas.microsoft.com/office/drawing/2014/main" id="{83F65595-6B1E-449E-B6C7-9438D11D0760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50" name="AutoShape 4">
              <a:extLst>
                <a:ext uri="{FF2B5EF4-FFF2-40B4-BE49-F238E27FC236}">
                  <a16:creationId xmlns:a16="http://schemas.microsoft.com/office/drawing/2014/main" id="{CAF97453-C5F0-4309-8B76-B4CE450B740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51" name="AutoShape 5">
              <a:extLst>
                <a:ext uri="{FF2B5EF4-FFF2-40B4-BE49-F238E27FC236}">
                  <a16:creationId xmlns:a16="http://schemas.microsoft.com/office/drawing/2014/main" id="{C13C97AD-5533-481D-A116-F5B69006AE43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463AA688-741D-445A-B97B-C1BF2337871A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53" name="AutoShape 7">
              <a:extLst>
                <a:ext uri="{FF2B5EF4-FFF2-40B4-BE49-F238E27FC236}">
                  <a16:creationId xmlns:a16="http://schemas.microsoft.com/office/drawing/2014/main" id="{52FEB4A7-5D9B-4A0D-8ABB-14B099E94FDE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54" name="صورة 53">
            <a:extLst>
              <a:ext uri="{FF2B5EF4-FFF2-40B4-BE49-F238E27FC236}">
                <a16:creationId xmlns:a16="http://schemas.microsoft.com/office/drawing/2014/main" id="{84DE98B6-2D3B-4ECB-B22E-D276219E5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88AAB30A-344E-428B-9226-96717A24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2AF9786-4DB7-4F2B-B76E-F3A03B59C09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57" name="AutoShape 3">
              <a:extLst>
                <a:ext uri="{FF2B5EF4-FFF2-40B4-BE49-F238E27FC236}">
                  <a16:creationId xmlns:a16="http://schemas.microsoft.com/office/drawing/2014/main" id="{C675FE96-941C-4AEE-9035-D8255DB812A6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58" name="AutoShape 4">
              <a:extLst>
                <a:ext uri="{FF2B5EF4-FFF2-40B4-BE49-F238E27FC236}">
                  <a16:creationId xmlns:a16="http://schemas.microsoft.com/office/drawing/2014/main" id="{DA991EA4-F7EA-43C5-835E-BCB6C263F3E8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59" name="AutoShape 5">
              <a:extLst>
                <a:ext uri="{FF2B5EF4-FFF2-40B4-BE49-F238E27FC236}">
                  <a16:creationId xmlns:a16="http://schemas.microsoft.com/office/drawing/2014/main" id="{6097A230-6E58-4707-8A9A-E8C4C39F64F2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C400706-09B2-4141-8445-92A6E36BF48D}"/>
              </a:ext>
            </a:extLst>
          </p:cNvPr>
          <p:cNvSpPr txBox="1"/>
          <p:nvPr/>
        </p:nvSpPr>
        <p:spPr>
          <a:xfrm>
            <a:off x="0" y="262791"/>
            <a:ext cx="3764114" cy="5107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8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6E451C1F-BE17-4C24-941B-E993C18725C3}"/>
              </a:ext>
            </a:extLst>
          </p:cNvPr>
          <p:cNvSpPr txBox="1"/>
          <p:nvPr/>
        </p:nvSpPr>
        <p:spPr>
          <a:xfrm>
            <a:off x="1030597" y="1704954"/>
            <a:ext cx="9379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2060"/>
                </a:solidFill>
                <a:latin typeface="Hacen Beirut" panose="02000000000000000000" pitchFamily="2" charset="-78"/>
              </a:rPr>
              <a:t>أعزائي الطلاب درسنا اليوم عن </a:t>
            </a:r>
            <a:r>
              <a:rPr lang="ar-SA" sz="2400" b="1" dirty="0">
                <a:solidFill>
                  <a:srgbClr val="C00000"/>
                </a:solidFill>
                <a:latin typeface="Hacen Beirut" panose="02000000000000000000" pitchFamily="2" charset="-78"/>
              </a:rPr>
              <a:t>دفع الكرة الحديدية </a:t>
            </a:r>
            <a:r>
              <a:rPr lang="ar-SA" sz="2400" b="1" dirty="0">
                <a:solidFill>
                  <a:srgbClr val="002060"/>
                </a:solidFill>
                <a:latin typeface="Hacen Beirut" panose="02000000000000000000" pitchFamily="2" charset="-78"/>
              </a:rPr>
              <a:t>وسنتحدث فيه بعدة محاور : 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41B94CA2-A81D-4DD8-BD93-CF81F86821F7}"/>
              </a:ext>
            </a:extLst>
          </p:cNvPr>
          <p:cNvSpPr txBox="1"/>
          <p:nvPr/>
        </p:nvSpPr>
        <p:spPr>
          <a:xfrm>
            <a:off x="2896176" y="3075916"/>
            <a:ext cx="68558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Hacen Beirut" panose="02000000000000000000" pitchFamily="2" charset="-78"/>
              </a:rPr>
              <a:t>2 / وقفة الاستعداد.</a:t>
            </a:r>
            <a:endParaRPr lang="en-US" sz="2400" b="1" dirty="0">
              <a:latin typeface="Hacen Beirut" panose="02000000000000000000" pitchFamily="2" charset="-78"/>
            </a:endParaRP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5873B2A0-4486-4F21-9F36-25FE57608665}"/>
              </a:ext>
            </a:extLst>
          </p:cNvPr>
          <p:cNvSpPr txBox="1"/>
          <p:nvPr/>
        </p:nvSpPr>
        <p:spPr>
          <a:xfrm>
            <a:off x="3717853" y="2437259"/>
            <a:ext cx="607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Hacen Beirut" panose="02000000000000000000" pitchFamily="2" charset="-78"/>
              </a:rPr>
              <a:t>1 / مسك الكرة الحديدية.</a:t>
            </a:r>
            <a:endParaRPr lang="en-US" sz="2400" b="1" dirty="0">
              <a:latin typeface="Hacen Beirut" panose="02000000000000000000" pitchFamily="2" charset="-78"/>
            </a:endParaRP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EB252E21-02CE-464C-8446-39FF24C40BDC}"/>
              </a:ext>
            </a:extLst>
          </p:cNvPr>
          <p:cNvSpPr txBox="1"/>
          <p:nvPr/>
        </p:nvSpPr>
        <p:spPr>
          <a:xfrm>
            <a:off x="3240396" y="3923372"/>
            <a:ext cx="6470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Hacen Beirut" panose="02000000000000000000" pitchFamily="2" charset="-78"/>
              </a:rPr>
              <a:t>3 / حركة التحفز والتكوير.</a:t>
            </a:r>
            <a:endParaRPr lang="en-US" sz="2400" b="1" dirty="0">
              <a:latin typeface="Hacen Beirut" panose="02000000000000000000" pitchFamily="2" charset="-78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E58B10C2-56E9-4E45-83FA-9275E90AA76A}"/>
              </a:ext>
            </a:extLst>
          </p:cNvPr>
          <p:cNvSpPr txBox="1"/>
          <p:nvPr/>
        </p:nvSpPr>
        <p:spPr>
          <a:xfrm>
            <a:off x="3590512" y="4646132"/>
            <a:ext cx="607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Hacen Beirut" panose="02000000000000000000" pitchFamily="2" charset="-78"/>
              </a:rPr>
              <a:t>4 / </a:t>
            </a:r>
            <a:r>
              <a:rPr lang="ar-SA" sz="2400" b="1" dirty="0">
                <a:latin typeface="Hacen Egypt" panose="02000000000000000000" pitchFamily="2" charset="-78"/>
                <a:ea typeface="Times New Roman" panose="02020603050405020304" pitchFamily="18" charset="0"/>
              </a:rPr>
              <a:t>حركة الزحف ( الزحلقة )</a:t>
            </a:r>
            <a:r>
              <a:rPr lang="ar-SA" sz="2400" b="1" dirty="0">
                <a:latin typeface="Hacen Beirut" panose="02000000000000000000" pitchFamily="2" charset="-78"/>
              </a:rPr>
              <a:t>.</a:t>
            </a:r>
            <a:endParaRPr lang="en-US" sz="2400" b="1" dirty="0">
              <a:latin typeface="Hacen Beirut" panose="02000000000000000000" pitchFamily="2" charset="-78"/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0164FB32-8FE0-46CB-986A-B97FA1FF5501}"/>
              </a:ext>
            </a:extLst>
          </p:cNvPr>
          <p:cNvSpPr txBox="1"/>
          <p:nvPr/>
        </p:nvSpPr>
        <p:spPr>
          <a:xfrm>
            <a:off x="3548407" y="5306570"/>
            <a:ext cx="607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Hacen Beirut" panose="02000000000000000000" pitchFamily="2" charset="-78"/>
              </a:rPr>
              <a:t>5 / </a:t>
            </a:r>
            <a:r>
              <a:rPr lang="ar-SA" sz="2400" b="1" dirty="0">
                <a:latin typeface="Hacen Beirut" panose="02000000000000000000" pitchFamily="2" charset="-78"/>
                <a:ea typeface="Times New Roman" panose="02020603050405020304" pitchFamily="18" charset="0"/>
              </a:rPr>
              <a:t>حركة الدفع</a:t>
            </a:r>
            <a:r>
              <a:rPr lang="ar-SA" sz="2400" b="1" dirty="0">
                <a:latin typeface="Hacen Beirut" panose="02000000000000000000" pitchFamily="2" charset="-78"/>
              </a:rPr>
              <a:t>.</a:t>
            </a:r>
            <a:endParaRPr lang="en-US" sz="2400" b="1" dirty="0">
              <a:latin typeface="Hacen Beirut" panose="02000000000000000000" pitchFamily="2" charset="-78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45E1F7C9-04ED-4ECE-A0DB-366A01BDB10A}"/>
              </a:ext>
            </a:extLst>
          </p:cNvPr>
          <p:cNvSpPr txBox="1"/>
          <p:nvPr/>
        </p:nvSpPr>
        <p:spPr>
          <a:xfrm>
            <a:off x="3439118" y="5934480"/>
            <a:ext cx="6075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Hacen Beirut" panose="02000000000000000000" pitchFamily="2" charset="-78"/>
              </a:rPr>
              <a:t>6 / </a:t>
            </a:r>
            <a:r>
              <a:rPr lang="ar-SA" sz="2400" b="1" dirty="0">
                <a:latin typeface="Hacen Beirut" panose="02000000000000000000" pitchFamily="2" charset="-78"/>
                <a:ea typeface="Times New Roman" panose="02020603050405020304" pitchFamily="18" charset="0"/>
              </a:rPr>
              <a:t>حركة الاتزان</a:t>
            </a:r>
            <a:r>
              <a:rPr lang="ar-SA" sz="2400" b="1" dirty="0">
                <a:latin typeface="Hacen Beirut" panose="02000000000000000000" pitchFamily="2" charset="-78"/>
              </a:rPr>
              <a:t>.</a:t>
            </a:r>
            <a:endParaRPr lang="en-US" sz="2400" b="1" dirty="0">
              <a:latin typeface="Hacen Beirut" panose="02000000000000000000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A4324D11-1507-40D0-BF83-369EACFD71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0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498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4FC716-7C7C-43ED-BE09-CCF18C741D2D}"/>
              </a:ext>
            </a:extLst>
          </p:cNvPr>
          <p:cNvSpPr txBox="1"/>
          <p:nvPr/>
        </p:nvSpPr>
        <p:spPr>
          <a:xfrm>
            <a:off x="4939167" y="2479180"/>
            <a:ext cx="504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b="1" dirty="0">
                <a:solidFill>
                  <a:srgbClr val="FF0000"/>
                </a:solidFill>
                <a:latin typeface="Hacen Beirut" panose="02000000000000000000" pitchFamily="2" charset="-78"/>
              </a:rPr>
              <a:t>أولاً /  طريقة مسك الكرة الحديدية وحملها :</a:t>
            </a:r>
            <a:endParaRPr lang="en-US" sz="2400" b="1" dirty="0">
              <a:solidFill>
                <a:srgbClr val="FF0000"/>
              </a:solidFill>
              <a:latin typeface="Hacen Beir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C2FE41-344F-4EB2-8B56-186F998634D7}"/>
              </a:ext>
            </a:extLst>
          </p:cNvPr>
          <p:cNvSpPr txBox="1"/>
          <p:nvPr/>
        </p:nvSpPr>
        <p:spPr>
          <a:xfrm>
            <a:off x="832032" y="3609239"/>
            <a:ext cx="989337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/>
              <a:t>هنالك ثلاث طرائق لمسك الكرة الحديدية ولكنها تناسب أشكال اليد والأصابع المختلفة </a:t>
            </a:r>
          </a:p>
          <a:p>
            <a:pPr algn="ctr" rtl="1">
              <a:lnSpc>
                <a:spcPct val="150000"/>
              </a:lnSpc>
            </a:pPr>
            <a:r>
              <a:rPr lang="ar-SA" sz="2400" b="1" dirty="0"/>
              <a:t>ويقوم الطالب بتجربة كل الطرق حتى يستقر على الطريقة التي تناسبه.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2CFF5C1-2A0B-4C75-AA4C-A37ABBAD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9" y="1724992"/>
            <a:ext cx="3398617" cy="13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2794DC2-9991-400A-8C9F-D1F4E9868E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5107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11380E9-DD5D-41A0-9292-1D98458B2222}"/>
              </a:ext>
            </a:extLst>
          </p:cNvPr>
          <p:cNvSpPr txBox="1"/>
          <p:nvPr/>
        </p:nvSpPr>
        <p:spPr>
          <a:xfrm>
            <a:off x="73976" y="2532295"/>
            <a:ext cx="9906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 1 / تكون الأصابع الثلاث الوسطى خلف الكرة الحديدية مباشرة، لأداء الدفع، أما الإبهام </a:t>
            </a:r>
          </a:p>
          <a:p>
            <a:pPr algn="r" rtl="1">
              <a:spcAft>
                <a:spcPts val="1200"/>
              </a:spcAft>
            </a:pPr>
            <a:r>
              <a:rPr lang="ar-SA" sz="2400" b="1" dirty="0"/>
              <a:t>       والبنصر </a:t>
            </a:r>
            <a:r>
              <a:rPr lang="ar-SA" sz="2400" b="1" dirty="0" err="1"/>
              <a:t>المنثني</a:t>
            </a:r>
            <a:r>
              <a:rPr lang="ar-SA" sz="2400" b="1" dirty="0"/>
              <a:t> فيعملان على سند الكرة الحديدية من الجانب ( للأصابع الطويلة ).</a:t>
            </a:r>
            <a:endParaRPr lang="en-US" sz="2400" b="1" dirty="0"/>
          </a:p>
          <a:p>
            <a:pPr algn="r" rtl="1"/>
            <a:r>
              <a:rPr lang="ar-SA" sz="2400" b="1" dirty="0"/>
              <a:t> 2 / القبضة السابقة نفسها إلا أن الأصبع الصغيرة ( البنصر) لا يقتصر على السند بل يشترك</a:t>
            </a:r>
          </a:p>
          <a:p>
            <a:pPr algn="r" rtl="1">
              <a:spcAft>
                <a:spcPts val="1200"/>
              </a:spcAft>
            </a:pPr>
            <a:r>
              <a:rPr lang="ar-SA" sz="2400" b="1" dirty="0"/>
              <a:t>      في الدفع ولذلك يكون أكثر امتداداً ( الأصابع القصيرة ).</a:t>
            </a:r>
            <a:endParaRPr lang="en-US" sz="2400" b="1" dirty="0"/>
          </a:p>
          <a:p>
            <a:pPr algn="r" rtl="1"/>
            <a:r>
              <a:rPr lang="ar-SA" sz="2400" b="1" dirty="0"/>
              <a:t> 3 / تنتشر الأصابع في هذا الوضع على السطح الخلفي للكرة باتزان متعاونة في الدفع (الأصابع    </a:t>
            </a:r>
          </a:p>
          <a:p>
            <a:pPr algn="r" rtl="1"/>
            <a:r>
              <a:rPr lang="ar-SA" sz="2400" b="1" dirty="0"/>
              <a:t>      القصيرة ) وهي طريقة ضعيفة حيث يفقد الطالب استقلال مفاصل الأصابع، وتوضع الكرة   </a:t>
            </a:r>
          </a:p>
          <a:p>
            <a:pPr algn="r" rtl="1"/>
            <a:r>
              <a:rPr lang="ar-SA" sz="2400" b="1" dirty="0"/>
              <a:t>      الحديدية تحت الفك وفوق الترقوة بحيث تنحصر بين الفك من أعلى الترقوة والإبهام من</a:t>
            </a:r>
          </a:p>
          <a:p>
            <a:pPr algn="r" rtl="1"/>
            <a:r>
              <a:rPr lang="ar-SA" sz="2400" b="1" dirty="0"/>
              <a:t>      أسفل الأصابع من الخلف والذراع الحاملة للكرة الحديدية تكون خلفها.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4372F26-8DCB-475F-B200-E50320D4ACEF}"/>
              </a:ext>
            </a:extLst>
          </p:cNvPr>
          <p:cNvSpPr txBox="1"/>
          <p:nvPr/>
        </p:nvSpPr>
        <p:spPr>
          <a:xfrm>
            <a:off x="4735645" y="1716459"/>
            <a:ext cx="5670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SA" sz="2400" b="1" dirty="0">
                <a:solidFill>
                  <a:srgbClr val="0000CC"/>
                </a:solidFill>
                <a:latin typeface="Hacen Beirut" panose="02000000000000000000" pitchFamily="2" charset="-78"/>
              </a:rPr>
              <a:t>وهذه الطرق هي على النحو التالي:</a:t>
            </a:r>
            <a:endParaRPr lang="en-US" sz="2400" b="1" dirty="0">
              <a:solidFill>
                <a:srgbClr val="0000CC"/>
              </a:solidFill>
              <a:latin typeface="Hacen Beirut" panose="02000000000000000000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78D6F4E-91E6-4359-B708-09459C2FC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498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4FC716-7C7C-43ED-BE09-CCF18C741D2D}"/>
              </a:ext>
            </a:extLst>
          </p:cNvPr>
          <p:cNvSpPr txBox="1"/>
          <p:nvPr/>
        </p:nvSpPr>
        <p:spPr>
          <a:xfrm>
            <a:off x="4939167" y="2479180"/>
            <a:ext cx="504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b="1" dirty="0">
                <a:solidFill>
                  <a:srgbClr val="FF0000"/>
                </a:solidFill>
                <a:latin typeface="Hacen Beirut" panose="02000000000000000000" pitchFamily="2" charset="-78"/>
              </a:rPr>
              <a:t>ثانياً /  وقفة الاستعداد :</a:t>
            </a:r>
            <a:endParaRPr lang="en-US" sz="2400" b="1" dirty="0">
              <a:solidFill>
                <a:srgbClr val="FF0000"/>
              </a:solidFill>
              <a:latin typeface="Hacen Beir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C2FE41-344F-4EB2-8B56-186F998634D7}"/>
              </a:ext>
            </a:extLst>
          </p:cNvPr>
          <p:cNvSpPr txBox="1"/>
          <p:nvPr/>
        </p:nvSpPr>
        <p:spPr>
          <a:xfrm>
            <a:off x="832032" y="3609239"/>
            <a:ext cx="989337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SA" sz="2400" b="1" dirty="0"/>
              <a:t>- يقف الطالب داخل الدائرة وظهره مواجه مقطع الرمي، ويكون الجسم مرتكزاً على الرجل اليمني .</a:t>
            </a:r>
            <a:endParaRPr lang="en-US" sz="2400" b="1" dirty="0"/>
          </a:p>
          <a:p>
            <a:pPr algn="r" rtl="1"/>
            <a:r>
              <a:rPr lang="ar-SA" sz="2400" b="1" dirty="0"/>
              <a:t>- الكعب يرتفع أحياناً قليلاً عن الأرض، القدم اليسرى ترتكز على الأرض وبخفة إلى يسار خط  </a:t>
            </a:r>
          </a:p>
          <a:p>
            <a:pPr algn="r" rtl="1">
              <a:spcAft>
                <a:spcPts val="1200"/>
              </a:spcAft>
            </a:pPr>
            <a:r>
              <a:rPr lang="ar-SA" sz="2400" b="1" dirty="0"/>
              <a:t>  الرمي وعلى بُعد مناسب من القدم اليمنى لتحقيق التوازن.</a:t>
            </a:r>
            <a:endParaRPr lang="en-US" sz="2400" b="1" dirty="0"/>
          </a:p>
          <a:p>
            <a:pPr algn="r" rtl="1"/>
            <a:r>
              <a:rPr lang="ar-SA" sz="2400" b="1" dirty="0"/>
              <a:t>- الجسم بوجه عام غير متصلّب، الوزن محمّل على الرجل اليمنى وهي ممتدة، الكرة الحديدية في   </a:t>
            </a:r>
          </a:p>
          <a:p>
            <a:pPr algn="r" rtl="1"/>
            <a:r>
              <a:rPr lang="ar-SA" sz="2400" b="1" dirty="0"/>
              <a:t>  وضعها الطبيعي في اليد اليمنى , الذراع الأيسر مرتفع إلى أعلى ومرتخ من الرسغ ، </a:t>
            </a:r>
          </a:p>
          <a:p>
            <a:pPr algn="r" rtl="1"/>
            <a:r>
              <a:rPr lang="ar-SA" sz="2400" b="1" dirty="0"/>
              <a:t>  </a:t>
            </a:r>
            <a:r>
              <a:rPr lang="fa-IR" sz="2400" b="1" dirty="0"/>
              <a:t>(</a:t>
            </a:r>
            <a:r>
              <a:rPr lang="ar-SA" sz="2400" b="1" dirty="0"/>
              <a:t> للاعب المستخدم اليد اليمنى ).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22DAA6A9-4EDD-4583-86A6-3251789C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1" y="1331753"/>
            <a:ext cx="3451322" cy="19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E3C692A-40AB-4BC0-885C-A33056DC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498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4FC716-7C7C-43ED-BE09-CCF18C741D2D}"/>
              </a:ext>
            </a:extLst>
          </p:cNvPr>
          <p:cNvSpPr txBox="1"/>
          <p:nvPr/>
        </p:nvSpPr>
        <p:spPr>
          <a:xfrm>
            <a:off x="4939167" y="2479180"/>
            <a:ext cx="504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b="1" dirty="0">
                <a:solidFill>
                  <a:srgbClr val="FF0000"/>
                </a:solidFill>
                <a:latin typeface="Hacen Beirut" panose="02000000000000000000" pitchFamily="2" charset="-78"/>
              </a:rPr>
              <a:t>ثالثاً /  حركة التحفز ( التكور ) :</a:t>
            </a:r>
            <a:endParaRPr lang="en-US" sz="2400" b="1" dirty="0">
              <a:solidFill>
                <a:srgbClr val="FF0000"/>
              </a:solidFill>
              <a:latin typeface="Hacen Beir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C2FE41-344F-4EB2-8B56-186F998634D7}"/>
              </a:ext>
            </a:extLst>
          </p:cNvPr>
          <p:cNvSpPr txBox="1"/>
          <p:nvPr/>
        </p:nvSpPr>
        <p:spPr>
          <a:xfrm>
            <a:off x="832032" y="3609239"/>
            <a:ext cx="9893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- ينخفض الجذع إلى أسفل ويرتفع كعب قدم الرجل المرتكزة عن الأرض، وترتفع الرجل الخلفية  </a:t>
            </a:r>
          </a:p>
          <a:p>
            <a:pPr algn="r" rtl="1">
              <a:spcAft>
                <a:spcPts val="1200"/>
              </a:spcAft>
            </a:pPr>
            <a:r>
              <a:rPr lang="ar-SA" sz="2400" b="1" dirty="0"/>
              <a:t>  وتُثنى قليلاً إلى الخلف وإلى الأعلى. </a:t>
            </a:r>
          </a:p>
          <a:p>
            <a:pPr algn="r" rtl="1"/>
            <a:r>
              <a:rPr lang="ar-SA" sz="2400" b="1" dirty="0"/>
              <a:t>- تثنى ركبة الرجل اليمنى وتسحب الرجل اليسرى إلى الأمام وهي مثنية بحيث لا تتعدى ركبتها  </a:t>
            </a:r>
          </a:p>
          <a:p>
            <a:pPr algn="r" rtl="1">
              <a:spcAft>
                <a:spcPts val="1200"/>
              </a:spcAft>
            </a:pPr>
            <a:r>
              <a:rPr lang="ar-SA" sz="2400" b="1" dirty="0"/>
              <a:t>  مستوى الركبة اليمني.</a:t>
            </a:r>
            <a:endParaRPr lang="en-US" sz="2400" b="1" dirty="0"/>
          </a:p>
          <a:p>
            <a:pPr algn="r" rtl="1"/>
            <a:r>
              <a:rPr lang="ar-SA" sz="2400" b="1" dirty="0"/>
              <a:t>- ينحني الجذع على الفخذ الأيمن وبذلك يتم وضع التحفز استعداداً للانطلاق زحفاً.</a:t>
            </a:r>
            <a:endParaRPr lang="en-US" sz="2400" b="1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39C33684-A8A0-46F3-A51F-2AC121E2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1" y="1115705"/>
            <a:ext cx="3342495" cy="184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908439A-D805-4253-884C-71C447E74B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498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4FC716-7C7C-43ED-BE09-CCF18C741D2D}"/>
              </a:ext>
            </a:extLst>
          </p:cNvPr>
          <p:cNvSpPr txBox="1"/>
          <p:nvPr/>
        </p:nvSpPr>
        <p:spPr>
          <a:xfrm>
            <a:off x="4939167" y="2479180"/>
            <a:ext cx="504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b="1" dirty="0">
                <a:solidFill>
                  <a:srgbClr val="FF0000"/>
                </a:solidFill>
                <a:latin typeface="Hacen Beirut" panose="02000000000000000000" pitchFamily="2" charset="-78"/>
              </a:rPr>
              <a:t>رابعاً /  حركة الزحف ( الزحلقة ) :</a:t>
            </a:r>
            <a:endParaRPr lang="en-US" sz="2400" b="1" dirty="0">
              <a:solidFill>
                <a:srgbClr val="FF0000"/>
              </a:solidFill>
              <a:latin typeface="Hacen Beir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C2FE41-344F-4EB2-8B56-186F998634D7}"/>
              </a:ext>
            </a:extLst>
          </p:cNvPr>
          <p:cNvSpPr txBox="1"/>
          <p:nvPr/>
        </p:nvSpPr>
        <p:spPr>
          <a:xfrm>
            <a:off x="832032" y="3609239"/>
            <a:ext cx="989337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- بعد الوصول إلى المرحلة السابقة يقوم الطالب بمدِّ الرِّجل اليمنى إلى الأعلى وإلى الخلف</a:t>
            </a:r>
          </a:p>
          <a:p>
            <a:pPr algn="r" rtl="1"/>
            <a:r>
              <a:rPr lang="ar-SA" sz="2400" b="1" dirty="0"/>
              <a:t>   مرجحاً (رفس) الرجل اليسرى وهي ممتدة بقوة إلى الخلف وأسفل بحيث يكون مقدم مشطها</a:t>
            </a:r>
          </a:p>
          <a:p>
            <a:pPr algn="r" rtl="1">
              <a:spcAft>
                <a:spcPts val="1200"/>
              </a:spcAft>
            </a:pPr>
            <a:r>
              <a:rPr lang="ar-SA" sz="2400" b="1" dirty="0"/>
              <a:t>   إلى الأسفل ومتحركاً في اتجاه خط الرمي.</a:t>
            </a:r>
            <a:endParaRPr lang="en-US" sz="2400" b="1" dirty="0"/>
          </a:p>
          <a:p>
            <a:pPr algn="r" rtl="1"/>
            <a:r>
              <a:rPr lang="ar-SA" sz="2400" b="1" dirty="0"/>
              <a:t>- يندفع الطالب في اتجاه خط الرمي، وبسبب هذا الاندفاع تندفع السرعة اللازمة لتوليد القوة</a:t>
            </a:r>
          </a:p>
          <a:p>
            <a:pPr algn="r" rtl="1"/>
            <a:r>
              <a:rPr lang="ar-SA" sz="2400" b="1" dirty="0"/>
              <a:t>  الأولى لسلسلة القوى المستخدمة في عملية الدفع.</a:t>
            </a:r>
            <a:endParaRPr lang="en-US" sz="2400" b="1" dirty="0"/>
          </a:p>
          <a:p>
            <a:pPr algn="r" rtl="1"/>
            <a:r>
              <a:rPr lang="ar-SA" sz="2400" b="1" dirty="0"/>
              <a:t>    </a:t>
            </a:r>
            <a:endParaRPr lang="en-US" sz="2400" b="1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5EA4C800-A087-447D-885B-E923417A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6" y="1223027"/>
            <a:ext cx="3974298" cy="195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4CFE9EE-4F5D-4636-9663-C18B2840FE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498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4FC716-7C7C-43ED-BE09-CCF18C741D2D}"/>
              </a:ext>
            </a:extLst>
          </p:cNvPr>
          <p:cNvSpPr txBox="1"/>
          <p:nvPr/>
        </p:nvSpPr>
        <p:spPr>
          <a:xfrm>
            <a:off x="4939167" y="2479180"/>
            <a:ext cx="504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b="1" dirty="0">
                <a:solidFill>
                  <a:srgbClr val="FF0000"/>
                </a:solidFill>
                <a:latin typeface="Hacen Beirut" panose="02000000000000000000" pitchFamily="2" charset="-78"/>
              </a:rPr>
              <a:t>رابعاً /  حركة الزحف ( الزحلقة ) :</a:t>
            </a:r>
            <a:endParaRPr lang="en-US" sz="2400" b="1" dirty="0">
              <a:solidFill>
                <a:srgbClr val="FF0000"/>
              </a:solidFill>
              <a:latin typeface="Hacen Beir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C2FE41-344F-4EB2-8B56-186F998634D7}"/>
              </a:ext>
            </a:extLst>
          </p:cNvPr>
          <p:cNvSpPr txBox="1"/>
          <p:nvPr/>
        </p:nvSpPr>
        <p:spPr>
          <a:xfrm>
            <a:off x="832032" y="3609239"/>
            <a:ext cx="98933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- تصل الرِّجل اليمنى بعد الزحف إلى منتصف الدائرة تقريباً ويدور مشطها للداخل (جهة اليسار)،  </a:t>
            </a:r>
          </a:p>
          <a:p>
            <a:pPr algn="r" rtl="1"/>
            <a:r>
              <a:rPr lang="ar-SA" sz="2400" b="1" dirty="0"/>
              <a:t>  وتستقر القدم بكاملها على  الأرض  والركبة مثنية والرِّجل اليسرى تدفع في هذه اللحظة </a:t>
            </a:r>
          </a:p>
          <a:p>
            <a:pPr algn="r" rtl="1">
              <a:spcAft>
                <a:spcPts val="1200"/>
              </a:spcAft>
            </a:pPr>
            <a:r>
              <a:rPr lang="ar-SA" sz="2400" b="1" dirty="0"/>
              <a:t>  بسرعة للخلف لتستقر بباطنها وتلاصق لوحة الإيقاف.</a:t>
            </a:r>
          </a:p>
          <a:p>
            <a:pPr algn="r" rtl="1"/>
            <a:r>
              <a:rPr lang="ar-SA" sz="2400" b="1" dirty="0"/>
              <a:t>- في حركة الزحف تسير الكرة الحديدية في خط مستقيم توفيراً للجهد الذي يفقده الطالب من</a:t>
            </a:r>
          </a:p>
          <a:p>
            <a:pPr algn="r" rtl="1"/>
            <a:r>
              <a:rPr lang="ar-SA" sz="2400" b="1" dirty="0"/>
              <a:t>  اتخاذ الكرة الحديدية لخطٍّ متعرّج أثناء الزحف</a:t>
            </a:r>
            <a:r>
              <a:rPr lang="fa-IR" sz="2400" b="1" dirty="0"/>
              <a:t>.</a:t>
            </a:r>
            <a:endParaRPr lang="en-US" sz="2400" b="1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5EA4C800-A087-447D-885B-E923417A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6" y="1223027"/>
            <a:ext cx="3974298" cy="195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744541C-61CE-4A64-9F0A-A4951B7E1A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60203B8C-C9CE-4601-804E-895D62B72EB4}"/>
              </a:ext>
            </a:extLst>
          </p:cNvPr>
          <p:cNvGrpSpPr/>
          <p:nvPr/>
        </p:nvGrpSpPr>
        <p:grpSpPr>
          <a:xfrm>
            <a:off x="10932710" y="0"/>
            <a:ext cx="1288318" cy="6858000"/>
            <a:chOff x="0" y="0"/>
            <a:chExt cx="2576636" cy="1371600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7A8F4110-701F-4DCF-A223-09467F1C0747}"/>
                </a:ext>
              </a:extLst>
            </p:cNvPr>
            <p:cNvSpPr/>
            <p:nvPr/>
          </p:nvSpPr>
          <p:spPr>
            <a:xfrm rot="-10800000">
              <a:off x="229616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75A7FBD9-A841-4D22-91AD-D8CB1B15D191}"/>
                </a:ext>
              </a:extLst>
            </p:cNvPr>
            <p:cNvSpPr/>
            <p:nvPr/>
          </p:nvSpPr>
          <p:spPr>
            <a:xfrm rot="-10800000">
              <a:off x="1722639" y="0"/>
              <a:ext cx="279957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2E97DEEE-CE36-4499-8122-49499FEC3081}"/>
                </a:ext>
              </a:extLst>
            </p:cNvPr>
            <p:cNvSpPr/>
            <p:nvPr/>
          </p:nvSpPr>
          <p:spPr>
            <a:xfrm rot="-10800000">
              <a:off x="1147559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624E5DD4-1E16-4822-9451-1140D7CECCEB}"/>
                </a:ext>
              </a:extLst>
            </p:cNvPr>
            <p:cNvSpPr/>
            <p:nvPr/>
          </p:nvSpPr>
          <p:spPr>
            <a:xfrm rot="-10800000">
              <a:off x="576106" y="0"/>
              <a:ext cx="278410" cy="137160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9EB183F-C71B-4D53-979D-E3530C9DEFAB}"/>
                </a:ext>
              </a:extLst>
            </p:cNvPr>
            <p:cNvSpPr/>
            <p:nvPr/>
          </p:nvSpPr>
          <p:spPr>
            <a:xfrm rot="-10800000">
              <a:off x="0" y="0"/>
              <a:ext cx="280476" cy="13716000"/>
            </a:xfrm>
            <a:prstGeom prst="rect">
              <a:avLst/>
            </a:prstGeom>
            <a:solidFill>
              <a:srgbClr val="62DBC8">
                <a:alpha val="19607"/>
              </a:srgbClr>
            </a:solidFill>
          </p:spPr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2B44511B-3A8F-47A1-AA5D-08E175584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2963" r="12988" b="29259"/>
          <a:stretch/>
        </p:blipFill>
        <p:spPr>
          <a:xfrm>
            <a:off x="8175379" y="-201390"/>
            <a:ext cx="1647439" cy="135890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B050C19-8C54-404A-8A62-91DB0F0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8" y="-315686"/>
            <a:ext cx="1647439" cy="1647439"/>
          </a:xfrm>
          <a:prstGeom prst="rect">
            <a:avLst/>
          </a:prstGeom>
        </p:spPr>
      </p:pic>
      <p:grpSp>
        <p:nvGrpSpPr>
          <p:cNvPr id="35" name="Group 2">
            <a:extLst>
              <a:ext uri="{FF2B5EF4-FFF2-40B4-BE49-F238E27FC236}">
                <a16:creationId xmlns:a16="http://schemas.microsoft.com/office/drawing/2014/main" id="{490BB45F-8688-4847-9175-09F3ED761D71}"/>
              </a:ext>
            </a:extLst>
          </p:cNvPr>
          <p:cNvGrpSpPr/>
          <p:nvPr/>
        </p:nvGrpSpPr>
        <p:grpSpPr>
          <a:xfrm>
            <a:off x="3759200" y="207783"/>
            <a:ext cx="4562790" cy="715319"/>
            <a:chOff x="601071" y="5"/>
            <a:chExt cx="24897683" cy="1430637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5ACB54F1-C0FD-4B65-95B5-A859F27E83B7}"/>
                </a:ext>
              </a:extLst>
            </p:cNvPr>
            <p:cNvSpPr/>
            <p:nvPr/>
          </p:nvSpPr>
          <p:spPr>
            <a:xfrm rot="16200000">
              <a:off x="12896803" y="-11144490"/>
              <a:ext cx="279400" cy="24870864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5E420696-FD5C-408F-8BF3-2C33F6EFFFC0}"/>
                </a:ext>
              </a:extLst>
            </p:cNvPr>
            <p:cNvSpPr/>
            <p:nvPr/>
          </p:nvSpPr>
          <p:spPr>
            <a:xfrm rot="16200000">
              <a:off x="12923618" y="-11718017"/>
              <a:ext cx="279400" cy="24870872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108022A7-DA7B-44F7-8816-BE4528C17B40}"/>
                </a:ext>
              </a:extLst>
            </p:cNvPr>
            <p:cNvSpPr/>
            <p:nvPr/>
          </p:nvSpPr>
          <p:spPr>
            <a:xfrm rot="16200000">
              <a:off x="12907202" y="-12279314"/>
              <a:ext cx="282562" cy="24841200"/>
            </a:xfrm>
            <a:prstGeom prst="rect">
              <a:avLst/>
            </a:prstGeom>
            <a:solidFill>
              <a:srgbClr val="62DBC8">
                <a:alpha val="49803"/>
              </a:srgbClr>
            </a:solidFill>
          </p:spPr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070028-A1D3-4862-BD82-1E7B9F54436A}"/>
              </a:ext>
            </a:extLst>
          </p:cNvPr>
          <p:cNvSpPr txBox="1"/>
          <p:nvPr/>
        </p:nvSpPr>
        <p:spPr>
          <a:xfrm>
            <a:off x="0" y="292288"/>
            <a:ext cx="3728902" cy="498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45"/>
              </a:lnSpc>
              <a:spcBef>
                <a:spcPts val="1477"/>
              </a:spcBef>
            </a:pPr>
            <a:r>
              <a:rPr lang="ar-SA" sz="2400" b="1" dirty="0">
                <a:solidFill>
                  <a:srgbClr val="199E91"/>
                </a:solidFill>
              </a:rPr>
              <a:t>دفع الكرة الحديدية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4FC716-7C7C-43ED-BE09-CCF18C741D2D}"/>
              </a:ext>
            </a:extLst>
          </p:cNvPr>
          <p:cNvSpPr txBox="1"/>
          <p:nvPr/>
        </p:nvSpPr>
        <p:spPr>
          <a:xfrm>
            <a:off x="4939167" y="2479180"/>
            <a:ext cx="504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latin typeface="Hacen Beirut" panose="02000000000000000000" pitchFamily="2" charset="-78"/>
              </a:rPr>
              <a:t>خامساً /  حركة الدفع :</a:t>
            </a:r>
            <a:endParaRPr lang="en-US" sz="2400" b="1" dirty="0">
              <a:solidFill>
                <a:srgbClr val="FF0000"/>
              </a:solidFill>
              <a:latin typeface="Hacen Beirut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C2FE41-344F-4EB2-8B56-186F998634D7}"/>
              </a:ext>
            </a:extLst>
          </p:cNvPr>
          <p:cNvSpPr txBox="1"/>
          <p:nvPr/>
        </p:nvSpPr>
        <p:spPr>
          <a:xfrm>
            <a:off x="522316" y="3594491"/>
            <a:ext cx="989337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ar-SA" sz="2400" b="1" dirty="0"/>
              <a:t>-  يستمر الجسم في الحركة مستمداً القوة الدافعة من الزحف.</a:t>
            </a:r>
            <a:endParaRPr lang="en-US" sz="2400" b="1" dirty="0"/>
          </a:p>
          <a:p>
            <a:pPr algn="r" rtl="1">
              <a:spcAft>
                <a:spcPts val="1800"/>
              </a:spcAft>
            </a:pPr>
            <a:r>
              <a:rPr lang="ar-SA" sz="2400" b="1" dirty="0"/>
              <a:t>- يلف الطالب الجذع باتجاه مقطع الرمي.</a:t>
            </a:r>
          </a:p>
          <a:p>
            <a:pPr algn="r" rtl="1">
              <a:spcAft>
                <a:spcPts val="1800"/>
              </a:spcAft>
            </a:pPr>
            <a:r>
              <a:rPr lang="ar-SA" sz="2400" b="1" dirty="0"/>
              <a:t>- يستمر الدوران للجسم على مشط القدم اليمنى حتى المواجهة الكاملة لمقطع الرمي.</a:t>
            </a:r>
            <a:endParaRPr lang="en-US" sz="2400" b="1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13036430-696C-4234-8584-4544E274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8" y="1371994"/>
            <a:ext cx="3268708" cy="17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FBAD058-144A-4736-818C-ABC8FD3931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0415"/>
          <a:stretch/>
        </p:blipFill>
        <p:spPr>
          <a:xfrm>
            <a:off x="-99540" y="5587039"/>
            <a:ext cx="2438496" cy="1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746</Words>
  <Application>Microsoft Office PowerPoint</Application>
  <PresentationFormat>شاشة عريضة</PresentationFormat>
  <Paragraphs>81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Hacen Beirut</vt:lpstr>
      <vt:lpstr>Hacen Egypt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Reem ALHarbi</dc:creator>
  <cp:lastModifiedBy>ثامر الوقداني</cp:lastModifiedBy>
  <cp:revision>201</cp:revision>
  <dcterms:created xsi:type="dcterms:W3CDTF">2021-01-14T23:21:05Z</dcterms:created>
  <dcterms:modified xsi:type="dcterms:W3CDTF">2021-10-16T12:45:49Z</dcterms:modified>
</cp:coreProperties>
</file>