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343" r:id="rId3"/>
    <p:sldId id="359" r:id="rId4"/>
    <p:sldId id="345" r:id="rId5"/>
    <p:sldId id="344" r:id="rId6"/>
    <p:sldId id="346" r:id="rId7"/>
    <p:sldId id="348" r:id="rId8"/>
    <p:sldId id="347" r:id="rId9"/>
    <p:sldId id="336" r:id="rId10"/>
    <p:sldId id="360" r:id="rId11"/>
    <p:sldId id="351" r:id="rId12"/>
    <p:sldId id="338" r:id="rId13"/>
    <p:sldId id="354" r:id="rId14"/>
    <p:sldId id="350" r:id="rId15"/>
    <p:sldId id="282" r:id="rId16"/>
    <p:sldId id="325" r:id="rId17"/>
    <p:sldId id="339" r:id="rId18"/>
    <p:sldId id="355" r:id="rId19"/>
    <p:sldId id="356" r:id="rId20"/>
    <p:sldId id="357" r:id="rId21"/>
    <p:sldId id="358" r:id="rId22"/>
    <p:sldId id="341" r:id="rId23"/>
    <p:sldId id="303" r:id="rId24"/>
    <p:sldId id="260" r:id="rId25"/>
    <p:sldId id="329" r:id="rId26"/>
    <p:sldId id="289" r:id="rId27"/>
    <p:sldId id="342" r:id="rId28"/>
    <p:sldId id="272" r:id="rId29"/>
    <p:sldId id="268" r:id="rId30"/>
    <p:sldId id="291" r:id="rId31"/>
    <p:sldId id="316" r:id="rId32"/>
    <p:sldId id="287" r:id="rId33"/>
    <p:sldId id="280" r:id="rId34"/>
    <p:sldId id="331" r:id="rId35"/>
    <p:sldId id="352" r:id="rId36"/>
    <p:sldId id="349" r:id="rId37"/>
    <p:sldId id="353" r:id="rId38"/>
    <p:sldId id="261" r:id="rId3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98" autoAdjust="0"/>
    <p:restoredTop sz="94660"/>
  </p:normalViewPr>
  <p:slideViewPr>
    <p:cSldViewPr>
      <p:cViewPr varScale="1">
        <p:scale>
          <a:sx n="68" d="100"/>
          <a:sy n="68" d="100"/>
        </p:scale>
        <p:origin x="6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1C00D19-9D7D-48AF-8C69-8028062A9CD2}"/>
              </a:ext>
            </a:extLst>
          </p:cNvPr>
          <p:cNvSpPr/>
          <p:nvPr/>
        </p:nvSpPr>
        <p:spPr>
          <a:xfrm>
            <a:off x="2507435" y="2181307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الحــــــــرارة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C39C3F2-0A91-4AB7-A5E4-42BF9A88A927}"/>
              </a:ext>
            </a:extLst>
          </p:cNvPr>
          <p:cNvSpPr/>
          <p:nvPr/>
        </p:nvSpPr>
        <p:spPr>
          <a:xfrm>
            <a:off x="5053022" y="2348880"/>
            <a:ext cx="20152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الضغط الجوي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E55E2A-0192-47F1-BF12-685431F105E5}"/>
              </a:ext>
            </a:extLst>
          </p:cNvPr>
          <p:cNvSpPr/>
          <p:nvPr/>
        </p:nvSpPr>
        <p:spPr>
          <a:xfrm>
            <a:off x="5053022" y="4057833"/>
            <a:ext cx="15664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الريـــــــاح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B0032F4-9618-4B8A-98A8-4B4591CC4EB4}"/>
              </a:ext>
            </a:extLst>
          </p:cNvPr>
          <p:cNvSpPr/>
          <p:nvPr/>
        </p:nvSpPr>
        <p:spPr>
          <a:xfrm>
            <a:off x="2843808" y="4005064"/>
            <a:ext cx="19672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الرطـــــــوبــة</a:t>
            </a:r>
          </a:p>
        </p:txBody>
      </p:sp>
    </p:spTree>
    <p:extLst>
      <p:ext uri="{BB962C8B-B14F-4D97-AF65-F5344CB8AC3E}">
        <p14:creationId xmlns:p14="http://schemas.microsoft.com/office/powerpoint/2010/main" val="35099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50AAEC-2764-4206-B91B-7F03E72578A8}"/>
              </a:ext>
            </a:extLst>
          </p:cNvPr>
          <p:cNvSpPr/>
          <p:nvPr/>
        </p:nvSpPr>
        <p:spPr>
          <a:xfrm>
            <a:off x="2930842" y="4149080"/>
            <a:ext cx="2659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1) الحرارة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38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4355976" y="188640"/>
            <a:ext cx="73609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الحرارة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A95B85A-3222-44E0-A46E-8B3E03549D83}"/>
              </a:ext>
            </a:extLst>
          </p:cNvPr>
          <p:cNvSpPr/>
          <p:nvPr/>
        </p:nvSpPr>
        <p:spPr>
          <a:xfrm>
            <a:off x="5424299" y="1509013"/>
            <a:ext cx="2736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ighlight>
                  <a:srgbClr val="C0C0C0"/>
                </a:highlight>
              </a:rPr>
              <a:t>هي </a:t>
            </a:r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درجة إحساس الإنسان بدفء الجو أو برودته</a:t>
            </a:r>
            <a:endParaRPr lang="ar-SA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B8D45EC-B07D-4D92-8962-B735718E899C}"/>
              </a:ext>
            </a:extLst>
          </p:cNvPr>
          <p:cNvSpPr/>
          <p:nvPr/>
        </p:nvSpPr>
        <p:spPr>
          <a:xfrm>
            <a:off x="983397" y="1485708"/>
            <a:ext cx="27363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تؤثر في جميع عناصر المناخ الأخرى </a:t>
            </a:r>
            <a:endParaRPr lang="ar-SA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20CF1FE-74F0-472A-A311-01CD74DD0D38}"/>
              </a:ext>
            </a:extLst>
          </p:cNvPr>
          <p:cNvSpPr/>
          <p:nvPr/>
        </p:nvSpPr>
        <p:spPr>
          <a:xfrm>
            <a:off x="5651569" y="4854958"/>
            <a:ext cx="27363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حسب رأي الطالبة </a:t>
            </a:r>
            <a:endParaRPr lang="ar-SA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AD9431A-8412-4691-B44B-A9B70F5B8C91}"/>
              </a:ext>
            </a:extLst>
          </p:cNvPr>
          <p:cNvSpPr/>
          <p:nvPr/>
        </p:nvSpPr>
        <p:spPr>
          <a:xfrm>
            <a:off x="1059566" y="4854957"/>
            <a:ext cx="27363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حسب رأي الطالبة </a:t>
            </a:r>
            <a:endParaRPr lang="ar-SA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83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5994EAC-0208-4663-B782-91B66307AF95}"/>
              </a:ext>
            </a:extLst>
          </p:cNvPr>
          <p:cNvSpPr/>
          <p:nvPr/>
        </p:nvSpPr>
        <p:spPr>
          <a:xfrm>
            <a:off x="5868144" y="3933056"/>
            <a:ext cx="298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عللـ   ـي:</a:t>
            </a:r>
          </a:p>
          <a:p>
            <a:pPr algn="ctr"/>
            <a:r>
              <a:rPr lang="ar-SA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تعتبر الحرارة أهم عناصر المناخ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2305B07-2C73-4C16-B0D9-AF6EFBD90977}"/>
              </a:ext>
            </a:extLst>
          </p:cNvPr>
          <p:cNvSpPr/>
          <p:nvPr/>
        </p:nvSpPr>
        <p:spPr>
          <a:xfrm>
            <a:off x="288605" y="3717032"/>
            <a:ext cx="51125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لأنها تؤثر في بقية العناصر الأخرى</a:t>
            </a:r>
            <a:endParaRPr lang="ar-S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3679E67-6AC4-4038-891F-5C8A2446C90A}"/>
              </a:ext>
            </a:extLst>
          </p:cNvPr>
          <p:cNvSpPr/>
          <p:nvPr/>
        </p:nvSpPr>
        <p:spPr>
          <a:xfrm>
            <a:off x="6588224" y="764704"/>
            <a:ext cx="1944216" cy="4059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ابحثـ  ـي عن الإجابة </a:t>
            </a:r>
          </a:p>
        </p:txBody>
      </p:sp>
    </p:spTree>
    <p:extLst>
      <p:ext uri="{BB962C8B-B14F-4D97-AF65-F5344CB8AC3E}">
        <p14:creationId xmlns:p14="http://schemas.microsoft.com/office/powerpoint/2010/main" val="2252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AADC795-3D17-4C6D-9D94-F4FC43428F87}"/>
              </a:ext>
            </a:extLst>
          </p:cNvPr>
          <p:cNvSpPr/>
          <p:nvPr/>
        </p:nvSpPr>
        <p:spPr>
          <a:xfrm>
            <a:off x="1440733" y="4860449"/>
            <a:ext cx="58675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عدد  ـي العوامل المؤثرة على درجة الحرارة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E9012EF-E5C4-44EA-8DEE-C306A55B5524}"/>
              </a:ext>
            </a:extLst>
          </p:cNvPr>
          <p:cNvSpPr/>
          <p:nvPr/>
        </p:nvSpPr>
        <p:spPr>
          <a:xfrm>
            <a:off x="1115616" y="2767280"/>
            <a:ext cx="6336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الارتفاع عن سطح البحر و الموقع بالنسبة لدوائر العرض</a:t>
            </a:r>
            <a:endParaRPr lang="ar-SA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3AE25C3-9DE1-422D-9873-C05A906A2E34}"/>
              </a:ext>
            </a:extLst>
          </p:cNvPr>
          <p:cNvSpPr/>
          <p:nvPr/>
        </p:nvSpPr>
        <p:spPr>
          <a:xfrm>
            <a:off x="2843808" y="1916832"/>
            <a:ext cx="3524301" cy="4059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يضع الطلبة سؤال للإجابة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316204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ىلالارربرب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076" y="0"/>
            <a:ext cx="5610924" cy="6858000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482AD4A-CE15-4245-B6A5-419F9F0B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069"/>
            <a:ext cx="3857620" cy="685493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4DE065B-8F4E-4736-B657-88C2C1D74748}"/>
              </a:ext>
            </a:extLst>
          </p:cNvPr>
          <p:cNvSpPr/>
          <p:nvPr/>
        </p:nvSpPr>
        <p:spPr>
          <a:xfrm>
            <a:off x="-46776" y="4077072"/>
            <a:ext cx="33020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تنخفض درجة الحرارة في المرتفعات , وتزيد في المنخفضات</a:t>
            </a:r>
            <a:endParaRPr lang="ar-SA" sz="3200" b="1" cap="none" spc="0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13396"/>
            <a:ext cx="1759779" cy="196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8CE4113-BBE3-4EED-9D07-B8C4846DA6CC}"/>
              </a:ext>
            </a:extLst>
          </p:cNvPr>
          <p:cNvSpPr/>
          <p:nvPr/>
        </p:nvSpPr>
        <p:spPr>
          <a:xfrm>
            <a:off x="1745980" y="1124744"/>
            <a:ext cx="69146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تنخفض درجة الحرارة في المرتفعات , وتزيد في المنخفضات</a:t>
            </a:r>
            <a:endParaRPr lang="ar-SA" sz="32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CB2CC92-C41F-456B-8655-1F63C8217348}"/>
              </a:ext>
            </a:extLst>
          </p:cNvPr>
          <p:cNvSpPr/>
          <p:nvPr/>
        </p:nvSpPr>
        <p:spPr>
          <a:xfrm>
            <a:off x="5053902" y="3717032"/>
            <a:ext cx="3579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لأن الأرض تختزن أشعة الشمس الحرارية , ثم تعيد بثها لسطح الأرض </a:t>
            </a:r>
            <a:endParaRPr lang="ar-SA" sz="3200" b="1" cap="none" spc="0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6B24C41-6F37-4F8C-90A8-5C0E5D7A1B77}"/>
              </a:ext>
            </a:extLst>
          </p:cNvPr>
          <p:cNvSpPr/>
          <p:nvPr/>
        </p:nvSpPr>
        <p:spPr>
          <a:xfrm>
            <a:off x="827584" y="3378766"/>
            <a:ext cx="374441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المناطق المنخفضة </a:t>
            </a:r>
          </a:p>
          <a:p>
            <a:pPr algn="ctr"/>
            <a:r>
              <a:rPr lang="ar-SA" sz="32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 قريبة من سطح الأرض ) تزيد بها الحرارة , وكلما ابتعدنا عن سطح الأرض</a:t>
            </a:r>
          </a:p>
          <a:p>
            <a:pPr algn="ctr"/>
            <a:r>
              <a:rPr lang="ar-SA" sz="3200" b="1" cap="none" spc="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تقل الحرارة </a:t>
            </a:r>
          </a:p>
        </p:txBody>
      </p:sp>
    </p:spTree>
    <p:extLst>
      <p:ext uri="{BB962C8B-B14F-4D97-AF65-F5344CB8AC3E}">
        <p14:creationId xmlns:p14="http://schemas.microsoft.com/office/powerpoint/2010/main" val="29456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FF948EC-BC69-44E4-8590-0A3BD1EF2B5F}"/>
              </a:ext>
            </a:extLst>
          </p:cNvPr>
          <p:cNvSpPr/>
          <p:nvPr/>
        </p:nvSpPr>
        <p:spPr>
          <a:xfrm>
            <a:off x="2555776" y="2060848"/>
            <a:ext cx="41044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ارسمـ  ـي شكل مبسط وضحي فيه المناطق الحرارية على سطح الأرض</a:t>
            </a:r>
            <a:endParaRPr lang="ar-SA" sz="3200" b="1" cap="none" spc="0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228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C3B9FFA4-D36F-434F-A3E3-C2AB47736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"/>
          <a:stretch/>
        </p:blipFill>
        <p:spPr>
          <a:xfrm>
            <a:off x="4067944" y="1268760"/>
            <a:ext cx="4032448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868144" y="2204864"/>
            <a:ext cx="91440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أذكري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العوامل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المؤثرة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في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المناخ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644008" y="2204864"/>
            <a:ext cx="91440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عددي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أجهزة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قياس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الطقس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788024" y="58178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عدد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419872" y="2204864"/>
            <a:ext cx="91440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وجهي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سؤال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يتعلق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بالدرس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السابق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123728" y="2204864"/>
            <a:ext cx="98640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اربطي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بين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التضاريس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والمناخ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899592" y="585964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صمم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899592" y="2204864"/>
            <a:ext cx="91440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صممي خارطة مفاهيم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للعوامل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المؤثرة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في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المناخ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E32D449-FA0A-405C-8D0C-7583EF31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9036495" cy="685799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44BFB9-CA54-40E0-B611-C5CFBE025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2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E4F724B-46B5-4563-B08A-75ABBEF05F1F}"/>
              </a:ext>
            </a:extLst>
          </p:cNvPr>
          <p:cNvSpPr/>
          <p:nvPr/>
        </p:nvSpPr>
        <p:spPr>
          <a:xfrm>
            <a:off x="459443" y="4365104"/>
            <a:ext cx="41044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الأسرع ؟</a:t>
            </a:r>
            <a:endParaRPr lang="ar-SA" sz="3200" b="1" cap="none" spc="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4DF48CA-EFBC-4E07-A766-149A0BA392A0}"/>
              </a:ext>
            </a:extLst>
          </p:cNvPr>
          <p:cNvSpPr/>
          <p:nvPr/>
        </p:nvSpPr>
        <p:spPr>
          <a:xfrm>
            <a:off x="383384" y="908720"/>
            <a:ext cx="83610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كلما اقتربنا من خط  الاستواء ............ الحرارة  , وكلما ابتعد................... الحرارة </a:t>
            </a:r>
            <a:endParaRPr lang="ar-SA" sz="4400" b="1" cap="none" spc="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9C6D987-13B2-4E53-89B5-B41DD9838111}"/>
              </a:ext>
            </a:extLst>
          </p:cNvPr>
          <p:cNvSpPr/>
          <p:nvPr/>
        </p:nvSpPr>
        <p:spPr>
          <a:xfrm>
            <a:off x="2699792" y="784075"/>
            <a:ext cx="10118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ترتفع</a:t>
            </a:r>
            <a:endParaRPr lang="ar-SA" sz="32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69111E9-AAC1-46EA-9561-509CA9E18282}"/>
              </a:ext>
            </a:extLst>
          </p:cNvPr>
          <p:cNvSpPr/>
          <p:nvPr/>
        </p:nvSpPr>
        <p:spPr>
          <a:xfrm>
            <a:off x="3563888" y="1573298"/>
            <a:ext cx="15879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تنخفض</a:t>
            </a:r>
            <a:endParaRPr lang="ar-SA" sz="32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10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B7701B8-BE29-4167-9362-E59D105C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445024"/>
            <a:ext cx="7344816" cy="254679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10E6402-8DA6-4FD9-8E54-61E6232332AC}"/>
              </a:ext>
            </a:extLst>
          </p:cNvPr>
          <p:cNvSpPr txBox="1"/>
          <p:nvPr/>
        </p:nvSpPr>
        <p:spPr>
          <a:xfrm>
            <a:off x="-324544" y="287"/>
            <a:ext cx="6552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i="0" dirty="0">
                <a:solidFill>
                  <a:srgbClr val="993300"/>
                </a:solidFill>
                <a:effectLst/>
                <a:latin typeface="Georgia" panose="02040502050405020303" pitchFamily="18" charset="0"/>
                <a:cs typeface="Akhbar MT" pitchFamily="2" charset="-78"/>
              </a:rPr>
              <a:t>عللـ    ـي </a:t>
            </a:r>
          </a:p>
          <a:p>
            <a:pPr algn="ctr"/>
            <a:r>
              <a:rPr lang="ar-SA" sz="3600" b="1" i="0" dirty="0">
                <a:solidFill>
                  <a:srgbClr val="993300"/>
                </a:solidFill>
                <a:effectLst/>
                <a:latin typeface="Georgia" panose="02040502050405020303" pitchFamily="18" charset="0"/>
                <a:cs typeface="Akhbar MT" pitchFamily="2" charset="-78"/>
              </a:rPr>
              <a:t>تعد الأشعة العمودية أقوى من الأشعة المائلة</a:t>
            </a:r>
            <a:endParaRPr lang="ar-SA" sz="3600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684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95936" y="2060848"/>
            <a:ext cx="437067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خلال دقيقة واحدة</a:t>
            </a:r>
          </a:p>
          <a:p>
            <a:pPr algn="ctr"/>
            <a:r>
              <a:rPr lang="ar-SA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يدون الطلبة الخطوات </a:t>
            </a:r>
          </a:p>
          <a:p>
            <a:pPr algn="ctr"/>
            <a:r>
              <a:rPr lang="ar-S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المتبعة لقياس درجة الحرارة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5C98B9A-23CC-429F-B797-5309506096F8}"/>
              </a:ext>
            </a:extLst>
          </p:cNvPr>
          <p:cNvSpPr/>
          <p:nvPr/>
        </p:nvSpPr>
        <p:spPr>
          <a:xfrm>
            <a:off x="392330" y="548680"/>
            <a:ext cx="65434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جماعي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26C1DC-85A2-43D5-A913-FFB86E10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484" y="2060848"/>
            <a:ext cx="4249924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tem_XL_5374364_21759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204864"/>
            <a:ext cx="2819400" cy="372446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67254" y="467005"/>
            <a:ext cx="51435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قياس </a:t>
            </a:r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درجة </a:t>
            </a:r>
            <a:r>
              <a:rPr lang="ar-SA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الحرارة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8BF6E1D-C299-4B43-AA39-FBB624907469}"/>
              </a:ext>
            </a:extLst>
          </p:cNvPr>
          <p:cNvSpPr/>
          <p:nvPr/>
        </p:nvSpPr>
        <p:spPr>
          <a:xfrm>
            <a:off x="251520" y="692696"/>
            <a:ext cx="333761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khbar MT" pitchFamily="2" charset="-78"/>
              </a:rPr>
              <a:t>يسمي الطلبة 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khbar MT" pitchFamily="2" charset="-78"/>
              </a:rPr>
              <a:t>أجهزة قياس درجات الحرارة التي أمامك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khbar M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23728" y="4149080"/>
            <a:ext cx="4273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2) الضغط الجوي 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570050-0-w-x-0-h-none-379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44"/>
            <a:ext cx="9144000" cy="391956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000232" y="642918"/>
            <a:ext cx="4305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هل للهواء وزن ؟؟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1560" y="3068960"/>
            <a:ext cx="76135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هو ثقل ...............على........</a:t>
            </a:r>
          </a:p>
          <a:p>
            <a:pPr algn="ctr"/>
            <a:r>
              <a:rPr lang="ar-S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الممتد من ............ إلى نهاية ....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59632" y="1092134"/>
            <a:ext cx="300263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الغلاف الجوي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1E6164-ED09-495C-ADA6-F0F99C4338DA}"/>
              </a:ext>
            </a:extLst>
          </p:cNvPr>
          <p:cNvSpPr/>
          <p:nvPr/>
        </p:nvSpPr>
        <p:spPr>
          <a:xfrm>
            <a:off x="4139952" y="2964342"/>
            <a:ext cx="11256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الهواء</a:t>
            </a:r>
            <a:endParaRPr lang="ar-S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3F45649-E617-444F-870C-0CDFF9C56A01}"/>
              </a:ext>
            </a:extLst>
          </p:cNvPr>
          <p:cNvSpPr/>
          <p:nvPr/>
        </p:nvSpPr>
        <p:spPr>
          <a:xfrm>
            <a:off x="1974138" y="2964341"/>
            <a:ext cx="11993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الأرض</a:t>
            </a:r>
            <a:endParaRPr lang="ar-S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1D6DDEF-BF4B-4FE2-AD17-36AE47638EE2}"/>
              </a:ext>
            </a:extLst>
          </p:cNvPr>
          <p:cNvSpPr/>
          <p:nvPr/>
        </p:nvSpPr>
        <p:spPr>
          <a:xfrm>
            <a:off x="4069419" y="3595250"/>
            <a:ext cx="12666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سطحها</a:t>
            </a:r>
            <a:endParaRPr lang="ar-S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ED1D066-3388-40B8-8CF2-14B6E8296591}"/>
              </a:ext>
            </a:extLst>
          </p:cNvPr>
          <p:cNvSpPr/>
          <p:nvPr/>
        </p:nvSpPr>
        <p:spPr>
          <a:xfrm>
            <a:off x="32117" y="3669567"/>
            <a:ext cx="2398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الغلاف الغازي </a:t>
            </a:r>
            <a:endParaRPr lang="ar-S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0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 rot="348450">
            <a:off x="2771800" y="69779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3600" dirty="0"/>
              <a:t>قال تعالى: ﴿فَمَن يُرِدِ اللَّهُ أَن يَهْدِيَهُ يَشْرَحْ صَدْرَهُ لِلإِسْلامِ وَمَن يُرِدْ أَن يُضِلَّهُ يَجْعَلْ صَدْرَهُ ضَيِّقًا حَرَجًا كَأَنَّمَا يَصَّعَّدُ فِي السَّمَاء كَذَلِكَ يَجْعَلُ اللَّهُ الرِّجْسَ عَلَى الَّذِينَ لاَ يُؤْمِنُونَ ١٢٥﴾ [الأنعام</a:t>
            </a:r>
          </a:p>
        </p:txBody>
      </p:sp>
      <p:sp>
        <p:nvSpPr>
          <p:cNvPr id="4" name="مستطيل 3"/>
          <p:cNvSpPr/>
          <p:nvPr/>
        </p:nvSpPr>
        <p:spPr>
          <a:xfrm rot="306995">
            <a:off x="2385834" y="5521898"/>
            <a:ext cx="50449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000" b="1" cap="none" spc="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علاقة الآية بالضغط الجوي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C1D6F6-2448-428C-A158-225EA3FFD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116632"/>
            <a:ext cx="8963025" cy="6741368"/>
          </a:xfrm>
          <a:prstGeom prst="rect">
            <a:avLst/>
          </a:prstGeom>
          <a:noFill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193BEFC-161E-436C-8EBC-D0C15E97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6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4500562" y="0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3" name="شكل بيضاوي 2"/>
          <p:cNvSpPr/>
          <p:nvPr/>
        </p:nvSpPr>
        <p:spPr>
          <a:xfrm>
            <a:off x="7286644" y="1643050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1785918" y="1643050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5" name="شكل بيضاوي 4"/>
          <p:cNvSpPr/>
          <p:nvPr/>
        </p:nvSpPr>
        <p:spPr>
          <a:xfrm>
            <a:off x="4572000" y="1928802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6" name="شكل بيضاوي 5"/>
          <p:cNvSpPr/>
          <p:nvPr/>
        </p:nvSpPr>
        <p:spPr>
          <a:xfrm>
            <a:off x="7358082" y="4572008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7" name="شكل بيضاوي 6"/>
          <p:cNvSpPr/>
          <p:nvPr/>
        </p:nvSpPr>
        <p:spPr>
          <a:xfrm>
            <a:off x="4643438" y="4286256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8" name="شكل بيضاوي 7"/>
          <p:cNvSpPr/>
          <p:nvPr/>
        </p:nvSpPr>
        <p:spPr>
          <a:xfrm>
            <a:off x="2000232" y="4857760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9" name="شكل بيضاوي 8"/>
          <p:cNvSpPr/>
          <p:nvPr/>
        </p:nvSpPr>
        <p:spPr>
          <a:xfrm>
            <a:off x="4786314" y="6357934"/>
            <a:ext cx="485772" cy="50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</a:t>
            </a:r>
            <a:endParaRPr lang="ar-SA" dirty="0"/>
          </a:p>
        </p:txBody>
      </p:sp>
      <p:sp>
        <p:nvSpPr>
          <p:cNvPr id="10" name="شكل بيضاوي 9"/>
          <p:cNvSpPr/>
          <p:nvPr/>
        </p:nvSpPr>
        <p:spPr>
          <a:xfrm>
            <a:off x="6643702" y="642918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  <p:sp>
        <p:nvSpPr>
          <p:cNvPr id="11" name="شكل بيضاوي 10"/>
          <p:cNvSpPr/>
          <p:nvPr/>
        </p:nvSpPr>
        <p:spPr>
          <a:xfrm>
            <a:off x="2428860" y="714356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  <p:sp>
        <p:nvSpPr>
          <p:cNvPr id="12" name="شكل بيضاوي 11"/>
          <p:cNvSpPr/>
          <p:nvPr/>
        </p:nvSpPr>
        <p:spPr>
          <a:xfrm>
            <a:off x="7858148" y="3071810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  <p:sp>
        <p:nvSpPr>
          <p:cNvPr id="13" name="شكل بيضاوي 12"/>
          <p:cNvSpPr/>
          <p:nvPr/>
        </p:nvSpPr>
        <p:spPr>
          <a:xfrm>
            <a:off x="4500562" y="3214686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  <p:sp>
        <p:nvSpPr>
          <p:cNvPr id="14" name="شكل بيضاوي 13"/>
          <p:cNvSpPr/>
          <p:nvPr/>
        </p:nvSpPr>
        <p:spPr>
          <a:xfrm>
            <a:off x="1643042" y="3357562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  <p:sp>
        <p:nvSpPr>
          <p:cNvPr id="15" name="شكل بيضاوي 14"/>
          <p:cNvSpPr/>
          <p:nvPr/>
        </p:nvSpPr>
        <p:spPr>
          <a:xfrm>
            <a:off x="6500826" y="5643578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  <p:sp>
        <p:nvSpPr>
          <p:cNvPr id="16" name="شكل بيضاوي 15"/>
          <p:cNvSpPr/>
          <p:nvPr/>
        </p:nvSpPr>
        <p:spPr>
          <a:xfrm>
            <a:off x="2857488" y="5786454"/>
            <a:ext cx="485772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52936"/>
            <a:ext cx="2016224" cy="330327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04" y="2470031"/>
            <a:ext cx="2051484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61483"/>
            <a:ext cx="1080120" cy="330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923928" y="188640"/>
            <a:ext cx="50610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سمي أجهزة قياس الضغط الموجودة أمامك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11977" y="267509"/>
            <a:ext cx="28575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2</a:t>
            </a: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88D23685-D22A-4847-8711-03B822C67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7047893" y="118301"/>
            <a:ext cx="1916595" cy="8216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A17FBC-CDB2-4CBD-9FC2-AAC0314DD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41" y="1121153"/>
            <a:ext cx="7346317" cy="36065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BF5C42C-B2C0-4E45-A3D5-A31BAC976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15" y="4640045"/>
            <a:ext cx="6553768" cy="877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D9FAAFF-5CA5-4EB5-A02B-5392DA101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438"/>
          <a:stretch/>
        </p:blipFill>
        <p:spPr>
          <a:xfrm>
            <a:off x="934956" y="1340768"/>
            <a:ext cx="6772275" cy="10081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F68B948-BE47-4CA9-88CF-66E230538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654"/>
          <a:stretch/>
        </p:blipFill>
        <p:spPr>
          <a:xfrm>
            <a:off x="1907704" y="3140968"/>
            <a:ext cx="5690877" cy="576064"/>
          </a:xfrm>
          <a:prstGeom prst="rect">
            <a:avLst/>
          </a:prstGeom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E83E8D5C-A909-4207-A8CC-2A3FBDB6A0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7047893" y="118301"/>
            <a:ext cx="1916595" cy="82163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ADC37B8-9876-45B0-8F6E-97729F2F916E}"/>
              </a:ext>
            </a:extLst>
          </p:cNvPr>
          <p:cNvSpPr/>
          <p:nvPr/>
        </p:nvSpPr>
        <p:spPr>
          <a:xfrm>
            <a:off x="7158684" y="124801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ED688F4-3B2D-499A-9C6A-822C845C26DE}"/>
              </a:ext>
            </a:extLst>
          </p:cNvPr>
          <p:cNvSpPr/>
          <p:nvPr/>
        </p:nvSpPr>
        <p:spPr>
          <a:xfrm>
            <a:off x="1234613" y="2369525"/>
            <a:ext cx="67722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ارتفاع درجة الحرارة مما أدى لتمدد جزيئات الهواء , فخف وزنه , وأصبح الضغط منخفض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7523200-AE60-40B5-9C4E-3CC3DF6EF83F}"/>
              </a:ext>
            </a:extLst>
          </p:cNvPr>
          <p:cNvSpPr/>
          <p:nvPr/>
        </p:nvSpPr>
        <p:spPr>
          <a:xfrm>
            <a:off x="1367004" y="4044862"/>
            <a:ext cx="67722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انخفاض درجة الحرارة مما أدى لانكماش جزيئات الهواء , فثقل وزنه , وأصبح الضغط مرتفع</a:t>
            </a:r>
          </a:p>
        </p:txBody>
      </p:sp>
    </p:spTree>
    <p:extLst>
      <p:ext uri="{BB962C8B-B14F-4D97-AF65-F5344CB8AC3E}">
        <p14:creationId xmlns:p14="http://schemas.microsoft.com/office/powerpoint/2010/main" val="37867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807947" y="332656"/>
            <a:ext cx="3028393" cy="2462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واجب إثرائي</a:t>
            </a:r>
          </a:p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تخيلـ  ـي أن أشعة الشمس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عمودية على مدار الجدي</a:t>
            </a:r>
          </a:p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طوال العام , سجلي أثر </a:t>
            </a:r>
          </a:p>
          <a:p>
            <a:pPr algn="ctr"/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ذلك على مناخ وطننا</a:t>
            </a:r>
          </a:p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السعودية</a:t>
            </a:r>
          </a:p>
        </p:txBody>
      </p:sp>
    </p:spTree>
    <p:extLst>
      <p:ext uri="{BB962C8B-B14F-4D97-AF65-F5344CB8AC3E}">
        <p14:creationId xmlns:p14="http://schemas.microsoft.com/office/powerpoint/2010/main" val="1045118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11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25761" y="2956560"/>
            <a:ext cx="4742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عناصر الطقس والمناخ</a:t>
            </a:r>
          </a:p>
        </p:txBody>
      </p:sp>
    </p:spTree>
    <p:extLst>
      <p:ext uri="{BB962C8B-B14F-4D97-AF65-F5344CB8AC3E}">
        <p14:creationId xmlns:p14="http://schemas.microsoft.com/office/powerpoint/2010/main" val="151191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67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5922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52" y="868821"/>
            <a:ext cx="5760640" cy="533638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67944" y="1628800"/>
            <a:ext cx="4082752" cy="3816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يتوقع من الطلبة بنهاية الدرس أن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يعددوا عناصر الطقس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يرتبوا عناصر المناخ حسب الأهمية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يعرفوا معنى الحرارة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يعللوا تعد درجة الحرارة أهم عناصر المناخ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يسموا أجهزة قياس عناصر المناخ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يعرفوا الضغط الجوي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يوجدوا العلاقة بين الحارة والضغط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يشرحوا العلاقة بين الارتفاع عن سطح الأرض والضغط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يدركوا الاعجاز العلمي في القران الكريم من خلال الآية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1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79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259632" y="2060848"/>
            <a:ext cx="5894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حرارة , كلمنجارو</a:t>
            </a:r>
          </a:p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الضغط الجوي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جزيئات,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14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308487" y="324981"/>
            <a:ext cx="220086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رتبـ ـي عناصر المناخ حسب  الأهمية </a:t>
            </a:r>
            <a:endParaRPr lang="ar-S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BE40949-CAC5-48AF-A9A0-F7BAA74BF040}"/>
              </a:ext>
            </a:extLst>
          </p:cNvPr>
          <p:cNvSpPr/>
          <p:nvPr/>
        </p:nvSpPr>
        <p:spPr>
          <a:xfrm>
            <a:off x="827584" y="1916832"/>
            <a:ext cx="22008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من الأسرع ؟</a:t>
            </a:r>
            <a:endParaRPr lang="ar-S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419</Words>
  <Application>Microsoft Office PowerPoint</Application>
  <PresentationFormat>عرض على الشاشة (4:3)</PresentationFormat>
  <Paragraphs>115</Paragraphs>
  <Slides>38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2" baseType="lpstr">
      <vt:lpstr>Arial</vt:lpstr>
      <vt:lpstr>Calibri</vt:lpstr>
      <vt:lpstr>Georgia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الوعد للحاسبات</dc:creator>
  <cp:lastModifiedBy>faisal hbk</cp:lastModifiedBy>
  <cp:revision>66</cp:revision>
  <dcterms:created xsi:type="dcterms:W3CDTF">2016-10-18T16:06:04Z</dcterms:created>
  <dcterms:modified xsi:type="dcterms:W3CDTF">2021-09-23T08:06:55Z</dcterms:modified>
</cp:coreProperties>
</file>