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7" r:id="rId3"/>
    <p:sldId id="286" r:id="rId4"/>
    <p:sldId id="291" r:id="rId5"/>
    <p:sldId id="293" r:id="rId6"/>
    <p:sldId id="290" r:id="rId7"/>
    <p:sldId id="295" r:id="rId8"/>
    <p:sldId id="296" r:id="rId9"/>
    <p:sldId id="305" r:id="rId10"/>
    <p:sldId id="297" r:id="rId11"/>
    <p:sldId id="306" r:id="rId12"/>
    <p:sldId id="300" r:id="rId13"/>
    <p:sldId id="318" r:id="rId14"/>
    <p:sldId id="307" r:id="rId15"/>
    <p:sldId id="301" r:id="rId16"/>
    <p:sldId id="308" r:id="rId17"/>
    <p:sldId id="302" r:id="rId18"/>
    <p:sldId id="309" r:id="rId19"/>
    <p:sldId id="310" r:id="rId20"/>
    <p:sldId id="312" r:id="rId21"/>
    <p:sldId id="314" r:id="rId22"/>
    <p:sldId id="313" r:id="rId23"/>
    <p:sldId id="311" r:id="rId24"/>
    <p:sldId id="316" r:id="rId25"/>
    <p:sldId id="315" r:id="rId26"/>
    <p:sldId id="317" r:id="rId27"/>
    <p:sldId id="303" r:id="rId28"/>
    <p:sldId id="298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9287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9456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575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9811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043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0386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840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308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194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46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843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13744-BC9C-4F58-BBA0-0A288F8A5D36}" type="datetimeFigureOut">
              <a:rPr lang="ar-SA" smtClean="0"/>
              <a:t>10/02/43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528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7.png"/><Relationship Id="rId5" Type="http://schemas.openxmlformats.org/officeDocument/2006/relationships/image" Target="../media/image4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11" Type="http://schemas.openxmlformats.org/officeDocument/2006/relationships/image" Target="../media/image44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4.jpeg"/><Relationship Id="rId5" Type="http://schemas.openxmlformats.org/officeDocument/2006/relationships/image" Target="../media/image4.png"/><Relationship Id="rId10" Type="http://schemas.openxmlformats.org/officeDocument/2006/relationships/image" Target="../media/image53.jfif"/><Relationship Id="rId4" Type="http://schemas.openxmlformats.org/officeDocument/2006/relationships/image" Target="../media/image3.png"/><Relationship Id="rId9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6.JPG"/><Relationship Id="rId4" Type="http://schemas.openxmlformats.org/officeDocument/2006/relationships/image" Target="../media/image3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8.svg"/><Relationship Id="rId2" Type="http://schemas.openxmlformats.org/officeDocument/2006/relationships/image" Target="../media/image1.png"/><Relationship Id="rId16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5" Type="http://schemas.openxmlformats.org/officeDocument/2006/relationships/image" Target="../media/image20.png"/><Relationship Id="rId10" Type="http://schemas.openxmlformats.org/officeDocument/2006/relationships/image" Target="../media/image2.svg"/><Relationship Id="rId4" Type="http://schemas.openxmlformats.org/officeDocument/2006/relationships/image" Target="../media/image3.png"/><Relationship Id="rId9" Type="http://schemas.openxmlformats.org/officeDocument/2006/relationships/image" Target="../media/image17.png"/><Relationship Id="rId1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2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5.gif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6.jpe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5.jpeg"/><Relationship Id="rId5" Type="http://schemas.openxmlformats.org/officeDocument/2006/relationships/image" Target="../media/image4.png"/><Relationship Id="rId15" Type="http://schemas.microsoft.com/office/2007/relationships/hdphoto" Target="../media/hdphoto3.wdp"/><Relationship Id="rId10" Type="http://schemas.openxmlformats.org/officeDocument/2006/relationships/image" Target="../media/image28.jpeg"/><Relationship Id="rId4" Type="http://schemas.openxmlformats.org/officeDocument/2006/relationships/image" Target="../media/image3.png"/><Relationship Id="rId9" Type="http://schemas.openxmlformats.org/officeDocument/2006/relationships/image" Target="../media/image27.jp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90" y="766325"/>
            <a:ext cx="3801980" cy="393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/>
          <a:stretch/>
        </p:blipFill>
        <p:spPr bwMode="auto">
          <a:xfrm>
            <a:off x="7281569" y="766325"/>
            <a:ext cx="3833445" cy="393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="" xmlns:a16="http://schemas.microsoft.com/office/drawing/2014/main" id="{9B4AB554-7D4F-4144-B696-FD876644AC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23" y="805752"/>
            <a:ext cx="1440334" cy="821501"/>
          </a:xfrm>
          <a:prstGeom prst="rect">
            <a:avLst/>
          </a:prstGeom>
          <a:ln w="762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صورة 14">
            <a:extLst>
              <a:ext uri="{FF2B5EF4-FFF2-40B4-BE49-F238E27FC236}">
                <a16:creationId xmlns="" xmlns:a16="http://schemas.microsoft.com/office/drawing/2014/main" id="{2626A26A-6BB0-4F8E-AF93-2890ACA362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5" y="2367233"/>
            <a:ext cx="1530872" cy="129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57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الملاحظة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58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999" y="616878"/>
            <a:ext cx="8762592" cy="446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الاستخراج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58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999" y="600159"/>
            <a:ext cx="8921074" cy="4337357"/>
          </a:xfrm>
          <a:prstGeom prst="rect">
            <a:avLst/>
          </a:prstGeom>
        </p:spPr>
      </p:pic>
      <p:sp>
        <p:nvSpPr>
          <p:cNvPr id="17" name="Rectangle 4"/>
          <p:cNvSpPr/>
          <p:nvPr/>
        </p:nvSpPr>
        <p:spPr>
          <a:xfrm>
            <a:off x="4297236" y="2365527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رأسها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4297235" y="2768837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المدفأة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4297235" y="3147877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ليأخذ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0" name="Rectangle 4"/>
          <p:cNvSpPr/>
          <p:nvPr/>
        </p:nvSpPr>
        <p:spPr>
          <a:xfrm>
            <a:off x="4297235" y="3565598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سأل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1" name="Rectangle 4"/>
          <p:cNvSpPr/>
          <p:nvPr/>
        </p:nvSpPr>
        <p:spPr>
          <a:xfrm>
            <a:off x="4289649" y="3950889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المرأة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2" name="Rectangle 4"/>
          <p:cNvSpPr/>
          <p:nvPr/>
        </p:nvSpPr>
        <p:spPr>
          <a:xfrm>
            <a:off x="4322417" y="4345332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يرأف</a:t>
            </a:r>
            <a:endParaRPr lang="ar-S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9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الملاحظة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59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581" y="657261"/>
            <a:ext cx="8688587" cy="434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الملاحظة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6167913" y="643215"/>
            <a:ext cx="5131807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SA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من </a:t>
            </a:r>
            <a:r>
              <a:rPr lang="ar-SA" sz="1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خلال مهارة الملاحظة </a:t>
            </a:r>
            <a:r>
              <a:rPr lang="ar-SA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نلاحظ </a:t>
            </a:r>
            <a:r>
              <a:rPr lang="ar-SA" sz="1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أقوى الحركات </a:t>
            </a:r>
            <a:r>
              <a:rPr lang="ar-SA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في اللغة العربية .</a:t>
            </a:r>
            <a:endParaRPr lang="ar-SA" sz="16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j-cs"/>
            </a:endParaRPr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 rotWithShape="1">
          <a:blip r:embed="rId9"/>
          <a:srcRect l="22723" t="17694" r="56613" b="51176"/>
          <a:stretch/>
        </p:blipFill>
        <p:spPr>
          <a:xfrm>
            <a:off x="10327765" y="1148506"/>
            <a:ext cx="708053" cy="1140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9" name="رابط كسهم مستقيم 18">
            <a:extLst>
              <a:ext uri="{FF2B5EF4-FFF2-40B4-BE49-F238E27FC236}">
                <a16:creationId xmlns="" xmlns:a16="http://schemas.microsoft.com/office/drawing/2014/main" xmlns:lc="http://schemas.openxmlformats.org/drawingml/2006/lockedCanvas" id="{51B7E284-8110-44F4-8A87-C4E9C903DBFC}"/>
              </a:ext>
            </a:extLst>
          </p:cNvPr>
          <p:cNvCxnSpPr>
            <a:cxnSpLocks/>
          </p:cNvCxnSpPr>
          <p:nvPr/>
        </p:nvCxnSpPr>
        <p:spPr>
          <a:xfrm flipV="1">
            <a:off x="4232588" y="1622048"/>
            <a:ext cx="5835011" cy="9680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صورة 19">
            <a:extLst>
              <a:ext uri="{FF2B5EF4-FFF2-40B4-BE49-F238E27FC236}">
                <a16:creationId xmlns="" xmlns:a16="http://schemas.microsoft.com/office/drawing/2014/main" xmlns:lc="http://schemas.openxmlformats.org/drawingml/2006/lockedCanvas" id="{A238BAF8-2F48-4E50-A124-9DB6985E841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E1EB"/>
              </a:clrFrom>
              <a:clrTo>
                <a:srgbClr val="FFE1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8" t="12963" r="42935" b="7913"/>
          <a:stretch/>
        </p:blipFill>
        <p:spPr>
          <a:xfrm>
            <a:off x="3332211" y="1250577"/>
            <a:ext cx="863803" cy="3613524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 rotWithShape="1">
          <a:blip r:embed="rId9"/>
          <a:srcRect l="43921" t="11193" r="31695" b="53730"/>
          <a:stretch/>
        </p:blipFill>
        <p:spPr>
          <a:xfrm>
            <a:off x="8984624" y="2024991"/>
            <a:ext cx="703248" cy="1082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96268" y="3161010"/>
            <a:ext cx="779176" cy="987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صورة 22"/>
          <p:cNvPicPr>
            <a:picLocks noChangeAspect="1"/>
          </p:cNvPicPr>
          <p:nvPr/>
        </p:nvPicPr>
        <p:blipFill rotWithShape="1">
          <a:blip r:embed="rId9"/>
          <a:srcRect l="1922" t="14235" r="77620" b="53027"/>
          <a:stretch/>
        </p:blipFill>
        <p:spPr>
          <a:xfrm>
            <a:off x="5756561" y="4025011"/>
            <a:ext cx="800407" cy="936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4" name="رابط كسهم مستقيم 23">
            <a:extLst>
              <a:ext uri="{FF2B5EF4-FFF2-40B4-BE49-F238E27FC236}">
                <a16:creationId xmlns="" xmlns:a16="http://schemas.microsoft.com/office/drawing/2014/main" xmlns:lc="http://schemas.openxmlformats.org/drawingml/2006/lockedCanvas" id="{03028A43-B2D2-4C87-A807-2B9EC18FEBFB}"/>
              </a:ext>
            </a:extLst>
          </p:cNvPr>
          <p:cNvCxnSpPr>
            <a:cxnSpLocks/>
          </p:cNvCxnSpPr>
          <p:nvPr/>
        </p:nvCxnSpPr>
        <p:spPr>
          <a:xfrm>
            <a:off x="4196014" y="2643366"/>
            <a:ext cx="4565276" cy="0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xmlns="" id="{A41ACCDA-5D72-4DCE-9371-AFA7C8B4E9D4}"/>
              </a:ext>
            </a:extLst>
          </p:cNvPr>
          <p:cNvCxnSpPr>
            <a:cxnSpLocks/>
          </p:cNvCxnSpPr>
          <p:nvPr/>
        </p:nvCxnSpPr>
        <p:spPr>
          <a:xfrm>
            <a:off x="4196014" y="3429000"/>
            <a:ext cx="3065398" cy="0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xmlns="" id="{3B8D639D-3D54-4A92-8A8C-3B88952E79D0}"/>
              </a:ext>
            </a:extLst>
          </p:cNvPr>
          <p:cNvCxnSpPr>
            <a:cxnSpLocks/>
          </p:cNvCxnSpPr>
          <p:nvPr/>
        </p:nvCxnSpPr>
        <p:spPr>
          <a:xfrm>
            <a:off x="4232588" y="4493272"/>
            <a:ext cx="1359028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3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394368" y="3427110"/>
            <a:ext cx="125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501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  <a:endParaRPr lang="ar-SA" sz="2400" b="1" dirty="0" smtClean="0">
              <a:cs typeface="Akhbar MT" pitchFamily="2" charset="-78"/>
            </a:endParaRPr>
          </a:p>
          <a:p>
            <a:pPr algn="ctr"/>
            <a:r>
              <a:rPr lang="ar-SA" sz="2400" b="1" dirty="0" smtClean="0">
                <a:cs typeface="Akhbar MT" pitchFamily="2" charset="-78"/>
              </a:rPr>
              <a:t>خرائط المفاهيم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59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999" y="659082"/>
            <a:ext cx="8713721" cy="442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7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التطبيق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60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837" y="659083"/>
            <a:ext cx="8909463" cy="4370118"/>
          </a:xfrm>
          <a:prstGeom prst="rect">
            <a:avLst/>
          </a:prstGeom>
        </p:spPr>
      </p:pic>
      <p:sp>
        <p:nvSpPr>
          <p:cNvPr id="17" name="Rectangle 4"/>
          <p:cNvSpPr/>
          <p:nvPr/>
        </p:nvSpPr>
        <p:spPr>
          <a:xfrm>
            <a:off x="4720370" y="2290931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الفتحة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8492718" y="2697941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الفتحة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0" name="Rectangle 4"/>
          <p:cNvSpPr/>
          <p:nvPr/>
        </p:nvSpPr>
        <p:spPr>
          <a:xfrm>
            <a:off x="3013024" y="2697941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الألف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1" name="Rectangle 4"/>
          <p:cNvSpPr/>
          <p:nvPr/>
        </p:nvSpPr>
        <p:spPr>
          <a:xfrm>
            <a:off x="6664034" y="3102054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الفتحة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2" name="Rectangle 4"/>
          <p:cNvSpPr/>
          <p:nvPr/>
        </p:nvSpPr>
        <p:spPr>
          <a:xfrm>
            <a:off x="3023392" y="3103418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الألف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3" name="Rectangle 4"/>
          <p:cNvSpPr/>
          <p:nvPr/>
        </p:nvSpPr>
        <p:spPr>
          <a:xfrm>
            <a:off x="8492717" y="3480291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الفتحة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4" name="Rectangle 4"/>
          <p:cNvSpPr/>
          <p:nvPr/>
        </p:nvSpPr>
        <p:spPr>
          <a:xfrm>
            <a:off x="6674402" y="3508895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الفتحة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5" name="Rectangle 4"/>
          <p:cNvSpPr/>
          <p:nvPr/>
        </p:nvSpPr>
        <p:spPr>
          <a:xfrm>
            <a:off x="4664756" y="3522024"/>
            <a:ext cx="13081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متماثلتان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6" name="Rectangle 4"/>
          <p:cNvSpPr/>
          <p:nvPr/>
        </p:nvSpPr>
        <p:spPr>
          <a:xfrm>
            <a:off x="3023392" y="3508895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الألف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7" name="Rectangle 4"/>
          <p:cNvSpPr/>
          <p:nvPr/>
        </p:nvSpPr>
        <p:spPr>
          <a:xfrm>
            <a:off x="8461491" y="3923404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الفتحة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8" name="Rectangle 4"/>
          <p:cNvSpPr/>
          <p:nvPr/>
        </p:nvSpPr>
        <p:spPr>
          <a:xfrm>
            <a:off x="6692412" y="3906232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السكون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9" name="Rectangle 4"/>
          <p:cNvSpPr/>
          <p:nvPr/>
        </p:nvSpPr>
        <p:spPr>
          <a:xfrm>
            <a:off x="4720370" y="3943770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الفتحة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30" name="Rectangle 4"/>
          <p:cNvSpPr/>
          <p:nvPr/>
        </p:nvSpPr>
        <p:spPr>
          <a:xfrm>
            <a:off x="3032397" y="3923404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الألف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31" name="Rectangle 4"/>
          <p:cNvSpPr/>
          <p:nvPr/>
        </p:nvSpPr>
        <p:spPr>
          <a:xfrm>
            <a:off x="8467830" y="4323172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الفتحة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32" name="Rectangle 4"/>
          <p:cNvSpPr/>
          <p:nvPr/>
        </p:nvSpPr>
        <p:spPr>
          <a:xfrm>
            <a:off x="6725932" y="4337912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السكون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33" name="Rectangle 4"/>
          <p:cNvSpPr/>
          <p:nvPr/>
        </p:nvSpPr>
        <p:spPr>
          <a:xfrm>
            <a:off x="4753890" y="4323172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الفتحة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34" name="Rectangle 4"/>
          <p:cNvSpPr/>
          <p:nvPr/>
        </p:nvSpPr>
        <p:spPr>
          <a:xfrm>
            <a:off x="3041193" y="4312357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الألف</a:t>
            </a:r>
            <a:endParaRPr lang="ar-S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84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الاستنتاج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60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0"/>
          <a:stretch/>
        </p:blipFill>
        <p:spPr>
          <a:xfrm>
            <a:off x="2510072" y="505205"/>
            <a:ext cx="8910185" cy="451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8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التطبيق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61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999" y="573510"/>
            <a:ext cx="8830470" cy="4343224"/>
          </a:xfrm>
          <a:prstGeom prst="rect">
            <a:avLst/>
          </a:prstGeom>
        </p:spPr>
      </p:pic>
      <p:sp>
        <p:nvSpPr>
          <p:cNvPr id="17" name="Rectangle 4"/>
          <p:cNvSpPr/>
          <p:nvPr/>
        </p:nvSpPr>
        <p:spPr>
          <a:xfrm>
            <a:off x="9178093" y="3421626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كَافَاَتْ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7920034" y="3447262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مُكافَاةُ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9178093" y="3970482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بَدَأَتْ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0" name="Rectangle 4"/>
          <p:cNvSpPr/>
          <p:nvPr/>
        </p:nvSpPr>
        <p:spPr>
          <a:xfrm>
            <a:off x="7851282" y="3957066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مُبادَأةُ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1" name="Rectangle 4"/>
          <p:cNvSpPr/>
          <p:nvPr/>
        </p:nvSpPr>
        <p:spPr>
          <a:xfrm>
            <a:off x="4834924" y="3403540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يَأْمَنُ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2" name="Rectangle 4"/>
          <p:cNvSpPr/>
          <p:nvPr/>
        </p:nvSpPr>
        <p:spPr>
          <a:xfrm>
            <a:off x="3679981" y="3421626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مَأْمَنُ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3" name="Rectangle 4"/>
          <p:cNvSpPr/>
          <p:nvPr/>
        </p:nvSpPr>
        <p:spPr>
          <a:xfrm>
            <a:off x="4813069" y="3926760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يَأْخُذُ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4" name="Rectangle 4"/>
          <p:cNvSpPr/>
          <p:nvPr/>
        </p:nvSpPr>
        <p:spPr>
          <a:xfrm>
            <a:off x="3649963" y="3944846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مَأْخَذُ</a:t>
            </a:r>
            <a:endParaRPr lang="ar-S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1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التطبيق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61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79"/>
          <a:stretch/>
        </p:blipFill>
        <p:spPr>
          <a:xfrm>
            <a:off x="4213217" y="623809"/>
            <a:ext cx="5525855" cy="4432285"/>
          </a:xfrm>
          <a:prstGeom prst="rect">
            <a:avLst/>
          </a:prstGeom>
        </p:spPr>
      </p:pic>
      <p:sp>
        <p:nvSpPr>
          <p:cNvPr id="17" name="Rectangle 4"/>
          <p:cNvSpPr/>
          <p:nvPr/>
        </p:nvSpPr>
        <p:spPr>
          <a:xfrm>
            <a:off x="7120924" y="1951258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تَأَدَّبَ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5591485" y="1951258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تَأْديبُ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7109262" y="2353754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تَأَصَّلَ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0" name="Rectangle 4"/>
          <p:cNvSpPr/>
          <p:nvPr/>
        </p:nvSpPr>
        <p:spPr>
          <a:xfrm>
            <a:off x="5599993" y="2353754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تأْصيلُ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1" name="Rectangle 4"/>
          <p:cNvSpPr/>
          <p:nvPr/>
        </p:nvSpPr>
        <p:spPr>
          <a:xfrm>
            <a:off x="6077303" y="3805384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يأمر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2" name="Rectangle 4"/>
          <p:cNvSpPr/>
          <p:nvPr/>
        </p:nvSpPr>
        <p:spPr>
          <a:xfrm>
            <a:off x="6047676" y="4138622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ابتدأت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3" name="Rectangle 4"/>
          <p:cNvSpPr/>
          <p:nvPr/>
        </p:nvSpPr>
        <p:spPr>
          <a:xfrm>
            <a:off x="6047675" y="4493690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تأخر</a:t>
            </a:r>
            <a:endParaRPr lang="ar-S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0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التعلم التعاوني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62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47" y="615402"/>
            <a:ext cx="8789647" cy="4427273"/>
          </a:xfrm>
          <a:prstGeom prst="rect">
            <a:avLst/>
          </a:prstGeom>
        </p:spPr>
      </p:pic>
      <p:sp>
        <p:nvSpPr>
          <p:cNvPr id="17" name="Rectangle 4"/>
          <p:cNvSpPr/>
          <p:nvPr/>
        </p:nvSpPr>
        <p:spPr>
          <a:xfrm>
            <a:off x="4458406" y="2773894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مَأوَى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4458405" y="3174428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طَمْأنَ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4458405" y="3646674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يَتَأثَرُ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0" name="Rectangle 4"/>
          <p:cNvSpPr/>
          <p:nvPr/>
        </p:nvSpPr>
        <p:spPr>
          <a:xfrm>
            <a:off x="4465260" y="4098182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فَجْأة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1" name="Rectangle 4"/>
          <p:cNvSpPr/>
          <p:nvPr/>
        </p:nvSpPr>
        <p:spPr>
          <a:xfrm>
            <a:off x="4455652" y="4506252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نَشْأة</a:t>
            </a:r>
            <a:endParaRPr lang="ar-S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0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WhatsApp Video 2020-11-01 at 12.02.4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5411" y="739920"/>
            <a:ext cx="6758843" cy="3765345"/>
          </a:xfrm>
          <a:prstGeom prst="rect">
            <a:avLst/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15" name="Picture 2" descr="نتيجة بحث الصور عن سارعي للمجد والعلياء مجدي لخالق السماء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38692" r="8555"/>
          <a:stretch/>
        </p:blipFill>
        <p:spPr bwMode="auto">
          <a:xfrm>
            <a:off x="3659952" y="760822"/>
            <a:ext cx="6669760" cy="374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="" xmlns:a16="http://schemas.microsoft.com/office/drawing/2014/main" id="{2626A26A-6BB0-4F8E-AF93-2890ACA362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5" y="2367233"/>
            <a:ext cx="1530872" cy="129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370854" y="716752"/>
            <a:ext cx="1459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cs typeface="(AH) Manal Black" pitchFamily="2" charset="-78"/>
              </a:rPr>
              <a:t>النشيد</a:t>
            </a:r>
            <a:r>
              <a:rPr lang="ar-SA" sz="2800" b="1" dirty="0">
                <a:cs typeface="(AH) Manal Black" pitchFamily="2" charset="-78"/>
              </a:rPr>
              <a:t>                  </a:t>
            </a:r>
            <a:r>
              <a:rPr lang="ar-AE" sz="2800" b="1" dirty="0">
                <a:cs typeface="(AH) Manal Black" pitchFamily="2" charset="-78"/>
              </a:rPr>
              <a:t>الوطني</a:t>
            </a:r>
            <a:r>
              <a:rPr lang="ar-SA" sz="2800" b="1" dirty="0">
                <a:cs typeface="(AH) Manal Black" pitchFamily="2" charset="-78"/>
              </a:rPr>
              <a:t> </a:t>
            </a:r>
            <a:r>
              <a:rPr lang="ar-AE" sz="2800" b="1" dirty="0">
                <a:cs typeface="(AH) Manal Black" pitchFamily="2" charset="-78"/>
              </a:rPr>
              <a:t>السعودي</a:t>
            </a:r>
            <a:endParaRPr lang="en-US" sz="2800" b="1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361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الاستماع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62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16553" y="819923"/>
            <a:ext cx="8397423" cy="3408093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1245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370963" y="468175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الاستماع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62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213" y="653836"/>
            <a:ext cx="8578603" cy="4333799"/>
          </a:xfrm>
          <a:prstGeom prst="rect">
            <a:avLst/>
          </a:prstGeom>
        </p:spPr>
      </p:pic>
      <p:sp>
        <p:nvSpPr>
          <p:cNvPr id="17" name="Rectangle 4"/>
          <p:cNvSpPr/>
          <p:nvPr/>
        </p:nvSpPr>
        <p:spPr>
          <a:xfrm>
            <a:off x="4806149" y="2203918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فرأيت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7994983" y="2880036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تنأى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5376775" y="2880036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اتأمل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0" name="Rectangle 4"/>
          <p:cNvSpPr/>
          <p:nvPr/>
        </p:nvSpPr>
        <p:spPr>
          <a:xfrm>
            <a:off x="3005354" y="3567500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هيأه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1" name="Rectangle 4"/>
          <p:cNvSpPr/>
          <p:nvPr/>
        </p:nvSpPr>
        <p:spPr>
          <a:xfrm>
            <a:off x="7040242" y="4229469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امتلأت</a:t>
            </a:r>
            <a:endParaRPr lang="ar-S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9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التطبيق</a:t>
            </a: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62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28" y="719922"/>
            <a:ext cx="8228377" cy="420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0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التعلم التعاوني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63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253" y="738415"/>
            <a:ext cx="8500035" cy="4311465"/>
          </a:xfrm>
          <a:prstGeom prst="rect">
            <a:avLst/>
          </a:prstGeom>
        </p:spPr>
      </p:pic>
      <p:sp>
        <p:nvSpPr>
          <p:cNvPr id="17" name="Rectangle 4"/>
          <p:cNvSpPr/>
          <p:nvPr/>
        </p:nvSpPr>
        <p:spPr>
          <a:xfrm>
            <a:off x="7900853" y="2853142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يَزْأرُ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3982879" y="2902194"/>
            <a:ext cx="31926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يزأر الأسد في الغابة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7912968" y="3345098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يَأكلُ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0" name="Rectangle 4"/>
          <p:cNvSpPr/>
          <p:nvPr/>
        </p:nvSpPr>
        <p:spPr>
          <a:xfrm>
            <a:off x="4306207" y="3407706"/>
            <a:ext cx="25452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يأكل الولد التفاحة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1" name="Rectangle 4"/>
          <p:cNvSpPr/>
          <p:nvPr/>
        </p:nvSpPr>
        <p:spPr>
          <a:xfrm>
            <a:off x="7912968" y="3799799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يَأخُذُ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2" name="Rectangle 4"/>
          <p:cNvSpPr/>
          <p:nvPr/>
        </p:nvSpPr>
        <p:spPr>
          <a:xfrm>
            <a:off x="4368170" y="3829110"/>
            <a:ext cx="2461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يأخذ الطالب الدرس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3" name="Rectangle 4"/>
          <p:cNvSpPr/>
          <p:nvPr/>
        </p:nvSpPr>
        <p:spPr>
          <a:xfrm>
            <a:off x="7899452" y="4257528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err="1" smtClean="0">
                <a:solidFill>
                  <a:srgbClr val="FF0000"/>
                </a:solidFill>
              </a:rPr>
              <a:t>يَنْأى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4" name="Rectangle 4"/>
          <p:cNvSpPr/>
          <p:nvPr/>
        </p:nvSpPr>
        <p:spPr>
          <a:xfrm>
            <a:off x="3875260" y="4257528"/>
            <a:ext cx="3482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err="1" smtClean="0">
                <a:solidFill>
                  <a:srgbClr val="FF0000"/>
                </a:solidFill>
              </a:rPr>
              <a:t>ينأى</a:t>
            </a:r>
            <a:r>
              <a:rPr lang="ar-SA" sz="2800" b="1" dirty="0" smtClean="0">
                <a:solidFill>
                  <a:srgbClr val="FF0000"/>
                </a:solidFill>
              </a:rPr>
              <a:t> المجرم بعيدًا</a:t>
            </a:r>
            <a:endParaRPr lang="ar-S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72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63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74" y="511523"/>
            <a:ext cx="8943010" cy="4670077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4479024" y="3505944"/>
            <a:ext cx="2055371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ar-SA" sz="3600" b="1" dirty="0" smtClean="0">
                <a:solidFill>
                  <a:srgbClr val="FF0000"/>
                </a:solidFill>
              </a:rPr>
              <a:t>واجب </a:t>
            </a:r>
            <a:r>
              <a:rPr lang="ar-SA" sz="3600" b="1" dirty="0" smtClean="0">
                <a:solidFill>
                  <a:srgbClr val="FF0000"/>
                </a:solidFill>
              </a:rPr>
              <a:t>منزلي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9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7961" y="659082"/>
            <a:ext cx="1771781" cy="1675622"/>
          </a:xfrm>
          <a:prstGeom prst="rect">
            <a:avLst/>
          </a:prstGeom>
        </p:spPr>
      </p:pic>
      <p:sp>
        <p:nvSpPr>
          <p:cNvPr id="20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 التطبيق</a:t>
            </a:r>
          </a:p>
          <a:p>
            <a:pPr algn="ctr"/>
            <a:endParaRPr lang="ar-SA" sz="2400" b="1" dirty="0" smtClean="0">
              <a:cs typeface="Akhbar MT" pitchFamily="2" charset="-78"/>
            </a:endParaRPr>
          </a:p>
          <a:p>
            <a:pPr lvl="0" algn="ctr"/>
            <a:r>
              <a:rPr lang="ar-SA" sz="2400" b="1" dirty="0">
                <a:solidFill>
                  <a:srgbClr val="FF0000"/>
                </a:solidFill>
              </a:rPr>
              <a:t>واجب </a:t>
            </a:r>
            <a:r>
              <a:rPr lang="ar-SA" sz="2400" b="1" dirty="0" smtClean="0">
                <a:solidFill>
                  <a:srgbClr val="FF0000"/>
                </a:solidFill>
              </a:rPr>
              <a:t>منزلي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7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64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31" y="624219"/>
            <a:ext cx="8779280" cy="4387622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5112137" y="3105834"/>
            <a:ext cx="1176925" cy="120032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ar-SA" sz="3600" b="1" dirty="0" smtClean="0">
                <a:solidFill>
                  <a:srgbClr val="FF0000"/>
                </a:solidFill>
              </a:rPr>
              <a:t>واجب </a:t>
            </a:r>
          </a:p>
          <a:p>
            <a:pPr lvl="0" algn="ctr"/>
            <a:r>
              <a:rPr lang="ar-SA" sz="3600" b="1" dirty="0" smtClean="0">
                <a:solidFill>
                  <a:srgbClr val="FF0000"/>
                </a:solidFill>
              </a:rPr>
              <a:t>منزلي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7961" y="659082"/>
            <a:ext cx="1771781" cy="1675622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 التطبيق</a:t>
            </a:r>
          </a:p>
          <a:p>
            <a:pPr algn="ctr"/>
            <a:endParaRPr lang="ar-SA" sz="2400" b="1" dirty="0" smtClean="0">
              <a:cs typeface="Akhbar MT" pitchFamily="2" charset="-78"/>
            </a:endParaRPr>
          </a:p>
          <a:p>
            <a:pPr lvl="0" algn="ctr"/>
            <a:r>
              <a:rPr lang="ar-SA" sz="2400" b="1" dirty="0">
                <a:solidFill>
                  <a:srgbClr val="FF0000"/>
                </a:solidFill>
              </a:rPr>
              <a:t>واجب </a:t>
            </a:r>
            <a:r>
              <a:rPr lang="ar-SA" sz="2400" b="1" dirty="0" smtClean="0">
                <a:solidFill>
                  <a:srgbClr val="FF0000"/>
                </a:solidFill>
              </a:rPr>
              <a:t>منزلي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5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675622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 التطبيق</a:t>
            </a:r>
          </a:p>
          <a:p>
            <a:pPr algn="ctr"/>
            <a:endParaRPr lang="ar-SA" sz="2400" b="1" dirty="0" smtClean="0">
              <a:cs typeface="Akhbar MT" pitchFamily="2" charset="-78"/>
            </a:endParaRPr>
          </a:p>
          <a:p>
            <a:pPr lvl="0" algn="ctr"/>
            <a:r>
              <a:rPr lang="ar-SA" sz="2400" b="1" dirty="0">
                <a:solidFill>
                  <a:srgbClr val="FF0000"/>
                </a:solidFill>
              </a:rPr>
              <a:t>واجب </a:t>
            </a:r>
            <a:r>
              <a:rPr lang="ar-SA" sz="2400" b="1" dirty="0" smtClean="0">
                <a:solidFill>
                  <a:srgbClr val="FF0000"/>
                </a:solidFill>
              </a:rPr>
              <a:t>منزلي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64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284"/>
          <a:stretch/>
        </p:blipFill>
        <p:spPr>
          <a:xfrm>
            <a:off x="2629495" y="659082"/>
            <a:ext cx="8713721" cy="4397012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5958668" y="2657883"/>
            <a:ext cx="2055371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ar-SA" sz="3600" b="1" dirty="0" smtClean="0">
                <a:solidFill>
                  <a:srgbClr val="FF0000"/>
                </a:solidFill>
              </a:rPr>
              <a:t>واجب </a:t>
            </a:r>
            <a:r>
              <a:rPr lang="ar-SA" sz="3600" b="1" dirty="0" smtClean="0">
                <a:solidFill>
                  <a:srgbClr val="FF0000"/>
                </a:solidFill>
              </a:rPr>
              <a:t>منزلي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4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بطاقة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خروج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lc="http://schemas.openxmlformats.org/drawingml/2006/lockedCanvas" xmlns:a16="http://schemas.microsoft.com/office/drawing/2014/main" xmlns="" id="{F0C9C1D9-72F4-4B07-9CB4-E42C324655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0073" y="984070"/>
            <a:ext cx="8997000" cy="4027771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lc="http://schemas.openxmlformats.org/drawingml/2006/lockedCanvas" xmlns:a16="http://schemas.microsoft.com/office/drawing/2014/main" xmlns="" id="{AEE7E54C-F57D-4589-9CB4-424B55AFAB7E}"/>
              </a:ext>
            </a:extLst>
          </p:cNvPr>
          <p:cNvSpPr/>
          <p:nvPr/>
        </p:nvSpPr>
        <p:spPr>
          <a:xfrm>
            <a:off x="5808379" y="952290"/>
            <a:ext cx="549134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SA" sz="3200" b="1" dirty="0">
                <a:solidFill>
                  <a:srgbClr val="FF0000"/>
                </a:solidFill>
              </a:rPr>
              <a:t>من خلال شريط الذكريات</a:t>
            </a:r>
            <a:r>
              <a:rPr lang="ar-SA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 smtClean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لن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سترجع ما درسناه خلال الحصة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ربع نص 21">
            <a:extLst>
              <a:ext uri="{FF2B5EF4-FFF2-40B4-BE49-F238E27FC236}">
                <a16:creationId xmlns:lc="http://schemas.openxmlformats.org/drawingml/2006/lockedCanvas" xmlns:a16="http://schemas.microsoft.com/office/drawing/2014/main" xmlns="" id="{49A2DB06-3049-4666-8366-FF2E9DD4EEA5}"/>
              </a:ext>
            </a:extLst>
          </p:cNvPr>
          <p:cNvSpPr txBox="1"/>
          <p:nvPr/>
        </p:nvSpPr>
        <p:spPr>
          <a:xfrm>
            <a:off x="5674658" y="3728259"/>
            <a:ext cx="223777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dirty="0" smtClean="0">
                <a:latin typeface="Calibri"/>
                <a:cs typeface="Times New Roman" panose="02020603050405020304" pitchFamily="18" charset="0"/>
              </a:rPr>
              <a:t>ما أقوى الحركات ؟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1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392844" y="3376362"/>
            <a:ext cx="125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819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1"/>
            <a:ext cx="1771781" cy="1889165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0" y="2878621"/>
            <a:ext cx="1771781" cy="1144185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xmlns="" id="{F7209332-8D2D-4CEF-B839-9EC6860FE46A}"/>
              </a:ext>
            </a:extLst>
          </p:cNvPr>
          <p:cNvSpPr/>
          <p:nvPr/>
        </p:nvSpPr>
        <p:spPr>
          <a:xfrm>
            <a:off x="315052" y="936033"/>
            <a:ext cx="1511895" cy="1369504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xmlns="" id="{0526A6D1-248D-4CC6-BB17-57EAA18ADA9F}"/>
              </a:ext>
            </a:extLst>
          </p:cNvPr>
          <p:cNvSpPr/>
          <p:nvPr/>
        </p:nvSpPr>
        <p:spPr>
          <a:xfrm>
            <a:off x="428018" y="2981183"/>
            <a:ext cx="1231845" cy="922602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" name="Picture 2" descr="رسوم متحركة غرفة الدراسة الكرتون دراسة ركن من الدراسة, غرفة فنية, بسيط,  دراسة بسيطة PNG والمتجهات للتحميل مجانا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 t="11525" r="13593" b="10769"/>
          <a:stretch/>
        </p:blipFill>
        <p:spPr bwMode="auto">
          <a:xfrm>
            <a:off x="3519700" y="545537"/>
            <a:ext cx="6283632" cy="473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/>
          <p:cNvPicPr>
            <a:picLocks noChangeAspect="1"/>
          </p:cNvPicPr>
          <p:nvPr/>
        </p:nvPicPr>
        <p:blipFill rotWithShape="1">
          <a:blip r:embed="rId6"/>
          <a:srcRect r="3432"/>
          <a:stretch/>
        </p:blipFill>
        <p:spPr>
          <a:xfrm>
            <a:off x="4013658" y="1975197"/>
            <a:ext cx="2501900" cy="903424"/>
          </a:xfrm>
          <a:prstGeom prst="rect">
            <a:avLst/>
          </a:prstGeom>
        </p:spPr>
      </p:pic>
      <p:sp>
        <p:nvSpPr>
          <p:cNvPr id="22" name="مستطيل 21"/>
          <p:cNvSpPr/>
          <p:nvPr/>
        </p:nvSpPr>
        <p:spPr>
          <a:xfrm>
            <a:off x="7593480" y="936033"/>
            <a:ext cx="1359877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u="sng" dirty="0">
                <a:solidFill>
                  <a:srgbClr val="FF0000"/>
                </a:solidFill>
              </a:rPr>
              <a:t>الواجب </a:t>
            </a:r>
            <a:r>
              <a:rPr lang="ar-SA" sz="2800" b="1" u="sng" dirty="0" smtClean="0">
                <a:solidFill>
                  <a:srgbClr val="FF0000"/>
                </a:solidFill>
              </a:rPr>
              <a:t>:</a:t>
            </a:r>
            <a:endParaRPr lang="ar-SA" sz="2800" b="1" u="sng" dirty="0">
              <a:solidFill>
                <a:srgbClr val="FF000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4139160" y="2081064"/>
            <a:ext cx="2376397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 smtClean="0">
                <a:solidFill>
                  <a:srgbClr val="FF0000"/>
                </a:solidFill>
              </a:rPr>
              <a:t>الواجب رقم 1- 2 –3</a:t>
            </a:r>
          </a:p>
          <a:p>
            <a:pPr algn="ctr">
              <a:defRPr/>
            </a:pPr>
            <a:r>
              <a:rPr lang="ar-SA" sz="2400" b="1" dirty="0" smtClean="0">
                <a:solidFill>
                  <a:srgbClr val="FF0000"/>
                </a:solidFill>
              </a:rPr>
              <a:t>ص 63 - 64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قوانين التعلم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عن بعد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xmlns="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35" y="2541791"/>
            <a:ext cx="1170860" cy="88099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45" y="534518"/>
            <a:ext cx="8598235" cy="460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التغذية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الراجعة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74742" y="2597089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التعلم باللعب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Graphic 1">
            <a:extLst>
              <a:ext uri="{FF2B5EF4-FFF2-40B4-BE49-F238E27FC236}">
                <a16:creationId xmlns="" xmlns:a16="http://schemas.microsoft.com/office/drawing/2014/main" id="{F3F9FAEA-F068-4CFE-9C88-E64986BC54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59150" y="523989"/>
            <a:ext cx="9008241" cy="4610100"/>
          </a:xfrm>
          <a:prstGeom prst="rect">
            <a:avLst/>
          </a:prstGeom>
        </p:spPr>
      </p:pic>
      <p:sp>
        <p:nvSpPr>
          <p:cNvPr id="18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592560" y="632440"/>
            <a:ext cx="4682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 smtClean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هيا نتعلم مع المصابيح المضيئة</a:t>
            </a:r>
            <a:endParaRPr lang="en-US" sz="2800" b="1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pic>
        <p:nvPicPr>
          <p:cNvPr id="20" name="Graphic 8">
            <a:extLst>
              <a:ext uri="{FF2B5EF4-FFF2-40B4-BE49-F238E27FC236}">
                <a16:creationId xmlns="" xmlns:a16="http://schemas.microsoft.com/office/drawing/2014/main" id="{7877E127-5156-4588-818B-BA5E0D7528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51199" y="523989"/>
            <a:ext cx="5624142" cy="1585831"/>
          </a:xfrm>
          <a:prstGeom prst="rect">
            <a:avLst/>
          </a:prstGeom>
        </p:spPr>
      </p:pic>
      <p:pic>
        <p:nvPicPr>
          <p:cNvPr id="21" name="Graphic 14">
            <a:extLst>
              <a:ext uri="{FF2B5EF4-FFF2-40B4-BE49-F238E27FC236}">
                <a16:creationId xmlns="" xmlns:a16="http://schemas.microsoft.com/office/drawing/2014/main" id="{B4D8B829-D979-4568-8C5C-C32E5DA52F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56532" y="1764870"/>
            <a:ext cx="4179468" cy="3326431"/>
          </a:xfrm>
          <a:prstGeom prst="rect">
            <a:avLst/>
          </a:prstGeom>
        </p:spPr>
      </p:pic>
      <p:pic>
        <p:nvPicPr>
          <p:cNvPr id="22" name="Graphic 12">
            <a:extLst>
              <a:ext uri="{FF2B5EF4-FFF2-40B4-BE49-F238E27FC236}">
                <a16:creationId xmlns="" xmlns:a16="http://schemas.microsoft.com/office/drawing/2014/main" id="{2DD28555-C8E4-4385-9748-48C2B0E9A2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778500" y="1737100"/>
            <a:ext cx="3695700" cy="3342080"/>
          </a:xfrm>
          <a:prstGeom prst="rect">
            <a:avLst/>
          </a:prstGeom>
        </p:spPr>
      </p:pic>
      <p:sp>
        <p:nvSpPr>
          <p:cNvPr id="23" name="TextBox 15">
            <a:extLst>
              <a:ext uri="{FF2B5EF4-FFF2-40B4-BE49-F238E27FC236}">
                <a16:creationId xmlns="" xmlns:a16="http://schemas.microsoft.com/office/drawing/2014/main" id="{34D2A1E8-EBEE-49E1-AB57-5E2B272F7D31}"/>
              </a:ext>
            </a:extLst>
          </p:cNvPr>
          <p:cNvSpPr txBox="1"/>
          <p:nvPr/>
        </p:nvSpPr>
        <p:spPr>
          <a:xfrm>
            <a:off x="4700117" y="3646603"/>
            <a:ext cx="44562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AE" sz="2800" b="1" dirty="0">
                <a:solidFill>
                  <a:srgbClr val="FF0000"/>
                </a:solidFill>
              </a:rPr>
              <a:t>الإجابة </a:t>
            </a:r>
            <a:r>
              <a:rPr lang="ar-SA" sz="2800" b="1" dirty="0">
                <a:solidFill>
                  <a:srgbClr val="FF0000"/>
                </a:solidFill>
              </a:rPr>
              <a:t>/ </a:t>
            </a:r>
            <a:r>
              <a:rPr lang="ar-SA" sz="2800" b="1" dirty="0" smtClean="0">
                <a:solidFill>
                  <a:prstClr val="black"/>
                </a:solidFill>
              </a:rPr>
              <a:t>هو ما دل على </a:t>
            </a:r>
            <a:r>
              <a:rPr lang="ar-SA" sz="2800" b="1" dirty="0" smtClean="0">
                <a:solidFill>
                  <a:prstClr val="black"/>
                </a:solidFill>
              </a:rPr>
              <a:t>أكثر</a:t>
            </a:r>
          </a:p>
          <a:p>
            <a:pPr lvl="0" algn="ctr"/>
            <a:r>
              <a:rPr lang="ar-SA" sz="2800" b="1" dirty="0" smtClean="0">
                <a:solidFill>
                  <a:prstClr val="black"/>
                </a:solidFill>
              </a:rPr>
              <a:t> </a:t>
            </a:r>
            <a:r>
              <a:rPr lang="ar-SA" sz="2800" b="1" dirty="0" smtClean="0">
                <a:solidFill>
                  <a:prstClr val="black"/>
                </a:solidFill>
              </a:rPr>
              <a:t>من اثنين بزيادة واو ونون </a:t>
            </a:r>
          </a:p>
          <a:p>
            <a:pPr lvl="0" algn="ctr"/>
            <a:r>
              <a:rPr lang="ar-SA" sz="2800" b="1" dirty="0" smtClean="0">
                <a:solidFill>
                  <a:prstClr val="black"/>
                </a:solidFill>
              </a:rPr>
              <a:t>أو ياء ونون على مفرده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5" name="TextBox 16">
            <a:extLst>
              <a:ext uri="{FF2B5EF4-FFF2-40B4-BE49-F238E27FC236}">
                <a16:creationId xmlns="" xmlns:a16="http://schemas.microsoft.com/office/drawing/2014/main" id="{55B5440E-5DD5-4B45-88F5-70CA4B60C24E}"/>
              </a:ext>
            </a:extLst>
          </p:cNvPr>
          <p:cNvSpPr txBox="1"/>
          <p:nvPr/>
        </p:nvSpPr>
        <p:spPr>
          <a:xfrm>
            <a:off x="5127040" y="1252539"/>
            <a:ext cx="361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AE" sz="2400" b="1" dirty="0">
                <a:solidFill>
                  <a:prstClr val="white"/>
                </a:solidFill>
              </a:rPr>
              <a:t>السؤال</a:t>
            </a:r>
            <a:r>
              <a:rPr lang="ar-SA" sz="2400" b="1" dirty="0">
                <a:solidFill>
                  <a:prstClr val="white"/>
                </a:solidFill>
              </a:rPr>
              <a:t> / </a:t>
            </a:r>
            <a:r>
              <a:rPr lang="ar-SA" sz="2400" b="1" dirty="0" smtClean="0">
                <a:solidFill>
                  <a:prstClr val="white"/>
                </a:solidFill>
              </a:rPr>
              <a:t>عرفي جمع المذكر السالم</a:t>
            </a:r>
            <a:endParaRPr lang="en-AE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9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التغذية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الراجعة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74742" y="2597089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التعلم باللعب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صوت تصفيق للمونتاج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0.751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45400" y="4328604"/>
            <a:ext cx="152400" cy="85725"/>
          </a:xfrm>
          <a:prstGeom prst="rect">
            <a:avLst/>
          </a:prstGeom>
        </p:spPr>
      </p:pic>
      <p:pic>
        <p:nvPicPr>
          <p:cNvPr id="18" name="Picture 2" descr="مدرسة ذكور سلوان الابتدائية - ppt تنزيل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0" b="32639"/>
          <a:stretch/>
        </p:blipFill>
        <p:spPr bwMode="auto">
          <a:xfrm>
            <a:off x="6468941" y="659082"/>
            <a:ext cx="4714875" cy="358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icture 2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3064662" y="1546537"/>
            <a:ext cx="2759087" cy="25888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760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1"/>
            <a:ext cx="1771781" cy="2027697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51050" y="703433"/>
            <a:ext cx="181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الهدف</a:t>
            </a:r>
          </a:p>
          <a:p>
            <a:pPr algn="ctr"/>
            <a:r>
              <a:rPr lang="ar-SA" sz="2400" b="1" dirty="0">
                <a:solidFill>
                  <a:srgbClr val="C00000"/>
                </a:solidFill>
              </a:rPr>
              <a:t> </a:t>
            </a:r>
            <a:r>
              <a:rPr lang="ar-SA" sz="2400" b="1" dirty="0"/>
              <a:t>تحسين مستوى الطالبات في مهارة </a:t>
            </a:r>
            <a:r>
              <a:rPr lang="ar-SA" sz="2400" b="1" dirty="0" smtClean="0"/>
              <a:t>الإملاء والخط </a:t>
            </a:r>
            <a:endParaRPr lang="en-US" sz="2400" b="1" dirty="0"/>
          </a:p>
        </p:txBody>
      </p:sp>
      <p:pic>
        <p:nvPicPr>
          <p:cNvPr id="15" name="Google Shape;544;p42">
            <a:extLst>
              <a:ext uri="{FF2B5EF4-FFF2-40B4-BE49-F238E27FC236}">
                <a16:creationId xmlns:a16="http://schemas.microsoft.com/office/drawing/2014/main" xmlns="" id="{6CE28D0E-6797-4378-888B-A7B4267DFFF0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20697" y="659081"/>
            <a:ext cx="918416" cy="90041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xmlns="" id="{C4415A85-7F81-45CF-80DF-BA4DF152F34C}"/>
              </a:ext>
            </a:extLst>
          </p:cNvPr>
          <p:cNvSpPr/>
          <p:nvPr/>
        </p:nvSpPr>
        <p:spPr>
          <a:xfrm>
            <a:off x="4501407" y="812492"/>
            <a:ext cx="3691239" cy="1322772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atin typeface="A Massir Ballpoint" pitchFamily="2" charset="-78"/>
                <a:cs typeface="Akhbar MT" pitchFamily="2" charset="-78"/>
              </a:rPr>
              <a:t>السطر </a:t>
            </a:r>
            <a:r>
              <a:rPr lang="ar-SA" sz="4800" b="1" dirty="0" smtClean="0">
                <a:latin typeface="A Massir Ballpoint" pitchFamily="2" charset="-78"/>
                <a:cs typeface="Akhbar MT" pitchFamily="2" charset="-78"/>
              </a:rPr>
              <a:t>الإملائي :</a:t>
            </a:r>
            <a:endParaRPr lang="ar-SA" sz="4800" b="1" dirty="0">
              <a:latin typeface="A Massir Ballpoint" pitchFamily="2" charset="-78"/>
              <a:cs typeface="Akhbar MT" pitchFamily="2" charset="-78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xmlns="" id="{17C84F01-1110-40E4-9A09-78AB73D77F90}"/>
              </a:ext>
            </a:extLst>
          </p:cNvPr>
          <p:cNvSpPr/>
          <p:nvPr/>
        </p:nvSpPr>
        <p:spPr>
          <a:xfrm>
            <a:off x="3553068" y="2686778"/>
            <a:ext cx="5432066" cy="1858853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 smtClean="0"/>
              <a:t>يساهم المواطنون </a:t>
            </a:r>
          </a:p>
          <a:p>
            <a:pPr algn="ctr"/>
            <a:r>
              <a:rPr lang="ar-SA" sz="4800" b="1" dirty="0" smtClean="0"/>
              <a:t>في تقدم الوطن</a:t>
            </a:r>
            <a:endParaRPr lang="ar-SA" sz="4800" b="1" dirty="0"/>
          </a:p>
        </p:txBody>
      </p:sp>
      <p:pic>
        <p:nvPicPr>
          <p:cNvPr id="18" name="Picture 2" descr="نتيجة بحث الصور عن قلم 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662" y="1952838"/>
            <a:ext cx="2795150" cy="279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62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899138" y="-60897"/>
            <a:ext cx="9904675" cy="5738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309282"/>
            <a:ext cx="9087604" cy="4872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74742" y="973169"/>
            <a:ext cx="18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التمهيد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2705435" y="386228"/>
            <a:ext cx="829208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درسنا في الصف الرابع </a:t>
            </a:r>
            <a:r>
              <a:rPr lang="ar-SA" sz="2800" b="1" dirty="0" smtClean="0">
                <a:solidFill>
                  <a:srgbClr val="FF0000"/>
                </a:solidFill>
              </a:rPr>
              <a:t>ثلاثة أنواع</a:t>
            </a:r>
            <a:r>
              <a:rPr lang="ar-SA" sz="2800" b="1" dirty="0" smtClean="0">
                <a:solidFill>
                  <a:srgbClr val="FF0000"/>
                </a:solidFill>
              </a:rPr>
              <a:t> من الهمزة ، لنتذكرها :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xmlns="" id="{EC2094C4-27F2-4B36-AA3B-334D56F7FBF2}"/>
              </a:ext>
            </a:extLst>
          </p:cNvPr>
          <p:cNvSpPr/>
          <p:nvPr/>
        </p:nvSpPr>
        <p:spPr>
          <a:xfrm>
            <a:off x="9227779" y="1003946"/>
            <a:ext cx="1833962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 smtClean="0"/>
              <a:t>همزة القطع</a:t>
            </a:r>
            <a:endParaRPr lang="ar-EG" sz="20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xmlns="" id="{EC2094C4-27F2-4B36-AA3B-334D56F7FBF2}"/>
              </a:ext>
            </a:extLst>
          </p:cNvPr>
          <p:cNvSpPr/>
          <p:nvPr/>
        </p:nvSpPr>
        <p:spPr>
          <a:xfrm>
            <a:off x="9227779" y="1560306"/>
            <a:ext cx="1833962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 smtClean="0"/>
              <a:t>همزة الوصل</a:t>
            </a:r>
            <a:endParaRPr lang="ar-EG" sz="2000" b="1" dirty="0"/>
          </a:p>
        </p:txBody>
      </p:sp>
      <p:sp>
        <p:nvSpPr>
          <p:cNvPr id="18" name="Rectangle 4"/>
          <p:cNvSpPr/>
          <p:nvPr/>
        </p:nvSpPr>
        <p:spPr>
          <a:xfrm>
            <a:off x="2936632" y="961850"/>
            <a:ext cx="6216135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يقع هذا النوع من الهمزات في :</a:t>
            </a:r>
          </a:p>
          <a:p>
            <a:pPr algn="ctr"/>
            <a:r>
              <a:rPr lang="ar-SA" sz="2400" b="1" dirty="0" smtClean="0">
                <a:solidFill>
                  <a:srgbClr val="002060"/>
                </a:solidFill>
              </a:rPr>
              <a:t>( أول الكلمة - وسط الكلمة - آخر الكلمة ) </a:t>
            </a:r>
            <a:endParaRPr lang="ar-SA" sz="2400" b="1" dirty="0">
              <a:solidFill>
                <a:srgbClr val="002060"/>
              </a:solidFill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24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394368" y="3427110"/>
            <a:ext cx="125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  <p:sp>
        <p:nvSpPr>
          <p:cNvPr id="25" name="Rectangle 4"/>
          <p:cNvSpPr/>
          <p:nvPr/>
        </p:nvSpPr>
        <p:spPr>
          <a:xfrm>
            <a:off x="5063857" y="1754530"/>
            <a:ext cx="196168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 smtClean="0">
                <a:solidFill>
                  <a:srgbClr val="0070C0"/>
                </a:solidFill>
              </a:rPr>
              <a:t>في أول الكلمة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xmlns="" id="{EC2094C4-27F2-4B36-AA3B-334D56F7FBF2}"/>
              </a:ext>
            </a:extLst>
          </p:cNvPr>
          <p:cNvSpPr/>
          <p:nvPr/>
        </p:nvSpPr>
        <p:spPr>
          <a:xfrm>
            <a:off x="9227779" y="2661167"/>
            <a:ext cx="1833962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 smtClean="0"/>
              <a:t>الهمزة المتطرفة</a:t>
            </a:r>
            <a:endParaRPr lang="ar-EG" sz="2000" b="1" dirty="0"/>
          </a:p>
        </p:txBody>
      </p:sp>
      <p:sp>
        <p:nvSpPr>
          <p:cNvPr id="27" name="Rectangle 4"/>
          <p:cNvSpPr/>
          <p:nvPr/>
        </p:nvSpPr>
        <p:spPr>
          <a:xfrm>
            <a:off x="3122834" y="2315339"/>
            <a:ext cx="6216135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يقع هذا النوع من الهمزات في :</a:t>
            </a:r>
          </a:p>
          <a:p>
            <a:pPr algn="ctr"/>
            <a:r>
              <a:rPr lang="ar-SA" sz="2400" b="1" dirty="0" smtClean="0">
                <a:solidFill>
                  <a:srgbClr val="002060"/>
                </a:solidFill>
              </a:rPr>
              <a:t>( أول الكلمة - وسط الكلمة - آخر الكلمة ) </a:t>
            </a:r>
            <a:endParaRPr lang="ar-SA" sz="2400" b="1" dirty="0">
              <a:solidFill>
                <a:srgbClr val="002060"/>
              </a:solidFill>
            </a:endParaRPr>
          </a:p>
        </p:txBody>
      </p:sp>
      <p:sp>
        <p:nvSpPr>
          <p:cNvPr id="28" name="Rectangle 4"/>
          <p:cNvSpPr/>
          <p:nvPr/>
        </p:nvSpPr>
        <p:spPr>
          <a:xfrm>
            <a:off x="5115158" y="3094835"/>
            <a:ext cx="196168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 smtClean="0">
                <a:solidFill>
                  <a:srgbClr val="0070C0"/>
                </a:solidFill>
              </a:rPr>
              <a:t>في آخر الكلمة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29" name="Rectangle 4"/>
          <p:cNvSpPr/>
          <p:nvPr/>
        </p:nvSpPr>
        <p:spPr>
          <a:xfrm>
            <a:off x="4171975" y="3657135"/>
            <a:ext cx="411420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الوطن هو </a:t>
            </a:r>
            <a:r>
              <a:rPr lang="ar-SA" sz="2800" b="1" dirty="0" smtClean="0">
                <a:solidFill>
                  <a:srgbClr val="002060"/>
                </a:solidFill>
              </a:rPr>
              <a:t>المأوى </a:t>
            </a:r>
            <a:r>
              <a:rPr lang="ar-SA" sz="2800" b="1" dirty="0" smtClean="0">
                <a:solidFill>
                  <a:srgbClr val="FF0000"/>
                </a:solidFill>
              </a:rPr>
              <a:t>الذي نلجأ إليه</a:t>
            </a:r>
            <a:endParaRPr lang="ar-SA" sz="2800" b="1" dirty="0">
              <a:solidFill>
                <a:srgbClr val="002060"/>
              </a:solidFill>
            </a:endParaRPr>
          </a:p>
        </p:txBody>
      </p:sp>
      <p:sp>
        <p:nvSpPr>
          <p:cNvPr id="30" name="Rectangle 4"/>
          <p:cNvSpPr/>
          <p:nvPr/>
        </p:nvSpPr>
        <p:spPr>
          <a:xfrm>
            <a:off x="4003328" y="4166939"/>
            <a:ext cx="445150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أين وقعت الهمزة في كلمة </a:t>
            </a:r>
            <a:r>
              <a:rPr lang="ar-SA" sz="2800" b="1" dirty="0" smtClean="0">
                <a:solidFill>
                  <a:srgbClr val="002060"/>
                </a:solidFill>
              </a:rPr>
              <a:t>الم</a:t>
            </a:r>
            <a:r>
              <a:rPr lang="ar-SA" sz="2800" b="1" dirty="0" smtClean="0">
                <a:solidFill>
                  <a:srgbClr val="002060"/>
                </a:solidFill>
              </a:rPr>
              <a:t>أوى</a:t>
            </a:r>
            <a:r>
              <a:rPr lang="ar-SA" sz="2800" b="1" dirty="0" smtClean="0">
                <a:solidFill>
                  <a:srgbClr val="FF0000"/>
                </a:solidFill>
              </a:rPr>
              <a:t> ؟</a:t>
            </a:r>
            <a:endParaRPr lang="ar-SA" sz="2800" b="1" dirty="0">
              <a:solidFill>
                <a:srgbClr val="002060"/>
              </a:solidFill>
            </a:endParaRPr>
          </a:p>
        </p:txBody>
      </p:sp>
      <p:sp>
        <p:nvSpPr>
          <p:cNvPr id="31" name="Rectangle 4"/>
          <p:cNvSpPr/>
          <p:nvPr/>
        </p:nvSpPr>
        <p:spPr>
          <a:xfrm>
            <a:off x="5166641" y="4633267"/>
            <a:ext cx="196168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 smtClean="0">
                <a:solidFill>
                  <a:srgbClr val="0070C0"/>
                </a:solidFill>
              </a:rPr>
              <a:t>في وسط الكلمة</a:t>
            </a:r>
            <a:endParaRPr lang="ar-SA" sz="2400" b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إطلاق هوية اليوم الوطني السعودي الـ91 تحت شعار “هي لنا دار” | صحيفة الميدان  التعليمي الإلكترونية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581" y="2753484"/>
            <a:ext cx="1718214" cy="233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xmlns="" id="{EC2094C4-27F2-4B36-AA3B-334D56F7FBF2}"/>
              </a:ext>
            </a:extLst>
          </p:cNvPr>
          <p:cNvSpPr/>
          <p:nvPr/>
        </p:nvSpPr>
        <p:spPr>
          <a:xfrm>
            <a:off x="9205593" y="3660748"/>
            <a:ext cx="1833962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 smtClean="0"/>
              <a:t>سنتعرف اليوم على الهمزة المتوسطة</a:t>
            </a:r>
            <a:endParaRPr lang="ar-EG" sz="2400" b="1" dirty="0"/>
          </a:p>
        </p:txBody>
      </p:sp>
    </p:spTree>
    <p:extLst>
      <p:ext uri="{BB962C8B-B14F-4D97-AF65-F5344CB8AC3E}">
        <p14:creationId xmlns:p14="http://schemas.microsoft.com/office/powerpoint/2010/main" val="5327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/>
      <p:bldP spid="25" grpId="0"/>
      <p:bldP spid="26" grpId="0" animBg="1"/>
      <p:bldP spid="27" grpId="0"/>
      <p:bldP spid="28" grpId="0"/>
      <p:bldP spid="29" grpId="0"/>
      <p:bldP spid="30" grpId="0"/>
      <p:bldP spid="31" grpId="0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2489510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3"/>
          <a:stretch/>
        </p:blipFill>
        <p:spPr>
          <a:xfrm>
            <a:off x="5195704" y="588367"/>
            <a:ext cx="3784173" cy="639623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253" y="705972"/>
            <a:ext cx="1315405" cy="1050254"/>
          </a:xfrm>
          <a:prstGeom prst="rect">
            <a:avLst/>
          </a:prstGeom>
        </p:spPr>
      </p:pic>
      <p:pic>
        <p:nvPicPr>
          <p:cNvPr id="17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xmlns="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981" y="558592"/>
            <a:ext cx="949386" cy="69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9E532D75-2C5B-42D0-81E7-5CAF548CF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472" y="1388337"/>
            <a:ext cx="1026403" cy="51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Qop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527" y="1121340"/>
            <a:ext cx="3462525" cy="82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1382245A-E9F4-4376-8746-0B724A625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7900" y="1823300"/>
            <a:ext cx="27923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التاريخ</a:t>
            </a:r>
            <a:r>
              <a:rPr lang="ar-SA" altLang="ar-SA" sz="2800" b="1" dirty="0">
                <a:solidFill>
                  <a:schemeClr val="bg1"/>
                </a:solidFill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 smtClean="0">
                <a:latin typeface="Arial" panose="020B0604020202020204" pitchFamily="34" charset="0"/>
                <a:cs typeface="Akhbar MT" pitchFamily="2" charset="-78"/>
              </a:rPr>
              <a:t>  /    / 1443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هـ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المادة 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لغتي الجميلة 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5DC2814C-6E9C-4E2E-B0C2-F54D7C598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2614" y="2515337"/>
            <a:ext cx="5713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الوحدة </a:t>
            </a:r>
            <a:r>
              <a:rPr lang="ar-SA" altLang="ar-SA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الرابعة  </a:t>
            </a: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: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أخلاق وفضائل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المكون : 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الظاهرة الإملائية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xmlns="" id="{D40344B0-CCCA-4068-9065-5BB6A86B0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610" y="3733892"/>
            <a:ext cx="738553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ar-SA" altLang="ar-SA" sz="3600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الموضوع </a:t>
            </a:r>
            <a:r>
              <a:rPr lang="ar-SA" altLang="ar-SA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/  </a:t>
            </a:r>
            <a:r>
              <a:rPr lang="ar-SA" altLang="ar-SA" sz="3600" b="1" dirty="0" smtClean="0">
                <a:latin typeface="Arial" panose="020B0604020202020204" pitchFamily="34" charset="0"/>
                <a:cs typeface="Akhbar MT" pitchFamily="2" charset="-78"/>
              </a:rPr>
              <a:t>الهمزة المتوسطة على الألف</a:t>
            </a:r>
            <a:endParaRPr lang="ar-SA" altLang="ar-SA" sz="3600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3600" b="1" dirty="0"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من </a:t>
            </a:r>
            <a:r>
              <a:rPr lang="ar-SA" altLang="ar-SA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صفحة 58 إلى صفحة 64</a:t>
            </a:r>
            <a:r>
              <a:rPr lang="ar-SA" altLang="ar-SA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 </a:t>
            </a:r>
            <a:endParaRPr lang="ar-SA" altLang="ar-SA" sz="4000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pic>
        <p:nvPicPr>
          <p:cNvPr id="23" name="Picture 2" descr="عبارات عن اللغة العربية جاهزة للطباعة - خلفيات عن اللغة العربية ⋆ بالعربي  نتعلم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8" y="825440"/>
            <a:ext cx="1462440" cy="21149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7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الكفايات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والأهداف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74742" y="2597089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يتوقع من الطالبة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في نهاية المكون :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23" name="مستطيل: زوايا مستديرة 1">
            <a:extLst>
              <a:ext uri="{FF2B5EF4-FFF2-40B4-BE49-F238E27FC236}">
                <a16:creationId xmlns:a16="http://schemas.microsoft.com/office/drawing/2014/main" xmlns="" id="{0253EDE4-F2D7-436D-BF66-315675417A51}"/>
              </a:ext>
            </a:extLst>
          </p:cNvPr>
          <p:cNvSpPr/>
          <p:nvPr/>
        </p:nvSpPr>
        <p:spPr>
          <a:xfrm>
            <a:off x="10217208" y="1556439"/>
            <a:ext cx="1028870" cy="4497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الكفايات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4" name="مستطيل: زوايا مستديرة 1">
            <a:extLst>
              <a:ext uri="{FF2B5EF4-FFF2-40B4-BE49-F238E27FC236}">
                <a16:creationId xmlns:a16="http://schemas.microsoft.com/office/drawing/2014/main" xmlns="" id="{0253EDE4-F2D7-436D-BF66-315675417A51}"/>
              </a:ext>
            </a:extLst>
          </p:cNvPr>
          <p:cNvSpPr/>
          <p:nvPr/>
        </p:nvSpPr>
        <p:spPr>
          <a:xfrm>
            <a:off x="10217208" y="3800519"/>
            <a:ext cx="1028870" cy="4497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الأهداف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5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809434" y="759793"/>
            <a:ext cx="6948536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اتجاهات وقيم تتعلق بمحور ( أخلاق وفضائل )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6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809434" y="1284482"/>
            <a:ext cx="6946884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رصيد معرفي ولغوي </a:t>
            </a:r>
            <a:r>
              <a:rPr lang="ar-SA" sz="2000" b="1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متصل </a:t>
            </a:r>
            <a:r>
              <a:rPr lang="ar-SA" sz="2000" b="1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بمحور </a:t>
            </a: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( أخلاق </a:t>
            </a: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وفضائل ) </a:t>
            </a:r>
          </a:p>
        </p:txBody>
      </p:sp>
      <p:sp>
        <p:nvSpPr>
          <p:cNvPr id="27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785019" y="1780870"/>
            <a:ext cx="6945810" cy="412959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الاقتداء بسلوك وآداب من سيرة النبي عليه السلام وهديه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8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789488" y="2248407"/>
            <a:ext cx="6945810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قراءة  </a:t>
            </a: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الكفايات المستهدفة قراءة </a:t>
            </a: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صحيحة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9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762335" y="3072967"/>
            <a:ext cx="6968494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إغناء الرصيد اللغوي ، واستعماله في التواصل الشفهي والكتابي</a:t>
            </a:r>
          </a:p>
        </p:txBody>
      </p:sp>
      <p:sp>
        <p:nvSpPr>
          <p:cNvPr id="30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762334" y="3528954"/>
            <a:ext cx="6968495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تعرف الهمزة المتوسطة على الألف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31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739653" y="4000853"/>
            <a:ext cx="6991176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تعرف سبب كتابتها على الأف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32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739653" y="4499533"/>
            <a:ext cx="6991177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رسم الهمزة المتوسطة على ألف رسمًا صحيحًا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514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445</Words>
  <Application>Microsoft Office PowerPoint</Application>
  <PresentationFormat>ملء الشاشة</PresentationFormat>
  <Paragraphs>181</Paragraphs>
  <Slides>28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9" baseType="lpstr">
      <vt:lpstr>Arial Unicode MS</vt:lpstr>
      <vt:lpstr>(AH) Manal Black</vt:lpstr>
      <vt:lpstr>A Massir Ballpoint</vt:lpstr>
      <vt:lpstr>Akhbar MT</vt:lpstr>
      <vt:lpstr>Arial</vt:lpstr>
      <vt:lpstr>Calibri</vt:lpstr>
      <vt:lpstr>Calibri Light</vt:lpstr>
      <vt:lpstr>Microsoft Sans Serif</vt:lpstr>
      <vt:lpstr>PT Bold Heading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Hp</cp:lastModifiedBy>
  <cp:revision>118</cp:revision>
  <dcterms:created xsi:type="dcterms:W3CDTF">2021-01-02T14:26:45Z</dcterms:created>
  <dcterms:modified xsi:type="dcterms:W3CDTF">2021-09-17T20:36:54Z</dcterms:modified>
</cp:coreProperties>
</file>