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sldIdLst>
    <p:sldId id="497" r:id="rId2"/>
    <p:sldId id="527" r:id="rId3"/>
    <p:sldId id="259" r:id="rId4"/>
    <p:sldId id="258" r:id="rId5"/>
    <p:sldId id="541" r:id="rId6"/>
    <p:sldId id="528" r:id="rId7"/>
    <p:sldId id="265" r:id="rId8"/>
    <p:sldId id="529" r:id="rId9"/>
    <p:sldId id="547" r:id="rId10"/>
    <p:sldId id="530" r:id="rId11"/>
    <p:sldId id="262" r:id="rId12"/>
    <p:sldId id="542" r:id="rId13"/>
    <p:sldId id="532" r:id="rId14"/>
    <p:sldId id="534" r:id="rId15"/>
    <p:sldId id="543" r:id="rId16"/>
    <p:sldId id="535" r:id="rId17"/>
    <p:sldId id="537" r:id="rId18"/>
    <p:sldId id="544" r:id="rId19"/>
    <p:sldId id="548" r:id="rId20"/>
    <p:sldId id="549" r:id="rId21"/>
    <p:sldId id="536" r:id="rId22"/>
    <p:sldId id="546" r:id="rId23"/>
    <p:sldId id="545" r:id="rId24"/>
    <p:sldId id="501" r:id="rId25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4EC9"/>
    <a:srgbClr val="F8EFE8"/>
    <a:srgbClr val="F1C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نمط متوسط 2 - تميي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945" autoAdjust="0"/>
    <p:restoredTop sz="94660"/>
  </p:normalViewPr>
  <p:slideViewPr>
    <p:cSldViewPr snapToGrid="0">
      <p:cViewPr varScale="1">
        <p:scale>
          <a:sx n="69" d="100"/>
          <a:sy n="69" d="100"/>
        </p:scale>
        <p:origin x="4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October 2,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5605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October 2,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3795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October 2,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1507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October 2,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454540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October 2,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0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October 2,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1367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October 2,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3706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October 2,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198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October 2,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738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October 2,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002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October 2,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3685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October 2,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7905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October 2, 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7680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October 2,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6607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October 2,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5391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October 2,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2572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Saturday, October 2,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9414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46CB39B-5F4C-4A7E-9BE3-AAFD45576D16}" type="datetime2">
              <a:rPr lang="en-US" smtClean="0"/>
              <a:t>Saturday, October 2,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7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sldNum="0" hdr="0" ftr="0" dt="0"/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hyperlink" Target="http://www.pngall.com/table-png" TargetMode="External"/><Relationship Id="rId18" Type="http://schemas.openxmlformats.org/officeDocument/2006/relationships/image" Target="../media/image54.png"/><Relationship Id="rId26" Type="http://schemas.openxmlformats.org/officeDocument/2006/relationships/image" Target="../media/image60.png"/><Relationship Id="rId3" Type="http://schemas.openxmlformats.org/officeDocument/2006/relationships/image" Target="../media/image46.png"/><Relationship Id="rId21" Type="http://schemas.openxmlformats.org/officeDocument/2006/relationships/hyperlink" Target="http://www.creative-commons-images.com/cleaning/cleaning01.html" TargetMode="External"/><Relationship Id="rId7" Type="http://schemas.openxmlformats.org/officeDocument/2006/relationships/hyperlink" Target="https://pngimg.com/download/6876" TargetMode="External"/><Relationship Id="rId12" Type="http://schemas.openxmlformats.org/officeDocument/2006/relationships/image" Target="../media/image51.png"/><Relationship Id="rId17" Type="http://schemas.openxmlformats.org/officeDocument/2006/relationships/hyperlink" Target="https://ar.wikipedia.org/wiki/%D8%A8%D9%88%D8%A7%D8%A8%D8%A9:%D9%83%D8%AA%D8%A8" TargetMode="External"/><Relationship Id="rId25" Type="http://schemas.openxmlformats.org/officeDocument/2006/relationships/image" Target="../media/image59.png"/><Relationship Id="rId2" Type="http://schemas.openxmlformats.org/officeDocument/2006/relationships/image" Target="../media/image45.png"/><Relationship Id="rId16" Type="http://schemas.openxmlformats.org/officeDocument/2006/relationships/image" Target="../media/image53.png"/><Relationship Id="rId20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hyperlink" Target="https://freepngimg.com/png/43943-waste-basket-image-free-png-hq" TargetMode="External"/><Relationship Id="rId24" Type="http://schemas.openxmlformats.org/officeDocument/2006/relationships/image" Target="../media/image58.png"/><Relationship Id="rId5" Type="http://schemas.openxmlformats.org/officeDocument/2006/relationships/hyperlink" Target="https://pixabay.com/de/vectors/schreibtisch-b%C3%BCro-tisch-schrank-161474/" TargetMode="External"/><Relationship Id="rId15" Type="http://schemas.openxmlformats.org/officeDocument/2006/relationships/hyperlink" Target="https://pixabay.com/en/cheeseburger-coke-food-fries-155804/" TargetMode="External"/><Relationship Id="rId23" Type="http://schemas.openxmlformats.org/officeDocument/2006/relationships/image" Target="../media/image57.png"/><Relationship Id="rId28" Type="http://schemas.openxmlformats.org/officeDocument/2006/relationships/image" Target="../media/image61.jpeg"/><Relationship Id="rId10" Type="http://schemas.openxmlformats.org/officeDocument/2006/relationships/image" Target="../media/image50.png"/><Relationship Id="rId19" Type="http://schemas.openxmlformats.org/officeDocument/2006/relationships/hyperlink" Target="https://pixabay.com/en/pens-pencils-crayons-green-holder-156016/" TargetMode="External"/><Relationship Id="rId4" Type="http://schemas.openxmlformats.org/officeDocument/2006/relationships/image" Target="../media/image47.png"/><Relationship Id="rId9" Type="http://schemas.openxmlformats.org/officeDocument/2006/relationships/hyperlink" Target="https://pixabay.com/fr/lampadaire-lampe-lampe-standard-149990/" TargetMode="External"/><Relationship Id="rId14" Type="http://schemas.openxmlformats.org/officeDocument/2006/relationships/image" Target="../media/image52.png"/><Relationship Id="rId22" Type="http://schemas.openxmlformats.org/officeDocument/2006/relationships/image" Target="../media/image56.png"/><Relationship Id="rId27" Type="http://schemas.openxmlformats.org/officeDocument/2006/relationships/hyperlink" Target="https://svgsilh.com/ar/image/1181079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raindart.deviantart.com/art/blackboard-chalk-309519870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85A9DFF5-6E68-4E94-AA90-39A395D578FA}"/>
              </a:ext>
            </a:extLst>
          </p:cNvPr>
          <p:cNvSpPr/>
          <p:nvPr/>
        </p:nvSpPr>
        <p:spPr>
          <a:xfrm>
            <a:off x="3650672" y="886897"/>
            <a:ext cx="4890655" cy="498764"/>
          </a:xfrm>
          <a:prstGeom prst="roundRect">
            <a:avLst/>
          </a:prstGeom>
          <a:solidFill>
            <a:schemeClr val="accent1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مادة / المهارات الحياتية و الاسرية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019FC32-0290-4786-95E3-15A9F73B8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2" y="612369"/>
            <a:ext cx="2213958" cy="22139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النشيد الوطني السّعودي - بدون موسيقى">
            <a:hlinkClick r:id="" action="ppaction://media"/>
            <a:extLst>
              <a:ext uri="{FF2B5EF4-FFF2-40B4-BE49-F238E27FC236}">
                <a16:creationId xmlns:a16="http://schemas.microsoft.com/office/drawing/2014/main" id="{A5B68FA2-E633-4EC3-9736-BE4697483EB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170" y="3602182"/>
            <a:ext cx="3374352" cy="3255818"/>
          </a:xfrm>
          <a:prstGeom prst="rect">
            <a:avLst/>
          </a:prstGeom>
          <a:ln w="9525" cap="flat">
            <a:solidFill>
              <a:srgbClr val="383838"/>
            </a:solidFill>
          </a:ln>
          <a:effectLst>
            <a:outerShdw blurRad="152400" dist="317500" dir="6000000" sx="105000" sy="105000" algn="tl" rotWithShape="0">
              <a:srgbClr val="000000">
                <a:alpha val="30000"/>
              </a:srgbClr>
            </a:outerShdw>
          </a:effectLst>
          <a:scene3d>
            <a:camera prst="perspectiveRight" fov="2100000">
              <a:rot lat="0" lon="20400000" rev="0"/>
            </a:camera>
            <a:lightRig rig="threePt" dir="t"/>
          </a:scene3d>
          <a:sp3d extrusionH="889000" prstMaterial="matte">
            <a:extrusionClr>
              <a:srgbClr val="777777"/>
            </a:extrusion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3B45D72-CF36-4A33-9B91-A167BF1B58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1345" y="2322021"/>
            <a:ext cx="4890655" cy="315031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CD9DD48-2B4B-4CDA-8399-1970FD2708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54" y="33665"/>
            <a:ext cx="4692290" cy="613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C4FA27C7-9515-4C56-87A0-261EBF413D78}"/>
              </a:ext>
            </a:extLst>
          </p:cNvPr>
          <p:cNvSpPr/>
          <p:nvPr/>
        </p:nvSpPr>
        <p:spPr>
          <a:xfrm>
            <a:off x="10460182" y="2826327"/>
            <a:ext cx="1011382" cy="47105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ar-SA" sz="2800" b="1" dirty="0">
                <a:solidFill>
                  <a:schemeClr val="tx1"/>
                </a:solidFill>
              </a:rPr>
              <a:t>التاريخ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B5C5119-571B-4B64-ABC3-91D9CAC287BD}"/>
              </a:ext>
            </a:extLst>
          </p:cNvPr>
          <p:cNvSpPr/>
          <p:nvPr/>
        </p:nvSpPr>
        <p:spPr>
          <a:xfrm>
            <a:off x="10460182" y="3678278"/>
            <a:ext cx="1011382" cy="47105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ar-SA" sz="2800" b="1" dirty="0">
                <a:solidFill>
                  <a:schemeClr val="tx1"/>
                </a:solidFill>
              </a:rPr>
              <a:t>اليوم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4CDEBBC6-7AB8-4E84-B2C6-F2CE2663C34F}"/>
              </a:ext>
            </a:extLst>
          </p:cNvPr>
          <p:cNvSpPr/>
          <p:nvPr/>
        </p:nvSpPr>
        <p:spPr>
          <a:xfrm>
            <a:off x="10460182" y="4530229"/>
            <a:ext cx="1011382" cy="47105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ar-SA" sz="2800" b="1" dirty="0">
                <a:solidFill>
                  <a:schemeClr val="tx1"/>
                </a:solidFill>
              </a:rPr>
              <a:t>الحصة</a:t>
            </a:r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C0363EA-852B-4A1A-8DC9-EBD966BFDE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921" y="1462100"/>
            <a:ext cx="3186155" cy="78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54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CC9AA0F-68AC-40CD-98AF-07A698F4F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936" y="2361022"/>
            <a:ext cx="9608128" cy="4484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4469B19-AB39-488D-A886-47748157D64B}"/>
              </a:ext>
            </a:extLst>
          </p:cNvPr>
          <p:cNvSpPr/>
          <p:nvPr/>
        </p:nvSpPr>
        <p:spPr>
          <a:xfrm>
            <a:off x="10266218" y="4958749"/>
            <a:ext cx="304800" cy="2078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/>
              <a:t>4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5B5BA61-C905-462E-B0D6-FB228FEF3165}"/>
              </a:ext>
            </a:extLst>
          </p:cNvPr>
          <p:cNvSpPr/>
          <p:nvPr/>
        </p:nvSpPr>
        <p:spPr>
          <a:xfrm>
            <a:off x="10266218" y="2990400"/>
            <a:ext cx="304800" cy="2078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/>
              <a:t>2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111CFD3-0307-4AB1-86C0-1D88E3EEF9BF}"/>
              </a:ext>
            </a:extLst>
          </p:cNvPr>
          <p:cNvSpPr/>
          <p:nvPr/>
        </p:nvSpPr>
        <p:spPr>
          <a:xfrm>
            <a:off x="10266218" y="4499229"/>
            <a:ext cx="304800" cy="2078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/>
              <a:t>3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04A9209-AD57-4C6A-B544-2CA9C4DE8C34}"/>
              </a:ext>
            </a:extLst>
          </p:cNvPr>
          <p:cNvSpPr/>
          <p:nvPr/>
        </p:nvSpPr>
        <p:spPr>
          <a:xfrm>
            <a:off x="10266218" y="4035414"/>
            <a:ext cx="304800" cy="2078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1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94DF55A-BE92-425D-AF3E-BAECA7F67FC2}"/>
              </a:ext>
            </a:extLst>
          </p:cNvPr>
          <p:cNvSpPr/>
          <p:nvPr/>
        </p:nvSpPr>
        <p:spPr>
          <a:xfrm>
            <a:off x="10266218" y="3494774"/>
            <a:ext cx="304800" cy="2078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/>
              <a:t>5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1A31030-ED63-48E1-96A1-75FAC36675A5}"/>
              </a:ext>
            </a:extLst>
          </p:cNvPr>
          <p:cNvSpPr/>
          <p:nvPr/>
        </p:nvSpPr>
        <p:spPr>
          <a:xfrm>
            <a:off x="10252363" y="5955549"/>
            <a:ext cx="304800" cy="2078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/>
              <a:t>7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D882BC1D-FF9C-4AB9-AD70-6B614BEC5EA7}"/>
              </a:ext>
            </a:extLst>
          </p:cNvPr>
          <p:cNvSpPr/>
          <p:nvPr/>
        </p:nvSpPr>
        <p:spPr>
          <a:xfrm>
            <a:off x="10252363" y="2526585"/>
            <a:ext cx="304800" cy="2078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/>
              <a:t>6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C4F21297-F052-4796-BA5D-99D7ADB4F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346" y="347540"/>
            <a:ext cx="4350654" cy="9117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3" name="جدول 7">
            <a:extLst>
              <a:ext uri="{FF2B5EF4-FFF2-40B4-BE49-F238E27FC236}">
                <a16:creationId xmlns:a16="http://schemas.microsoft.com/office/drawing/2014/main" id="{DC8B5DBD-1FBF-4BC1-8050-763E4C31D3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791963"/>
              </p:ext>
            </p:extLst>
          </p:nvPr>
        </p:nvGraphicFramePr>
        <p:xfrm>
          <a:off x="0" y="0"/>
          <a:ext cx="3713018" cy="1112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77636">
                  <a:extLst>
                    <a:ext uri="{9D8B030D-6E8A-4147-A177-3AD203B41FA5}">
                      <a16:colId xmlns:a16="http://schemas.microsoft.com/office/drawing/2014/main" val="2984322010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3153704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71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المهارة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التفكير العليا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390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تحديد الأولويات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610444"/>
                  </a:ext>
                </a:extLst>
              </a:tr>
            </a:tbl>
          </a:graphicData>
        </a:graphic>
      </p:graphicFrame>
      <p:pic>
        <p:nvPicPr>
          <p:cNvPr id="12" name="صورة 11">
            <a:extLst>
              <a:ext uri="{FF2B5EF4-FFF2-40B4-BE49-F238E27FC236}">
                <a16:creationId xmlns:a16="http://schemas.microsoft.com/office/drawing/2014/main" id="{997D699F-43B9-435F-B471-3CC5876FA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163" y="1283276"/>
            <a:ext cx="5561301" cy="938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6828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F8C8FAF-34B4-4F55-B3E9-838942C636EA}"/>
              </a:ext>
            </a:extLst>
          </p:cNvPr>
          <p:cNvSpPr txBox="1">
            <a:spLocks noChangeArrowheads="1"/>
          </p:cNvSpPr>
          <p:nvPr/>
        </p:nvSpPr>
        <p:spPr>
          <a:xfrm>
            <a:off x="5041108" y="2721395"/>
            <a:ext cx="5430837" cy="2087562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ar-SA" altLang="ar-SA" b="1" dirty="0">
              <a:solidFill>
                <a:srgbClr val="FF0000"/>
              </a:solidFill>
            </a:endParaRPr>
          </a:p>
          <a:p>
            <a:endParaRPr lang="ar-SA" sz="66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ar-SA" altLang="ar-SA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ar-SA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جدول 7">
            <a:extLst>
              <a:ext uri="{FF2B5EF4-FFF2-40B4-BE49-F238E27FC236}">
                <a16:creationId xmlns:a16="http://schemas.microsoft.com/office/drawing/2014/main" id="{65DCBA88-6FC5-4EBD-ACDC-BC39BD55FE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305698"/>
              </p:ext>
            </p:extLst>
          </p:nvPr>
        </p:nvGraphicFramePr>
        <p:xfrm>
          <a:off x="0" y="0"/>
          <a:ext cx="3713018" cy="1112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77636">
                  <a:extLst>
                    <a:ext uri="{9D8B030D-6E8A-4147-A177-3AD203B41FA5}">
                      <a16:colId xmlns:a16="http://schemas.microsoft.com/office/drawing/2014/main" val="2984322010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3153704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71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المهارة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التفكير العليا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390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الربط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610444"/>
                  </a:ext>
                </a:extLst>
              </a:tr>
            </a:tbl>
          </a:graphicData>
        </a:graphic>
      </p:graphicFrame>
      <p:pic>
        <p:nvPicPr>
          <p:cNvPr id="5" name="صورة 4">
            <a:extLst>
              <a:ext uri="{FF2B5EF4-FFF2-40B4-BE49-F238E27FC236}">
                <a16:creationId xmlns:a16="http://schemas.microsoft.com/office/drawing/2014/main" id="{4EAAF32D-E2D5-4436-9919-F0B3DC3F1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838" y="0"/>
            <a:ext cx="2591162" cy="145752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D891C82-B978-4332-8E9E-0CC366301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762" y="1647623"/>
            <a:ext cx="6982832" cy="1457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مستطيل مستدير الزوايا 8">
            <a:extLst>
              <a:ext uri="{FF2B5EF4-FFF2-40B4-BE49-F238E27FC236}">
                <a16:creationId xmlns:a16="http://schemas.microsoft.com/office/drawing/2014/main" id="{9E4C2648-75F7-46D1-8C5C-E2573DDBBDE4}"/>
              </a:ext>
            </a:extLst>
          </p:cNvPr>
          <p:cNvSpPr/>
          <p:nvPr/>
        </p:nvSpPr>
        <p:spPr>
          <a:xfrm>
            <a:off x="2526167" y="3877941"/>
            <a:ext cx="7810021" cy="12144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2">
                    <a:lumMod val="75000"/>
                  </a:schemeClr>
                </a:solidFill>
              </a:rPr>
              <a:t>عند تنظيف غرفة النوم لن تتراكم الجراثيم والغبار </a:t>
            </a:r>
          </a:p>
          <a:p>
            <a:pPr algn="ctr"/>
            <a:r>
              <a:rPr lang="ar-SA" sz="2400" b="1" dirty="0">
                <a:solidFill>
                  <a:schemeClr val="tx2">
                    <a:lumMod val="75000"/>
                  </a:schemeClr>
                </a:solidFill>
              </a:rPr>
              <a:t>وعند تهويتها يتجدد الهواء داخل الغرفة وبذلك يكون مفيد للإنسان </a:t>
            </a:r>
          </a:p>
        </p:txBody>
      </p:sp>
    </p:spTree>
    <p:extLst>
      <p:ext uri="{BB962C8B-B14F-4D97-AF65-F5344CB8AC3E}">
        <p14:creationId xmlns:p14="http://schemas.microsoft.com/office/powerpoint/2010/main" val="2335817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F8C8FAF-34B4-4F55-B3E9-838942C636EA}"/>
              </a:ext>
            </a:extLst>
          </p:cNvPr>
          <p:cNvSpPr txBox="1">
            <a:spLocks noChangeArrowheads="1"/>
          </p:cNvSpPr>
          <p:nvPr/>
        </p:nvSpPr>
        <p:spPr>
          <a:xfrm>
            <a:off x="5041108" y="2721395"/>
            <a:ext cx="5430837" cy="2087562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ar-SA" altLang="ar-SA" b="1" dirty="0">
              <a:solidFill>
                <a:srgbClr val="FF0000"/>
              </a:solidFill>
            </a:endParaRPr>
          </a:p>
          <a:p>
            <a:endParaRPr lang="ar-SA" sz="66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ar-SA" altLang="ar-SA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ar-SA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جدول 7">
            <a:extLst>
              <a:ext uri="{FF2B5EF4-FFF2-40B4-BE49-F238E27FC236}">
                <a16:creationId xmlns:a16="http://schemas.microsoft.com/office/drawing/2014/main" id="{65DCBA88-6FC5-4EBD-ACDC-BC39BD55FE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15481"/>
              </p:ext>
            </p:extLst>
          </p:nvPr>
        </p:nvGraphicFramePr>
        <p:xfrm>
          <a:off x="0" y="0"/>
          <a:ext cx="3713018" cy="1112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77636">
                  <a:extLst>
                    <a:ext uri="{9D8B030D-6E8A-4147-A177-3AD203B41FA5}">
                      <a16:colId xmlns:a16="http://schemas.microsoft.com/office/drawing/2014/main" val="2984322010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3153704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71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المهارة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التفكير الناقد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390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السبب و النتيجة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610444"/>
                  </a:ext>
                </a:extLst>
              </a:tr>
            </a:tbl>
          </a:graphicData>
        </a:graphic>
      </p:graphicFrame>
      <p:pic>
        <p:nvPicPr>
          <p:cNvPr id="6" name="صورة 5">
            <a:extLst>
              <a:ext uri="{FF2B5EF4-FFF2-40B4-BE49-F238E27FC236}">
                <a16:creationId xmlns:a16="http://schemas.microsoft.com/office/drawing/2014/main" id="{B3633A1B-5D7E-4BA9-9B79-4739B788D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186" y="42567"/>
            <a:ext cx="2667372" cy="140037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483F19B0-F2D8-4C1E-B78F-9B1C65216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45" y="2147021"/>
            <a:ext cx="10459173" cy="3713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B045832-E093-43CA-98A4-370CEF1A5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329" y="3652206"/>
            <a:ext cx="4243184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62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جدول 7">
            <a:extLst>
              <a:ext uri="{FF2B5EF4-FFF2-40B4-BE49-F238E27FC236}">
                <a16:creationId xmlns:a16="http://schemas.microsoft.com/office/drawing/2014/main" id="{0629580F-0129-41C5-A945-B4F8C4DE7C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949364"/>
              </p:ext>
            </p:extLst>
          </p:nvPr>
        </p:nvGraphicFramePr>
        <p:xfrm>
          <a:off x="0" y="0"/>
          <a:ext cx="3713018" cy="1112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77636">
                  <a:extLst>
                    <a:ext uri="{9D8B030D-6E8A-4147-A177-3AD203B41FA5}">
                      <a16:colId xmlns:a16="http://schemas.microsoft.com/office/drawing/2014/main" val="2984322010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3153704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71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المهارة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التفكير العليا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390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الاستدلال بالصورة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610444"/>
                  </a:ext>
                </a:extLst>
              </a:tr>
            </a:tbl>
          </a:graphicData>
        </a:graphic>
      </p:graphicFrame>
      <p:pic>
        <p:nvPicPr>
          <p:cNvPr id="7" name="صورة 6">
            <a:extLst>
              <a:ext uri="{FF2B5EF4-FFF2-40B4-BE49-F238E27FC236}">
                <a16:creationId xmlns:a16="http://schemas.microsoft.com/office/drawing/2014/main" id="{73FB2341-CDED-4C42-B774-476D268B0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657" y="120535"/>
            <a:ext cx="6438652" cy="875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FCBAB7D0-4312-4C1E-8AB3-C831DF720095}"/>
              </a:ext>
            </a:extLst>
          </p:cNvPr>
          <p:cNvSpPr txBox="1"/>
          <p:nvPr/>
        </p:nvSpPr>
        <p:spPr>
          <a:xfrm>
            <a:off x="2112510" y="1396461"/>
            <a:ext cx="934582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u="sng" dirty="0"/>
              <a:t>محمد يقوم بترتيب سريرة يومياً قبل الذهاب الى المدرسة متبعاً الخطوات التالية: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3D2D4AD-5B7C-4DCB-9991-952A6FFDD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728" y="2395476"/>
            <a:ext cx="3297382" cy="269560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2F749D3-D824-4554-9034-CEA48CDD5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182" y="2319740"/>
            <a:ext cx="3297382" cy="269560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CB1412F-C55C-424B-85E6-DABFD1A2B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637" y="2319739"/>
            <a:ext cx="3297382" cy="269560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54D053C6-9656-40AC-89FC-DADAF9CCEF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9346" y="5226012"/>
            <a:ext cx="2427207" cy="1396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BF3D4D59-246D-41E5-9089-09A00B57BE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7985" y="5285436"/>
            <a:ext cx="2653579" cy="1337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6805A6F4-2E9F-4B49-87B3-2DFEA211C7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578" y="5242005"/>
            <a:ext cx="2603274" cy="13518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7E4BFE90-0C42-4EF2-8E13-FDAF3C87DED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4593"/>
          <a:stretch/>
        </p:blipFill>
        <p:spPr>
          <a:xfrm>
            <a:off x="5616864" y="0"/>
            <a:ext cx="1435820" cy="118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7">
            <a:extLst>
              <a:ext uri="{FF2B5EF4-FFF2-40B4-BE49-F238E27FC236}">
                <a16:creationId xmlns:a16="http://schemas.microsoft.com/office/drawing/2014/main" id="{43853AA7-DDAB-4C91-B548-67A778B4D0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630515"/>
              </p:ext>
            </p:extLst>
          </p:nvPr>
        </p:nvGraphicFramePr>
        <p:xfrm>
          <a:off x="0" y="0"/>
          <a:ext cx="3713018" cy="1112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77636">
                  <a:extLst>
                    <a:ext uri="{9D8B030D-6E8A-4147-A177-3AD203B41FA5}">
                      <a16:colId xmlns:a16="http://schemas.microsoft.com/office/drawing/2014/main" val="2984322010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3153704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71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المهارة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التفكير العليا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390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الاستدلال بالصورة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610444"/>
                  </a:ext>
                </a:extLst>
              </a:tr>
            </a:tbl>
          </a:graphicData>
        </a:graphic>
      </p:graphicFrame>
      <p:pic>
        <p:nvPicPr>
          <p:cNvPr id="5" name="صورة 4">
            <a:extLst>
              <a:ext uri="{FF2B5EF4-FFF2-40B4-BE49-F238E27FC236}">
                <a16:creationId xmlns:a16="http://schemas.microsoft.com/office/drawing/2014/main" id="{8DCCEB61-92A8-4BC9-86F4-14F5B78FC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823" y="236454"/>
            <a:ext cx="3210358" cy="63961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389097A-4BDE-462E-BD18-4FA5D466F9C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17297" y="977612"/>
            <a:ext cx="8029575" cy="82844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3767B15-0E0E-40E4-9C4F-1F0229BA8A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495811" y="2683356"/>
            <a:ext cx="6052443" cy="394354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8FAAA094-1F00-4461-BA83-AAD022AA5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259784" y="2567806"/>
            <a:ext cx="2659527" cy="4174644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8FB02FFF-72FD-4383-A12B-CA84F79305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608243" y="2042505"/>
            <a:ext cx="936048" cy="1473144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D098FE55-551A-4416-B46C-7EEF05FA5D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61660" y="4235608"/>
            <a:ext cx="1473431" cy="1915809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613AD083-8B4D-49D7-9184-B020E5980D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-122613" y="4541199"/>
            <a:ext cx="2951018" cy="2951018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5E326C6-27D2-419B-8A02-E753EBF06E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783892" y="4235608"/>
            <a:ext cx="1150895" cy="1473145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7E3F92AB-ECD4-4EF8-86A4-A0F2E1FA6B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6398375" y="1907598"/>
            <a:ext cx="1342101" cy="1342101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CC604F7F-E47E-486F-82A2-4D92D2F3FC4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5656723" y="1744249"/>
            <a:ext cx="945735" cy="1614055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DE9F2913-9B5D-468A-942F-BE8CDD455E76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3906982" y="4929141"/>
            <a:ext cx="1847521" cy="1813310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9A835CE5-7BAC-4B45-A4A5-52DCC66A7D4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600" y="2395107"/>
            <a:ext cx="766441" cy="767940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648F2C2B-94C6-4617-A593-DD53A869C7B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51" y="5077976"/>
            <a:ext cx="632312" cy="630777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B7B2CCDC-06A4-43EB-9FDD-2B051E24AFC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600" y="4972180"/>
            <a:ext cx="538448" cy="538448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0BB73226-BE72-433F-B1BD-860FE144A78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357" y="2681001"/>
            <a:ext cx="446309" cy="446309"/>
          </a:xfrm>
          <a:prstGeom prst="rect">
            <a:avLst/>
          </a:prstGeom>
        </p:spPr>
      </p:pic>
      <p:pic>
        <p:nvPicPr>
          <p:cNvPr id="42" name="صورة 41">
            <a:extLst>
              <a:ext uri="{FF2B5EF4-FFF2-40B4-BE49-F238E27FC236}">
                <a16:creationId xmlns:a16="http://schemas.microsoft.com/office/drawing/2014/main" id="{D2248929-0927-422A-B7BE-466E868568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7"/>
              </a:ext>
            </a:extLst>
          </a:blip>
          <a:stretch>
            <a:fillRect/>
          </a:stretch>
        </p:blipFill>
        <p:spPr>
          <a:xfrm>
            <a:off x="4368615" y="5723258"/>
            <a:ext cx="964382" cy="964382"/>
          </a:xfrm>
          <a:prstGeom prst="rect">
            <a:avLst/>
          </a:prstGeom>
        </p:spPr>
      </p:pic>
      <p:pic>
        <p:nvPicPr>
          <p:cNvPr id="44" name="صورة 43" descr="e6b11cc5-e76e-4cf1-b3d5-7dba1f263cf6.jpg">
            <a:extLst>
              <a:ext uri="{FF2B5EF4-FFF2-40B4-BE49-F238E27FC236}">
                <a16:creationId xmlns:a16="http://schemas.microsoft.com/office/drawing/2014/main" id="{F2CB58DF-7666-4639-85C3-C07E3779BF45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37652" t="17327" r="11673" b="77689"/>
          <a:stretch/>
        </p:blipFill>
        <p:spPr>
          <a:xfrm>
            <a:off x="8529621" y="1921164"/>
            <a:ext cx="3604249" cy="4159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" name="صورة 44" descr="e6b11cc5-e76e-4cf1-b3d5-7dba1f263cf6.jpg">
            <a:extLst>
              <a:ext uri="{FF2B5EF4-FFF2-40B4-BE49-F238E27FC236}">
                <a16:creationId xmlns:a16="http://schemas.microsoft.com/office/drawing/2014/main" id="{87260E4A-06A8-4937-8DE2-64967381DA8E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30991" t="22181" r="10092" b="73803"/>
          <a:stretch/>
        </p:blipFill>
        <p:spPr>
          <a:xfrm>
            <a:off x="27807" y="1836162"/>
            <a:ext cx="3657403" cy="4806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" name="صورة 45" descr="e6b11cc5-e76e-4cf1-b3d5-7dba1f263cf6.jpg">
            <a:extLst>
              <a:ext uri="{FF2B5EF4-FFF2-40B4-BE49-F238E27FC236}">
                <a16:creationId xmlns:a16="http://schemas.microsoft.com/office/drawing/2014/main" id="{61D532D6-EA45-4890-A473-03E70BEEDC52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54221" t="26932" r="10270" b="68504"/>
          <a:stretch/>
        </p:blipFill>
        <p:spPr>
          <a:xfrm>
            <a:off x="8496959" y="5208681"/>
            <a:ext cx="3680210" cy="480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7" name="صورة 46" descr="e6b11cc5-e76e-4cf1-b3d5-7dba1f263cf6.jpg">
            <a:extLst>
              <a:ext uri="{FF2B5EF4-FFF2-40B4-BE49-F238E27FC236}">
                <a16:creationId xmlns:a16="http://schemas.microsoft.com/office/drawing/2014/main" id="{7A309765-B640-4F83-A529-AEAB0559A033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42779" t="36152" r="11912" b="60679"/>
          <a:stretch/>
        </p:blipFill>
        <p:spPr>
          <a:xfrm>
            <a:off x="6096000" y="6338599"/>
            <a:ext cx="3695041" cy="480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8" name="صورة 47" descr="e6b11cc5-e76e-4cf1-b3d5-7dba1f263cf6.jpg">
            <a:extLst>
              <a:ext uri="{FF2B5EF4-FFF2-40B4-BE49-F238E27FC236}">
                <a16:creationId xmlns:a16="http://schemas.microsoft.com/office/drawing/2014/main" id="{DB505962-0A94-4645-AC6D-F2CB5D0C92E7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29794" t="31212" r="10825" b="64234"/>
          <a:stretch/>
        </p:blipFill>
        <p:spPr>
          <a:xfrm>
            <a:off x="27807" y="3832546"/>
            <a:ext cx="3657403" cy="480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8082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7">
            <a:extLst>
              <a:ext uri="{FF2B5EF4-FFF2-40B4-BE49-F238E27FC236}">
                <a16:creationId xmlns:a16="http://schemas.microsoft.com/office/drawing/2014/main" id="{43853AA7-DDAB-4C91-B548-67A778B4D0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565260"/>
              </p:ext>
            </p:extLst>
          </p:nvPr>
        </p:nvGraphicFramePr>
        <p:xfrm>
          <a:off x="0" y="0"/>
          <a:ext cx="3713018" cy="1112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77636">
                  <a:extLst>
                    <a:ext uri="{9D8B030D-6E8A-4147-A177-3AD203B41FA5}">
                      <a16:colId xmlns:a16="http://schemas.microsoft.com/office/drawing/2014/main" val="2984322010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3153704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71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المهارة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التفكير الناقد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390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اصدار الحكم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610444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3207BBBA-67D5-487F-9799-4919712F6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89" t="42101" r="31847" b="45765"/>
          <a:stretch/>
        </p:blipFill>
        <p:spPr>
          <a:xfrm>
            <a:off x="4031672" y="4454081"/>
            <a:ext cx="7689273" cy="130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B0469B0-4489-42E3-A754-C41207431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169" y="0"/>
            <a:ext cx="2670279" cy="141439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1F6D117-3CED-4166-AF07-10D750BCB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349" y="1799252"/>
            <a:ext cx="2471737" cy="26548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08AE6C73-D449-437A-9CF6-4F07729D35AB}"/>
              </a:ext>
            </a:extLst>
          </p:cNvPr>
          <p:cNvSpPr/>
          <p:nvPr/>
        </p:nvSpPr>
        <p:spPr>
          <a:xfrm>
            <a:off x="5425403" y="2305857"/>
            <a:ext cx="46073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انقدي هذه الصورة </a:t>
            </a:r>
          </a:p>
          <a:p>
            <a:pPr algn="ctr"/>
            <a:r>
              <a:rPr lang="ar-S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– مع توجيه نصيحة</a:t>
            </a:r>
          </a:p>
        </p:txBody>
      </p:sp>
    </p:spTree>
    <p:extLst>
      <p:ext uri="{BB962C8B-B14F-4D97-AF65-F5344CB8AC3E}">
        <p14:creationId xmlns:p14="http://schemas.microsoft.com/office/powerpoint/2010/main" val="2916654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A6A866EF-C96F-4601-B8C1-1E63CC2B4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640" y="3024620"/>
            <a:ext cx="9893683" cy="2544907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B5D496E-6F8C-4E2B-AFE2-D319A8BDA8E3}"/>
              </a:ext>
            </a:extLst>
          </p:cNvPr>
          <p:cNvSpPr/>
          <p:nvPr/>
        </p:nvSpPr>
        <p:spPr>
          <a:xfrm>
            <a:off x="4406274" y="1900535"/>
            <a:ext cx="3379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3"/>
                </a:solidFill>
                <a:effectLst/>
              </a:rPr>
              <a:t>جهود المملكة </a:t>
            </a:r>
          </a:p>
        </p:txBody>
      </p:sp>
    </p:spTree>
    <p:extLst>
      <p:ext uri="{BB962C8B-B14F-4D97-AF65-F5344CB8AC3E}">
        <p14:creationId xmlns:p14="http://schemas.microsoft.com/office/powerpoint/2010/main" val="4193475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7">
            <a:extLst>
              <a:ext uri="{FF2B5EF4-FFF2-40B4-BE49-F238E27FC236}">
                <a16:creationId xmlns:a16="http://schemas.microsoft.com/office/drawing/2014/main" id="{00B3066D-D3D1-425E-97B9-9311F991B0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591209"/>
              </p:ext>
            </p:extLst>
          </p:nvPr>
        </p:nvGraphicFramePr>
        <p:xfrm>
          <a:off x="0" y="0"/>
          <a:ext cx="3713018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77636">
                  <a:extLst>
                    <a:ext uri="{9D8B030D-6E8A-4147-A177-3AD203B41FA5}">
                      <a16:colId xmlns:a16="http://schemas.microsoft.com/office/drawing/2014/main" val="2984322010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3153704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71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المحاكاة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610444"/>
                  </a:ext>
                </a:extLst>
              </a:tr>
            </a:tbl>
          </a:graphicData>
        </a:graphic>
      </p:graphicFrame>
      <p:pic>
        <p:nvPicPr>
          <p:cNvPr id="6" name="صورة 5">
            <a:extLst>
              <a:ext uri="{FF2B5EF4-FFF2-40B4-BE49-F238E27FC236}">
                <a16:creationId xmlns:a16="http://schemas.microsoft.com/office/drawing/2014/main" id="{2485EDB9-56D7-431F-B7A0-93D507BD3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938" y="1857807"/>
            <a:ext cx="5658861" cy="3767138"/>
          </a:xfrm>
          <a:prstGeom prst="rect">
            <a:avLst/>
          </a:prstGeom>
        </p:spPr>
      </p:pic>
      <p:pic>
        <p:nvPicPr>
          <p:cNvPr id="7" name="08- Bedroom غرفة نوم">
            <a:hlinkClick r:id="" action="ppaction://media"/>
            <a:extLst>
              <a:ext uri="{FF2B5EF4-FFF2-40B4-BE49-F238E27FC236}">
                <a16:creationId xmlns:a16="http://schemas.microsoft.com/office/drawing/2014/main" id="{3B2666C0-4BB3-4F17-A1B6-BBC03153A5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217" y="1253836"/>
            <a:ext cx="5799667" cy="474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8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A8B08DE-31DF-4C14-BA18-3836B72F7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232" y="1977735"/>
            <a:ext cx="5139604" cy="3416585"/>
          </a:xfrm>
          <a:prstGeom prst="rect">
            <a:avLst/>
          </a:prstGeom>
        </p:spPr>
      </p:pic>
      <p:graphicFrame>
        <p:nvGraphicFramePr>
          <p:cNvPr id="8" name="جدول 7">
            <a:extLst>
              <a:ext uri="{FF2B5EF4-FFF2-40B4-BE49-F238E27FC236}">
                <a16:creationId xmlns:a16="http://schemas.microsoft.com/office/drawing/2014/main" id="{FC69A497-D719-4921-AF4B-99EE3C2991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278742"/>
              </p:ext>
            </p:extLst>
          </p:nvPr>
        </p:nvGraphicFramePr>
        <p:xfrm>
          <a:off x="0" y="0"/>
          <a:ext cx="3713018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77636">
                  <a:extLst>
                    <a:ext uri="{9D8B030D-6E8A-4147-A177-3AD203B41FA5}">
                      <a16:colId xmlns:a16="http://schemas.microsoft.com/office/drawing/2014/main" val="2984322010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3153704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71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المحاكاة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610444"/>
                  </a:ext>
                </a:extLst>
              </a:tr>
            </a:tbl>
          </a:graphicData>
        </a:graphic>
      </p:graphicFrame>
      <p:pic>
        <p:nvPicPr>
          <p:cNvPr id="4" name="07- Bed سرير">
            <a:hlinkClick r:id="" action="ppaction://media"/>
            <a:extLst>
              <a:ext uri="{FF2B5EF4-FFF2-40B4-BE49-F238E27FC236}">
                <a16:creationId xmlns:a16="http://schemas.microsoft.com/office/drawing/2014/main" id="{7208016F-B628-41D0-BDED-10CA2A4F5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526" y="1697181"/>
            <a:ext cx="6012873" cy="450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25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جدول 7">
            <a:extLst>
              <a:ext uri="{FF2B5EF4-FFF2-40B4-BE49-F238E27FC236}">
                <a16:creationId xmlns:a16="http://schemas.microsoft.com/office/drawing/2014/main" id="{FC69A497-D719-4921-AF4B-99EE3C2991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166602"/>
              </p:ext>
            </p:extLst>
          </p:nvPr>
        </p:nvGraphicFramePr>
        <p:xfrm>
          <a:off x="0" y="0"/>
          <a:ext cx="3713018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77636">
                  <a:extLst>
                    <a:ext uri="{9D8B030D-6E8A-4147-A177-3AD203B41FA5}">
                      <a16:colId xmlns:a16="http://schemas.microsoft.com/office/drawing/2014/main" val="2984322010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3153704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71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المحاكاة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610444"/>
                  </a:ext>
                </a:extLst>
              </a:tr>
            </a:tbl>
          </a:graphicData>
        </a:graphic>
      </p:graphicFrame>
      <p:pic>
        <p:nvPicPr>
          <p:cNvPr id="5" name="صورة 4">
            <a:extLst>
              <a:ext uri="{FF2B5EF4-FFF2-40B4-BE49-F238E27FC236}">
                <a16:creationId xmlns:a16="http://schemas.microsoft.com/office/drawing/2014/main" id="{8F853CB1-D01D-41FA-BC48-CB3D89D64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70840"/>
            <a:ext cx="5550477" cy="3668419"/>
          </a:xfrm>
          <a:prstGeom prst="rect">
            <a:avLst/>
          </a:prstGeom>
        </p:spPr>
      </p:pic>
      <p:pic>
        <p:nvPicPr>
          <p:cNvPr id="6" name="12- Pillow وسادة ـ مخدة">
            <a:hlinkClick r:id="" action="ppaction://media"/>
            <a:extLst>
              <a:ext uri="{FF2B5EF4-FFF2-40B4-BE49-F238E27FC236}">
                <a16:creationId xmlns:a16="http://schemas.microsoft.com/office/drawing/2014/main" id="{6CFFAF52-585A-4E35-B57E-EDB29C6291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508" y="2078182"/>
            <a:ext cx="5666509" cy="424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955743D-D134-420B-A75F-2407E1838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389"/>
                    </a14:imgEffect>
                    <a14:imgEffect>
                      <a14:saturation sat="1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3" y="0"/>
            <a:ext cx="11457709" cy="955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277BFC9-D6BC-44AC-973D-67C9C52DA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" b="5624"/>
          <a:stretch/>
        </p:blipFill>
        <p:spPr>
          <a:xfrm>
            <a:off x="9041727" y="1233620"/>
            <a:ext cx="2608059" cy="2500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EC34C49-56BA-480B-B7CC-A4AD5414E5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22" y="1328609"/>
            <a:ext cx="2714021" cy="2500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3A9762F-99BA-407D-9610-2D78491957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14" y="1328609"/>
            <a:ext cx="2714021" cy="2500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CFA0D558-5B99-41F3-9ACB-F1E9D83030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672" y="3915259"/>
            <a:ext cx="2826327" cy="2500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C6A1CFF-208C-4255-AC22-FB4B99380A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22" y="3977604"/>
            <a:ext cx="2714022" cy="2500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929EF12-CE6D-4856-98FE-F3E7B13927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4"/>
          <a:stretch/>
        </p:blipFill>
        <p:spPr>
          <a:xfrm>
            <a:off x="8835501" y="4064929"/>
            <a:ext cx="2714021" cy="2413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51000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جدول 7">
            <a:extLst>
              <a:ext uri="{FF2B5EF4-FFF2-40B4-BE49-F238E27FC236}">
                <a16:creationId xmlns:a16="http://schemas.microsoft.com/office/drawing/2014/main" id="{FC69A497-D719-4921-AF4B-99EE3C2991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332033"/>
              </p:ext>
            </p:extLst>
          </p:nvPr>
        </p:nvGraphicFramePr>
        <p:xfrm>
          <a:off x="0" y="0"/>
          <a:ext cx="3713018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77636">
                  <a:extLst>
                    <a:ext uri="{9D8B030D-6E8A-4147-A177-3AD203B41FA5}">
                      <a16:colId xmlns:a16="http://schemas.microsoft.com/office/drawing/2014/main" val="2984322010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3153704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71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المحاكاة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610444"/>
                  </a:ext>
                </a:extLst>
              </a:tr>
            </a:tbl>
          </a:graphicData>
        </a:graphic>
      </p:graphicFrame>
      <p:pic>
        <p:nvPicPr>
          <p:cNvPr id="5" name="صورة 4">
            <a:extLst>
              <a:ext uri="{FF2B5EF4-FFF2-40B4-BE49-F238E27FC236}">
                <a16:creationId xmlns:a16="http://schemas.microsoft.com/office/drawing/2014/main" id="{56BE943D-7212-4F08-8F9A-2AF2FBA6C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310" y="370840"/>
            <a:ext cx="5200218" cy="3491364"/>
          </a:xfrm>
          <a:prstGeom prst="rect">
            <a:avLst/>
          </a:prstGeom>
        </p:spPr>
      </p:pic>
      <p:pic>
        <p:nvPicPr>
          <p:cNvPr id="6" name="14- Closet خزانة ملابس">
            <a:hlinkClick r:id="" action="ppaction://media"/>
            <a:extLst>
              <a:ext uri="{FF2B5EF4-FFF2-40B4-BE49-F238E27FC236}">
                <a16:creationId xmlns:a16="http://schemas.microsoft.com/office/drawing/2014/main" id="{5C53899F-D4BD-4A02-AC8F-550D6DB525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490" y="2116522"/>
            <a:ext cx="5837381" cy="437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26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خماسي 2">
            <a:extLst>
              <a:ext uri="{FF2B5EF4-FFF2-40B4-BE49-F238E27FC236}">
                <a16:creationId xmlns:a16="http://schemas.microsoft.com/office/drawing/2014/main" id="{C05EC9AC-F615-436C-A140-4D2CC44212CF}"/>
              </a:ext>
            </a:extLst>
          </p:cNvPr>
          <p:cNvSpPr/>
          <p:nvPr/>
        </p:nvSpPr>
        <p:spPr>
          <a:xfrm>
            <a:off x="9215218" y="659472"/>
            <a:ext cx="2147455" cy="1537854"/>
          </a:xfrm>
          <a:prstGeom prst="pentagon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outerShdw blurRad="63500" dist="25400" dir="5400000" algn="ctr" rotWithShape="0">
              <a:srgbClr val="000000">
                <a:alpha val="69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/>
              <a:t>الدين</a:t>
            </a:r>
          </a:p>
        </p:txBody>
      </p:sp>
      <p:sp>
        <p:nvSpPr>
          <p:cNvPr id="4" name="خماسي 3">
            <a:extLst>
              <a:ext uri="{FF2B5EF4-FFF2-40B4-BE49-F238E27FC236}">
                <a16:creationId xmlns:a16="http://schemas.microsoft.com/office/drawing/2014/main" id="{5DCCD8FA-561D-40FF-9893-32928CCFD0A5}"/>
              </a:ext>
            </a:extLst>
          </p:cNvPr>
          <p:cNvSpPr/>
          <p:nvPr/>
        </p:nvSpPr>
        <p:spPr>
          <a:xfrm>
            <a:off x="9215218" y="4267198"/>
            <a:ext cx="2147455" cy="1537854"/>
          </a:xfrm>
          <a:prstGeom prst="pentagon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63500" dist="25400" dir="5400000" algn="ctr" rotWithShape="0">
              <a:srgbClr val="000000">
                <a:alpha val="69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/>
              <a:t>العلوم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A65807E-4F36-4108-957B-45D9B248CF7A}"/>
              </a:ext>
            </a:extLst>
          </p:cNvPr>
          <p:cNvSpPr txBox="1"/>
          <p:nvPr/>
        </p:nvSpPr>
        <p:spPr>
          <a:xfrm>
            <a:off x="5153890" y="5481886"/>
            <a:ext cx="4171335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b="1" dirty="0"/>
              <a:t>الصحة تتأثر بتهوية المنزل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BC6EBED-45AD-433D-96A7-A2E5F3E1FCBD}"/>
              </a:ext>
            </a:extLst>
          </p:cNvPr>
          <p:cNvSpPr txBox="1"/>
          <p:nvPr/>
        </p:nvSpPr>
        <p:spPr>
          <a:xfrm>
            <a:off x="3106532" y="1936262"/>
            <a:ext cx="643156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b="1" dirty="0"/>
              <a:t>كل فرد يقع على عاتقه مسؤولية في الحياة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780CC61-A300-48D4-BEBB-406DD85C8CDD}"/>
              </a:ext>
            </a:extLst>
          </p:cNvPr>
          <p:cNvSpPr txBox="1"/>
          <p:nvPr/>
        </p:nvSpPr>
        <p:spPr>
          <a:xfrm>
            <a:off x="277091" y="2967861"/>
            <a:ext cx="9337963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000" b="1" dirty="0">
                <a:solidFill>
                  <a:srgbClr val="0070C0"/>
                </a:solidFill>
              </a:rPr>
              <a:t>قال تعالى: (وَقُلِ اعْمَلُوا فَسَيَرَى اللهُ عَمَلَكُمْ وَرَسُولُهُ وَالْمُؤْمِنُونَ) (التوبة/ 105). وبالتأكيد لا يُراد هنا إلّا الصالح من الأعمال، الذي فيه نفع للناس، وتبقى آثاره ممتدة حتى بعد رحيل الفاعلين به أو المؤسِّسين له، </a:t>
            </a:r>
          </a:p>
          <a:p>
            <a:pPr algn="r" rtl="1">
              <a:lnSpc>
                <a:spcPct val="150000"/>
              </a:lnSpc>
            </a:pPr>
            <a:r>
              <a:rPr lang="ar-SA" sz="2000" b="1" dirty="0">
                <a:solidFill>
                  <a:srgbClr val="0070C0"/>
                </a:solidFill>
              </a:rPr>
              <a:t>قال عزّوجلّ: (وَنَكْتُبُ مَا قَدَّمُوا وَآَثَارَهُمْ وَكُلَّ شَيْءٍ أحْصَيْنَاهُ فِي إِمَامٍ مُبِينٍ) (يس/ 12).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F0465378-5822-4ABF-8D45-3110074CB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2" y="50907"/>
            <a:ext cx="3207742" cy="1316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4824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FE67711-BD1B-4D5B-9A78-15E213575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18" y="207817"/>
            <a:ext cx="11125200" cy="6317673"/>
          </a:xfrm>
          <a:prstGeom prst="rect">
            <a:avLst/>
          </a:prstGeom>
          <a:ln w="1905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584B67EC-4A9A-446E-BDB2-53F8B86FD372}"/>
              </a:ext>
            </a:extLst>
          </p:cNvPr>
          <p:cNvSpPr txBox="1"/>
          <p:nvPr/>
        </p:nvSpPr>
        <p:spPr>
          <a:xfrm>
            <a:off x="1856508" y="221217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000" b="1" i="0" dirty="0">
                <a:effectLst/>
                <a:latin typeface="STC-Regular"/>
              </a:rPr>
              <a:t>1- مفهوم غرفة النوم – السرير - المكتب</a:t>
            </a:r>
            <a:endParaRPr lang="ar-SA" sz="2000" b="1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7ADE48E-59FC-47F8-88BC-5C56EB1482A0}"/>
              </a:ext>
            </a:extLst>
          </p:cNvPr>
          <p:cNvSpPr txBox="1"/>
          <p:nvPr/>
        </p:nvSpPr>
        <p:spPr>
          <a:xfrm>
            <a:off x="4571999" y="2743919"/>
            <a:ext cx="33805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000" b="1" i="0" dirty="0">
                <a:effectLst/>
                <a:latin typeface="STC-Regular"/>
              </a:rPr>
              <a:t>2-العلاقة بين تهوية غرفة النوم وصحة</a:t>
            </a:r>
          </a:p>
          <a:p>
            <a:pPr algn="r" rtl="1"/>
            <a:r>
              <a:rPr lang="ar-SA" sz="2000" b="1" i="0" dirty="0">
                <a:effectLst/>
                <a:latin typeface="STC-Regular"/>
              </a:rPr>
              <a:t> الإنسان</a:t>
            </a:r>
            <a:endParaRPr lang="ar-SA" sz="2000" b="1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1C7AF15-BA93-4F39-B2E0-ABE729861F75}"/>
              </a:ext>
            </a:extLst>
          </p:cNvPr>
          <p:cNvSpPr txBox="1"/>
          <p:nvPr/>
        </p:nvSpPr>
        <p:spPr>
          <a:xfrm>
            <a:off x="5430982" y="3891221"/>
            <a:ext cx="25215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000" b="1" i="0" dirty="0">
                <a:effectLst/>
                <a:latin typeface="STC-Regular"/>
              </a:rPr>
              <a:t>3- خطوات ترتيب السرير</a:t>
            </a:r>
            <a:endParaRPr lang="ar-SA" sz="2000" b="1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D619C30-18E3-4470-A49C-DC8D56924558}"/>
              </a:ext>
            </a:extLst>
          </p:cNvPr>
          <p:cNvSpPr txBox="1"/>
          <p:nvPr/>
        </p:nvSpPr>
        <p:spPr>
          <a:xfrm>
            <a:off x="1856508" y="442297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000" b="1" i="0" dirty="0">
                <a:effectLst/>
                <a:latin typeface="STC-Regular"/>
              </a:rPr>
              <a:t>4- خطوات العناية بالمكتب</a:t>
            </a:r>
            <a:endParaRPr lang="ar-SA" sz="2000" b="1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7E62B1D-400C-48BC-A5F1-0376C061917C}"/>
              </a:ext>
            </a:extLst>
          </p:cNvPr>
          <p:cNvSpPr txBox="1"/>
          <p:nvPr/>
        </p:nvSpPr>
        <p:spPr>
          <a:xfrm>
            <a:off x="4571998" y="4954719"/>
            <a:ext cx="33805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000" b="1" i="0" dirty="0">
                <a:effectLst/>
                <a:latin typeface="STC-Regular"/>
              </a:rPr>
              <a:t>5- نصيحة لصديق لا يهتم بترتيب غرفته</a:t>
            </a:r>
            <a:endParaRPr lang="ar-SA" sz="2000" b="1" dirty="0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CE9A4BA3-B440-4B00-A54E-456F9B648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909" y="2743919"/>
            <a:ext cx="3380508" cy="2882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A3CAA031-FB68-4167-B1EE-CA00A276EDB9}"/>
              </a:ext>
            </a:extLst>
          </p:cNvPr>
          <p:cNvSpPr/>
          <p:nvPr/>
        </p:nvSpPr>
        <p:spPr>
          <a:xfrm>
            <a:off x="1482436" y="3251750"/>
            <a:ext cx="2202873" cy="1702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نهاية الحصة</a:t>
            </a:r>
          </a:p>
        </p:txBody>
      </p:sp>
    </p:spTree>
    <p:extLst>
      <p:ext uri="{BB962C8B-B14F-4D97-AF65-F5344CB8AC3E}">
        <p14:creationId xmlns:p14="http://schemas.microsoft.com/office/powerpoint/2010/main" val="3852511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AFFDAB9-DF46-490D-8D0B-43212203B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740" y="306099"/>
            <a:ext cx="5753100" cy="220027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48AFDD6-6021-4BED-853B-2CFE6E8F8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23459" cy="1594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4E7B44C-8A99-4D70-BE59-249F7756F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178" y="2307755"/>
            <a:ext cx="5753100" cy="224248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9B4E431-1E82-4428-B0F4-137AB1BAF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8212" y="4508030"/>
            <a:ext cx="7244628" cy="2343150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1508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16B5D0A-0A9D-41CC-93AD-220FEFA62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036" y="459798"/>
            <a:ext cx="4440382" cy="2444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77ED54B-51EF-47C6-B9AA-86CEC001FB98}"/>
              </a:ext>
            </a:extLst>
          </p:cNvPr>
          <p:cNvSpPr/>
          <p:nvPr/>
        </p:nvSpPr>
        <p:spPr>
          <a:xfrm>
            <a:off x="4680276" y="3491966"/>
            <a:ext cx="33025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سؤال رقم  /3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E284AA4D-0EAF-49C1-BC70-9D0B3B5A6B01}"/>
              </a:ext>
            </a:extLst>
          </p:cNvPr>
          <p:cNvSpPr/>
          <p:nvPr/>
        </p:nvSpPr>
        <p:spPr>
          <a:xfrm>
            <a:off x="5049768" y="4541227"/>
            <a:ext cx="2563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صفحة 48</a:t>
            </a:r>
          </a:p>
        </p:txBody>
      </p:sp>
    </p:spTree>
    <p:extLst>
      <p:ext uri="{BB962C8B-B14F-4D97-AF65-F5344CB8AC3E}">
        <p14:creationId xmlns:p14="http://schemas.microsoft.com/office/powerpoint/2010/main" val="90589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7F769979-0BD8-46E0-A7AA-F73E54F39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437" y="0"/>
            <a:ext cx="8458200" cy="976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شريط: منحني ومائل لأعلى 10">
            <a:extLst>
              <a:ext uri="{FF2B5EF4-FFF2-40B4-BE49-F238E27FC236}">
                <a16:creationId xmlns:a16="http://schemas.microsoft.com/office/drawing/2014/main" id="{FC395ECB-9F87-425F-80B7-47C6931F93F2}"/>
              </a:ext>
            </a:extLst>
          </p:cNvPr>
          <p:cNvSpPr/>
          <p:nvPr/>
        </p:nvSpPr>
        <p:spPr>
          <a:xfrm>
            <a:off x="7245927" y="2064327"/>
            <a:ext cx="3920837" cy="1364673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ما اسم الوحدة السابقة</a:t>
            </a:r>
          </a:p>
        </p:txBody>
      </p:sp>
      <p:sp>
        <p:nvSpPr>
          <p:cNvPr id="12" name="شريط: منحني ومائل لأعلى 11">
            <a:extLst>
              <a:ext uri="{FF2B5EF4-FFF2-40B4-BE49-F238E27FC236}">
                <a16:creationId xmlns:a16="http://schemas.microsoft.com/office/drawing/2014/main" id="{7248D1EE-166D-4836-B294-1B8B0BC69CDF}"/>
              </a:ext>
            </a:extLst>
          </p:cNvPr>
          <p:cNvSpPr/>
          <p:nvPr/>
        </p:nvSpPr>
        <p:spPr>
          <a:xfrm>
            <a:off x="1863437" y="2064326"/>
            <a:ext cx="3920837" cy="1364673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rgbClr val="F1C7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عددي طرق العناية بالفم والاسنان؟</a:t>
            </a:r>
          </a:p>
        </p:txBody>
      </p:sp>
      <p:sp>
        <p:nvSpPr>
          <p:cNvPr id="13" name="شريط: منحني ومائل لأعلى 12">
            <a:extLst>
              <a:ext uri="{FF2B5EF4-FFF2-40B4-BE49-F238E27FC236}">
                <a16:creationId xmlns:a16="http://schemas.microsoft.com/office/drawing/2014/main" id="{8B8CC01D-970C-44A0-AC79-B59BAC3A55FD}"/>
              </a:ext>
            </a:extLst>
          </p:cNvPr>
          <p:cNvSpPr/>
          <p:nvPr/>
        </p:nvSpPr>
        <p:spPr>
          <a:xfrm>
            <a:off x="4426528" y="4114798"/>
            <a:ext cx="3920837" cy="1364673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كيف نقي انفسنا من تسوس الاسنان؟</a:t>
            </a:r>
          </a:p>
        </p:txBody>
      </p:sp>
    </p:spTree>
    <p:extLst>
      <p:ext uri="{BB962C8B-B14F-4D97-AF65-F5344CB8AC3E}">
        <p14:creationId xmlns:p14="http://schemas.microsoft.com/office/powerpoint/2010/main" val="380721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CE03D14-904F-42BA-A974-C790E7B7E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930" y="41587"/>
            <a:ext cx="5541818" cy="734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جدول 6">
            <a:extLst>
              <a:ext uri="{FF2B5EF4-FFF2-40B4-BE49-F238E27FC236}">
                <a16:creationId xmlns:a16="http://schemas.microsoft.com/office/drawing/2014/main" id="{33C681CF-5AE4-4036-BF00-FD5B0EE5BF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650784"/>
              </p:ext>
            </p:extLst>
          </p:nvPr>
        </p:nvGraphicFramePr>
        <p:xfrm>
          <a:off x="5597236" y="1495520"/>
          <a:ext cx="6197600" cy="5085390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239520">
                  <a:extLst>
                    <a:ext uri="{9D8B030D-6E8A-4147-A177-3AD203B41FA5}">
                      <a16:colId xmlns:a16="http://schemas.microsoft.com/office/drawing/2014/main" val="4000286804"/>
                    </a:ext>
                  </a:extLst>
                </a:gridCol>
                <a:gridCol w="1239520">
                  <a:extLst>
                    <a:ext uri="{9D8B030D-6E8A-4147-A177-3AD203B41FA5}">
                      <a16:colId xmlns:a16="http://schemas.microsoft.com/office/drawing/2014/main" val="2789402425"/>
                    </a:ext>
                  </a:extLst>
                </a:gridCol>
                <a:gridCol w="1239520">
                  <a:extLst>
                    <a:ext uri="{9D8B030D-6E8A-4147-A177-3AD203B41FA5}">
                      <a16:colId xmlns:a16="http://schemas.microsoft.com/office/drawing/2014/main" val="1681026896"/>
                    </a:ext>
                  </a:extLst>
                </a:gridCol>
                <a:gridCol w="1239520">
                  <a:extLst>
                    <a:ext uri="{9D8B030D-6E8A-4147-A177-3AD203B41FA5}">
                      <a16:colId xmlns:a16="http://schemas.microsoft.com/office/drawing/2014/main" val="4082092149"/>
                    </a:ext>
                  </a:extLst>
                </a:gridCol>
                <a:gridCol w="1239520">
                  <a:extLst>
                    <a:ext uri="{9D8B030D-6E8A-4147-A177-3AD203B41FA5}">
                      <a16:colId xmlns:a16="http://schemas.microsoft.com/office/drawing/2014/main" val="867050312"/>
                    </a:ext>
                  </a:extLst>
                </a:gridCol>
              </a:tblGrid>
              <a:tr h="847565">
                <a:tc>
                  <a:txBody>
                    <a:bodyPr/>
                    <a:lstStyle/>
                    <a:p>
                      <a:pPr algn="ctr" rtl="1"/>
                      <a:endParaRPr lang="ar-SA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F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F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F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F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149168"/>
                  </a:ext>
                </a:extLst>
              </a:tr>
              <a:tr h="847565">
                <a:tc>
                  <a:txBody>
                    <a:bodyPr/>
                    <a:lstStyle/>
                    <a:p>
                      <a:pPr algn="ctr" rtl="1"/>
                      <a:endParaRPr lang="ar-SA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5423308"/>
                  </a:ext>
                </a:extLst>
              </a:tr>
              <a:tr h="847565">
                <a:tc>
                  <a:txBody>
                    <a:bodyPr/>
                    <a:lstStyle/>
                    <a:p>
                      <a:pPr algn="ctr" rtl="1"/>
                      <a:endParaRPr lang="ar-SA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744980"/>
                  </a:ext>
                </a:extLst>
              </a:tr>
              <a:tr h="847565">
                <a:tc>
                  <a:txBody>
                    <a:bodyPr/>
                    <a:lstStyle/>
                    <a:p>
                      <a:pPr algn="ctr" rtl="1"/>
                      <a:endParaRPr lang="ar-SA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9233609"/>
                  </a:ext>
                </a:extLst>
              </a:tr>
              <a:tr h="847565">
                <a:tc>
                  <a:txBody>
                    <a:bodyPr/>
                    <a:lstStyle/>
                    <a:p>
                      <a:pPr algn="ctr" rtl="1"/>
                      <a:endParaRPr lang="ar-SA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385269"/>
                  </a:ext>
                </a:extLst>
              </a:tr>
              <a:tr h="847565">
                <a:tc>
                  <a:txBody>
                    <a:bodyPr/>
                    <a:lstStyle/>
                    <a:p>
                      <a:pPr algn="ctr" rtl="1"/>
                      <a:endParaRPr lang="ar-SA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5183728"/>
                  </a:ext>
                </a:extLst>
              </a:tr>
            </a:tbl>
          </a:graphicData>
        </a:graphic>
      </p:graphicFrame>
      <p:sp>
        <p:nvSpPr>
          <p:cNvPr id="7" name="مربع نص 6">
            <a:extLst>
              <a:ext uri="{FF2B5EF4-FFF2-40B4-BE49-F238E27FC236}">
                <a16:creationId xmlns:a16="http://schemas.microsoft.com/office/drawing/2014/main" id="{7AB10E05-7607-48D0-A9B0-3CA7F288D8F4}"/>
              </a:ext>
            </a:extLst>
          </p:cNvPr>
          <p:cNvSpPr txBox="1"/>
          <p:nvPr/>
        </p:nvSpPr>
        <p:spPr>
          <a:xfrm>
            <a:off x="898688" y="1314356"/>
            <a:ext cx="99097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SA" sz="3600" b="1" dirty="0">
                <a:solidFill>
                  <a:schemeClr val="accent1">
                    <a:lumMod val="75000"/>
                  </a:schemeClr>
                </a:solidFill>
              </a:rPr>
              <a:t>سرير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8F380E74-7FFE-4E1E-8EF7-1053A8C3124E}"/>
              </a:ext>
            </a:extLst>
          </p:cNvPr>
          <p:cNvSpPr txBox="1"/>
          <p:nvPr/>
        </p:nvSpPr>
        <p:spPr>
          <a:xfrm>
            <a:off x="844987" y="2744242"/>
            <a:ext cx="109837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SA" sz="3600" b="1" dirty="0">
                <a:solidFill>
                  <a:srgbClr val="D24EC9"/>
                </a:solidFill>
              </a:rPr>
              <a:t>كرسي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3CF5F7C-280B-4977-BBD0-1BE5DC791992}"/>
              </a:ext>
            </a:extLst>
          </p:cNvPr>
          <p:cNvSpPr txBox="1"/>
          <p:nvPr/>
        </p:nvSpPr>
        <p:spPr>
          <a:xfrm>
            <a:off x="909909" y="4174128"/>
            <a:ext cx="96853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SA" sz="3600" b="1" dirty="0">
                <a:solidFill>
                  <a:srgbClr val="00B050"/>
                </a:solidFill>
              </a:rPr>
              <a:t>مكتب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19CE706-7C6E-43D9-AB9B-8550BF2CA5A5}"/>
              </a:ext>
            </a:extLst>
          </p:cNvPr>
          <p:cNvSpPr txBox="1"/>
          <p:nvPr/>
        </p:nvSpPr>
        <p:spPr>
          <a:xfrm>
            <a:off x="925939" y="3459185"/>
            <a:ext cx="93647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SA" sz="3600" b="1" dirty="0">
                <a:solidFill>
                  <a:srgbClr val="FFC000"/>
                </a:solidFill>
              </a:rPr>
              <a:t>لوحه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E050345-94F2-46B7-88A6-C49B0827A667}"/>
              </a:ext>
            </a:extLst>
          </p:cNvPr>
          <p:cNvSpPr txBox="1"/>
          <p:nvPr/>
        </p:nvSpPr>
        <p:spPr>
          <a:xfrm>
            <a:off x="1026928" y="2029299"/>
            <a:ext cx="73449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SA" sz="3600" b="1" dirty="0"/>
              <a:t>رف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2B231C5-E1BC-4721-B8CE-22AA1418D36E}"/>
              </a:ext>
            </a:extLst>
          </p:cNvPr>
          <p:cNvSpPr txBox="1"/>
          <p:nvPr/>
        </p:nvSpPr>
        <p:spPr>
          <a:xfrm>
            <a:off x="10885962" y="1436316"/>
            <a:ext cx="518091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b="1" dirty="0"/>
              <a:t>غ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05E93CC-8B39-4AC5-AC17-5639156489F3}"/>
              </a:ext>
            </a:extLst>
          </p:cNvPr>
          <p:cNvSpPr txBox="1"/>
          <p:nvPr/>
        </p:nvSpPr>
        <p:spPr>
          <a:xfrm>
            <a:off x="9577681" y="1490539"/>
            <a:ext cx="461986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b="1" dirty="0"/>
              <a:t>ل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DD03C9C-5AF4-48F0-A39A-899B4FBBC258}"/>
              </a:ext>
            </a:extLst>
          </p:cNvPr>
          <p:cNvSpPr txBox="1"/>
          <p:nvPr/>
        </p:nvSpPr>
        <p:spPr>
          <a:xfrm>
            <a:off x="8471951" y="1436316"/>
            <a:ext cx="540533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b="1" dirty="0"/>
              <a:t>ح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B48F77E-C17C-4578-9FAF-892B21A190CC}"/>
              </a:ext>
            </a:extLst>
          </p:cNvPr>
          <p:cNvSpPr txBox="1"/>
          <p:nvPr/>
        </p:nvSpPr>
        <p:spPr>
          <a:xfrm>
            <a:off x="7302365" y="1486753"/>
            <a:ext cx="317716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b="1" dirty="0"/>
              <a:t>ا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72EF1F4-7B08-48D4-A903-A500DACF86B6}"/>
              </a:ext>
            </a:extLst>
          </p:cNvPr>
          <p:cNvSpPr txBox="1"/>
          <p:nvPr/>
        </p:nvSpPr>
        <p:spPr>
          <a:xfrm>
            <a:off x="5964757" y="1499411"/>
            <a:ext cx="651140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b="1" dirty="0"/>
              <a:t>ف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763F018-C38B-4183-AB7D-267E3A38B592}"/>
              </a:ext>
            </a:extLst>
          </p:cNvPr>
          <p:cNvSpPr txBox="1"/>
          <p:nvPr/>
        </p:nvSpPr>
        <p:spPr>
          <a:xfrm>
            <a:off x="10868170" y="2369082"/>
            <a:ext cx="737702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b="1" dirty="0"/>
              <a:t>س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7C63319-02DB-494A-A1CB-AF4B0CAA26ED}"/>
              </a:ext>
            </a:extLst>
          </p:cNvPr>
          <p:cNvSpPr txBox="1"/>
          <p:nvPr/>
        </p:nvSpPr>
        <p:spPr>
          <a:xfrm>
            <a:off x="9657708" y="2326517"/>
            <a:ext cx="405880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b="1" dirty="0"/>
              <a:t>م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1EDB2E49-123F-4B70-8058-6547979BB18B}"/>
              </a:ext>
            </a:extLst>
          </p:cNvPr>
          <p:cNvSpPr txBox="1"/>
          <p:nvPr/>
        </p:nvSpPr>
        <p:spPr>
          <a:xfrm>
            <a:off x="8423245" y="2267313"/>
            <a:ext cx="450764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b="1" dirty="0"/>
              <a:t>ر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6A91FBD4-C4F3-47D3-9D73-E506C280213A}"/>
              </a:ext>
            </a:extLst>
          </p:cNvPr>
          <p:cNvSpPr txBox="1"/>
          <p:nvPr/>
        </p:nvSpPr>
        <p:spPr>
          <a:xfrm>
            <a:off x="7135653" y="2369081"/>
            <a:ext cx="651140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b="1" dirty="0"/>
              <a:t>ف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F3272CA-7E78-45F7-85B2-5821483919F8}"/>
              </a:ext>
            </a:extLst>
          </p:cNvPr>
          <p:cNvSpPr txBox="1"/>
          <p:nvPr/>
        </p:nvSpPr>
        <p:spPr>
          <a:xfrm>
            <a:off x="5894938" y="2345596"/>
            <a:ext cx="450764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b="1" dirty="0"/>
              <a:t>ر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FF72BC64-1BBC-428B-BFCB-6F524A5835F1}"/>
              </a:ext>
            </a:extLst>
          </p:cNvPr>
          <p:cNvSpPr txBox="1"/>
          <p:nvPr/>
        </p:nvSpPr>
        <p:spPr>
          <a:xfrm>
            <a:off x="10820105" y="3122739"/>
            <a:ext cx="461986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b="1" dirty="0"/>
              <a:t>ل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67092F8E-0F53-4D66-A6E1-3E8D16CE5A56}"/>
              </a:ext>
            </a:extLst>
          </p:cNvPr>
          <p:cNvSpPr txBox="1"/>
          <p:nvPr/>
        </p:nvSpPr>
        <p:spPr>
          <a:xfrm>
            <a:off x="9538129" y="3152533"/>
            <a:ext cx="450764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b="1" dirty="0"/>
              <a:t>ر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308C5ECE-B801-4A78-830A-45BC51122AF6}"/>
              </a:ext>
            </a:extLst>
          </p:cNvPr>
          <p:cNvSpPr txBox="1"/>
          <p:nvPr/>
        </p:nvSpPr>
        <p:spPr>
          <a:xfrm>
            <a:off x="8371355" y="3137080"/>
            <a:ext cx="518091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b="1" dirty="0"/>
              <a:t>ك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4CDFA63A-8746-4495-8C0F-73BD88DD62F0}"/>
              </a:ext>
            </a:extLst>
          </p:cNvPr>
          <p:cNvSpPr txBox="1"/>
          <p:nvPr/>
        </p:nvSpPr>
        <p:spPr>
          <a:xfrm>
            <a:off x="7085002" y="3191311"/>
            <a:ext cx="651140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b="1" dirty="0"/>
              <a:t>ف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B53517DF-B50E-4547-B7E6-E7619CD0326B}"/>
              </a:ext>
            </a:extLst>
          </p:cNvPr>
          <p:cNvSpPr txBox="1"/>
          <p:nvPr/>
        </p:nvSpPr>
        <p:spPr>
          <a:xfrm>
            <a:off x="6016263" y="3191311"/>
            <a:ext cx="582211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b="1" dirty="0"/>
              <a:t>ت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FBC979AE-066A-4333-877B-D4A532B32494}"/>
              </a:ext>
            </a:extLst>
          </p:cNvPr>
          <p:cNvSpPr txBox="1"/>
          <p:nvPr/>
        </p:nvSpPr>
        <p:spPr>
          <a:xfrm>
            <a:off x="10820105" y="4045610"/>
            <a:ext cx="461986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b="1" dirty="0"/>
              <a:t>و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DA2FDE18-955E-4C38-9186-10DA7F1F3426}"/>
              </a:ext>
            </a:extLst>
          </p:cNvPr>
          <p:cNvSpPr txBox="1"/>
          <p:nvPr/>
        </p:nvSpPr>
        <p:spPr>
          <a:xfrm>
            <a:off x="9701616" y="4031075"/>
            <a:ext cx="389850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b="1" dirty="0"/>
              <a:t>-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D2F1864C-0E7D-4B18-B078-A56814185900}"/>
              </a:ext>
            </a:extLst>
          </p:cNvPr>
          <p:cNvSpPr txBox="1"/>
          <p:nvPr/>
        </p:nvSpPr>
        <p:spPr>
          <a:xfrm>
            <a:off x="8362050" y="4045610"/>
            <a:ext cx="582211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b="1" dirty="0"/>
              <a:t>ي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CC2C746A-48F0-4361-A940-E098D65FE6DF}"/>
              </a:ext>
            </a:extLst>
          </p:cNvPr>
          <p:cNvSpPr txBox="1"/>
          <p:nvPr/>
        </p:nvSpPr>
        <p:spPr>
          <a:xfrm>
            <a:off x="7091826" y="4031075"/>
            <a:ext cx="582211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b="1" dirty="0"/>
              <a:t>ت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4A032C86-C3AD-4EA5-874F-0C10FBABF638}"/>
              </a:ext>
            </a:extLst>
          </p:cNvPr>
          <p:cNvSpPr txBox="1"/>
          <p:nvPr/>
        </p:nvSpPr>
        <p:spPr>
          <a:xfrm>
            <a:off x="5947552" y="4031075"/>
            <a:ext cx="582211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b="1" dirty="0"/>
              <a:t>ي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468B0058-C30C-43A1-A210-942159D1A925}"/>
              </a:ext>
            </a:extLst>
          </p:cNvPr>
          <p:cNvSpPr txBox="1"/>
          <p:nvPr/>
        </p:nvSpPr>
        <p:spPr>
          <a:xfrm>
            <a:off x="10868170" y="4862072"/>
            <a:ext cx="540533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b="1" dirty="0"/>
              <a:t>ح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C993B189-19A4-46A0-A592-C4532DEA5F0F}"/>
              </a:ext>
            </a:extLst>
          </p:cNvPr>
          <p:cNvSpPr txBox="1"/>
          <p:nvPr/>
        </p:nvSpPr>
        <p:spPr>
          <a:xfrm>
            <a:off x="9597946" y="4875351"/>
            <a:ext cx="651140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b="1" dirty="0"/>
              <a:t>ف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E99DA937-1C4E-4C3F-9A34-E7D74958B4E5}"/>
              </a:ext>
            </a:extLst>
          </p:cNvPr>
          <p:cNvSpPr txBox="1"/>
          <p:nvPr/>
        </p:nvSpPr>
        <p:spPr>
          <a:xfrm>
            <a:off x="8436364" y="4875351"/>
            <a:ext cx="38985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/>
              <a:t>ز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CA3A77D2-E95F-4181-825B-6479FE0336D6}"/>
              </a:ext>
            </a:extLst>
          </p:cNvPr>
          <p:cNvSpPr txBox="1"/>
          <p:nvPr/>
        </p:nvSpPr>
        <p:spPr>
          <a:xfrm>
            <a:off x="7153931" y="4875351"/>
            <a:ext cx="450764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b="1" dirty="0"/>
              <a:t>ر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F205A832-8552-4FB2-9966-10A204C6283E}"/>
              </a:ext>
            </a:extLst>
          </p:cNvPr>
          <p:cNvSpPr txBox="1"/>
          <p:nvPr/>
        </p:nvSpPr>
        <p:spPr>
          <a:xfrm>
            <a:off x="5963618" y="4862071"/>
            <a:ext cx="582211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b="1" dirty="0"/>
              <a:t>ب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0F732AF9-8EE5-4154-BFB0-14E1D7E53B60}"/>
              </a:ext>
            </a:extLst>
          </p:cNvPr>
          <p:cNvSpPr txBox="1"/>
          <p:nvPr/>
        </p:nvSpPr>
        <p:spPr>
          <a:xfrm>
            <a:off x="10820105" y="5749166"/>
            <a:ext cx="805029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b="1" dirty="0"/>
              <a:t>ـــه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6E2FB0F6-1F9F-4002-B9A4-B9AC9C7FA1B2}"/>
              </a:ext>
            </a:extLst>
          </p:cNvPr>
          <p:cNvSpPr txBox="1"/>
          <p:nvPr/>
        </p:nvSpPr>
        <p:spPr>
          <a:xfrm>
            <a:off x="9616292" y="5726703"/>
            <a:ext cx="518091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b="1" dirty="0"/>
              <a:t>ك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8F8CE84C-E299-4ADA-8C07-3CD89D43BDE2}"/>
              </a:ext>
            </a:extLst>
          </p:cNvPr>
          <p:cNvSpPr txBox="1"/>
          <p:nvPr/>
        </p:nvSpPr>
        <p:spPr>
          <a:xfrm>
            <a:off x="8357521" y="5743118"/>
            <a:ext cx="450764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b="1" dirty="0"/>
              <a:t>ر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1E45243C-1684-4D6C-A75C-522F48A905B1}"/>
              </a:ext>
            </a:extLst>
          </p:cNvPr>
          <p:cNvSpPr txBox="1"/>
          <p:nvPr/>
        </p:nvSpPr>
        <p:spPr>
          <a:xfrm>
            <a:off x="7201982" y="5715115"/>
            <a:ext cx="737702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b="1" dirty="0"/>
              <a:t>س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9DC9DFF9-28C7-48E9-A0AC-2273E084FE97}"/>
              </a:ext>
            </a:extLst>
          </p:cNvPr>
          <p:cNvSpPr txBox="1"/>
          <p:nvPr/>
        </p:nvSpPr>
        <p:spPr>
          <a:xfrm>
            <a:off x="5996719" y="5715115"/>
            <a:ext cx="582211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b="1" dirty="0"/>
              <a:t>ي</a:t>
            </a: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2061811F-6DF0-435F-8CA4-D44C0ADD3169}"/>
              </a:ext>
            </a:extLst>
          </p:cNvPr>
          <p:cNvSpPr txBox="1"/>
          <p:nvPr/>
        </p:nvSpPr>
        <p:spPr>
          <a:xfrm>
            <a:off x="897085" y="4889071"/>
            <a:ext cx="99418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SA" sz="3600" b="1" dirty="0">
                <a:solidFill>
                  <a:schemeClr val="accent5">
                    <a:lumMod val="75000"/>
                  </a:schemeClr>
                </a:solidFill>
              </a:rPr>
              <a:t>لحاف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C6E14E13-BF5C-431A-92C5-5E3FDC94E193}"/>
              </a:ext>
            </a:extLst>
          </p:cNvPr>
          <p:cNvSpPr txBox="1"/>
          <p:nvPr/>
        </p:nvSpPr>
        <p:spPr>
          <a:xfrm>
            <a:off x="1127115" y="5604017"/>
            <a:ext cx="53412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SA" sz="3600" b="1" dirty="0">
                <a:solidFill>
                  <a:schemeClr val="accent1"/>
                </a:solidFill>
              </a:rPr>
              <a:t>فز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AB4DE3D0-ECA1-4216-93C4-02BF38E1DBC4}"/>
              </a:ext>
            </a:extLst>
          </p:cNvPr>
          <p:cNvSpPr/>
          <p:nvPr/>
        </p:nvSpPr>
        <p:spPr>
          <a:xfrm>
            <a:off x="2517965" y="394693"/>
            <a:ext cx="2887329" cy="175432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SA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لعبة الكلمات</a:t>
            </a:r>
          </a:p>
          <a:p>
            <a:pPr algn="ctr" rtl="1"/>
            <a:r>
              <a:rPr lang="ar-SA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المتقاطعة</a:t>
            </a:r>
          </a:p>
        </p:txBody>
      </p:sp>
    </p:spTree>
    <p:extLst>
      <p:ext uri="{BB962C8B-B14F-4D97-AF65-F5344CB8AC3E}">
        <p14:creationId xmlns:p14="http://schemas.microsoft.com/office/powerpoint/2010/main" val="3410575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8" grpId="0"/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C00CB44-841C-402F-99E1-6B20D1AAB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90828" y="331862"/>
            <a:ext cx="10210343" cy="6194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CE57F480-82B8-4729-A960-4C4F032546A0}"/>
              </a:ext>
            </a:extLst>
          </p:cNvPr>
          <p:cNvSpPr/>
          <p:nvPr/>
        </p:nvSpPr>
        <p:spPr>
          <a:xfrm>
            <a:off x="9050752" y="520453"/>
            <a:ext cx="16273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التاريخ: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5160D0F-A110-4673-913B-08E173027222}"/>
              </a:ext>
            </a:extLst>
          </p:cNvPr>
          <p:cNvSpPr/>
          <p:nvPr/>
        </p:nvSpPr>
        <p:spPr>
          <a:xfrm>
            <a:off x="9244715" y="1120676"/>
            <a:ext cx="12394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اليوم: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C2B3B4B-C04D-4D55-9F9C-D1195E5499A1}"/>
              </a:ext>
            </a:extLst>
          </p:cNvPr>
          <p:cNvSpPr/>
          <p:nvPr/>
        </p:nvSpPr>
        <p:spPr>
          <a:xfrm>
            <a:off x="9095638" y="1815642"/>
            <a:ext cx="15921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الحصة: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AF1EDD3-722A-4E10-89F8-34535AB0D961}"/>
              </a:ext>
            </a:extLst>
          </p:cNvPr>
          <p:cNvSpPr/>
          <p:nvPr/>
        </p:nvSpPr>
        <p:spPr>
          <a:xfrm>
            <a:off x="8489233" y="2439920"/>
            <a:ext cx="21964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الوحدة:  2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3B3F218-BAB6-4D7D-A666-1372C8D897D2}"/>
              </a:ext>
            </a:extLst>
          </p:cNvPr>
          <p:cNvSpPr/>
          <p:nvPr/>
        </p:nvSpPr>
        <p:spPr>
          <a:xfrm>
            <a:off x="6682427" y="3840683"/>
            <a:ext cx="21114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u="sng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الموضوع</a:t>
            </a:r>
            <a:r>
              <a:rPr lang="ar-SA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8115AC7-A360-4E76-8B6E-F20450E5C14A}"/>
              </a:ext>
            </a:extLst>
          </p:cNvPr>
          <p:cNvSpPr/>
          <p:nvPr/>
        </p:nvSpPr>
        <p:spPr>
          <a:xfrm>
            <a:off x="7727564" y="3092842"/>
            <a:ext cx="31181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المجال:  مسكني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3C549A3C-98F8-4D36-AEDC-3C242A1F4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160" y="4713042"/>
            <a:ext cx="2200582" cy="137179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F67B96B-9411-4F52-8ADA-E4C556271E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79" y="689671"/>
            <a:ext cx="2852231" cy="1895412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26252B8-D848-4716-865E-501E60BECF41}"/>
              </a:ext>
            </a:extLst>
          </p:cNvPr>
          <p:cNvSpPr txBox="1"/>
          <p:nvPr/>
        </p:nvSpPr>
        <p:spPr>
          <a:xfrm>
            <a:off x="2770700" y="1105286"/>
            <a:ext cx="1282723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000" b="1" dirty="0"/>
              <a:t>الكتاب صفحة</a:t>
            </a:r>
          </a:p>
          <a:p>
            <a:pPr algn="ctr" rtl="1"/>
            <a:r>
              <a:rPr lang="ar-SA" sz="2000" b="1" dirty="0"/>
              <a:t>42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7B4F9F8-18B4-42C5-91E2-22E9D0245F21}"/>
              </a:ext>
            </a:extLst>
          </p:cNvPr>
          <p:cNvSpPr txBox="1"/>
          <p:nvPr/>
        </p:nvSpPr>
        <p:spPr>
          <a:xfrm>
            <a:off x="2391160" y="3790821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6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غرفتي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A4A1246E-2277-4DAF-BFB4-4E5BEC17D6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0473" y="5170336"/>
            <a:ext cx="6341437" cy="873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5302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FE67711-BD1B-4D5B-9A78-15E213575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18" y="207817"/>
            <a:ext cx="11125200" cy="6317673"/>
          </a:xfrm>
          <a:prstGeom prst="rect">
            <a:avLst/>
          </a:prstGeom>
          <a:ln w="1905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584B67EC-4A9A-446E-BDB2-53F8B86FD372}"/>
              </a:ext>
            </a:extLst>
          </p:cNvPr>
          <p:cNvSpPr txBox="1"/>
          <p:nvPr/>
        </p:nvSpPr>
        <p:spPr>
          <a:xfrm>
            <a:off x="1856508" y="238118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000" b="1" i="0" dirty="0">
                <a:effectLst/>
                <a:latin typeface="STC-Regular"/>
              </a:rPr>
              <a:t>1- مفهوم غرفة النوم – السرير - المكتب</a:t>
            </a:r>
            <a:endParaRPr lang="ar-SA" sz="2000" b="1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7ADE48E-59FC-47F8-88BC-5C56EB1482A0}"/>
              </a:ext>
            </a:extLst>
          </p:cNvPr>
          <p:cNvSpPr txBox="1"/>
          <p:nvPr/>
        </p:nvSpPr>
        <p:spPr>
          <a:xfrm>
            <a:off x="4571999" y="3028336"/>
            <a:ext cx="33805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000" b="1" i="0" dirty="0">
                <a:effectLst/>
                <a:latin typeface="STC-Regular"/>
              </a:rPr>
              <a:t>2-العلاقة بين تهوية غرفة النوم وصحة الإنسان</a:t>
            </a:r>
            <a:endParaRPr lang="ar-SA" sz="2000" b="1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1C7AF15-BA93-4F39-B2E0-ABE729861F75}"/>
              </a:ext>
            </a:extLst>
          </p:cNvPr>
          <p:cNvSpPr txBox="1"/>
          <p:nvPr/>
        </p:nvSpPr>
        <p:spPr>
          <a:xfrm>
            <a:off x="5430982" y="3891221"/>
            <a:ext cx="25215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000" b="1" i="0" dirty="0">
                <a:effectLst/>
                <a:latin typeface="STC-Regular"/>
              </a:rPr>
              <a:t>3- خطوات ترتيب السرير</a:t>
            </a:r>
            <a:endParaRPr lang="ar-SA" sz="2000" b="1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D619C30-18E3-4470-A49C-DC8D56924558}"/>
              </a:ext>
            </a:extLst>
          </p:cNvPr>
          <p:cNvSpPr txBox="1"/>
          <p:nvPr/>
        </p:nvSpPr>
        <p:spPr>
          <a:xfrm>
            <a:off x="1856508" y="442297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000" b="1" i="0" dirty="0">
                <a:effectLst/>
                <a:latin typeface="STC-Regular"/>
              </a:rPr>
              <a:t>4- خطوات العناية بالمكتب</a:t>
            </a:r>
            <a:endParaRPr lang="ar-SA" sz="2000" b="1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7E62B1D-400C-48BC-A5F1-0376C061917C}"/>
              </a:ext>
            </a:extLst>
          </p:cNvPr>
          <p:cNvSpPr txBox="1"/>
          <p:nvPr/>
        </p:nvSpPr>
        <p:spPr>
          <a:xfrm>
            <a:off x="4571998" y="4954719"/>
            <a:ext cx="33805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000" b="1" i="0" dirty="0">
                <a:effectLst/>
                <a:latin typeface="STC-Regular"/>
              </a:rPr>
              <a:t>5- نصيحة لصديق لا يهتم بترتيب غرفته</a:t>
            </a:r>
            <a:endParaRPr lang="ar-SA" sz="2000" b="1" dirty="0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CE9A4BA3-B440-4B00-A54E-456F9B648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909" y="2743919"/>
            <a:ext cx="3380508" cy="2882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A3CAA031-FB68-4167-B1EE-CA00A276EDB9}"/>
              </a:ext>
            </a:extLst>
          </p:cNvPr>
          <p:cNvSpPr/>
          <p:nvPr/>
        </p:nvSpPr>
        <p:spPr>
          <a:xfrm>
            <a:off x="1482436" y="3251750"/>
            <a:ext cx="2202873" cy="1702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نهاية الحصة</a:t>
            </a:r>
          </a:p>
        </p:txBody>
      </p:sp>
    </p:spTree>
    <p:extLst>
      <p:ext uri="{BB962C8B-B14F-4D97-AF65-F5344CB8AC3E}">
        <p14:creationId xmlns:p14="http://schemas.microsoft.com/office/powerpoint/2010/main" val="6753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4">
            <a:extLst>
              <a:ext uri="{FF2B5EF4-FFF2-40B4-BE49-F238E27FC236}">
                <a16:creationId xmlns:a16="http://schemas.microsoft.com/office/drawing/2014/main" id="{2C5AA0FF-E1C2-4452-B094-B60E3826F5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755890"/>
              </p:ext>
            </p:extLst>
          </p:nvPr>
        </p:nvGraphicFramePr>
        <p:xfrm>
          <a:off x="527049" y="2151697"/>
          <a:ext cx="11150601" cy="3500958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3716867">
                  <a:extLst>
                    <a:ext uri="{9D8B030D-6E8A-4147-A177-3AD203B41FA5}">
                      <a16:colId xmlns:a16="http://schemas.microsoft.com/office/drawing/2014/main" val="2998741529"/>
                    </a:ext>
                  </a:extLst>
                </a:gridCol>
                <a:gridCol w="3716867">
                  <a:extLst>
                    <a:ext uri="{9D8B030D-6E8A-4147-A177-3AD203B41FA5}">
                      <a16:colId xmlns:a16="http://schemas.microsoft.com/office/drawing/2014/main" val="1134272148"/>
                    </a:ext>
                  </a:extLst>
                </a:gridCol>
                <a:gridCol w="3716867">
                  <a:extLst>
                    <a:ext uri="{9D8B030D-6E8A-4147-A177-3AD203B41FA5}">
                      <a16:colId xmlns:a16="http://schemas.microsoft.com/office/drawing/2014/main" val="2487219303"/>
                    </a:ext>
                  </a:extLst>
                </a:gridCol>
              </a:tblGrid>
              <a:tr h="985237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غرفة النوم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السرير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المكتب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2256091"/>
                  </a:ext>
                </a:extLst>
              </a:tr>
              <a:tr h="2515721">
                <a:tc>
                  <a:txBody>
                    <a:bodyPr/>
                    <a:lstStyle/>
                    <a:p>
                      <a:pPr algn="ctr" rtl="1"/>
                      <a:endParaRPr lang="ar-SA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188958"/>
                  </a:ext>
                </a:extLst>
              </a:tr>
            </a:tbl>
          </a:graphicData>
        </a:graphic>
      </p:graphicFrame>
      <p:sp>
        <p:nvSpPr>
          <p:cNvPr id="3" name="مربع نص 2">
            <a:extLst>
              <a:ext uri="{FF2B5EF4-FFF2-40B4-BE49-F238E27FC236}">
                <a16:creationId xmlns:a16="http://schemas.microsoft.com/office/drawing/2014/main" id="{65478D3D-A5D9-4058-94A2-04B1FB99B258}"/>
              </a:ext>
            </a:extLst>
          </p:cNvPr>
          <p:cNvSpPr txBox="1"/>
          <p:nvPr/>
        </p:nvSpPr>
        <p:spPr>
          <a:xfrm>
            <a:off x="8174182" y="3300494"/>
            <a:ext cx="3269673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i="0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Naskh Arabic UI"/>
              </a:rPr>
              <a:t>هي غرفة خاصة؛ حيث إنه في أغلب الأحيان ينام فيها الأشخاص بالليل أو لأخذ قسط من الراحة أثناء اليوم</a:t>
            </a:r>
            <a:r>
              <a:rPr lang="ar-SA" sz="2000" b="0" i="0" dirty="0">
                <a:solidFill>
                  <a:srgbClr val="222222"/>
                </a:solidFill>
                <a:effectLst/>
                <a:latin typeface="Noto Naskh Arabic UI"/>
              </a:rPr>
              <a:t>. .</a:t>
            </a:r>
            <a:endParaRPr lang="ar-SA" sz="2000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A99DC9C1-4477-4B9C-AEBD-1B8C0346CDCA}"/>
              </a:ext>
            </a:extLst>
          </p:cNvPr>
          <p:cNvSpPr txBox="1"/>
          <p:nvPr/>
        </p:nvSpPr>
        <p:spPr>
          <a:xfrm>
            <a:off x="4765963" y="3875275"/>
            <a:ext cx="293716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i="0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Naskh Arabic UI"/>
              </a:rPr>
              <a:t>أثاث من حديد أو خشب مُعَدّ للنَّوم.</a:t>
            </a:r>
            <a:endParaRPr lang="ar-S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0E6CA5B-4719-4C1F-B8CD-C0DCF02DF46E}"/>
              </a:ext>
            </a:extLst>
          </p:cNvPr>
          <p:cNvSpPr txBox="1"/>
          <p:nvPr/>
        </p:nvSpPr>
        <p:spPr>
          <a:xfrm>
            <a:off x="1136070" y="3321276"/>
            <a:ext cx="2826329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i="0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هو بشكل عام عبارة عن </a:t>
            </a:r>
            <a:r>
              <a:rPr lang="ar-SA" sz="32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غرفة أو مساحة أخرى، </a:t>
            </a:r>
            <a:r>
              <a:rPr lang="ar-SA" sz="3200" b="1" i="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يعمل</a:t>
            </a:r>
            <a:r>
              <a:rPr lang="ar-SA" sz="32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 </a:t>
            </a:r>
            <a:r>
              <a:rPr lang="ar-SA" sz="3200" b="1" i="0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فيها الناس</a:t>
            </a:r>
            <a:endParaRPr lang="ar-S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جدول 7">
            <a:extLst>
              <a:ext uri="{FF2B5EF4-FFF2-40B4-BE49-F238E27FC236}">
                <a16:creationId xmlns:a16="http://schemas.microsoft.com/office/drawing/2014/main" id="{9AA77D48-49E8-4F04-98A9-AE4F02BB49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360471"/>
              </p:ext>
            </p:extLst>
          </p:nvPr>
        </p:nvGraphicFramePr>
        <p:xfrm>
          <a:off x="0" y="0"/>
          <a:ext cx="3713018" cy="1112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77636">
                  <a:extLst>
                    <a:ext uri="{9D8B030D-6E8A-4147-A177-3AD203B41FA5}">
                      <a16:colId xmlns:a16="http://schemas.microsoft.com/office/drawing/2014/main" val="2984322010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3153704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71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المهارة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التفكير الاساسية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390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البحث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610444"/>
                  </a:ext>
                </a:extLst>
              </a:tr>
            </a:tbl>
          </a:graphicData>
        </a:graphic>
      </p:graphicFrame>
      <p:sp>
        <p:nvSpPr>
          <p:cNvPr id="10" name="إطار 9">
            <a:extLst>
              <a:ext uri="{FF2B5EF4-FFF2-40B4-BE49-F238E27FC236}">
                <a16:creationId xmlns:a16="http://schemas.microsoft.com/office/drawing/2014/main" id="{300C5819-C33A-49A3-BD66-829C1D067428}"/>
              </a:ext>
            </a:extLst>
          </p:cNvPr>
          <p:cNvSpPr/>
          <p:nvPr/>
        </p:nvSpPr>
        <p:spPr>
          <a:xfrm>
            <a:off x="8174182" y="318655"/>
            <a:ext cx="3602182" cy="793865"/>
          </a:xfrm>
          <a:prstGeom prst="fram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</a:rPr>
              <a:t>مفاهيم الدرس</a:t>
            </a:r>
          </a:p>
        </p:txBody>
      </p:sp>
    </p:spTree>
    <p:extLst>
      <p:ext uri="{BB962C8B-B14F-4D97-AF65-F5344CB8AC3E}">
        <p14:creationId xmlns:p14="http://schemas.microsoft.com/office/powerpoint/2010/main" val="1473827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كيف تختارين ألوان جدران غرفة الطفل لتشجيعه على الدراسة؟ | مجلة سيدتي">
            <a:extLst>
              <a:ext uri="{FF2B5EF4-FFF2-40B4-BE49-F238E27FC236}">
                <a16:creationId xmlns:a16="http://schemas.microsoft.com/office/drawing/2014/main" id="{80A39FBE-FF26-4C12-BA46-03D2D5327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72" y="1620982"/>
            <a:ext cx="9494455" cy="4850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7439787B-A548-4720-AED4-6E63D4F6E265}"/>
              </a:ext>
            </a:extLst>
          </p:cNvPr>
          <p:cNvSpPr txBox="1"/>
          <p:nvPr/>
        </p:nvSpPr>
        <p:spPr>
          <a:xfrm>
            <a:off x="7779326" y="261851"/>
            <a:ext cx="4153528" cy="940653"/>
          </a:xfrm>
          <a:prstGeom prst="fram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مكونات غرفة النوم</a:t>
            </a:r>
          </a:p>
        </p:txBody>
      </p:sp>
      <p:graphicFrame>
        <p:nvGraphicFramePr>
          <p:cNvPr id="4" name="جدول 7">
            <a:extLst>
              <a:ext uri="{FF2B5EF4-FFF2-40B4-BE49-F238E27FC236}">
                <a16:creationId xmlns:a16="http://schemas.microsoft.com/office/drawing/2014/main" id="{CBFF6F39-C64F-4A62-A675-6E175BEFE3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216792"/>
              </p:ext>
            </p:extLst>
          </p:nvPr>
        </p:nvGraphicFramePr>
        <p:xfrm>
          <a:off x="0" y="0"/>
          <a:ext cx="3713018" cy="1112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77636">
                  <a:extLst>
                    <a:ext uri="{9D8B030D-6E8A-4147-A177-3AD203B41FA5}">
                      <a16:colId xmlns:a16="http://schemas.microsoft.com/office/drawing/2014/main" val="2984322010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3153704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71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المهارة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التفكير العليا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390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الوصف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610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0090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E850969-F493-42CC-839A-8CEC5F84B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2509"/>
            <a:ext cx="11125072" cy="6192982"/>
          </a:xfrm>
          <a:prstGeom prst="rect">
            <a:avLst/>
          </a:prstGeom>
        </p:spPr>
      </p:pic>
      <p:pic>
        <p:nvPicPr>
          <p:cNvPr id="2" name="PE-K04-SM1-TFML-U2-L1-V2">
            <a:hlinkClick r:id="" action="ppaction://media"/>
            <a:extLst>
              <a:ext uri="{FF2B5EF4-FFF2-40B4-BE49-F238E27FC236}">
                <a16:creationId xmlns:a16="http://schemas.microsoft.com/office/drawing/2014/main" id="{EBE198E7-5FFC-448D-A6A8-B7370E785C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382" y="1198418"/>
            <a:ext cx="10377054" cy="504998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22D8676-762A-4A45-B6BD-D18276ED9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089" y="0"/>
            <a:ext cx="1364620" cy="96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60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44316786"/>
</p:tagLst>
</file>

<file path=ppt/theme/theme1.xml><?xml version="1.0" encoding="utf-8"?>
<a:theme xmlns:a="http://schemas.openxmlformats.org/drawingml/2006/main" name="قطرة">
  <a:themeElements>
    <a:clrScheme name="قطرة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قطرة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قطرة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قطرة</Template>
  <TotalTime>701</TotalTime>
  <Words>424</Words>
  <Application>Microsoft Office PowerPoint</Application>
  <PresentationFormat>شاشة عريضة</PresentationFormat>
  <Paragraphs>167</Paragraphs>
  <Slides>24</Slides>
  <Notes>0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30" baseType="lpstr">
      <vt:lpstr>Andalus</vt:lpstr>
      <vt:lpstr>Arial</vt:lpstr>
      <vt:lpstr>Noto Naskh Arabic UI</vt:lpstr>
      <vt:lpstr>STC-Regular</vt:lpstr>
      <vt:lpstr>Tw Cen MT</vt:lpstr>
      <vt:lpstr>قطرة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أحلام بنت الحازمي</dc:creator>
  <cp:lastModifiedBy>أحلام بنت الحازمي</cp:lastModifiedBy>
  <cp:revision>153</cp:revision>
  <dcterms:created xsi:type="dcterms:W3CDTF">2020-09-19T20:14:19Z</dcterms:created>
  <dcterms:modified xsi:type="dcterms:W3CDTF">2021-10-02T19:31:49Z</dcterms:modified>
</cp:coreProperties>
</file>