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030" autoAdjust="0"/>
    <p:restoredTop sz="94660"/>
  </p:normalViewPr>
  <p:slideViewPr>
    <p:cSldViewPr snapToGrid="0">
      <p:cViewPr varScale="1">
        <p:scale>
          <a:sx n="70" d="100"/>
          <a:sy n="70" d="100"/>
        </p:scale>
        <p:origin x="20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A60406A-CF0D-478F-BA8E-94B443173BFB}" type="datetimeFigureOut">
              <a:rPr lang="ar-SA" smtClean="0"/>
              <a:t>20/02/43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46A93C1-94AA-40EA-AA05-F5ADBE5CF3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01937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 smtClean="0"/>
          </a:p>
        </p:txBody>
      </p:sp>
      <p:sp>
        <p:nvSpPr>
          <p:cNvPr id="9220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B44023A9-CAE0-46D1-8B6B-0F5494A1F997}" type="slidenum">
              <a:rPr lang="ar-SA" altLang="ar-SA">
                <a:solidFill>
                  <a:srgbClr val="000000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</a:pPr>
              <a:t>3</a:t>
            </a:fld>
            <a:endParaRPr lang="ar-SA" altLang="ar-SA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992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B043-3AD7-49C6-8E73-31C99858E491}" type="datetimeFigureOut">
              <a:rPr lang="ar-SA" smtClean="0"/>
              <a:t>20/02/43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1E20-191B-48D1-B733-9D8686C7FF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4179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B043-3AD7-49C6-8E73-31C99858E491}" type="datetimeFigureOut">
              <a:rPr lang="ar-SA" smtClean="0"/>
              <a:t>20/02/43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1E20-191B-48D1-B733-9D8686C7FF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41312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B043-3AD7-49C6-8E73-31C99858E491}" type="datetimeFigureOut">
              <a:rPr lang="ar-SA" smtClean="0"/>
              <a:t>20/02/43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1E20-191B-48D1-B733-9D8686C7FF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7945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ar-SA" smtClean="0"/>
              <a:t>تحرير أنماط النص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B043-3AD7-49C6-8E73-31C99858E491}" type="datetimeFigureOut">
              <a:rPr lang="ar-SA" smtClean="0"/>
              <a:t>20/02/43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1E20-191B-48D1-B733-9D8686C7FF37}" type="slidenum">
              <a:rPr lang="ar-SA" smtClean="0"/>
              <a:t>‹#›</a:t>
            </a:fld>
            <a:endParaRPr lang="ar-SA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9214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B043-3AD7-49C6-8E73-31C99858E491}" type="datetimeFigureOut">
              <a:rPr lang="ar-SA" smtClean="0"/>
              <a:t>20/02/43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1E20-191B-48D1-B733-9D8686C7FF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0522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B043-3AD7-49C6-8E73-31C99858E491}" type="datetimeFigureOut">
              <a:rPr lang="ar-SA" smtClean="0"/>
              <a:t>20/02/43</a:t>
            </a:fld>
            <a:endParaRPr lang="ar-S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1E20-191B-48D1-B733-9D8686C7FF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5879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B043-3AD7-49C6-8E73-31C99858E491}" type="datetimeFigureOut">
              <a:rPr lang="ar-SA" smtClean="0"/>
              <a:t>20/02/43</a:t>
            </a:fld>
            <a:endParaRPr lang="ar-S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1E20-191B-48D1-B733-9D8686C7FF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9898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B043-3AD7-49C6-8E73-31C99858E491}" type="datetimeFigureOut">
              <a:rPr lang="ar-SA" smtClean="0"/>
              <a:t>20/02/43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1E20-191B-48D1-B733-9D8686C7FF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91223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B043-3AD7-49C6-8E73-31C99858E491}" type="datetimeFigureOut">
              <a:rPr lang="ar-SA" smtClean="0"/>
              <a:t>20/02/43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1E20-191B-48D1-B733-9D8686C7FF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9087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B043-3AD7-49C6-8E73-31C99858E491}" type="datetimeFigureOut">
              <a:rPr lang="ar-SA" smtClean="0"/>
              <a:t>20/02/43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1E20-191B-48D1-B733-9D8686C7FF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3199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B043-3AD7-49C6-8E73-31C99858E491}" type="datetimeFigureOut">
              <a:rPr lang="ar-SA" smtClean="0"/>
              <a:t>20/02/43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1E20-191B-48D1-B733-9D8686C7FF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5467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B043-3AD7-49C6-8E73-31C99858E491}" type="datetimeFigureOut">
              <a:rPr lang="ar-SA" smtClean="0"/>
              <a:t>20/02/43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1E20-191B-48D1-B733-9D8686C7FF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5890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B043-3AD7-49C6-8E73-31C99858E491}" type="datetimeFigureOut">
              <a:rPr lang="ar-SA" smtClean="0"/>
              <a:t>20/02/43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1E20-191B-48D1-B733-9D8686C7FF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05059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B043-3AD7-49C6-8E73-31C99858E491}" type="datetimeFigureOut">
              <a:rPr lang="ar-SA" smtClean="0"/>
              <a:t>20/02/43</a:t>
            </a:fld>
            <a:endParaRPr lang="ar-S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1E20-191B-48D1-B733-9D8686C7FF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6464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B043-3AD7-49C6-8E73-31C99858E491}" type="datetimeFigureOut">
              <a:rPr lang="ar-SA" smtClean="0"/>
              <a:t>20/02/43</a:t>
            </a:fld>
            <a:endParaRPr lang="ar-S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1E20-191B-48D1-B733-9D8686C7FF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52342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B043-3AD7-49C6-8E73-31C99858E491}" type="datetimeFigureOut">
              <a:rPr lang="ar-SA" smtClean="0"/>
              <a:t>20/02/43</a:t>
            </a:fld>
            <a:endParaRPr lang="ar-S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1E20-191B-48D1-B733-9D8686C7FF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83252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B043-3AD7-49C6-8E73-31C99858E491}" type="datetimeFigureOut">
              <a:rPr lang="ar-SA" smtClean="0"/>
              <a:t>20/02/43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1E20-191B-48D1-B733-9D8686C7FF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28613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7A4B043-3AD7-49C6-8E73-31C99858E491}" type="datetimeFigureOut">
              <a:rPr lang="ar-SA" smtClean="0"/>
              <a:t>20/02/43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21E20-191B-48D1-B733-9D8686C7FF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394940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&#1587;&#1605;&#1587;&#1605;\&#1571;&#1589;&#1608;&#1575;&#1578;\&#1591;&#1576;&#1610;&#1593;&#1577;\&#1605;&#1591;&#1585;.wav" TargetMode="Externa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audio1.wav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audio" Target="../media/audio2.wav"/><Relationship Id="rId9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g_1375838380_26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3632" y="836712"/>
            <a:ext cx="6840760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26084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عنصر نائب للمحتوى 2"/>
          <p:cNvSpPr>
            <a:spLocks noGrp="1"/>
          </p:cNvSpPr>
          <p:nvPr>
            <p:ph idx="1"/>
          </p:nvPr>
        </p:nvSpPr>
        <p:spPr>
          <a:xfrm>
            <a:off x="1981200" y="285751"/>
            <a:ext cx="8229600" cy="5840413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ar-SA" altLang="ar-SA" sz="3600" b="1" dirty="0">
                <a:solidFill>
                  <a:srgbClr val="FFFF00"/>
                </a:solidFill>
              </a:rPr>
              <a:t>             </a:t>
            </a:r>
            <a:r>
              <a:rPr lang="ar-SA" altLang="ar-SA" sz="3600" b="1" u="sng" dirty="0">
                <a:solidFill>
                  <a:srgbClr val="FFFF00"/>
                </a:solidFill>
              </a:rPr>
              <a:t>أقرأ وأتعلم ص144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SA" altLang="ar-SA" sz="3600" b="1" dirty="0">
                <a:solidFill>
                  <a:srgbClr val="FFFF00"/>
                </a:solidFill>
              </a:rPr>
              <a:t>أرجو منك قراءة عناوين الدرس ثم اذكري ما تتوقعين تعلمه.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SA" altLang="ar-SA" sz="3600" b="1" dirty="0">
                <a:solidFill>
                  <a:srgbClr val="FFFF00"/>
                </a:solidFill>
              </a:rPr>
              <a:t> الرجاء تعبئة المخطط التمهيدي</a:t>
            </a:r>
          </a:p>
          <a:p>
            <a:r>
              <a:rPr lang="ar-SA" altLang="ar-SA" sz="3600" b="1" dirty="0">
                <a:solidFill>
                  <a:srgbClr val="FF0000"/>
                </a:solidFill>
              </a:rPr>
              <a:t>السؤال الأساسي</a:t>
            </a:r>
          </a:p>
          <a:p>
            <a:r>
              <a:rPr lang="ar-SA" altLang="ar-SA" sz="3600" b="1" dirty="0"/>
              <a:t>كيف يحصل الناس على الماء؟ وكيف يستعملونه؟</a:t>
            </a:r>
          </a:p>
          <a:p>
            <a:r>
              <a:rPr lang="ar-SA" altLang="ar-SA" sz="3600" b="1" dirty="0">
                <a:solidFill>
                  <a:srgbClr val="FF0000"/>
                </a:solidFill>
              </a:rPr>
              <a:t>المفردات: </a:t>
            </a:r>
          </a:p>
          <a:p>
            <a:r>
              <a:rPr lang="ar-SA" altLang="ar-SA" sz="3600" b="1" dirty="0"/>
              <a:t>مياه جوفية-خزان-آبار-الري</a:t>
            </a:r>
          </a:p>
        </p:txBody>
      </p:sp>
    </p:spTree>
    <p:extLst>
      <p:ext uri="{BB962C8B-B14F-4D97-AF65-F5344CB8AC3E}">
        <p14:creationId xmlns:p14="http://schemas.microsoft.com/office/powerpoint/2010/main" val="339478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عنوان 1"/>
          <p:cNvSpPr>
            <a:spLocks noGrp="1"/>
          </p:cNvSpPr>
          <p:nvPr>
            <p:ph type="title"/>
          </p:nvPr>
        </p:nvSpPr>
        <p:spPr>
          <a:xfrm>
            <a:off x="1828800" y="188913"/>
            <a:ext cx="8686800" cy="1439862"/>
          </a:xfrm>
        </p:spPr>
        <p:txBody>
          <a:bodyPr/>
          <a:lstStyle/>
          <a:p>
            <a:r>
              <a:rPr lang="ar-SA" altLang="ar-SA" sz="4000" b="1">
                <a:solidFill>
                  <a:srgbClr val="FF0000"/>
                </a:solidFill>
              </a:rPr>
              <a:t>الماء المالح.</a:t>
            </a:r>
            <a:br>
              <a:rPr lang="ar-SA" altLang="ar-SA" sz="4000" b="1">
                <a:solidFill>
                  <a:srgbClr val="FF0000"/>
                </a:solidFill>
              </a:rPr>
            </a:br>
            <a:endParaRPr lang="ar-SA" altLang="ar-SA" sz="4000"/>
          </a:p>
        </p:txBody>
      </p:sp>
      <p:sp>
        <p:nvSpPr>
          <p:cNvPr id="15363" name="عنصر نائب للمحتوى 2"/>
          <p:cNvSpPr>
            <a:spLocks noGrp="1"/>
          </p:cNvSpPr>
          <p:nvPr>
            <p:ph idx="1"/>
          </p:nvPr>
        </p:nvSpPr>
        <p:spPr>
          <a:xfrm>
            <a:off x="1992314" y="1268413"/>
            <a:ext cx="8307387" cy="4824412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ar-SA" altLang="ar-SA" b="1" dirty="0" smtClean="0">
                <a:solidFill>
                  <a:srgbClr val="FF0000"/>
                </a:solidFill>
              </a:rPr>
              <a:t>انظري إلى مجسم الكرة الأرضية</a:t>
            </a:r>
          </a:p>
          <a:p>
            <a:r>
              <a:rPr lang="ar-SA" altLang="ar-SA" sz="3600" b="1" dirty="0">
                <a:solidFill>
                  <a:srgbClr val="FF0000"/>
                </a:solidFill>
              </a:rPr>
              <a:t>أين يوجد الماء؟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ar-SA" altLang="ar-SA" sz="3600" b="1" dirty="0">
                <a:solidFill>
                  <a:srgbClr val="00B050"/>
                </a:solidFill>
              </a:rPr>
              <a:t>أين يوجد معظم الماء؟</a:t>
            </a:r>
          </a:p>
          <a:p>
            <a:pPr>
              <a:buFontTx/>
              <a:buNone/>
            </a:pPr>
            <a:r>
              <a:rPr lang="ar-SA" altLang="ar-SA" sz="3600" b="1" dirty="0"/>
              <a:t>تغطي المحيطات والبحار ما يقارب ثلاثة أرباع سطح الأراض</a:t>
            </a:r>
          </a:p>
          <a:p>
            <a:pPr>
              <a:buFontTx/>
              <a:buNone/>
            </a:pPr>
            <a:r>
              <a:rPr lang="ar-SA" altLang="ar-SA" sz="3600" b="1" dirty="0">
                <a:solidFill>
                  <a:srgbClr val="FFFF00"/>
                </a:solidFill>
              </a:rPr>
              <a:t>- هل يصلح ماء البحار والمحيطات </a:t>
            </a:r>
            <a:r>
              <a:rPr lang="ar-SA" altLang="ar-SA" sz="3600" b="1" dirty="0" err="1">
                <a:solidFill>
                  <a:srgbClr val="FFFF00"/>
                </a:solidFill>
              </a:rPr>
              <a:t>للشرب؟لماذا</a:t>
            </a:r>
            <a:endParaRPr lang="ar-SA" altLang="ar-SA" sz="3600" b="1" dirty="0">
              <a:solidFill>
                <a:srgbClr val="FFFF00"/>
              </a:solidFill>
            </a:endParaRPr>
          </a:p>
          <a:p>
            <a:endParaRPr lang="ar-SA" altLang="ar-SA" sz="3600" dirty="0"/>
          </a:p>
        </p:txBody>
      </p:sp>
      <p:pic>
        <p:nvPicPr>
          <p:cNvPr id="17412" name="صورة 1" descr="1282728038picrapelayape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1341439"/>
            <a:ext cx="194627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13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351584" y="548680"/>
            <a:ext cx="7851648" cy="18288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defTabSz="457207">
              <a:defRPr/>
            </a:pPr>
            <a:r>
              <a:rPr lang="ar-SA" sz="8000" dirty="0"/>
              <a:t>أرسل سؤالا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351088" y="2514600"/>
            <a:ext cx="7772400" cy="37226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r" defTabSz="457207">
              <a:defRPr/>
            </a:pPr>
            <a:endParaRPr lang="ar-SA" dirty="0"/>
          </a:p>
        </p:txBody>
      </p:sp>
      <p:pic>
        <p:nvPicPr>
          <p:cNvPr id="19462" name="صورة 3" descr="animated_question_mar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2852738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5555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صورة 1" descr="81_Qudsst_93cb77da4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4" y="285750"/>
            <a:ext cx="8715375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2208213" y="1628776"/>
            <a:ext cx="7848600" cy="92392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rtl="1" eaLnBrk="1" hangingPunct="1">
              <a:defRPr/>
            </a:pPr>
            <a:r>
              <a:rPr lang="ar-SA" sz="3600" b="1" dirty="0">
                <a:solidFill>
                  <a:srgbClr val="FF0000"/>
                </a:solidFill>
              </a:rPr>
              <a:t>الواجب ص </a:t>
            </a:r>
            <a:r>
              <a:rPr lang="ar-SA" sz="3600" b="1">
                <a:solidFill>
                  <a:srgbClr val="FF0000"/>
                </a:solidFill>
              </a:rPr>
              <a:t>148 رقم 4 </a:t>
            </a:r>
            <a:endParaRPr lang="ar-SA" sz="3200" b="1" dirty="0">
              <a:solidFill>
                <a:schemeClr val="bg1"/>
              </a:solidFill>
            </a:endParaRPr>
          </a:p>
          <a:p>
            <a:pPr algn="r" rtl="1" eaLnBrk="1" hangingPunct="1">
              <a:defRPr/>
            </a:pPr>
            <a:endParaRPr lang="ar-SA" dirty="0"/>
          </a:p>
        </p:txBody>
      </p:sp>
      <p:pic>
        <p:nvPicPr>
          <p:cNvPr id="4" name="مطر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32161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altLang="ar-SA" smtClean="0"/>
          </a:p>
        </p:txBody>
      </p:sp>
      <p:pic>
        <p:nvPicPr>
          <p:cNvPr id="21507" name="عنصر نائب للمحتوى 3" descr="imagesCAO609KZ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27350" y="1412876"/>
            <a:ext cx="6840538" cy="4608513"/>
          </a:xfrm>
        </p:spPr>
      </p:pic>
    </p:spTree>
    <p:extLst>
      <p:ext uri="{BB962C8B-B14F-4D97-AF65-F5344CB8AC3E}">
        <p14:creationId xmlns:p14="http://schemas.microsoft.com/office/powerpoint/2010/main" val="3021631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شريط مثقب 1"/>
          <p:cNvSpPr/>
          <p:nvPr/>
        </p:nvSpPr>
        <p:spPr>
          <a:xfrm>
            <a:off x="2927351" y="1125538"/>
            <a:ext cx="6913563" cy="3382962"/>
          </a:xfrm>
          <a:prstGeom prst="flowChartPunchedTap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ar-SA" sz="4400" b="1" dirty="0"/>
              <a:t>الدرس الثاني</a:t>
            </a:r>
          </a:p>
          <a:p>
            <a:pPr algn="ctr" rtl="1" eaLnBrk="1" hangingPunct="1">
              <a:defRPr/>
            </a:pPr>
            <a:r>
              <a:rPr lang="ar-SA" sz="9600" b="1" dirty="0">
                <a:solidFill>
                  <a:srgbClr val="FFC000"/>
                </a:solidFill>
              </a:rPr>
              <a:t>الماء</a:t>
            </a:r>
          </a:p>
        </p:txBody>
      </p:sp>
    </p:spTree>
    <p:extLst>
      <p:ext uri="{BB962C8B-B14F-4D97-AF65-F5344CB8AC3E}">
        <p14:creationId xmlns:p14="http://schemas.microsoft.com/office/powerpoint/2010/main" val="144284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31" descr="أزرار18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313" y="3143250"/>
            <a:ext cx="558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" name="جدول 19"/>
          <p:cNvGraphicFramePr>
            <a:graphicFrameLocks noGrp="1"/>
          </p:cNvGraphicFramePr>
          <p:nvPr/>
        </p:nvGraphicFramePr>
        <p:xfrm>
          <a:off x="2738438" y="1928813"/>
          <a:ext cx="6858000" cy="3687762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117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4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4802"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 smtClean="0"/>
                        <a:t> </a:t>
                      </a:r>
                      <a:endParaRPr lang="ar-SA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648" marB="45648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 smtClean="0"/>
                        <a:t>ماذا تريد</a:t>
                      </a:r>
                      <a:r>
                        <a:rPr lang="ar-SA" sz="2800" baseline="0" dirty="0" smtClean="0"/>
                        <a:t> أن </a:t>
                      </a:r>
                      <a:r>
                        <a:rPr lang="ar-SA" sz="2800" baseline="0" dirty="0" err="1" smtClean="0"/>
                        <a:t>تعرف</a:t>
                      </a:r>
                      <a:r>
                        <a:rPr lang="ar-SA" sz="2800" dirty="0" err="1" smtClean="0"/>
                        <a:t>؟</a:t>
                      </a:r>
                      <a:endParaRPr lang="ar-SA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648" marB="45648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 smtClean="0"/>
                        <a:t>ماذا تعلمت ؟</a:t>
                      </a:r>
                      <a:endParaRPr lang="ar-SA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648" marB="4564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320">
                <a:tc>
                  <a:txBody>
                    <a:bodyPr/>
                    <a:lstStyle/>
                    <a:p>
                      <a:pPr rtl="1"/>
                      <a:endParaRPr lang="ar-SA" sz="1800" dirty="0" smtClean="0"/>
                    </a:p>
                    <a:p>
                      <a:pPr rtl="1"/>
                      <a:endParaRPr lang="ar-SA" sz="1800" dirty="0" smtClean="0"/>
                    </a:p>
                    <a:p>
                      <a:pPr rtl="1"/>
                      <a:endParaRPr lang="ar-SA" sz="1800" dirty="0"/>
                    </a:p>
                  </a:txBody>
                  <a:tcPr marL="91439" marR="91439" marT="45648" marB="45648"/>
                </a:tc>
                <a:tc>
                  <a:txBody>
                    <a:bodyPr/>
                    <a:lstStyle/>
                    <a:p>
                      <a:pPr rtl="1"/>
                      <a:endParaRPr lang="ar-SA" sz="1800" dirty="0"/>
                    </a:p>
                  </a:txBody>
                  <a:tcPr marL="91439" marR="91439" marT="45648" marB="45648"/>
                </a:tc>
                <a:tc>
                  <a:txBody>
                    <a:bodyPr/>
                    <a:lstStyle/>
                    <a:p>
                      <a:pPr rtl="1"/>
                      <a:endParaRPr lang="ar-SA" sz="1800" dirty="0"/>
                    </a:p>
                  </a:txBody>
                  <a:tcPr marL="91439" marR="91439" marT="45648" marB="4564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320">
                <a:tc>
                  <a:txBody>
                    <a:bodyPr/>
                    <a:lstStyle/>
                    <a:p>
                      <a:pPr rtl="1"/>
                      <a:endParaRPr lang="ar-SA" sz="1800" dirty="0" smtClean="0"/>
                    </a:p>
                    <a:p>
                      <a:pPr rtl="1"/>
                      <a:endParaRPr lang="ar-SA" sz="1800" dirty="0" smtClean="0"/>
                    </a:p>
                    <a:p>
                      <a:pPr rtl="1"/>
                      <a:endParaRPr lang="ar-SA" sz="1800" dirty="0"/>
                    </a:p>
                  </a:txBody>
                  <a:tcPr marL="91439" marR="91439" marT="45648" marB="45648"/>
                </a:tc>
                <a:tc>
                  <a:txBody>
                    <a:bodyPr/>
                    <a:lstStyle/>
                    <a:p>
                      <a:pPr rtl="1"/>
                      <a:endParaRPr lang="ar-SA" sz="1800" dirty="0"/>
                    </a:p>
                  </a:txBody>
                  <a:tcPr marL="91439" marR="91439" marT="45648" marB="45648"/>
                </a:tc>
                <a:tc>
                  <a:txBody>
                    <a:bodyPr/>
                    <a:lstStyle/>
                    <a:p>
                      <a:pPr rtl="1"/>
                      <a:endParaRPr lang="ar-SA" sz="1800" dirty="0"/>
                    </a:p>
                  </a:txBody>
                  <a:tcPr marL="91439" marR="91439" marT="45648" marB="4564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320">
                <a:tc>
                  <a:txBody>
                    <a:bodyPr/>
                    <a:lstStyle/>
                    <a:p>
                      <a:pPr rtl="1"/>
                      <a:endParaRPr lang="ar-SA" sz="1800" dirty="0" smtClean="0"/>
                    </a:p>
                    <a:p>
                      <a:pPr rtl="1"/>
                      <a:endParaRPr lang="ar-SA" sz="1800" dirty="0" smtClean="0"/>
                    </a:p>
                    <a:p>
                      <a:pPr rtl="1"/>
                      <a:endParaRPr lang="ar-SA" sz="1800" dirty="0"/>
                    </a:p>
                  </a:txBody>
                  <a:tcPr marL="91439" marR="91439" marT="45648" marB="45648"/>
                </a:tc>
                <a:tc>
                  <a:txBody>
                    <a:bodyPr/>
                    <a:lstStyle/>
                    <a:p>
                      <a:pPr rtl="1"/>
                      <a:endParaRPr lang="ar-SA" sz="1800" dirty="0"/>
                    </a:p>
                  </a:txBody>
                  <a:tcPr marL="91439" marR="91439" marT="45648" marB="45648"/>
                </a:tc>
                <a:tc>
                  <a:txBody>
                    <a:bodyPr/>
                    <a:lstStyle/>
                    <a:p>
                      <a:pPr rtl="1"/>
                      <a:endParaRPr lang="ar-SA" sz="1800" dirty="0"/>
                    </a:p>
                  </a:txBody>
                  <a:tcPr marL="91439" marR="91439" marT="45648" marB="4564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مستطيل 20"/>
          <p:cNvSpPr/>
          <p:nvPr/>
        </p:nvSpPr>
        <p:spPr>
          <a:xfrm>
            <a:off x="4700256" y="785794"/>
            <a:ext cx="2763897" cy="92333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rtl="1" eaLnBrk="1" hangingPunct="1">
              <a:defRPr/>
            </a:pPr>
            <a:r>
              <a:rPr lang="ar-SA" sz="5400" b="1" dirty="0">
                <a:ln w="10541" cmpd="sng">
                  <a:solidFill>
                    <a:srgbClr val="FF00FF"/>
                  </a:solidFill>
                  <a:prstDash val="solid"/>
                </a:ln>
                <a:solidFill>
                  <a:srgbClr val="000000">
                    <a:lumMod val="50000"/>
                  </a:srgbClr>
                </a:solidFill>
              </a:rPr>
              <a:t>جدول التعلم</a:t>
            </a:r>
          </a:p>
        </p:txBody>
      </p:sp>
      <p:pic>
        <p:nvPicPr>
          <p:cNvPr id="8218" name="Picture 4" descr="J:\مجلدصور جديدة\bird02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8" y="571500"/>
            <a:ext cx="17145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إطار 22"/>
          <p:cNvSpPr/>
          <p:nvPr/>
        </p:nvSpPr>
        <p:spPr>
          <a:xfrm rot="20577371">
            <a:off x="8042276" y="469901"/>
            <a:ext cx="2219325" cy="1135063"/>
          </a:xfrm>
          <a:prstGeom prst="fra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ar-SA" sz="2400" b="1" dirty="0">
                <a:solidFill>
                  <a:srgbClr val="000000"/>
                </a:solidFill>
              </a:rPr>
              <a:t>استراتيجية أوجل </a:t>
            </a:r>
          </a:p>
        </p:txBody>
      </p:sp>
      <p:sp>
        <p:nvSpPr>
          <p:cNvPr id="18" name="مربع نص 17"/>
          <p:cNvSpPr txBox="1">
            <a:spLocks noChangeArrowheads="1"/>
          </p:cNvSpPr>
          <p:nvPr/>
        </p:nvSpPr>
        <p:spPr bwMode="auto">
          <a:xfrm>
            <a:off x="8060750" y="1990725"/>
            <a:ext cx="15039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ar-SA" sz="2800" b="1"/>
              <a:t>ماذا تعرف؟</a:t>
            </a:r>
          </a:p>
        </p:txBody>
      </p:sp>
      <p:pic>
        <p:nvPicPr>
          <p:cNvPr id="8221" name="صورة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8" y="2868614"/>
            <a:ext cx="1757362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2" name="صورة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763" y="4741864"/>
            <a:ext cx="1757362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3" name="مربع نص 11"/>
          <p:cNvSpPr txBox="1">
            <a:spLocks noChangeArrowheads="1"/>
          </p:cNvSpPr>
          <p:nvPr/>
        </p:nvSpPr>
        <p:spPr bwMode="auto">
          <a:xfrm>
            <a:off x="4224338" y="5732464"/>
            <a:ext cx="21256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ar-SA" sz="3200" b="1">
                <a:solidFill>
                  <a:srgbClr val="FF0000"/>
                </a:solidFill>
              </a:rPr>
              <a:t>الزمن 3 دقائق</a:t>
            </a:r>
          </a:p>
        </p:txBody>
      </p:sp>
      <p:pic>
        <p:nvPicPr>
          <p:cNvPr id="14" name="صورة 13" descr="fa6483f063bd6ac55102c5f4fa176740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35188" y="5373688"/>
            <a:ext cx="1181100" cy="11811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56934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صوت العصافي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altLang="ar-SA" smtClean="0"/>
          </a:p>
        </p:txBody>
      </p:sp>
      <p:sp>
        <p:nvSpPr>
          <p:cNvPr id="10243" name="عنصر نائب للمحتوى 2"/>
          <p:cNvSpPr>
            <a:spLocks noGrp="1"/>
          </p:cNvSpPr>
          <p:nvPr>
            <p:ph idx="1"/>
          </p:nvPr>
        </p:nvSpPr>
        <p:spPr>
          <a:xfrm>
            <a:off x="1774826" y="1844675"/>
            <a:ext cx="8569325" cy="467995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ar-SA" altLang="ar-SA" b="1" dirty="0" smtClean="0"/>
              <a:t>ما مصدر المياه التي تصل منازلنا؟ </a:t>
            </a:r>
            <a:r>
              <a:rPr lang="ar-SA" altLang="ar-SA" sz="2400" b="1" dirty="0">
                <a:solidFill>
                  <a:srgbClr val="FF0000"/>
                </a:solidFill>
              </a:rPr>
              <a:t>الياسمين</a:t>
            </a:r>
          </a:p>
          <a:p>
            <a:pPr>
              <a:buFont typeface="Wingdings" panose="05000000000000000000" pitchFamily="2" charset="2"/>
              <a:buChar char="q"/>
            </a:pPr>
            <a:endParaRPr lang="ar-SA" altLang="ar-SA" sz="2400" b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ar-SA" altLang="ar-SA" b="1" dirty="0" smtClean="0"/>
              <a:t>في ماذا نستخدم الماء؟ </a:t>
            </a:r>
            <a:r>
              <a:rPr lang="ar-SA" altLang="ar-SA" sz="2400" b="1" dirty="0">
                <a:solidFill>
                  <a:srgbClr val="FF0000"/>
                </a:solidFill>
              </a:rPr>
              <a:t>السوسن</a:t>
            </a:r>
          </a:p>
          <a:p>
            <a:pPr>
              <a:buFont typeface="Wingdings" panose="05000000000000000000" pitchFamily="2" charset="2"/>
              <a:buChar char="q"/>
            </a:pPr>
            <a:endParaRPr lang="ar-SA" altLang="ar-SA" sz="2400" b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ar-SA" altLang="ar-SA" sz="2400" b="1" dirty="0"/>
              <a:t>كم تبلغ  نسبة المياه على سطح الأرض؟ </a:t>
            </a:r>
            <a:r>
              <a:rPr lang="ar-SA" altLang="ar-SA" sz="2400" b="1" dirty="0">
                <a:solidFill>
                  <a:srgbClr val="FF0000"/>
                </a:solidFill>
              </a:rPr>
              <a:t>النرجس</a:t>
            </a:r>
          </a:p>
          <a:p>
            <a:pPr>
              <a:buFont typeface="Wingdings" panose="05000000000000000000" pitchFamily="2" charset="2"/>
              <a:buChar char="q"/>
            </a:pPr>
            <a:endParaRPr lang="ar-SA" altLang="ar-SA" sz="2400" b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ar-SA" altLang="ar-SA" b="1" dirty="0" smtClean="0"/>
              <a:t>ما أنواع المياه على سطح </a:t>
            </a:r>
            <a:r>
              <a:rPr lang="ar-SA" altLang="ar-SA" b="1" dirty="0" err="1" smtClean="0"/>
              <a:t>الأرض؟</a:t>
            </a:r>
            <a:r>
              <a:rPr lang="ar-SA" altLang="ar-SA" sz="2400" b="1" dirty="0" err="1">
                <a:solidFill>
                  <a:srgbClr val="FF0000"/>
                </a:solidFill>
              </a:rPr>
              <a:t>الرند</a:t>
            </a:r>
            <a:endParaRPr lang="ar-SA" altLang="ar-SA" sz="2400" b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ar-SA" altLang="ar-SA" sz="2400" b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ar-SA" altLang="ar-SA" b="1" dirty="0" smtClean="0"/>
              <a:t>ما أنفع ماء للعلاج على وجه الأرض؟ </a:t>
            </a:r>
            <a:r>
              <a:rPr lang="ar-SA" altLang="ar-SA" sz="2400" b="1" dirty="0">
                <a:solidFill>
                  <a:srgbClr val="FF0000"/>
                </a:solidFill>
              </a:rPr>
              <a:t>الجوري</a:t>
            </a:r>
          </a:p>
        </p:txBody>
      </p:sp>
      <p:sp>
        <p:nvSpPr>
          <p:cNvPr id="4" name="مخطط انسيابي: شريط مثقب 3"/>
          <p:cNvSpPr/>
          <p:nvPr/>
        </p:nvSpPr>
        <p:spPr>
          <a:xfrm>
            <a:off x="1992314" y="144463"/>
            <a:ext cx="8351837" cy="170021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ar-SA" sz="2800" b="1" dirty="0"/>
              <a:t>بالتعاون مع صديقاتك مستخدمة اللوحات السبورية أجيبي عن أحد الأسئلة التالية</a:t>
            </a:r>
          </a:p>
        </p:txBody>
      </p:sp>
    </p:spTree>
    <p:extLst>
      <p:ext uri="{BB962C8B-B14F-4D97-AF65-F5344CB8AC3E}">
        <p14:creationId xmlns:p14="http://schemas.microsoft.com/office/powerpoint/2010/main" val="150591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صورة 1" descr="73d7f0918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765176"/>
            <a:ext cx="8145462" cy="590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صورة 3" descr="9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765176"/>
            <a:ext cx="784860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صورة 6" descr="2015_5_25_15_54_49_45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836613"/>
            <a:ext cx="7561263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37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3071814" y="293688"/>
            <a:ext cx="6264275" cy="8302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rtl="1" eaLnBrk="1" hangingPunct="1">
              <a:defRPr/>
            </a:pPr>
            <a:r>
              <a:rPr lang="ar-SA" sz="4800" b="1" dirty="0">
                <a:solidFill>
                  <a:srgbClr val="FF0000"/>
                </a:solidFill>
              </a:rPr>
              <a:t>أنظر وأتساءل </a:t>
            </a:r>
            <a:r>
              <a:rPr lang="ar-SA" sz="4800" b="1" dirty="0" err="1">
                <a:solidFill>
                  <a:srgbClr val="FF0000"/>
                </a:solidFill>
              </a:rPr>
              <a:t>ص142</a:t>
            </a:r>
            <a:endParaRPr lang="ar-SA" sz="4800" b="1" dirty="0">
              <a:solidFill>
                <a:srgbClr val="FF0000"/>
              </a:solidFill>
            </a:endParaRPr>
          </a:p>
        </p:txBody>
      </p:sp>
      <p:pic>
        <p:nvPicPr>
          <p:cNvPr id="12291" name="صورة 2" descr="انظر الماء 4 ف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538" y="1341438"/>
            <a:ext cx="583565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25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altLang="ar-SA" smtClean="0"/>
          </a:p>
        </p:txBody>
      </p:sp>
      <p:sp>
        <p:nvSpPr>
          <p:cNvPr id="13315" name="عنصر نائب للمحتوى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ar-SA" altLang="ar-SA" sz="3200" b="1" dirty="0"/>
              <a:t>ماذا تعرفين عن التبخر والتكثف؟</a:t>
            </a:r>
          </a:p>
          <a:p>
            <a:r>
              <a:rPr lang="ar-SA" altLang="ar-SA" sz="3200" b="1" dirty="0"/>
              <a:t>كيف تستخدم المخلوقات الحية الماء؟</a:t>
            </a:r>
          </a:p>
          <a:p>
            <a:r>
              <a:rPr lang="ar-SA" altLang="ar-SA" sz="3200" b="1" dirty="0"/>
              <a:t>ماذا تعرفين عن دورة الماء في الطبيعة؟</a:t>
            </a:r>
          </a:p>
        </p:txBody>
      </p:sp>
      <p:sp>
        <p:nvSpPr>
          <p:cNvPr id="6" name="وسيلة شرح على شكل سحابة 5"/>
          <p:cNvSpPr/>
          <p:nvPr/>
        </p:nvSpPr>
        <p:spPr>
          <a:xfrm rot="2273009">
            <a:off x="7246938" y="4064001"/>
            <a:ext cx="1922462" cy="1616075"/>
          </a:xfrm>
          <a:prstGeom prst="cloudCallout">
            <a:avLst>
              <a:gd name="adj1" fmla="val -24030"/>
              <a:gd name="adj2" fmla="val 714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ar-SA" b="1" dirty="0">
                <a:solidFill>
                  <a:schemeClr val="tx1"/>
                </a:solidFill>
              </a:rPr>
              <a:t>دورة الماء في الطبيعة</a:t>
            </a:r>
          </a:p>
        </p:txBody>
      </p:sp>
      <p:sp>
        <p:nvSpPr>
          <p:cNvPr id="7" name="شكل بيضاوي 6"/>
          <p:cNvSpPr/>
          <p:nvPr/>
        </p:nvSpPr>
        <p:spPr>
          <a:xfrm>
            <a:off x="5024438" y="4786314"/>
            <a:ext cx="2057400" cy="1571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309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altLang="ar-SA" smtClean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03388" y="1554163"/>
            <a:ext cx="8812212" cy="4525962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marL="342906" indent="-342906" algn="ctr" defTabSz="457207">
              <a:buFont typeface="Wingdings 2"/>
              <a:buChar char=""/>
              <a:defRPr/>
            </a:pPr>
            <a:r>
              <a:rPr lang="ar-SA" sz="4800" b="1" dirty="0">
                <a:solidFill>
                  <a:srgbClr val="FF0000"/>
                </a:solidFill>
              </a:rPr>
              <a:t>استكشف</a:t>
            </a:r>
            <a:r>
              <a:rPr lang="ar-SA" sz="4800" b="1" dirty="0">
                <a:solidFill>
                  <a:schemeClr val="accent2"/>
                </a:solidFill>
              </a:rPr>
              <a:t>.</a:t>
            </a:r>
            <a:r>
              <a:rPr lang="ar-SA" sz="4800" b="1" dirty="0" err="1">
                <a:solidFill>
                  <a:srgbClr val="FF0000"/>
                </a:solidFill>
              </a:rPr>
              <a:t>ص52</a:t>
            </a:r>
            <a:endParaRPr lang="ar-SA" sz="4800" b="1" dirty="0">
              <a:solidFill>
                <a:srgbClr val="FF0000"/>
              </a:solidFill>
            </a:endParaRPr>
          </a:p>
          <a:p>
            <a:pPr marL="342906" indent="-342906" algn="ctr" defTabSz="457207">
              <a:buFont typeface="Wingdings 2"/>
              <a:buChar char=""/>
              <a:defRPr/>
            </a:pPr>
            <a:r>
              <a:rPr lang="ar-SA" sz="4800" b="1" dirty="0">
                <a:solidFill>
                  <a:schemeClr val="accent2"/>
                </a:solidFill>
              </a:rPr>
              <a:t> </a:t>
            </a:r>
            <a:r>
              <a:rPr lang="ar-SA" sz="4400" b="1" dirty="0">
                <a:solidFill>
                  <a:srgbClr val="FFFF00"/>
                </a:solidFill>
              </a:rPr>
              <a:t>أيهما يسرب الماء أسرع التربة أم الحصى؟</a:t>
            </a:r>
          </a:p>
          <a:p>
            <a:pPr marL="342906" indent="-342906" defTabSz="457207">
              <a:buFont typeface="Wingdings 2"/>
              <a:buChar char=""/>
              <a:defRPr/>
            </a:pPr>
            <a:endParaRPr lang="ar-SA" sz="44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342906" indent="-342906" defTabSz="457207">
              <a:buFont typeface="Wingdings 2"/>
              <a:buChar char=""/>
              <a:defRPr/>
            </a:pPr>
            <a:endParaRPr lang="ar-SA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50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altLang="ar-SA" smtClean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>
            <a:normAutofit fontScale="92500" lnSpcReduction="10000"/>
          </a:bodyPr>
          <a:lstStyle/>
          <a:p>
            <a:pPr marL="342906" indent="-342906" defTabSz="457207">
              <a:defRPr/>
            </a:pPr>
            <a:r>
              <a:rPr lang="ar-SA" altLang="ar-SA" sz="3600" b="1" dirty="0">
                <a:solidFill>
                  <a:srgbClr val="FF0000"/>
                </a:solidFill>
              </a:rPr>
              <a:t>أكون فرضية</a:t>
            </a:r>
          </a:p>
          <a:p>
            <a:pPr marL="342906" indent="-342906" defTabSz="457207">
              <a:defRPr/>
            </a:pPr>
            <a:r>
              <a:rPr lang="ar-SA" altLang="ar-SA" sz="3600" b="1" dirty="0"/>
              <a:t>كوب الحصى</a:t>
            </a:r>
          </a:p>
          <a:p>
            <a:pPr marL="342906" indent="-342906" defTabSz="457207">
              <a:defRPr/>
            </a:pPr>
            <a:r>
              <a:rPr lang="ar-SA" altLang="ar-SA" sz="3600" b="1" dirty="0">
                <a:solidFill>
                  <a:srgbClr val="FF0000"/>
                </a:solidFill>
              </a:rPr>
              <a:t>أستخلص النتائج</a:t>
            </a:r>
          </a:p>
          <a:p>
            <a:pPr marL="342906" indent="-342906" defTabSz="457207">
              <a:defRPr/>
            </a:pPr>
            <a:r>
              <a:rPr lang="ar-SA" altLang="ar-SA" sz="3600" b="1" dirty="0"/>
              <a:t>5- الحصى</a:t>
            </a:r>
          </a:p>
          <a:p>
            <a:pPr marL="342906" indent="-342906" defTabSz="457207">
              <a:defRPr/>
            </a:pPr>
            <a:r>
              <a:rPr lang="ar-SA" altLang="ar-SA" sz="3600" b="1" dirty="0"/>
              <a:t>6- يتسرب من خلال التربة والحصى</a:t>
            </a:r>
          </a:p>
          <a:p>
            <a:pPr marL="342906" indent="-342906" defTabSz="457207">
              <a:defRPr/>
            </a:pPr>
            <a:r>
              <a:rPr lang="ar-SA" altLang="ar-SA" sz="3600" b="1" dirty="0"/>
              <a:t>7- التربة لأنها تحتفظ بالماء أكثر من </a:t>
            </a:r>
          </a:p>
          <a:p>
            <a:pPr marL="342906" indent="-342906" defTabSz="457207">
              <a:defRPr/>
            </a:pPr>
            <a:r>
              <a:rPr lang="ar-SA" altLang="ar-SA" sz="3600" b="1" dirty="0"/>
              <a:t>      الحصى</a:t>
            </a:r>
          </a:p>
        </p:txBody>
      </p:sp>
      <p:sp>
        <p:nvSpPr>
          <p:cNvPr id="4" name="شكل بيضاوي 3"/>
          <p:cNvSpPr/>
          <p:nvPr/>
        </p:nvSpPr>
        <p:spPr>
          <a:xfrm>
            <a:off x="9513888" y="3429000"/>
            <a:ext cx="685800" cy="685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ar-SA" sz="4000" b="1" dirty="0"/>
              <a:t>5</a:t>
            </a:r>
          </a:p>
        </p:txBody>
      </p:sp>
      <p:sp>
        <p:nvSpPr>
          <p:cNvPr id="5" name="شكل بيضاوي 4"/>
          <p:cNvSpPr/>
          <p:nvPr/>
        </p:nvSpPr>
        <p:spPr>
          <a:xfrm>
            <a:off x="9513888" y="4183063"/>
            <a:ext cx="685800" cy="685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ar-SA" sz="4000" b="1" dirty="0"/>
              <a:t>6</a:t>
            </a:r>
          </a:p>
        </p:txBody>
      </p:sp>
      <p:sp>
        <p:nvSpPr>
          <p:cNvPr id="6" name="شكل بيضاوي 5"/>
          <p:cNvSpPr/>
          <p:nvPr/>
        </p:nvSpPr>
        <p:spPr>
          <a:xfrm>
            <a:off x="9551988" y="5013325"/>
            <a:ext cx="685800" cy="685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ar-SA" sz="4000" b="1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84694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أيون">
  <a:themeElements>
    <a:clrScheme name="أيون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أيون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يون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</TotalTime>
  <Words>210</Words>
  <Application>Microsoft Office PowerPoint</Application>
  <PresentationFormat>شاشة عريضة</PresentationFormat>
  <Paragraphs>55</Paragraphs>
  <Slides>14</Slides>
  <Notes>1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22" baseType="lpstr">
      <vt:lpstr>Arial</vt:lpstr>
      <vt:lpstr>Calibri</vt:lpstr>
      <vt:lpstr>Century Gothic</vt:lpstr>
      <vt:lpstr>Times New Roman</vt:lpstr>
      <vt:lpstr>Wingdings</vt:lpstr>
      <vt:lpstr>Wingdings 2</vt:lpstr>
      <vt:lpstr>Wingdings 3</vt:lpstr>
      <vt:lpstr>أيون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الماء المالح. </vt:lpstr>
      <vt:lpstr>أرسل سؤالا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SONY</dc:creator>
  <cp:lastModifiedBy>SONY</cp:lastModifiedBy>
  <cp:revision>3</cp:revision>
  <dcterms:created xsi:type="dcterms:W3CDTF">2021-09-26T22:08:16Z</dcterms:created>
  <dcterms:modified xsi:type="dcterms:W3CDTF">2021-09-26T22:24:57Z</dcterms:modified>
</cp:coreProperties>
</file>