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48" r:id="rId1"/>
    <p:sldMasterId id="2147483660" r:id="rId2"/>
  </p:sldMasterIdLst>
  <p:notesMasterIdLst>
    <p:notesMasterId r:id="rId47"/>
  </p:notesMasterIdLst>
  <p:sldIdLst>
    <p:sldId id="374" r:id="rId3"/>
    <p:sldId id="312" r:id="rId4"/>
    <p:sldId id="257" r:id="rId5"/>
    <p:sldId id="272" r:id="rId6"/>
    <p:sldId id="273" r:id="rId7"/>
    <p:sldId id="274" r:id="rId8"/>
    <p:sldId id="370" r:id="rId9"/>
    <p:sldId id="276" r:id="rId10"/>
    <p:sldId id="307" r:id="rId11"/>
    <p:sldId id="344" r:id="rId12"/>
    <p:sldId id="345" r:id="rId13"/>
    <p:sldId id="277" r:id="rId14"/>
    <p:sldId id="346" r:id="rId15"/>
    <p:sldId id="279" r:id="rId16"/>
    <p:sldId id="348" r:id="rId17"/>
    <p:sldId id="347" r:id="rId18"/>
    <p:sldId id="280" r:id="rId19"/>
    <p:sldId id="349" r:id="rId20"/>
    <p:sldId id="350" r:id="rId21"/>
    <p:sldId id="351" r:id="rId22"/>
    <p:sldId id="352" r:id="rId23"/>
    <p:sldId id="353" r:id="rId24"/>
    <p:sldId id="354" r:id="rId25"/>
    <p:sldId id="281" r:id="rId26"/>
    <p:sldId id="308" r:id="rId27"/>
    <p:sldId id="282" r:id="rId28"/>
    <p:sldId id="357" r:id="rId29"/>
    <p:sldId id="355" r:id="rId30"/>
    <p:sldId id="372" r:id="rId31"/>
    <p:sldId id="371" r:id="rId32"/>
    <p:sldId id="358" r:id="rId33"/>
    <p:sldId id="284" r:id="rId34"/>
    <p:sldId id="359" r:id="rId35"/>
    <p:sldId id="360" r:id="rId36"/>
    <p:sldId id="286" r:id="rId37"/>
    <p:sldId id="309" r:id="rId38"/>
    <p:sldId id="363" r:id="rId39"/>
    <p:sldId id="364" r:id="rId40"/>
    <p:sldId id="365" r:id="rId41"/>
    <p:sldId id="366" r:id="rId42"/>
    <p:sldId id="367" r:id="rId43"/>
    <p:sldId id="369" r:id="rId44"/>
    <p:sldId id="368" r:id="rId45"/>
    <p:sldId id="289" r:id="rId46"/>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FF00"/>
    <a:srgbClr val="FFFFFF"/>
    <a:srgbClr val="4F81BD"/>
    <a:srgbClr val="993300"/>
    <a:srgbClr val="FF00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15" autoAdjust="0"/>
    <p:restoredTop sz="94578" autoAdjust="0"/>
  </p:normalViewPr>
  <p:slideViewPr>
    <p:cSldViewPr>
      <p:cViewPr varScale="1">
        <p:scale>
          <a:sx n="81" d="100"/>
          <a:sy n="81" d="100"/>
        </p:scale>
        <p:origin x="5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atin typeface="Arial" pitchFamily="34" charset="0"/>
                <a:cs typeface="Arial" pitchFamily="34" charset="0"/>
              </a:defRPr>
            </a:lvl1pPr>
          </a:lstStyle>
          <a:p>
            <a:pPr>
              <a:defRPr/>
            </a:pPr>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atin typeface="Arial" pitchFamily="34" charset="0"/>
                <a:cs typeface="Arial" pitchFamily="34" charset="0"/>
              </a:defRPr>
            </a:lvl1pPr>
          </a:lstStyle>
          <a:p>
            <a:pPr>
              <a:defRPr/>
            </a:pPr>
            <a:fld id="{03CB87D5-1E41-443F-9004-42A42D6D82E5}" type="datetimeFigureOut">
              <a:rPr lang="ar-SA"/>
              <a:pPr>
                <a:defRPr/>
              </a:pPr>
              <a:t>11/01/40</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SA" noProof="0" smtClean="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noProof="0" smtClean="0"/>
              <a:t>انقر لتحرير أنماط النص الرئيسي</a:t>
            </a:r>
          </a:p>
          <a:p>
            <a:pPr lvl="1"/>
            <a:r>
              <a:rPr lang="ar-SA" noProof="0" smtClean="0"/>
              <a:t>المستوى الثاني</a:t>
            </a:r>
          </a:p>
          <a:p>
            <a:pPr lvl="2"/>
            <a:r>
              <a:rPr lang="ar-SA" noProof="0" smtClean="0"/>
              <a:t>المستوى الثالث</a:t>
            </a:r>
          </a:p>
          <a:p>
            <a:pPr lvl="3"/>
            <a:r>
              <a:rPr lang="ar-SA" noProof="0" smtClean="0"/>
              <a:t>المستوى الرابع</a:t>
            </a:r>
          </a:p>
          <a:p>
            <a:pPr lvl="4"/>
            <a:r>
              <a:rPr lang="ar-SA" noProof="0"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atin typeface="Arial" pitchFamily="34" charset="0"/>
                <a:cs typeface="Arial" pitchFamily="34" charset="0"/>
              </a:defRPr>
            </a:lvl1pPr>
          </a:lstStyle>
          <a:p>
            <a:pPr>
              <a:defRPr/>
            </a:pPr>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atin typeface="Arial" pitchFamily="34" charset="0"/>
                <a:cs typeface="Arial" pitchFamily="34" charset="0"/>
              </a:defRPr>
            </a:lvl1pPr>
          </a:lstStyle>
          <a:p>
            <a:pPr>
              <a:defRPr/>
            </a:pPr>
            <a:fld id="{4C771589-7F17-4085-BF9C-720EFC72AFE4}" type="slidenum">
              <a:rPr lang="ar-SA"/>
              <a:pPr>
                <a:defRPr/>
              </a:pPr>
              <a:t>‹#›</a:t>
            </a:fld>
            <a:endParaRPr lang="ar-SA"/>
          </a:p>
        </p:txBody>
      </p:sp>
    </p:spTree>
    <p:extLst>
      <p:ext uri="{BB962C8B-B14F-4D97-AF65-F5344CB8AC3E}">
        <p14:creationId xmlns:p14="http://schemas.microsoft.com/office/powerpoint/2010/main" val="1439469949"/>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52033413-CD06-43EE-B4E1-F7F3D3082697}"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F77C8ADC-25AD-4B14-BC36-519347E84398}" type="slidenum">
              <a:rPr lang="ar-EG"/>
              <a:pPr>
                <a:defRPr/>
              </a:pPr>
              <a:t>‹#›</a:t>
            </a:fld>
            <a:endParaRPr lang="ar-EG"/>
          </a:p>
        </p:txBody>
      </p:sp>
    </p:spTree>
  </p:cSld>
  <p:clrMapOvr>
    <a:masterClrMapping/>
  </p:clrMapOvr>
  <p:transition>
    <p:pull dir="d"/>
    <p:sndAc>
      <p:stSnd>
        <p:snd r:embed="rId1" name="chimes.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6B77D882-DA23-47C2-AFD8-9B7B304374A7}"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A45637D5-19D2-4BE9-93A4-9327943C4D73}" type="slidenum">
              <a:rPr lang="ar-EG"/>
              <a:pPr>
                <a:defRPr/>
              </a:pPr>
              <a:t>‹#›</a:t>
            </a:fld>
            <a:endParaRPr lang="ar-EG"/>
          </a:p>
        </p:txBody>
      </p:sp>
    </p:spTree>
  </p:cSld>
  <p:clrMapOvr>
    <a:masterClrMapping/>
  </p:clrMapOvr>
  <p:transition>
    <p:pull dir="d"/>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41F504B1-DD15-4238-88D9-677E77A1B531}"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4CDA9BA5-AAE9-4578-8ABB-FF4490E5A201}" type="slidenum">
              <a:rPr lang="ar-EG"/>
              <a:pPr>
                <a:defRPr/>
              </a:pPr>
              <a:t>‹#›</a:t>
            </a:fld>
            <a:endParaRPr lang="ar-EG"/>
          </a:p>
        </p:txBody>
      </p:sp>
    </p:spTree>
  </p:cSld>
  <p:clrMapOvr>
    <a:masterClrMapping/>
  </p:clrMapOvr>
  <p:transition>
    <p:pull dir="d"/>
    <p:sndAc>
      <p:stSnd>
        <p:snd r:embed="rId1" name="chimes.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DA9043FA-80E6-431B-97D0-2B6BD52ADEA4}"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6FFD0092-2987-4F3A-82E1-F7A88646187D}" type="slidenum">
              <a:rPr lang="ar-EG"/>
              <a:pPr>
                <a:defRPr/>
              </a:pPr>
              <a:t>‹#›</a:t>
            </a:fld>
            <a:endParaRPr lang="ar-EG"/>
          </a:p>
        </p:txBody>
      </p:sp>
    </p:spTree>
  </p:cSld>
  <p:clrMapOvr>
    <a:masterClrMapping/>
  </p:clrMapOvr>
  <p:transition>
    <p:strips dir="ru"/>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220EB583-C648-416E-868A-E572A83E4124}"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A042793E-BCB3-44C1-A541-92BF1B6C749D}" type="slidenum">
              <a:rPr lang="ar-EG"/>
              <a:pPr>
                <a:defRPr/>
              </a:pPr>
              <a:t>‹#›</a:t>
            </a:fld>
            <a:endParaRPr lang="ar-EG"/>
          </a:p>
        </p:txBody>
      </p:sp>
    </p:spTree>
  </p:cSld>
  <p:clrMapOvr>
    <a:masterClrMapping/>
  </p:clrMapOvr>
  <p:transition>
    <p:pull dir="d"/>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4ED846A-1B77-48B7-BDE9-0809EF163928}" type="datetime1">
              <a:rPr lang="en-US" smtClean="0"/>
              <a:pPr>
                <a:defRPr/>
              </a:pPr>
              <a:t>9/21/2018</a:t>
            </a:fld>
            <a:endParaRPr lang="ar-EG"/>
          </a:p>
        </p:txBody>
      </p:sp>
      <p:sp>
        <p:nvSpPr>
          <p:cNvPr id="5"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6" name="Slide Number Placeholder 5"/>
          <p:cNvSpPr>
            <a:spLocks noGrp="1"/>
          </p:cNvSpPr>
          <p:nvPr>
            <p:ph type="sldNum" sz="quarter" idx="12"/>
          </p:nvPr>
        </p:nvSpPr>
        <p:spPr/>
        <p:txBody>
          <a:bodyPr/>
          <a:lstStyle>
            <a:lvl1pPr>
              <a:defRPr/>
            </a:lvl1pPr>
          </a:lstStyle>
          <a:p>
            <a:pPr>
              <a:defRPr/>
            </a:pPr>
            <a:fld id="{3EBDCDE4-981B-4CD8-9B61-866C8E6EB251}" type="slidenum">
              <a:rPr lang="ar-EG"/>
              <a:pPr>
                <a:defRPr/>
              </a:pPr>
              <a:t>‹#›</a:t>
            </a:fld>
            <a:endParaRPr lang="ar-EG"/>
          </a:p>
        </p:txBody>
      </p:sp>
    </p:spTree>
  </p:cSld>
  <p:clrMapOvr>
    <a:masterClrMapping/>
  </p:clrMapOvr>
  <p:transition>
    <p:pull dir="d"/>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564B850A-24EF-4AD5-8829-DD17B4631D87}" type="datetime1">
              <a:rPr lang="en-US" smtClean="0"/>
              <a:pPr>
                <a:defRPr/>
              </a:pPr>
              <a:t>9/21/2018</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7" name="Slide Number Placeholder 5"/>
          <p:cNvSpPr>
            <a:spLocks noGrp="1"/>
          </p:cNvSpPr>
          <p:nvPr>
            <p:ph type="sldNum" sz="quarter" idx="12"/>
          </p:nvPr>
        </p:nvSpPr>
        <p:spPr/>
        <p:txBody>
          <a:bodyPr/>
          <a:lstStyle>
            <a:lvl1pPr>
              <a:defRPr/>
            </a:lvl1pPr>
          </a:lstStyle>
          <a:p>
            <a:pPr>
              <a:defRPr/>
            </a:pPr>
            <a:fld id="{48425A61-9C10-4BF9-9D71-C57FB257209C}" type="slidenum">
              <a:rPr lang="ar-EG"/>
              <a:pPr>
                <a:defRPr/>
              </a:pPr>
              <a:t>‹#›</a:t>
            </a:fld>
            <a:endParaRPr lang="ar-EG"/>
          </a:p>
        </p:txBody>
      </p:sp>
    </p:spTree>
  </p:cSld>
  <p:clrMapOvr>
    <a:masterClrMapping/>
  </p:clrMapOvr>
  <p:transition>
    <p:pull dir="d"/>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D6A939BF-BC16-42D1-AA34-DAB4FD025ABE}" type="datetime1">
              <a:rPr lang="en-US" smtClean="0"/>
              <a:pPr>
                <a:defRPr/>
              </a:pPr>
              <a:t>9/21/2018</a:t>
            </a:fld>
            <a:endParaRPr lang="ar-EG"/>
          </a:p>
        </p:txBody>
      </p:sp>
      <p:sp>
        <p:nvSpPr>
          <p:cNvPr id="8"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9" name="Slide Number Placeholder 5"/>
          <p:cNvSpPr>
            <a:spLocks noGrp="1"/>
          </p:cNvSpPr>
          <p:nvPr>
            <p:ph type="sldNum" sz="quarter" idx="12"/>
          </p:nvPr>
        </p:nvSpPr>
        <p:spPr/>
        <p:txBody>
          <a:bodyPr/>
          <a:lstStyle>
            <a:lvl1pPr>
              <a:defRPr/>
            </a:lvl1pPr>
          </a:lstStyle>
          <a:p>
            <a:pPr>
              <a:defRPr/>
            </a:pPr>
            <a:fld id="{66CE4CB3-50B8-42B8-9AF4-902096F79B62}" type="slidenum">
              <a:rPr lang="ar-EG"/>
              <a:pPr>
                <a:defRPr/>
              </a:pPr>
              <a:t>‹#›</a:t>
            </a:fld>
            <a:endParaRPr lang="ar-EG"/>
          </a:p>
        </p:txBody>
      </p:sp>
    </p:spTree>
  </p:cSld>
  <p:clrMapOvr>
    <a:masterClrMapping/>
  </p:clrMapOvr>
  <p:transition>
    <p:pull dir="d"/>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14A74A8C-8EC0-4B30-859D-70123CB396B6}" type="datetime1">
              <a:rPr lang="en-US" smtClean="0"/>
              <a:pPr>
                <a:defRPr/>
              </a:pPr>
              <a:t>9/21/2018</a:t>
            </a:fld>
            <a:endParaRPr lang="ar-EG"/>
          </a:p>
        </p:txBody>
      </p:sp>
      <p:sp>
        <p:nvSpPr>
          <p:cNvPr id="4"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5" name="Slide Number Placeholder 5"/>
          <p:cNvSpPr>
            <a:spLocks noGrp="1"/>
          </p:cNvSpPr>
          <p:nvPr>
            <p:ph type="sldNum" sz="quarter" idx="12"/>
          </p:nvPr>
        </p:nvSpPr>
        <p:spPr/>
        <p:txBody>
          <a:bodyPr/>
          <a:lstStyle>
            <a:lvl1pPr>
              <a:defRPr/>
            </a:lvl1pPr>
          </a:lstStyle>
          <a:p>
            <a:pPr>
              <a:defRPr/>
            </a:pPr>
            <a:fld id="{2FEE3AE9-78AB-4B1C-BA2B-5DDF119D502F}" type="slidenum">
              <a:rPr lang="ar-EG"/>
              <a:pPr>
                <a:defRPr/>
              </a:pPr>
              <a:t>‹#›</a:t>
            </a:fld>
            <a:endParaRPr lang="ar-EG"/>
          </a:p>
        </p:txBody>
      </p:sp>
    </p:spTree>
  </p:cSld>
  <p:clrMapOvr>
    <a:masterClrMapping/>
  </p:clrMapOvr>
  <p:transition>
    <p:pull dir="d"/>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35B830-5747-4948-A5BF-EDDE7318C82C}" type="datetime1">
              <a:rPr lang="en-US" smtClean="0"/>
              <a:pPr>
                <a:defRPr/>
              </a:pPr>
              <a:t>9/21/2018</a:t>
            </a:fld>
            <a:endParaRPr lang="ar-EG"/>
          </a:p>
        </p:txBody>
      </p:sp>
      <p:sp>
        <p:nvSpPr>
          <p:cNvPr id="3"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4" name="Slide Number Placeholder 5"/>
          <p:cNvSpPr>
            <a:spLocks noGrp="1"/>
          </p:cNvSpPr>
          <p:nvPr>
            <p:ph type="sldNum" sz="quarter" idx="12"/>
          </p:nvPr>
        </p:nvSpPr>
        <p:spPr/>
        <p:txBody>
          <a:bodyPr/>
          <a:lstStyle>
            <a:lvl1pPr>
              <a:defRPr/>
            </a:lvl1pPr>
          </a:lstStyle>
          <a:p>
            <a:pPr>
              <a:defRPr/>
            </a:pPr>
            <a:fld id="{CCE918CA-4A35-4939-AF57-EE0CC28CA3F5}" type="slidenum">
              <a:rPr lang="ar-EG"/>
              <a:pPr>
                <a:defRPr/>
              </a:pPr>
              <a:t>‹#›</a:t>
            </a:fld>
            <a:endParaRPr lang="ar-EG"/>
          </a:p>
        </p:txBody>
      </p:sp>
    </p:spTree>
  </p:cSld>
  <p:clrMapOvr>
    <a:masterClrMapping/>
  </p:clrMapOvr>
  <p:transition>
    <p:pull dir="d"/>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B150E3-4907-41B3-8EF5-7308813C5290}" type="datetime1">
              <a:rPr lang="en-US" smtClean="0"/>
              <a:pPr>
                <a:defRPr/>
              </a:pPr>
              <a:t>9/21/2018</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7" name="Slide Number Placeholder 5"/>
          <p:cNvSpPr>
            <a:spLocks noGrp="1"/>
          </p:cNvSpPr>
          <p:nvPr>
            <p:ph type="sldNum" sz="quarter" idx="12"/>
          </p:nvPr>
        </p:nvSpPr>
        <p:spPr/>
        <p:txBody>
          <a:bodyPr/>
          <a:lstStyle>
            <a:lvl1pPr>
              <a:defRPr/>
            </a:lvl1pPr>
          </a:lstStyle>
          <a:p>
            <a:pPr>
              <a:defRPr/>
            </a:pPr>
            <a:fld id="{BD0F3686-FCC2-499F-9CE3-56DF29E59781}" type="slidenum">
              <a:rPr lang="ar-EG"/>
              <a:pPr>
                <a:defRPr/>
              </a:pPr>
              <a:t>‹#›</a:t>
            </a:fld>
            <a:endParaRPr lang="ar-EG"/>
          </a:p>
        </p:txBody>
      </p:sp>
    </p:spTree>
  </p:cSld>
  <p:clrMapOvr>
    <a:masterClrMapping/>
  </p:clrMapOvr>
  <p:transition>
    <p:pull dir="d"/>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0D5B25-15BA-4FCE-84B3-D4EE1FDA4991}" type="datetime1">
              <a:rPr lang="en-US" smtClean="0"/>
              <a:pPr>
                <a:defRPr/>
              </a:pPr>
              <a:t>9/21/2018</a:t>
            </a:fld>
            <a:endParaRPr lang="ar-EG"/>
          </a:p>
        </p:txBody>
      </p:sp>
      <p:sp>
        <p:nvSpPr>
          <p:cNvPr id="6" name="Footer Placeholder 4"/>
          <p:cNvSpPr>
            <a:spLocks noGrp="1"/>
          </p:cNvSpPr>
          <p:nvPr>
            <p:ph type="ftr" sz="quarter" idx="11"/>
          </p:nvPr>
        </p:nvSpPr>
        <p:spPr/>
        <p:txBody>
          <a:bodyPr/>
          <a:lstStyle>
            <a:lvl1pPr>
              <a:defRPr/>
            </a:lvl1pPr>
          </a:lstStyle>
          <a:p>
            <a:pPr>
              <a:defRPr/>
            </a:pPr>
            <a:r>
              <a:rPr lang="ar-EG" dirty="0" smtClean="0"/>
              <a:t> </a:t>
            </a:r>
            <a:endParaRPr lang="ar-EG" dirty="0"/>
          </a:p>
        </p:txBody>
      </p:sp>
      <p:sp>
        <p:nvSpPr>
          <p:cNvPr id="7" name="Slide Number Placeholder 5"/>
          <p:cNvSpPr>
            <a:spLocks noGrp="1"/>
          </p:cNvSpPr>
          <p:nvPr>
            <p:ph type="sldNum" sz="quarter" idx="12"/>
          </p:nvPr>
        </p:nvSpPr>
        <p:spPr/>
        <p:txBody>
          <a:bodyPr/>
          <a:lstStyle>
            <a:lvl1pPr>
              <a:defRPr/>
            </a:lvl1pPr>
          </a:lstStyle>
          <a:p>
            <a:pPr>
              <a:defRPr/>
            </a:pPr>
            <a:fld id="{D025033D-2A30-4DA1-867D-DFA25FF3C8F1}" type="slidenum">
              <a:rPr lang="ar-EG"/>
              <a:pPr>
                <a:defRPr/>
              </a:pPr>
              <a:t>‹#›</a:t>
            </a:fld>
            <a:endParaRPr lang="ar-EG"/>
          </a:p>
        </p:txBody>
      </p:sp>
    </p:spTree>
  </p:cSld>
  <p:clrMapOvr>
    <a:masterClrMapping/>
  </p:clrMapOvr>
  <p:transition>
    <p:pull dir="d"/>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alphaModFix amt="98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7B576B1-4B16-4388-89C6-B82F730D17CB}" type="datetime1">
              <a:rPr lang="en-US" smtClean="0"/>
              <a:pPr>
                <a:defRPr/>
              </a:pPr>
              <a:t>9/21/2018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b="1">
                <a:solidFill>
                  <a:schemeClr val="tx1">
                    <a:lumMod val="95000"/>
                    <a:lumOff val="5000"/>
                  </a:schemeClr>
                </a:solidFill>
                <a:latin typeface="+mn-lt"/>
                <a:cs typeface="+mn-cs"/>
              </a:defRPr>
            </a:lvl1pPr>
          </a:lstStyle>
          <a:p>
            <a:pPr>
              <a:defRPr/>
            </a:pPr>
            <a:r>
              <a:rPr lang="ar-EG" dirty="0" smtClean="0"/>
              <a:t> </a:t>
            </a:r>
            <a:endParaRPr lang="ar-EG" dirty="0"/>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36B37F0-8FBA-4BC1-9919-2947E2FF4A80}"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pull dir="d"/>
    <p:sndAc>
      <p:stSnd>
        <p:snd r:embed="rId13" name="chimes.wav"/>
      </p:stSnd>
    </p:sndAc>
  </p:transition>
  <p:hf sldNum="0" hd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alphaModFix amt="98000"/>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fontAlgn="auto">
              <a:spcBef>
                <a:spcPts val="0"/>
              </a:spcBef>
              <a:spcAft>
                <a:spcPts val="0"/>
              </a:spcAft>
            </a:pPr>
            <a:fld id="{DC693172-54FA-4544-9526-F29F6D4C2726}" type="datetime1">
              <a:rPr lang="en-US" smtClean="0">
                <a:solidFill>
                  <a:prstClr val="black">
                    <a:tint val="75000"/>
                  </a:prstClr>
                </a:solidFill>
                <a:latin typeface="Calibri"/>
                <a:cs typeface="+mn-cs"/>
              </a:rPr>
              <a:pPr rtl="0" fontAlgn="auto">
                <a:spcBef>
                  <a:spcPts val="0"/>
                </a:spcBef>
                <a:spcAft>
                  <a:spcPts val="0"/>
                </a:spcAft>
              </a:pPr>
              <a:t>9/21/2018</a:t>
            </a:fld>
            <a:endParaRPr lang="en-US">
              <a:solidFill>
                <a:prstClr val="black">
                  <a:tint val="75000"/>
                </a:prstClr>
              </a:solidFill>
              <a:latin typeface="Calibri"/>
              <a:cs typeface="+mn-cs"/>
            </a:endParaRPr>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fontAlgn="auto">
              <a:spcBef>
                <a:spcPts val="0"/>
              </a:spcBef>
              <a:spcAft>
                <a:spcPts val="0"/>
              </a:spcAft>
            </a:pPr>
            <a:r>
              <a:rPr lang="ar-AE" dirty="0" smtClean="0">
                <a:solidFill>
                  <a:prstClr val="black">
                    <a:tint val="75000"/>
                  </a:prstClr>
                </a:solidFill>
                <a:latin typeface="Calibri"/>
                <a:cs typeface="+mn-cs"/>
              </a:rPr>
              <a:t> </a:t>
            </a:r>
            <a:endParaRPr lang="en-US" dirty="0">
              <a:solidFill>
                <a:prstClr val="black">
                  <a:tint val="75000"/>
                </a:prstClr>
              </a:solidFill>
              <a:latin typeface="Calibri"/>
              <a:cs typeface="+mn-cs"/>
            </a:endParaRPr>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fontAlgn="auto">
              <a:spcBef>
                <a:spcPts val="0"/>
              </a:spcBef>
              <a:spcAft>
                <a:spcPts val="0"/>
              </a:spcAft>
            </a:pPr>
            <a:fld id="{13F8D6F8-B1EF-4984-A5C8-62C655A171C5}" type="slidenum">
              <a:rPr lang="en-US" smtClean="0">
                <a:solidFill>
                  <a:prstClr val="black">
                    <a:tint val="75000"/>
                  </a:prstClr>
                </a:solidFill>
                <a:latin typeface="Calibri"/>
                <a:cs typeface="+mn-cs"/>
              </a:rPr>
              <a:pPr rtl="0" fontAlgn="auto">
                <a:spcBef>
                  <a:spcPts val="0"/>
                </a:spcBef>
                <a:spcAft>
                  <a:spcPts val="0"/>
                </a:spcAft>
              </a:pPr>
              <a:t>‹#›</a:t>
            </a:fld>
            <a:endParaRPr lang="en-US">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662" r:id="rId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audio" Target="../media/audio4.wav"/></Relationships>
</file>

<file path=ppt/slides/_rels/slide10.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35.wav"/></Relationships>
</file>

<file path=ppt/slides/_rels/slide11.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audio" Target="../media/audio39.wav"/><Relationship Id="rId4" Type="http://schemas.openxmlformats.org/officeDocument/2006/relationships/audio" Target="../media/audio38.wav"/></Relationships>
</file>

<file path=ppt/slides/_rels/slide13.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audio" Target="../media/audio43.wav"/><Relationship Id="rId4" Type="http://schemas.openxmlformats.org/officeDocument/2006/relationships/audio" Target="../media/audio42.wav"/></Relationships>
</file>

<file path=ppt/slides/_rels/slide15.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audio" Target="../media/audio48.wav"/><Relationship Id="rId4" Type="http://schemas.openxmlformats.org/officeDocument/2006/relationships/audio" Target="../media/audio47.wav"/></Relationships>
</file>

<file path=ppt/slides/_rels/slide18.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audio" Target="../media/audio51.wav"/></Relationships>
</file>

<file path=ppt/slides/_rels/slide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audio" Target="../media/audio5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audio" Target="../media/audio55.wav"/></Relationships>
</file>

<file path=ppt/slides/_rels/slide23.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58.wav"/><Relationship Id="rId4" Type="http://schemas.openxmlformats.org/officeDocument/2006/relationships/audio" Target="../media/audio57.wav"/></Relationships>
</file>

<file path=ppt/slides/_rels/slide25.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0.wav"/></Relationships>
</file>

<file path=ppt/slides/_rels/slide26.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audio" Target="../media/audio63.wav"/><Relationship Id="rId4" Type="http://schemas.openxmlformats.org/officeDocument/2006/relationships/audio" Target="../media/audio62.wav"/></Relationships>
</file>

<file path=ppt/slides/_rels/slide27.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audio" Target="../media/audio65.wav"/></Relationships>
</file>

<file path=ppt/slides/_rels/slide28.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audio" Target="../media/audio67.wav"/></Relationships>
</file>

<file path=ppt/slides/_rels/slide29.xml.rels><?xml version="1.0" encoding="UTF-8" standalone="yes"?>
<Relationships xmlns="http://schemas.openxmlformats.org/package/2006/relationships"><Relationship Id="rId3" Type="http://schemas.openxmlformats.org/officeDocument/2006/relationships/audio" Target="../media/audio6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8.wav"/></Relationships>
</file>

<file path=ppt/slides/_rels/slide30.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audio" Target="../media/audio73.wav"/><Relationship Id="rId4" Type="http://schemas.openxmlformats.org/officeDocument/2006/relationships/audio" Target="../media/audio72.wav"/></Relationships>
</file>

<file path=ppt/slides/_rels/slide33.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audio" Target="../media/audio74.wav"/></Relationships>
</file>

<file path=ppt/slides/_rels/slide34.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audio" Target="../media/audio75.wav"/></Relationships>
</file>

<file path=ppt/slides/_rels/slide3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76.wav"/><Relationship Id="rId7" Type="http://schemas.openxmlformats.org/officeDocument/2006/relationships/audio" Target="../media/audio8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9.wav"/><Relationship Id="rId5" Type="http://schemas.openxmlformats.org/officeDocument/2006/relationships/audio" Target="../media/audio78.wav"/><Relationship Id="rId4" Type="http://schemas.openxmlformats.org/officeDocument/2006/relationships/audio" Target="../media/audio77.wav"/><Relationship Id="rId9" Type="http://schemas.openxmlformats.org/officeDocument/2006/relationships/audio" Target="../media/audio81.wav"/></Relationships>
</file>

<file path=ppt/slides/_rels/slide36.xml.rels><?xml version="1.0" encoding="UTF-8" standalone="yes"?>
<Relationships xmlns="http://schemas.openxmlformats.org/package/2006/relationships"><Relationship Id="rId3" Type="http://schemas.openxmlformats.org/officeDocument/2006/relationships/audio" Target="../media/audio8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audio" Target="../media/audio8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84.wav"/></Relationships>
</file>

<file path=ppt/slides/_rels/slide38.xml.rels><?xml version="1.0" encoding="UTF-8" standalone="yes"?>
<Relationships xmlns="http://schemas.openxmlformats.org/package/2006/relationships"><Relationship Id="rId8" Type="http://schemas.openxmlformats.org/officeDocument/2006/relationships/audio" Target="../media/audio90.wav"/><Relationship Id="rId3" Type="http://schemas.openxmlformats.org/officeDocument/2006/relationships/audio" Target="../media/audio85.wav"/><Relationship Id="rId7" Type="http://schemas.openxmlformats.org/officeDocument/2006/relationships/audio" Target="../media/audio8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88.wav"/><Relationship Id="rId5" Type="http://schemas.openxmlformats.org/officeDocument/2006/relationships/audio" Target="../media/audio87.wav"/><Relationship Id="rId4" Type="http://schemas.openxmlformats.org/officeDocument/2006/relationships/audio" Target="../media/audio86.wav"/></Relationships>
</file>

<file path=ppt/slides/_rels/slide39.xml.rels><?xml version="1.0" encoding="UTF-8" standalone="yes"?>
<Relationships xmlns="http://schemas.openxmlformats.org/package/2006/relationships"><Relationship Id="rId3" Type="http://schemas.openxmlformats.org/officeDocument/2006/relationships/audio" Target="../media/audio91.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92.wav"/></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0.wav"/></Relationships>
</file>

<file path=ppt/slides/_rels/slide40.xml.rels><?xml version="1.0" encoding="UTF-8" standalone="yes"?>
<Relationships xmlns="http://schemas.openxmlformats.org/package/2006/relationships"><Relationship Id="rId8" Type="http://schemas.openxmlformats.org/officeDocument/2006/relationships/audio" Target="../media/audio98.wav"/><Relationship Id="rId3" Type="http://schemas.openxmlformats.org/officeDocument/2006/relationships/audio" Target="../media/audio93.wav"/><Relationship Id="rId7" Type="http://schemas.openxmlformats.org/officeDocument/2006/relationships/audio" Target="../media/audio9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6.wav"/><Relationship Id="rId5" Type="http://schemas.openxmlformats.org/officeDocument/2006/relationships/audio" Target="../media/audio95.wav"/><Relationship Id="rId4" Type="http://schemas.openxmlformats.org/officeDocument/2006/relationships/audio" Target="../media/audio94.wav"/><Relationship Id="rId9" Type="http://schemas.openxmlformats.org/officeDocument/2006/relationships/audio" Target="../media/audio99.wav"/></Relationships>
</file>

<file path=ppt/slides/_rels/slide41.xml.rels><?xml version="1.0" encoding="UTF-8" standalone="yes"?>
<Relationships xmlns="http://schemas.openxmlformats.org/package/2006/relationships"><Relationship Id="rId8" Type="http://schemas.openxmlformats.org/officeDocument/2006/relationships/audio" Target="../media/audio99.wav"/><Relationship Id="rId3" Type="http://schemas.openxmlformats.org/officeDocument/2006/relationships/audio" Target="../media/audio100.wav"/><Relationship Id="rId7" Type="http://schemas.openxmlformats.org/officeDocument/2006/relationships/audio" Target="../media/audio10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03.wav"/><Relationship Id="rId5" Type="http://schemas.openxmlformats.org/officeDocument/2006/relationships/audio" Target="../media/audio102.wav"/><Relationship Id="rId4" Type="http://schemas.openxmlformats.org/officeDocument/2006/relationships/audio" Target="../media/audio101.wav"/></Relationships>
</file>

<file path=ppt/slides/_rels/slide42.xml.rels><?xml version="1.0" encoding="UTF-8" standalone="yes"?>
<Relationships xmlns="http://schemas.openxmlformats.org/package/2006/relationships"><Relationship Id="rId3" Type="http://schemas.openxmlformats.org/officeDocument/2006/relationships/audio" Target="../media/audio10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06.wav"/></Relationships>
</file>

<file path=ppt/slides/_rels/slide43.xml.rels><?xml version="1.0" encoding="UTF-8" standalone="yes"?>
<Relationships xmlns="http://schemas.openxmlformats.org/package/2006/relationships"><Relationship Id="rId3" Type="http://schemas.openxmlformats.org/officeDocument/2006/relationships/audio" Target="../media/audio10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09.wav"/><Relationship Id="rId4" Type="http://schemas.openxmlformats.org/officeDocument/2006/relationships/audio" Target="../media/audio108.wav"/></Relationships>
</file>

<file path=ppt/slides/_rels/slide44.xml.rels><?xml version="1.0" encoding="UTF-8" standalone="yes"?>
<Relationships xmlns="http://schemas.openxmlformats.org/package/2006/relationships"><Relationship Id="rId3" Type="http://schemas.openxmlformats.org/officeDocument/2006/relationships/audio" Target="../media/audio11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13.wav"/><Relationship Id="rId5" Type="http://schemas.openxmlformats.org/officeDocument/2006/relationships/audio" Target="../media/audio112.wav"/><Relationship Id="rId4" Type="http://schemas.openxmlformats.org/officeDocument/2006/relationships/audio" Target="../media/audio111.wav"/></Relationships>
</file>

<file path=ppt/slides/_rels/slide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audio" Target="../media/audio13.wav"/><Relationship Id="rId4" Type="http://schemas.openxmlformats.org/officeDocument/2006/relationships/audio" Target="../media/audio12.wav"/></Relationships>
</file>

<file path=ppt/slides/_rels/slide6.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image" Target="../media/image4.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image" Target="../media/image3.png"/><Relationship Id="rId2" Type="http://schemas.openxmlformats.org/officeDocument/2006/relationships/audio" Target="../media/audio1.wav"/><Relationship Id="rId16" Type="http://schemas.openxmlformats.org/officeDocument/2006/relationships/audio" Target="../media/audio28.wav"/><Relationship Id="rId1" Type="http://schemas.openxmlformats.org/officeDocument/2006/relationships/slideLayout" Target="../slideLayouts/slideLayout7.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audio" Target="../media/audio2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6.wav"/></Relationships>
</file>

<file path=ppt/slides/_rels/slide8.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31.wav"/><Relationship Id="rId4" Type="http://schemas.openxmlformats.org/officeDocument/2006/relationships/audio" Target="../media/audio30.wav"/></Relationships>
</file>

<file path=ppt/slides/_rels/slide9.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3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خطط انسيابي: قرص ممغنط 3"/>
          <p:cNvSpPr/>
          <p:nvPr/>
        </p:nvSpPr>
        <p:spPr>
          <a:xfrm>
            <a:off x="4067944" y="836712"/>
            <a:ext cx="3660512" cy="1283910"/>
          </a:xfrm>
          <a:prstGeom prst="flowChartMagneticDisk">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b="1" dirty="0">
                <a:solidFill>
                  <a:srgbClr val="0000FF"/>
                </a:solidFill>
                <a:latin typeface="Arial" pitchFamily="34" charset="0"/>
                <a:cs typeface="Arial" pitchFamily="34" charset="0"/>
              </a:rPr>
              <a:t>الْوَحْدَةُ الأُولى</a:t>
            </a:r>
          </a:p>
        </p:txBody>
      </p:sp>
      <p:sp>
        <p:nvSpPr>
          <p:cNvPr id="6" name="مستطيل 5"/>
          <p:cNvSpPr/>
          <p:nvPr/>
        </p:nvSpPr>
        <p:spPr>
          <a:xfrm>
            <a:off x="539552" y="4941168"/>
            <a:ext cx="7344816" cy="646331"/>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b="1" dirty="0">
                <a:solidFill>
                  <a:srgbClr val="0000FF"/>
                </a:solidFill>
              </a:rPr>
              <a:t>الْمَخْلُوقَاتُ الْحَيَّةُ تَتَكوَّنُ مِنْ خَلايَا</a:t>
            </a:r>
          </a:p>
        </p:txBody>
      </p:sp>
      <p:sp>
        <p:nvSpPr>
          <p:cNvPr id="8" name="Cloud 7"/>
          <p:cNvSpPr/>
          <p:nvPr/>
        </p:nvSpPr>
        <p:spPr>
          <a:xfrm>
            <a:off x="2411760" y="3068960"/>
            <a:ext cx="4581891" cy="983873"/>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3600" b="1" dirty="0" smtClean="0">
                <a:solidFill>
                  <a:srgbClr val="0000FF"/>
                </a:solidFill>
              </a:rPr>
              <a:t>الْمَخْلُوقَاتُ الْحَيَّةُ</a:t>
            </a:r>
            <a:endParaRPr lang="ar-SA" sz="3600" b="1" dirty="0">
              <a:solidFill>
                <a:srgbClr val="0000FF"/>
              </a:solidFill>
            </a:endParaRPr>
          </a:p>
        </p:txBody>
      </p:sp>
    </p:spTree>
  </p:cSld>
  <p:clrMapOvr>
    <a:masterClrMapping/>
  </p:clrMapOvr>
  <p:transition>
    <p:strips dir="ru"/>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وَحْدَةُ الأُولى.wav"/>
                                        </p:tgtEl>
                                      </p:cMediaNode>
                                    </p:audio>
                                  </p:sub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الْمَخْلُوقَاتُ الْحَيَّةُ تَتَكوَّنُ مِنْ خَلا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611560" y="1700808"/>
            <a:ext cx="7929562" cy="624423"/>
          </a:xfrm>
          <a:prstGeom prst="snip2Diag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ما خصائص ممالك  المخلوقات الحية؟</a:t>
            </a:r>
          </a:p>
        </p:txBody>
      </p:sp>
      <p:sp>
        <p:nvSpPr>
          <p:cNvPr id="6" name="Rectangle 1"/>
          <p:cNvSpPr>
            <a:spLocks noChangeArrowheads="1"/>
          </p:cNvSpPr>
          <p:nvPr/>
        </p:nvSpPr>
        <p:spPr bwMode="auto">
          <a:xfrm>
            <a:off x="611188" y="3427184"/>
            <a:ext cx="7651750"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نظم العلماء المخلوقات الحية بتصنيفها في مجموعات تبعا لاشتراكها في خصائص معينة، وكل مملكة منها تدل على بديع صنع الخالق الحكيم، وعلى أهميتها في توازن الحياة. ومن هذه المخلوقات ما هو صغير لا يرى بالعين المجردة، ويسمى المخلوقات الحية الدقيقة، ومعظمها يتكون من خلية واحدة</a:t>
            </a:r>
            <a:endParaRPr lang="en-US" sz="2800" b="1" dirty="0">
              <a:solidFill>
                <a:srgbClr val="0000FF"/>
              </a:solidFill>
            </a:endParaRPr>
          </a:p>
        </p:txBody>
      </p:sp>
      <p:sp>
        <p:nvSpPr>
          <p:cNvPr id="7" name="Footer Placeholder 6"/>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ا خصائص ممالك  المخلوقات الحية؟.wav"/>
                                        </p:tgtEl>
                                      </p:cMediaNode>
                                    </p:audio>
                                  </p:sub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4" name="نظم العلماء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1547664" y="1556792"/>
            <a:ext cx="6336704" cy="624423"/>
          </a:xfrm>
          <a:prstGeom prst="snip2Diag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ما خصائص ممالك  المخلوقات الحية؟</a:t>
            </a:r>
          </a:p>
        </p:txBody>
      </p:sp>
      <p:sp>
        <p:nvSpPr>
          <p:cNvPr id="6" name="Rectangle 1"/>
          <p:cNvSpPr>
            <a:spLocks noChangeArrowheads="1"/>
          </p:cNvSpPr>
          <p:nvPr/>
        </p:nvSpPr>
        <p:spPr bwMode="auto">
          <a:xfrm>
            <a:off x="683568" y="3068960"/>
            <a:ext cx="7651750"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مثل البكتريا وبعض أنواع الفطريات والطلائعيات. وهناك أنواع أخرى من المخلوقات الحية التي نراها بأعيننا أكثر تعقيداً في تركيبها؛ حيث تتكون من عدة خلايا، ومنها النباتات والحيوانات وبعض أنواع المخلوقات الحية الدقيقة، قال تعالى:( فَلاَ أُقْسِمُ بِمَا تُبْصِرُونَ . وَمَا لاَ تُبْصِرُونَ ) الحاقة‏</a:t>
            </a:r>
            <a:endParaRPr lang="en-US" sz="2800" b="1" dirty="0">
              <a:solidFill>
                <a:srgbClr val="0000FF"/>
              </a:solidFill>
            </a:endParaRPr>
          </a:p>
        </p:txBody>
      </p:sp>
      <p:sp>
        <p:nvSpPr>
          <p:cNvPr id="7" name="Footer Placeholder 6"/>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مثل البكتريا وبعض أنوا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539552" y="1196752"/>
            <a:ext cx="7929563" cy="624423"/>
          </a:xfrm>
          <a:prstGeom prst="snip2Diag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ما خصائص ممالك  المخلوقات الحية؟</a:t>
            </a:r>
          </a:p>
        </p:txBody>
      </p:sp>
      <p:sp>
        <p:nvSpPr>
          <p:cNvPr id="3" name="Cloud 2"/>
          <p:cNvSpPr/>
          <p:nvPr/>
        </p:nvSpPr>
        <p:spPr>
          <a:xfrm>
            <a:off x="5436096" y="2420888"/>
            <a:ext cx="2571750" cy="796469"/>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البَكْتيرْيا</a:t>
            </a:r>
          </a:p>
        </p:txBody>
      </p:sp>
      <p:grpSp>
        <p:nvGrpSpPr>
          <p:cNvPr id="4" name="Group 6"/>
          <p:cNvGrpSpPr>
            <a:grpSpLocks/>
          </p:cNvGrpSpPr>
          <p:nvPr/>
        </p:nvGrpSpPr>
        <p:grpSpPr bwMode="auto">
          <a:xfrm>
            <a:off x="323850" y="2492375"/>
            <a:ext cx="2714625" cy="3209925"/>
            <a:chOff x="571472" y="2006260"/>
            <a:chExt cx="2714644" cy="3006518"/>
          </a:xfrm>
        </p:grpSpPr>
        <p:pic>
          <p:nvPicPr>
            <p:cNvPr id="9218" name="Picture 2"/>
            <p:cNvPicPr>
              <a:picLocks noChangeAspect="1" noChangeArrowheads="1"/>
            </p:cNvPicPr>
            <p:nvPr/>
          </p:nvPicPr>
          <p:blipFill>
            <a:blip r:embed="rId6" cstate="print"/>
            <a:srcRect/>
            <a:stretch>
              <a:fillRect/>
            </a:stretch>
          </p:blipFill>
          <p:spPr bwMode="auto">
            <a:xfrm>
              <a:off x="571472" y="2006260"/>
              <a:ext cx="2714644" cy="2518109"/>
            </a:xfrm>
            <a:prstGeom prst="rect">
              <a:avLst/>
            </a:prstGeom>
            <a:ln w="57150">
              <a:solidFill>
                <a:schemeClr val="tx1"/>
              </a:solidFill>
            </a:ln>
            <a:effectLst>
              <a:reflection blurRad="12700" stA="30000" endPos="30000" dist="5000" dir="5400000" sy="-100000" algn="bl" rotWithShape="0"/>
            </a:effectLst>
          </p:spPr>
        </p:pic>
        <p:sp>
          <p:nvSpPr>
            <p:cNvPr id="30727" name="Rectangle 5"/>
            <p:cNvSpPr>
              <a:spLocks noChangeArrowheads="1"/>
            </p:cNvSpPr>
            <p:nvPr/>
          </p:nvSpPr>
          <p:spPr bwMode="auto">
            <a:xfrm>
              <a:off x="571472" y="4644026"/>
              <a:ext cx="2667019" cy="36875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ar-EG" b="1" dirty="0"/>
                <a:t>نَوْعٌ مِنَ البَكْتِيرْيَا يُسَبِّب الالْتِهَابَاتِ</a:t>
              </a:r>
            </a:p>
          </p:txBody>
        </p:sp>
      </p:grpSp>
      <p:sp>
        <p:nvSpPr>
          <p:cNvPr id="10" name="Rectangle 3"/>
          <p:cNvSpPr>
            <a:spLocks noChangeArrowheads="1"/>
          </p:cNvSpPr>
          <p:nvPr/>
        </p:nvSpPr>
        <p:spPr bwMode="auto">
          <a:xfrm>
            <a:off x="3923928" y="3356992"/>
            <a:ext cx="4464769"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تعد الْبَكْتِيرْيَا والبدائيات أصغر المخلوقات الحية الدقيقة </a:t>
            </a:r>
            <a:r>
              <a:rPr lang="ar-EG" sz="2800" b="1" dirty="0" err="1">
                <a:solidFill>
                  <a:srgbClr val="0000FF"/>
                </a:solidFill>
              </a:rPr>
              <a:t>وأبْسَطها.</a:t>
            </a:r>
            <a:r>
              <a:rPr lang="ar-EG" sz="2800" b="1" dirty="0">
                <a:solidFill>
                  <a:srgbClr val="0000FF"/>
                </a:solidFill>
              </a:rPr>
              <a:t> وهي تتكون من خلية </a:t>
            </a:r>
            <a:r>
              <a:rPr lang="ar-EG" sz="2800" b="1" dirty="0" err="1">
                <a:solidFill>
                  <a:srgbClr val="0000FF"/>
                </a:solidFill>
              </a:rPr>
              <a:t>واحدة.</a:t>
            </a:r>
            <a:r>
              <a:rPr lang="ar-EG" sz="2800" b="1" dirty="0">
                <a:solidFill>
                  <a:srgbClr val="0000FF"/>
                </a:solidFill>
              </a:rPr>
              <a:t> وهما المخلوقان الوحيدان اللذان لا يحتويان على </a:t>
            </a:r>
            <a:r>
              <a:rPr lang="ar-EG" sz="2800" b="1" dirty="0" err="1">
                <a:solidFill>
                  <a:srgbClr val="0000FF"/>
                </a:solidFill>
              </a:rPr>
              <a:t>نواة.</a:t>
            </a:r>
            <a:r>
              <a:rPr lang="ar-EG" sz="2800" b="1" dirty="0">
                <a:solidFill>
                  <a:srgbClr val="0000FF"/>
                </a:solidFill>
              </a:rPr>
              <a:t> </a:t>
            </a:r>
          </a:p>
        </p:txBody>
      </p:sp>
      <p:sp>
        <p:nvSpPr>
          <p:cNvPr id="5" name="Footer Placeholder 4"/>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بَكْتيرْيا.wav"/>
                                        </p:tgtEl>
                                      </p:cMediaNode>
                                    </p:audio>
                                  </p:subTnLst>
                                </p:cTn>
                              </p:par>
                              <p:par>
                                <p:cTn id="10" presetID="17"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تعد الْبَكْتِيرْيَا والبدائيات أصغر.wav"/>
                                        </p:tgtEl>
                                      </p:cMediaNode>
                                    </p:audio>
                                  </p:sub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نوع من البكتريا يسب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971600" y="1052736"/>
            <a:ext cx="6984776" cy="624423"/>
          </a:xfrm>
          <a:prstGeom prst="snip2Diag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ما خصائص ممالك  المخلوقات الحية؟</a:t>
            </a:r>
          </a:p>
        </p:txBody>
      </p:sp>
      <p:sp>
        <p:nvSpPr>
          <p:cNvPr id="3" name="Cloud 2"/>
          <p:cNvSpPr/>
          <p:nvPr/>
        </p:nvSpPr>
        <p:spPr>
          <a:xfrm>
            <a:off x="5796136" y="2132856"/>
            <a:ext cx="2571750" cy="796469"/>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البَكْتيرْيا</a:t>
            </a:r>
          </a:p>
        </p:txBody>
      </p:sp>
      <p:grpSp>
        <p:nvGrpSpPr>
          <p:cNvPr id="14341" name="Group 6"/>
          <p:cNvGrpSpPr>
            <a:grpSpLocks/>
          </p:cNvGrpSpPr>
          <p:nvPr/>
        </p:nvGrpSpPr>
        <p:grpSpPr bwMode="auto">
          <a:xfrm>
            <a:off x="179388" y="2492375"/>
            <a:ext cx="2936875" cy="3208338"/>
            <a:chOff x="427455" y="2006260"/>
            <a:chExt cx="2937043" cy="3005583"/>
          </a:xfrm>
        </p:grpSpPr>
        <p:pic>
          <p:nvPicPr>
            <p:cNvPr id="8" name="Picture 2"/>
            <p:cNvPicPr>
              <a:picLocks noChangeAspect="1" noChangeArrowheads="1"/>
            </p:cNvPicPr>
            <p:nvPr/>
          </p:nvPicPr>
          <p:blipFill>
            <a:blip r:embed="rId4" cstate="print"/>
            <a:srcRect/>
            <a:stretch>
              <a:fillRect/>
            </a:stretch>
          </p:blipFill>
          <p:spPr bwMode="auto">
            <a:xfrm>
              <a:off x="571472" y="2006260"/>
              <a:ext cx="2714644" cy="2518109"/>
            </a:xfrm>
            <a:prstGeom prst="rect">
              <a:avLst/>
            </a:prstGeom>
            <a:ln w="57150">
              <a:solidFill>
                <a:schemeClr val="tx1"/>
              </a:solidFill>
            </a:ln>
            <a:effectLst>
              <a:reflection blurRad="12700" stA="30000" endPos="30000" dist="5000" dir="5400000" sy="-100000" algn="bl" rotWithShape="0"/>
            </a:effectLst>
          </p:spPr>
        </p:pic>
        <p:sp>
          <p:nvSpPr>
            <p:cNvPr id="9" name="Rectangle 5"/>
            <p:cNvSpPr>
              <a:spLocks noChangeArrowheads="1"/>
            </p:cNvSpPr>
            <p:nvPr/>
          </p:nvSpPr>
          <p:spPr bwMode="auto">
            <a:xfrm>
              <a:off x="427455" y="4637075"/>
              <a:ext cx="2937043" cy="37476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ar-EG" sz="2000" b="1" dirty="0"/>
                <a:t>نَوْعٌ مِنَ البَكْتِيرْيَا يُسَبِّب الالْتِهَابَاتِ</a:t>
              </a:r>
            </a:p>
          </p:txBody>
        </p:sp>
      </p:grpSp>
      <p:sp>
        <p:nvSpPr>
          <p:cNvPr id="10" name="Rectangle 3"/>
          <p:cNvSpPr>
            <a:spLocks noChangeArrowheads="1"/>
          </p:cNvSpPr>
          <p:nvPr/>
        </p:nvSpPr>
        <p:spPr bwMode="auto">
          <a:xfrm>
            <a:off x="3276154" y="3486487"/>
            <a:ext cx="5256286"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وقد صنفت البدائيات في المملكة التي تنتمي إليها </a:t>
            </a:r>
            <a:r>
              <a:rPr lang="ar-EG" sz="2800" b="1" dirty="0" err="1">
                <a:solidFill>
                  <a:srgbClr val="0000FF"/>
                </a:solidFill>
              </a:rPr>
              <a:t>البكتريا.</a:t>
            </a:r>
            <a:r>
              <a:rPr lang="ar-EG" sz="2800" b="1" dirty="0">
                <a:solidFill>
                  <a:srgbClr val="0000FF"/>
                </a:solidFill>
              </a:rPr>
              <a:t> بعض أنواع البكتريا تصنع غذاءها بنفسها، وبعضها الآخر يحلل النباتات والحيوانات الميتة للحصول على الغذاء.</a:t>
            </a: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وقد صنفت البدائيات في المملك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6" cstate="print"/>
          <a:srcRect/>
          <a:stretch>
            <a:fillRect/>
          </a:stretch>
        </p:blipFill>
        <p:spPr bwMode="auto">
          <a:xfrm>
            <a:off x="250825" y="1628775"/>
            <a:ext cx="2413000" cy="4752975"/>
          </a:xfrm>
          <a:prstGeom prst="rect">
            <a:avLst/>
          </a:prstGeom>
          <a:noFill/>
          <a:ln w="31750">
            <a:solidFill>
              <a:schemeClr val="accent6">
                <a:lumMod val="50000"/>
              </a:schemeClr>
            </a:solidFill>
            <a:miter lim="800000"/>
            <a:headEnd/>
            <a:tailEnd/>
          </a:ln>
        </p:spPr>
      </p:pic>
      <p:sp>
        <p:nvSpPr>
          <p:cNvPr id="16" name="Snip Diagonal Corner Rectangle 1"/>
          <p:cNvSpPr/>
          <p:nvPr/>
        </p:nvSpPr>
        <p:spPr>
          <a:xfrm>
            <a:off x="683568" y="860361"/>
            <a:ext cx="7929563" cy="624423"/>
          </a:xfrm>
          <a:prstGeom prst="snip2Diag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ما خصائص ممالك  المخلوقات الحية؟</a:t>
            </a:r>
          </a:p>
        </p:txBody>
      </p:sp>
      <p:sp>
        <p:nvSpPr>
          <p:cNvPr id="2" name="Cloud 1"/>
          <p:cNvSpPr/>
          <p:nvPr/>
        </p:nvSpPr>
        <p:spPr>
          <a:xfrm>
            <a:off x="5076056" y="1916832"/>
            <a:ext cx="3000396" cy="796469"/>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الفُطْريَّاتُ</a:t>
            </a:r>
          </a:p>
        </p:txBody>
      </p:sp>
      <p:sp>
        <p:nvSpPr>
          <p:cNvPr id="9" name="TextBox 2"/>
          <p:cNvSpPr txBox="1">
            <a:spLocks noChangeArrowheads="1"/>
          </p:cNvSpPr>
          <p:nvPr/>
        </p:nvSpPr>
        <p:spPr bwMode="auto">
          <a:xfrm>
            <a:off x="2843213" y="2924175"/>
            <a:ext cx="6073775" cy="2962513"/>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مَخْلُوقاتٌ حَيَّةٌ دَقِيقَةٌ بَعْض أنواع الفطريات تحمل بعض صفات النَّبَاتَاتِ والحيوانات؛ فتشبه النباتات في احتواء خَلايَاها على جدران خلوية؛ وتشبه الحيوانات في عدم احتواء خلاياها على كلوروفيل؛ لذلك لا تستطيع أن تضع غذاءها بنفسها.</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طْريَّاتُ.wav"/>
                                        </p:tgtEl>
                                      </p:cMediaNode>
                                    </p:audio>
                                  </p:sub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مَخْلُوقاتٌ حَيَّةٌ دَقِيقَةٌ بَعْض.wav"/>
                                        </p:tgtEl>
                                      </p:cMediaNode>
                                    </p:audio>
                                  </p:sub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Scale>
                                      <p:cBhvr>
                                        <p:cTn id="19"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7"/>
                                        </p:tgtEl>
                                        <p:attrNameLst>
                                          <p:attrName>ppt_x</p:attrName>
                                          <p:attrName>ppt_y</p:attrName>
                                        </p:attrNameLst>
                                      </p:cBhvr>
                                    </p:animMotion>
                                    <p:animEffect transition="in" filter="fade">
                                      <p:cBhvr>
                                        <p:cTn id="21" dur="10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5" name="الخميرة نوع من الفطري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1043608" y="764704"/>
            <a:ext cx="7200800" cy="624423"/>
          </a:xfrm>
          <a:prstGeom prst="snip2Diag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ما خصائص ممالك  المخلوقات الحية؟</a:t>
            </a:r>
          </a:p>
        </p:txBody>
      </p:sp>
      <p:sp>
        <p:nvSpPr>
          <p:cNvPr id="3" name="Cloud 1"/>
          <p:cNvSpPr/>
          <p:nvPr/>
        </p:nvSpPr>
        <p:spPr>
          <a:xfrm>
            <a:off x="5076056" y="1844824"/>
            <a:ext cx="3000396" cy="796469"/>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الفُطْريَّاتُ</a:t>
            </a:r>
          </a:p>
        </p:txBody>
      </p:sp>
      <p:pic>
        <p:nvPicPr>
          <p:cNvPr id="86018" name="Picture 2"/>
          <p:cNvPicPr>
            <a:picLocks noChangeAspect="1" noChangeArrowheads="1"/>
          </p:cNvPicPr>
          <p:nvPr/>
        </p:nvPicPr>
        <p:blipFill>
          <a:blip r:embed="rId4" cstate="print"/>
          <a:srcRect/>
          <a:stretch>
            <a:fillRect/>
          </a:stretch>
        </p:blipFill>
        <p:spPr bwMode="auto">
          <a:xfrm>
            <a:off x="250825" y="1628775"/>
            <a:ext cx="2413000" cy="4752975"/>
          </a:xfrm>
          <a:prstGeom prst="rect">
            <a:avLst/>
          </a:prstGeom>
          <a:noFill/>
          <a:ln w="31750">
            <a:solidFill>
              <a:schemeClr val="accent6">
                <a:lumMod val="50000"/>
              </a:schemeClr>
            </a:solidFill>
            <a:miter lim="800000"/>
            <a:headEnd/>
            <a:tailEnd/>
          </a:ln>
        </p:spPr>
      </p:pic>
      <p:sp>
        <p:nvSpPr>
          <p:cNvPr id="8" name="TextBox 2"/>
          <p:cNvSpPr txBox="1">
            <a:spLocks noChangeArrowheads="1"/>
          </p:cNvSpPr>
          <p:nvPr/>
        </p:nvSpPr>
        <p:spPr bwMode="auto">
          <a:xfrm>
            <a:off x="2843213" y="2924175"/>
            <a:ext cx="6073775" cy="2553891"/>
          </a:xfrm>
          <a:prstGeom prst="round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وتُعَدُّ </a:t>
            </a:r>
            <a:r>
              <a:rPr lang="ar-EG" sz="2800" b="1" dirty="0" err="1">
                <a:solidFill>
                  <a:srgbClr val="0000FF"/>
                </a:solidFill>
              </a:rPr>
              <a:t>الْخَمِيرَةُ</a:t>
            </a:r>
            <a:r>
              <a:rPr lang="ar-EG" sz="2800" b="1" dirty="0">
                <a:solidFill>
                  <a:srgbClr val="0000FF"/>
                </a:solidFill>
              </a:rPr>
              <a:t> مِنْ أَكْثَرِ الفُطْرِيَّاتِ استِعْمَالاً؛ إذ تستخدم في صنع الخبز، فتسبب انتفاخ </a:t>
            </a:r>
            <a:r>
              <a:rPr lang="ar-EG" sz="2800" b="1" dirty="0" err="1">
                <a:solidFill>
                  <a:srgbClr val="0000FF"/>
                </a:solidFill>
              </a:rPr>
              <a:t>العجين.</a:t>
            </a:r>
            <a:r>
              <a:rPr lang="ar-EG" sz="2800" b="1" dirty="0">
                <a:solidFill>
                  <a:srgbClr val="0000FF"/>
                </a:solidFill>
              </a:rPr>
              <a:t> </a:t>
            </a:r>
            <a:r>
              <a:rPr lang="ar-EG" sz="2800" b="1" dirty="0" err="1">
                <a:solidFill>
                  <a:srgbClr val="0000FF"/>
                </a:solidFill>
              </a:rPr>
              <a:t>والخميرة</a:t>
            </a:r>
            <a:r>
              <a:rPr lang="ar-EG" sz="2800" b="1" dirty="0">
                <a:solidFill>
                  <a:srgbClr val="0000FF"/>
                </a:solidFill>
              </a:rPr>
              <a:t> من الفطريات التي تتكون من خلية واحدة، وهناك بعض أنواع الفطريات مثل فطر </a:t>
            </a:r>
            <a:r>
              <a:rPr lang="ar-EG" sz="2800" b="1" dirty="0" err="1">
                <a:solidFill>
                  <a:srgbClr val="0000FF"/>
                </a:solidFill>
              </a:rPr>
              <a:t>الكمأة</a:t>
            </a:r>
            <a:r>
              <a:rPr lang="ar-EG" sz="2800" b="1" dirty="0">
                <a:solidFill>
                  <a:srgbClr val="0000FF"/>
                </a:solidFill>
              </a:rPr>
              <a:t> والمشروم تتكون من عدة </a:t>
            </a:r>
            <a:r>
              <a:rPr lang="ar-EG" sz="2800" b="1" dirty="0" err="1">
                <a:solidFill>
                  <a:srgbClr val="0000FF"/>
                </a:solidFill>
              </a:rPr>
              <a:t>خلايا.</a:t>
            </a:r>
            <a:r>
              <a:rPr lang="ar-EG" sz="2800" b="1" dirty="0">
                <a:solidFill>
                  <a:srgbClr val="0000FF"/>
                </a:solidFill>
              </a:rPr>
              <a:t> </a:t>
            </a: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وتُعَدُّ الْخَمِيرَةُ مِنْ أَكْثَ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1"/>
          <p:cNvSpPr txBox="1"/>
          <p:nvPr/>
        </p:nvSpPr>
        <p:spPr bwMode="auto">
          <a:xfrm rot="20901676">
            <a:off x="3708431" y="1702081"/>
            <a:ext cx="3992647" cy="1077575"/>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4000" b="1" dirty="0">
                <a:solidFill>
                  <a:srgbClr val="0000FF"/>
                </a:solidFill>
              </a:rPr>
              <a:t>حقيقة</a:t>
            </a:r>
          </a:p>
        </p:txBody>
      </p:sp>
      <p:sp>
        <p:nvSpPr>
          <p:cNvPr id="9" name="Rectangle 7"/>
          <p:cNvSpPr>
            <a:spLocks noChangeArrowheads="1"/>
          </p:cNvSpPr>
          <p:nvPr/>
        </p:nvSpPr>
        <p:spPr bwMode="auto">
          <a:xfrm>
            <a:off x="1403648" y="3861048"/>
            <a:ext cx="5904656" cy="2014597"/>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4000" b="1" dirty="0">
                <a:solidFill>
                  <a:srgbClr val="0000FF"/>
                </a:solidFill>
              </a:rPr>
              <a:t>ليست كل البكتريا ضارة.</a:t>
            </a: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9"/>
                                        </p:tgtEl>
                                        <p:attrNameLst>
                                          <p:attrName>ppt_y</p:attrName>
                                        </p:attrNameLst>
                                      </p:cBhvr>
                                      <p:tavLst>
                                        <p:tav tm="0">
                                          <p:val>
                                            <p:strVal val="#ppt_y"/>
                                          </p:val>
                                        </p:tav>
                                        <p:tav tm="100000">
                                          <p:val>
                                            <p:strVal val="#ppt_y"/>
                                          </p:val>
                                        </p:tav>
                                      </p:tavLst>
                                    </p:anim>
                                    <p:animEffect transition="in" filter="fade">
                                      <p:cBhvr>
                                        <p:cTn id="10"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ليست كل البكتريا ضا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4716016" y="1052736"/>
            <a:ext cx="3357586" cy="796469"/>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الطَّلائِعِيَّاتُ</a:t>
            </a:r>
          </a:p>
        </p:txBody>
      </p:sp>
      <p:sp>
        <p:nvSpPr>
          <p:cNvPr id="11" name="Rectangle 2"/>
          <p:cNvSpPr>
            <a:spLocks noChangeArrowheads="1"/>
          </p:cNvSpPr>
          <p:nvPr/>
        </p:nvSpPr>
        <p:spPr bwMode="auto">
          <a:xfrm>
            <a:off x="3491880" y="2204864"/>
            <a:ext cx="4994275" cy="353943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تتنوع الطلائعيات في أنواعها؛ فمنها مخلوقات حية وحيدة الخلية، ومنها مخلوقات عديدة الخلايا.</a:t>
            </a:r>
            <a:endParaRPr lang="en-US" sz="2800" b="1" dirty="0">
              <a:solidFill>
                <a:srgbClr val="0000FF"/>
              </a:solidFill>
            </a:endParaRPr>
          </a:p>
          <a:p>
            <a:pPr algn="ctr" fontAlgn="auto">
              <a:spcBef>
                <a:spcPts val="0"/>
              </a:spcBef>
              <a:spcAft>
                <a:spcPts val="0"/>
              </a:spcAft>
              <a:defRPr/>
            </a:pPr>
            <a:r>
              <a:rPr lang="ar-EG" sz="2800" b="1" dirty="0">
                <a:solidFill>
                  <a:srgbClr val="0000FF"/>
                </a:solidFill>
              </a:rPr>
              <a:t>توجد نواة داخل كل خلية من خلايا الطلائعيات المختلفة كما تحتوي على بعض التراكيب الأخرى (عضيات)؛ للقيام بوظائف مختلفة. فالبراميسيوم مثلاً يحتوي على تراكيب لإخراج الماء الزائد.</a:t>
            </a:r>
            <a:endParaRPr lang="en-US" sz="2800" b="1" dirty="0">
              <a:solidFill>
                <a:srgbClr val="0000FF"/>
              </a:solidFill>
            </a:endParaRPr>
          </a:p>
        </p:txBody>
      </p:sp>
      <p:sp>
        <p:nvSpPr>
          <p:cNvPr id="12" name="Rectangle 10"/>
          <p:cNvSpPr>
            <a:spLocks noChangeArrowheads="1"/>
          </p:cNvSpPr>
          <p:nvPr/>
        </p:nvSpPr>
        <p:spPr bwMode="auto">
          <a:xfrm>
            <a:off x="323850" y="5445125"/>
            <a:ext cx="3024188" cy="8318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ar-EG" sz="2400" b="1" dirty="0"/>
              <a:t>تحتوي خلية </a:t>
            </a:r>
            <a:r>
              <a:rPr lang="ar-EG" sz="2400" b="1" dirty="0" err="1"/>
              <a:t>البراميسيوم</a:t>
            </a:r>
            <a:r>
              <a:rPr lang="ar-EG" sz="2400" b="1" dirty="0"/>
              <a:t> على تراكيب كثيرة متنوعة.</a:t>
            </a:r>
            <a:endParaRPr lang="en-US" sz="2400" b="1" dirty="0"/>
          </a:p>
        </p:txBody>
      </p:sp>
      <p:pic>
        <p:nvPicPr>
          <p:cNvPr id="13" name="Picture 1"/>
          <p:cNvPicPr>
            <a:picLocks noChangeAspect="1" noChangeArrowheads="1"/>
          </p:cNvPicPr>
          <p:nvPr/>
        </p:nvPicPr>
        <p:blipFill>
          <a:blip r:embed="rId6" cstate="print"/>
          <a:srcRect/>
          <a:stretch>
            <a:fillRect/>
          </a:stretch>
        </p:blipFill>
        <p:spPr bwMode="auto">
          <a:xfrm>
            <a:off x="250825" y="1844675"/>
            <a:ext cx="3168650" cy="3500438"/>
          </a:xfrm>
          <a:prstGeom prst="rect">
            <a:avLst/>
          </a:prstGeom>
          <a:noFill/>
          <a:ln w="28575">
            <a:solidFill>
              <a:schemeClr val="accent6">
                <a:lumMod val="50000"/>
              </a:schemeClr>
            </a:solidFill>
            <a:miter lim="800000"/>
            <a:headEnd/>
            <a:tailEnd/>
          </a:ln>
        </p:spPr>
      </p:pic>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طَّلائِعِيَّاتُ.wav"/>
                                        </p:tgtEl>
                                      </p:cMediaNode>
                                    </p:audio>
                                  </p:subTnLst>
                                </p:cTn>
                              </p:par>
                              <p:par>
                                <p:cTn id="10" presetID="22" presetClass="entr" presetSubtype="2"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تتنوع الطلائعيات في أنواعها.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5" name="تحتوي خلية البراميسيو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6"/>
          <p:cNvSpPr/>
          <p:nvPr/>
        </p:nvSpPr>
        <p:spPr>
          <a:xfrm>
            <a:off x="4644008" y="908720"/>
            <a:ext cx="3357586" cy="796469"/>
          </a:xfrm>
          <a:prstGeom prst="cloud">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الطَّلائِعِيَّاتُ</a:t>
            </a:r>
          </a:p>
        </p:txBody>
      </p:sp>
      <p:sp>
        <p:nvSpPr>
          <p:cNvPr id="3" name="Rectangle 10"/>
          <p:cNvSpPr>
            <a:spLocks noChangeArrowheads="1"/>
          </p:cNvSpPr>
          <p:nvPr/>
        </p:nvSpPr>
        <p:spPr bwMode="auto">
          <a:xfrm>
            <a:off x="323850" y="5445125"/>
            <a:ext cx="3024188" cy="8318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ar-EG" sz="2400" b="1" dirty="0"/>
              <a:t>تحتوي خلية </a:t>
            </a:r>
            <a:r>
              <a:rPr lang="ar-EG" sz="2400" b="1" dirty="0" err="1"/>
              <a:t>البراميسيوم</a:t>
            </a:r>
            <a:r>
              <a:rPr lang="ar-EG" sz="2400" b="1" dirty="0"/>
              <a:t> على تراكيب كثيرة متنوعة.</a:t>
            </a:r>
            <a:endParaRPr lang="en-US" sz="2400" b="1" dirty="0"/>
          </a:p>
        </p:txBody>
      </p:sp>
      <p:pic>
        <p:nvPicPr>
          <p:cNvPr id="4" name="Picture 1"/>
          <p:cNvPicPr>
            <a:picLocks noChangeAspect="1" noChangeArrowheads="1"/>
          </p:cNvPicPr>
          <p:nvPr/>
        </p:nvPicPr>
        <p:blipFill>
          <a:blip r:embed="rId4" cstate="print"/>
          <a:srcRect/>
          <a:stretch>
            <a:fillRect/>
          </a:stretch>
        </p:blipFill>
        <p:spPr bwMode="auto">
          <a:xfrm>
            <a:off x="250825" y="1844675"/>
            <a:ext cx="3168650" cy="3500438"/>
          </a:xfrm>
          <a:prstGeom prst="rect">
            <a:avLst/>
          </a:prstGeom>
          <a:noFill/>
          <a:ln w="28575">
            <a:solidFill>
              <a:schemeClr val="accent6">
                <a:lumMod val="50000"/>
              </a:schemeClr>
            </a:solidFill>
            <a:miter lim="800000"/>
            <a:headEnd/>
            <a:tailEnd/>
          </a:ln>
        </p:spPr>
      </p:pic>
      <p:sp>
        <p:nvSpPr>
          <p:cNvPr id="6" name="Rectangle 2"/>
          <p:cNvSpPr>
            <a:spLocks noChangeArrowheads="1"/>
          </p:cNvSpPr>
          <p:nvPr/>
        </p:nvSpPr>
        <p:spPr bwMode="auto">
          <a:xfrm>
            <a:off x="3708400" y="2377966"/>
            <a:ext cx="5219700" cy="3108543"/>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وبعض الطلائعيات تصنع غذاءها بنفسها، مثل الطحالب. ويتغذى بعضها الآخر على مخلوقات حية أخرى.</a:t>
            </a:r>
            <a:endParaRPr lang="en-US" sz="2800" b="1" dirty="0">
              <a:solidFill>
                <a:srgbClr val="0000FF"/>
              </a:solidFill>
            </a:endParaRPr>
          </a:p>
          <a:p>
            <a:pPr algn="ctr" fontAlgn="auto">
              <a:spcBef>
                <a:spcPts val="0"/>
              </a:spcBef>
              <a:spcAft>
                <a:spcPts val="0"/>
              </a:spcAft>
              <a:defRPr/>
            </a:pPr>
            <a:r>
              <a:rPr lang="ar-EG" sz="2800" b="1" dirty="0">
                <a:solidFill>
                  <a:srgbClr val="0000FF"/>
                </a:solidFill>
              </a:rPr>
              <a:t>معظم الطلائعيات غير ضارة، وبعضها مفيد، وتعد بعض أنواع الطلائعيات مصدر غذاء لمخلوقات أخرى، وبعض الطلائعيات تسبب أمراضاً خطيرة مثل مرض الملاريا.</a:t>
            </a:r>
            <a:endParaRPr lang="en-US" sz="2800" b="1" dirty="0">
              <a:solidFill>
                <a:srgbClr val="0000FF"/>
              </a:solidFill>
            </a:endParaRPr>
          </a:p>
        </p:txBody>
      </p:sp>
      <p:sp>
        <p:nvSpPr>
          <p:cNvPr id="7" name="Footer Placeholder 6"/>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وبعض الطلائعيات تصن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a:spLocks noChangeArrowheads="1"/>
          </p:cNvSpPr>
          <p:nvPr/>
        </p:nvSpPr>
        <p:spPr bwMode="auto">
          <a:xfrm>
            <a:off x="6228906" y="692150"/>
            <a:ext cx="104387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النباتات</a:t>
            </a:r>
            <a:endParaRPr lang="en-US" sz="2800" b="1" dirty="0">
              <a:solidFill>
                <a:srgbClr val="0000FF"/>
              </a:solidFill>
            </a:endParaRPr>
          </a:p>
        </p:txBody>
      </p:sp>
      <p:sp>
        <p:nvSpPr>
          <p:cNvPr id="5" name="Rectangle 1"/>
          <p:cNvSpPr>
            <a:spLocks noChangeArrowheads="1"/>
          </p:cNvSpPr>
          <p:nvPr/>
        </p:nvSpPr>
        <p:spPr bwMode="auto">
          <a:xfrm>
            <a:off x="1042988" y="3581965"/>
            <a:ext cx="7164387"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توجد النباتات في أحجام وأشكال وألوان مختلفة؛ فقد تكون صغيرة جداً مثل الحزازيات، التي تنمو على ارتفاع صغير جداً فوق سطح الأرض، ولا يتعدى طولها سنتيمتراً واحداً، ويصعب رؤيتها، وقد تكون طويلة وكبيرة تمتد لتطول بنايات عالية، ومنها النخيل.</a:t>
            </a:r>
            <a:endParaRPr lang="en-US" sz="2800" b="1" dirty="0">
              <a:solidFill>
                <a:srgbClr val="0000FF"/>
              </a:solidFill>
            </a:endParaRPr>
          </a:p>
        </p:txBody>
      </p:sp>
      <p:pic>
        <p:nvPicPr>
          <p:cNvPr id="6" name="Picture 2"/>
          <p:cNvPicPr>
            <a:picLocks noChangeAspect="1" noChangeArrowheads="1"/>
          </p:cNvPicPr>
          <p:nvPr/>
        </p:nvPicPr>
        <p:blipFill>
          <a:blip r:embed="rId5" cstate="print"/>
          <a:srcRect/>
          <a:stretch>
            <a:fillRect/>
          </a:stretch>
        </p:blipFill>
        <p:spPr bwMode="auto">
          <a:xfrm>
            <a:off x="683568" y="764704"/>
            <a:ext cx="2881313" cy="2349500"/>
          </a:xfrm>
          <a:prstGeom prst="rect">
            <a:avLst/>
          </a:prstGeom>
          <a:noFill/>
          <a:ln w="9525">
            <a:solidFill>
              <a:srgbClr val="003300"/>
            </a:solidFill>
            <a:miter lim="800000"/>
            <a:headEnd/>
            <a:tailEnd/>
          </a:ln>
        </p:spPr>
      </p:pic>
      <p:sp>
        <p:nvSpPr>
          <p:cNvPr id="7" name="Footer Placeholder 6"/>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نباتات.wav"/>
                                        </p:tgtEl>
                                      </p:cMediaNode>
                                    </p:audio>
                                  </p:subTnLst>
                                </p:cTn>
                              </p:par>
                              <p:par>
                                <p:cTn id="11" presetID="39" presetClass="entr" presetSubtype="0" accel="100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childTnLst>
                                </p:cTn>
                              </p:par>
                              <p:par>
                                <p:cTn id="17" presetID="43"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
                                        <p:tgtEl>
                                          <p:spTgt spid="5"/>
                                        </p:tgtEl>
                                      </p:cBhvr>
                                    </p:animEffect>
                                    <p:anim calcmode="lin" valueType="num">
                                      <p:cBhvr>
                                        <p:cTn id="20" dur="400" fill="hold"/>
                                        <p:tgtEl>
                                          <p:spTgt spid="5"/>
                                        </p:tgtEl>
                                        <p:attrNameLst>
                                          <p:attrName>ppt_x</p:attrName>
                                        </p:attrNameLst>
                                      </p:cBhvr>
                                      <p:tavLst>
                                        <p:tav tm="0">
                                          <p:val>
                                            <p:strVal val="#ppt_x"/>
                                          </p:val>
                                        </p:tav>
                                        <p:tav tm="100000">
                                          <p:val>
                                            <p:strVal val="#ppt_x"/>
                                          </p:val>
                                        </p:tav>
                                      </p:tavLst>
                                    </p:anim>
                                    <p:anim calcmode="lin" valueType="num">
                                      <p:cBhvr>
                                        <p:cTn id="21" dur="400" fill="hold"/>
                                        <p:tgtEl>
                                          <p:spTgt spid="5"/>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توجد النباتات في أحجام وأشكال وألو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مس عادي 1"/>
          <p:cNvSpPr/>
          <p:nvPr/>
        </p:nvSpPr>
        <p:spPr>
          <a:xfrm>
            <a:off x="5004048" y="1124744"/>
            <a:ext cx="3178692" cy="680085"/>
          </a:xfrm>
          <a:prstGeom prst="pentag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SA" sz="2800" b="1" dirty="0">
                <a:solidFill>
                  <a:srgbClr val="0000FF"/>
                </a:solidFill>
              </a:rPr>
              <a:t>الْفَصلُ الأولُ</a:t>
            </a:r>
          </a:p>
        </p:txBody>
      </p:sp>
      <p:sp>
        <p:nvSpPr>
          <p:cNvPr id="3" name="سهم إلى اليسار واليمين 2"/>
          <p:cNvSpPr/>
          <p:nvPr/>
        </p:nvSpPr>
        <p:spPr>
          <a:xfrm>
            <a:off x="1331640" y="4005064"/>
            <a:ext cx="6267450" cy="523220"/>
          </a:xfrm>
          <a:prstGeom prst="leftRightArrow">
            <a:avLst>
              <a:gd name="adj1" fmla="val 100000"/>
              <a:gd name="adj2" fmla="val 50000"/>
            </a:avLst>
          </a:prstGeom>
          <a:solidFill>
            <a:srgbClr val="66FFFF"/>
          </a:solidFill>
          <a:ln>
            <a:solidFill>
              <a:srgbClr val="FF00FF"/>
            </a:solidFill>
          </a:ln>
        </p:spPr>
        <p:txBody>
          <a:bodyPr wrap="square">
            <a:spAutoFit/>
          </a:bodyPr>
          <a:lstStyle/>
          <a:p>
            <a:pPr algn="ctr" rtl="0" fontAlgn="auto">
              <a:spcBef>
                <a:spcPts val="0"/>
              </a:spcBef>
              <a:spcAft>
                <a:spcPts val="0"/>
              </a:spcAft>
              <a:defRPr/>
            </a:pPr>
            <a:r>
              <a:rPr lang="ar-SA" sz="2800" b="1" dirty="0">
                <a:solidFill>
                  <a:srgbClr val="0000FF"/>
                </a:solidFill>
                <a:latin typeface="Arial" pitchFamily="34" charset="0"/>
                <a:cs typeface="Arial" pitchFamily="34" charset="0"/>
              </a:rPr>
              <a:t>مَمَالِكُ الْمَخْلُوقَاتِ الْحَيَّةِ</a:t>
            </a:r>
          </a:p>
        </p:txBody>
      </p:sp>
      <p:sp>
        <p:nvSpPr>
          <p:cNvPr id="4" name="Footer Placeholder 3"/>
          <p:cNvSpPr>
            <a:spLocks noGrp="1"/>
          </p:cNvSpPr>
          <p:nvPr>
            <p:ph type="ftr" sz="quarter" idx="11"/>
          </p:nvPr>
        </p:nvSpPr>
        <p:spPr>
          <a:xfrm>
            <a:off x="3059832" y="6492875"/>
            <a:ext cx="2895600" cy="365125"/>
          </a:xfrm>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2"/>
                                          </p:stCondLst>
                                        </p:cTn>
                                        <p:tgtEl>
                                          <p:spTgt spid="2"/>
                                        </p:tgtEl>
                                      </p:cBhvr>
                                      <p:to x="100000" y="60000"/>
                                    </p:animScale>
                                    <p:animScale>
                                      <p:cBhvr>
                                        <p:cTn id="14" dur="41"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1" decel="50000">
                                          <p:stCondLst>
                                            <p:cond delay="335"/>
                                          </p:stCondLst>
                                        </p:cTn>
                                        <p:tgtEl>
                                          <p:spTgt spid="2"/>
                                        </p:tgtEl>
                                      </p:cBhvr>
                                      <p:to x="100000" y="100000"/>
                                    </p:animScale>
                                    <p:animScale>
                                      <p:cBhvr>
                                        <p:cTn id="17" dur="7">
                                          <p:stCondLst>
                                            <p:cond delay="410"/>
                                          </p:stCondLst>
                                        </p:cTn>
                                        <p:tgtEl>
                                          <p:spTgt spid="2"/>
                                        </p:tgtEl>
                                      </p:cBhvr>
                                      <p:to x="100000" y="90000"/>
                                    </p:animScale>
                                    <p:animScale>
                                      <p:cBhvr>
                                        <p:cTn id="18" dur="41"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1" decel="50000">
                                          <p:stCondLst>
                                            <p:cond delay="458"/>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الْفَصلُ الأولُ.wav"/>
                                        </p:tgtEl>
                                      </p:cMediaNode>
                                    </p:audio>
                                  </p:sub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4" name="ممالك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مستطيل 2"/>
          <p:cNvSpPr>
            <a:spLocks noChangeArrowheads="1"/>
          </p:cNvSpPr>
          <p:nvPr/>
        </p:nvSpPr>
        <p:spPr bwMode="auto">
          <a:xfrm>
            <a:off x="4644008" y="1412776"/>
            <a:ext cx="3564156"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النباتات</a:t>
            </a:r>
            <a:endParaRPr lang="en-US" sz="2800" b="1" dirty="0">
              <a:solidFill>
                <a:srgbClr val="0000FF"/>
              </a:solidFill>
            </a:endParaRPr>
          </a:p>
        </p:txBody>
      </p:sp>
      <p:sp>
        <p:nvSpPr>
          <p:cNvPr id="5" name="Rectangle 1"/>
          <p:cNvSpPr>
            <a:spLocks noChangeArrowheads="1"/>
          </p:cNvSpPr>
          <p:nvPr/>
        </p:nvSpPr>
        <p:spPr bwMode="auto">
          <a:xfrm>
            <a:off x="1042988" y="3796615"/>
            <a:ext cx="7164387" cy="1815882"/>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تعيش النباتات على اليابسة وفي المياه العذبة والمالحة، ويوجد على الأرض أكثر من 400000 نوع منها. أجسام الأنواع التي تنتمي إلى هذه المملكة تتكون من العديد من الخلايا.</a:t>
            </a:r>
            <a:endParaRPr lang="en-US" sz="2800" b="1" dirty="0">
              <a:solidFill>
                <a:srgbClr val="0000FF"/>
              </a:solidFill>
            </a:endParaRPr>
          </a:p>
        </p:txBody>
      </p:sp>
      <p:pic>
        <p:nvPicPr>
          <p:cNvPr id="21510" name="Picture 2"/>
          <p:cNvPicPr>
            <a:picLocks noChangeAspect="1" noChangeArrowheads="1"/>
          </p:cNvPicPr>
          <p:nvPr/>
        </p:nvPicPr>
        <p:blipFill>
          <a:blip r:embed="rId4" cstate="print"/>
          <a:srcRect/>
          <a:stretch>
            <a:fillRect/>
          </a:stretch>
        </p:blipFill>
        <p:spPr bwMode="auto">
          <a:xfrm>
            <a:off x="611560" y="764704"/>
            <a:ext cx="2881313" cy="2349500"/>
          </a:xfrm>
          <a:prstGeom prst="rect">
            <a:avLst/>
          </a:prstGeom>
          <a:noFill/>
          <a:ln w="9525">
            <a:solidFill>
              <a:srgbClr val="003300"/>
            </a:solidFill>
            <a:miter lim="800000"/>
            <a:headEnd/>
            <a:tailEnd/>
          </a:ln>
        </p:spPr>
      </p:pic>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تعيش النباتات على اليابس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مستطيل 2"/>
          <p:cNvSpPr>
            <a:spLocks noChangeArrowheads="1"/>
          </p:cNvSpPr>
          <p:nvPr/>
        </p:nvSpPr>
        <p:spPr bwMode="auto">
          <a:xfrm>
            <a:off x="5076056" y="1700808"/>
            <a:ext cx="2556044"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النباتات</a:t>
            </a:r>
            <a:endParaRPr lang="en-US" sz="2800" b="1" dirty="0">
              <a:solidFill>
                <a:srgbClr val="0000FF"/>
              </a:solidFill>
            </a:endParaRPr>
          </a:p>
        </p:txBody>
      </p:sp>
      <p:sp>
        <p:nvSpPr>
          <p:cNvPr id="5" name="Rectangle 1"/>
          <p:cNvSpPr>
            <a:spLocks noChangeArrowheads="1"/>
          </p:cNvSpPr>
          <p:nvPr/>
        </p:nvSpPr>
        <p:spPr bwMode="auto">
          <a:xfrm>
            <a:off x="1042988" y="4012852"/>
            <a:ext cx="7164387"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تحتوي معظم خلايا النباتات على البلاستيدات الخضراء التي تتم فيها عملية البناء الضوئي لإنتاج الغذاء. والنباتات لا تنتقل من مكان إلى آخر.</a:t>
            </a:r>
            <a:endParaRPr lang="en-US" sz="2800" b="1" dirty="0">
              <a:solidFill>
                <a:srgbClr val="0000FF"/>
              </a:solidFill>
            </a:endParaRPr>
          </a:p>
        </p:txBody>
      </p:sp>
      <p:pic>
        <p:nvPicPr>
          <p:cNvPr id="22534" name="Picture 2"/>
          <p:cNvPicPr>
            <a:picLocks noChangeAspect="1" noChangeArrowheads="1"/>
          </p:cNvPicPr>
          <p:nvPr/>
        </p:nvPicPr>
        <p:blipFill>
          <a:blip r:embed="rId4" cstate="print"/>
          <a:srcRect/>
          <a:stretch>
            <a:fillRect/>
          </a:stretch>
        </p:blipFill>
        <p:spPr bwMode="auto">
          <a:xfrm>
            <a:off x="754583" y="692696"/>
            <a:ext cx="2881313" cy="2349500"/>
          </a:xfrm>
          <a:prstGeom prst="rect">
            <a:avLst/>
          </a:prstGeom>
          <a:noFill/>
          <a:ln w="9525">
            <a:solidFill>
              <a:srgbClr val="003300"/>
            </a:solidFill>
            <a:miter lim="800000"/>
            <a:headEnd/>
            <a:tailEnd/>
          </a:ln>
        </p:spPr>
      </p:pic>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تحتوي معظم خلايا النباتات ع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a:spLocks noChangeArrowheads="1"/>
          </p:cNvSpPr>
          <p:nvPr/>
        </p:nvSpPr>
        <p:spPr bwMode="auto">
          <a:xfrm>
            <a:off x="5148064" y="1340768"/>
            <a:ext cx="2801302"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الحيوانات</a:t>
            </a:r>
            <a:endParaRPr lang="en-US" sz="2800" b="1" dirty="0">
              <a:solidFill>
                <a:srgbClr val="0000FF"/>
              </a:solidFill>
            </a:endParaRPr>
          </a:p>
        </p:txBody>
      </p:sp>
      <p:sp>
        <p:nvSpPr>
          <p:cNvPr id="5" name="Rectangle 1"/>
          <p:cNvSpPr>
            <a:spLocks noChangeArrowheads="1"/>
          </p:cNvSpPr>
          <p:nvPr/>
        </p:nvSpPr>
        <p:spPr bwMode="auto">
          <a:xfrm>
            <a:off x="900113" y="3890278"/>
            <a:ext cx="7091362" cy="1815882"/>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الحيوانات مخلوقات حية عديدة الخلايا، إلا أن خلاياها لا تحتوي على البلاستيدات الخضراء، لذلك تعتمد في غذائها على مخلوقات أخرى، فهي تتغذى على نباتات أو على حيوانات أخرى.</a:t>
            </a:r>
          </a:p>
        </p:txBody>
      </p:sp>
      <p:pic>
        <p:nvPicPr>
          <p:cNvPr id="8" name="صورة 7" descr="IMG_04072013_.png"/>
          <p:cNvPicPr>
            <a:picLocks noChangeAspect="1"/>
          </p:cNvPicPr>
          <p:nvPr/>
        </p:nvPicPr>
        <p:blipFill>
          <a:blip r:embed="rId5" cstate="print"/>
          <a:srcRect/>
          <a:stretch>
            <a:fillRect/>
          </a:stretch>
        </p:blipFill>
        <p:spPr bwMode="auto">
          <a:xfrm>
            <a:off x="899592" y="908720"/>
            <a:ext cx="2808287" cy="2624138"/>
          </a:xfrm>
          <a:prstGeom prst="rect">
            <a:avLst/>
          </a:prstGeom>
          <a:noFill/>
          <a:ln w="28575">
            <a:solidFill>
              <a:schemeClr val="tx1"/>
            </a:solidFill>
            <a:miter lim="800000"/>
            <a:headEnd/>
            <a:tailEnd/>
          </a:ln>
        </p:spPr>
      </p:pic>
      <p:sp>
        <p:nvSpPr>
          <p:cNvPr id="6" name="Footer Placeholder 5"/>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حيونات.wav"/>
                                        </p:tgtEl>
                                      </p:cMediaNode>
                                    </p:audio>
                                  </p:subTnLst>
                                </p:cTn>
                              </p:par>
                              <p:par>
                                <p:cTn id="10" presetID="50" presetClass="entr" presetSubtype="0" decel="10000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style.rotation</p:attrName>
                                        </p:attrNameLst>
                                      </p:cBhvr>
                                      <p:tavLst>
                                        <p:tav tm="0">
                                          <p:val>
                                            <p:fltVal val="360"/>
                                          </p:val>
                                        </p:tav>
                                        <p:tav tm="100000">
                                          <p:val>
                                            <p:fltVal val="0"/>
                                          </p:val>
                                        </p:tav>
                                      </p:tavLst>
                                    </p:anim>
                                    <p:animEffect transition="in" filter="fade">
                                      <p:cBhvr>
                                        <p:cTn id="20"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الحيونات مخلوقات 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مستطيل 2"/>
          <p:cNvSpPr>
            <a:spLocks noChangeArrowheads="1"/>
          </p:cNvSpPr>
          <p:nvPr/>
        </p:nvSpPr>
        <p:spPr bwMode="auto">
          <a:xfrm>
            <a:off x="4572000" y="1988840"/>
            <a:ext cx="3809414"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الحيوانات</a:t>
            </a:r>
            <a:endParaRPr lang="en-US" sz="2800" b="1" dirty="0">
              <a:solidFill>
                <a:srgbClr val="0000FF"/>
              </a:solidFill>
            </a:endParaRPr>
          </a:p>
        </p:txBody>
      </p:sp>
      <p:sp>
        <p:nvSpPr>
          <p:cNvPr id="5" name="Rectangle 1"/>
          <p:cNvSpPr>
            <a:spLocks noChangeArrowheads="1"/>
          </p:cNvSpPr>
          <p:nvPr/>
        </p:nvSpPr>
        <p:spPr bwMode="auto">
          <a:xfrm>
            <a:off x="900113" y="4321165"/>
            <a:ext cx="7091362"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معظم الحيوانات لها القدرة على الانتقال من مكان إلى آخر، ولها أحجام وأشكال مختلفة، وتعيش في الماء وعلى اليابسة.</a:t>
            </a:r>
          </a:p>
        </p:txBody>
      </p:sp>
      <p:pic>
        <p:nvPicPr>
          <p:cNvPr id="24582" name="صورة 5" descr="IMG_04072013_.png"/>
          <p:cNvPicPr>
            <a:picLocks noChangeAspect="1"/>
          </p:cNvPicPr>
          <p:nvPr/>
        </p:nvPicPr>
        <p:blipFill>
          <a:blip r:embed="rId4" cstate="print"/>
          <a:srcRect/>
          <a:stretch>
            <a:fillRect/>
          </a:stretch>
        </p:blipFill>
        <p:spPr bwMode="auto">
          <a:xfrm>
            <a:off x="755576" y="1124744"/>
            <a:ext cx="2808287" cy="2624138"/>
          </a:xfrm>
          <a:prstGeom prst="rect">
            <a:avLst/>
          </a:prstGeom>
          <a:noFill/>
          <a:ln w="28575">
            <a:solidFill>
              <a:schemeClr val="tx1"/>
            </a:solidFill>
            <a:miter lim="800000"/>
            <a:headEnd/>
            <a:tailEnd/>
          </a:ln>
        </p:spPr>
      </p:pic>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معظم الحيونات ل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Off-page Connector 1"/>
          <p:cNvSpPr/>
          <p:nvPr/>
        </p:nvSpPr>
        <p:spPr>
          <a:xfrm>
            <a:off x="5004048" y="836712"/>
            <a:ext cx="2928958" cy="649724"/>
          </a:xfrm>
          <a:prstGeom prst="flowChartOffpageConnector">
            <a:avLst/>
          </a:prstGeom>
          <a:solidFill>
            <a:srgbClr val="66FFFF"/>
          </a:solidFill>
          <a:ln>
            <a:solidFill>
              <a:srgbClr val="FF00FF"/>
            </a:solidFill>
          </a:ln>
        </p:spPr>
        <p:txBody>
          <a:bodyPr wrap="square">
            <a:spAutoFit/>
          </a:bodyPr>
          <a:lstStyle/>
          <a:p>
            <a:pPr algn="ctr" fontAlgn="auto">
              <a:spcBef>
                <a:spcPts val="0"/>
              </a:spcBef>
              <a:spcAft>
                <a:spcPts val="0"/>
              </a:spcAft>
              <a:buFont typeface="Wingdings" pitchFamily="2" charset="2"/>
              <a:buChar char="ü"/>
              <a:defRPr/>
            </a:pPr>
            <a:r>
              <a:rPr lang="ar-EG" sz="2800" b="1" dirty="0">
                <a:solidFill>
                  <a:srgbClr val="0000FF"/>
                </a:solidFill>
                <a:latin typeface="Arial" pitchFamily="34" charset="0"/>
                <a:cs typeface="Arial" pitchFamily="34" charset="0"/>
              </a:rPr>
              <a:t>أخْتَبِرُ نَفْسي</a:t>
            </a:r>
          </a:p>
        </p:txBody>
      </p:sp>
      <p:sp>
        <p:nvSpPr>
          <p:cNvPr id="3" name="Rectangle 2"/>
          <p:cNvSpPr>
            <a:spLocks noChangeArrowheads="1"/>
          </p:cNvSpPr>
          <p:nvPr/>
        </p:nvSpPr>
        <p:spPr bwMode="auto">
          <a:xfrm>
            <a:off x="899592" y="2204864"/>
            <a:ext cx="7500937"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أُصنِّفُ: كَيْفَ أَعْرِفُ الْفُرُوقَ بَيْنَ خَلِيَّةِ الْبَكْتِيرْيَا وخَلِيَّةِ </a:t>
            </a:r>
            <a:r>
              <a:rPr lang="ar-EG" sz="2800" b="1" dirty="0" err="1">
                <a:solidFill>
                  <a:srgbClr val="0000FF"/>
                </a:solidFill>
                <a:latin typeface="Arial" pitchFamily="34" charset="0"/>
                <a:cs typeface="Arial" pitchFamily="34" charset="0"/>
              </a:rPr>
              <a:t>الطَّلاَئِعِيَّاتِ؟</a:t>
            </a:r>
            <a:endParaRPr lang="ar-EG" sz="2800" b="1" dirty="0">
              <a:solidFill>
                <a:srgbClr val="0000FF"/>
              </a:solidFill>
              <a:latin typeface="Arial" pitchFamily="34" charset="0"/>
              <a:cs typeface="Arial" pitchFamily="34" charset="0"/>
            </a:endParaRPr>
          </a:p>
        </p:txBody>
      </p:sp>
      <p:sp>
        <p:nvSpPr>
          <p:cNvPr id="5" name="مستطيل مستدير الزوايا 4"/>
          <p:cNvSpPr/>
          <p:nvPr/>
        </p:nvSpPr>
        <p:spPr>
          <a:xfrm>
            <a:off x="1043608" y="3933056"/>
            <a:ext cx="6929486" cy="185738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EG" sz="4000" b="1" dirty="0" err="1">
                <a:solidFill>
                  <a:srgbClr val="FF00FF"/>
                </a:solidFill>
              </a:rPr>
              <a:t>الطلائعيات</a:t>
            </a:r>
            <a:r>
              <a:rPr lang="ar-EG" sz="4000" b="1" dirty="0">
                <a:solidFill>
                  <a:srgbClr val="FF00FF"/>
                </a:solidFill>
              </a:rPr>
              <a:t> أكبر بكثير من البكتريا والبكتريا ليس لها نواة.</a:t>
            </a:r>
            <a:endParaRPr lang="en-US" sz="4000" dirty="0">
              <a:solidFill>
                <a:srgbClr val="FF00FF"/>
              </a:solidFill>
            </a:endParaRP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بِرُ نَفْسي.wav"/>
                                        </p:tgtEl>
                                      </p:cMediaNode>
                                    </p:audio>
                                  </p:sub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4" name="أُصنِّفُ  كَيْفَ أَعْرِفُ الْفُرُوقَ.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5" name="الطلائعيات أكبر بكثير من البكتري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Off-page Connector 1"/>
          <p:cNvSpPr/>
          <p:nvPr/>
        </p:nvSpPr>
        <p:spPr>
          <a:xfrm>
            <a:off x="5004048" y="836712"/>
            <a:ext cx="2928958" cy="649724"/>
          </a:xfrm>
          <a:prstGeom prst="flowChartOffpageConnector">
            <a:avLst/>
          </a:prstGeom>
          <a:solidFill>
            <a:srgbClr val="66FFFF"/>
          </a:solidFill>
          <a:ln>
            <a:solidFill>
              <a:srgbClr val="FF00FF"/>
            </a:solidFill>
          </a:ln>
        </p:spPr>
        <p:txBody>
          <a:bodyPr wrap="square">
            <a:spAutoFit/>
          </a:bodyPr>
          <a:lstStyle/>
          <a:p>
            <a:pPr algn="ctr" fontAlgn="auto">
              <a:spcBef>
                <a:spcPts val="0"/>
              </a:spcBef>
              <a:spcAft>
                <a:spcPts val="0"/>
              </a:spcAft>
              <a:buFont typeface="Wingdings" pitchFamily="2" charset="2"/>
              <a:buChar char="ü"/>
              <a:defRPr/>
            </a:pPr>
            <a:r>
              <a:rPr lang="ar-EG" sz="2800" b="1" dirty="0">
                <a:solidFill>
                  <a:srgbClr val="0000FF"/>
                </a:solidFill>
                <a:latin typeface="Arial" pitchFamily="34" charset="0"/>
                <a:cs typeface="Arial" pitchFamily="34" charset="0"/>
              </a:rPr>
              <a:t>أخْتَبِرُ نَفْسي</a:t>
            </a:r>
          </a:p>
        </p:txBody>
      </p:sp>
      <p:sp>
        <p:nvSpPr>
          <p:cNvPr id="3" name="Rectangle 2"/>
          <p:cNvSpPr>
            <a:spLocks noChangeArrowheads="1"/>
          </p:cNvSpPr>
          <p:nvPr/>
        </p:nvSpPr>
        <p:spPr bwMode="auto">
          <a:xfrm>
            <a:off x="1187450" y="1989138"/>
            <a:ext cx="6929438"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اَلتَّفْكيرُ النّاقِدُ: كَيْفَ تُفِيدُ مُشاهَدَةُ الخَلايَا تَحْتَ الْمِجْهَرِ فِي</a:t>
            </a:r>
            <a:r>
              <a:rPr lang="ar-SA" sz="2800" b="1" dirty="0">
                <a:solidFill>
                  <a:srgbClr val="0000FF"/>
                </a:solidFill>
                <a:latin typeface="Arial" pitchFamily="34" charset="0"/>
                <a:cs typeface="Arial" pitchFamily="34" charset="0"/>
              </a:rPr>
              <a:t> </a:t>
            </a:r>
            <a:r>
              <a:rPr lang="ar-EG" sz="2800" b="1" dirty="0">
                <a:solidFill>
                  <a:srgbClr val="0000FF"/>
                </a:solidFill>
                <a:latin typeface="Arial" pitchFamily="34" charset="0"/>
                <a:cs typeface="Arial" pitchFamily="34" charset="0"/>
              </a:rPr>
              <a:t>تَصنِيفِ الْمَخْلُوقَاتِ </a:t>
            </a:r>
            <a:r>
              <a:rPr lang="ar-EG" sz="2800" b="1" dirty="0" err="1">
                <a:solidFill>
                  <a:srgbClr val="0000FF"/>
                </a:solidFill>
                <a:latin typeface="Arial" pitchFamily="34" charset="0"/>
                <a:cs typeface="Arial" pitchFamily="34" charset="0"/>
              </a:rPr>
              <a:t>الحية؟</a:t>
            </a:r>
            <a:endParaRPr lang="ar-EG" sz="2800" b="1" dirty="0">
              <a:solidFill>
                <a:srgbClr val="0000FF"/>
              </a:solidFill>
              <a:latin typeface="Arial" pitchFamily="34" charset="0"/>
              <a:cs typeface="Arial" pitchFamily="34" charset="0"/>
            </a:endParaRPr>
          </a:p>
        </p:txBody>
      </p:sp>
      <p:sp>
        <p:nvSpPr>
          <p:cNvPr id="5" name="مستطيل مستدير الزوايا 4"/>
          <p:cNvSpPr/>
          <p:nvPr/>
        </p:nvSpPr>
        <p:spPr>
          <a:xfrm>
            <a:off x="1187624" y="4005064"/>
            <a:ext cx="6929486" cy="185738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EG" sz="3200" b="1" dirty="0">
                <a:solidFill>
                  <a:srgbClr val="FF00FF"/>
                </a:solidFill>
              </a:rPr>
              <a:t>مشاهدة الخلايا تحت المجهر تجعل التراكيب الخلوية مرئية وهذه التراكيب مهمة في تعرف المخلوق الحي وتصنيفه.</a:t>
            </a:r>
            <a:endParaRPr lang="en-US" sz="3200" dirty="0">
              <a:solidFill>
                <a:srgbClr val="FF00FF"/>
              </a:solidFill>
            </a:endParaRP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فْكيرُ النّاقِدُ كَيْفَ تُفِيدُ مُشاهَدَةُ.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مشاهدة الخلايا تحت المجهر تجع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11"/>
          <p:cNvSpPr>
            <a:spLocks noChangeArrowheads="1"/>
          </p:cNvSpPr>
          <p:nvPr/>
        </p:nvSpPr>
        <p:spPr bwMode="auto">
          <a:xfrm>
            <a:off x="4787900" y="2997200"/>
            <a:ext cx="3794125"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1- أُلاَحِظُ. أَستَخْدِمُ الْمِجْهَرَ لِمُشاهَدَةِ مَخْلُوقٍ حَيٍّ فِي شَرِيحَةٍ مُحَضرَةٍ مُسبَقا.</a:t>
            </a:r>
          </a:p>
        </p:txBody>
      </p:sp>
      <p:sp>
        <p:nvSpPr>
          <p:cNvPr id="2" name="Rounded Rectangular Callout 1"/>
          <p:cNvSpPr/>
          <p:nvPr/>
        </p:nvSpPr>
        <p:spPr>
          <a:xfrm>
            <a:off x="6156176" y="620688"/>
            <a:ext cx="2428875" cy="578882"/>
          </a:xfrm>
          <a:prstGeom prst="wedgeRoundRectCallout">
            <a:avLst>
              <a:gd name="adj1" fmla="val -44875"/>
              <a:gd name="adj2" fmla="val 85017"/>
              <a:gd name="adj3" fmla="val 16667"/>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نشاط</a:t>
            </a:r>
          </a:p>
        </p:txBody>
      </p:sp>
      <p:sp>
        <p:nvSpPr>
          <p:cNvPr id="3" name="Flowchart: Stored Data 2"/>
          <p:cNvSpPr/>
          <p:nvPr/>
        </p:nvSpPr>
        <p:spPr>
          <a:xfrm>
            <a:off x="971600" y="1772816"/>
            <a:ext cx="5286375" cy="523220"/>
          </a:xfrm>
          <a:prstGeom prst="flowChartOnlineStorag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مُلاحَظَةُ مَخْلُوقٍ حَيٍّ</a:t>
            </a:r>
          </a:p>
        </p:txBody>
      </p:sp>
      <p:pic>
        <p:nvPicPr>
          <p:cNvPr id="15" name="صورة 14" descr="IMG_04072013_070956.png"/>
          <p:cNvPicPr>
            <a:picLocks noChangeAspect="1"/>
          </p:cNvPicPr>
          <p:nvPr/>
        </p:nvPicPr>
        <p:blipFill>
          <a:blip r:embed="rId6" cstate="print"/>
          <a:stretch>
            <a:fillRect/>
          </a:stretch>
        </p:blipFill>
        <p:spPr>
          <a:xfrm>
            <a:off x="683568" y="2924944"/>
            <a:ext cx="3672408" cy="3118083"/>
          </a:xfrm>
          <a:prstGeom prst="roundRect">
            <a:avLst/>
          </a:prstGeom>
        </p:spPr>
      </p:pic>
      <p:sp>
        <p:nvSpPr>
          <p:cNvPr id="5" name="Footer Placeholder 4"/>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45">
                                          <p:stCondLst>
                                            <p:cond delay="0"/>
                                          </p:stCondLst>
                                        </p:cTn>
                                        <p:tgtEl>
                                          <p:spTgt spid="2"/>
                                        </p:tgtEl>
                                      </p:cBhvr>
                                    </p:animEffect>
                                    <p:anim calcmode="lin" valueType="num">
                                      <p:cBhvr>
                                        <p:cTn id="8"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13" dur="7">
                                          <p:stCondLst>
                                            <p:cond delay="163"/>
                                          </p:stCondLst>
                                        </p:cTn>
                                        <p:tgtEl>
                                          <p:spTgt spid="2"/>
                                        </p:tgtEl>
                                      </p:cBhvr>
                                      <p:to x="100000" y="60000"/>
                                    </p:animScale>
                                    <p:animScale>
                                      <p:cBhvr>
                                        <p:cTn id="14" dur="42" decel="50000">
                                          <p:stCondLst>
                                            <p:cond delay="169"/>
                                          </p:stCondLst>
                                        </p:cTn>
                                        <p:tgtEl>
                                          <p:spTgt spid="2"/>
                                        </p:tgtEl>
                                      </p:cBhvr>
                                      <p:to x="100000" y="100000"/>
                                    </p:animScale>
                                    <p:animScale>
                                      <p:cBhvr>
                                        <p:cTn id="15" dur="7">
                                          <p:stCondLst>
                                            <p:cond delay="328"/>
                                          </p:stCondLst>
                                        </p:cTn>
                                        <p:tgtEl>
                                          <p:spTgt spid="2"/>
                                        </p:tgtEl>
                                      </p:cBhvr>
                                      <p:to x="100000" y="80000"/>
                                    </p:animScale>
                                    <p:animScale>
                                      <p:cBhvr>
                                        <p:cTn id="16" dur="42" decel="50000">
                                          <p:stCondLst>
                                            <p:cond delay="335"/>
                                          </p:stCondLst>
                                        </p:cTn>
                                        <p:tgtEl>
                                          <p:spTgt spid="2"/>
                                        </p:tgtEl>
                                      </p:cBhvr>
                                      <p:to x="100000" y="100000"/>
                                    </p:animScale>
                                    <p:animScale>
                                      <p:cBhvr>
                                        <p:cTn id="17" dur="7">
                                          <p:stCondLst>
                                            <p:cond delay="411"/>
                                          </p:stCondLst>
                                        </p:cTn>
                                        <p:tgtEl>
                                          <p:spTgt spid="2"/>
                                        </p:tgtEl>
                                      </p:cBhvr>
                                      <p:to x="100000" y="90000"/>
                                    </p:animScale>
                                    <p:animScale>
                                      <p:cBhvr>
                                        <p:cTn id="18" dur="42" decel="50000">
                                          <p:stCondLst>
                                            <p:cond delay="417"/>
                                          </p:stCondLst>
                                        </p:cTn>
                                        <p:tgtEl>
                                          <p:spTgt spid="2"/>
                                        </p:tgtEl>
                                      </p:cBhvr>
                                      <p:to x="100000" y="100000"/>
                                    </p:animScale>
                                    <p:animScale>
                                      <p:cBhvr>
                                        <p:cTn id="19" dur="7">
                                          <p:stCondLst>
                                            <p:cond delay="452"/>
                                          </p:stCondLst>
                                        </p:cTn>
                                        <p:tgtEl>
                                          <p:spTgt spid="2"/>
                                        </p:tgtEl>
                                      </p:cBhvr>
                                      <p:to x="100000" y="95000"/>
                                    </p:animScale>
                                    <p:animScale>
                                      <p:cBhvr>
                                        <p:cTn id="20" dur="42" decel="50000">
                                          <p:stCondLst>
                                            <p:cond delay="459"/>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نشاط.wav"/>
                                        </p:tgtEl>
                                      </p:cMediaNode>
                                    </p:audio>
                                  </p:sub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4)">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4" name="مُلاحَظَةُ مَخْلُوقٍ حَيٍّ.wav"/>
                                        </p:tgtEl>
                                      </p:cMediaNode>
                                    </p:audio>
                                  </p:subTnLst>
                                </p:cTn>
                              </p:par>
                              <p:par>
                                <p:cTn id="26" presetID="37"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900" decel="100000" fill="hold"/>
                                        <p:tgtEl>
                                          <p:spTgt spid="1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أُلاَحِظُ أَستَخْدِمُ.wav"/>
                                        </p:tgtEl>
                                      </p:cMediaNode>
                                    </p:audio>
                                  </p:subTnLst>
                                </p:cTn>
                              </p:par>
                              <p:par>
                                <p:cTn id="32" presetID="37"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900" decel="100000" fill="hold"/>
                                        <p:tgtEl>
                                          <p:spTgt spid="1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1"/>
          <p:cNvSpPr/>
          <p:nvPr/>
        </p:nvSpPr>
        <p:spPr>
          <a:xfrm>
            <a:off x="5580112" y="692696"/>
            <a:ext cx="2428875" cy="578882"/>
          </a:xfrm>
          <a:prstGeom prst="wedgeRoundRectCallout">
            <a:avLst>
              <a:gd name="adj1" fmla="val -44875"/>
              <a:gd name="adj2" fmla="val 85017"/>
              <a:gd name="adj3" fmla="val 16667"/>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نشاط</a:t>
            </a:r>
          </a:p>
        </p:txBody>
      </p:sp>
      <p:sp>
        <p:nvSpPr>
          <p:cNvPr id="6" name="Flowchart: Stored Data 2"/>
          <p:cNvSpPr/>
          <p:nvPr/>
        </p:nvSpPr>
        <p:spPr>
          <a:xfrm>
            <a:off x="683568" y="1772816"/>
            <a:ext cx="5286375" cy="523220"/>
          </a:xfrm>
          <a:prstGeom prst="flowChartOnlineStorag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مُلاحَظَةُ مَخْلُوقٍ حَيٍّ</a:t>
            </a:r>
          </a:p>
        </p:txBody>
      </p:sp>
      <p:sp>
        <p:nvSpPr>
          <p:cNvPr id="7" name="مستطيل 6"/>
          <p:cNvSpPr>
            <a:spLocks noChangeArrowheads="1"/>
          </p:cNvSpPr>
          <p:nvPr/>
        </p:nvSpPr>
        <p:spPr bwMode="auto">
          <a:xfrm>
            <a:off x="4427538" y="3068638"/>
            <a:ext cx="4297362"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2- أُصنِّفُ. هَلْ المَخْلُوقُ الْحَيُّ الَّذِي شَاهَدْتُهُ مُكَوَّنٌ مِنْ خَلِيَّةٍ وَاحِدَةٍ أَمْ مِنْ أَكْثَرَ مِنْ خَلِيَّةٍ؟</a:t>
            </a:r>
          </a:p>
        </p:txBody>
      </p:sp>
      <p:sp>
        <p:nvSpPr>
          <p:cNvPr id="8" name="Rectangle 2"/>
          <p:cNvSpPr>
            <a:spLocks noChangeArrowheads="1"/>
          </p:cNvSpPr>
          <p:nvPr/>
        </p:nvSpPr>
        <p:spPr bwMode="auto">
          <a:xfrm>
            <a:off x="4500563" y="4848215"/>
            <a:ext cx="4295775"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يتكون من خلية واحدة. هناك فراغات بين الخلايا.</a:t>
            </a:r>
            <a:endParaRPr lang="en-US" sz="2800" b="1" dirty="0">
              <a:solidFill>
                <a:srgbClr val="0000FF"/>
              </a:solidFill>
            </a:endParaRPr>
          </a:p>
        </p:txBody>
      </p:sp>
      <p:pic>
        <p:nvPicPr>
          <p:cNvPr id="10" name="صورة 9" descr="IMG_04072013_070956.png"/>
          <p:cNvPicPr>
            <a:picLocks noChangeAspect="1"/>
          </p:cNvPicPr>
          <p:nvPr/>
        </p:nvPicPr>
        <p:blipFill>
          <a:blip r:embed="rId5" cstate="print"/>
          <a:stretch>
            <a:fillRect/>
          </a:stretch>
        </p:blipFill>
        <p:spPr>
          <a:xfrm>
            <a:off x="683568" y="2924944"/>
            <a:ext cx="3672408" cy="3118083"/>
          </a:xfrm>
          <a:prstGeom prst="roundRect">
            <a:avLst/>
          </a:prstGeom>
        </p:spPr>
      </p:pic>
      <p:sp>
        <p:nvSpPr>
          <p:cNvPr id="9" name="Footer Placeholder 8"/>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2- أُصنِّفُ  هَلْ المَخْلُوقُ.wav"/>
                                        </p:tgtEl>
                                      </p:cMediaNode>
                                    </p:audio>
                                  </p:subTnLst>
                                </p:cTn>
                              </p:par>
                              <p:par>
                                <p:cTn id="11" presetID="37"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ox(in)">
                                      <p:cBhvr>
                                        <p:cTn id="21"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4" name="يتكون من خلية واح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a:spLocks noChangeArrowheads="1"/>
          </p:cNvSpPr>
          <p:nvPr/>
        </p:nvSpPr>
        <p:spPr bwMode="auto">
          <a:xfrm>
            <a:off x="4500563" y="3213100"/>
            <a:ext cx="4081462"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3- إذا عرفت أن قوة تكبير المجهر الذي أستعمله غير كافية لمشاهدة خلية بكتيرية واحدة، فمَا الْمخَلُوقُ الحَيُّ الَّذِي شَاهَدْتُهُ تَحْتَ المِجْهَرِ؟</a:t>
            </a:r>
          </a:p>
        </p:txBody>
      </p:sp>
      <p:sp>
        <p:nvSpPr>
          <p:cNvPr id="6" name="Rounded Rectangular Callout 1"/>
          <p:cNvSpPr/>
          <p:nvPr/>
        </p:nvSpPr>
        <p:spPr>
          <a:xfrm>
            <a:off x="5508104" y="764704"/>
            <a:ext cx="2428875" cy="578882"/>
          </a:xfrm>
          <a:prstGeom prst="wedgeRoundRectCallout">
            <a:avLst>
              <a:gd name="adj1" fmla="val -44875"/>
              <a:gd name="adj2" fmla="val 85017"/>
              <a:gd name="adj3" fmla="val 16667"/>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نشاط</a:t>
            </a:r>
          </a:p>
        </p:txBody>
      </p:sp>
      <p:sp>
        <p:nvSpPr>
          <p:cNvPr id="7" name="Flowchart: Stored Data 2"/>
          <p:cNvSpPr/>
          <p:nvPr/>
        </p:nvSpPr>
        <p:spPr>
          <a:xfrm>
            <a:off x="1043608" y="1844824"/>
            <a:ext cx="5286375" cy="523220"/>
          </a:xfrm>
          <a:prstGeom prst="flowChartOnlineStorag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مُلاحَظَةُ مَخْلُوقٍ حَيٍّ</a:t>
            </a:r>
          </a:p>
        </p:txBody>
      </p:sp>
      <p:pic>
        <p:nvPicPr>
          <p:cNvPr id="10" name="صورة 9" descr="IMG_04072013_070956.png"/>
          <p:cNvPicPr>
            <a:picLocks noChangeAspect="1"/>
          </p:cNvPicPr>
          <p:nvPr/>
        </p:nvPicPr>
        <p:blipFill>
          <a:blip r:embed="rId5" cstate="print"/>
          <a:stretch>
            <a:fillRect/>
          </a:stretch>
        </p:blipFill>
        <p:spPr>
          <a:xfrm>
            <a:off x="683568" y="2924944"/>
            <a:ext cx="3672408" cy="3118083"/>
          </a:xfrm>
          <a:prstGeom prst="roundRect">
            <a:avLst/>
          </a:prstGeom>
        </p:spPr>
      </p:pic>
      <p:sp>
        <p:nvSpPr>
          <p:cNvPr id="8" name="Footer Placeholder 7"/>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0122 - beep combo.wav"/>
                                        </p:tgtEl>
                                      </p:cMediaNode>
                                    </p:audio>
                                  </p:subTnLst>
                                </p:cTn>
                              </p:par>
                              <p:par>
                                <p:cTn id="11" presetID="37"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3- إذا عرفت أن قوة تكب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4" cstate="print"/>
          <a:srcRect/>
          <a:stretch>
            <a:fillRect/>
          </a:stretch>
        </p:blipFill>
        <p:spPr bwMode="auto">
          <a:xfrm>
            <a:off x="90488" y="928688"/>
            <a:ext cx="5053012" cy="5500687"/>
          </a:xfrm>
          <a:prstGeom prst="rect">
            <a:avLst/>
          </a:prstGeom>
          <a:noFill/>
          <a:ln w="9525">
            <a:noFill/>
            <a:miter lim="800000"/>
            <a:headEnd/>
            <a:tailEnd/>
          </a:ln>
        </p:spPr>
      </p:pic>
      <p:sp>
        <p:nvSpPr>
          <p:cNvPr id="30723" name="مربع نص 2"/>
          <p:cNvSpPr txBox="1">
            <a:spLocks noChangeArrowheads="1"/>
          </p:cNvSpPr>
          <p:nvPr/>
        </p:nvSpPr>
        <p:spPr bwMode="auto">
          <a:xfrm>
            <a:off x="5143500" y="2214563"/>
            <a:ext cx="3857625"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الحيوانات تعتمد في غذائها على مخلوقات أخرى. </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ppt_x"/>
                                          </p:val>
                                        </p:tav>
                                        <p:tav tm="100000">
                                          <p:val>
                                            <p:strVal val="#ppt_x"/>
                                          </p:val>
                                        </p:tav>
                                      </p:tavLst>
                                    </p:anim>
                                    <p:anim calcmode="lin" valueType="num">
                                      <p:cBhvr additive="base">
                                        <p:cTn id="8" dur="500" fill="hold"/>
                                        <p:tgtEl>
                                          <p:spTgt spid="307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gtEl>
                                        <p:attrNameLst>
                                          <p:attrName>style.visibility</p:attrName>
                                        </p:attrNameLst>
                                      </p:cBhvr>
                                      <p:to>
                                        <p:strVal val="visible"/>
                                      </p:to>
                                    </p:set>
                                    <p:anim calcmode="lin" valueType="num">
                                      <p:cBhvr additive="base">
                                        <p:cTn id="13" dur="500" fill="hold"/>
                                        <p:tgtEl>
                                          <p:spTgt spid="30723"/>
                                        </p:tgtEl>
                                        <p:attrNameLst>
                                          <p:attrName>ppt_x</p:attrName>
                                        </p:attrNameLst>
                                      </p:cBhvr>
                                      <p:tavLst>
                                        <p:tav tm="0">
                                          <p:val>
                                            <p:strVal val="#ppt_x"/>
                                          </p:val>
                                        </p:tav>
                                        <p:tav tm="100000">
                                          <p:val>
                                            <p:strVal val="#ppt_x"/>
                                          </p:val>
                                        </p:tav>
                                      </p:tavLst>
                                    </p:anim>
                                    <p:anim calcmode="lin" valueType="num">
                                      <p:cBhvr additive="base">
                                        <p:cTn id="14" dur="500" fill="hold"/>
                                        <p:tgtEl>
                                          <p:spTgt spid="307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الحيوانات تعتمد لفي غذائها على مخلوقات أخر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2699792" y="1556792"/>
            <a:ext cx="4572032" cy="735747"/>
          </a:xfrm>
          <a:prstGeom prst="flowChartTerminator">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اَلدَّرْسُ الثَّاني</a:t>
            </a:r>
          </a:p>
        </p:txBody>
      </p:sp>
      <p:sp>
        <p:nvSpPr>
          <p:cNvPr id="3" name="Pentagon 2"/>
          <p:cNvSpPr/>
          <p:nvPr/>
        </p:nvSpPr>
        <p:spPr>
          <a:xfrm>
            <a:off x="900113" y="4005263"/>
            <a:ext cx="6911975" cy="523220"/>
          </a:xfrm>
          <a:prstGeom prst="homePlat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تابع تَصنِيفُ الْمَخْلُوقَاتِ الْحَيَّةِ</a:t>
            </a: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دَّرْسُ الثَّاني.wav"/>
                                        </p:tgtEl>
                                      </p:cMediaNode>
                                    </p:audio>
                                  </p:sub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from="(-#ppt_w/2)" to="(#ppt_x)" calcmode="lin" valueType="num">
                                      <p:cBhvr>
                                        <p:cTn id="15" dur="600" fill="hold">
                                          <p:stCondLst>
                                            <p:cond delay="0"/>
                                          </p:stCondLst>
                                        </p:cTn>
                                        <p:tgtEl>
                                          <p:spTgt spid="3"/>
                                        </p:tgtEl>
                                        <p:attrNameLst>
                                          <p:attrName>ppt_x</p:attrName>
                                        </p:attrNameLst>
                                      </p:cBhvr>
                                    </p:anim>
                                    <p:anim from="0" to="-1.0" calcmode="lin" valueType="num">
                                      <p:cBhvr>
                                        <p:cTn id="16" dur="200" decel="50000" autoRev="1" fill="hold">
                                          <p:stCondLst>
                                            <p:cond delay="600"/>
                                          </p:stCondLst>
                                        </p:cTn>
                                        <p:tgtEl>
                                          <p:spTgt spid="3"/>
                                        </p:tgtEl>
                                        <p:attrNameLst>
                                          <p:attrName>xshear</p:attrName>
                                        </p:attrNameLst>
                                      </p:cBhvr>
                                    </p:anim>
                                    <p:animScale>
                                      <p:cBhvr>
                                        <p:cTn id="17" dur="200" decel="100000" autoRev="1" fill="hold">
                                          <p:stCondLst>
                                            <p:cond delay="600"/>
                                          </p:stCondLst>
                                        </p:cTn>
                                        <p:tgtEl>
                                          <p:spTgt spid="3"/>
                                        </p:tgtEl>
                                      </p:cBhvr>
                                      <p:from x="100000" y="100000"/>
                                      <p:to x="80000" y="100000"/>
                                    </p:animScale>
                                    <p:anim by="(#ppt_h/3+#ppt_w*0.1)" calcmode="lin" valueType="num">
                                      <p:cBhvr additive="sum">
                                        <p:cTn id="18" dur="200" decel="100000" autoRev="1" fill="hold">
                                          <p:stCondLst>
                                            <p:cond delay="600"/>
                                          </p:stCondLst>
                                        </p:cTn>
                                        <p:tgtEl>
                                          <p:spTgt spid="3"/>
                                        </p:tgtEl>
                                        <p:attrNameLst>
                                          <p:attrName>ppt_x</p:attrName>
                                        </p:attrNameLst>
                                      </p:cBhvr>
                                    </p:anim>
                                  </p:childTnLst>
                                  <p:subTnLst>
                                    <p:audio>
                                      <p:cMediaNode>
                                        <p:cTn display="0" masterRel="sameClick">
                                          <p:stCondLst>
                                            <p:cond evt="begin" delay="0">
                                              <p:tn val="13"/>
                                            </p:cond>
                                          </p:stCondLst>
                                          <p:endCondLst>
                                            <p:cond evt="onStopAudio" delay="0">
                                              <p:tgtEl>
                                                <p:sldTgt/>
                                              </p:tgtEl>
                                            </p:cond>
                                          </p:endCondLst>
                                        </p:cTn>
                                        <p:tgtEl>
                                          <p:sndTgt r:embed="rId4" name="تابع تصنيف المخلوق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Ribbon 1"/>
          <p:cNvSpPr/>
          <p:nvPr/>
        </p:nvSpPr>
        <p:spPr>
          <a:xfrm>
            <a:off x="899592" y="2780928"/>
            <a:ext cx="7786742" cy="624423"/>
          </a:xfrm>
          <a:prstGeom prst="ribb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التقويم</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قوي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Ribbon 1"/>
          <p:cNvSpPr/>
          <p:nvPr/>
        </p:nvSpPr>
        <p:spPr>
          <a:xfrm>
            <a:off x="899592" y="2780928"/>
            <a:ext cx="7786742" cy="624423"/>
          </a:xfrm>
          <a:prstGeom prst="ribb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مراجعة الدرس</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مراجعة الدرس.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923928" y="1268760"/>
            <a:ext cx="2857500"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مُلَخَّصٌ مُصَوَّرٌ</a:t>
            </a:r>
          </a:p>
        </p:txBody>
      </p:sp>
      <p:sp>
        <p:nvSpPr>
          <p:cNvPr id="12" name="Rectangle 1"/>
          <p:cNvSpPr>
            <a:spLocks noChangeArrowheads="1"/>
          </p:cNvSpPr>
          <p:nvPr/>
        </p:nvSpPr>
        <p:spPr bwMode="auto">
          <a:xfrm>
            <a:off x="468313" y="3633778"/>
            <a:ext cx="4943475"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تُصنَّفُ الْمَخْلُوقَاتُ الْحَيَّةُ في ِستِّ مَجمْوعَاتٍ كَبِيرَةٍ تُسَمَّى مَمَالِكَ.</a:t>
            </a:r>
          </a:p>
        </p:txBody>
      </p:sp>
      <p:pic>
        <p:nvPicPr>
          <p:cNvPr id="13" name="صورة 12" descr="IMG_04072013_0714.png"/>
          <p:cNvPicPr>
            <a:picLocks noChangeAspect="1"/>
          </p:cNvPicPr>
          <p:nvPr/>
        </p:nvPicPr>
        <p:blipFill>
          <a:blip r:embed="rId6" cstate="print">
            <a:lum bright="-10000" contrast="40000"/>
          </a:blip>
          <a:stretch>
            <a:fillRect/>
          </a:stretch>
        </p:blipFill>
        <p:spPr>
          <a:xfrm>
            <a:off x="5580112" y="3284984"/>
            <a:ext cx="3203575" cy="2447925"/>
          </a:xfrm>
          <a:prstGeom prst="rect">
            <a:avLst/>
          </a:prstGeom>
          <a:ln w="38100">
            <a:solidFill>
              <a:schemeClr val="accent6">
                <a:lumMod val="75000"/>
              </a:schemeClr>
            </a:solidFill>
          </a:ln>
        </p:spPr>
      </p:pic>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مُلَخَّصٌ مُصَوَّرٌ.wav"/>
                                        </p:tgtEl>
                                      </p:cMediaNode>
                                    </p:audio>
                                  </p:subTnLst>
                                </p:cTn>
                              </p:par>
                              <p:par>
                                <p:cTn id="8" presetID="34"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from="(-#ppt_w/2)" to="(#ppt_x)" calcmode="lin" valueType="num">
                                      <p:cBhvr>
                                        <p:cTn id="10" dur="600" fill="hold">
                                          <p:stCondLst>
                                            <p:cond delay="0"/>
                                          </p:stCondLst>
                                        </p:cTn>
                                        <p:tgtEl>
                                          <p:spTgt spid="12"/>
                                        </p:tgtEl>
                                        <p:attrNameLst>
                                          <p:attrName>ppt_x</p:attrName>
                                        </p:attrNameLst>
                                      </p:cBhvr>
                                    </p:anim>
                                    <p:anim from="0" to="-1.0" calcmode="lin" valueType="num">
                                      <p:cBhvr>
                                        <p:cTn id="11" dur="200" decel="50000" autoRev="1" fill="hold">
                                          <p:stCondLst>
                                            <p:cond delay="600"/>
                                          </p:stCondLst>
                                        </p:cTn>
                                        <p:tgtEl>
                                          <p:spTgt spid="12"/>
                                        </p:tgtEl>
                                        <p:attrNameLst>
                                          <p:attrName>xshear</p:attrName>
                                        </p:attrNameLst>
                                      </p:cBhvr>
                                    </p:anim>
                                    <p:animScale>
                                      <p:cBhvr>
                                        <p:cTn id="12" dur="200" decel="100000" autoRev="1" fill="hold">
                                          <p:stCondLst>
                                            <p:cond delay="600"/>
                                          </p:stCondLst>
                                        </p:cTn>
                                        <p:tgtEl>
                                          <p:spTgt spid="12"/>
                                        </p:tgtEl>
                                      </p:cBhvr>
                                      <p:from x="100000" y="100000"/>
                                      <p:to x="80000" y="100000"/>
                                    </p:animScale>
                                    <p:anim by="(#ppt_h/3+#ppt_w*0.1)" calcmode="lin" valueType="num">
                                      <p:cBhvr additive="sum">
                                        <p:cTn id="13" dur="200" decel="100000" autoRev="1" fill="hold">
                                          <p:stCondLst>
                                            <p:cond delay="600"/>
                                          </p:stCondLst>
                                        </p:cTn>
                                        <p:tgtEl>
                                          <p:spTgt spid="12"/>
                                        </p:tgtEl>
                                        <p:attrNameLst>
                                          <p:attrName>ppt_x</p:attrName>
                                        </p:attrNameLst>
                                      </p:cBhvr>
                                    </p:anim>
                                  </p:childTnLst>
                                  <p:subTnLst>
                                    <p:audio>
                                      <p:cMediaNode>
                                        <p:cTn display="0" masterRel="sameClick">
                                          <p:stCondLst>
                                            <p:cond evt="begin" delay="0">
                                              <p:tn val="8"/>
                                            </p:cond>
                                          </p:stCondLst>
                                          <p:endCondLst>
                                            <p:cond evt="onStopAudio" delay="0">
                                              <p:tgtEl>
                                                <p:sldTgt/>
                                              </p:tgtEl>
                                            </p:cond>
                                          </p:endCondLst>
                                        </p:cTn>
                                        <p:tgtEl>
                                          <p:sndTgt r:embed="rId4" name="0054 - another stapler.wav"/>
                                        </p:tgtEl>
                                      </p:cMediaNode>
                                    </p:audio>
                                  </p:subTnLst>
                                </p:cTn>
                              </p:par>
                              <p:par>
                                <p:cTn id="14" presetID="34"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from="(-#ppt_w/2)" to="(#ppt_x)" calcmode="lin" valueType="num">
                                      <p:cBhvr>
                                        <p:cTn id="16" dur="600" fill="hold">
                                          <p:stCondLst>
                                            <p:cond delay="0"/>
                                          </p:stCondLst>
                                        </p:cTn>
                                        <p:tgtEl>
                                          <p:spTgt spid="13"/>
                                        </p:tgtEl>
                                        <p:attrNameLst>
                                          <p:attrName>ppt_x</p:attrName>
                                        </p:attrNameLst>
                                      </p:cBhvr>
                                    </p:anim>
                                    <p:anim from="0" to="-1.0" calcmode="lin" valueType="num">
                                      <p:cBhvr>
                                        <p:cTn id="17" dur="200" decel="50000" autoRev="1" fill="hold">
                                          <p:stCondLst>
                                            <p:cond delay="600"/>
                                          </p:stCondLst>
                                        </p:cTn>
                                        <p:tgtEl>
                                          <p:spTgt spid="13"/>
                                        </p:tgtEl>
                                        <p:attrNameLst>
                                          <p:attrName>xshear</p:attrName>
                                        </p:attrNameLst>
                                      </p:cBhvr>
                                    </p:anim>
                                    <p:animScale>
                                      <p:cBhvr>
                                        <p:cTn id="18" dur="200" decel="100000" autoRev="1" fill="hold">
                                          <p:stCondLst>
                                            <p:cond delay="600"/>
                                          </p:stCondLst>
                                        </p:cTn>
                                        <p:tgtEl>
                                          <p:spTgt spid="13"/>
                                        </p:tgtEl>
                                      </p:cBhvr>
                                      <p:from x="100000" y="100000"/>
                                      <p:to x="80000" y="100000"/>
                                    </p:animScale>
                                    <p:anim by="(#ppt_h/3+#ppt_w*0.1)" calcmode="lin" valueType="num">
                                      <p:cBhvr additive="sum">
                                        <p:cTn id="19" dur="200" decel="100000" autoRev="1" fill="hold">
                                          <p:stCondLst>
                                            <p:cond delay="600"/>
                                          </p:stCondLst>
                                        </p:cTn>
                                        <p:tgtEl>
                                          <p:spTgt spid="13"/>
                                        </p:tgtEl>
                                        <p:attrNameLst>
                                          <p:attrName>ppt_x</p:attrName>
                                        </p:attrNameLst>
                                      </p:cBhvr>
                                    </p:anim>
                                  </p:childTnLst>
                                  <p:subTnLst>
                                    <p:audio>
                                      <p:cMediaNode>
                                        <p:cTn display="0" masterRel="sameClick">
                                          <p:stCondLst>
                                            <p:cond evt="begin" delay="0">
                                              <p:tn val="14"/>
                                            </p:cond>
                                          </p:stCondLst>
                                          <p:endCondLst>
                                            <p:cond evt="onStopAudio" delay="0">
                                              <p:tgtEl>
                                                <p:sldTgt/>
                                              </p:tgtEl>
                                            </p:cond>
                                          </p:endCondLst>
                                        </p:cTn>
                                        <p:tgtEl>
                                          <p:sndTgt r:embed="rId5" name="تُصنَّفُ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067944" y="1484784"/>
            <a:ext cx="2857500"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مُلَخَّصٌ مُصَوَّرٌ</a:t>
            </a:r>
          </a:p>
        </p:txBody>
      </p:sp>
      <p:sp>
        <p:nvSpPr>
          <p:cNvPr id="7" name="Rectangle 1"/>
          <p:cNvSpPr>
            <a:spLocks noChangeArrowheads="1"/>
          </p:cNvSpPr>
          <p:nvPr/>
        </p:nvSpPr>
        <p:spPr bwMode="auto">
          <a:xfrm>
            <a:off x="468313" y="3418334"/>
            <a:ext cx="4943475"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تنقسم كل مملكة من ممالك المخلوقات الحية إلى مجموعات أصغر منها تبدأ بالشعبة وتنتهي بالنوع.</a:t>
            </a:r>
          </a:p>
        </p:txBody>
      </p:sp>
      <p:pic>
        <p:nvPicPr>
          <p:cNvPr id="8" name="صورة 7" descr="IMG_04072013_071421.png"/>
          <p:cNvPicPr>
            <a:picLocks noChangeAspect="1"/>
          </p:cNvPicPr>
          <p:nvPr/>
        </p:nvPicPr>
        <p:blipFill>
          <a:blip r:embed="rId5" cstate="print">
            <a:lum bright="-10000" contrast="40000"/>
          </a:blip>
          <a:stretch>
            <a:fillRect/>
          </a:stretch>
        </p:blipFill>
        <p:spPr>
          <a:xfrm>
            <a:off x="5580063" y="2349500"/>
            <a:ext cx="3168650" cy="3344863"/>
          </a:xfrm>
          <a:prstGeom prst="rect">
            <a:avLst/>
          </a:prstGeom>
          <a:ln w="57150">
            <a:solidFill>
              <a:schemeClr val="accent6">
                <a:lumMod val="75000"/>
              </a:schemeClr>
            </a:solidFill>
          </a:ln>
        </p:spPr>
      </p:pic>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from="(-#ppt_w/2)" to="(#ppt_x)" calcmode="lin" valueType="num">
                                      <p:cBhvr>
                                        <p:cTn id="7" dur="600" fill="hold">
                                          <p:stCondLst>
                                            <p:cond delay="0"/>
                                          </p:stCondLst>
                                        </p:cTn>
                                        <p:tgtEl>
                                          <p:spTgt spid="7"/>
                                        </p:tgtEl>
                                        <p:attrNameLst>
                                          <p:attrName>ppt_x</p:attrName>
                                        </p:attrNameLst>
                                      </p:cBhvr>
                                    </p:anim>
                                    <p:anim from="0" to="-1.0" calcmode="lin" valueType="num">
                                      <p:cBhvr>
                                        <p:cTn id="8" dur="200" decel="50000" autoRev="1" fill="hold">
                                          <p:stCondLst>
                                            <p:cond delay="600"/>
                                          </p:stCondLst>
                                        </p:cTn>
                                        <p:tgtEl>
                                          <p:spTgt spid="7"/>
                                        </p:tgtEl>
                                        <p:attrNameLst>
                                          <p:attrName>xshear</p:attrName>
                                        </p:attrNameLst>
                                      </p:cBhvr>
                                    </p:anim>
                                    <p:animScale>
                                      <p:cBhvr>
                                        <p:cTn id="9" dur="200" decel="100000" autoRev="1" fill="hold">
                                          <p:stCondLst>
                                            <p:cond delay="600"/>
                                          </p:stCondLst>
                                        </p:cTn>
                                        <p:tgtEl>
                                          <p:spTgt spid="7"/>
                                        </p:tgtEl>
                                      </p:cBhvr>
                                      <p:from x="100000" y="100000"/>
                                      <p:to x="80000" y="100000"/>
                                    </p:animScale>
                                    <p:anim by="(#ppt_h/3+#ppt_w*0.1)" calcmode="lin" valueType="num">
                                      <p:cBhvr additive="sum">
                                        <p:cTn id="10" dur="200" decel="100000" autoRev="1" fill="hold">
                                          <p:stCondLst>
                                            <p:cond delay="600"/>
                                          </p:stCondLst>
                                        </p:cTn>
                                        <p:tgtEl>
                                          <p:spTgt spid="7"/>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0054 - another stapler.wav"/>
                                        </p:tgtEl>
                                      </p:cMediaNode>
                                    </p:audio>
                                  </p:subTnLst>
                                </p:cTn>
                              </p:par>
                              <p:par>
                                <p:cTn id="11" presetID="34"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from="(-#ppt_w/2)" to="(#ppt_x)" calcmode="lin" valueType="num">
                                      <p:cBhvr>
                                        <p:cTn id="13" dur="600" fill="hold">
                                          <p:stCondLst>
                                            <p:cond delay="0"/>
                                          </p:stCondLst>
                                        </p:cTn>
                                        <p:tgtEl>
                                          <p:spTgt spid="8"/>
                                        </p:tgtEl>
                                        <p:attrNameLst>
                                          <p:attrName>ppt_x</p:attrName>
                                        </p:attrNameLst>
                                      </p:cBhvr>
                                    </p:anim>
                                    <p:anim from="0" to="-1.0" calcmode="lin" valueType="num">
                                      <p:cBhvr>
                                        <p:cTn id="14" dur="200" decel="50000" autoRev="1" fill="hold">
                                          <p:stCondLst>
                                            <p:cond delay="600"/>
                                          </p:stCondLst>
                                        </p:cTn>
                                        <p:tgtEl>
                                          <p:spTgt spid="8"/>
                                        </p:tgtEl>
                                        <p:attrNameLst>
                                          <p:attrName>xshear</p:attrName>
                                        </p:attrNameLst>
                                      </p:cBhvr>
                                    </p:anim>
                                    <p:animScale>
                                      <p:cBhvr>
                                        <p:cTn id="15" dur="200" decel="100000" autoRev="1" fill="hold">
                                          <p:stCondLst>
                                            <p:cond delay="600"/>
                                          </p:stCondLst>
                                        </p:cTn>
                                        <p:tgtEl>
                                          <p:spTgt spid="8"/>
                                        </p:tgtEl>
                                      </p:cBhvr>
                                      <p:from x="100000" y="100000"/>
                                      <p:to x="80000" y="100000"/>
                                    </p:animScale>
                                    <p:anim by="(#ppt_h/3+#ppt_w*0.1)" calcmode="lin" valueType="num">
                                      <p:cBhvr additive="sum">
                                        <p:cTn id="16" dur="200" decel="100000" autoRev="1" fill="hold">
                                          <p:stCondLst>
                                            <p:cond delay="600"/>
                                          </p:stCondLst>
                                        </p:cTn>
                                        <p:tgtEl>
                                          <p:spTgt spid="8"/>
                                        </p:tgtEl>
                                        <p:attrNameLst>
                                          <p:attrName>ppt_x</p:attrName>
                                        </p:attrNameLst>
                                      </p:cBhvr>
                                    </p:anim>
                                  </p:childTnLst>
                                  <p:subTnLst>
                                    <p:audio>
                                      <p:cMediaNode>
                                        <p:cTn display="0" masterRel="sameClick">
                                          <p:stCondLst>
                                            <p:cond evt="begin" delay="0">
                                              <p:tn val="11"/>
                                            </p:cond>
                                          </p:stCondLst>
                                          <p:endCondLst>
                                            <p:cond evt="onStopAudio" delay="0">
                                              <p:tgtEl>
                                                <p:sldTgt/>
                                              </p:tgtEl>
                                            </p:cond>
                                          </p:endCondLst>
                                        </p:cTn>
                                        <p:tgtEl>
                                          <p:sndTgt r:embed="rId4" name="تنقسم كل مملكة من ممال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788024" y="764704"/>
            <a:ext cx="2857500"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مُلَخَّصٌ مُصَوَّرٌ</a:t>
            </a:r>
          </a:p>
        </p:txBody>
      </p:sp>
      <p:sp>
        <p:nvSpPr>
          <p:cNvPr id="10" name="Rectangle 1"/>
          <p:cNvSpPr>
            <a:spLocks noChangeArrowheads="1"/>
          </p:cNvSpPr>
          <p:nvPr/>
        </p:nvSpPr>
        <p:spPr bwMode="auto">
          <a:xfrm>
            <a:off x="468313" y="3418334"/>
            <a:ext cx="4943475"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تضمُّ ممالك الْمَخْلُوقَاتِ الْحَيَّةِ مخلوقات تَتَكَوَّنُ مِن خَلِيَّةٍ وَاحِدَةٍ؛ ومخلوقات تتكون من العديد من الخلايا. </a:t>
            </a:r>
          </a:p>
        </p:txBody>
      </p:sp>
      <p:pic>
        <p:nvPicPr>
          <p:cNvPr id="11" name="صورة 10" descr="IMG_04072013_071057.png"/>
          <p:cNvPicPr>
            <a:picLocks noChangeAspect="1"/>
          </p:cNvPicPr>
          <p:nvPr/>
        </p:nvPicPr>
        <p:blipFill>
          <a:blip r:embed="rId5" cstate="print">
            <a:lum bright="-10000" contrast="40000"/>
          </a:blip>
          <a:stretch>
            <a:fillRect/>
          </a:stretch>
        </p:blipFill>
        <p:spPr>
          <a:xfrm>
            <a:off x="5651500" y="2060575"/>
            <a:ext cx="3178175" cy="3600450"/>
          </a:xfrm>
          <a:prstGeom prst="rect">
            <a:avLst/>
          </a:prstGeom>
          <a:ln w="38100">
            <a:solidFill>
              <a:schemeClr val="accent6">
                <a:lumMod val="75000"/>
              </a:schemeClr>
            </a:solidFill>
          </a:ln>
        </p:spPr>
      </p:pic>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from="(-#ppt_w/2)" to="(#ppt_x)" calcmode="lin" valueType="num">
                                      <p:cBhvr>
                                        <p:cTn id="7" dur="600" fill="hold">
                                          <p:stCondLst>
                                            <p:cond delay="0"/>
                                          </p:stCondLst>
                                        </p:cTn>
                                        <p:tgtEl>
                                          <p:spTgt spid="10"/>
                                        </p:tgtEl>
                                        <p:attrNameLst>
                                          <p:attrName>ppt_x</p:attrName>
                                        </p:attrNameLst>
                                      </p:cBhvr>
                                    </p:anim>
                                    <p:anim from="0" to="-1.0" calcmode="lin" valueType="num">
                                      <p:cBhvr>
                                        <p:cTn id="8" dur="200" decel="50000" autoRev="1" fill="hold">
                                          <p:stCondLst>
                                            <p:cond delay="600"/>
                                          </p:stCondLst>
                                        </p:cTn>
                                        <p:tgtEl>
                                          <p:spTgt spid="10"/>
                                        </p:tgtEl>
                                        <p:attrNameLst>
                                          <p:attrName>xshear</p:attrName>
                                        </p:attrNameLst>
                                      </p:cBhvr>
                                    </p:anim>
                                    <p:animScale>
                                      <p:cBhvr>
                                        <p:cTn id="9" dur="200" decel="100000" autoRev="1" fill="hold">
                                          <p:stCondLst>
                                            <p:cond delay="600"/>
                                          </p:stCondLst>
                                        </p:cTn>
                                        <p:tgtEl>
                                          <p:spTgt spid="10"/>
                                        </p:tgtEl>
                                      </p:cBhvr>
                                      <p:from x="100000" y="100000"/>
                                      <p:to x="80000" y="100000"/>
                                    </p:animScale>
                                    <p:anim by="(#ppt_h/3+#ppt_w*0.1)" calcmode="lin" valueType="num">
                                      <p:cBhvr additive="sum">
                                        <p:cTn id="10" dur="200" decel="100000" autoRev="1" fill="hold">
                                          <p:stCondLst>
                                            <p:cond delay="600"/>
                                          </p:stCondLst>
                                        </p:cTn>
                                        <p:tgtEl>
                                          <p:spTgt spid="10"/>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0054 - another stapler.wav"/>
                                        </p:tgtEl>
                                      </p:cMediaNode>
                                    </p:audio>
                                  </p:subTnLst>
                                </p:cTn>
                              </p:par>
                              <p:par>
                                <p:cTn id="11" presetID="34"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from="(-#ppt_w/2)" to="(#ppt_x)" calcmode="lin" valueType="num">
                                      <p:cBhvr>
                                        <p:cTn id="13" dur="600" fill="hold">
                                          <p:stCondLst>
                                            <p:cond delay="0"/>
                                          </p:stCondLst>
                                        </p:cTn>
                                        <p:tgtEl>
                                          <p:spTgt spid="11"/>
                                        </p:tgtEl>
                                        <p:attrNameLst>
                                          <p:attrName>ppt_x</p:attrName>
                                        </p:attrNameLst>
                                      </p:cBhvr>
                                    </p:anim>
                                    <p:anim from="0" to="-1.0" calcmode="lin" valueType="num">
                                      <p:cBhvr>
                                        <p:cTn id="14" dur="200" decel="50000" autoRev="1" fill="hold">
                                          <p:stCondLst>
                                            <p:cond delay="600"/>
                                          </p:stCondLst>
                                        </p:cTn>
                                        <p:tgtEl>
                                          <p:spTgt spid="11"/>
                                        </p:tgtEl>
                                        <p:attrNameLst>
                                          <p:attrName>xshear</p:attrName>
                                        </p:attrNameLst>
                                      </p:cBhvr>
                                    </p:anim>
                                    <p:animScale>
                                      <p:cBhvr>
                                        <p:cTn id="15" dur="200" decel="100000" autoRev="1" fill="hold">
                                          <p:stCondLst>
                                            <p:cond delay="600"/>
                                          </p:stCondLst>
                                        </p:cTn>
                                        <p:tgtEl>
                                          <p:spTgt spid="11"/>
                                        </p:tgtEl>
                                      </p:cBhvr>
                                      <p:from x="100000" y="100000"/>
                                      <p:to x="80000" y="100000"/>
                                    </p:animScale>
                                    <p:anim by="(#ppt_h/3+#ppt_w*0.1)" calcmode="lin" valueType="num">
                                      <p:cBhvr additive="sum">
                                        <p:cTn id="16" dur="200" decel="100000" autoRev="1" fill="hold">
                                          <p:stCondLst>
                                            <p:cond delay="600"/>
                                          </p:stCondLst>
                                        </p:cTn>
                                        <p:tgtEl>
                                          <p:spTgt spid="11"/>
                                        </p:tgtEl>
                                        <p:attrNameLst>
                                          <p:attrName>ppt_x</p:attrName>
                                        </p:attrNameLst>
                                      </p:cBhvr>
                                    </p:anim>
                                  </p:childTnLst>
                                  <p:subTnLst>
                                    <p:audio>
                                      <p:cMediaNode>
                                        <p:cTn display="0" masterRel="sameClick">
                                          <p:stCondLst>
                                            <p:cond evt="begin" delay="0">
                                              <p:tn val="11"/>
                                            </p:cond>
                                          </p:stCondLst>
                                          <p:endCondLst>
                                            <p:cond evt="onStopAudio" delay="0">
                                              <p:tgtEl>
                                                <p:sldTgt/>
                                              </p:tgtEl>
                                            </p:cond>
                                          </p:endCondLst>
                                        </p:cTn>
                                        <p:tgtEl>
                                          <p:sndTgt r:embed="rId4" name="تضمُّ ممالك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p:cNvSpPr/>
          <p:nvPr/>
        </p:nvSpPr>
        <p:spPr>
          <a:xfrm>
            <a:off x="6000750" y="214313"/>
            <a:ext cx="2786063" cy="695265"/>
          </a:xfrm>
          <a:prstGeom prst="doubleWave">
            <a:avLst>
              <a:gd name="adj1" fmla="val 6250"/>
              <a:gd name="adj2" fmla="val 6667"/>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المطويات</a:t>
            </a:r>
          </a:p>
        </p:txBody>
      </p:sp>
      <p:sp>
        <p:nvSpPr>
          <p:cNvPr id="4" name="TextBox 3"/>
          <p:cNvSpPr txBox="1">
            <a:spLocks noChangeArrowheads="1"/>
          </p:cNvSpPr>
          <p:nvPr/>
        </p:nvSpPr>
        <p:spPr bwMode="auto">
          <a:xfrm>
            <a:off x="1619250" y="2060575"/>
            <a:ext cx="6861175"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أعْمَلُ مَطْوِيَّةً كَالْمُبَيَّنَةِ في الَّشكْلِ أُلَخِّصُ فِيهَا</a:t>
            </a:r>
          </a:p>
          <a:p>
            <a:pPr algn="ctr" fontAlgn="auto">
              <a:spcBef>
                <a:spcPts val="0"/>
              </a:spcBef>
              <a:spcAft>
                <a:spcPts val="0"/>
              </a:spcAft>
              <a:defRPr/>
            </a:pPr>
            <a:r>
              <a:rPr lang="ar-EG" sz="2800" b="1" dirty="0">
                <a:solidFill>
                  <a:srgbClr val="0000FF"/>
                </a:solidFill>
                <a:latin typeface="Arial" pitchFamily="34" charset="0"/>
                <a:cs typeface="Arial" pitchFamily="34" charset="0"/>
              </a:rPr>
              <a:t>مَا تَعَلَّمْتُهُ عَنِ تَصنِيف الْمَخْلُوقَاتِ الْحَيَّةِ.</a:t>
            </a:r>
          </a:p>
        </p:txBody>
      </p:sp>
      <p:graphicFrame>
        <p:nvGraphicFramePr>
          <p:cNvPr id="6" name="Table 5"/>
          <p:cNvGraphicFramePr>
            <a:graphicFrameLocks noGrp="1"/>
          </p:cNvGraphicFramePr>
          <p:nvPr/>
        </p:nvGraphicFramePr>
        <p:xfrm>
          <a:off x="1357290" y="4005064"/>
          <a:ext cx="3862782" cy="2304255"/>
        </p:xfrm>
        <a:graphic>
          <a:graphicData uri="http://schemas.openxmlformats.org/drawingml/2006/table">
            <a:tbl>
              <a:tblPr rtl="1" firstRow="1" bandRow="1">
                <a:tableStyleId>{BDBED569-4797-4DF1-A0F4-6AAB3CD982D8}</a:tableStyleId>
              </a:tblPr>
              <a:tblGrid>
                <a:gridCol w="3862782">
                  <a:extLst>
                    <a:ext uri="{9D8B030D-6E8A-4147-A177-3AD203B41FA5}">
                      <a16:colId xmlns:a16="http://schemas.microsoft.com/office/drawing/2014/main" val="20000"/>
                    </a:ext>
                  </a:extLst>
                </a:gridCol>
              </a:tblGrid>
              <a:tr h="761039">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endParaRPr lang="ar-EG" sz="2800" dirty="0" smtClean="0"/>
                    </a:p>
                  </a:txBody>
                  <a:tcPr anchor="ctr" anchorCtr="1">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cell3D prstMaterial="dkEdge">
                      <a:bevel prst="relaxedInset"/>
                      <a:lightRig rig="flood" dir="t"/>
                    </a:cell3D>
                    <a:solidFill>
                      <a:srgbClr val="FFCCFF"/>
                    </a:solidFill>
                  </a:tcPr>
                </a:tc>
                <a:extLst>
                  <a:ext uri="{0D108BD9-81ED-4DB2-BD59-A6C34878D82A}">
                    <a16:rowId xmlns:a16="http://schemas.microsoft.com/office/drawing/2014/main" val="10000"/>
                  </a:ext>
                </a:extLst>
              </a:tr>
              <a:tr h="771608">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endParaRPr lang="ar-EG" sz="2800" dirty="0" smtClean="0"/>
                    </a:p>
                  </a:txBody>
                  <a:tcPr anchor="ctr" anchorCtr="1">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cell3D prstMaterial="dkEdge">
                      <a:bevel prst="relaxedInset"/>
                      <a:lightRig rig="flood" dir="t"/>
                    </a:cell3D>
                    <a:solidFill>
                      <a:srgbClr val="FFCCFF"/>
                    </a:solidFill>
                  </a:tcPr>
                </a:tc>
                <a:extLst>
                  <a:ext uri="{0D108BD9-81ED-4DB2-BD59-A6C34878D82A}">
                    <a16:rowId xmlns:a16="http://schemas.microsoft.com/office/drawing/2014/main" val="10001"/>
                  </a:ext>
                </a:extLst>
              </a:tr>
              <a:tr h="771608">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endParaRPr lang="ar-EG" sz="2800" dirty="0" smtClean="0"/>
                    </a:p>
                  </a:txBody>
                  <a:tcPr anchor="ctr" anchorCtr="1">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cell3D prstMaterial="dkEdge">
                      <a:bevel prst="relaxedInset"/>
                      <a:lightRig rig="flood" dir="t"/>
                    </a:cell3D>
                    <a:solidFill>
                      <a:srgbClr val="FFCCFF"/>
                    </a:solidFill>
                  </a:tcPr>
                </a:tc>
                <a:extLst>
                  <a:ext uri="{0D108BD9-81ED-4DB2-BD59-A6C34878D82A}">
                    <a16:rowId xmlns:a16="http://schemas.microsoft.com/office/drawing/2014/main" val="10002"/>
                  </a:ext>
                </a:extLst>
              </a:tr>
            </a:tbl>
          </a:graphicData>
        </a:graphic>
      </p:graphicFrame>
      <p:sp>
        <p:nvSpPr>
          <p:cNvPr id="3" name="Flowchart: Terminator 2"/>
          <p:cNvSpPr/>
          <p:nvPr/>
        </p:nvSpPr>
        <p:spPr bwMode="auto">
          <a:xfrm>
            <a:off x="1187450" y="765175"/>
            <a:ext cx="3641725" cy="735747"/>
          </a:xfrm>
          <a:prstGeom prst="flowChartTerminator">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أُنَظِّمُ أَفْكاري</a:t>
            </a:r>
          </a:p>
        </p:txBody>
      </p:sp>
      <p:sp>
        <p:nvSpPr>
          <p:cNvPr id="8" name="مستطيل 7"/>
          <p:cNvSpPr>
            <a:spLocks noChangeArrowheads="1"/>
          </p:cNvSpPr>
          <p:nvPr/>
        </p:nvSpPr>
        <p:spPr bwMode="auto">
          <a:xfrm>
            <a:off x="1546225" y="4149725"/>
            <a:ext cx="3400425" cy="584200"/>
          </a:xfrm>
          <a:prstGeom prst="rect">
            <a:avLst/>
          </a:prstGeom>
          <a:noFill/>
          <a:ln w="9525">
            <a:noFill/>
            <a:miter lim="800000"/>
            <a:headEnd/>
            <a:tailEnd/>
          </a:ln>
        </p:spPr>
        <p:txBody>
          <a:bodyPr wrap="none">
            <a:spAutoFit/>
          </a:bodyPr>
          <a:lstStyle/>
          <a:p>
            <a:pPr algn="ctr"/>
            <a:r>
              <a:rPr lang="ar-EG" sz="3200" b="1"/>
              <a:t>تصنيف المخلوقات الحية</a:t>
            </a:r>
          </a:p>
        </p:txBody>
      </p:sp>
      <p:sp>
        <p:nvSpPr>
          <p:cNvPr id="9" name="مستطيل 8"/>
          <p:cNvSpPr>
            <a:spLocks noChangeArrowheads="1"/>
          </p:cNvSpPr>
          <p:nvPr/>
        </p:nvSpPr>
        <p:spPr bwMode="auto">
          <a:xfrm>
            <a:off x="1517650" y="4868863"/>
            <a:ext cx="3190875" cy="585787"/>
          </a:xfrm>
          <a:prstGeom prst="rect">
            <a:avLst/>
          </a:prstGeom>
          <a:noFill/>
          <a:ln w="9525">
            <a:noFill/>
            <a:miter lim="800000"/>
            <a:headEnd/>
            <a:tailEnd/>
          </a:ln>
        </p:spPr>
        <p:txBody>
          <a:bodyPr wrap="none">
            <a:spAutoFit/>
          </a:bodyPr>
          <a:lstStyle/>
          <a:p>
            <a:pPr algn="ctr"/>
            <a:r>
              <a:rPr lang="ar-EG" sz="3200" b="1"/>
              <a:t>ممالك المخلوقات الحية</a:t>
            </a:r>
          </a:p>
        </p:txBody>
      </p:sp>
      <p:sp>
        <p:nvSpPr>
          <p:cNvPr id="10" name="مستطيل 9"/>
          <p:cNvSpPr>
            <a:spLocks noChangeArrowheads="1"/>
          </p:cNvSpPr>
          <p:nvPr/>
        </p:nvSpPr>
        <p:spPr bwMode="auto">
          <a:xfrm>
            <a:off x="1927225" y="5589588"/>
            <a:ext cx="2416175" cy="584200"/>
          </a:xfrm>
          <a:prstGeom prst="rect">
            <a:avLst/>
          </a:prstGeom>
          <a:noFill/>
          <a:ln w="9525">
            <a:noFill/>
            <a:miter lim="800000"/>
            <a:headEnd/>
            <a:tailEnd/>
          </a:ln>
        </p:spPr>
        <p:txBody>
          <a:bodyPr wrap="none">
            <a:spAutoFit/>
          </a:bodyPr>
          <a:lstStyle/>
          <a:p>
            <a:pPr algn="ctr"/>
            <a:r>
              <a:rPr lang="ar-EG" sz="3200" b="1"/>
              <a:t>خصائص الممالك</a:t>
            </a:r>
          </a:p>
        </p:txBody>
      </p:sp>
      <p:sp>
        <p:nvSpPr>
          <p:cNvPr id="5" name="Footer Placeholder 4"/>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مطويات.wav"/>
                                        </p:tgtEl>
                                      </p:cMediaNode>
                                    </p:audio>
                                  </p:sub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gtEl>
                                        <p:attrNameLst>
                                          <p:attrName>ppt_x</p:attrName>
                                          <p:attrName>ppt_y</p:attrName>
                                        </p:attrNameLst>
                                      </p:cBhvr>
                                    </p:animMotion>
                                    <p:animEffect transition="in" filter="fade">
                                      <p:cBhvr>
                                        <p:cTn id="16" dur="1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4" name="أُنَظِّمُ أَفْكاري.wav"/>
                                        </p:tgtEl>
                                      </p:cMediaNode>
                                    </p:audio>
                                  </p:sub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 calcmode="lin" valueType="num">
                                      <p:cBhvr>
                                        <p:cTn id="2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5" name="أعْمَلُ مَطْوِيَّةً كَالْمُبَيَّنَةِ في الَّشكْلِ أُلَخِّصُ.wav"/>
                                        </p:tgtEl>
                                      </p:cMediaNode>
                                    </p:audio>
                                  </p:sub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6" name="0945 - pop.wav"/>
                                        </p:tgtEl>
                                      </p:cMediaNode>
                                    </p:audio>
                                  </p:sub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7" name="تصنيف المخلوقات الحية.wav"/>
                                        </p:tgtEl>
                                      </p:cMediaNode>
                                    </p:audio>
                                  </p:sub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8" name="ممالك المخلوقات الحية.wav"/>
                                        </p:tgtEl>
                                      </p:cMediaNode>
                                    </p:audio>
                                  </p:sub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fltVal val="0"/>
                                          </p:val>
                                        </p:tav>
                                        <p:tav tm="100000">
                                          <p:val>
                                            <p:strVal val="#ppt_w"/>
                                          </p:val>
                                        </p:tav>
                                      </p:tavLst>
                                    </p:anim>
                                    <p:anim calcmode="lin" valueType="num">
                                      <p:cBhvr>
                                        <p:cTn id="53" dur="1000" fill="hold"/>
                                        <p:tgtEl>
                                          <p:spTgt spid="10"/>
                                        </p:tgtEl>
                                        <p:attrNameLst>
                                          <p:attrName>ppt_h</p:attrName>
                                        </p:attrNameLst>
                                      </p:cBhvr>
                                      <p:tavLst>
                                        <p:tav tm="0">
                                          <p:val>
                                            <p:fltVal val="0"/>
                                          </p:val>
                                        </p:tav>
                                        <p:tav tm="100000">
                                          <p:val>
                                            <p:strVal val="#ppt_h"/>
                                          </p:val>
                                        </p:tav>
                                      </p:tavLst>
                                    </p:anim>
                                    <p:anim calcmode="lin" valueType="num">
                                      <p:cBhvr>
                                        <p:cTn id="54" dur="1000" fill="hold"/>
                                        <p:tgtEl>
                                          <p:spTgt spid="10"/>
                                        </p:tgtEl>
                                        <p:attrNameLst>
                                          <p:attrName>style.rotation</p:attrName>
                                        </p:attrNameLst>
                                      </p:cBhvr>
                                      <p:tavLst>
                                        <p:tav tm="0">
                                          <p:val>
                                            <p:fltVal val="90"/>
                                          </p:val>
                                        </p:tav>
                                        <p:tav tm="100000">
                                          <p:val>
                                            <p:fltVal val="0"/>
                                          </p:val>
                                        </p:tav>
                                      </p:tavLst>
                                    </p:anim>
                                    <p:animEffect transition="in" filter="fade">
                                      <p:cBhvr>
                                        <p:cTn id="55" dur="1000"/>
                                        <p:tgtEl>
                                          <p:spTgt spid="10"/>
                                        </p:tgtEl>
                                      </p:cBhvr>
                                    </p:animEffect>
                                  </p:childTnLst>
                                  <p:subTnLst>
                                    <p:audio>
                                      <p:cMediaNode>
                                        <p:cTn display="0" masterRel="sameClick">
                                          <p:stCondLst>
                                            <p:cond evt="begin" delay="0">
                                              <p:tn val="50"/>
                                            </p:cond>
                                          </p:stCondLst>
                                          <p:endCondLst>
                                            <p:cond evt="onStopAudio" delay="0">
                                              <p:tgtEl>
                                                <p:sldTgt/>
                                              </p:tgtEl>
                                            </p:cond>
                                          </p:endCondLst>
                                        </p:cTn>
                                        <p:tgtEl>
                                          <p:sndTgt r:embed="rId9" name="خصائص الممال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Off-page Connector 1"/>
          <p:cNvSpPr/>
          <p:nvPr/>
        </p:nvSpPr>
        <p:spPr>
          <a:xfrm>
            <a:off x="642938" y="2143125"/>
            <a:ext cx="8072437" cy="649724"/>
          </a:xfrm>
          <a:prstGeom prst="flowChartOffpageConnector">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أُفَكِّرُ وأَتَحَدَّثُ وأكْتُبُ</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فَكِّرُ وأَتَحَدَّثُ وأكْتُ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187450" y="1268413"/>
            <a:ext cx="6545263" cy="1323975"/>
          </a:xfrm>
          <a:prstGeom prst="rect">
            <a:avLst/>
          </a:prstGeom>
          <a:noFill/>
          <a:ln w="9525">
            <a:noFill/>
            <a:miter lim="800000"/>
            <a:headEnd/>
            <a:tailEnd/>
          </a:ln>
          <a:effectLst/>
        </p:spPr>
        <p:txBody>
          <a:bodyPr anchor="ctr">
            <a:spAutoFit/>
          </a:bodyPr>
          <a:lstStyle/>
          <a:p>
            <a:pPr fontAlgn="auto">
              <a:spcBef>
                <a:spcPts val="0"/>
              </a:spcBef>
              <a:spcAft>
                <a:spcPts val="0"/>
              </a:spcAft>
              <a:defRPr/>
            </a:pPr>
            <a:r>
              <a:rPr lang="ar-EG" sz="4000" b="1" dirty="0"/>
              <a:t>1- </a:t>
            </a:r>
            <a:r>
              <a:rPr lang="ar-EG" sz="4000" b="1" dirty="0" err="1"/>
              <a:t>اَلْمُفْرداتُ.</a:t>
            </a:r>
            <a:r>
              <a:rPr lang="ar-EG" sz="4000" b="1" dirty="0"/>
              <a:t> تَضمُّ الُّشعْبَةُ مَجْمُوعاتٍ أَصغَرَ مِنْها </a:t>
            </a:r>
            <a:r>
              <a:rPr lang="ar-EG" sz="4000" b="1" dirty="0" err="1"/>
              <a:t>تُسَمَّى </a:t>
            </a:r>
            <a:r>
              <a:rPr lang="ar-EG" sz="1050" b="1" dirty="0"/>
              <a:t>...................................................................</a:t>
            </a:r>
          </a:p>
        </p:txBody>
      </p:sp>
      <p:sp>
        <p:nvSpPr>
          <p:cNvPr id="6" name="مستطيل 5"/>
          <p:cNvSpPr>
            <a:spLocks noChangeArrowheads="1"/>
          </p:cNvSpPr>
          <p:nvPr/>
        </p:nvSpPr>
        <p:spPr bwMode="auto">
          <a:xfrm>
            <a:off x="1908175" y="1916113"/>
            <a:ext cx="3084513" cy="769937"/>
          </a:xfrm>
          <a:prstGeom prst="rect">
            <a:avLst/>
          </a:prstGeom>
          <a:noFill/>
          <a:ln w="9525">
            <a:noFill/>
            <a:miter lim="800000"/>
            <a:headEnd/>
            <a:tailEnd/>
          </a:ln>
        </p:spPr>
        <p:txBody>
          <a:bodyPr>
            <a:spAutoFit/>
          </a:bodyPr>
          <a:lstStyle/>
          <a:p>
            <a:pPr algn="ctr"/>
            <a:r>
              <a:rPr lang="ar-SA" sz="4400" b="1">
                <a:solidFill>
                  <a:srgbClr val="FF00FF"/>
                </a:solidFill>
              </a:rPr>
              <a:t>الطائفة</a:t>
            </a:r>
            <a:endParaRPr lang="en-US" sz="4400" b="1">
              <a:solidFill>
                <a:srgbClr val="FF00FF"/>
              </a:solidFill>
            </a:endParaRPr>
          </a:p>
        </p:txBody>
      </p:sp>
      <p:sp>
        <p:nvSpPr>
          <p:cNvPr id="7" name="Footer Placeholder 6"/>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1- اَلْمُفْرداتُ تَضمُّ الُّشعْبَةُ.wav"/>
                                        </p:tgtEl>
                                      </p:cMediaNode>
                                    </p:audio>
                                  </p:sub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الطائفة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827088" y="836613"/>
            <a:ext cx="7121525" cy="2062162"/>
          </a:xfrm>
          <a:prstGeom prst="rect">
            <a:avLst/>
          </a:prstGeom>
          <a:noFill/>
          <a:ln w="9525">
            <a:noFill/>
            <a:miter lim="800000"/>
            <a:headEnd/>
            <a:tailEnd/>
          </a:ln>
        </p:spPr>
        <p:txBody>
          <a:bodyPr anchor="ctr">
            <a:spAutoFit/>
          </a:bodyPr>
          <a:lstStyle/>
          <a:p>
            <a:pPr algn="ctr"/>
            <a:r>
              <a:rPr lang="ar-EG" sz="3200" b="1"/>
              <a:t>2- </a:t>
            </a:r>
            <a:r>
              <a:rPr lang="ar-EG" sz="3200" b="1">
                <a:solidFill>
                  <a:srgbClr val="0000FF"/>
                </a:solidFill>
              </a:rPr>
              <a:t>أصنف. </a:t>
            </a:r>
            <a:r>
              <a:rPr lang="ar-EG" sz="3200" b="1"/>
              <a:t>مخلوق حي عديد الخلايا عند فحص بعض خلاياه وجد أنها محاطة بغشاء خلوي. وليس لها جدار خلوي. إلى أي ممالك المخلوقات الحية ينتمي هذا المخلوق؟</a:t>
            </a:r>
            <a:endParaRPr lang="ar-EG" sz="900" b="1"/>
          </a:p>
        </p:txBody>
      </p:sp>
      <p:graphicFrame>
        <p:nvGraphicFramePr>
          <p:cNvPr id="6" name="جدول 5"/>
          <p:cNvGraphicFramePr>
            <a:graphicFrameLocks noGrp="1"/>
          </p:cNvGraphicFramePr>
          <p:nvPr/>
        </p:nvGraphicFramePr>
        <p:xfrm>
          <a:off x="1042988" y="2997200"/>
          <a:ext cx="7128792" cy="3456384"/>
        </p:xfrm>
        <a:graphic>
          <a:graphicData uri="http://schemas.openxmlformats.org/drawingml/2006/table">
            <a:tbl>
              <a:tblPr firstRow="1" bandRow="1">
                <a:tableStyleId>{5C22544A-7EE6-4342-B048-85BDC9FD1C3A}</a:tableStyleId>
              </a:tblPr>
              <a:tblGrid>
                <a:gridCol w="3564396">
                  <a:extLst>
                    <a:ext uri="{9D8B030D-6E8A-4147-A177-3AD203B41FA5}">
                      <a16:colId xmlns:a16="http://schemas.microsoft.com/office/drawing/2014/main" val="20000"/>
                    </a:ext>
                  </a:extLst>
                </a:gridCol>
                <a:gridCol w="3564396">
                  <a:extLst>
                    <a:ext uri="{9D8B030D-6E8A-4147-A177-3AD203B41FA5}">
                      <a16:colId xmlns:a16="http://schemas.microsoft.com/office/drawing/2014/main" val="20001"/>
                    </a:ext>
                  </a:extLst>
                </a:gridCol>
              </a:tblGrid>
              <a:tr h="1008112">
                <a:tc>
                  <a:txBody>
                    <a:bodyPr/>
                    <a:lstStyle/>
                    <a:p>
                      <a:endParaRPr lang="en-US" dirty="0"/>
                    </a:p>
                  </a:txBody>
                  <a:tcPr>
                    <a:lnB w="12700" cap="flat" cmpd="sng" algn="ctr">
                      <a:solidFill>
                        <a:schemeClr val="tx1"/>
                      </a:solidFill>
                      <a:prstDash val="solid"/>
                      <a:round/>
                      <a:headEnd type="none" w="med" len="med"/>
                      <a:tailEnd type="none" w="med" len="med"/>
                    </a:lnB>
                    <a:solidFill>
                      <a:srgbClr val="993300"/>
                    </a:solidFill>
                  </a:tcPr>
                </a:tc>
                <a:tc>
                  <a:txBody>
                    <a:bodyPr/>
                    <a:lstStyle/>
                    <a:p>
                      <a:endParaRPr lang="en-US" dirty="0"/>
                    </a:p>
                  </a:txBody>
                  <a:tcPr>
                    <a:lnB w="12700" cap="flat" cmpd="sng" algn="ctr">
                      <a:solidFill>
                        <a:schemeClr val="tx1"/>
                      </a:solidFill>
                      <a:prstDash val="solid"/>
                      <a:round/>
                      <a:headEnd type="none" w="med" len="med"/>
                      <a:tailEnd type="none" w="med" len="med"/>
                    </a:lnB>
                    <a:solidFill>
                      <a:srgbClr val="993300"/>
                    </a:solidFill>
                  </a:tcPr>
                </a:tc>
                <a:extLst>
                  <a:ext uri="{0D108BD9-81ED-4DB2-BD59-A6C34878D82A}">
                    <a16:rowId xmlns:a16="http://schemas.microsoft.com/office/drawing/2014/main" val="10000"/>
                  </a:ext>
                </a:extLst>
              </a:tr>
              <a:tr h="244827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05473" name="Rectangle 1"/>
          <p:cNvSpPr>
            <a:spLocks noChangeArrowheads="1"/>
          </p:cNvSpPr>
          <p:nvPr/>
        </p:nvSpPr>
        <p:spPr bwMode="auto">
          <a:xfrm>
            <a:off x="5148263" y="3233738"/>
            <a:ext cx="2303462" cy="584200"/>
          </a:xfrm>
          <a:prstGeom prst="rect">
            <a:avLst/>
          </a:prstGeom>
          <a:noFill/>
          <a:ln w="9525">
            <a:noFill/>
            <a:miter lim="800000"/>
            <a:headEnd/>
            <a:tailEnd/>
          </a:ln>
        </p:spPr>
        <p:txBody>
          <a:bodyPr anchor="ctr">
            <a:spAutoFit/>
          </a:bodyPr>
          <a:lstStyle/>
          <a:p>
            <a:pPr algn="ctr"/>
            <a:r>
              <a:rPr lang="ar-EG" sz="3200" b="1">
                <a:solidFill>
                  <a:schemeClr val="bg1"/>
                </a:solidFill>
                <a:latin typeface="Times New Roman" pitchFamily="18" charset="0"/>
                <a:ea typeface="Calibri" pitchFamily="34" charset="0"/>
                <a:cs typeface="Times New Roman" pitchFamily="18" charset="0"/>
              </a:rPr>
              <a:t>ماذا أعرف؟</a:t>
            </a:r>
            <a:endParaRPr lang="ar-EG" sz="3600">
              <a:solidFill>
                <a:schemeClr val="bg1"/>
              </a:solidFill>
              <a:ea typeface="Calibri" pitchFamily="34" charset="0"/>
              <a:cs typeface="Times New Roman" pitchFamily="18" charset="0"/>
            </a:endParaRPr>
          </a:p>
        </p:txBody>
      </p:sp>
      <p:sp>
        <p:nvSpPr>
          <p:cNvPr id="105474" name="Rectangle 2"/>
          <p:cNvSpPr>
            <a:spLocks noChangeArrowheads="1"/>
          </p:cNvSpPr>
          <p:nvPr/>
        </p:nvSpPr>
        <p:spPr bwMode="auto">
          <a:xfrm>
            <a:off x="1835150" y="3233738"/>
            <a:ext cx="1836738" cy="584200"/>
          </a:xfrm>
          <a:prstGeom prst="rect">
            <a:avLst/>
          </a:prstGeom>
          <a:noFill/>
          <a:ln w="9525">
            <a:noFill/>
            <a:miter lim="800000"/>
            <a:headEnd/>
            <a:tailEnd/>
          </a:ln>
        </p:spPr>
        <p:txBody>
          <a:bodyPr anchor="ctr">
            <a:spAutoFit/>
          </a:bodyPr>
          <a:lstStyle/>
          <a:p>
            <a:pPr algn="ctr"/>
            <a:r>
              <a:rPr lang="ar-EG" sz="3200" b="1">
                <a:solidFill>
                  <a:schemeClr val="bg1"/>
                </a:solidFill>
                <a:latin typeface="Times New Roman" pitchFamily="18" charset="0"/>
                <a:ea typeface="Calibri" pitchFamily="34" charset="0"/>
                <a:cs typeface="Times New Roman" pitchFamily="18" charset="0"/>
              </a:rPr>
              <a:t>ماذا أستنتج؟</a:t>
            </a:r>
            <a:endParaRPr lang="ar-EG" sz="3600">
              <a:solidFill>
                <a:schemeClr val="bg1"/>
              </a:solidFill>
              <a:ea typeface="Calibri" pitchFamily="34" charset="0"/>
              <a:cs typeface="Times New Roman" pitchFamily="18" charset="0"/>
            </a:endParaRPr>
          </a:p>
        </p:txBody>
      </p:sp>
      <p:sp>
        <p:nvSpPr>
          <p:cNvPr id="105475" name="Rectangle 3"/>
          <p:cNvSpPr>
            <a:spLocks noChangeArrowheads="1"/>
          </p:cNvSpPr>
          <p:nvPr/>
        </p:nvSpPr>
        <p:spPr bwMode="auto">
          <a:xfrm>
            <a:off x="4859338" y="4149725"/>
            <a:ext cx="3060700" cy="2062163"/>
          </a:xfrm>
          <a:prstGeom prst="rect">
            <a:avLst/>
          </a:prstGeom>
          <a:noFill/>
          <a:ln w="9525">
            <a:noFill/>
            <a:miter lim="800000"/>
            <a:headEnd/>
            <a:tailEnd/>
          </a:ln>
        </p:spPr>
        <p:txBody>
          <a:bodyPr anchor="ctr">
            <a:spAutoFit/>
          </a:bodyPr>
          <a:lstStyle/>
          <a:p>
            <a:pPr algn="ctr"/>
            <a:r>
              <a:rPr lang="ar-EG" sz="3200" b="1">
                <a:solidFill>
                  <a:srgbClr val="FF00FF"/>
                </a:solidFill>
                <a:latin typeface="Times New Roman" pitchFamily="18" charset="0"/>
                <a:ea typeface="Calibri" pitchFamily="34" charset="0"/>
                <a:cs typeface="Times New Roman" pitchFamily="18" charset="0"/>
              </a:rPr>
              <a:t>مخلوق حي عديد الخلايا تحاط خلاياه بغشاء خلوي وليس لها جدار خلوي.</a:t>
            </a:r>
            <a:endParaRPr lang="ar-EG" sz="3600">
              <a:solidFill>
                <a:srgbClr val="FF00FF"/>
              </a:solidFill>
              <a:ea typeface="Calibri" pitchFamily="34" charset="0"/>
              <a:cs typeface="Times New Roman" pitchFamily="18" charset="0"/>
            </a:endParaRPr>
          </a:p>
        </p:txBody>
      </p:sp>
      <p:sp>
        <p:nvSpPr>
          <p:cNvPr id="105476" name="Rectangle 4"/>
          <p:cNvSpPr>
            <a:spLocks noChangeArrowheads="1"/>
          </p:cNvSpPr>
          <p:nvPr/>
        </p:nvSpPr>
        <p:spPr bwMode="auto">
          <a:xfrm>
            <a:off x="1476375" y="4365625"/>
            <a:ext cx="2482850" cy="1568450"/>
          </a:xfrm>
          <a:prstGeom prst="rect">
            <a:avLst/>
          </a:prstGeom>
          <a:noFill/>
          <a:ln w="9525">
            <a:noFill/>
            <a:miter lim="800000"/>
            <a:headEnd/>
            <a:tailEnd/>
          </a:ln>
        </p:spPr>
        <p:txBody>
          <a:bodyPr anchor="ctr">
            <a:spAutoFit/>
          </a:bodyPr>
          <a:lstStyle/>
          <a:p>
            <a:pPr algn="ctr"/>
            <a:r>
              <a:rPr lang="ar-EG" sz="3200" b="1">
                <a:solidFill>
                  <a:srgbClr val="FF0000"/>
                </a:solidFill>
                <a:latin typeface="Times New Roman" pitchFamily="18" charset="0"/>
                <a:ea typeface="Calibri" pitchFamily="34" charset="0"/>
                <a:cs typeface="Times New Roman" pitchFamily="18" charset="0"/>
              </a:rPr>
              <a:t>المخلوق الحي ينتمي إلى مملكة الحيوانات.</a:t>
            </a:r>
            <a:endParaRPr lang="ar-EG" sz="3600">
              <a:solidFill>
                <a:srgbClr val="FF0000"/>
              </a:solidFill>
              <a:ea typeface="Calibri" pitchFamily="34" charset="0"/>
              <a:cs typeface="Times New Roman" pitchFamily="18" charset="0"/>
            </a:endParaRPr>
          </a:p>
        </p:txBody>
      </p:sp>
      <p:sp>
        <p:nvSpPr>
          <p:cNvPr id="7" name="Footer Placeholder 6"/>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2- أصنف مخلوق حي عديد الخلايا عند.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1166 - synth bass.wav"/>
                                        </p:tgtEl>
                                      </p:cMediaNode>
                                    </p:audio>
                                  </p:subTnLst>
                                </p:cTn>
                              </p:par>
                              <p:par>
                                <p:cTn id="17" presetID="49" presetClass="entr" presetSubtype="0" decel="100000" fill="hold" grpId="0" nodeType="withEffect">
                                  <p:stCondLst>
                                    <p:cond delay="0"/>
                                  </p:stCondLst>
                                  <p:childTnLst>
                                    <p:set>
                                      <p:cBhvr>
                                        <p:cTn id="18" dur="1" fill="hold">
                                          <p:stCondLst>
                                            <p:cond delay="0"/>
                                          </p:stCondLst>
                                        </p:cTn>
                                        <p:tgtEl>
                                          <p:spTgt spid="105473"/>
                                        </p:tgtEl>
                                        <p:attrNameLst>
                                          <p:attrName>style.visibility</p:attrName>
                                        </p:attrNameLst>
                                      </p:cBhvr>
                                      <p:to>
                                        <p:strVal val="visible"/>
                                      </p:to>
                                    </p:set>
                                    <p:anim calcmode="lin" valueType="num">
                                      <p:cBhvr>
                                        <p:cTn id="19" dur="500" fill="hold"/>
                                        <p:tgtEl>
                                          <p:spTgt spid="105473"/>
                                        </p:tgtEl>
                                        <p:attrNameLst>
                                          <p:attrName>ppt_w</p:attrName>
                                        </p:attrNameLst>
                                      </p:cBhvr>
                                      <p:tavLst>
                                        <p:tav tm="0">
                                          <p:val>
                                            <p:fltVal val="0"/>
                                          </p:val>
                                        </p:tav>
                                        <p:tav tm="100000">
                                          <p:val>
                                            <p:strVal val="#ppt_w"/>
                                          </p:val>
                                        </p:tav>
                                      </p:tavLst>
                                    </p:anim>
                                    <p:anim calcmode="lin" valueType="num">
                                      <p:cBhvr>
                                        <p:cTn id="20" dur="500" fill="hold"/>
                                        <p:tgtEl>
                                          <p:spTgt spid="105473"/>
                                        </p:tgtEl>
                                        <p:attrNameLst>
                                          <p:attrName>ppt_h</p:attrName>
                                        </p:attrNameLst>
                                      </p:cBhvr>
                                      <p:tavLst>
                                        <p:tav tm="0">
                                          <p:val>
                                            <p:fltVal val="0"/>
                                          </p:val>
                                        </p:tav>
                                        <p:tav tm="100000">
                                          <p:val>
                                            <p:strVal val="#ppt_h"/>
                                          </p:val>
                                        </p:tav>
                                      </p:tavLst>
                                    </p:anim>
                                    <p:anim calcmode="lin" valueType="num">
                                      <p:cBhvr>
                                        <p:cTn id="21" dur="500" fill="hold"/>
                                        <p:tgtEl>
                                          <p:spTgt spid="105473"/>
                                        </p:tgtEl>
                                        <p:attrNameLst>
                                          <p:attrName>style.rotation</p:attrName>
                                        </p:attrNameLst>
                                      </p:cBhvr>
                                      <p:tavLst>
                                        <p:tav tm="0">
                                          <p:val>
                                            <p:fltVal val="360"/>
                                          </p:val>
                                        </p:tav>
                                        <p:tav tm="100000">
                                          <p:val>
                                            <p:fltVal val="0"/>
                                          </p:val>
                                        </p:tav>
                                      </p:tavLst>
                                    </p:anim>
                                    <p:animEffect transition="in" filter="fade">
                                      <p:cBhvr>
                                        <p:cTn id="22" dur="500"/>
                                        <p:tgtEl>
                                          <p:spTgt spid="105473"/>
                                        </p:tgtEl>
                                      </p:cBhvr>
                                    </p:animEffect>
                                  </p:childTnLst>
                                  <p:subTnLst>
                                    <p:audio>
                                      <p:cMediaNode>
                                        <p:cTn display="0" masterRel="sameClick">
                                          <p:stCondLst>
                                            <p:cond evt="begin" delay="0">
                                              <p:tn val="17"/>
                                            </p:cond>
                                          </p:stCondLst>
                                          <p:endCondLst>
                                            <p:cond evt="onStopAudio" delay="0">
                                              <p:tgtEl>
                                                <p:sldTgt/>
                                              </p:tgtEl>
                                            </p:cond>
                                          </p:endCondLst>
                                        </p:cTn>
                                        <p:tgtEl>
                                          <p:sndTgt r:embed="rId5" name="ماذا  اعرف.wav"/>
                                        </p:tgtEl>
                                      </p:cMediaNode>
                                    </p:audio>
                                  </p:sub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105475"/>
                                        </p:tgtEl>
                                        <p:attrNameLst>
                                          <p:attrName>style.visibility</p:attrName>
                                        </p:attrNameLst>
                                      </p:cBhvr>
                                      <p:to>
                                        <p:strVal val="visible"/>
                                      </p:to>
                                    </p:set>
                                    <p:animEffect transition="in" filter="fade">
                                      <p:cBhvr>
                                        <p:cTn id="27" dur="1000"/>
                                        <p:tgtEl>
                                          <p:spTgt spid="105475"/>
                                        </p:tgtEl>
                                      </p:cBhvr>
                                    </p:animEffect>
                                    <p:anim calcmode="lin" valueType="num">
                                      <p:cBhvr>
                                        <p:cTn id="28" dur="1000" fill="hold"/>
                                        <p:tgtEl>
                                          <p:spTgt spid="105475"/>
                                        </p:tgtEl>
                                        <p:attrNameLst>
                                          <p:attrName>ppt_x</p:attrName>
                                        </p:attrNameLst>
                                      </p:cBhvr>
                                      <p:tavLst>
                                        <p:tav tm="0">
                                          <p:val>
                                            <p:strVal val="#ppt_x"/>
                                          </p:val>
                                        </p:tav>
                                        <p:tav tm="100000">
                                          <p:val>
                                            <p:strVal val="#ppt_x"/>
                                          </p:val>
                                        </p:tav>
                                      </p:tavLst>
                                    </p:anim>
                                    <p:anim calcmode="lin" valueType="num">
                                      <p:cBhvr>
                                        <p:cTn id="29" dur="900" decel="100000" fill="hold"/>
                                        <p:tgtEl>
                                          <p:spTgt spid="10547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547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6" name="مخلوق حي عديد.wav"/>
                                        </p:tgtEl>
                                      </p:cMediaNode>
                                    </p:audio>
                                  </p:sub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105474"/>
                                        </p:tgtEl>
                                        <p:attrNameLst>
                                          <p:attrName>style.visibility</p:attrName>
                                        </p:attrNameLst>
                                      </p:cBhvr>
                                      <p:to>
                                        <p:strVal val="visible"/>
                                      </p:to>
                                    </p:set>
                                    <p:anim calcmode="lin" valueType="num">
                                      <p:cBhvr>
                                        <p:cTn id="35" dur="500" fill="hold"/>
                                        <p:tgtEl>
                                          <p:spTgt spid="105474"/>
                                        </p:tgtEl>
                                        <p:attrNameLst>
                                          <p:attrName>ppt_w</p:attrName>
                                        </p:attrNameLst>
                                      </p:cBhvr>
                                      <p:tavLst>
                                        <p:tav tm="0">
                                          <p:val>
                                            <p:fltVal val="0"/>
                                          </p:val>
                                        </p:tav>
                                        <p:tav tm="100000">
                                          <p:val>
                                            <p:strVal val="#ppt_w"/>
                                          </p:val>
                                        </p:tav>
                                      </p:tavLst>
                                    </p:anim>
                                    <p:anim calcmode="lin" valueType="num">
                                      <p:cBhvr>
                                        <p:cTn id="36" dur="500" fill="hold"/>
                                        <p:tgtEl>
                                          <p:spTgt spid="105474"/>
                                        </p:tgtEl>
                                        <p:attrNameLst>
                                          <p:attrName>ppt_h</p:attrName>
                                        </p:attrNameLst>
                                      </p:cBhvr>
                                      <p:tavLst>
                                        <p:tav tm="0">
                                          <p:val>
                                            <p:fltVal val="0"/>
                                          </p:val>
                                        </p:tav>
                                        <p:tav tm="100000">
                                          <p:val>
                                            <p:strVal val="#ppt_h"/>
                                          </p:val>
                                        </p:tav>
                                      </p:tavLst>
                                    </p:anim>
                                    <p:anim calcmode="lin" valueType="num">
                                      <p:cBhvr>
                                        <p:cTn id="37" dur="500" fill="hold"/>
                                        <p:tgtEl>
                                          <p:spTgt spid="105474"/>
                                        </p:tgtEl>
                                        <p:attrNameLst>
                                          <p:attrName>style.rotation</p:attrName>
                                        </p:attrNameLst>
                                      </p:cBhvr>
                                      <p:tavLst>
                                        <p:tav tm="0">
                                          <p:val>
                                            <p:fltVal val="360"/>
                                          </p:val>
                                        </p:tav>
                                        <p:tav tm="100000">
                                          <p:val>
                                            <p:fltVal val="0"/>
                                          </p:val>
                                        </p:tav>
                                      </p:tavLst>
                                    </p:anim>
                                    <p:animEffect transition="in" filter="fade">
                                      <p:cBhvr>
                                        <p:cTn id="38" dur="500"/>
                                        <p:tgtEl>
                                          <p:spTgt spid="105474"/>
                                        </p:tgtEl>
                                      </p:cBhvr>
                                    </p:animEffect>
                                  </p:childTnLst>
                                  <p:subTnLst>
                                    <p:audio>
                                      <p:cMediaNode>
                                        <p:cTn display="0" masterRel="sameClick">
                                          <p:stCondLst>
                                            <p:cond evt="begin" delay="0">
                                              <p:tn val="33"/>
                                            </p:cond>
                                          </p:stCondLst>
                                          <p:endCondLst>
                                            <p:cond evt="onStopAudio" delay="0">
                                              <p:tgtEl>
                                                <p:sldTgt/>
                                              </p:tgtEl>
                                            </p:cond>
                                          </p:endCondLst>
                                        </p:cTn>
                                        <p:tgtEl>
                                          <p:sndTgt r:embed="rId7" name="ماذا استنتج.wav"/>
                                        </p:tgtEl>
                                      </p:cMediaNode>
                                    </p:audio>
                                  </p:sub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105476"/>
                                        </p:tgtEl>
                                        <p:attrNameLst>
                                          <p:attrName>style.visibility</p:attrName>
                                        </p:attrNameLst>
                                      </p:cBhvr>
                                      <p:to>
                                        <p:strVal val="visible"/>
                                      </p:to>
                                    </p:set>
                                    <p:animEffect transition="in" filter="fade">
                                      <p:cBhvr>
                                        <p:cTn id="43" dur="1000"/>
                                        <p:tgtEl>
                                          <p:spTgt spid="105476"/>
                                        </p:tgtEl>
                                      </p:cBhvr>
                                    </p:animEffect>
                                    <p:anim calcmode="lin" valueType="num">
                                      <p:cBhvr>
                                        <p:cTn id="44" dur="1000" fill="hold"/>
                                        <p:tgtEl>
                                          <p:spTgt spid="105476"/>
                                        </p:tgtEl>
                                        <p:attrNameLst>
                                          <p:attrName>ppt_x</p:attrName>
                                        </p:attrNameLst>
                                      </p:cBhvr>
                                      <p:tavLst>
                                        <p:tav tm="0">
                                          <p:val>
                                            <p:strVal val="#ppt_x"/>
                                          </p:val>
                                        </p:tav>
                                        <p:tav tm="100000">
                                          <p:val>
                                            <p:strVal val="#ppt_x"/>
                                          </p:val>
                                        </p:tav>
                                      </p:tavLst>
                                    </p:anim>
                                    <p:anim calcmode="lin" valueType="num">
                                      <p:cBhvr>
                                        <p:cTn id="45" dur="900" decel="100000" fill="hold"/>
                                        <p:tgtEl>
                                          <p:spTgt spid="105476"/>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0547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8" name="المخلوق الحي ينتمي إل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5473" grpId="0"/>
      <p:bldP spid="105474" grpId="0"/>
      <p:bldP spid="105475" grpId="0"/>
      <p:bldP spid="10547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258888" y="1308884"/>
            <a:ext cx="6257925"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3- اَلتَّفْكيرُ النّاقِدُ. كَيْفَ يُفِيدُ تَصنِيفُ مَخْلُوقٍ سَامٍّ فِي الْحِفَاظِ عَلَى حَيَاتِنا؟  </a:t>
            </a:r>
          </a:p>
        </p:txBody>
      </p:sp>
      <p:sp>
        <p:nvSpPr>
          <p:cNvPr id="6" name="مستطيل 5"/>
          <p:cNvSpPr>
            <a:spLocks noChangeArrowheads="1"/>
          </p:cNvSpPr>
          <p:nvPr/>
        </p:nvSpPr>
        <p:spPr bwMode="auto">
          <a:xfrm>
            <a:off x="755650" y="3429000"/>
            <a:ext cx="7693025" cy="1938338"/>
          </a:xfrm>
          <a:prstGeom prst="rect">
            <a:avLst/>
          </a:prstGeom>
          <a:noFill/>
          <a:ln w="9525">
            <a:noFill/>
            <a:miter lim="800000"/>
            <a:headEnd/>
            <a:tailEnd/>
          </a:ln>
        </p:spPr>
        <p:txBody>
          <a:bodyPr>
            <a:spAutoFit/>
          </a:bodyPr>
          <a:lstStyle/>
          <a:p>
            <a:pPr algn="ctr"/>
            <a:r>
              <a:rPr lang="ar-EG" sz="4000" b="1">
                <a:solidFill>
                  <a:srgbClr val="FF00FF"/>
                </a:solidFill>
              </a:rPr>
              <a:t>التعرف على نبات أو حيوان سام يمكن أن يكون مهما جدا في تحديد كيفية التعامل مع شخص ابتلع سما أو عضه حيوان سام.</a:t>
            </a:r>
            <a:endParaRPr lang="en-US" sz="4000">
              <a:solidFill>
                <a:srgbClr val="FF00FF"/>
              </a:solidFill>
            </a:endParaRPr>
          </a:p>
        </p:txBody>
      </p:sp>
      <p:sp>
        <p:nvSpPr>
          <p:cNvPr id="7" name="Footer Placeholder 6"/>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3- اَلتَّفْكيرُ النّاقِدُ كَيْفَ يُفِيدُ.wav"/>
                                        </p:tgtEl>
                                      </p:cMediaNode>
                                    </p:audio>
                                  </p:sub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التعرف على نبات أو حيوان سا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1115616" y="1556792"/>
            <a:ext cx="7143800" cy="680085"/>
          </a:xfrm>
          <a:prstGeom prst="plaqu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كَيْفَ تُنَظَّمُ الْمَخْلُوقَاتُ الْحَيَّةُ فِي مَمْلَكَةٍ؟</a:t>
            </a:r>
          </a:p>
        </p:txBody>
      </p:sp>
      <p:sp>
        <p:nvSpPr>
          <p:cNvPr id="7" name="Rectangle 2"/>
          <p:cNvSpPr>
            <a:spLocks noChangeArrowheads="1"/>
          </p:cNvSpPr>
          <p:nvPr/>
        </p:nvSpPr>
        <p:spPr bwMode="auto">
          <a:xfrm>
            <a:off x="1476375" y="2997200"/>
            <a:ext cx="6716713" cy="2677656"/>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أنظر إلى السِّحْلِيَّة والسِّنْجَاب، ما العلاقة </a:t>
            </a:r>
            <a:r>
              <a:rPr lang="ar-EG" sz="2800" b="1" dirty="0" err="1">
                <a:solidFill>
                  <a:srgbClr val="0000FF"/>
                </a:solidFill>
              </a:rPr>
              <a:t>بينهما؟</a:t>
            </a:r>
            <a:r>
              <a:rPr lang="ar-EG" sz="2800" b="1" dirty="0">
                <a:solidFill>
                  <a:srgbClr val="0000FF"/>
                </a:solidFill>
              </a:rPr>
              <a:t> السنجاب والسحلية ينتميان إِلَى الْمَمْلَكَةِ الحَيَوَانِيَّةِ، عَلَى الرَّغْمِ مِنْ وُجُودِ اخْتِلافَاتٍ </a:t>
            </a:r>
            <a:r>
              <a:rPr lang="ar-EG" sz="2800" b="1" dirty="0" err="1">
                <a:solidFill>
                  <a:srgbClr val="0000FF"/>
                </a:solidFill>
              </a:rPr>
              <a:t>بَيْنَهُمَا.</a:t>
            </a:r>
            <a:r>
              <a:rPr lang="ar-EG" sz="2800" b="1" dirty="0">
                <a:solidFill>
                  <a:srgbClr val="0000FF"/>
                </a:solidFill>
              </a:rPr>
              <a:t> لِذَا، قَسَّمَ العُلَمَاءُ الْمَمالِكَ إِلَى مَجْمُوعَاتٍ أصْغَرَ يُسَمَّى كُلٌّ مِنْهَا شُعْبَةً وأَفْرَادُ الشُّعْبَةِ الْوَاحِدَةِ تَتَشابَهُ فِي صِفَةٍ وَاحِدَةٍ عَلَى الأقَلِّ، مِثْل وُجُودِ عَمُودٍ فِقَرِيٍّ.</a:t>
            </a:r>
          </a:p>
        </p:txBody>
      </p:sp>
      <p:sp>
        <p:nvSpPr>
          <p:cNvPr id="3" name="Footer Placeholder 2"/>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كَيْفَ تُنَظَّمُ الْمَخْلُوقَاتُ الْحَيَّةُ فِي مَمْلَكَةٍ.wav"/>
                                        </p:tgtEl>
                                      </p:cMediaNode>
                                    </p:audio>
                                  </p:subTnLst>
                                </p:cTn>
                              </p:par>
                              <p:par>
                                <p:cTn id="21" presetID="12" presetClass="entr" presetSubtype="2"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Right)">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4" name="أنظر إلى السِّحْلِيَّة والسِّنْجَا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1835696" y="908720"/>
            <a:ext cx="6000750" cy="680085"/>
          </a:xfrm>
          <a:prstGeom prst="plaqu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4- أَخْتارُ الإِجابَةَ الصحيحَةَ.</a:t>
            </a:r>
          </a:p>
        </p:txBody>
      </p:sp>
      <p:sp>
        <p:nvSpPr>
          <p:cNvPr id="8" name="مستطيل 7"/>
          <p:cNvSpPr>
            <a:spLocks noChangeArrowheads="1"/>
          </p:cNvSpPr>
          <p:nvPr/>
        </p:nvSpPr>
        <p:spPr bwMode="auto">
          <a:xfrm>
            <a:off x="755576" y="2348880"/>
            <a:ext cx="7272808"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 أَيٌّ مِمَّا يَلِي َصحِيحٌ مِنْ حَيْثُ عَدَد الأَنْوَاعِ؟</a:t>
            </a:r>
            <a:endParaRPr lang="en-US" sz="2800" b="1" dirty="0">
              <a:solidFill>
                <a:srgbClr val="0000FF"/>
              </a:solidFill>
            </a:endParaRPr>
          </a:p>
        </p:txBody>
      </p:sp>
      <p:sp>
        <p:nvSpPr>
          <p:cNvPr id="9" name="Rectangle 1"/>
          <p:cNvSpPr>
            <a:spLocks noChangeArrowheads="1"/>
          </p:cNvSpPr>
          <p:nvPr/>
        </p:nvSpPr>
        <p:spPr bwMode="auto">
          <a:xfrm>
            <a:off x="3170238" y="3278188"/>
            <a:ext cx="4791075" cy="708025"/>
          </a:xfrm>
          <a:prstGeom prst="rect">
            <a:avLst/>
          </a:prstGeom>
          <a:noFill/>
          <a:ln w="9525">
            <a:noFill/>
            <a:miter lim="800000"/>
            <a:headEnd/>
            <a:tailEnd/>
          </a:ln>
        </p:spPr>
        <p:txBody>
          <a:bodyPr anchor="ctr">
            <a:spAutoFit/>
          </a:bodyPr>
          <a:lstStyle/>
          <a:p>
            <a:r>
              <a:rPr lang="ar-EG" sz="4000" b="1"/>
              <a:t>أ- الْمَمْلَكَةُ أَكْثَرُ عَدَدا.</a:t>
            </a:r>
            <a:endParaRPr lang="en-US" sz="4000"/>
          </a:p>
        </p:txBody>
      </p:sp>
      <p:sp>
        <p:nvSpPr>
          <p:cNvPr id="10" name="Rectangle 1"/>
          <p:cNvSpPr>
            <a:spLocks noChangeArrowheads="1"/>
          </p:cNvSpPr>
          <p:nvPr/>
        </p:nvSpPr>
        <p:spPr bwMode="auto">
          <a:xfrm>
            <a:off x="3962400" y="3992563"/>
            <a:ext cx="4070350" cy="708025"/>
          </a:xfrm>
          <a:prstGeom prst="rect">
            <a:avLst/>
          </a:prstGeom>
          <a:noFill/>
          <a:ln w="9525">
            <a:noFill/>
            <a:miter lim="800000"/>
            <a:headEnd/>
            <a:tailEnd/>
          </a:ln>
        </p:spPr>
        <p:txBody>
          <a:bodyPr anchor="ctr">
            <a:spAutoFit/>
          </a:bodyPr>
          <a:lstStyle/>
          <a:p>
            <a:r>
              <a:rPr lang="ar-EG" sz="4000" b="1"/>
              <a:t>ب- الُّشعْبَةُ َأكْثَرُ عَدَدا.</a:t>
            </a:r>
          </a:p>
        </p:txBody>
      </p:sp>
      <p:sp>
        <p:nvSpPr>
          <p:cNvPr id="11" name="Rectangle 1"/>
          <p:cNvSpPr>
            <a:spLocks noChangeArrowheads="1"/>
          </p:cNvSpPr>
          <p:nvPr/>
        </p:nvSpPr>
        <p:spPr bwMode="auto">
          <a:xfrm>
            <a:off x="3817938" y="4706938"/>
            <a:ext cx="4143375" cy="708025"/>
          </a:xfrm>
          <a:prstGeom prst="rect">
            <a:avLst/>
          </a:prstGeom>
          <a:noFill/>
          <a:ln w="9525">
            <a:noFill/>
            <a:miter lim="800000"/>
            <a:headEnd/>
            <a:tailEnd/>
          </a:ln>
        </p:spPr>
        <p:txBody>
          <a:bodyPr anchor="ctr">
            <a:spAutoFit/>
          </a:bodyPr>
          <a:lstStyle/>
          <a:p>
            <a:r>
              <a:rPr lang="ar-EG" sz="4000" b="1"/>
              <a:t>جـ- الرُّتْبَةُ أَقَلُّ عَدَدا.</a:t>
            </a:r>
            <a:endParaRPr lang="en-US" sz="4000"/>
          </a:p>
        </p:txBody>
      </p:sp>
      <p:sp>
        <p:nvSpPr>
          <p:cNvPr id="12" name="Rectangle 1"/>
          <p:cNvSpPr>
            <a:spLocks noChangeArrowheads="1"/>
          </p:cNvSpPr>
          <p:nvPr/>
        </p:nvSpPr>
        <p:spPr bwMode="auto">
          <a:xfrm>
            <a:off x="3673475" y="5492750"/>
            <a:ext cx="4287838" cy="708025"/>
          </a:xfrm>
          <a:prstGeom prst="rect">
            <a:avLst/>
          </a:prstGeom>
          <a:noFill/>
          <a:ln w="9525">
            <a:noFill/>
            <a:miter lim="800000"/>
            <a:headEnd/>
            <a:tailEnd/>
          </a:ln>
        </p:spPr>
        <p:txBody>
          <a:bodyPr anchor="ctr">
            <a:spAutoFit/>
          </a:bodyPr>
          <a:lstStyle/>
          <a:p>
            <a:r>
              <a:rPr lang="ar-EG" sz="4000" b="1"/>
              <a:t>د- الْمَمْلَكَةُ أَقَلُّ عَدَدا.</a:t>
            </a:r>
          </a:p>
        </p:txBody>
      </p:sp>
      <p:cxnSp>
        <p:nvCxnSpPr>
          <p:cNvPr id="13" name="رابط مستقيم 12"/>
          <p:cNvCxnSpPr/>
          <p:nvPr/>
        </p:nvCxnSpPr>
        <p:spPr>
          <a:xfrm>
            <a:off x="4394200" y="3924300"/>
            <a:ext cx="3455988"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4- أَخْتارُ الإِجابَةَ الصحيحَةَ.wav"/>
                                        </p:tgtEl>
                                      </p:cMediaNode>
                                    </p:audio>
                                  </p:subTnLst>
                                </p:cTn>
                              </p:par>
                              <p:par>
                                <p:cTn id="8" presetID="47"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4" name="أَيٌّ مِمَّا يَلِي َصحِيحٌ مِنْ حَيْثُ عَدَدُ الأَنْوَاعِ.wav"/>
                                        </p:tgtEl>
                                      </p:cMediaNode>
                                    </p:audio>
                                  </p:sub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ppt_x</p:attrName>
                                        </p:attrNameLst>
                                      </p:cBhvr>
                                      <p:tavLst>
                                        <p:tav tm="0">
                                          <p:val>
                                            <p:strVal val="#ppt_x-.2"/>
                                          </p:val>
                                        </p:tav>
                                        <p:tav tm="100000">
                                          <p:val>
                                            <p:strVal val="#ppt_x"/>
                                          </p:val>
                                        </p:tav>
                                      </p:tavLst>
                                    </p:anim>
                                    <p:anim calcmode="lin" valueType="num">
                                      <p:cBhvr>
                                        <p:cTn id="1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5" name="أ- الْمَمْلَكَةُ أَكْثَرُ عَدَدًا.wav"/>
                                        </p:tgtEl>
                                      </p:cMediaNode>
                                    </p:audio>
                                  </p:sub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ppt_x</p:attrName>
                                        </p:attrNameLst>
                                      </p:cBhvr>
                                      <p:tavLst>
                                        <p:tav tm="0">
                                          <p:val>
                                            <p:strVal val="#ppt_x-.2"/>
                                          </p:val>
                                        </p:tav>
                                        <p:tav tm="100000">
                                          <p:val>
                                            <p:strVal val="#ppt_x"/>
                                          </p:val>
                                        </p:tav>
                                      </p:tavLst>
                                    </p:anim>
                                    <p:anim calcmode="lin" valueType="num">
                                      <p:cBhvr>
                                        <p:cTn id="2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6" name="ب- الُّشعْبَةُ َأكْثَرُ عَدَدًا.wav"/>
                                        </p:tgtEl>
                                      </p:cMediaNode>
                                    </p:audio>
                                  </p:sub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ppt_x</p:attrName>
                                        </p:attrNameLst>
                                      </p:cBhvr>
                                      <p:tavLst>
                                        <p:tav tm="0">
                                          <p:val>
                                            <p:strVal val="#ppt_x-.2"/>
                                          </p:val>
                                        </p:tav>
                                        <p:tav tm="100000">
                                          <p:val>
                                            <p:strVal val="#ppt_x"/>
                                          </p:val>
                                        </p:tav>
                                      </p:tavLst>
                                    </p:anim>
                                    <p:anim calcmode="lin" valueType="num">
                                      <p:cBhvr>
                                        <p:cTn id="3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جـ- الرُّتْبَةُ أَقَلُّ عَدَدًا.wav"/>
                                        </p:tgtEl>
                                      </p:cMediaNode>
                                    </p:audio>
                                  </p:sub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ppt_x</p:attrName>
                                        </p:attrNameLst>
                                      </p:cBhvr>
                                      <p:tavLst>
                                        <p:tav tm="0">
                                          <p:val>
                                            <p:strVal val="#ppt_x-.2"/>
                                          </p:val>
                                        </p:tav>
                                        <p:tav tm="100000">
                                          <p:val>
                                            <p:strVal val="#ppt_x"/>
                                          </p:val>
                                        </p:tav>
                                      </p:tavLst>
                                    </p:anim>
                                    <p:anim calcmode="lin" valueType="num">
                                      <p:cBhvr>
                                        <p:cTn id="3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
                                        </p:tgtEl>
                                      </p:cBhvr>
                                    </p:animEffect>
                                  </p:childTnLst>
                                  <p:subTnLst>
                                    <p:audio>
                                      <p:cMediaNode>
                                        <p:cTn display="0" masterRel="sameClick">
                                          <p:stCondLst>
                                            <p:cond evt="begin" delay="0">
                                              <p:tn val="36"/>
                                            </p:cond>
                                          </p:stCondLst>
                                          <p:endCondLst>
                                            <p:cond evt="onStopAudio" delay="0">
                                              <p:tgtEl>
                                                <p:sldTgt/>
                                              </p:tgtEl>
                                            </p:cond>
                                          </p:endCondLst>
                                        </p:cTn>
                                        <p:tgtEl>
                                          <p:sndTgt r:embed="rId8" name="د- الْمَمْلَكَةُ أَقَلُّ عَدَدًا.wav"/>
                                        </p:tgtEl>
                                      </p:cMediaNode>
                                    </p:audio>
                                  </p:sub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9"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P spid="10"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1835696" y="1124744"/>
            <a:ext cx="6000750" cy="680085"/>
          </a:xfrm>
          <a:prstGeom prst="plaqu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5- أَخْتارُ الإِجابَةَ الصحيحَةَ.</a:t>
            </a:r>
          </a:p>
        </p:txBody>
      </p:sp>
      <p:sp>
        <p:nvSpPr>
          <p:cNvPr id="8" name="مستطيل 7"/>
          <p:cNvSpPr>
            <a:spLocks noChangeArrowheads="1"/>
          </p:cNvSpPr>
          <p:nvPr/>
        </p:nvSpPr>
        <p:spPr bwMode="auto">
          <a:xfrm>
            <a:off x="1115616" y="2132856"/>
            <a:ext cx="7200799"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أَيُّ المَمَالِكِ التَّالِيةِ يَصنَعُ جَمِيْعُ أفْرَادِها غِذاءَهُ</a:t>
            </a:r>
          </a:p>
          <a:p>
            <a:pPr algn="ctr" fontAlgn="auto">
              <a:spcBef>
                <a:spcPts val="0"/>
              </a:spcBef>
              <a:spcAft>
                <a:spcPts val="0"/>
              </a:spcAft>
              <a:defRPr/>
            </a:pPr>
            <a:r>
              <a:rPr lang="ar-EG" sz="2800" b="1" dirty="0">
                <a:solidFill>
                  <a:srgbClr val="0000FF"/>
                </a:solidFill>
              </a:rPr>
              <a:t>بِنَفْسهِ؟</a:t>
            </a:r>
          </a:p>
        </p:txBody>
      </p:sp>
      <p:sp>
        <p:nvSpPr>
          <p:cNvPr id="9" name="Rectangle 1"/>
          <p:cNvSpPr>
            <a:spLocks noChangeArrowheads="1"/>
          </p:cNvSpPr>
          <p:nvPr/>
        </p:nvSpPr>
        <p:spPr bwMode="auto">
          <a:xfrm>
            <a:off x="3170238" y="3278188"/>
            <a:ext cx="4791075" cy="708025"/>
          </a:xfrm>
          <a:prstGeom prst="rect">
            <a:avLst/>
          </a:prstGeom>
          <a:noFill/>
          <a:ln w="9525">
            <a:noFill/>
            <a:miter lim="800000"/>
            <a:headEnd/>
            <a:tailEnd/>
          </a:ln>
        </p:spPr>
        <p:txBody>
          <a:bodyPr anchor="ctr">
            <a:spAutoFit/>
          </a:bodyPr>
          <a:lstStyle/>
          <a:p>
            <a:r>
              <a:rPr lang="ar-EG" sz="4000" b="1"/>
              <a:t>أ- الفُطْرِيَّاتُ.</a:t>
            </a:r>
            <a:endParaRPr lang="en-US" sz="4000"/>
          </a:p>
        </p:txBody>
      </p:sp>
      <p:sp>
        <p:nvSpPr>
          <p:cNvPr id="10" name="Rectangle 1"/>
          <p:cNvSpPr>
            <a:spLocks noChangeArrowheads="1"/>
          </p:cNvSpPr>
          <p:nvPr/>
        </p:nvSpPr>
        <p:spPr bwMode="auto">
          <a:xfrm>
            <a:off x="4067175" y="3933825"/>
            <a:ext cx="4071938" cy="706438"/>
          </a:xfrm>
          <a:prstGeom prst="rect">
            <a:avLst/>
          </a:prstGeom>
          <a:noFill/>
          <a:ln w="9525">
            <a:noFill/>
            <a:miter lim="800000"/>
            <a:headEnd/>
            <a:tailEnd/>
          </a:ln>
        </p:spPr>
        <p:txBody>
          <a:bodyPr anchor="ctr">
            <a:spAutoFit/>
          </a:bodyPr>
          <a:lstStyle/>
          <a:p>
            <a:r>
              <a:rPr lang="ar-EG" sz="4000" b="1"/>
              <a:t>ب- الطَّلائِعِيَّاتُ.</a:t>
            </a:r>
          </a:p>
        </p:txBody>
      </p:sp>
      <p:sp>
        <p:nvSpPr>
          <p:cNvPr id="11" name="Rectangle 1"/>
          <p:cNvSpPr>
            <a:spLocks noChangeArrowheads="1"/>
          </p:cNvSpPr>
          <p:nvPr/>
        </p:nvSpPr>
        <p:spPr bwMode="auto">
          <a:xfrm>
            <a:off x="3924300" y="4724400"/>
            <a:ext cx="4143375" cy="708025"/>
          </a:xfrm>
          <a:prstGeom prst="rect">
            <a:avLst/>
          </a:prstGeom>
          <a:noFill/>
          <a:ln w="9525">
            <a:noFill/>
            <a:miter lim="800000"/>
            <a:headEnd/>
            <a:tailEnd/>
          </a:ln>
        </p:spPr>
        <p:txBody>
          <a:bodyPr anchor="ctr">
            <a:spAutoFit/>
          </a:bodyPr>
          <a:lstStyle/>
          <a:p>
            <a:r>
              <a:rPr lang="ar-EG" sz="4000" b="1"/>
              <a:t>جـ- الْبَكْتِيرْيَا.</a:t>
            </a:r>
            <a:endParaRPr lang="en-US" sz="4000"/>
          </a:p>
        </p:txBody>
      </p:sp>
      <p:sp>
        <p:nvSpPr>
          <p:cNvPr id="12" name="Rectangle 1"/>
          <p:cNvSpPr>
            <a:spLocks noChangeArrowheads="1"/>
          </p:cNvSpPr>
          <p:nvPr/>
        </p:nvSpPr>
        <p:spPr bwMode="auto">
          <a:xfrm>
            <a:off x="3779838" y="5445125"/>
            <a:ext cx="4287837" cy="708025"/>
          </a:xfrm>
          <a:prstGeom prst="rect">
            <a:avLst/>
          </a:prstGeom>
          <a:noFill/>
          <a:ln w="9525">
            <a:noFill/>
            <a:miter lim="800000"/>
            <a:headEnd/>
            <a:tailEnd/>
          </a:ln>
        </p:spPr>
        <p:txBody>
          <a:bodyPr anchor="ctr">
            <a:spAutoFit/>
          </a:bodyPr>
          <a:lstStyle/>
          <a:p>
            <a:r>
              <a:rPr lang="ar-EG" sz="4000" b="1"/>
              <a:t>د- النَّباتات.</a:t>
            </a:r>
          </a:p>
        </p:txBody>
      </p:sp>
      <p:cxnSp>
        <p:nvCxnSpPr>
          <p:cNvPr id="13" name="رابط مستقيم 12"/>
          <p:cNvCxnSpPr/>
          <p:nvPr/>
        </p:nvCxnSpPr>
        <p:spPr>
          <a:xfrm>
            <a:off x="5940425" y="6165850"/>
            <a:ext cx="1944688"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أَيُّ المَمَالِكِ التَّالِيةِ يَصنَعُ جَمِيْعُ أفْرَادِها غِذاءَهُ.wav"/>
                                        </p:tgtEl>
                                      </p:cMediaNode>
                                    </p:audio>
                                  </p:sub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ppt_x</p:attrName>
                                        </p:attrNameLst>
                                      </p:cBhvr>
                                      <p:tavLst>
                                        <p:tav tm="0">
                                          <p:val>
                                            <p:strVal val="#ppt_x-.2"/>
                                          </p:val>
                                        </p:tav>
                                        <p:tav tm="100000">
                                          <p:val>
                                            <p:strVal val="#ppt_x"/>
                                          </p:val>
                                        </p:tav>
                                      </p:tavLst>
                                    </p:anim>
                                    <p:anim calcmode="lin" valueType="num">
                                      <p:cBhvr>
                                        <p:cTn id="1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6" dur="10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4" name="الفُطْرِيَّاتُ.wav"/>
                                        </p:tgtEl>
                                      </p:cMediaNode>
                                    </p:audio>
                                  </p:sub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ppt_x</p:attrName>
                                        </p:attrNameLst>
                                      </p:cBhvr>
                                      <p:tavLst>
                                        <p:tav tm="0">
                                          <p:val>
                                            <p:strVal val="#ppt_x-.2"/>
                                          </p:val>
                                        </p:tav>
                                        <p:tav tm="100000">
                                          <p:val>
                                            <p:strVal val="#ppt_x"/>
                                          </p:val>
                                        </p:tav>
                                      </p:tavLst>
                                    </p:anim>
                                    <p:anim calcmode="lin" valueType="num">
                                      <p:cBhvr>
                                        <p:cTn id="2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5" name="ب- الطَّلائِعِيَّاتُ.wav"/>
                                        </p:tgtEl>
                                      </p:cMediaNode>
                                    </p:audio>
                                  </p:sub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ppt_x</p:attrName>
                                        </p:attrNameLst>
                                      </p:cBhvr>
                                      <p:tavLst>
                                        <p:tav tm="0">
                                          <p:val>
                                            <p:strVal val="#ppt_x-.2"/>
                                          </p:val>
                                        </p:tav>
                                        <p:tav tm="100000">
                                          <p:val>
                                            <p:strVal val="#ppt_x"/>
                                          </p:val>
                                        </p:tav>
                                      </p:tavLst>
                                    </p:anim>
                                    <p:anim calcmode="lin" valueType="num">
                                      <p:cBhvr>
                                        <p:cTn id="29"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6" name="جـ- الْبَكْتِيرْيَا.wav"/>
                                        </p:tgtEl>
                                      </p:cMediaNode>
                                    </p:audio>
                                  </p:sub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ppt_x</p:attrName>
                                        </p:attrNameLst>
                                      </p:cBhvr>
                                      <p:tavLst>
                                        <p:tav tm="0">
                                          <p:val>
                                            <p:strVal val="#ppt_x-.2"/>
                                          </p:val>
                                        </p:tav>
                                        <p:tav tm="100000">
                                          <p:val>
                                            <p:strVal val="#ppt_x"/>
                                          </p:val>
                                        </p:tav>
                                      </p:tavLst>
                                    </p:anim>
                                    <p:anim calcmode="lin" valueType="num">
                                      <p:cBhvr>
                                        <p:cTn id="36"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7" name="د- النَّباتُات.wav"/>
                                        </p:tgtEl>
                                      </p:cMediaNode>
                                    </p:audio>
                                  </p:sub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 calcmode="lin" valueType="num">
                                      <p:cBhvr>
                                        <p:cTn id="44" dur="500" fill="hold"/>
                                        <p:tgtEl>
                                          <p:spTgt spid="13"/>
                                        </p:tgtEl>
                                        <p:attrNameLst>
                                          <p:attrName>style.rotation</p:attrName>
                                        </p:attrNameLst>
                                      </p:cBhvr>
                                      <p:tavLst>
                                        <p:tav tm="0">
                                          <p:val>
                                            <p:fltVal val="360"/>
                                          </p:val>
                                        </p:tav>
                                        <p:tav tm="100000">
                                          <p:val>
                                            <p:fltVal val="0"/>
                                          </p:val>
                                        </p:tav>
                                      </p:tavLst>
                                    </p:anim>
                                    <p:animEffect transition="in" filter="fade">
                                      <p:cBhvr>
                                        <p:cTn id="45"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187450" y="1247309"/>
            <a:ext cx="6761163"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6- السؤال الأساسي. كَيْفَ تصنف المخلوقات الحية؟  </a:t>
            </a:r>
          </a:p>
        </p:txBody>
      </p:sp>
      <p:sp>
        <p:nvSpPr>
          <p:cNvPr id="6" name="مستطيل 5"/>
          <p:cNvSpPr>
            <a:spLocks noChangeArrowheads="1"/>
          </p:cNvSpPr>
          <p:nvPr/>
        </p:nvSpPr>
        <p:spPr bwMode="auto">
          <a:xfrm>
            <a:off x="642938" y="2500313"/>
            <a:ext cx="7693025" cy="3170237"/>
          </a:xfrm>
          <a:prstGeom prst="rect">
            <a:avLst/>
          </a:prstGeom>
          <a:noFill/>
          <a:ln w="9525">
            <a:noFill/>
            <a:miter lim="800000"/>
            <a:headEnd/>
            <a:tailEnd/>
          </a:ln>
        </p:spPr>
        <p:txBody>
          <a:bodyPr>
            <a:spAutoFit/>
          </a:bodyPr>
          <a:lstStyle/>
          <a:p>
            <a:pPr algn="justLow"/>
            <a:r>
              <a:rPr lang="ar-EG" sz="4000" b="1" dirty="0">
                <a:solidFill>
                  <a:srgbClr val="FF00FF"/>
                </a:solidFill>
              </a:rPr>
              <a:t>تصنف المخلوقات الحية إلى ست ممالك وهي: البكتريا البدائية - البكتريا -  الطلائعيات -الفطريات - النباتات -الحيوانات. ثم تنقسم كل مملكة إلى شعب وطوائف ورتب وفصائل وأجناس وأنواع.</a:t>
            </a:r>
            <a:endParaRPr lang="en-US" sz="4000" dirty="0">
              <a:solidFill>
                <a:srgbClr val="FF00FF"/>
              </a:solidFill>
            </a:endParaRPr>
          </a:p>
        </p:txBody>
      </p:sp>
      <p:sp>
        <p:nvSpPr>
          <p:cNvPr id="7" name="Footer Placeholder 6"/>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6- السؤال الأساسي كَيْفَ تصنف.wav"/>
                                        </p:tgtEl>
                                      </p:cMediaNode>
                                    </p:audio>
                                  </p:sub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تصنف المخلوقات الح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unched Tape 1"/>
          <p:cNvSpPr/>
          <p:nvPr/>
        </p:nvSpPr>
        <p:spPr bwMode="auto">
          <a:xfrm>
            <a:off x="4499992" y="1268760"/>
            <a:ext cx="3714244" cy="867311"/>
          </a:xfrm>
          <a:prstGeom prst="flowChartPunchedTap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العُلُومُ وَالكِتَابَةُ</a:t>
            </a:r>
          </a:p>
        </p:txBody>
      </p:sp>
      <p:sp>
        <p:nvSpPr>
          <p:cNvPr id="5" name="Rectangle 4"/>
          <p:cNvSpPr>
            <a:spLocks noChangeArrowheads="1"/>
          </p:cNvSpPr>
          <p:nvPr/>
        </p:nvSpPr>
        <p:spPr bwMode="auto">
          <a:xfrm>
            <a:off x="1258888" y="3357563"/>
            <a:ext cx="6553200" cy="1384995"/>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أُفَكِّرُ فِي الصفاتِ الأَساسيَّة </a:t>
            </a:r>
            <a:r>
              <a:rPr lang="ar-EG" sz="2800" b="1" dirty="0" err="1">
                <a:solidFill>
                  <a:srgbClr val="0000FF"/>
                </a:solidFill>
                <a:latin typeface="Arial" pitchFamily="34" charset="0"/>
                <a:cs typeface="Arial" pitchFamily="34" charset="0"/>
              </a:rPr>
              <a:t>لِلْقِطَطة</a:t>
            </a:r>
            <a:r>
              <a:rPr lang="ar-EG" sz="2800" b="1" dirty="0">
                <a:solidFill>
                  <a:srgbClr val="0000FF"/>
                </a:solidFill>
                <a:latin typeface="Arial" pitchFamily="34" charset="0"/>
                <a:cs typeface="Arial" pitchFamily="34" charset="0"/>
              </a:rPr>
              <a:t>، ثُمَّ</a:t>
            </a:r>
          </a:p>
          <a:p>
            <a:pPr algn="ctr" fontAlgn="auto">
              <a:spcBef>
                <a:spcPts val="0"/>
              </a:spcBef>
              <a:spcAft>
                <a:spcPts val="0"/>
              </a:spcAft>
              <a:defRPr/>
            </a:pPr>
            <a:r>
              <a:rPr lang="ar-EG" sz="2800" b="1" dirty="0">
                <a:solidFill>
                  <a:srgbClr val="0000FF"/>
                </a:solidFill>
                <a:latin typeface="Arial" pitchFamily="34" charset="0"/>
                <a:cs typeface="Arial" pitchFamily="34" charset="0"/>
              </a:rPr>
              <a:t>أَكْتُبُ مَقَالةً أُوَضحُ فِيهَا أوجه الشبه والاختلاف بين الْقِطَّة والجمل.</a:t>
            </a:r>
          </a:p>
        </p:txBody>
      </p:sp>
      <p:sp>
        <p:nvSpPr>
          <p:cNvPr id="7" name="Rectangle 4"/>
          <p:cNvSpPr>
            <a:spLocks noChangeArrowheads="1"/>
          </p:cNvSpPr>
          <p:nvPr/>
        </p:nvSpPr>
        <p:spPr bwMode="auto">
          <a:xfrm>
            <a:off x="1043608" y="1772816"/>
            <a:ext cx="2879725"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الصفات الأَساسيَّة</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عُلُومُ وَالكِتَابَةُ.wav"/>
                                        </p:tgtEl>
                                      </p:cMediaNode>
                                    </p:audio>
                                  </p:sub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الصفاتِ الأَساسيَّةَ.wav"/>
                                        </p:tgtEl>
                                      </p:cMediaNode>
                                    </p:audio>
                                  </p:sub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ppt_x</p:attrName>
                                        </p:attrNameLst>
                                      </p:cBhvr>
                                      <p:tavLst>
                                        <p:tav tm="0">
                                          <p:val>
                                            <p:strVal val="#ppt_x-.2"/>
                                          </p:val>
                                        </p:tav>
                                        <p:tav tm="100000">
                                          <p:val>
                                            <p:strVal val="#ppt_x"/>
                                          </p:val>
                                        </p:tav>
                                      </p:tavLst>
                                    </p:anim>
                                    <p:anim calcmode="lin" valueType="num">
                                      <p:cBhvr>
                                        <p:cTn id="2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2" dur="10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أُفَكِّرُ فِي الصفاتِ الأَساس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76375" y="2565400"/>
            <a:ext cx="6508750"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فَصيْلَةُ نَبَاتاتٍ تَتَكَوَّنُ مِنْ أَرْبَعَةِ أَجْنَاس مُخْتَلِفَةٍ، لُكِلِّ جِنْس ثَلاَثَة أنْوَاعٍ. مَا عَدَدُ نَبَاتاتِ هَذهِ </a:t>
            </a:r>
            <a:r>
              <a:rPr lang="ar-EG" sz="2800" b="1" dirty="0" err="1">
                <a:solidFill>
                  <a:srgbClr val="0000FF"/>
                </a:solidFill>
                <a:latin typeface="Arial" pitchFamily="34" charset="0"/>
                <a:cs typeface="Arial" pitchFamily="34" charset="0"/>
              </a:rPr>
              <a:t>الفَصيْلَةِ؟</a:t>
            </a:r>
            <a:endParaRPr lang="ar-EG" sz="2800" b="1" dirty="0">
              <a:solidFill>
                <a:srgbClr val="0000FF"/>
              </a:solidFill>
              <a:latin typeface="Arial" pitchFamily="34" charset="0"/>
              <a:cs typeface="Arial" pitchFamily="34" charset="0"/>
            </a:endParaRPr>
          </a:p>
        </p:txBody>
      </p:sp>
      <p:sp>
        <p:nvSpPr>
          <p:cNvPr id="7" name="مستطيل مستدير الزوايا 6"/>
          <p:cNvSpPr/>
          <p:nvPr/>
        </p:nvSpPr>
        <p:spPr>
          <a:xfrm>
            <a:off x="1835696" y="4509120"/>
            <a:ext cx="5440118" cy="135732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EG" sz="3200" b="1" dirty="0">
                <a:solidFill>
                  <a:srgbClr val="FF00FF"/>
                </a:solidFill>
              </a:rPr>
              <a:t>عدد </a:t>
            </a:r>
            <a:r>
              <a:rPr lang="ar-EG" sz="3200" b="1" dirty="0" err="1">
                <a:solidFill>
                  <a:srgbClr val="FF00FF"/>
                </a:solidFill>
              </a:rPr>
              <a:t>النباتات </a:t>
            </a:r>
            <a:r>
              <a:rPr lang="ar-EG" sz="3200" b="1" dirty="0">
                <a:solidFill>
                  <a:srgbClr val="FF00FF"/>
                </a:solidFill>
              </a:rPr>
              <a:t>= 4× </a:t>
            </a:r>
            <a:r>
              <a:rPr lang="ar-EG" sz="3200" b="1" dirty="0" err="1">
                <a:solidFill>
                  <a:srgbClr val="FF00FF"/>
                </a:solidFill>
              </a:rPr>
              <a:t>3 </a:t>
            </a:r>
            <a:r>
              <a:rPr lang="ar-EG" sz="3200" b="1" dirty="0">
                <a:solidFill>
                  <a:srgbClr val="FF00FF"/>
                </a:solidFill>
              </a:rPr>
              <a:t>= 12 نبات.</a:t>
            </a:r>
            <a:endParaRPr lang="en-US" sz="3200" dirty="0">
              <a:solidFill>
                <a:srgbClr val="FF00FF"/>
              </a:solidFill>
            </a:endParaRPr>
          </a:p>
        </p:txBody>
      </p:sp>
      <p:sp>
        <p:nvSpPr>
          <p:cNvPr id="8" name="Flowchart: Punched Tape 1"/>
          <p:cNvSpPr/>
          <p:nvPr/>
        </p:nvSpPr>
        <p:spPr bwMode="auto">
          <a:xfrm>
            <a:off x="4644008" y="1052736"/>
            <a:ext cx="3429001" cy="867311"/>
          </a:xfrm>
          <a:prstGeom prst="flowChartPunchedTap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العُلُومُ وَالْرِّيَاضِيَّاتُ</a:t>
            </a:r>
          </a:p>
        </p:txBody>
      </p:sp>
      <p:sp>
        <p:nvSpPr>
          <p:cNvPr id="9" name="مربع نص 8"/>
          <p:cNvSpPr txBox="1"/>
          <p:nvPr/>
        </p:nvSpPr>
        <p:spPr>
          <a:xfrm>
            <a:off x="900113" y="692150"/>
            <a:ext cx="2951162" cy="735747"/>
          </a:xfrm>
          <a:prstGeom prst="ellips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حل مسألة</a:t>
            </a:r>
            <a:endParaRPr lang="en-US" sz="2800" b="1" dirty="0">
              <a:solidFill>
                <a:srgbClr val="0000FF"/>
              </a:solidFill>
              <a:latin typeface="Arial" pitchFamily="34" charset="0"/>
              <a:cs typeface="Arial" pitchFamily="34" charset="0"/>
            </a:endParaRP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عُلُومُ وَالْرِّيَاضِيَّاتُ.wav"/>
                                        </p:tgtEl>
                                      </p:cMediaNode>
                                    </p:audio>
                                  </p:sub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360"/>
                                          </p:val>
                                        </p:tav>
                                        <p:tav tm="100000">
                                          <p:val>
                                            <p:fltVal val="0"/>
                                          </p:val>
                                        </p:tav>
                                      </p:tavLst>
                                    </p:anim>
                                    <p:animEffect transition="in" filter="fade">
                                      <p:cBhvr>
                                        <p:cTn id="18"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حل المسألة.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5" name="فَصيْلَةُ نَبَاتاتٍ تَتَكَوَّنُ مِنْ أَرْبَعَةِ.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6" name="عدد النبات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6" cstate="print"/>
          <a:srcRect/>
          <a:stretch>
            <a:fillRect/>
          </a:stretch>
        </p:blipFill>
        <p:spPr bwMode="auto">
          <a:xfrm>
            <a:off x="214282" y="3933056"/>
            <a:ext cx="5695950" cy="2708920"/>
          </a:xfrm>
          <a:prstGeom prst="roundRect">
            <a:avLst>
              <a:gd name="adj" fmla="val 16667"/>
            </a:avLst>
          </a:prstGeom>
          <a:ln>
            <a:noFill/>
          </a:ln>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Plaque 1"/>
          <p:cNvSpPr/>
          <p:nvPr/>
        </p:nvSpPr>
        <p:spPr>
          <a:xfrm>
            <a:off x="1187624" y="1052736"/>
            <a:ext cx="7143800" cy="680085"/>
          </a:xfrm>
          <a:prstGeom prst="plaqu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كَيْفَ تُنَظَّمُ الْمَخْلُوقَاتُ الْحَيَّةُ فِي مَمْلَكَةٍ؟</a:t>
            </a:r>
          </a:p>
        </p:txBody>
      </p:sp>
      <p:sp>
        <p:nvSpPr>
          <p:cNvPr id="7" name="TextBox 1"/>
          <p:cNvSpPr txBox="1"/>
          <p:nvPr/>
        </p:nvSpPr>
        <p:spPr bwMode="auto">
          <a:xfrm>
            <a:off x="827584" y="2132856"/>
            <a:ext cx="7429500" cy="1815882"/>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وتَضُمُّ الشُّعْبَةُ مَجْمُوعاتٍ أَصْغَرَ تُسَمَّى الطّوائِفَ، وكُلُّ طائِفَةٍ تَضُمُّ مَجْمُوعاتٍ أَصْغَرَ تُسَمَّى الرُّتَبَ. والرُّتَبُ تقسم إلى </a:t>
            </a:r>
            <a:r>
              <a:rPr lang="ar-EG" sz="2800" b="1" dirty="0" err="1">
                <a:solidFill>
                  <a:srgbClr val="0000FF"/>
                </a:solidFill>
              </a:rPr>
              <a:t>فَصَائل.</a:t>
            </a:r>
            <a:r>
              <a:rPr lang="ar-EG" sz="2800" b="1" dirty="0">
                <a:solidFill>
                  <a:srgbClr val="0000FF"/>
                </a:solidFill>
              </a:rPr>
              <a:t> وكُلُّ مجموعة تَضُمُّ عَددَ أَفْرَادٍ أقلّ مِنَ أفراد المَجْمُوعَةِ الَّتِي قَبْلَها، وكُلَّما قَلَّ عَددُ أَفْرادِ المَجْمُوعَةِ زَادَ التَّشَابُهُ فِيمَا بَيْنَهَا.</a:t>
            </a:r>
          </a:p>
        </p:txBody>
      </p:sp>
      <p:sp>
        <p:nvSpPr>
          <p:cNvPr id="6152" name="مربع نص 7"/>
          <p:cNvSpPr txBox="1">
            <a:spLocks noChangeArrowheads="1"/>
          </p:cNvSpPr>
          <p:nvPr/>
        </p:nvSpPr>
        <p:spPr bwMode="auto">
          <a:xfrm>
            <a:off x="5857875" y="4491038"/>
            <a:ext cx="2571750"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السنجاب من المملكة الحيوانية</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from="(-#ppt_w/2)" to="(#ppt_x)" calcmode="lin" valueType="num">
                                      <p:cBhvr>
                                        <p:cTn id="7" dur="600" fill="hold">
                                          <p:stCondLst>
                                            <p:cond delay="0"/>
                                          </p:stCondLst>
                                        </p:cTn>
                                        <p:tgtEl>
                                          <p:spTgt spid="7"/>
                                        </p:tgtEl>
                                        <p:attrNameLst>
                                          <p:attrName>ppt_x</p:attrName>
                                        </p:attrNameLst>
                                      </p:cBhvr>
                                    </p:anim>
                                    <p:anim from="0" to="-1.0" calcmode="lin" valueType="num">
                                      <p:cBhvr>
                                        <p:cTn id="8" dur="200" decel="50000" autoRev="1" fill="hold">
                                          <p:stCondLst>
                                            <p:cond delay="600"/>
                                          </p:stCondLst>
                                        </p:cTn>
                                        <p:tgtEl>
                                          <p:spTgt spid="7"/>
                                        </p:tgtEl>
                                        <p:attrNameLst>
                                          <p:attrName>xshear</p:attrName>
                                        </p:attrNameLst>
                                      </p:cBhvr>
                                    </p:anim>
                                    <p:animScale>
                                      <p:cBhvr>
                                        <p:cTn id="9" dur="200" decel="100000" autoRev="1" fill="hold">
                                          <p:stCondLst>
                                            <p:cond delay="600"/>
                                          </p:stCondLst>
                                        </p:cTn>
                                        <p:tgtEl>
                                          <p:spTgt spid="7"/>
                                        </p:tgtEl>
                                      </p:cBhvr>
                                      <p:from x="100000" y="100000"/>
                                      <p:to x="80000" y="100000"/>
                                    </p:animScale>
                                    <p:anim by="(#ppt_h/3+#ppt_w*0.1)" calcmode="lin" valueType="num">
                                      <p:cBhvr additive="sum">
                                        <p:cTn id="10" dur="200" decel="100000" autoRev="1" fill="hold">
                                          <p:stCondLst>
                                            <p:cond delay="600"/>
                                          </p:stCondLst>
                                        </p:cTn>
                                        <p:tgtEl>
                                          <p:spTgt spid="7"/>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وتَضُمُّ الشُّعْبَةُ مَجْمُوعاتٍ أَصْغَرَ تُسَمَّى الطّوائِفَ.wav"/>
                                        </p:tgtEl>
                                      </p:cMediaNode>
                                    </p:audio>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dissolve">
                                      <p:cBhvr>
                                        <p:cTn id="15" dur="500"/>
                                        <p:tgtEl>
                                          <p:spTgt spid="6146"/>
                                        </p:tgtEl>
                                      </p:cBhvr>
                                    </p:animEffect>
                                  </p:childTnLst>
                                  <p:subTnLst>
                                    <p:audio>
                                      <p:cMediaNode>
                                        <p:cTn display="0" masterRel="sameClick">
                                          <p:stCondLst>
                                            <p:cond evt="begin" delay="0">
                                              <p:tn val="13"/>
                                            </p:cond>
                                          </p:stCondLst>
                                          <p:endCondLst>
                                            <p:cond evt="onStopAudio" delay="0">
                                              <p:tgtEl>
                                                <p:sldTgt/>
                                              </p:tgtEl>
                                            </p:cond>
                                          </p:endCondLst>
                                        </p:cTn>
                                        <p:tgtEl>
                                          <p:sndTgt r:embed="rId4" name="coin.wav"/>
                                        </p:tgtEl>
                                      </p:cMediaNode>
                                    </p:audio>
                                  </p:subTnLst>
                                </p:cTn>
                              </p:par>
                              <p:par>
                                <p:cTn id="16" presetID="2" presetClass="entr" presetSubtype="4" fill="hold" grpId="0" nodeType="withEffect">
                                  <p:stCondLst>
                                    <p:cond delay="0"/>
                                  </p:stCondLst>
                                  <p:childTnLst>
                                    <p:set>
                                      <p:cBhvr>
                                        <p:cTn id="17" dur="1" fill="hold">
                                          <p:stCondLst>
                                            <p:cond delay="0"/>
                                          </p:stCondLst>
                                        </p:cTn>
                                        <p:tgtEl>
                                          <p:spTgt spid="6152"/>
                                        </p:tgtEl>
                                        <p:attrNameLst>
                                          <p:attrName>style.visibility</p:attrName>
                                        </p:attrNameLst>
                                      </p:cBhvr>
                                      <p:to>
                                        <p:strVal val="visible"/>
                                      </p:to>
                                    </p:set>
                                    <p:anim calcmode="lin" valueType="num">
                                      <p:cBhvr additive="base">
                                        <p:cTn id="18" dur="500" fill="hold"/>
                                        <p:tgtEl>
                                          <p:spTgt spid="6152"/>
                                        </p:tgtEl>
                                        <p:attrNameLst>
                                          <p:attrName>ppt_x</p:attrName>
                                        </p:attrNameLst>
                                      </p:cBhvr>
                                      <p:tavLst>
                                        <p:tav tm="0">
                                          <p:val>
                                            <p:strVal val="#ppt_x"/>
                                          </p:val>
                                        </p:tav>
                                        <p:tav tm="100000">
                                          <p:val>
                                            <p:strVal val="#ppt_x"/>
                                          </p:val>
                                        </p:tav>
                                      </p:tavLst>
                                    </p:anim>
                                    <p:anim calcmode="lin" valueType="num">
                                      <p:cBhvr additive="base">
                                        <p:cTn id="19" dur="500" fill="hold"/>
                                        <p:tgtEl>
                                          <p:spTgt spid="61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السنجاب من المملكة الحيوان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1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1"/>
          <p:cNvSpPr/>
          <p:nvPr/>
        </p:nvSpPr>
        <p:spPr>
          <a:xfrm>
            <a:off x="1043608" y="1268760"/>
            <a:ext cx="7143800" cy="680085"/>
          </a:xfrm>
          <a:prstGeom prst="plaque">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كَيْفَ تُنَظَّمُ الْمَخْلُوقَاتُ الْحَيَّةُ فِي مَمْلَكَةٍ؟</a:t>
            </a:r>
          </a:p>
        </p:txBody>
      </p:sp>
      <p:sp>
        <p:nvSpPr>
          <p:cNvPr id="7" name="Rectangle 1"/>
          <p:cNvSpPr/>
          <p:nvPr/>
        </p:nvSpPr>
        <p:spPr>
          <a:xfrm>
            <a:off x="1403350" y="2781300"/>
            <a:ext cx="6429375" cy="2246769"/>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rPr>
              <a:t>وأَصْغَرُ مَجْمُوعَتين فِي التَّصْنِيفِ هِما مَجْمُوعَةُ الجِنْسِ، والأصغر مَجْموعَةُ النَّوْع.</a:t>
            </a:r>
          </a:p>
          <a:p>
            <a:pPr algn="ctr" fontAlgn="auto">
              <a:spcBef>
                <a:spcPts val="0"/>
              </a:spcBef>
              <a:spcAft>
                <a:spcPts val="0"/>
              </a:spcAft>
              <a:defRPr/>
            </a:pPr>
            <a:r>
              <a:rPr lang="ar-EG" sz="2800" b="1" dirty="0">
                <a:solidFill>
                  <a:srgbClr val="0000FF"/>
                </a:solidFill>
              </a:rPr>
              <a:t>ويُوَضِّحُ المخطط المجاور مَجْمُوعَاتِ الْمَخْلُوقَاتِ الْحَيَّةِ مِنَ التصنيف العام إلى التصنيف الخاص، وخَصَائِصَ كُلِّ مَجْمُوعَةٍ مِنْها.</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وأَصْغَرُ مَجْمُوعَتين فِي التَّصْنِيفِ هِم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17" cstate="print"/>
          <a:srcRect b="620"/>
          <a:stretch>
            <a:fillRect/>
          </a:stretch>
        </p:blipFill>
        <p:spPr bwMode="auto">
          <a:xfrm>
            <a:off x="6143625" y="214313"/>
            <a:ext cx="2214563" cy="6357937"/>
          </a:xfrm>
          <a:prstGeom prst="rect">
            <a:avLst/>
          </a:prstGeom>
          <a:noFill/>
          <a:ln w="9525">
            <a:noFill/>
            <a:miter lim="800000"/>
            <a:headEnd/>
            <a:tailEnd/>
          </a:ln>
        </p:spPr>
      </p:pic>
      <p:pic>
        <p:nvPicPr>
          <p:cNvPr id="63491" name="Picture 3"/>
          <p:cNvPicPr>
            <a:picLocks noChangeAspect="1" noChangeArrowheads="1"/>
          </p:cNvPicPr>
          <p:nvPr/>
        </p:nvPicPr>
        <p:blipFill>
          <a:blip r:embed="rId18" cstate="print"/>
          <a:srcRect/>
          <a:stretch>
            <a:fillRect/>
          </a:stretch>
        </p:blipFill>
        <p:spPr bwMode="auto">
          <a:xfrm>
            <a:off x="642938" y="285750"/>
            <a:ext cx="5634037" cy="6351588"/>
          </a:xfrm>
          <a:prstGeom prst="rect">
            <a:avLst/>
          </a:prstGeom>
          <a:noFill/>
          <a:ln w="9525">
            <a:noFill/>
            <a:miter lim="800000"/>
            <a:headEnd/>
            <a:tailEnd/>
          </a:ln>
        </p:spPr>
      </p:pic>
      <p:sp>
        <p:nvSpPr>
          <p:cNvPr id="4" name="مستطيل مستدير الزوايا 3"/>
          <p:cNvSpPr/>
          <p:nvPr/>
        </p:nvSpPr>
        <p:spPr>
          <a:xfrm>
            <a:off x="6286500" y="357188"/>
            <a:ext cx="2143125" cy="857250"/>
          </a:xfrm>
          <a:prstGeom prst="roundRect">
            <a:avLst>
              <a:gd name="adj" fmla="val 6449"/>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5" name="مستطيل مستدير الزوايا 4"/>
          <p:cNvSpPr/>
          <p:nvPr/>
        </p:nvSpPr>
        <p:spPr>
          <a:xfrm>
            <a:off x="6286500" y="1285875"/>
            <a:ext cx="2143125" cy="857250"/>
          </a:xfrm>
          <a:prstGeom prst="roundRect">
            <a:avLst>
              <a:gd name="adj" fmla="val 6449"/>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6" name="مستطيل مستدير الزوايا 5"/>
          <p:cNvSpPr/>
          <p:nvPr/>
        </p:nvSpPr>
        <p:spPr>
          <a:xfrm>
            <a:off x="6286500" y="2143125"/>
            <a:ext cx="2143125" cy="857250"/>
          </a:xfrm>
          <a:prstGeom prst="roundRect">
            <a:avLst>
              <a:gd name="adj" fmla="val 6449"/>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7" name="مستطيل مستدير الزوايا 6"/>
          <p:cNvSpPr/>
          <p:nvPr/>
        </p:nvSpPr>
        <p:spPr>
          <a:xfrm>
            <a:off x="6286500" y="3000375"/>
            <a:ext cx="2143125" cy="857250"/>
          </a:xfrm>
          <a:prstGeom prst="roundRect">
            <a:avLst>
              <a:gd name="adj" fmla="val 6449"/>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8" name="مستطيل مستدير الزوايا 7"/>
          <p:cNvSpPr/>
          <p:nvPr/>
        </p:nvSpPr>
        <p:spPr>
          <a:xfrm>
            <a:off x="6286500" y="3929063"/>
            <a:ext cx="2143125" cy="857250"/>
          </a:xfrm>
          <a:prstGeom prst="roundRect">
            <a:avLst>
              <a:gd name="adj" fmla="val 6449"/>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9" name="مستطيل مستدير الزوايا 8"/>
          <p:cNvSpPr/>
          <p:nvPr/>
        </p:nvSpPr>
        <p:spPr>
          <a:xfrm>
            <a:off x="6286500" y="4857750"/>
            <a:ext cx="2143125" cy="857250"/>
          </a:xfrm>
          <a:prstGeom prst="roundRect">
            <a:avLst>
              <a:gd name="adj" fmla="val 6449"/>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sp>
        <p:nvSpPr>
          <p:cNvPr id="10" name="مستطيل مستدير الزوايا 9"/>
          <p:cNvSpPr/>
          <p:nvPr/>
        </p:nvSpPr>
        <p:spPr>
          <a:xfrm>
            <a:off x="6286500" y="5715000"/>
            <a:ext cx="2143125" cy="857250"/>
          </a:xfrm>
          <a:prstGeom prst="roundRect">
            <a:avLst>
              <a:gd name="adj" fmla="val 6449"/>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a:p>
        </p:txBody>
      </p:sp>
      <p:cxnSp>
        <p:nvCxnSpPr>
          <p:cNvPr id="12" name="رابط كسهم مستقيم 11"/>
          <p:cNvCxnSpPr/>
          <p:nvPr/>
        </p:nvCxnSpPr>
        <p:spPr>
          <a:xfrm rot="10800000">
            <a:off x="3786188" y="1357313"/>
            <a:ext cx="2500312" cy="1587"/>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3" name="رابط كسهم مستقيم 12"/>
          <p:cNvCxnSpPr/>
          <p:nvPr/>
        </p:nvCxnSpPr>
        <p:spPr>
          <a:xfrm rot="10800000" flipV="1">
            <a:off x="4071938" y="2286000"/>
            <a:ext cx="2214562" cy="1588"/>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5" name="رابط كسهم مستقيم 14"/>
          <p:cNvCxnSpPr/>
          <p:nvPr/>
        </p:nvCxnSpPr>
        <p:spPr>
          <a:xfrm rot="10800000" flipV="1">
            <a:off x="4714875" y="3214688"/>
            <a:ext cx="1571625" cy="1587"/>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7" name="رابط كسهم مستقيم 16"/>
          <p:cNvCxnSpPr/>
          <p:nvPr/>
        </p:nvCxnSpPr>
        <p:spPr>
          <a:xfrm rot="10800000" flipV="1">
            <a:off x="4714875" y="4141788"/>
            <a:ext cx="1571625" cy="1587"/>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8" name="رابط كسهم مستقيم 17"/>
          <p:cNvCxnSpPr/>
          <p:nvPr/>
        </p:nvCxnSpPr>
        <p:spPr>
          <a:xfrm rot="10800000" flipV="1">
            <a:off x="5072063" y="4999038"/>
            <a:ext cx="1214437" cy="1587"/>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21" name="رابط كسهم مستقيم 20"/>
          <p:cNvCxnSpPr/>
          <p:nvPr/>
        </p:nvCxnSpPr>
        <p:spPr>
          <a:xfrm rot="10800000" flipV="1">
            <a:off x="5572125" y="5927725"/>
            <a:ext cx="714375" cy="1588"/>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8209" name="مربع نص 25"/>
          <p:cNvSpPr txBox="1">
            <a:spLocks noChangeArrowheads="1"/>
          </p:cNvSpPr>
          <p:nvPr/>
        </p:nvSpPr>
        <p:spPr bwMode="auto">
          <a:xfrm>
            <a:off x="928688" y="5426075"/>
            <a:ext cx="2643187" cy="646113"/>
          </a:xfrm>
          <a:prstGeom prst="rect">
            <a:avLst/>
          </a:prstGeom>
          <a:noFill/>
          <a:ln w="9525">
            <a:noFill/>
            <a:miter lim="800000"/>
            <a:headEnd/>
            <a:tailEnd/>
          </a:ln>
        </p:spPr>
        <p:txBody>
          <a:bodyPr>
            <a:spAutoFit/>
          </a:bodyPr>
          <a:lstStyle/>
          <a:p>
            <a:pPr algn="ctr"/>
            <a:r>
              <a:rPr lang="ar-EG" b="1"/>
              <a:t>السحلية والسنجاب من الشعبة نفسها، وكلاهما له عمود فقري.</a:t>
            </a:r>
          </a:p>
        </p:txBody>
      </p:sp>
      <p:sp>
        <p:nvSpPr>
          <p:cNvPr id="2" name="Footer Placeholder 1"/>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additive="base">
                                        <p:cTn id="7" dur="500" fill="hold"/>
                                        <p:tgtEl>
                                          <p:spTgt spid="63490"/>
                                        </p:tgtEl>
                                        <p:attrNameLst>
                                          <p:attrName>ppt_x</p:attrName>
                                        </p:attrNameLst>
                                      </p:cBhvr>
                                      <p:tavLst>
                                        <p:tav tm="0">
                                          <p:val>
                                            <p:strVal val="#ppt_x"/>
                                          </p:val>
                                        </p:tav>
                                        <p:tav tm="100000">
                                          <p:val>
                                            <p:strVal val="#ppt_x"/>
                                          </p:val>
                                        </p:tav>
                                      </p:tavLst>
                                    </p:anim>
                                    <p:anim calcmode="lin" valueType="num">
                                      <p:cBhvr additive="base">
                                        <p:cTn id="8" dur="500" fill="hold"/>
                                        <p:tgtEl>
                                          <p:spTgt spid="6349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3491"/>
                                        </p:tgtEl>
                                        <p:attrNameLst>
                                          <p:attrName>style.visibility</p:attrName>
                                        </p:attrNameLst>
                                      </p:cBhvr>
                                      <p:to>
                                        <p:strVal val="visible"/>
                                      </p:to>
                                    </p:set>
                                    <p:anim calcmode="lin" valueType="num">
                                      <p:cBhvr additive="base">
                                        <p:cTn id="11" dur="500" fill="hold"/>
                                        <p:tgtEl>
                                          <p:spTgt spid="63491"/>
                                        </p:tgtEl>
                                        <p:attrNameLst>
                                          <p:attrName>ppt_x</p:attrName>
                                        </p:attrNameLst>
                                      </p:cBhvr>
                                      <p:tavLst>
                                        <p:tav tm="0">
                                          <p:val>
                                            <p:strVal val="#ppt_x"/>
                                          </p:val>
                                        </p:tav>
                                        <p:tav tm="100000">
                                          <p:val>
                                            <p:strVal val="#ppt_x"/>
                                          </p:val>
                                        </p:tav>
                                      </p:tavLst>
                                    </p:anim>
                                    <p:anim calcmode="lin" valueType="num">
                                      <p:cBhvr additive="base">
                                        <p:cTn id="12" dur="500" fill="hold"/>
                                        <p:tgtEl>
                                          <p:spTgt spid="63491"/>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المملكة.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الشعبه.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لها عمود.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6" name="الطائفة.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1+#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7" name="تنتج الحليب.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8" name="الرتبه.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1+#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9" name="اسنان امامية.wav"/>
                                        </p:tgtEl>
                                      </p:cMediaNode>
                                    </p:audio>
                                  </p:sub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10" name="الفصيله.wav"/>
                                        </p:tgtEl>
                                      </p:cMediaNode>
                                    </p:audio>
                                  </p:sub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1+#ppt_w/2"/>
                                          </p:val>
                                        </p:tav>
                                        <p:tav tm="100000">
                                          <p:val>
                                            <p:strVal val="#ppt_x"/>
                                          </p:val>
                                        </p:tav>
                                      </p:tavLst>
                                    </p:anim>
                                    <p:anim calcmode="lin" valueType="num">
                                      <p:cBhvr additive="base">
                                        <p:cTn id="65"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11" name="ذيل منفوش.wav"/>
                                        </p:tgtEl>
                                      </p:cMediaNode>
                                    </p:audio>
                                  </p:sub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ppt_x"/>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12" name="الجنس.wav"/>
                                        </p:tgtEl>
                                      </p:cMediaNode>
                                    </p:audio>
                                  </p:sub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1+#ppt_w/2"/>
                                          </p:val>
                                        </p:tav>
                                        <p:tav tm="100000">
                                          <p:val>
                                            <p:strVal val="#ppt_x"/>
                                          </p:val>
                                        </p:tav>
                                      </p:tavLst>
                                    </p:anim>
                                    <p:anim calcmode="lin" valueType="num">
                                      <p:cBhvr additive="base">
                                        <p:cTn id="77"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13" name="تتسلق  الاشجار.wav"/>
                                        </p:tgtEl>
                                      </p:cMediaNode>
                                    </p:audio>
                                  </p:sub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 calcmode="lin" valueType="num">
                                      <p:cBhvr additive="base">
                                        <p:cTn id="82" dur="500" fill="hold"/>
                                        <p:tgtEl>
                                          <p:spTgt spid="10"/>
                                        </p:tgtEl>
                                        <p:attrNameLst>
                                          <p:attrName>ppt_x</p:attrName>
                                        </p:attrNameLst>
                                      </p:cBhvr>
                                      <p:tavLst>
                                        <p:tav tm="0">
                                          <p:val>
                                            <p:strVal val="#ppt_x"/>
                                          </p:val>
                                        </p:tav>
                                        <p:tav tm="100000">
                                          <p:val>
                                            <p:strVal val="#ppt_x"/>
                                          </p:val>
                                        </p:tav>
                                      </p:tavLst>
                                    </p:anim>
                                    <p:anim calcmode="lin" valueType="num">
                                      <p:cBhvr additive="base">
                                        <p:cTn id="8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0"/>
                                            </p:cond>
                                          </p:stCondLst>
                                          <p:endCondLst>
                                            <p:cond evt="onStopAudio" delay="0">
                                              <p:tgtEl>
                                                <p:sldTgt/>
                                              </p:tgtEl>
                                            </p:cond>
                                          </p:endCondLst>
                                        </p:cTn>
                                        <p:tgtEl>
                                          <p:sndTgt r:embed="rId14" name="النوع.wav"/>
                                        </p:tgtEl>
                                      </p:cMediaNode>
                                    </p:audio>
                                  </p:subTnLst>
                                </p:cTn>
                              </p:par>
                            </p:childTnLst>
                          </p:cTn>
                        </p:par>
                      </p:childTnLst>
                    </p:cTn>
                  </p:par>
                  <p:par>
                    <p:cTn id="84" fill="hold">
                      <p:stCondLst>
                        <p:cond delay="indefinite"/>
                      </p:stCondLst>
                      <p:childTnLst>
                        <p:par>
                          <p:cTn id="85" fill="hold">
                            <p:stCondLst>
                              <p:cond delay="0"/>
                            </p:stCondLst>
                            <p:childTnLst>
                              <p:par>
                                <p:cTn id="86" presetID="2" presetClass="entr" presetSubtype="2" fill="hold" nodeType="click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additive="base">
                                        <p:cTn id="88" dur="500" fill="hold"/>
                                        <p:tgtEl>
                                          <p:spTgt spid="21"/>
                                        </p:tgtEl>
                                        <p:attrNameLst>
                                          <p:attrName>ppt_x</p:attrName>
                                        </p:attrNameLst>
                                      </p:cBhvr>
                                      <p:tavLst>
                                        <p:tav tm="0">
                                          <p:val>
                                            <p:strVal val="1+#ppt_w/2"/>
                                          </p:val>
                                        </p:tav>
                                        <p:tav tm="100000">
                                          <p:val>
                                            <p:strVal val="#ppt_x"/>
                                          </p:val>
                                        </p:tav>
                                      </p:tavLst>
                                    </p:anim>
                                    <p:anim calcmode="lin" valueType="num">
                                      <p:cBhvr additive="base">
                                        <p:cTn id="89"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15" name="صدر ابيض وظهر.wav"/>
                                        </p:tgtEl>
                                      </p:cMediaNode>
                                    </p:audio>
                                  </p:sub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8209"/>
                                        </p:tgtEl>
                                        <p:attrNameLst>
                                          <p:attrName>style.visibility</p:attrName>
                                        </p:attrNameLst>
                                      </p:cBhvr>
                                      <p:to>
                                        <p:strVal val="visible"/>
                                      </p:to>
                                    </p:set>
                                    <p:anim calcmode="lin" valueType="num">
                                      <p:cBhvr additive="base">
                                        <p:cTn id="94" dur="500" fill="hold"/>
                                        <p:tgtEl>
                                          <p:spTgt spid="8209"/>
                                        </p:tgtEl>
                                        <p:attrNameLst>
                                          <p:attrName>ppt_x</p:attrName>
                                        </p:attrNameLst>
                                      </p:cBhvr>
                                      <p:tavLst>
                                        <p:tav tm="0">
                                          <p:val>
                                            <p:strVal val="#ppt_x"/>
                                          </p:val>
                                        </p:tav>
                                        <p:tav tm="100000">
                                          <p:val>
                                            <p:strVal val="#ppt_x"/>
                                          </p:val>
                                        </p:tav>
                                      </p:tavLst>
                                    </p:anim>
                                    <p:anim calcmode="lin" valueType="num">
                                      <p:cBhvr additive="base">
                                        <p:cTn id="95" dur="500" fill="hold"/>
                                        <p:tgtEl>
                                          <p:spTgt spid="820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16" name="السحلية والسنجا 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820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eparation 1"/>
          <p:cNvSpPr/>
          <p:nvPr/>
        </p:nvSpPr>
        <p:spPr>
          <a:xfrm>
            <a:off x="3779912" y="764704"/>
            <a:ext cx="4286250" cy="523220"/>
          </a:xfrm>
          <a:prstGeom prst="flowChartPreparati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أخْتَبِرُ نَفْسي</a:t>
            </a:r>
          </a:p>
        </p:txBody>
      </p:sp>
      <p:sp>
        <p:nvSpPr>
          <p:cNvPr id="3" name="Rectangle 2"/>
          <p:cNvSpPr>
            <a:spLocks noChangeArrowheads="1"/>
          </p:cNvSpPr>
          <p:nvPr/>
        </p:nvSpPr>
        <p:spPr bwMode="auto">
          <a:xfrm>
            <a:off x="755576" y="2348880"/>
            <a:ext cx="7500937" cy="523220"/>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أُصنِّفُ: أي المجموعتين عدد أفراده أكبَرَ: الشعبة أم </a:t>
            </a:r>
            <a:r>
              <a:rPr lang="ar-EG" sz="2800" b="1" dirty="0" err="1">
                <a:solidFill>
                  <a:srgbClr val="0000FF"/>
                </a:solidFill>
                <a:latin typeface="Arial" pitchFamily="34" charset="0"/>
                <a:cs typeface="Arial" pitchFamily="34" charset="0"/>
              </a:rPr>
              <a:t>الرُّتْبَةِ؟</a:t>
            </a:r>
            <a:r>
              <a:rPr lang="ar-EG" sz="2800" b="1" dirty="0">
                <a:solidFill>
                  <a:srgbClr val="0000FF"/>
                </a:solidFill>
                <a:latin typeface="Arial" pitchFamily="34" charset="0"/>
                <a:cs typeface="Arial" pitchFamily="34" charset="0"/>
              </a:rPr>
              <a:t> </a:t>
            </a:r>
          </a:p>
        </p:txBody>
      </p:sp>
      <p:sp>
        <p:nvSpPr>
          <p:cNvPr id="5" name="مستطيل مستدير الزوايا 4"/>
          <p:cNvSpPr/>
          <p:nvPr/>
        </p:nvSpPr>
        <p:spPr>
          <a:xfrm>
            <a:off x="1331640" y="4005064"/>
            <a:ext cx="6929486" cy="185738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EG" sz="4800" b="1" dirty="0">
                <a:solidFill>
                  <a:srgbClr val="FF00FF"/>
                </a:solidFill>
              </a:rPr>
              <a:t>الشعبة عدد أفرادها أكبر من الرتبة.</a:t>
            </a:r>
            <a:endParaRPr lang="en-US" sz="4800" dirty="0">
              <a:solidFill>
                <a:srgbClr val="FF00FF"/>
              </a:solidFill>
            </a:endParaRP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أخْتَبِرُ نَفْسي.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4" name="أُصنِّفُ أي المجموعتين عدد أفراد.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5" name="الشعبة عدد أفرادها أكبر م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eparation 1"/>
          <p:cNvSpPr/>
          <p:nvPr/>
        </p:nvSpPr>
        <p:spPr>
          <a:xfrm>
            <a:off x="3923928" y="980728"/>
            <a:ext cx="4286250" cy="523220"/>
          </a:xfrm>
          <a:prstGeom prst="flowChartPreparation">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أخْتَبِرُ نَفْسي</a:t>
            </a:r>
          </a:p>
        </p:txBody>
      </p:sp>
      <p:sp>
        <p:nvSpPr>
          <p:cNvPr id="3" name="Rectangle 2"/>
          <p:cNvSpPr>
            <a:spLocks noChangeArrowheads="1"/>
          </p:cNvSpPr>
          <p:nvPr/>
        </p:nvSpPr>
        <p:spPr bwMode="auto">
          <a:xfrm>
            <a:off x="395288" y="1916113"/>
            <a:ext cx="8143875" cy="954107"/>
          </a:xfrm>
          <a:prstGeom prst="rect">
            <a:avLst/>
          </a:prstGeom>
          <a:solidFill>
            <a:srgbClr val="66FFFF"/>
          </a:solidFill>
          <a:ln>
            <a:solidFill>
              <a:srgbClr val="FF00FF"/>
            </a:solidFill>
          </a:ln>
        </p:spPr>
        <p:txBody>
          <a:bodyPr wrap="square">
            <a:spAutoFit/>
          </a:bodyPr>
          <a:lstStyle/>
          <a:p>
            <a:pPr algn="ctr" fontAlgn="auto">
              <a:spcBef>
                <a:spcPts val="0"/>
              </a:spcBef>
              <a:spcAft>
                <a:spcPts val="0"/>
              </a:spcAft>
              <a:defRPr/>
            </a:pPr>
            <a:r>
              <a:rPr lang="ar-EG" sz="2800" b="1" dirty="0">
                <a:solidFill>
                  <a:srgbClr val="0000FF"/>
                </a:solidFill>
                <a:latin typeface="Arial" pitchFamily="34" charset="0"/>
                <a:cs typeface="Arial" pitchFamily="34" charset="0"/>
              </a:rPr>
              <a:t>اَلتَّفْكيرُ النّاقِدُ: هَلْ يُمْكِنُ لِمَخْلُوقَاتٍ حَيَّةٍ تَنْتَمِي إِلَى مَمالِكَ مُخْتَلِفَةٍ أَنْ تَكُونَ فِي الُّشعْبَةِ </a:t>
            </a:r>
            <a:r>
              <a:rPr lang="ar-EG" sz="2800" b="1" dirty="0" err="1">
                <a:solidFill>
                  <a:srgbClr val="0000FF"/>
                </a:solidFill>
                <a:latin typeface="Arial" pitchFamily="34" charset="0"/>
                <a:cs typeface="Arial" pitchFamily="34" charset="0"/>
              </a:rPr>
              <a:t>نَفْسها؟</a:t>
            </a:r>
            <a:r>
              <a:rPr lang="ar-EG" sz="2800" b="1" dirty="0">
                <a:solidFill>
                  <a:srgbClr val="0000FF"/>
                </a:solidFill>
                <a:latin typeface="Arial" pitchFamily="34" charset="0"/>
                <a:cs typeface="Arial" pitchFamily="34" charset="0"/>
              </a:rPr>
              <a:t> وَلِمَاذَا؟َ</a:t>
            </a:r>
          </a:p>
        </p:txBody>
      </p:sp>
      <p:sp>
        <p:nvSpPr>
          <p:cNvPr id="5" name="مستطيل مستدير الزوايا 4"/>
          <p:cNvSpPr/>
          <p:nvPr/>
        </p:nvSpPr>
        <p:spPr>
          <a:xfrm>
            <a:off x="899592" y="4077072"/>
            <a:ext cx="6929486" cy="185738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EG" sz="4000" b="1" dirty="0">
                <a:solidFill>
                  <a:srgbClr val="FF00FF"/>
                </a:solidFill>
              </a:rPr>
              <a:t>لا، الشعبة مجموعة فرعية للمملكة ولكل مملكة شعبها الخاصة </a:t>
            </a:r>
            <a:r>
              <a:rPr lang="ar-EG" sz="4000" b="1" dirty="0" err="1">
                <a:solidFill>
                  <a:srgbClr val="FF00FF"/>
                </a:solidFill>
              </a:rPr>
              <a:t>بها.</a:t>
            </a:r>
            <a:endParaRPr lang="en-US" sz="4000" dirty="0">
              <a:solidFill>
                <a:srgbClr val="FF00FF"/>
              </a:solidFill>
            </a:endParaRPr>
          </a:p>
        </p:txBody>
      </p:sp>
      <p:sp>
        <p:nvSpPr>
          <p:cNvPr id="4" name="Footer Placeholder 3"/>
          <p:cNvSpPr>
            <a:spLocks noGrp="1"/>
          </p:cNvSpPr>
          <p:nvPr>
            <p:ph type="ftr" sz="quarter" idx="11"/>
          </p:nvPr>
        </p:nvSpPr>
        <p:spPr/>
        <p:txBody>
          <a:bodyPr/>
          <a:lstStyle/>
          <a:p>
            <a:pPr>
              <a:defRPr/>
            </a:pPr>
            <a:r>
              <a:rPr lang="ar-EG" dirty="0" smtClean="0"/>
              <a:t> </a:t>
            </a:r>
            <a:endParaRPr lang="ar-EG" dirty="0"/>
          </a:p>
        </p:txBody>
      </p:sp>
    </p:spTree>
  </p:cSld>
  <p:clrMapOvr>
    <a:masterClrMapping/>
  </p:clrMapOvr>
  <p:transition>
    <p:pull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فْكيرُ النّاقِدُ  هَلْ يُمْكِنُ لِمَخْلُوقَاتٍ حَيَّةٍ تَنْتَمِي.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لا، الشعبة مجموعة فرع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2395</TotalTime>
  <Words>1311</Words>
  <Application>Microsoft Office PowerPoint</Application>
  <PresentationFormat>عرض على الشاشة (4:3)</PresentationFormat>
  <Paragraphs>168</Paragraphs>
  <Slides>44</Slides>
  <Notes>0</Notes>
  <HiddenSlides>0</HiddenSlides>
  <MMClips>0</MMClips>
  <ScaleCrop>false</ScaleCrop>
  <HeadingPairs>
    <vt:vector size="6" baseType="variant">
      <vt:variant>
        <vt:lpstr>الخطوط المستخدمة</vt:lpstr>
      </vt:variant>
      <vt:variant>
        <vt:i4>4</vt:i4>
      </vt:variant>
      <vt:variant>
        <vt:lpstr>نسق</vt:lpstr>
      </vt:variant>
      <vt:variant>
        <vt:i4>2</vt:i4>
      </vt:variant>
      <vt:variant>
        <vt:lpstr>عناوين الشرائح</vt:lpstr>
      </vt:variant>
      <vt:variant>
        <vt:i4>44</vt:i4>
      </vt:variant>
    </vt:vector>
  </HeadingPairs>
  <TitlesOfParts>
    <vt:vector size="50" baseType="lpstr">
      <vt:lpstr>Arial</vt:lpstr>
      <vt:lpstr>Calibri</vt:lpstr>
      <vt:lpstr>Times New Roman</vt:lpstr>
      <vt:lpstr>Wingdings</vt:lpstr>
      <vt:lpstr>Office Theme</vt:lpstr>
      <vt:lpstr>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ffffffff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4ب الوحدة الاولى الفصل الاول</dc:title>
  <dc:subject>2-تابع  تصنيف المخلوقات الحية</dc:subject>
  <cp:lastModifiedBy>user</cp:lastModifiedBy>
  <cp:revision>812</cp:revision>
  <dcterms:created xsi:type="dcterms:W3CDTF">2009-07-08T18:26:50Z</dcterms:created>
  <dcterms:modified xsi:type="dcterms:W3CDTF">2018-09-21T18:05:14Z</dcterms:modified>
</cp:coreProperties>
</file>