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9" r:id="rId3"/>
    <p:sldId id="264" r:id="rId4"/>
    <p:sldId id="265" r:id="rId5"/>
    <p:sldId id="275" r:id="rId6"/>
    <p:sldId id="332" r:id="rId7"/>
    <p:sldId id="333" r:id="rId8"/>
    <p:sldId id="276" r:id="rId9"/>
    <p:sldId id="334" r:id="rId10"/>
    <p:sldId id="296" r:id="rId11"/>
    <p:sldId id="277" r:id="rId12"/>
    <p:sldId id="282" r:id="rId13"/>
    <p:sldId id="278" r:id="rId14"/>
    <p:sldId id="268" r:id="rId15"/>
    <p:sldId id="279" r:id="rId16"/>
    <p:sldId id="272" r:id="rId17"/>
    <p:sldId id="280" r:id="rId18"/>
    <p:sldId id="335" r:id="rId19"/>
    <p:sldId id="336" r:id="rId20"/>
    <p:sldId id="337" r:id="rId21"/>
    <p:sldId id="281" r:id="rId22"/>
    <p:sldId id="338" r:id="rId23"/>
    <p:sldId id="339" r:id="rId24"/>
    <p:sldId id="283" r:id="rId25"/>
    <p:sldId id="340" r:id="rId26"/>
    <p:sldId id="285" r:id="rId27"/>
    <p:sldId id="341" r:id="rId28"/>
    <p:sldId id="284" r:id="rId29"/>
    <p:sldId id="342" r:id="rId30"/>
    <p:sldId id="343" r:id="rId31"/>
    <p:sldId id="287" r:id="rId32"/>
    <p:sldId id="288" r:id="rId33"/>
    <p:sldId id="306" r:id="rId34"/>
    <p:sldId id="307" r:id="rId35"/>
    <p:sldId id="321" r:id="rId36"/>
    <p:sldId id="322" r:id="rId37"/>
    <p:sldId id="323" r:id="rId38"/>
    <p:sldId id="324" r:id="rId39"/>
    <p:sldId id="327" r:id="rId40"/>
    <p:sldId id="329" r:id="rId41"/>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BB1"/>
    <a:srgbClr val="990000"/>
    <a:srgbClr val="974224"/>
    <a:srgbClr val="3793C8"/>
    <a:srgbClr val="D48B5C"/>
    <a:srgbClr val="0000CC"/>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نمط فاتح 1 - تميي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5" d="100"/>
          <a:sy n="75" d="100"/>
        </p:scale>
        <p:origin x="102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EG"/>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EG"/>
          </a:p>
        </p:txBody>
      </p:sp>
      <p:sp>
        <p:nvSpPr>
          <p:cNvPr id="4" name="عنصر نائب للتاريخ 3"/>
          <p:cNvSpPr>
            <a:spLocks noGrp="1"/>
          </p:cNvSpPr>
          <p:nvPr>
            <p:ph type="dt" sz="half" idx="10"/>
          </p:nvPr>
        </p:nvSpPr>
        <p:spPr/>
        <p:txBody>
          <a:bodyPr/>
          <a:lstStyle/>
          <a:p>
            <a:fld id="{51AAED5F-5347-4CC4-84E6-00676B004256}" type="datetimeFigureOut">
              <a:rPr lang="ar-EG" smtClean="0"/>
              <a:t>18/02/1443</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4043711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10"/>
          </p:nvPr>
        </p:nvSpPr>
        <p:spPr/>
        <p:txBody>
          <a:bodyPr/>
          <a:lstStyle/>
          <a:p>
            <a:fld id="{51AAED5F-5347-4CC4-84E6-00676B004256}" type="datetimeFigureOut">
              <a:rPr lang="ar-EG" smtClean="0"/>
              <a:t>18/02/1443</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241683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EG"/>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10"/>
          </p:nvPr>
        </p:nvSpPr>
        <p:spPr/>
        <p:txBody>
          <a:bodyPr/>
          <a:lstStyle/>
          <a:p>
            <a:fld id="{51AAED5F-5347-4CC4-84E6-00676B004256}" type="datetimeFigureOut">
              <a:rPr lang="ar-EG" smtClean="0"/>
              <a:t>18/02/1443</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151268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10"/>
          </p:nvPr>
        </p:nvSpPr>
        <p:spPr/>
        <p:txBody>
          <a:bodyPr/>
          <a:lstStyle/>
          <a:p>
            <a:fld id="{51AAED5F-5347-4CC4-84E6-00676B004256}" type="datetimeFigureOut">
              <a:rPr lang="ar-EG" smtClean="0"/>
              <a:t>18/02/1443</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262775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EG"/>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51AAED5F-5347-4CC4-84E6-00676B004256}" type="datetimeFigureOut">
              <a:rPr lang="ar-EG" smtClean="0"/>
              <a:t>18/02/1443</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561431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p:cNvSpPr>
            <a:spLocks noGrp="1"/>
          </p:cNvSpPr>
          <p:nvPr>
            <p:ph type="dt" sz="half" idx="10"/>
          </p:nvPr>
        </p:nvSpPr>
        <p:spPr/>
        <p:txBody>
          <a:bodyPr/>
          <a:lstStyle/>
          <a:p>
            <a:fld id="{51AAED5F-5347-4CC4-84E6-00676B004256}" type="datetimeFigureOut">
              <a:rPr lang="ar-EG" smtClean="0"/>
              <a:t>18/02/1443</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1217207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EG"/>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p:cNvSpPr>
            <a:spLocks noGrp="1"/>
          </p:cNvSpPr>
          <p:nvPr>
            <p:ph type="dt" sz="half" idx="10"/>
          </p:nvPr>
        </p:nvSpPr>
        <p:spPr/>
        <p:txBody>
          <a:bodyPr/>
          <a:lstStyle/>
          <a:p>
            <a:fld id="{51AAED5F-5347-4CC4-84E6-00676B004256}" type="datetimeFigureOut">
              <a:rPr lang="ar-EG" smtClean="0"/>
              <a:t>18/02/1443</a:t>
            </a:fld>
            <a:endParaRPr lang="ar-EG"/>
          </a:p>
        </p:txBody>
      </p:sp>
      <p:sp>
        <p:nvSpPr>
          <p:cNvPr id="8" name="عنصر نائب للتذييل 7"/>
          <p:cNvSpPr>
            <a:spLocks noGrp="1"/>
          </p:cNvSpPr>
          <p:nvPr>
            <p:ph type="ftr" sz="quarter" idx="11"/>
          </p:nvPr>
        </p:nvSpPr>
        <p:spPr/>
        <p:txBody>
          <a:bodyPr/>
          <a:lstStyle/>
          <a:p>
            <a:endParaRPr lang="ar-EG"/>
          </a:p>
        </p:txBody>
      </p:sp>
      <p:sp>
        <p:nvSpPr>
          <p:cNvPr id="9" name="عنصر نائب لرقم الشريحة 8"/>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414208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تاريخ 2"/>
          <p:cNvSpPr>
            <a:spLocks noGrp="1"/>
          </p:cNvSpPr>
          <p:nvPr>
            <p:ph type="dt" sz="half" idx="10"/>
          </p:nvPr>
        </p:nvSpPr>
        <p:spPr/>
        <p:txBody>
          <a:bodyPr/>
          <a:lstStyle/>
          <a:p>
            <a:fld id="{51AAED5F-5347-4CC4-84E6-00676B004256}" type="datetimeFigureOut">
              <a:rPr lang="ar-EG" smtClean="0"/>
              <a:t>18/02/1443</a:t>
            </a:fld>
            <a:endParaRPr lang="ar-EG"/>
          </a:p>
        </p:txBody>
      </p:sp>
      <p:sp>
        <p:nvSpPr>
          <p:cNvPr id="4" name="عنصر نائب للتذييل 3"/>
          <p:cNvSpPr>
            <a:spLocks noGrp="1"/>
          </p:cNvSpPr>
          <p:nvPr>
            <p:ph type="ftr" sz="quarter" idx="11"/>
          </p:nvPr>
        </p:nvSpPr>
        <p:spPr/>
        <p:txBody>
          <a:bodyPr/>
          <a:lstStyle/>
          <a:p>
            <a:endParaRPr lang="ar-EG"/>
          </a:p>
        </p:txBody>
      </p:sp>
      <p:sp>
        <p:nvSpPr>
          <p:cNvPr id="5" name="عنصر نائب لرقم الشريحة 4"/>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1201259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51AAED5F-5347-4CC4-84E6-00676B004256}" type="datetimeFigureOut">
              <a:rPr lang="ar-EG" smtClean="0"/>
              <a:t>18/02/1443</a:t>
            </a:fld>
            <a:endParaRPr lang="ar-EG"/>
          </a:p>
        </p:txBody>
      </p:sp>
      <p:sp>
        <p:nvSpPr>
          <p:cNvPr id="3" name="عنصر نائب للتذييل 2"/>
          <p:cNvSpPr>
            <a:spLocks noGrp="1"/>
          </p:cNvSpPr>
          <p:nvPr>
            <p:ph type="ftr" sz="quarter" idx="11"/>
          </p:nvPr>
        </p:nvSpPr>
        <p:spPr/>
        <p:txBody>
          <a:bodyPr/>
          <a:lstStyle/>
          <a:p>
            <a:endParaRPr lang="ar-EG"/>
          </a:p>
        </p:txBody>
      </p:sp>
      <p:sp>
        <p:nvSpPr>
          <p:cNvPr id="4" name="عنصر نائب لرقم الشريحة 3"/>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4121344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EG"/>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51AAED5F-5347-4CC4-84E6-00676B004256}" type="datetimeFigureOut">
              <a:rPr lang="ar-EG" smtClean="0"/>
              <a:t>18/02/1443</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332739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EG"/>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51AAED5F-5347-4CC4-84E6-00676B004256}" type="datetimeFigureOut">
              <a:rPr lang="ar-EG" smtClean="0"/>
              <a:t>18/02/1443</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2906B87F-97B9-4994-9B6C-8B3F6820BBE4}" type="slidenum">
              <a:rPr lang="ar-EG" smtClean="0"/>
              <a:t>‹#›</a:t>
            </a:fld>
            <a:endParaRPr lang="ar-EG"/>
          </a:p>
        </p:txBody>
      </p:sp>
    </p:spTree>
    <p:extLst>
      <p:ext uri="{BB962C8B-B14F-4D97-AF65-F5344CB8AC3E}">
        <p14:creationId xmlns:p14="http://schemas.microsoft.com/office/powerpoint/2010/main" val="187821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EG"/>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1AAED5F-5347-4CC4-84E6-00676B004256}" type="datetimeFigureOut">
              <a:rPr lang="ar-EG" smtClean="0"/>
              <a:t>18/02/1443</a:t>
            </a:fld>
            <a:endParaRPr lang="ar-EG"/>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906B87F-97B9-4994-9B6C-8B3F6820BBE4}" type="slidenum">
              <a:rPr lang="ar-EG" smtClean="0"/>
              <a:t>‹#›</a:t>
            </a:fld>
            <a:endParaRPr lang="ar-EG"/>
          </a:p>
        </p:txBody>
      </p:sp>
    </p:spTree>
    <p:extLst>
      <p:ext uri="{BB962C8B-B14F-4D97-AF65-F5344CB8AC3E}">
        <p14:creationId xmlns:p14="http://schemas.microsoft.com/office/powerpoint/2010/main" val="2703137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3000" r="-53000"/>
          </a:stretch>
        </a:blip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a:xfrm>
            <a:off x="2879812" y="476672"/>
            <a:ext cx="3384376" cy="936104"/>
          </a:xfrm>
          <a:prstGeom prst="roundRect">
            <a:avLst/>
          </a:prstGeom>
          <a:solidFill>
            <a:srgbClr val="974224"/>
          </a:solidFill>
          <a:ln>
            <a:noFill/>
          </a:ln>
          <a:effectLst>
            <a:outerShdw blurRad="190500" dist="228600" dir="2700000" algn="ctr">
              <a:srgbClr val="000000">
                <a:alpha val="30000"/>
              </a:srgb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r>
              <a:rPr lang="ar-EG" sz="5400" b="1" dirty="0">
                <a:solidFill>
                  <a:schemeClr val="bg1"/>
                </a:solidFill>
                <a:latin typeface="+mn-lt"/>
                <a:ea typeface="+mn-ea"/>
                <a:cs typeface="+mn-cs"/>
              </a:rPr>
              <a:t>الدرس الأول</a:t>
            </a:r>
          </a:p>
        </p:txBody>
      </p:sp>
      <p:sp>
        <p:nvSpPr>
          <p:cNvPr id="7" name="عنوان 1">
            <a:extLst>
              <a:ext uri="{FF2B5EF4-FFF2-40B4-BE49-F238E27FC236}">
                <a16:creationId xmlns:a16="http://schemas.microsoft.com/office/drawing/2014/main" id="{7F73354C-D7DF-40CD-A931-52D0520E04DE}"/>
              </a:ext>
            </a:extLst>
          </p:cNvPr>
          <p:cNvSpPr txBox="1">
            <a:spLocks/>
          </p:cNvSpPr>
          <p:nvPr/>
        </p:nvSpPr>
        <p:spPr>
          <a:xfrm>
            <a:off x="172965" y="5445224"/>
            <a:ext cx="4968552" cy="936104"/>
          </a:xfrm>
          <a:prstGeom prst="roundRect">
            <a:avLst/>
          </a:prstGeom>
          <a:gradFill flip="none" rotWithShape="1">
            <a:gsLst>
              <a:gs pos="0">
                <a:srgbClr val="3793C8">
                  <a:shade val="30000"/>
                  <a:satMod val="115000"/>
                </a:srgbClr>
              </a:gs>
              <a:gs pos="50000">
                <a:srgbClr val="3793C8">
                  <a:shade val="67500"/>
                  <a:satMod val="115000"/>
                </a:srgbClr>
              </a:gs>
              <a:gs pos="100000">
                <a:srgbClr val="3793C8">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sz="5400" dirty="0"/>
              <a:t>الاستدلال الاستنباطي</a:t>
            </a:r>
          </a:p>
        </p:txBody>
      </p:sp>
    </p:spTree>
    <p:extLst>
      <p:ext uri="{BB962C8B-B14F-4D97-AF65-F5344CB8AC3E}">
        <p14:creationId xmlns:p14="http://schemas.microsoft.com/office/powerpoint/2010/main" val="38963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B054AE02-2CAA-4AB1-84B1-28CE6BC64E22}"/>
              </a:ext>
            </a:extLst>
          </p:cNvPr>
          <p:cNvGrpSpPr/>
          <p:nvPr/>
        </p:nvGrpSpPr>
        <p:grpSpPr>
          <a:xfrm>
            <a:off x="2411760" y="764704"/>
            <a:ext cx="3644846" cy="4548158"/>
            <a:chOff x="2411760" y="764704"/>
            <a:chExt cx="3644846" cy="4548158"/>
          </a:xfrm>
        </p:grpSpPr>
        <p:pic>
          <p:nvPicPr>
            <p:cNvPr id="5" name="صورة 4">
              <a:extLst>
                <a:ext uri="{FF2B5EF4-FFF2-40B4-BE49-F238E27FC236}">
                  <a16:creationId xmlns:a16="http://schemas.microsoft.com/office/drawing/2014/main" id="{01965C86-5380-46F9-B363-C3E330F01D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1760" y="764704"/>
              <a:ext cx="3644846" cy="3659140"/>
            </a:xfrm>
            <a:prstGeom prst="rect">
              <a:avLst/>
            </a:prstGeom>
          </p:spPr>
        </p:pic>
        <p:sp>
          <p:nvSpPr>
            <p:cNvPr id="4" name="عنوان 1">
              <a:extLst>
                <a:ext uri="{FF2B5EF4-FFF2-40B4-BE49-F238E27FC236}">
                  <a16:creationId xmlns:a16="http://schemas.microsoft.com/office/drawing/2014/main" id="{5FF63619-2D78-439B-B487-02D3341C4CA7}"/>
                </a:ext>
              </a:extLst>
            </p:cNvPr>
            <p:cNvSpPr txBox="1">
              <a:spLocks/>
            </p:cNvSpPr>
            <p:nvPr/>
          </p:nvSpPr>
          <p:spPr>
            <a:xfrm>
              <a:off x="2924746" y="4389532"/>
              <a:ext cx="3131860" cy="923330"/>
            </a:xfrm>
            <a:prstGeom prst="rect">
              <a:avLst/>
            </a:prstGeom>
            <a:solidFill>
              <a:srgbClr val="FFC000"/>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defPPr>
                <a:defRPr lang="ar-EG"/>
              </a:defPPr>
              <a:lvl1pPr>
                <a:defRPr sz="4400" b="1">
                  <a:solidFill>
                    <a:schemeClr val="bg1"/>
                  </a:solidFill>
                  <a:latin typeface="Calibri" pitchFamily="34" charset="0"/>
                </a:defRPr>
              </a:lvl1pPr>
            </a:lstStyle>
            <a:p>
              <a:pPr algn="ctr"/>
              <a:r>
                <a:rPr lang="ar-EG" sz="5400" dirty="0">
                  <a:solidFill>
                    <a:srgbClr val="002060"/>
                  </a:solidFill>
                </a:rPr>
                <a:t>إضاءة</a:t>
              </a:r>
            </a:p>
          </p:txBody>
        </p:sp>
      </p:grpSp>
    </p:spTree>
    <p:extLst>
      <p:ext uri="{BB962C8B-B14F-4D97-AF65-F5344CB8AC3E}">
        <p14:creationId xmlns:p14="http://schemas.microsoft.com/office/powerpoint/2010/main" val="317789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06B2C852-66A1-41ED-9693-779556F1AB2A}"/>
              </a:ext>
            </a:extLst>
          </p:cNvPr>
          <p:cNvSpPr/>
          <p:nvPr/>
        </p:nvSpPr>
        <p:spPr bwMode="auto">
          <a:xfrm>
            <a:off x="1115616" y="908720"/>
            <a:ext cx="7128792" cy="2750926"/>
          </a:xfrm>
          <a:prstGeom prst="roundRect">
            <a:avLst>
              <a:gd name="adj" fmla="val 20919"/>
            </a:avLst>
          </a:prstGeom>
          <a:solidFill>
            <a:schemeClr val="accent6">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3200" b="1" dirty="0">
                <a:solidFill>
                  <a:schemeClr val="tx1"/>
                </a:solidFill>
                <a:effectLst>
                  <a:outerShdw blurRad="38100" dist="38100" dir="2700000" algn="tl">
                    <a:srgbClr val="000000">
                      <a:alpha val="43137"/>
                    </a:srgbClr>
                  </a:outerShdw>
                </a:effectLst>
              </a:rPr>
              <a:t>الاستدلال:</a:t>
            </a:r>
          </a:p>
          <a:p>
            <a:pPr algn="ctr">
              <a:defRPr/>
            </a:pPr>
            <a:r>
              <a:rPr lang="ar-EG" sz="3200" b="1" dirty="0">
                <a:solidFill>
                  <a:schemeClr val="tx1"/>
                </a:solidFill>
                <a:effectLst>
                  <a:outerShdw blurRad="38100" dist="38100" dir="2700000" algn="tl">
                    <a:srgbClr val="000000">
                      <a:alpha val="43137"/>
                    </a:srgbClr>
                  </a:outerShdw>
                </a:effectLst>
                <a:latin typeface="Calibri" pitchFamily="34" charset="0"/>
              </a:rPr>
              <a:t>الاستدلال لغة معناه تقويم الدليل أو طلبه لإثبات أمر معين أو قضية معينة، وأما اصطلاحا فهو عملية منطقية تنتقل فيها من مقدمات معينة إلى نتيجة تترتب على تلك المقدمات.</a:t>
            </a:r>
            <a:endParaRPr lang="en-US" sz="3200" b="1" dirty="0">
              <a:solidFill>
                <a:schemeClr val="tx1"/>
              </a:solidFill>
              <a:effectLst>
                <a:outerShdw blurRad="38100" dist="38100" dir="2700000" algn="tl">
                  <a:srgbClr val="000000">
                    <a:alpha val="43137"/>
                  </a:srgbClr>
                </a:outerShdw>
              </a:effectLst>
              <a:latin typeface="Calibri" pitchFamily="34" charset="0"/>
            </a:endParaRPr>
          </a:p>
        </p:txBody>
      </p:sp>
      <p:pic>
        <p:nvPicPr>
          <p:cNvPr id="3" name="صورة 2">
            <a:extLst>
              <a:ext uri="{FF2B5EF4-FFF2-40B4-BE49-F238E27FC236}">
                <a16:creationId xmlns:a16="http://schemas.microsoft.com/office/drawing/2014/main" id="{1EE8799A-C0EB-4796-87FA-B0D908637779}"/>
              </a:ext>
            </a:extLst>
          </p:cNvPr>
          <p:cNvPicPr>
            <a:picLocks noChangeAspect="1"/>
          </p:cNvPicPr>
          <p:nvPr/>
        </p:nvPicPr>
        <p:blipFill>
          <a:blip r:embed="rId3"/>
          <a:stretch>
            <a:fillRect/>
          </a:stretch>
        </p:blipFill>
        <p:spPr>
          <a:xfrm>
            <a:off x="1115616" y="4307718"/>
            <a:ext cx="3080789" cy="1986979"/>
          </a:xfrm>
          <a:prstGeom prst="rect">
            <a:avLst/>
          </a:prstGeom>
        </p:spPr>
      </p:pic>
    </p:spTree>
    <p:extLst>
      <p:ext uri="{BB962C8B-B14F-4D97-AF65-F5344CB8AC3E}">
        <p14:creationId xmlns:p14="http://schemas.microsoft.com/office/powerpoint/2010/main" val="27911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EC673858-9A35-4F88-AA6F-E684710A5D5B}"/>
              </a:ext>
            </a:extLst>
          </p:cNvPr>
          <p:cNvGrpSpPr/>
          <p:nvPr/>
        </p:nvGrpSpPr>
        <p:grpSpPr>
          <a:xfrm>
            <a:off x="2592268" y="1065510"/>
            <a:ext cx="4078414" cy="5001744"/>
            <a:chOff x="2592268" y="1065510"/>
            <a:chExt cx="4078414" cy="5001744"/>
          </a:xfrm>
        </p:grpSpPr>
        <p:pic>
          <p:nvPicPr>
            <p:cNvPr id="5" name="صورة 4">
              <a:extLst>
                <a:ext uri="{FF2B5EF4-FFF2-40B4-BE49-F238E27FC236}">
                  <a16:creationId xmlns:a16="http://schemas.microsoft.com/office/drawing/2014/main" id="{01965C86-5380-46F9-B363-C3E330F01D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92268" y="1065510"/>
              <a:ext cx="4078414" cy="4078414"/>
            </a:xfrm>
            <a:prstGeom prst="rect">
              <a:avLst/>
            </a:prstGeom>
          </p:spPr>
        </p:pic>
        <p:sp>
          <p:nvSpPr>
            <p:cNvPr id="6" name="عنوان 1">
              <a:extLst>
                <a:ext uri="{FF2B5EF4-FFF2-40B4-BE49-F238E27FC236}">
                  <a16:creationId xmlns:a16="http://schemas.microsoft.com/office/drawing/2014/main" id="{32D4F926-AE90-4926-9230-7A07D745355D}"/>
                </a:ext>
              </a:extLst>
            </p:cNvPr>
            <p:cNvSpPr txBox="1">
              <a:spLocks/>
            </p:cNvSpPr>
            <p:nvPr/>
          </p:nvSpPr>
          <p:spPr>
            <a:xfrm>
              <a:off x="2592268" y="5143924"/>
              <a:ext cx="3959464" cy="923330"/>
            </a:xfrm>
            <a:prstGeom prst="rect">
              <a:avLst/>
            </a:prstGeom>
            <a:solidFill>
              <a:srgbClr val="002060"/>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defPPr>
                <a:defRPr lang="ar-EG"/>
              </a:defPPr>
              <a:lvl1pPr>
                <a:defRPr sz="4400" b="1">
                  <a:solidFill>
                    <a:schemeClr val="bg1"/>
                  </a:solidFill>
                  <a:latin typeface="Calibri" pitchFamily="34" charset="0"/>
                </a:defRPr>
              </a:lvl1pPr>
            </a:lstStyle>
            <a:p>
              <a:pPr algn="ctr"/>
              <a:r>
                <a:rPr lang="ar-EG" sz="5400" dirty="0">
                  <a:solidFill>
                    <a:schemeClr val="accent3">
                      <a:lumMod val="60000"/>
                      <a:lumOff val="40000"/>
                    </a:schemeClr>
                  </a:solidFill>
                </a:rPr>
                <a:t>أفكر وأتدبر</a:t>
              </a:r>
            </a:p>
          </p:txBody>
        </p:sp>
      </p:grpSp>
    </p:spTree>
    <p:extLst>
      <p:ext uri="{BB962C8B-B14F-4D97-AF65-F5344CB8AC3E}">
        <p14:creationId xmlns:p14="http://schemas.microsoft.com/office/powerpoint/2010/main" val="334360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06B2C852-66A1-41ED-9693-779556F1AB2A}"/>
              </a:ext>
            </a:extLst>
          </p:cNvPr>
          <p:cNvSpPr/>
          <p:nvPr/>
        </p:nvSpPr>
        <p:spPr bwMode="auto">
          <a:xfrm>
            <a:off x="683568" y="656692"/>
            <a:ext cx="7776864" cy="5544616"/>
          </a:xfrm>
          <a:prstGeom prst="roundRect">
            <a:avLst>
              <a:gd name="adj" fmla="val 11275"/>
            </a:avLst>
          </a:prstGeom>
          <a:solidFill>
            <a:schemeClr val="accent6">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EG" sz="2800" b="1" dirty="0">
                <a:solidFill>
                  <a:schemeClr val="tx1"/>
                </a:solidFill>
                <a:effectLst>
                  <a:outerShdw blurRad="38100" dist="38100" dir="2700000" algn="tl">
                    <a:srgbClr val="000000">
                      <a:alpha val="43137"/>
                    </a:srgbClr>
                  </a:outerShdw>
                </a:effectLst>
                <a:latin typeface="Calibri" pitchFamily="34" charset="0"/>
              </a:rPr>
              <a:t>1-</a:t>
            </a:r>
            <a:r>
              <a:rPr lang="ar-EG" sz="2800" b="1" dirty="0">
                <a:solidFill>
                  <a:schemeClr val="tx1"/>
                </a:solidFill>
              </a:rPr>
              <a:t>أستخرج الاستدلالات المتضمنة في النص </a:t>
            </a:r>
            <a:r>
              <a:rPr lang="ar-EG" sz="2800" b="1" dirty="0" err="1">
                <a:solidFill>
                  <a:schemeClr val="tx1"/>
                </a:solidFill>
              </a:rPr>
              <a:t>وأصوغها</a:t>
            </a:r>
            <a:r>
              <a:rPr lang="ar-EG" sz="2800" b="1" dirty="0">
                <a:solidFill>
                  <a:schemeClr val="tx1"/>
                </a:solidFill>
              </a:rPr>
              <a:t> في صور منطقية سليمة وأبين نوعها.</a:t>
            </a:r>
          </a:p>
          <a:p>
            <a:r>
              <a:rPr lang="ar-EG" sz="2800" b="1" dirty="0">
                <a:solidFill>
                  <a:schemeClr val="tx1"/>
                </a:solidFill>
              </a:rPr>
              <a:t>تشير بعض البحوث الحديثة إلى أن فهمنا للسبل التي تتفاعل بها الغيوم مع ضوء الشمس قد يكون غير صحيح: إن القياس الحديث بشير إلى أن الغيوم تمتص من الطاقة أربعة أضعاف الكمية التي كنا نفتقدها من قبل، ولما كانت النماذج القائمة التي تفسر وظائف المناخ تعتمد على القياس الأصلي؛ فإن ثبات صحة القياس الجديد يعني وجوب فحص نماذج عمل المناخ فحصا دقيقا وشاملا. وإننا نستعمل نماذج المناخ في محاولاتنا لقياس ارتفاع حرارة مناخ الأرض، فإذا ثبت أن هذه النماذج المناخية غير صحيحة فعلينا أن نراجع فهمنا لارتفاع حرارة مناخ الأرض مراجعة كاملة.</a:t>
            </a:r>
          </a:p>
        </p:txBody>
      </p:sp>
    </p:spTree>
    <p:extLst>
      <p:ext uri="{BB962C8B-B14F-4D97-AF65-F5344CB8AC3E}">
        <p14:creationId xmlns:p14="http://schemas.microsoft.com/office/powerpoint/2010/main" val="320311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3A41A5B-7C37-48FD-B19A-A888C2D122EB}"/>
              </a:ext>
            </a:extLst>
          </p:cNvPr>
          <p:cNvPicPr>
            <a:picLocks noChangeAspect="1"/>
          </p:cNvPicPr>
          <p:nvPr/>
        </p:nvPicPr>
        <p:blipFill>
          <a:blip r:embed="rId3"/>
          <a:stretch>
            <a:fillRect/>
          </a:stretch>
        </p:blipFill>
        <p:spPr>
          <a:xfrm>
            <a:off x="2820597" y="1848757"/>
            <a:ext cx="3502805" cy="3160486"/>
          </a:xfrm>
          <a:prstGeom prst="rect">
            <a:avLst/>
          </a:prstGeom>
        </p:spPr>
      </p:pic>
    </p:spTree>
    <p:extLst>
      <p:ext uri="{BB962C8B-B14F-4D97-AF65-F5344CB8AC3E}">
        <p14:creationId xmlns:p14="http://schemas.microsoft.com/office/powerpoint/2010/main" val="39825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5C70F8B5-288E-4D6A-9D2A-F262509ED0C2}"/>
              </a:ext>
            </a:extLst>
          </p:cNvPr>
          <p:cNvSpPr/>
          <p:nvPr/>
        </p:nvSpPr>
        <p:spPr>
          <a:xfrm>
            <a:off x="2123728" y="621337"/>
            <a:ext cx="4896544" cy="1728192"/>
          </a:xfrm>
          <a:prstGeom prst="roundRect">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0"/>
              </a:spcBef>
              <a:spcAft>
                <a:spcPts val="500"/>
              </a:spcAft>
            </a:pPr>
            <a:r>
              <a:rPr lang="ar-EG" sz="2000" b="1" i="0" u="none" strike="noStrike" dirty="0">
                <a:solidFill>
                  <a:schemeClr val="tx1"/>
                </a:solidFill>
                <a:effectLst/>
                <a:latin typeface="Arial" panose="020B0604020202020204" pitchFamily="34" charset="0"/>
              </a:rPr>
              <a:t>الاستدلال الاستنباطي</a:t>
            </a:r>
            <a:endParaRPr lang="ar-EG" sz="2000" b="1" dirty="0">
              <a:solidFill>
                <a:schemeClr val="tx1"/>
              </a:solidFill>
              <a:effectLst/>
            </a:endParaRPr>
          </a:p>
          <a:p>
            <a:pPr algn="ctr" rtl="1">
              <a:spcBef>
                <a:spcPts val="0"/>
              </a:spcBef>
              <a:spcAft>
                <a:spcPts val="500"/>
              </a:spcAft>
            </a:pPr>
            <a:r>
              <a:rPr lang="ar-EG" sz="2000" b="1" i="0" u="none" strike="noStrike" dirty="0">
                <a:solidFill>
                  <a:schemeClr val="tx1"/>
                </a:solidFill>
                <a:effectLst/>
                <a:latin typeface="Arial" panose="020B0604020202020204" pitchFamily="34" charset="0"/>
              </a:rPr>
              <a:t>هو الانتقال من قضية عامة أو قضايا إلى قضية جديدة، أو هو بوجه عام الانتقال الضر ودي من مقدمة أو مقدمات إلى نتيجة معينة</a:t>
            </a:r>
            <a:br>
              <a:rPr lang="ar-EG" b="1" dirty="0"/>
            </a:br>
            <a:endParaRPr lang="ar-EG" b="1" dirty="0"/>
          </a:p>
        </p:txBody>
      </p:sp>
      <p:sp>
        <p:nvSpPr>
          <p:cNvPr id="6" name="مستطيل: زوايا مستديرة 5">
            <a:extLst>
              <a:ext uri="{FF2B5EF4-FFF2-40B4-BE49-F238E27FC236}">
                <a16:creationId xmlns:a16="http://schemas.microsoft.com/office/drawing/2014/main" id="{F2F81D05-3B12-4DC2-8338-A6B9F05DBC08}"/>
              </a:ext>
            </a:extLst>
          </p:cNvPr>
          <p:cNvSpPr/>
          <p:nvPr/>
        </p:nvSpPr>
        <p:spPr>
          <a:xfrm>
            <a:off x="4785120" y="2478987"/>
            <a:ext cx="3674920" cy="1371206"/>
          </a:xfrm>
          <a:prstGeom prst="roundRect">
            <a:avLst/>
          </a:prstGeom>
          <a:solidFill>
            <a:schemeClr val="accent3">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0"/>
              </a:spcBef>
              <a:spcAft>
                <a:spcPts val="500"/>
              </a:spcAft>
            </a:pPr>
            <a:r>
              <a:rPr lang="ar-EG" b="1" i="0" u="none" strike="noStrike" dirty="0">
                <a:solidFill>
                  <a:schemeClr val="tx1"/>
                </a:solidFill>
                <a:effectLst/>
                <a:latin typeface="Arial" panose="020B0604020202020204" pitchFamily="34" charset="0"/>
              </a:rPr>
              <a:t>استدلال استنباطي مباشر وهو الاستدلال على قضية جديدة من قضية معلومة ويتم بدون واسطة، وله أكثر</a:t>
            </a:r>
            <a:endParaRPr lang="ar-EG" b="1" dirty="0">
              <a:solidFill>
                <a:schemeClr val="tx1"/>
              </a:solidFill>
              <a:effectLst/>
            </a:endParaRPr>
          </a:p>
          <a:p>
            <a:pPr algn="ctr" rtl="1">
              <a:spcBef>
                <a:spcPts val="0"/>
              </a:spcBef>
              <a:spcAft>
                <a:spcPts val="500"/>
              </a:spcAft>
            </a:pPr>
            <a:r>
              <a:rPr lang="ar-EG" b="1" i="0" u="none" strike="noStrike" dirty="0">
                <a:solidFill>
                  <a:schemeClr val="tx1"/>
                </a:solidFill>
                <a:effectLst/>
                <a:latin typeface="Arial" panose="020B0604020202020204" pitchFamily="34" charset="0"/>
              </a:rPr>
              <a:t>من صورة من بينها:</a:t>
            </a:r>
            <a:endParaRPr lang="ar-EG" b="1" dirty="0"/>
          </a:p>
        </p:txBody>
      </p:sp>
      <p:sp>
        <p:nvSpPr>
          <p:cNvPr id="7" name="مستطيل: زوايا مستديرة 6">
            <a:extLst>
              <a:ext uri="{FF2B5EF4-FFF2-40B4-BE49-F238E27FC236}">
                <a16:creationId xmlns:a16="http://schemas.microsoft.com/office/drawing/2014/main" id="{EE1ECF5A-A31F-43A0-B059-2D30451B0B37}"/>
              </a:ext>
            </a:extLst>
          </p:cNvPr>
          <p:cNvSpPr/>
          <p:nvPr/>
        </p:nvSpPr>
        <p:spPr>
          <a:xfrm>
            <a:off x="636872" y="2458419"/>
            <a:ext cx="3549776" cy="1519738"/>
          </a:xfrm>
          <a:prstGeom prst="roundRect">
            <a:avLst/>
          </a:prstGeom>
          <a:solidFill>
            <a:schemeClr val="accent3">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0"/>
              </a:spcBef>
              <a:spcAft>
                <a:spcPts val="500"/>
              </a:spcAft>
            </a:pPr>
            <a:r>
              <a:rPr lang="ar-EG" b="1" i="0" u="none" strike="noStrike" dirty="0">
                <a:solidFill>
                  <a:schemeClr val="tx1"/>
                </a:solidFill>
                <a:effectLst/>
                <a:latin typeface="Arial" panose="020B0604020202020204" pitchFamily="34" charset="0"/>
              </a:rPr>
              <a:t>استدلال استنباطي غير مباشر وهو الاستدلال على نتيجة من مقدمتين أو أكثر وله أكثر من صورة من بينها</a:t>
            </a:r>
            <a:endParaRPr lang="ar-EG" b="1" dirty="0">
              <a:solidFill>
                <a:schemeClr val="tx1"/>
              </a:solidFill>
              <a:effectLst/>
            </a:endParaRPr>
          </a:p>
          <a:p>
            <a:pPr algn="ctr" rtl="1">
              <a:spcBef>
                <a:spcPts val="0"/>
              </a:spcBef>
              <a:spcAft>
                <a:spcPts val="500"/>
              </a:spcAft>
            </a:pPr>
            <a:r>
              <a:rPr lang="ar-EG" b="1" i="0" u="none" strike="noStrike" dirty="0">
                <a:solidFill>
                  <a:schemeClr val="tx1"/>
                </a:solidFill>
                <a:effectLst/>
                <a:latin typeface="Arial" panose="020B0604020202020204" pitchFamily="34" charset="0"/>
              </a:rPr>
              <a:t>القياس، وأهم صوره</a:t>
            </a:r>
            <a:endParaRPr lang="ar-EG" b="1" dirty="0">
              <a:solidFill>
                <a:schemeClr val="tx1"/>
              </a:solidFill>
            </a:endParaRPr>
          </a:p>
        </p:txBody>
      </p:sp>
      <p:sp>
        <p:nvSpPr>
          <p:cNvPr id="8" name="مستطيل: زوايا مستديرة 7">
            <a:extLst>
              <a:ext uri="{FF2B5EF4-FFF2-40B4-BE49-F238E27FC236}">
                <a16:creationId xmlns:a16="http://schemas.microsoft.com/office/drawing/2014/main" id="{9B777B5D-EE56-41CA-BDBE-299DB1B568FD}"/>
              </a:ext>
            </a:extLst>
          </p:cNvPr>
          <p:cNvSpPr/>
          <p:nvPr/>
        </p:nvSpPr>
        <p:spPr>
          <a:xfrm>
            <a:off x="5452864" y="4186755"/>
            <a:ext cx="3024336" cy="1922859"/>
          </a:xfrm>
          <a:prstGeom prst="roundRect">
            <a:avLst/>
          </a:prstGeom>
          <a:solidFill>
            <a:schemeClr val="accent5">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0"/>
              </a:spcBef>
              <a:spcAft>
                <a:spcPts val="500"/>
              </a:spcAft>
            </a:pPr>
            <a:r>
              <a:rPr lang="ar-EG" b="1" i="0" u="none" strike="noStrike" dirty="0">
                <a:solidFill>
                  <a:schemeClr val="tx1"/>
                </a:solidFill>
                <a:effectLst/>
                <a:latin typeface="Arial" panose="020B0604020202020204" pitchFamily="34" charset="0"/>
              </a:rPr>
              <a:t>التقابل بين القضايا وهو الانتقال من الحكم على قضية معلومة إلى قضية جديدة تتفق معها في الموضوع والمحمول وتختلف معها في الكم أو في</a:t>
            </a:r>
            <a:r>
              <a:rPr lang="ar-EG" b="1" dirty="0">
                <a:solidFill>
                  <a:schemeClr val="tx1"/>
                </a:solidFill>
              </a:rPr>
              <a:t> </a:t>
            </a:r>
            <a:r>
              <a:rPr lang="ar-EG" b="1" i="0" u="none" strike="noStrike" dirty="0">
                <a:solidFill>
                  <a:schemeClr val="tx1"/>
                </a:solidFill>
                <a:effectLst/>
                <a:latin typeface="Times New Roman" panose="02020603050405020304" pitchFamily="18" charset="0"/>
              </a:rPr>
              <a:t>الكيف أو فيهما معا</a:t>
            </a:r>
            <a:endParaRPr lang="ar-EG" b="1" dirty="0">
              <a:solidFill>
                <a:schemeClr val="tx1"/>
              </a:solidFill>
            </a:endParaRPr>
          </a:p>
        </p:txBody>
      </p:sp>
      <p:sp>
        <p:nvSpPr>
          <p:cNvPr id="9" name="مستطيل: زوايا مستديرة 8">
            <a:extLst>
              <a:ext uri="{FF2B5EF4-FFF2-40B4-BE49-F238E27FC236}">
                <a16:creationId xmlns:a16="http://schemas.microsoft.com/office/drawing/2014/main" id="{791F4643-34D2-4E70-9EA7-E42FB202EBAD}"/>
              </a:ext>
            </a:extLst>
          </p:cNvPr>
          <p:cNvSpPr/>
          <p:nvPr/>
        </p:nvSpPr>
        <p:spPr>
          <a:xfrm>
            <a:off x="3212232" y="4195937"/>
            <a:ext cx="1944216" cy="1922859"/>
          </a:xfrm>
          <a:prstGeom prst="roundRect">
            <a:avLst/>
          </a:prstGeom>
          <a:solidFill>
            <a:schemeClr val="accent5">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0"/>
              </a:spcBef>
              <a:spcAft>
                <a:spcPts val="500"/>
              </a:spcAft>
            </a:pPr>
            <a:r>
              <a:rPr lang="ar-EG" sz="2000" b="1" i="0" u="none" strike="noStrike" dirty="0">
                <a:solidFill>
                  <a:schemeClr val="tx1"/>
                </a:solidFill>
                <a:effectLst/>
                <a:latin typeface="Arial" panose="020B0604020202020204" pitchFamily="34" charset="0"/>
              </a:rPr>
              <a:t>الأقيسة </a:t>
            </a:r>
            <a:r>
              <a:rPr lang="ar-EG" sz="2000" b="1" i="0" u="none" strike="noStrike" dirty="0" err="1">
                <a:solidFill>
                  <a:schemeClr val="tx1"/>
                </a:solidFill>
                <a:effectLst/>
                <a:latin typeface="Arial" panose="020B0604020202020204" pitchFamily="34" charset="0"/>
              </a:rPr>
              <a:t>الحملية</a:t>
            </a:r>
            <a:r>
              <a:rPr lang="ar-EG" sz="2000" b="1" i="0" u="none" strike="noStrike" dirty="0">
                <a:solidFill>
                  <a:schemeClr val="tx1"/>
                </a:solidFill>
                <a:effectLst/>
                <a:latin typeface="Arial" panose="020B0604020202020204" pitchFamily="34" charset="0"/>
              </a:rPr>
              <a:t> وهي الاستدلالات غير المباشرة التي تكون قضاياها </a:t>
            </a:r>
            <a:r>
              <a:rPr lang="ar-EG" sz="2000" b="1" i="0" u="none" strike="noStrike" dirty="0" err="1">
                <a:solidFill>
                  <a:schemeClr val="tx1"/>
                </a:solidFill>
                <a:effectLst/>
                <a:latin typeface="Arial" panose="020B0604020202020204" pitchFamily="34" charset="0"/>
              </a:rPr>
              <a:t>حملية</a:t>
            </a:r>
            <a:r>
              <a:rPr lang="ar-EG" sz="2000" b="1" i="0" u="none" strike="noStrike" dirty="0">
                <a:solidFill>
                  <a:schemeClr val="tx1"/>
                </a:solidFill>
                <a:effectLst/>
                <a:latin typeface="Arial" panose="020B0604020202020204" pitchFamily="34" charset="0"/>
              </a:rPr>
              <a:t>.</a:t>
            </a:r>
            <a:endParaRPr lang="ar-EG" sz="2000" b="1" dirty="0">
              <a:solidFill>
                <a:schemeClr val="tx1"/>
              </a:solidFill>
              <a:effectLst/>
            </a:endParaRPr>
          </a:p>
        </p:txBody>
      </p:sp>
      <p:sp>
        <p:nvSpPr>
          <p:cNvPr id="10" name="مستطيل: زوايا مستديرة 9">
            <a:extLst>
              <a:ext uri="{FF2B5EF4-FFF2-40B4-BE49-F238E27FC236}">
                <a16:creationId xmlns:a16="http://schemas.microsoft.com/office/drawing/2014/main" id="{8ACD8B8C-007A-4629-9237-A9ADFF68563A}"/>
              </a:ext>
            </a:extLst>
          </p:cNvPr>
          <p:cNvSpPr/>
          <p:nvPr/>
        </p:nvSpPr>
        <p:spPr>
          <a:xfrm>
            <a:off x="827584" y="4263462"/>
            <a:ext cx="2088232" cy="1922859"/>
          </a:xfrm>
          <a:prstGeom prst="roundRect">
            <a:avLst/>
          </a:prstGeom>
          <a:solidFill>
            <a:schemeClr val="accent5">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0"/>
              </a:spcBef>
              <a:spcAft>
                <a:spcPts val="500"/>
              </a:spcAft>
            </a:pPr>
            <a:r>
              <a:rPr lang="ar-EG" sz="2000" b="1" i="0" u="none" strike="noStrike" dirty="0">
                <a:solidFill>
                  <a:schemeClr val="tx1"/>
                </a:solidFill>
                <a:effectLst/>
                <a:latin typeface="Arial" panose="020B0604020202020204" pitchFamily="34" charset="0"/>
              </a:rPr>
              <a:t>الأقيسة الشرطية وهي استدلالات غير مباشرة تكون قضياها شرطية منفصلة أو</a:t>
            </a:r>
            <a:endParaRPr lang="ar-EG" sz="2000" b="1" dirty="0">
              <a:solidFill>
                <a:schemeClr val="tx1"/>
              </a:solidFill>
              <a:effectLst/>
            </a:endParaRPr>
          </a:p>
          <a:p>
            <a:pPr algn="ctr" rtl="1">
              <a:spcBef>
                <a:spcPts val="0"/>
              </a:spcBef>
              <a:spcAft>
                <a:spcPts val="500"/>
              </a:spcAft>
            </a:pPr>
            <a:r>
              <a:rPr lang="ar-EG" sz="2000" b="1" i="0" u="none" strike="noStrike" dirty="0">
                <a:solidFill>
                  <a:schemeClr val="tx1"/>
                </a:solidFill>
                <a:effectLst/>
                <a:latin typeface="Times New Roman" panose="02020603050405020304" pitchFamily="18" charset="0"/>
              </a:rPr>
              <a:t>متصلة</a:t>
            </a:r>
            <a:endParaRPr lang="ar-EG" sz="2000" b="1" dirty="0">
              <a:solidFill>
                <a:schemeClr val="tx1"/>
              </a:solidFill>
            </a:endParaRPr>
          </a:p>
        </p:txBody>
      </p:sp>
    </p:spTree>
    <p:extLst>
      <p:ext uri="{BB962C8B-B14F-4D97-AF65-F5344CB8AC3E}">
        <p14:creationId xmlns:p14="http://schemas.microsoft.com/office/powerpoint/2010/main" val="15098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16DF8F84-AE43-4C12-99F5-830DC85045EF}"/>
              </a:ext>
            </a:extLst>
          </p:cNvPr>
          <p:cNvGrpSpPr/>
          <p:nvPr/>
        </p:nvGrpSpPr>
        <p:grpSpPr>
          <a:xfrm>
            <a:off x="2411760" y="1030424"/>
            <a:ext cx="4797152" cy="4797152"/>
            <a:chOff x="2411760" y="1030424"/>
            <a:chExt cx="4797152" cy="4797152"/>
          </a:xfrm>
        </p:grpSpPr>
        <p:pic>
          <p:nvPicPr>
            <p:cNvPr id="5" name="صورة 4">
              <a:extLst>
                <a:ext uri="{FF2B5EF4-FFF2-40B4-BE49-F238E27FC236}">
                  <a16:creationId xmlns:a16="http://schemas.microsoft.com/office/drawing/2014/main" id="{01965C86-5380-46F9-B363-C3E330F01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030424"/>
              <a:ext cx="4797152" cy="4797152"/>
            </a:xfrm>
            <a:prstGeom prst="rect">
              <a:avLst/>
            </a:prstGeom>
          </p:spPr>
        </p:pic>
        <p:sp>
          <p:nvSpPr>
            <p:cNvPr id="6" name="عنوان 1">
              <a:extLst>
                <a:ext uri="{FF2B5EF4-FFF2-40B4-BE49-F238E27FC236}">
                  <a16:creationId xmlns:a16="http://schemas.microsoft.com/office/drawing/2014/main" id="{32D4F926-AE90-4926-9230-7A07D745355D}"/>
                </a:ext>
              </a:extLst>
            </p:cNvPr>
            <p:cNvSpPr txBox="1">
              <a:spLocks/>
            </p:cNvSpPr>
            <p:nvPr/>
          </p:nvSpPr>
          <p:spPr>
            <a:xfrm>
              <a:off x="2411760" y="4653136"/>
              <a:ext cx="3959464" cy="923330"/>
            </a:xfrm>
            <a:prstGeom prst="rect">
              <a:avLst/>
            </a:prstGeom>
            <a:solidFill>
              <a:srgbClr val="C00000"/>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defPPr>
                <a:defRPr lang="ar-EG"/>
              </a:defPPr>
              <a:lvl1pPr>
                <a:defRPr sz="4400" b="1">
                  <a:solidFill>
                    <a:schemeClr val="bg1"/>
                  </a:solidFill>
                  <a:latin typeface="Calibri" pitchFamily="34" charset="0"/>
                </a:defRPr>
              </a:lvl1pPr>
            </a:lstStyle>
            <a:p>
              <a:pPr algn="ctr"/>
              <a:r>
                <a:rPr lang="ar-EG" sz="5400" dirty="0"/>
                <a:t>أتدرب (1)</a:t>
              </a:r>
            </a:p>
          </p:txBody>
        </p:sp>
      </p:grpSp>
    </p:spTree>
    <p:extLst>
      <p:ext uri="{BB962C8B-B14F-4D97-AF65-F5344CB8AC3E}">
        <p14:creationId xmlns:p14="http://schemas.microsoft.com/office/powerpoint/2010/main" val="27597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9DE56146-1DE0-4ABF-A635-671DDCE9A067}"/>
              </a:ext>
            </a:extLst>
          </p:cNvPr>
          <p:cNvSpPr/>
          <p:nvPr/>
        </p:nvSpPr>
        <p:spPr>
          <a:xfrm>
            <a:off x="1043608" y="980728"/>
            <a:ext cx="7308812" cy="4896544"/>
          </a:xfrm>
          <a:prstGeom prst="snip1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spcBef>
                <a:spcPts val="0"/>
              </a:spcBef>
              <a:spcAft>
                <a:spcPts val="500"/>
              </a:spcAft>
            </a:pPr>
            <a:r>
              <a:rPr lang="ar-EG" sz="1800" b="0" i="0" u="none" strike="noStrike" dirty="0">
                <a:solidFill>
                  <a:srgbClr val="A88E00"/>
                </a:solidFill>
                <a:effectLst/>
                <a:latin typeface="Arial" panose="020B0604020202020204" pitchFamily="34" charset="0"/>
              </a:rPr>
              <a:t>. </a:t>
            </a:r>
            <a:r>
              <a:rPr lang="ar-EG" sz="2400" b="1" i="0" u="none" strike="noStrike" dirty="0">
                <a:solidFill>
                  <a:schemeClr val="tx1"/>
                </a:solidFill>
                <a:effectLst/>
                <a:latin typeface="Arial" panose="020B0604020202020204" pitchFamily="34" charset="0"/>
              </a:rPr>
              <a:t>أملأ الفراغات باختبار كلمة من الكلمات التالية للتعرف على أهم خصائص الاستدلال الاستنباطي،</a:t>
            </a:r>
            <a:endParaRPr lang="ar-EG" sz="2400" b="1" dirty="0">
              <a:solidFill>
                <a:schemeClr val="tx1"/>
              </a:solidFill>
              <a:effectLst/>
            </a:endParaRPr>
          </a:p>
          <a:p>
            <a:pPr algn="ctr" rtl="1">
              <a:spcBef>
                <a:spcPts val="0"/>
              </a:spcBef>
              <a:spcAft>
                <a:spcPts val="500"/>
              </a:spcAft>
            </a:pPr>
            <a:r>
              <a:rPr lang="ar-EG" sz="2400" b="1" i="0" u="none" strike="noStrike" dirty="0">
                <a:solidFill>
                  <a:srgbClr val="990000"/>
                </a:solidFill>
                <a:effectLst/>
                <a:latin typeface="Arial" panose="020B0604020202020204" pitchFamily="34" charset="0"/>
              </a:rPr>
              <a:t>صادقة . كاذبة - بالصدق - أو الكذب - قضايا - مقدمة - مقدماته - استدلال - استنتاج - مقدمة - استدلال - نتائج - الاستدلال - عدة مقدمات - الاستدلال - الصوري - الاستقراء</a:t>
            </a:r>
            <a:endParaRPr lang="ar-EG" sz="2400" b="1" dirty="0">
              <a:solidFill>
                <a:srgbClr val="990000"/>
              </a:solidFill>
              <a:effectLst/>
            </a:endParaRPr>
          </a:p>
          <a:p>
            <a:pPr marL="285750" indent="-285750" algn="r" rtl="1">
              <a:spcBef>
                <a:spcPts val="0"/>
              </a:spcBef>
              <a:spcAft>
                <a:spcPts val="500"/>
              </a:spcAft>
              <a:buFont typeface="Arial" panose="020B0604020202020204" pitchFamily="34" charset="0"/>
              <a:buChar char="•"/>
            </a:pPr>
            <a:r>
              <a:rPr lang="ar-EG" sz="2400" b="1" i="0" u="none" strike="noStrike" dirty="0">
                <a:solidFill>
                  <a:schemeClr val="tx1"/>
                </a:solidFill>
                <a:effectLst/>
                <a:latin typeface="Arial" panose="020B0604020202020204" pitchFamily="34" charset="0"/>
              </a:rPr>
              <a:t>الاستنباط هو، ، ، ، ، ، ، ، ، ، ، ، ، ، أو هو استخراج فكرة معينة من فكرة أخرى أو ۰۰۰۰۰۰۰۰۰۰۰۰. معينة من أو ،،،،،،،،،،،،،،،،، </a:t>
            </a:r>
          </a:p>
          <a:p>
            <a:pPr marL="285750" indent="-285750" algn="r" rtl="1">
              <a:spcBef>
                <a:spcPts val="0"/>
              </a:spcBef>
              <a:spcAft>
                <a:spcPts val="500"/>
              </a:spcAft>
              <a:buFont typeface="Arial" panose="020B0604020202020204" pitchFamily="34" charset="0"/>
              <a:buChar char="•"/>
            </a:pPr>
            <a:r>
              <a:rPr lang="ar-EG" sz="2400" b="1" i="0" u="none" strike="noStrike" dirty="0">
                <a:solidFill>
                  <a:schemeClr val="tx1"/>
                </a:solidFill>
                <a:effectLst/>
                <a:latin typeface="Arial" panose="020B0604020202020204" pitchFamily="34" charset="0"/>
              </a:rPr>
              <a:t>وهذا يعني أن الاستنباط ............ لأن ............... هو انتقال التفكير من مقدمة أو مقدمات إلى ۰۰۰۰۰۰۰۰۰....تلزم منها،</a:t>
            </a:r>
            <a:endParaRPr lang="ar-EG" sz="2400" b="1" dirty="0">
              <a:solidFill>
                <a:schemeClr val="tx1"/>
              </a:solidFill>
              <a:effectLst/>
            </a:endParaRPr>
          </a:p>
          <a:p>
            <a:br>
              <a:rPr lang="ar-EG" dirty="0"/>
            </a:br>
            <a:endParaRPr lang="ar-EG" dirty="0"/>
          </a:p>
        </p:txBody>
      </p:sp>
    </p:spTree>
    <p:extLst>
      <p:ext uri="{BB962C8B-B14F-4D97-AF65-F5344CB8AC3E}">
        <p14:creationId xmlns:p14="http://schemas.microsoft.com/office/powerpoint/2010/main" val="37643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9DE56146-1DE0-4ABF-A635-671DDCE9A067}"/>
              </a:ext>
            </a:extLst>
          </p:cNvPr>
          <p:cNvSpPr/>
          <p:nvPr/>
        </p:nvSpPr>
        <p:spPr>
          <a:xfrm>
            <a:off x="917594" y="980728"/>
            <a:ext cx="7308812" cy="4896544"/>
          </a:xfrm>
          <a:prstGeom prst="snip1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spcBef>
                <a:spcPts val="0"/>
              </a:spcBef>
              <a:spcAft>
                <a:spcPts val="500"/>
              </a:spcAft>
            </a:pPr>
            <a:r>
              <a:rPr lang="ar-EG" sz="1800" b="0" i="0" u="none" strike="noStrike" dirty="0">
                <a:solidFill>
                  <a:srgbClr val="A88E00"/>
                </a:solidFill>
                <a:effectLst/>
                <a:latin typeface="Arial" panose="020B0604020202020204" pitchFamily="34" charset="0"/>
              </a:rPr>
              <a:t>. </a:t>
            </a:r>
            <a:r>
              <a:rPr lang="ar-EG" sz="1800" b="0" i="0" u="none" strike="noStrike" dirty="0">
                <a:solidFill>
                  <a:srgbClr val="000000"/>
                </a:solidFill>
                <a:effectLst/>
                <a:latin typeface="Arial" panose="020B0604020202020204" pitchFamily="34" charset="0"/>
              </a:rPr>
              <a:t> </a:t>
            </a:r>
            <a:r>
              <a:rPr lang="ar-EG" sz="2000" b="1" i="0" u="none" strike="noStrike" dirty="0">
                <a:solidFill>
                  <a:schemeClr val="tx1"/>
                </a:solidFill>
                <a:effectLst/>
                <a:latin typeface="Arial" panose="020B0604020202020204" pitchFamily="34" charset="0"/>
              </a:rPr>
              <a:t>ويمكن القول بأن الاستنباط نوع من .............؟ يتعلق بالجانب ۰۰۰۰۰۰۰۰۰. من التفكير، وذلك في مقابل الجانب المادي الذي نسمي عملية انتقال الفكر فيه من المقدمات إلى النتائج باسم ۰۰۰۰۰۰۰۰۰۰۰۰۰۰ • نهتم في الاستدلال المنطقي بالجمل الخيرية التي يصح وصفها ..........، أو ......... والتي يطلقون عليها</a:t>
            </a:r>
            <a:endParaRPr lang="ar-EG" sz="2000" b="1" dirty="0">
              <a:solidFill>
                <a:schemeClr val="tx1"/>
              </a:solidFill>
              <a:effectLst/>
            </a:endParaRPr>
          </a:p>
          <a:p>
            <a:pPr algn="r" rtl="1">
              <a:spcBef>
                <a:spcPts val="0"/>
              </a:spcBef>
              <a:spcAft>
                <a:spcPts val="500"/>
              </a:spcAft>
            </a:pPr>
            <a:r>
              <a:rPr lang="ar-EG" sz="2000" b="1" i="0" u="none" strike="noStrike" dirty="0">
                <a:solidFill>
                  <a:schemeClr val="tx1"/>
                </a:solidFill>
                <a:effectLst/>
                <a:latin typeface="Arial" panose="020B0604020202020204" pitchFamily="34" charset="0"/>
              </a:rPr>
              <a:t>مصطلح ،،، ،،، ،،، ،،،،،،، ، : ومن المهم أن نلاحظ أن الاستدلال الاستنباطي قد يكون صحيح علي رغم كذب .۰۰۰۰۰۰۰۰۰۰۰. أو أكثر من</a:t>
            </a:r>
            <a:endParaRPr lang="ar-EG" sz="2000" b="1" dirty="0">
              <a:solidFill>
                <a:schemeClr val="tx1"/>
              </a:solidFill>
              <a:effectLst/>
            </a:endParaRPr>
          </a:p>
          <a:p>
            <a:pPr algn="r" rtl="1">
              <a:spcBef>
                <a:spcPts val="0"/>
              </a:spcBef>
              <a:spcAft>
                <a:spcPts val="500"/>
              </a:spcAft>
            </a:pPr>
            <a:r>
              <a:rPr lang="ar-EG" sz="2000" b="1" i="0" u="none" strike="noStrike" dirty="0">
                <a:solidFill>
                  <a:schemeClr val="tx1"/>
                </a:solidFill>
                <a:effectLst/>
                <a:latin typeface="Courier New" panose="02070309020205020404" pitchFamily="49" charset="0"/>
              </a:rPr>
              <a:t>.. بل إنها قد تكون صحيحة رغم كذب كل قضاياها. ولا تشتمل بعض الاستدلالات الصحيحة إلا على قضايا .............. مثال: لكل الثدييات رئات</a:t>
            </a:r>
            <a:endParaRPr lang="ar-EG" sz="2000" b="1" dirty="0">
              <a:solidFill>
                <a:schemeClr val="tx1"/>
              </a:solidFill>
              <a:effectLst/>
            </a:endParaRPr>
          </a:p>
          <a:p>
            <a:pPr algn="r" rtl="1">
              <a:spcBef>
                <a:spcPts val="0"/>
              </a:spcBef>
              <a:spcAft>
                <a:spcPts val="500"/>
              </a:spcAft>
            </a:pPr>
            <a:r>
              <a:rPr lang="ar-EG" sz="2000" b="1" i="0" u="none" strike="noStrike" dirty="0">
                <a:solidFill>
                  <a:schemeClr val="tx1"/>
                </a:solidFill>
                <a:effectLst/>
                <a:latin typeface="Arial" panose="020B0604020202020204" pitchFamily="34" charset="0"/>
              </a:rPr>
              <a:t>كل الحيتان ثدييات</a:t>
            </a:r>
            <a:endParaRPr lang="ar-EG" sz="2000" b="1" dirty="0">
              <a:solidFill>
                <a:schemeClr val="tx1"/>
              </a:solidFill>
              <a:effectLst/>
            </a:endParaRPr>
          </a:p>
          <a:p>
            <a:pPr algn="r" rtl="1">
              <a:spcBef>
                <a:spcPts val="0"/>
              </a:spcBef>
              <a:spcAft>
                <a:spcPts val="500"/>
              </a:spcAft>
            </a:pPr>
            <a:r>
              <a:rPr lang="ar-EG" sz="2000" b="1" i="0" u="none" strike="noStrike" dirty="0">
                <a:solidFill>
                  <a:schemeClr val="tx1"/>
                </a:solidFill>
                <a:effectLst/>
                <a:latin typeface="Arial" panose="020B0604020202020204" pitchFamily="34" charset="0"/>
              </a:rPr>
              <a:t>لذا، لكل الحيتان رئات و قد تكون كل قضايا الاستدلال</a:t>
            </a:r>
            <a:endParaRPr lang="ar-EG" sz="2000" b="1" dirty="0">
              <a:solidFill>
                <a:schemeClr val="tx1"/>
              </a:solidFill>
              <a:effectLst/>
            </a:endParaRPr>
          </a:p>
          <a:p>
            <a:pPr algn="r" rtl="1">
              <a:spcBef>
                <a:spcPts val="0"/>
              </a:spcBef>
              <a:spcAft>
                <a:spcPts val="500"/>
              </a:spcAft>
            </a:pPr>
            <a:r>
              <a:rPr lang="ar-EG" sz="2000" b="1" i="0" u="none" strike="noStrike" dirty="0">
                <a:solidFill>
                  <a:schemeClr val="tx1"/>
                </a:solidFill>
                <a:effectLst/>
                <a:latin typeface="Arial" panose="020B0604020202020204" pitchFamily="34" charset="0"/>
              </a:rPr>
              <a:t>.. وتظل صحيحة. مثال: لكل المخلوقات ذوات العشر أرجل أجنحة</a:t>
            </a:r>
            <a:endParaRPr lang="ar-EG" sz="2000" b="1" dirty="0">
              <a:solidFill>
                <a:schemeClr val="tx1"/>
              </a:solidFill>
              <a:effectLst/>
            </a:endParaRPr>
          </a:p>
          <a:p>
            <a:pPr algn="r" rtl="1">
              <a:spcBef>
                <a:spcPts val="0"/>
              </a:spcBef>
              <a:spcAft>
                <a:spcPts val="500"/>
              </a:spcAft>
            </a:pPr>
            <a:r>
              <a:rPr lang="ar-EG" sz="2000" b="1" i="0" u="none" strike="noStrike" dirty="0">
                <a:solidFill>
                  <a:schemeClr val="tx1"/>
                </a:solidFill>
                <a:effectLst/>
                <a:latin typeface="Arial" panose="020B0604020202020204" pitchFamily="34" charset="0"/>
              </a:rPr>
              <a:t>الكل العناكب عشر أرجل لذا، لكل العناكب أجنحة</a:t>
            </a:r>
            <a:endParaRPr lang="ar-EG" sz="2000" b="1" dirty="0">
              <a:solidFill>
                <a:schemeClr val="tx1"/>
              </a:solidFill>
              <a:effectLst/>
            </a:endParaRPr>
          </a:p>
          <a:p>
            <a:br>
              <a:rPr lang="ar-EG" sz="2400" dirty="0"/>
            </a:br>
            <a:endParaRPr lang="ar-EG" dirty="0"/>
          </a:p>
        </p:txBody>
      </p:sp>
    </p:spTree>
    <p:extLst>
      <p:ext uri="{BB962C8B-B14F-4D97-AF65-F5344CB8AC3E}">
        <p14:creationId xmlns:p14="http://schemas.microsoft.com/office/powerpoint/2010/main" val="69831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9DE56146-1DE0-4ABF-A635-671DDCE9A067}"/>
              </a:ext>
            </a:extLst>
          </p:cNvPr>
          <p:cNvSpPr/>
          <p:nvPr/>
        </p:nvSpPr>
        <p:spPr>
          <a:xfrm>
            <a:off x="917594" y="1970838"/>
            <a:ext cx="7308812" cy="2916324"/>
          </a:xfrm>
          <a:prstGeom prst="snip1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spcBef>
                <a:spcPts val="0"/>
              </a:spcBef>
              <a:spcAft>
                <a:spcPts val="500"/>
              </a:spcAft>
            </a:pPr>
            <a:r>
              <a:rPr lang="ar-EG" sz="2800" b="1" i="0" u="none" strike="noStrike" dirty="0">
                <a:solidFill>
                  <a:schemeClr val="tx1"/>
                </a:solidFill>
                <a:effectLst/>
                <a:latin typeface="Arial" panose="020B0604020202020204" pitchFamily="34" charset="0"/>
              </a:rPr>
              <a:t>الاستدلال السابق صحيح؛ لأنه لو صدقت ما قدمناه لصدقت نتيجته، على رغم أنها جميعها في واقع الأمر كاذبة.</a:t>
            </a:r>
            <a:endParaRPr lang="ar-EG" sz="2800" b="1" dirty="0">
              <a:solidFill>
                <a:schemeClr val="tx1"/>
              </a:solidFill>
              <a:effectLst/>
            </a:endParaRPr>
          </a:p>
          <a:p>
            <a:pPr algn="r" rtl="1">
              <a:spcBef>
                <a:spcPts val="0"/>
              </a:spcBef>
              <a:spcAft>
                <a:spcPts val="500"/>
              </a:spcAft>
            </a:pPr>
            <a:r>
              <a:rPr lang="ar-EG" sz="2800" b="1" i="0" u="none" strike="noStrike" dirty="0">
                <a:solidFill>
                  <a:schemeClr val="tx1"/>
                </a:solidFill>
                <a:effectLst/>
                <a:latin typeface="Arial" panose="020B0604020202020204" pitchFamily="34" charset="0"/>
              </a:rPr>
              <a:t>يقصد به الاستدلال الاستنباطي كل استدلال لا تتجاوز نتيجته ما ورد في المقدمات التي يتكون منها هذا الاستدلال؛ وبناء عليه فإن كل استدلال استنباطي تجي النتيجة فيه دائما مساوية أو أقل من مقدماتها.</a:t>
            </a:r>
            <a:br>
              <a:rPr lang="ar-EG" sz="2800" b="1" dirty="0">
                <a:solidFill>
                  <a:schemeClr val="tx1"/>
                </a:solidFill>
              </a:rPr>
            </a:br>
            <a:endParaRPr lang="ar-EG" sz="2800" b="1" dirty="0">
              <a:solidFill>
                <a:schemeClr val="tx1"/>
              </a:solidFill>
            </a:endParaRPr>
          </a:p>
        </p:txBody>
      </p:sp>
    </p:spTree>
    <p:extLst>
      <p:ext uri="{BB962C8B-B14F-4D97-AF65-F5344CB8AC3E}">
        <p14:creationId xmlns:p14="http://schemas.microsoft.com/office/powerpoint/2010/main" val="229507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A1FC8AA7-CB79-4F3A-8DC6-C4871F668540}"/>
              </a:ext>
            </a:extLst>
          </p:cNvPr>
          <p:cNvSpPr txBox="1"/>
          <p:nvPr/>
        </p:nvSpPr>
        <p:spPr>
          <a:xfrm>
            <a:off x="467544" y="2541392"/>
            <a:ext cx="7668563" cy="3785652"/>
          </a:xfrm>
          <a:prstGeom prst="rect">
            <a:avLst/>
          </a:prstGeom>
          <a:noFill/>
        </p:spPr>
        <p:txBody>
          <a:bodyPr wrap="square" rtlCol="1">
            <a:spAutoFit/>
          </a:bodyPr>
          <a:lstStyle/>
          <a:p>
            <a:pPr marL="685800" indent="-685800">
              <a:buFont typeface="Wingdings" panose="05000000000000000000" pitchFamily="2" charset="2"/>
              <a:buChar char="§"/>
            </a:pPr>
            <a:r>
              <a:rPr lang="ar-EG" sz="4000" b="1" dirty="0">
                <a:solidFill>
                  <a:srgbClr val="002060"/>
                </a:solidFill>
                <a:effectLst>
                  <a:outerShdw blurRad="38100" dist="38100" dir="2700000" algn="tl">
                    <a:srgbClr val="000000">
                      <a:alpha val="43137"/>
                    </a:srgbClr>
                  </a:outerShdw>
                </a:effectLst>
              </a:rPr>
              <a:t>أتعرف على معنى الاستدلال.</a:t>
            </a:r>
          </a:p>
          <a:p>
            <a:pPr marL="685800" indent="-685800">
              <a:buFont typeface="Wingdings" panose="05000000000000000000" pitchFamily="2" charset="2"/>
              <a:buChar char="§"/>
            </a:pPr>
            <a:r>
              <a:rPr lang="ar-EG" sz="4000" b="1" dirty="0">
                <a:solidFill>
                  <a:srgbClr val="002060"/>
                </a:solidFill>
                <a:effectLst>
                  <a:outerShdw blurRad="38100" dist="38100" dir="2700000" algn="tl">
                    <a:srgbClr val="000000">
                      <a:alpha val="43137"/>
                    </a:srgbClr>
                  </a:outerShdw>
                </a:effectLst>
              </a:rPr>
              <a:t>أرصد أنواع الاستدلال.</a:t>
            </a:r>
          </a:p>
          <a:p>
            <a:pPr marL="685800" indent="-685800">
              <a:buFont typeface="Wingdings" panose="05000000000000000000" pitchFamily="2" charset="2"/>
              <a:buChar char="§"/>
            </a:pPr>
            <a:r>
              <a:rPr lang="ar-EG" sz="4000" b="1" dirty="0">
                <a:solidFill>
                  <a:srgbClr val="002060"/>
                </a:solidFill>
                <a:effectLst>
                  <a:outerShdw blurRad="38100" dist="38100" dir="2700000" algn="tl">
                    <a:srgbClr val="000000">
                      <a:alpha val="43137"/>
                    </a:srgbClr>
                  </a:outerShdw>
                </a:effectLst>
              </a:rPr>
              <a:t>أحدد مفهوم الاستدلال الاستنباطي، وأنواعه.</a:t>
            </a:r>
          </a:p>
          <a:p>
            <a:pPr marL="685800" indent="-685800">
              <a:buFont typeface="Wingdings" panose="05000000000000000000" pitchFamily="2" charset="2"/>
              <a:buChar char="§"/>
            </a:pPr>
            <a:r>
              <a:rPr lang="ar-EG" sz="4000" b="1" dirty="0">
                <a:solidFill>
                  <a:srgbClr val="002060"/>
                </a:solidFill>
                <a:effectLst>
                  <a:outerShdw blurRad="38100" dist="38100" dir="2700000" algn="tl">
                    <a:srgbClr val="000000">
                      <a:alpha val="43137"/>
                    </a:srgbClr>
                  </a:outerShdw>
                </a:effectLst>
              </a:rPr>
              <a:t>أوضح مكونات الاستدلال الاستنباطي، وإجراءاته.</a:t>
            </a:r>
          </a:p>
        </p:txBody>
      </p:sp>
      <p:grpSp>
        <p:nvGrpSpPr>
          <p:cNvPr id="8" name="مجموعة 7">
            <a:extLst>
              <a:ext uri="{FF2B5EF4-FFF2-40B4-BE49-F238E27FC236}">
                <a16:creationId xmlns:a16="http://schemas.microsoft.com/office/drawing/2014/main" id="{DBA5F7CF-413F-452E-B988-400F34A32F8C}"/>
              </a:ext>
            </a:extLst>
          </p:cNvPr>
          <p:cNvGrpSpPr/>
          <p:nvPr/>
        </p:nvGrpSpPr>
        <p:grpSpPr>
          <a:xfrm>
            <a:off x="1979712" y="692696"/>
            <a:ext cx="4356484" cy="1731087"/>
            <a:chOff x="1763688" y="380009"/>
            <a:chExt cx="4356484" cy="1731087"/>
          </a:xfrm>
        </p:grpSpPr>
        <p:sp>
          <p:nvSpPr>
            <p:cNvPr id="10" name="Rounded Rectangle 2">
              <a:extLst>
                <a:ext uri="{FF2B5EF4-FFF2-40B4-BE49-F238E27FC236}">
                  <a16:creationId xmlns:a16="http://schemas.microsoft.com/office/drawing/2014/main" id="{868D2C6C-5A71-4D95-87BD-04A5677CF1EB}"/>
                </a:ext>
              </a:extLst>
            </p:cNvPr>
            <p:cNvSpPr/>
            <p:nvPr/>
          </p:nvSpPr>
          <p:spPr bwMode="auto">
            <a:xfrm>
              <a:off x="3023828" y="792383"/>
              <a:ext cx="3096344" cy="930275"/>
            </a:xfrm>
            <a:prstGeom prst="roundRect">
              <a:avLst>
                <a:gd name="adj" fmla="val 33618"/>
              </a:avLst>
            </a:prstGeom>
            <a:solidFill>
              <a:schemeClr val="accent6">
                <a:lumMod val="40000"/>
                <a:lumOff val="6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r>
                <a:rPr lang="ar-EG" sz="6000" b="1" dirty="0">
                  <a:solidFill>
                    <a:schemeClr val="tx1"/>
                  </a:solidFill>
                </a:rPr>
                <a:t>الأهداف</a:t>
              </a:r>
              <a:endParaRPr lang="en-US" sz="6000" b="1" dirty="0">
                <a:solidFill>
                  <a:schemeClr val="tx1"/>
                </a:solidFill>
                <a:latin typeface="Calibri" pitchFamily="34" charset="0"/>
              </a:endParaRPr>
            </a:p>
          </p:txBody>
        </p:sp>
        <p:pic>
          <p:nvPicPr>
            <p:cNvPr id="11" name="صورة 10">
              <a:extLst>
                <a:ext uri="{FF2B5EF4-FFF2-40B4-BE49-F238E27FC236}">
                  <a16:creationId xmlns:a16="http://schemas.microsoft.com/office/drawing/2014/main" id="{2E5BB300-812F-45F7-9D38-BAF631CCF424}"/>
                </a:ext>
              </a:extLst>
            </p:cNvPr>
            <p:cNvPicPr>
              <a:picLocks noChangeAspect="1"/>
            </p:cNvPicPr>
            <p:nvPr/>
          </p:nvPicPr>
          <p:blipFill rotWithShape="1">
            <a:blip r:embed="rId3" cstate="print">
              <a:clrChange>
                <a:clrFrom>
                  <a:srgbClr val="F6FBFF"/>
                </a:clrFrom>
                <a:clrTo>
                  <a:srgbClr val="F6FBFF">
                    <a:alpha val="0"/>
                  </a:srgbClr>
                </a:clrTo>
              </a:clrChange>
              <a:extLst>
                <a:ext uri="{28A0092B-C50C-407E-A947-70E740481C1C}">
                  <a14:useLocalDpi xmlns:a14="http://schemas.microsoft.com/office/drawing/2010/main" val="0"/>
                </a:ext>
              </a:extLst>
            </a:blip>
            <a:srcRect l="17451" t="18501" r="17451" b="18501"/>
            <a:stretch/>
          </p:blipFill>
          <p:spPr>
            <a:xfrm>
              <a:off x="1763688" y="380009"/>
              <a:ext cx="1788790" cy="1731087"/>
            </a:xfrm>
            <a:prstGeom prst="rect">
              <a:avLst/>
            </a:prstGeom>
          </p:spPr>
        </p:pic>
      </p:grpSp>
    </p:spTree>
    <p:extLst>
      <p:ext uri="{BB962C8B-B14F-4D97-AF65-F5344CB8AC3E}">
        <p14:creationId xmlns:p14="http://schemas.microsoft.com/office/powerpoint/2010/main" val="250099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p:cTn id="3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F050AC1-CC48-4B6C-85D8-9952B0769445}"/>
              </a:ext>
            </a:extLst>
          </p:cNvPr>
          <p:cNvSpPr txBox="1"/>
          <p:nvPr/>
        </p:nvSpPr>
        <p:spPr>
          <a:xfrm>
            <a:off x="1355304" y="1439198"/>
            <a:ext cx="6264696" cy="523220"/>
          </a:xfrm>
          <a:prstGeom prst="rect">
            <a:avLst/>
          </a:prstGeom>
          <a:noFill/>
        </p:spPr>
        <p:txBody>
          <a:bodyPr wrap="square" rtlCol="1">
            <a:spAutoFit/>
          </a:bodyPr>
          <a:lstStyle/>
          <a:p>
            <a:pPr algn="ctr"/>
            <a:r>
              <a:rPr lang="ar-EG" sz="2800" b="1" dirty="0"/>
              <a:t>أستكمل الجدول التالي بأمثلة تجسد هذا المعنى.</a:t>
            </a:r>
          </a:p>
        </p:txBody>
      </p:sp>
      <p:graphicFrame>
        <p:nvGraphicFramePr>
          <p:cNvPr id="4" name="جدول 4">
            <a:extLst>
              <a:ext uri="{FF2B5EF4-FFF2-40B4-BE49-F238E27FC236}">
                <a16:creationId xmlns:a16="http://schemas.microsoft.com/office/drawing/2014/main" id="{6D2BCAC4-DC18-4755-B17B-6C07E84ADAFC}"/>
              </a:ext>
            </a:extLst>
          </p:cNvPr>
          <p:cNvGraphicFramePr>
            <a:graphicFrameLocks noGrp="1"/>
          </p:cNvGraphicFramePr>
          <p:nvPr>
            <p:extLst>
              <p:ext uri="{D42A27DB-BD31-4B8C-83A1-F6EECF244321}">
                <p14:modId xmlns:p14="http://schemas.microsoft.com/office/powerpoint/2010/main" val="2000127827"/>
              </p:ext>
            </p:extLst>
          </p:nvPr>
        </p:nvGraphicFramePr>
        <p:xfrm>
          <a:off x="1211796" y="2492896"/>
          <a:ext cx="6720408" cy="2657666"/>
        </p:xfrm>
        <a:graphic>
          <a:graphicData uri="http://schemas.openxmlformats.org/drawingml/2006/table">
            <a:tbl>
              <a:tblPr rtl="1" firstRow="1" bandRow="1">
                <a:tableStyleId>{5C22544A-7EE6-4342-B048-85BDC9FD1C3A}</a:tableStyleId>
              </a:tblPr>
              <a:tblGrid>
                <a:gridCol w="3360204">
                  <a:extLst>
                    <a:ext uri="{9D8B030D-6E8A-4147-A177-3AD203B41FA5}">
                      <a16:colId xmlns:a16="http://schemas.microsoft.com/office/drawing/2014/main" val="3179756933"/>
                    </a:ext>
                  </a:extLst>
                </a:gridCol>
                <a:gridCol w="3360204">
                  <a:extLst>
                    <a:ext uri="{9D8B030D-6E8A-4147-A177-3AD203B41FA5}">
                      <a16:colId xmlns:a16="http://schemas.microsoft.com/office/drawing/2014/main" val="2823994236"/>
                    </a:ext>
                  </a:extLst>
                </a:gridCol>
              </a:tblGrid>
              <a:tr h="1328833">
                <a:tc>
                  <a:txBody>
                    <a:bodyPr/>
                    <a:lstStyle/>
                    <a:p>
                      <a:pPr rtl="1"/>
                      <a:r>
                        <a:rPr lang="ar-EG" sz="2400" b="1" dirty="0"/>
                        <a:t>إذن</a:t>
                      </a:r>
                    </a:p>
                  </a:txBody>
                  <a:tcPr anchor="b"/>
                </a:tc>
                <a:tc>
                  <a:txBody>
                    <a:bodyPr/>
                    <a:lstStyle/>
                    <a:p>
                      <a:pPr rtl="1"/>
                      <a:r>
                        <a:rPr lang="ar-EG" sz="2400" b="1" dirty="0"/>
                        <a:t>إذن</a:t>
                      </a:r>
                    </a:p>
                  </a:txBody>
                  <a:tcPr anchor="b"/>
                </a:tc>
                <a:extLst>
                  <a:ext uri="{0D108BD9-81ED-4DB2-BD59-A6C34878D82A}">
                    <a16:rowId xmlns:a16="http://schemas.microsoft.com/office/drawing/2014/main" val="1977673616"/>
                  </a:ext>
                </a:extLst>
              </a:tr>
              <a:tr h="1328833">
                <a:tc>
                  <a:txBody>
                    <a:bodyPr/>
                    <a:lstStyle/>
                    <a:p>
                      <a:pPr rtl="1"/>
                      <a:r>
                        <a:rPr lang="ar-EG" sz="2400" b="1" dirty="0"/>
                        <a:t>إذن</a:t>
                      </a:r>
                    </a:p>
                  </a:txBody>
                  <a:tcPr anchor="b"/>
                </a:tc>
                <a:tc>
                  <a:txBody>
                    <a:bodyPr/>
                    <a:lstStyle/>
                    <a:p>
                      <a:pPr rtl="1"/>
                      <a:r>
                        <a:rPr lang="ar-EG" sz="2400" b="1" dirty="0"/>
                        <a:t>إذن</a:t>
                      </a:r>
                    </a:p>
                  </a:txBody>
                  <a:tcPr anchor="b"/>
                </a:tc>
                <a:extLst>
                  <a:ext uri="{0D108BD9-81ED-4DB2-BD59-A6C34878D82A}">
                    <a16:rowId xmlns:a16="http://schemas.microsoft.com/office/drawing/2014/main" val="1292837506"/>
                  </a:ext>
                </a:extLst>
              </a:tr>
            </a:tbl>
          </a:graphicData>
        </a:graphic>
      </p:graphicFrame>
    </p:spTree>
    <p:extLst>
      <p:ext uri="{BB962C8B-B14F-4D97-AF65-F5344CB8AC3E}">
        <p14:creationId xmlns:p14="http://schemas.microsoft.com/office/powerpoint/2010/main" val="207053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06B2C852-66A1-41ED-9693-779556F1AB2A}"/>
              </a:ext>
            </a:extLst>
          </p:cNvPr>
          <p:cNvSpPr/>
          <p:nvPr/>
        </p:nvSpPr>
        <p:spPr bwMode="auto">
          <a:xfrm>
            <a:off x="1007604" y="1340768"/>
            <a:ext cx="7128792" cy="4176464"/>
          </a:xfrm>
          <a:prstGeom prst="roundRect">
            <a:avLst>
              <a:gd name="adj" fmla="val 20919"/>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r>
              <a:rPr lang="ar-EG" sz="4000" b="1" dirty="0">
                <a:solidFill>
                  <a:srgbClr val="C00000"/>
                </a:solidFill>
              </a:rPr>
              <a:t>3- أعيد كتابة الجمل التالية مستخدمًا أسلوب الاستدلال الشرطي (إذا كان كذا ... كان كذا ) أو (إذا ... فإن ... ) للتعبير عن نفس العلاقة بين القضايا، وهناك أداة تحتاج إلى إضافتها أو حذفها وهي (لا) أو أداة نفي أخرى.</a:t>
            </a:r>
            <a:endParaRPr lang="en-US" sz="4000" b="1" dirty="0">
              <a:solidFill>
                <a:schemeClr val="tx1"/>
              </a:solidFill>
              <a:latin typeface="Calibri" pitchFamily="34" charset="0"/>
            </a:endParaRPr>
          </a:p>
        </p:txBody>
      </p:sp>
    </p:spTree>
    <p:extLst>
      <p:ext uri="{BB962C8B-B14F-4D97-AF65-F5344CB8AC3E}">
        <p14:creationId xmlns:p14="http://schemas.microsoft.com/office/powerpoint/2010/main" val="78230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aphicFrame>
        <p:nvGraphicFramePr>
          <p:cNvPr id="2" name="جدول 2">
            <a:extLst>
              <a:ext uri="{FF2B5EF4-FFF2-40B4-BE49-F238E27FC236}">
                <a16:creationId xmlns:a16="http://schemas.microsoft.com/office/drawing/2014/main" id="{482E1D9F-1D1B-4DFE-88A1-16152C261BAA}"/>
              </a:ext>
            </a:extLst>
          </p:cNvPr>
          <p:cNvGraphicFramePr>
            <a:graphicFrameLocks noGrp="1"/>
          </p:cNvGraphicFramePr>
          <p:nvPr>
            <p:extLst>
              <p:ext uri="{D42A27DB-BD31-4B8C-83A1-F6EECF244321}">
                <p14:modId xmlns:p14="http://schemas.microsoft.com/office/powerpoint/2010/main" val="1900464202"/>
              </p:ext>
            </p:extLst>
          </p:nvPr>
        </p:nvGraphicFramePr>
        <p:xfrm>
          <a:off x="611560" y="683816"/>
          <a:ext cx="7920880" cy="5490367"/>
        </p:xfrm>
        <a:graphic>
          <a:graphicData uri="http://schemas.openxmlformats.org/drawingml/2006/table">
            <a:tbl>
              <a:tblPr rtl="1" firstRow="1" bandRow="1">
                <a:tableStyleId>{5C22544A-7EE6-4342-B048-85BDC9FD1C3A}</a:tableStyleId>
              </a:tblPr>
              <a:tblGrid>
                <a:gridCol w="3960440">
                  <a:extLst>
                    <a:ext uri="{9D8B030D-6E8A-4147-A177-3AD203B41FA5}">
                      <a16:colId xmlns:a16="http://schemas.microsoft.com/office/drawing/2014/main" val="309386721"/>
                    </a:ext>
                  </a:extLst>
                </a:gridCol>
                <a:gridCol w="3960440">
                  <a:extLst>
                    <a:ext uri="{9D8B030D-6E8A-4147-A177-3AD203B41FA5}">
                      <a16:colId xmlns:a16="http://schemas.microsoft.com/office/drawing/2014/main" val="1531013542"/>
                    </a:ext>
                  </a:extLst>
                </a:gridCol>
              </a:tblGrid>
              <a:tr h="644047">
                <a:tc>
                  <a:txBody>
                    <a:bodyPr/>
                    <a:lstStyle/>
                    <a:p>
                      <a:pPr algn="ctr" rtl="1"/>
                      <a:r>
                        <a:rPr lang="ar-EG" sz="2000" b="1" dirty="0">
                          <a:solidFill>
                            <a:schemeClr val="tx1"/>
                          </a:solidFill>
                        </a:rPr>
                        <a:t>الجمل</a:t>
                      </a:r>
                    </a:p>
                  </a:txBody>
                  <a:tcPr anchor="ctr"/>
                </a:tc>
                <a:tc>
                  <a:txBody>
                    <a:bodyPr/>
                    <a:lstStyle/>
                    <a:p>
                      <a:pPr algn="ctr" rtl="1"/>
                      <a:r>
                        <a:rPr lang="ar-EG" sz="2000" b="1" dirty="0">
                          <a:solidFill>
                            <a:schemeClr val="tx1"/>
                          </a:solidFill>
                        </a:rPr>
                        <a:t>الصياغة الشرطية للجمل</a:t>
                      </a:r>
                    </a:p>
                  </a:txBody>
                  <a:tcPr anchor="ctr"/>
                </a:tc>
                <a:extLst>
                  <a:ext uri="{0D108BD9-81ED-4DB2-BD59-A6C34878D82A}">
                    <a16:rowId xmlns:a16="http://schemas.microsoft.com/office/drawing/2014/main" val="2269620331"/>
                  </a:ext>
                </a:extLst>
              </a:tr>
              <a:tr h="3980241">
                <a:tc>
                  <a:txBody>
                    <a:bodyPr/>
                    <a:lstStyle/>
                    <a:p>
                      <a:pPr algn="ctr" rtl="1"/>
                      <a:r>
                        <a:rPr lang="ar-EG" sz="2400" b="1" dirty="0">
                          <a:solidFill>
                            <a:schemeClr val="tx1"/>
                          </a:solidFill>
                        </a:rPr>
                        <a:t>إما أحمد كان طبيبا أو سالم كان طبيبا.</a:t>
                      </a:r>
                    </a:p>
                    <a:p>
                      <a:pPr algn="ctr" rtl="1"/>
                      <a:r>
                        <a:rPr lang="ar-EG" sz="2400" b="1" dirty="0">
                          <a:solidFill>
                            <a:schemeClr val="tx1"/>
                          </a:solidFill>
                        </a:rPr>
                        <a:t>الكلاب وفية لأصحابها ما لم يؤذوها.</a:t>
                      </a:r>
                    </a:p>
                    <a:p>
                      <a:pPr algn="ctr" rtl="1"/>
                      <a:r>
                        <a:rPr lang="ar-EG" sz="2400" b="1" dirty="0">
                          <a:solidFill>
                            <a:schemeClr val="tx1"/>
                          </a:solidFill>
                        </a:rPr>
                        <a:t>لن أنجح ما لم أدرس.</a:t>
                      </a:r>
                    </a:p>
                    <a:p>
                      <a:pPr algn="ctr" rtl="1"/>
                      <a:r>
                        <a:rPr lang="ar-EG" sz="2400" b="1" dirty="0">
                          <a:solidFill>
                            <a:schemeClr val="tx1"/>
                          </a:solidFill>
                        </a:rPr>
                        <a:t>سيتم قبولك إذا كنت لبقا في المقابلة الشخصية.</a:t>
                      </a:r>
                    </a:p>
                    <a:p>
                      <a:pPr algn="ctr" rtl="1"/>
                      <a:r>
                        <a:rPr lang="ar-EG" sz="2400" b="1" dirty="0">
                          <a:solidFill>
                            <a:schemeClr val="tx1"/>
                          </a:solidFill>
                        </a:rPr>
                        <a:t>لن يتم قبولك إذا لم تكن لبقا في المقابلة الشخصية.</a:t>
                      </a:r>
                    </a:p>
                    <a:p>
                      <a:pPr algn="ctr" rtl="1"/>
                      <a:r>
                        <a:rPr lang="ar-EG" sz="2400" b="1" dirty="0">
                          <a:solidFill>
                            <a:schemeClr val="tx1"/>
                          </a:solidFill>
                        </a:rPr>
                        <a:t>ستنجح إذا فقط درست.</a:t>
                      </a:r>
                    </a:p>
                    <a:p>
                      <a:pPr algn="ctr" rtl="1"/>
                      <a:r>
                        <a:rPr lang="ar-EG" sz="2400" b="1" dirty="0">
                          <a:solidFill>
                            <a:schemeClr val="tx1"/>
                          </a:solidFill>
                        </a:rPr>
                        <a:t>ستنجح فقط إذا درست.</a:t>
                      </a:r>
                    </a:p>
                    <a:p>
                      <a:pPr algn="ctr" rtl="1"/>
                      <a:r>
                        <a:rPr lang="ar-EG" sz="2400" b="1" dirty="0">
                          <a:solidFill>
                            <a:schemeClr val="tx1"/>
                          </a:solidFill>
                        </a:rPr>
                        <a:t>سيفوز البطل إذا فقط نافس بحماسة.</a:t>
                      </a:r>
                    </a:p>
                    <a:p>
                      <a:pPr algn="ctr" rtl="1"/>
                      <a:r>
                        <a:rPr lang="ar-EG" sz="2400" b="1" dirty="0">
                          <a:solidFill>
                            <a:schemeClr val="tx1"/>
                          </a:solidFill>
                        </a:rPr>
                        <a:t>إما أن تحضر الكرة أو يحضرها أحمد ما لم تسقط الكرة في الماء</a:t>
                      </a:r>
                    </a:p>
                    <a:p>
                      <a:pPr algn="ctr" rtl="1"/>
                      <a:r>
                        <a:rPr lang="ar-EG" sz="2400" b="1" dirty="0">
                          <a:solidFill>
                            <a:schemeClr val="tx1"/>
                          </a:solidFill>
                        </a:rPr>
                        <a:t>يغرد بلبلي إذا غرد بلبلك</a:t>
                      </a:r>
                    </a:p>
                  </a:txBody>
                  <a:tcPr anchor="ctr"/>
                </a:tc>
                <a:tc>
                  <a:txBody>
                    <a:bodyPr/>
                    <a:lstStyle/>
                    <a:p>
                      <a:pPr algn="ctr" rtl="1"/>
                      <a:endParaRPr lang="ar-EG" sz="2000" b="1" dirty="0">
                        <a:solidFill>
                          <a:schemeClr val="tx1"/>
                        </a:solidFill>
                      </a:endParaRPr>
                    </a:p>
                  </a:txBody>
                  <a:tcPr anchor="ctr"/>
                </a:tc>
                <a:extLst>
                  <a:ext uri="{0D108BD9-81ED-4DB2-BD59-A6C34878D82A}">
                    <a16:rowId xmlns:a16="http://schemas.microsoft.com/office/drawing/2014/main" val="3299146104"/>
                  </a:ext>
                </a:extLst>
              </a:tr>
            </a:tbl>
          </a:graphicData>
        </a:graphic>
      </p:graphicFrame>
    </p:spTree>
    <p:extLst>
      <p:ext uri="{BB962C8B-B14F-4D97-AF65-F5344CB8AC3E}">
        <p14:creationId xmlns:p14="http://schemas.microsoft.com/office/powerpoint/2010/main" val="1116063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662EAA1F-089B-46DC-9E13-8A289216A86F}"/>
              </a:ext>
            </a:extLst>
          </p:cNvPr>
          <p:cNvGrpSpPr/>
          <p:nvPr/>
        </p:nvGrpSpPr>
        <p:grpSpPr>
          <a:xfrm>
            <a:off x="1835697" y="620688"/>
            <a:ext cx="5359026" cy="5359026"/>
            <a:chOff x="1835697" y="620688"/>
            <a:chExt cx="5359026" cy="5359026"/>
          </a:xfrm>
        </p:grpSpPr>
        <p:pic>
          <p:nvPicPr>
            <p:cNvPr id="6" name="صورة 5">
              <a:extLst>
                <a:ext uri="{FF2B5EF4-FFF2-40B4-BE49-F238E27FC236}">
                  <a16:creationId xmlns:a16="http://schemas.microsoft.com/office/drawing/2014/main" id="{F77AA6D7-7E74-4BBB-BF94-BB6399011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7" y="620688"/>
              <a:ext cx="5359026" cy="5359026"/>
            </a:xfrm>
            <a:prstGeom prst="rect">
              <a:avLst/>
            </a:prstGeom>
          </p:spPr>
        </p:pic>
        <p:sp>
          <p:nvSpPr>
            <p:cNvPr id="5" name="عنوان 1">
              <a:extLst>
                <a:ext uri="{FF2B5EF4-FFF2-40B4-BE49-F238E27FC236}">
                  <a16:creationId xmlns:a16="http://schemas.microsoft.com/office/drawing/2014/main" id="{B4ACBC93-A8C5-4058-B816-D494C486E766}"/>
                </a:ext>
              </a:extLst>
            </p:cNvPr>
            <p:cNvSpPr txBox="1">
              <a:spLocks/>
            </p:cNvSpPr>
            <p:nvPr/>
          </p:nvSpPr>
          <p:spPr>
            <a:xfrm rot="20741800">
              <a:off x="4148352" y="3558395"/>
              <a:ext cx="2272846" cy="936105"/>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EG" sz="8000" b="1" i="1" dirty="0">
                  <a:solidFill>
                    <a:schemeClr val="bg1"/>
                  </a:solidFill>
                  <a:effectLst>
                    <a:outerShdw blurRad="38100" dist="38100" dir="2700000" algn="tl">
                      <a:srgbClr val="000000">
                        <a:alpha val="43137"/>
                      </a:srgbClr>
                    </a:outerShdw>
                  </a:effectLst>
                  <a:cs typeface="PT Simple Bold Ruled" panose="02010400000000000000" pitchFamily="2" charset="-78"/>
                </a:rPr>
                <a:t>أقرأ</a:t>
              </a:r>
            </a:p>
          </p:txBody>
        </p:sp>
        <p:sp>
          <p:nvSpPr>
            <p:cNvPr id="7" name="عنوان 1">
              <a:extLst>
                <a:ext uri="{FF2B5EF4-FFF2-40B4-BE49-F238E27FC236}">
                  <a16:creationId xmlns:a16="http://schemas.microsoft.com/office/drawing/2014/main" id="{EFA1397B-8F6F-4B31-A68B-E36F13E58F1C}"/>
                </a:ext>
              </a:extLst>
            </p:cNvPr>
            <p:cNvSpPr txBox="1">
              <a:spLocks/>
            </p:cNvSpPr>
            <p:nvPr/>
          </p:nvSpPr>
          <p:spPr>
            <a:xfrm rot="657427">
              <a:off x="2537831" y="3453745"/>
              <a:ext cx="2272846" cy="936105"/>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EG" sz="6600" b="1" dirty="0">
                  <a:solidFill>
                    <a:schemeClr val="bg1"/>
                  </a:solidFill>
                  <a:effectLst>
                    <a:outerShdw blurRad="38100" dist="38100" dir="2700000" algn="tl">
                      <a:srgbClr val="000000">
                        <a:alpha val="43137"/>
                      </a:srgbClr>
                    </a:outerShdw>
                  </a:effectLst>
                  <a:cs typeface="PT Simple Bold Ruled" panose="02010400000000000000" pitchFamily="2" charset="-78"/>
                </a:rPr>
                <a:t>(2)</a:t>
              </a:r>
            </a:p>
          </p:txBody>
        </p:sp>
      </p:grpSp>
    </p:spTree>
    <p:extLst>
      <p:ext uri="{BB962C8B-B14F-4D97-AF65-F5344CB8AC3E}">
        <p14:creationId xmlns:p14="http://schemas.microsoft.com/office/powerpoint/2010/main" val="389794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683567" y="548680"/>
            <a:ext cx="7776865" cy="4154984"/>
          </a:xfrm>
          <a:prstGeom prst="rect">
            <a:avLst/>
          </a:prstGeom>
          <a:solidFill>
            <a:schemeClr val="accent6">
              <a:lumMod val="20000"/>
              <a:lumOff val="80000"/>
            </a:schemeClr>
          </a:solidFill>
          <a:ln w="57150">
            <a:noFill/>
            <a:prstDash val="dashDot"/>
          </a:ln>
        </p:spPr>
        <p:txBody>
          <a:bodyPr wrap="square" rtlCol="0">
            <a:spAutoFit/>
          </a:bodyPr>
          <a:lstStyle/>
          <a:p>
            <a:pPr algn="ctr"/>
            <a:r>
              <a:rPr lang="ar-EG" sz="2400" b="1" dirty="0"/>
              <a:t>يوصف الاستدلال الاستنباطي بأنه صحيح إذا تحقق فيه لزوم النتيجة عن المقدمات بغض النظر عن صدق مضمون قضاياه أو كذبها، ولذلك قد يكون الاستدلال صحيحا، وتكون قضاياه كاذبة، وقد يكون الاستدلال صحيحا وقضاياه صادقة، فصحة الاستدلال في الحالتين متوقفة على الصورة أو " الشكل الذي نظمت على أساسه.</a:t>
            </a:r>
          </a:p>
          <a:p>
            <a:pPr algn="ctr"/>
            <a:r>
              <a:rPr lang="ar-EG" sz="2400" b="1" dirty="0"/>
              <a:t> فصحة الاستدلال من الناحية المنطقية مرتبطة بالدرجة الأولى بالكل الذي نظمت على أساسه المقدمات و النتيجة، وما إذا كانت النتيجة لازمة من مقدماتها، ومن جهة أخرى، فإن النتيجة التي يتم التوصل إليها في عملية الاستدلال الاستنباطي: لا بد أن تكون متضمنة في المقدمات، ولا يصح أن تتجاوز حدود المعلومات الواردة فيها، وقد تكون مادة المقدمات صادقة ولكن النتيجة كاذبة، وبالتالي فإن الاستدلال يكون غير صحيح.</a:t>
            </a:r>
          </a:p>
        </p:txBody>
      </p:sp>
      <p:pic>
        <p:nvPicPr>
          <p:cNvPr id="3" name="صورة 2">
            <a:extLst>
              <a:ext uri="{FF2B5EF4-FFF2-40B4-BE49-F238E27FC236}">
                <a16:creationId xmlns:a16="http://schemas.microsoft.com/office/drawing/2014/main" id="{C54836C3-C8FD-4B29-BFCE-EF32B98987FA}"/>
              </a:ext>
            </a:extLst>
          </p:cNvPr>
          <p:cNvPicPr>
            <a:picLocks noChangeAspect="1"/>
          </p:cNvPicPr>
          <p:nvPr/>
        </p:nvPicPr>
        <p:blipFill>
          <a:blip r:embed="rId3"/>
          <a:stretch>
            <a:fillRect/>
          </a:stretch>
        </p:blipFill>
        <p:spPr>
          <a:xfrm>
            <a:off x="3851920" y="4703664"/>
            <a:ext cx="1440160" cy="1605656"/>
          </a:xfrm>
          <a:prstGeom prst="rect">
            <a:avLst/>
          </a:prstGeom>
        </p:spPr>
      </p:pic>
    </p:spTree>
    <p:extLst>
      <p:ext uri="{BB962C8B-B14F-4D97-AF65-F5344CB8AC3E}">
        <p14:creationId xmlns:p14="http://schemas.microsoft.com/office/powerpoint/2010/main" val="30965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B054AE02-2CAA-4AB1-84B1-28CE6BC64E22}"/>
              </a:ext>
            </a:extLst>
          </p:cNvPr>
          <p:cNvGrpSpPr/>
          <p:nvPr/>
        </p:nvGrpSpPr>
        <p:grpSpPr>
          <a:xfrm>
            <a:off x="2411760" y="764704"/>
            <a:ext cx="3644846" cy="4548158"/>
            <a:chOff x="2411760" y="764704"/>
            <a:chExt cx="3644846" cy="4548158"/>
          </a:xfrm>
        </p:grpSpPr>
        <p:pic>
          <p:nvPicPr>
            <p:cNvPr id="5" name="صورة 4">
              <a:extLst>
                <a:ext uri="{FF2B5EF4-FFF2-40B4-BE49-F238E27FC236}">
                  <a16:creationId xmlns:a16="http://schemas.microsoft.com/office/drawing/2014/main" id="{01965C86-5380-46F9-B363-C3E330F01D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1760" y="764704"/>
              <a:ext cx="3644846" cy="3659140"/>
            </a:xfrm>
            <a:prstGeom prst="rect">
              <a:avLst/>
            </a:prstGeom>
          </p:spPr>
        </p:pic>
        <p:sp>
          <p:nvSpPr>
            <p:cNvPr id="4" name="عنوان 1">
              <a:extLst>
                <a:ext uri="{FF2B5EF4-FFF2-40B4-BE49-F238E27FC236}">
                  <a16:creationId xmlns:a16="http://schemas.microsoft.com/office/drawing/2014/main" id="{5FF63619-2D78-439B-B487-02D3341C4CA7}"/>
                </a:ext>
              </a:extLst>
            </p:cNvPr>
            <p:cNvSpPr txBox="1">
              <a:spLocks/>
            </p:cNvSpPr>
            <p:nvPr/>
          </p:nvSpPr>
          <p:spPr>
            <a:xfrm>
              <a:off x="2924746" y="4389532"/>
              <a:ext cx="3131860" cy="923330"/>
            </a:xfrm>
            <a:prstGeom prst="rect">
              <a:avLst/>
            </a:prstGeom>
            <a:solidFill>
              <a:srgbClr val="FFC000"/>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defPPr>
                <a:defRPr lang="ar-EG"/>
              </a:defPPr>
              <a:lvl1pPr>
                <a:defRPr sz="4400" b="1">
                  <a:solidFill>
                    <a:schemeClr val="bg1"/>
                  </a:solidFill>
                  <a:latin typeface="Calibri" pitchFamily="34" charset="0"/>
                </a:defRPr>
              </a:lvl1pPr>
            </a:lstStyle>
            <a:p>
              <a:pPr algn="ctr"/>
              <a:r>
                <a:rPr lang="ar-EG" sz="5400" dirty="0">
                  <a:solidFill>
                    <a:srgbClr val="002060"/>
                  </a:solidFill>
                </a:rPr>
                <a:t>إضاءة</a:t>
              </a:r>
            </a:p>
          </p:txBody>
        </p:sp>
      </p:grpSp>
    </p:spTree>
    <p:extLst>
      <p:ext uri="{BB962C8B-B14F-4D97-AF65-F5344CB8AC3E}">
        <p14:creationId xmlns:p14="http://schemas.microsoft.com/office/powerpoint/2010/main" val="151527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EF8F5E6E-05EC-4A8A-B327-23F57D6FC400}"/>
              </a:ext>
            </a:extLst>
          </p:cNvPr>
          <p:cNvSpPr/>
          <p:nvPr/>
        </p:nvSpPr>
        <p:spPr>
          <a:xfrm>
            <a:off x="1259632" y="1124744"/>
            <a:ext cx="6768752" cy="1512168"/>
          </a:xfrm>
          <a:prstGeom prst="roundRect">
            <a:avLst/>
          </a:prstGeom>
          <a:solidFill>
            <a:srgbClr val="EDCBB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EG" sz="2400" b="1" dirty="0">
                <a:solidFill>
                  <a:schemeClr val="tx1"/>
                </a:solidFill>
              </a:rPr>
              <a:t>القضايا المتقابلة</a:t>
            </a:r>
          </a:p>
          <a:p>
            <a:r>
              <a:rPr lang="ar-EG" sz="2400" b="1" dirty="0">
                <a:solidFill>
                  <a:schemeClr val="tx1"/>
                </a:solidFill>
              </a:rPr>
              <a:t>هي القضايا التي تتفق في الموضوع المحمول، وتختلف في الكم أو الكيف، أو في الكم والكيف معا.</a:t>
            </a:r>
          </a:p>
        </p:txBody>
      </p:sp>
      <p:sp>
        <p:nvSpPr>
          <p:cNvPr id="4" name="مستطيل: زوايا مستديرة 3">
            <a:extLst>
              <a:ext uri="{FF2B5EF4-FFF2-40B4-BE49-F238E27FC236}">
                <a16:creationId xmlns:a16="http://schemas.microsoft.com/office/drawing/2014/main" id="{11F56768-1182-47AC-BC5A-BB31B2313EFA}"/>
              </a:ext>
            </a:extLst>
          </p:cNvPr>
          <p:cNvSpPr/>
          <p:nvPr/>
        </p:nvSpPr>
        <p:spPr>
          <a:xfrm>
            <a:off x="1285060" y="3465005"/>
            <a:ext cx="6768752" cy="1512168"/>
          </a:xfrm>
          <a:prstGeom prst="roundRect">
            <a:avLst/>
          </a:prstGeom>
          <a:solidFill>
            <a:srgbClr val="EDCBB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EG" sz="2400" b="1" dirty="0">
                <a:solidFill>
                  <a:schemeClr val="tx1"/>
                </a:solidFill>
              </a:rPr>
              <a:t>الاستدلال المباشر</a:t>
            </a:r>
          </a:p>
          <a:p>
            <a:r>
              <a:rPr lang="ar-EG" sz="2400" b="1" dirty="0">
                <a:solidFill>
                  <a:schemeClr val="tx1"/>
                </a:solidFill>
              </a:rPr>
              <a:t>الاستدلال المباشر نوع من الاستدلال تنتقل فيه من قضية إلى قضية أخرى، ومن أهم أنواعه، الاستدلال عن طريق التقابل بين القضايا.</a:t>
            </a:r>
          </a:p>
        </p:txBody>
      </p:sp>
    </p:spTree>
    <p:extLst>
      <p:ext uri="{BB962C8B-B14F-4D97-AF65-F5344CB8AC3E}">
        <p14:creationId xmlns:p14="http://schemas.microsoft.com/office/powerpoint/2010/main" val="264878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16DF8F84-AE43-4C12-99F5-830DC85045EF}"/>
              </a:ext>
            </a:extLst>
          </p:cNvPr>
          <p:cNvGrpSpPr/>
          <p:nvPr/>
        </p:nvGrpSpPr>
        <p:grpSpPr>
          <a:xfrm>
            <a:off x="2411760" y="1030424"/>
            <a:ext cx="4797152" cy="4797152"/>
            <a:chOff x="2411760" y="1030424"/>
            <a:chExt cx="4797152" cy="4797152"/>
          </a:xfrm>
        </p:grpSpPr>
        <p:pic>
          <p:nvPicPr>
            <p:cNvPr id="5" name="صورة 4">
              <a:extLst>
                <a:ext uri="{FF2B5EF4-FFF2-40B4-BE49-F238E27FC236}">
                  <a16:creationId xmlns:a16="http://schemas.microsoft.com/office/drawing/2014/main" id="{01965C86-5380-46F9-B363-C3E330F01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030424"/>
              <a:ext cx="4797152" cy="4797152"/>
            </a:xfrm>
            <a:prstGeom prst="rect">
              <a:avLst/>
            </a:prstGeom>
          </p:spPr>
        </p:pic>
        <p:sp>
          <p:nvSpPr>
            <p:cNvPr id="6" name="عنوان 1">
              <a:extLst>
                <a:ext uri="{FF2B5EF4-FFF2-40B4-BE49-F238E27FC236}">
                  <a16:creationId xmlns:a16="http://schemas.microsoft.com/office/drawing/2014/main" id="{32D4F926-AE90-4926-9230-7A07D745355D}"/>
                </a:ext>
              </a:extLst>
            </p:cNvPr>
            <p:cNvSpPr txBox="1">
              <a:spLocks/>
            </p:cNvSpPr>
            <p:nvPr/>
          </p:nvSpPr>
          <p:spPr>
            <a:xfrm>
              <a:off x="2411760" y="4653136"/>
              <a:ext cx="3959464" cy="923330"/>
            </a:xfrm>
            <a:prstGeom prst="rect">
              <a:avLst/>
            </a:prstGeom>
            <a:solidFill>
              <a:srgbClr val="C00000"/>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defPPr>
                <a:defRPr lang="ar-EG"/>
              </a:defPPr>
              <a:lvl1pPr>
                <a:defRPr sz="4400" b="1">
                  <a:solidFill>
                    <a:schemeClr val="bg1"/>
                  </a:solidFill>
                  <a:latin typeface="Calibri" pitchFamily="34" charset="0"/>
                </a:defRPr>
              </a:lvl1pPr>
            </a:lstStyle>
            <a:p>
              <a:pPr algn="ctr"/>
              <a:r>
                <a:rPr lang="ar-EG" sz="5400" dirty="0"/>
                <a:t>أتدرب (2)</a:t>
              </a:r>
            </a:p>
          </p:txBody>
        </p:sp>
      </p:grpSp>
    </p:spTree>
    <p:extLst>
      <p:ext uri="{BB962C8B-B14F-4D97-AF65-F5344CB8AC3E}">
        <p14:creationId xmlns:p14="http://schemas.microsoft.com/office/powerpoint/2010/main" val="18699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683567" y="1443841"/>
            <a:ext cx="7776865" cy="2308324"/>
          </a:xfrm>
          <a:prstGeom prst="rect">
            <a:avLst/>
          </a:prstGeom>
          <a:noFill/>
          <a:ln w="57150">
            <a:noFill/>
            <a:prstDash val="dashDot"/>
          </a:ln>
        </p:spPr>
        <p:txBody>
          <a:bodyPr wrap="square" rtlCol="0">
            <a:spAutoFit/>
          </a:bodyPr>
          <a:lstStyle/>
          <a:p>
            <a:pPr algn="ctr" rtl="1"/>
            <a:r>
              <a:rPr lang="ar-EG" sz="3600" b="1" dirty="0"/>
              <a:t>1- إذا كانت المقدمات التالية تقود إلى نتيجة صادقة فأكتب النتيجة في الخانة المخصصة لذلك، وإذا كان لا يترتب عليها التوصل إلى نتيجة صادقة فأكتب السبب في ذلك:</a:t>
            </a:r>
            <a:endParaRPr lang="en-US" sz="3600" b="1" dirty="0"/>
          </a:p>
        </p:txBody>
      </p:sp>
    </p:spTree>
    <p:extLst>
      <p:ext uri="{BB962C8B-B14F-4D97-AF65-F5344CB8AC3E}">
        <p14:creationId xmlns:p14="http://schemas.microsoft.com/office/powerpoint/2010/main" val="34059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aphicFrame>
        <p:nvGraphicFramePr>
          <p:cNvPr id="2" name="جدول 2">
            <a:extLst>
              <a:ext uri="{FF2B5EF4-FFF2-40B4-BE49-F238E27FC236}">
                <a16:creationId xmlns:a16="http://schemas.microsoft.com/office/drawing/2014/main" id="{4E831851-0C02-4954-BA28-7D721D951318}"/>
              </a:ext>
            </a:extLst>
          </p:cNvPr>
          <p:cNvGraphicFramePr>
            <a:graphicFrameLocks noGrp="1"/>
          </p:cNvGraphicFramePr>
          <p:nvPr>
            <p:extLst>
              <p:ext uri="{D42A27DB-BD31-4B8C-83A1-F6EECF244321}">
                <p14:modId xmlns:p14="http://schemas.microsoft.com/office/powerpoint/2010/main" val="1986458438"/>
              </p:ext>
            </p:extLst>
          </p:nvPr>
        </p:nvGraphicFramePr>
        <p:xfrm>
          <a:off x="875674" y="792967"/>
          <a:ext cx="7392652" cy="5272066"/>
        </p:xfrm>
        <a:graphic>
          <a:graphicData uri="http://schemas.openxmlformats.org/drawingml/2006/table">
            <a:tbl>
              <a:tblPr rtl="1" firstRow="1" bandRow="1">
                <a:tableStyleId>{5C22544A-7EE6-4342-B048-85BDC9FD1C3A}</a:tableStyleId>
              </a:tblPr>
              <a:tblGrid>
                <a:gridCol w="3696326">
                  <a:extLst>
                    <a:ext uri="{9D8B030D-6E8A-4147-A177-3AD203B41FA5}">
                      <a16:colId xmlns:a16="http://schemas.microsoft.com/office/drawing/2014/main" val="773282274"/>
                    </a:ext>
                  </a:extLst>
                </a:gridCol>
                <a:gridCol w="3696326">
                  <a:extLst>
                    <a:ext uri="{9D8B030D-6E8A-4147-A177-3AD203B41FA5}">
                      <a16:colId xmlns:a16="http://schemas.microsoft.com/office/drawing/2014/main" val="1632273602"/>
                    </a:ext>
                  </a:extLst>
                </a:gridCol>
              </a:tblGrid>
              <a:tr h="485111">
                <a:tc>
                  <a:txBody>
                    <a:bodyPr/>
                    <a:lstStyle/>
                    <a:p>
                      <a:pPr algn="ctr" rtl="1"/>
                      <a:r>
                        <a:rPr lang="ar-EG" sz="2000" b="1" dirty="0">
                          <a:solidFill>
                            <a:schemeClr val="tx1"/>
                          </a:solidFill>
                        </a:rPr>
                        <a:t>المقدمات </a:t>
                      </a:r>
                    </a:p>
                  </a:txBody>
                  <a:tcPr anchor="ctr"/>
                </a:tc>
                <a:tc>
                  <a:txBody>
                    <a:bodyPr/>
                    <a:lstStyle/>
                    <a:p>
                      <a:pPr algn="ctr" rtl="1"/>
                      <a:r>
                        <a:rPr lang="ar-EG" sz="2000" b="1" dirty="0">
                          <a:solidFill>
                            <a:schemeClr val="tx1"/>
                          </a:solidFill>
                        </a:rPr>
                        <a:t>سبب عدم التوصل إلى نتيجة</a:t>
                      </a:r>
                    </a:p>
                  </a:txBody>
                  <a:tcPr anchor="ctr"/>
                </a:tc>
                <a:extLst>
                  <a:ext uri="{0D108BD9-81ED-4DB2-BD59-A6C34878D82A}">
                    <a16:rowId xmlns:a16="http://schemas.microsoft.com/office/drawing/2014/main" val="2388622017"/>
                  </a:ext>
                </a:extLst>
              </a:tr>
              <a:tr h="1735063">
                <a:tc>
                  <a:txBody>
                    <a:bodyPr/>
                    <a:lstStyle/>
                    <a:p>
                      <a:pPr algn="r" rtl="1"/>
                      <a:r>
                        <a:rPr lang="ar-EG" sz="2000" b="1" dirty="0">
                          <a:solidFill>
                            <a:schemeClr val="tx1"/>
                          </a:solidFill>
                        </a:rPr>
                        <a:t>حتي يكون الطالب مؤهلا لدخول كلية الطب في الجامعات الحكومية السعودية فيجب أن يحصل على درجات عالية في الشهادة الثانوية أحمد قبل في كلية الطب بإحدى الجامعات السعودية</a:t>
                      </a:r>
                    </a:p>
                    <a:p>
                      <a:pPr algn="r" rtl="1"/>
                      <a:r>
                        <a:rPr lang="ar-EG" sz="2000" b="1" dirty="0">
                          <a:solidFill>
                            <a:schemeClr val="tx1"/>
                          </a:solidFill>
                        </a:rPr>
                        <a:t>النتيجة</a:t>
                      </a:r>
                    </a:p>
                  </a:txBody>
                  <a:tcPr anchor="ctr"/>
                </a:tc>
                <a:tc>
                  <a:txBody>
                    <a:bodyPr/>
                    <a:lstStyle/>
                    <a:p>
                      <a:pPr algn="ctr" rtl="1"/>
                      <a:endParaRPr lang="ar-EG" sz="2000" b="1" dirty="0">
                        <a:solidFill>
                          <a:schemeClr val="tx1"/>
                        </a:solidFill>
                      </a:endParaRPr>
                    </a:p>
                  </a:txBody>
                  <a:tcPr anchor="ctr"/>
                </a:tc>
                <a:extLst>
                  <a:ext uri="{0D108BD9-81ED-4DB2-BD59-A6C34878D82A}">
                    <a16:rowId xmlns:a16="http://schemas.microsoft.com/office/drawing/2014/main" val="2973689896"/>
                  </a:ext>
                </a:extLst>
              </a:tr>
              <a:tr h="1264311">
                <a:tc>
                  <a:txBody>
                    <a:bodyPr/>
                    <a:lstStyle/>
                    <a:p>
                      <a:pPr algn="r" rtl="1"/>
                      <a:r>
                        <a:rPr lang="ar-EG" sz="2000" b="1" dirty="0">
                          <a:solidFill>
                            <a:schemeClr val="tx1"/>
                          </a:solidFill>
                        </a:rPr>
                        <a:t>إذا لم أجد في دراستي فسوف أحصل على درجات متدنية </a:t>
                      </a:r>
                    </a:p>
                    <a:p>
                      <a:pPr algn="r" rtl="1"/>
                      <a:r>
                        <a:rPr lang="ar-EG" sz="2000" b="1" dirty="0">
                          <a:solidFill>
                            <a:schemeClr val="tx1"/>
                          </a:solidFill>
                        </a:rPr>
                        <a:t>أنا لم أجد في دراستي </a:t>
                      </a:r>
                    </a:p>
                    <a:p>
                      <a:pPr algn="r" rtl="1"/>
                      <a:r>
                        <a:rPr lang="ar-EG" sz="2000" b="1" dirty="0">
                          <a:solidFill>
                            <a:schemeClr val="tx1"/>
                          </a:solidFill>
                        </a:rPr>
                        <a:t>النتيجة:</a:t>
                      </a:r>
                    </a:p>
                  </a:txBody>
                  <a:tcPr anchor="ctr"/>
                </a:tc>
                <a:tc>
                  <a:txBody>
                    <a:bodyPr/>
                    <a:lstStyle/>
                    <a:p>
                      <a:pPr algn="ctr" rtl="1"/>
                      <a:endParaRPr lang="ar-EG" sz="2000" b="1" dirty="0">
                        <a:solidFill>
                          <a:schemeClr val="tx1"/>
                        </a:solidFill>
                      </a:endParaRPr>
                    </a:p>
                  </a:txBody>
                  <a:tcPr anchor="ctr"/>
                </a:tc>
                <a:extLst>
                  <a:ext uri="{0D108BD9-81ED-4DB2-BD59-A6C34878D82A}">
                    <a16:rowId xmlns:a16="http://schemas.microsoft.com/office/drawing/2014/main" val="571194334"/>
                  </a:ext>
                </a:extLst>
              </a:tr>
              <a:tr h="1556075">
                <a:tc>
                  <a:txBody>
                    <a:bodyPr/>
                    <a:lstStyle/>
                    <a:p>
                      <a:pPr algn="r" rtl="1"/>
                      <a:r>
                        <a:rPr lang="ar-EG" sz="2000" b="1" dirty="0">
                          <a:solidFill>
                            <a:schemeClr val="tx1"/>
                          </a:solidFill>
                        </a:rPr>
                        <a:t>جميع الرياضيين </a:t>
                      </a:r>
                      <a:r>
                        <a:rPr lang="ar-EG" sz="2000" b="1" dirty="0" err="1">
                          <a:solidFill>
                            <a:schemeClr val="tx1"/>
                          </a:solidFill>
                        </a:rPr>
                        <a:t>عضلائهم</a:t>
                      </a:r>
                      <a:r>
                        <a:rPr lang="ar-EG" sz="2000" b="1" dirty="0">
                          <a:solidFill>
                            <a:schemeClr val="tx1"/>
                          </a:solidFill>
                        </a:rPr>
                        <a:t> قوية</a:t>
                      </a:r>
                    </a:p>
                    <a:p>
                      <a:pPr algn="r" rtl="1"/>
                      <a:r>
                        <a:rPr lang="ar-EG" sz="2000" b="1" dirty="0">
                          <a:solidFill>
                            <a:schemeClr val="tx1"/>
                          </a:solidFill>
                        </a:rPr>
                        <a:t>جميع لاعبي التنس المحترمين رياضيون</a:t>
                      </a:r>
                    </a:p>
                    <a:p>
                      <a:pPr algn="r" rtl="1"/>
                      <a:r>
                        <a:rPr lang="ar-EG" sz="2000" b="1" dirty="0">
                          <a:solidFill>
                            <a:schemeClr val="tx1"/>
                          </a:solidFill>
                        </a:rPr>
                        <a:t>النتيجة </a:t>
                      </a:r>
                    </a:p>
                  </a:txBody>
                  <a:tcPr anchor="ctr"/>
                </a:tc>
                <a:tc>
                  <a:txBody>
                    <a:bodyPr/>
                    <a:lstStyle/>
                    <a:p>
                      <a:pPr algn="ctr" rtl="1"/>
                      <a:endParaRPr lang="ar-EG" sz="2000" b="1" dirty="0">
                        <a:solidFill>
                          <a:schemeClr val="tx1"/>
                        </a:solidFill>
                      </a:endParaRPr>
                    </a:p>
                  </a:txBody>
                  <a:tcPr anchor="ctr"/>
                </a:tc>
                <a:extLst>
                  <a:ext uri="{0D108BD9-81ED-4DB2-BD59-A6C34878D82A}">
                    <a16:rowId xmlns:a16="http://schemas.microsoft.com/office/drawing/2014/main" val="1581702819"/>
                  </a:ext>
                </a:extLst>
              </a:tr>
            </a:tbl>
          </a:graphicData>
        </a:graphic>
      </p:graphicFrame>
    </p:spTree>
    <p:extLst>
      <p:ext uri="{BB962C8B-B14F-4D97-AF65-F5344CB8AC3E}">
        <p14:creationId xmlns:p14="http://schemas.microsoft.com/office/powerpoint/2010/main" val="144228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rotWithShape="1">
          <a:blip r:embed="rId3" cstate="print">
            <a:extLst>
              <a:ext uri="{28A0092B-C50C-407E-A947-70E740481C1C}">
                <a14:useLocalDpi xmlns:a14="http://schemas.microsoft.com/office/drawing/2010/main" val="0"/>
              </a:ext>
            </a:extLst>
          </a:blip>
          <a:srcRect l="2778" t="15980" r="9722" b="22603"/>
          <a:stretch/>
        </p:blipFill>
        <p:spPr>
          <a:xfrm>
            <a:off x="1691680" y="1257330"/>
            <a:ext cx="5472608" cy="4343340"/>
          </a:xfrm>
          <a:prstGeom prst="rect">
            <a:avLst/>
          </a:prstGeom>
        </p:spPr>
      </p:pic>
      <p:sp>
        <p:nvSpPr>
          <p:cNvPr id="6" name="عنوان 1">
            <a:extLst>
              <a:ext uri="{FF2B5EF4-FFF2-40B4-BE49-F238E27FC236}">
                <a16:creationId xmlns:a16="http://schemas.microsoft.com/office/drawing/2014/main" id="{33634818-CCB1-4B01-9AE4-101BDDF24770}"/>
              </a:ext>
            </a:extLst>
          </p:cNvPr>
          <p:cNvSpPr txBox="1">
            <a:spLocks/>
          </p:cNvSpPr>
          <p:nvPr/>
        </p:nvSpPr>
        <p:spPr>
          <a:xfrm>
            <a:off x="2483768" y="2564904"/>
            <a:ext cx="4176464" cy="1080121"/>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EG" sz="9600" b="1" dirty="0">
                <a:solidFill>
                  <a:srgbClr val="FFC000"/>
                </a:solidFill>
                <a:effectLst>
                  <a:outerShdw blurRad="38100" dist="38100" dir="2700000" algn="tl">
                    <a:srgbClr val="000000">
                      <a:alpha val="43137"/>
                    </a:srgbClr>
                  </a:outerShdw>
                </a:effectLst>
              </a:rPr>
              <a:t>تمهيد</a:t>
            </a:r>
          </a:p>
        </p:txBody>
      </p:sp>
    </p:spTree>
    <p:extLst>
      <p:ext uri="{BB962C8B-B14F-4D97-AF65-F5344CB8AC3E}">
        <p14:creationId xmlns:p14="http://schemas.microsoft.com/office/powerpoint/2010/main" val="334383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aphicFrame>
        <p:nvGraphicFramePr>
          <p:cNvPr id="2" name="جدول 2">
            <a:extLst>
              <a:ext uri="{FF2B5EF4-FFF2-40B4-BE49-F238E27FC236}">
                <a16:creationId xmlns:a16="http://schemas.microsoft.com/office/drawing/2014/main" id="{4E831851-0C02-4954-BA28-7D721D951318}"/>
              </a:ext>
            </a:extLst>
          </p:cNvPr>
          <p:cNvGraphicFramePr>
            <a:graphicFrameLocks noGrp="1"/>
          </p:cNvGraphicFramePr>
          <p:nvPr>
            <p:extLst>
              <p:ext uri="{D42A27DB-BD31-4B8C-83A1-F6EECF244321}">
                <p14:modId xmlns:p14="http://schemas.microsoft.com/office/powerpoint/2010/main" val="3907371820"/>
              </p:ext>
            </p:extLst>
          </p:nvPr>
        </p:nvGraphicFramePr>
        <p:xfrm>
          <a:off x="719572" y="971682"/>
          <a:ext cx="7704856" cy="4914635"/>
        </p:xfrm>
        <a:graphic>
          <a:graphicData uri="http://schemas.openxmlformats.org/drawingml/2006/table">
            <a:tbl>
              <a:tblPr rtl="1" firstRow="1" bandRow="1">
                <a:tableStyleId>{5C22544A-7EE6-4342-B048-85BDC9FD1C3A}</a:tableStyleId>
              </a:tblPr>
              <a:tblGrid>
                <a:gridCol w="3852428">
                  <a:extLst>
                    <a:ext uri="{9D8B030D-6E8A-4147-A177-3AD203B41FA5}">
                      <a16:colId xmlns:a16="http://schemas.microsoft.com/office/drawing/2014/main" val="773282274"/>
                    </a:ext>
                  </a:extLst>
                </a:gridCol>
                <a:gridCol w="3852428">
                  <a:extLst>
                    <a:ext uri="{9D8B030D-6E8A-4147-A177-3AD203B41FA5}">
                      <a16:colId xmlns:a16="http://schemas.microsoft.com/office/drawing/2014/main" val="1632273602"/>
                    </a:ext>
                  </a:extLst>
                </a:gridCol>
              </a:tblGrid>
              <a:tr h="670745">
                <a:tc>
                  <a:txBody>
                    <a:bodyPr/>
                    <a:lstStyle/>
                    <a:p>
                      <a:pPr algn="ctr" rtl="1"/>
                      <a:r>
                        <a:rPr lang="ar-EG" sz="2400" b="1" dirty="0">
                          <a:solidFill>
                            <a:schemeClr val="tx1"/>
                          </a:solidFill>
                        </a:rPr>
                        <a:t>المقدمات </a:t>
                      </a:r>
                    </a:p>
                  </a:txBody>
                  <a:tcPr anchor="ctr"/>
                </a:tc>
                <a:tc>
                  <a:txBody>
                    <a:bodyPr/>
                    <a:lstStyle/>
                    <a:p>
                      <a:pPr algn="ctr" rtl="1"/>
                      <a:r>
                        <a:rPr lang="ar-EG" sz="2400" b="1" dirty="0">
                          <a:solidFill>
                            <a:schemeClr val="tx1"/>
                          </a:solidFill>
                        </a:rPr>
                        <a:t>سبب عدم التوصل إلى نتيجة</a:t>
                      </a:r>
                    </a:p>
                  </a:txBody>
                  <a:tcPr anchor="ctr"/>
                </a:tc>
                <a:extLst>
                  <a:ext uri="{0D108BD9-81ED-4DB2-BD59-A6C34878D82A}">
                    <a16:rowId xmlns:a16="http://schemas.microsoft.com/office/drawing/2014/main" val="2388622017"/>
                  </a:ext>
                </a:extLst>
              </a:tr>
              <a:tr h="1344705">
                <a:tc>
                  <a:txBody>
                    <a:bodyPr/>
                    <a:lstStyle/>
                    <a:p>
                      <a:pPr rtl="1"/>
                      <a:r>
                        <a:rPr lang="ar-EG" sz="2400" b="1" dirty="0">
                          <a:solidFill>
                            <a:schemeClr val="tx1"/>
                          </a:solidFill>
                        </a:rPr>
                        <a:t>كل الفلزات موصلة للحرارة </a:t>
                      </a:r>
                    </a:p>
                    <a:p>
                      <a:pPr rtl="1"/>
                      <a:r>
                        <a:rPr lang="ar-EG" sz="2400" b="1" dirty="0">
                          <a:solidFill>
                            <a:schemeClr val="tx1"/>
                          </a:solidFill>
                        </a:rPr>
                        <a:t>الماء موصل للحرارة </a:t>
                      </a:r>
                    </a:p>
                    <a:p>
                      <a:pPr rtl="1"/>
                      <a:r>
                        <a:rPr lang="ar-EG" sz="2400" b="1" dirty="0">
                          <a:solidFill>
                            <a:schemeClr val="tx1"/>
                          </a:solidFill>
                        </a:rPr>
                        <a:t>النتيجة</a:t>
                      </a:r>
                    </a:p>
                  </a:txBody>
                  <a:tcPr anchor="ctr"/>
                </a:tc>
                <a:tc>
                  <a:txBody>
                    <a:bodyPr/>
                    <a:lstStyle/>
                    <a:p>
                      <a:pPr rtl="1"/>
                      <a:endParaRPr lang="ar-EG" sz="2400" b="1" dirty="0">
                        <a:solidFill>
                          <a:schemeClr val="tx1"/>
                        </a:solidFill>
                      </a:endParaRPr>
                    </a:p>
                  </a:txBody>
                  <a:tcPr anchor="ctr"/>
                </a:tc>
                <a:extLst>
                  <a:ext uri="{0D108BD9-81ED-4DB2-BD59-A6C34878D82A}">
                    <a16:rowId xmlns:a16="http://schemas.microsoft.com/office/drawing/2014/main" val="4047620560"/>
                  </a:ext>
                </a:extLst>
              </a:tr>
              <a:tr h="1344705">
                <a:tc>
                  <a:txBody>
                    <a:bodyPr/>
                    <a:lstStyle/>
                    <a:p>
                      <a:pPr rtl="1"/>
                      <a:r>
                        <a:rPr lang="ar-EG" sz="2400" b="1" dirty="0">
                          <a:solidFill>
                            <a:schemeClr val="tx1"/>
                          </a:solidFill>
                        </a:rPr>
                        <a:t>جميع السعوديين كرماء </a:t>
                      </a:r>
                    </a:p>
                    <a:p>
                      <a:pPr rtl="1"/>
                      <a:r>
                        <a:rPr lang="ar-EG" sz="2400" b="1" dirty="0">
                          <a:solidFill>
                            <a:schemeClr val="tx1"/>
                          </a:solidFill>
                        </a:rPr>
                        <a:t>محمد كريم </a:t>
                      </a:r>
                    </a:p>
                    <a:p>
                      <a:pPr rtl="1"/>
                      <a:r>
                        <a:rPr lang="ar-EG" sz="2400" b="1" dirty="0">
                          <a:solidFill>
                            <a:schemeClr val="tx1"/>
                          </a:solidFill>
                        </a:rPr>
                        <a:t>النتيجة:</a:t>
                      </a:r>
                    </a:p>
                  </a:txBody>
                  <a:tcPr anchor="ctr"/>
                </a:tc>
                <a:tc>
                  <a:txBody>
                    <a:bodyPr/>
                    <a:lstStyle/>
                    <a:p>
                      <a:pPr rtl="1"/>
                      <a:endParaRPr lang="ar-EG" sz="2400" b="1" dirty="0">
                        <a:solidFill>
                          <a:schemeClr val="tx1"/>
                        </a:solidFill>
                      </a:endParaRPr>
                    </a:p>
                  </a:txBody>
                  <a:tcPr anchor="ctr"/>
                </a:tc>
                <a:extLst>
                  <a:ext uri="{0D108BD9-81ED-4DB2-BD59-A6C34878D82A}">
                    <a16:rowId xmlns:a16="http://schemas.microsoft.com/office/drawing/2014/main" val="4188373425"/>
                  </a:ext>
                </a:extLst>
              </a:tr>
              <a:tr h="1344705">
                <a:tc>
                  <a:txBody>
                    <a:bodyPr/>
                    <a:lstStyle/>
                    <a:p>
                      <a:pPr rtl="1"/>
                      <a:r>
                        <a:rPr lang="ar-EG" sz="2400" b="1" dirty="0">
                          <a:solidFill>
                            <a:schemeClr val="tx1"/>
                          </a:solidFill>
                        </a:rPr>
                        <a:t>إما أن يكون شقيقك طالبا في إحدى الجامعات السعودية أو موظفا في إحداها شقيقتك ليس طالبا بإحدى الجامعات السعودية</a:t>
                      </a:r>
                    </a:p>
                  </a:txBody>
                  <a:tcPr anchor="ctr"/>
                </a:tc>
                <a:tc>
                  <a:txBody>
                    <a:bodyPr/>
                    <a:lstStyle/>
                    <a:p>
                      <a:pPr rtl="1"/>
                      <a:endParaRPr lang="ar-EG" sz="2400" b="1" dirty="0">
                        <a:solidFill>
                          <a:schemeClr val="tx1"/>
                        </a:solidFill>
                      </a:endParaRPr>
                    </a:p>
                  </a:txBody>
                  <a:tcPr anchor="ctr"/>
                </a:tc>
                <a:extLst>
                  <a:ext uri="{0D108BD9-81ED-4DB2-BD59-A6C34878D82A}">
                    <a16:rowId xmlns:a16="http://schemas.microsoft.com/office/drawing/2014/main" val="3650807289"/>
                  </a:ext>
                </a:extLst>
              </a:tr>
            </a:tbl>
          </a:graphicData>
        </a:graphic>
      </p:graphicFrame>
    </p:spTree>
    <p:extLst>
      <p:ext uri="{BB962C8B-B14F-4D97-AF65-F5344CB8AC3E}">
        <p14:creationId xmlns:p14="http://schemas.microsoft.com/office/powerpoint/2010/main" val="1064502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683567" y="1443841"/>
            <a:ext cx="7776865" cy="1200329"/>
          </a:xfrm>
          <a:prstGeom prst="rect">
            <a:avLst/>
          </a:prstGeom>
          <a:noFill/>
          <a:ln w="57150">
            <a:noFill/>
            <a:prstDash val="dashDot"/>
          </a:ln>
        </p:spPr>
        <p:txBody>
          <a:bodyPr wrap="square" rtlCol="0">
            <a:spAutoFit/>
          </a:bodyPr>
          <a:lstStyle/>
          <a:p>
            <a:pPr algn="ctr" rtl="1"/>
            <a:r>
              <a:rPr lang="ar-EG" sz="3600" b="1" dirty="0">
                <a:solidFill>
                  <a:srgbClr val="990000"/>
                </a:solidFill>
              </a:rPr>
              <a:t>2- أضع هذه العبارات في استدلالات استنباطية صحيحة.</a:t>
            </a:r>
            <a:endParaRPr lang="en-US" sz="3600" b="1" dirty="0">
              <a:solidFill>
                <a:srgbClr val="990000"/>
              </a:solidFill>
            </a:endParaRPr>
          </a:p>
        </p:txBody>
      </p:sp>
    </p:spTree>
    <p:extLst>
      <p:ext uri="{BB962C8B-B14F-4D97-AF65-F5344CB8AC3E}">
        <p14:creationId xmlns:p14="http://schemas.microsoft.com/office/powerpoint/2010/main" val="16749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aphicFrame>
        <p:nvGraphicFramePr>
          <p:cNvPr id="2" name="جدول 7">
            <a:extLst>
              <a:ext uri="{FF2B5EF4-FFF2-40B4-BE49-F238E27FC236}">
                <a16:creationId xmlns:a16="http://schemas.microsoft.com/office/drawing/2014/main" id="{2648B802-76CF-4CDA-894E-C05F22D4E1D2}"/>
              </a:ext>
            </a:extLst>
          </p:cNvPr>
          <p:cNvGraphicFramePr>
            <a:graphicFrameLocks noGrp="1"/>
          </p:cNvGraphicFramePr>
          <p:nvPr>
            <p:extLst>
              <p:ext uri="{D42A27DB-BD31-4B8C-83A1-F6EECF244321}">
                <p14:modId xmlns:p14="http://schemas.microsoft.com/office/powerpoint/2010/main" val="3956725977"/>
              </p:ext>
            </p:extLst>
          </p:nvPr>
        </p:nvGraphicFramePr>
        <p:xfrm>
          <a:off x="713402" y="598909"/>
          <a:ext cx="7717196" cy="5660182"/>
        </p:xfrm>
        <a:graphic>
          <a:graphicData uri="http://schemas.openxmlformats.org/drawingml/2006/table">
            <a:tbl>
              <a:tblPr rtl="1" firstRow="1" bandRow="1">
                <a:tableStyleId>{5C22544A-7EE6-4342-B048-85BDC9FD1C3A}</a:tableStyleId>
              </a:tblPr>
              <a:tblGrid>
                <a:gridCol w="3858598">
                  <a:extLst>
                    <a:ext uri="{9D8B030D-6E8A-4147-A177-3AD203B41FA5}">
                      <a16:colId xmlns:a16="http://schemas.microsoft.com/office/drawing/2014/main" val="1728588819"/>
                    </a:ext>
                  </a:extLst>
                </a:gridCol>
                <a:gridCol w="3858598">
                  <a:extLst>
                    <a:ext uri="{9D8B030D-6E8A-4147-A177-3AD203B41FA5}">
                      <a16:colId xmlns:a16="http://schemas.microsoft.com/office/drawing/2014/main" val="1424493873"/>
                    </a:ext>
                  </a:extLst>
                </a:gridCol>
              </a:tblGrid>
              <a:tr h="409523">
                <a:tc>
                  <a:txBody>
                    <a:bodyPr/>
                    <a:lstStyle/>
                    <a:p>
                      <a:pPr algn="ctr" rtl="1"/>
                      <a:r>
                        <a:rPr lang="ar-EG" sz="1800" b="1" dirty="0">
                          <a:solidFill>
                            <a:schemeClr val="tx1"/>
                          </a:solidFill>
                        </a:rPr>
                        <a:t>العبارة</a:t>
                      </a:r>
                    </a:p>
                  </a:txBody>
                  <a:tcPr anchor="ctr"/>
                </a:tc>
                <a:tc>
                  <a:txBody>
                    <a:bodyPr/>
                    <a:lstStyle/>
                    <a:p>
                      <a:pPr algn="ctr" rtl="1"/>
                      <a:r>
                        <a:rPr lang="ar-EG" sz="1800" b="1" dirty="0">
                          <a:solidFill>
                            <a:schemeClr val="tx1"/>
                          </a:solidFill>
                        </a:rPr>
                        <a:t>الصيغة الاستنباطية للعبارة</a:t>
                      </a:r>
                    </a:p>
                  </a:txBody>
                  <a:tcPr anchor="ctr"/>
                </a:tc>
                <a:extLst>
                  <a:ext uri="{0D108BD9-81ED-4DB2-BD59-A6C34878D82A}">
                    <a16:rowId xmlns:a16="http://schemas.microsoft.com/office/drawing/2014/main" val="3862493926"/>
                  </a:ext>
                </a:extLst>
              </a:tr>
              <a:tr h="1009783">
                <a:tc>
                  <a:txBody>
                    <a:bodyPr/>
                    <a:lstStyle/>
                    <a:p>
                      <a:pPr rtl="1"/>
                      <a:r>
                        <a:rPr lang="ar-EG" sz="2000" b="1" dirty="0">
                          <a:solidFill>
                            <a:schemeClr val="tx1"/>
                          </a:solidFill>
                        </a:rPr>
                        <a:t>1- تنتشر فروع الشركة "أبل" في كل أنحاء العالم ولذلك يوجد لها فرع في المملكة العربية السعودية.</a:t>
                      </a:r>
                    </a:p>
                  </a:txBody>
                  <a:tcPr anchor="ctr"/>
                </a:tc>
                <a:tc>
                  <a:txBody>
                    <a:bodyPr/>
                    <a:lstStyle/>
                    <a:p>
                      <a:pPr rtl="1"/>
                      <a:endParaRPr lang="ar-EG" sz="1800" b="1">
                        <a:solidFill>
                          <a:schemeClr val="tx1"/>
                        </a:solidFill>
                      </a:endParaRPr>
                    </a:p>
                  </a:txBody>
                  <a:tcPr anchor="ctr"/>
                </a:tc>
                <a:extLst>
                  <a:ext uri="{0D108BD9-81ED-4DB2-BD59-A6C34878D82A}">
                    <a16:rowId xmlns:a16="http://schemas.microsoft.com/office/drawing/2014/main" val="987433563"/>
                  </a:ext>
                </a:extLst>
              </a:tr>
              <a:tr h="1009783">
                <a:tc>
                  <a:txBody>
                    <a:bodyPr/>
                    <a:lstStyle/>
                    <a:p>
                      <a:pPr rtl="1"/>
                      <a:r>
                        <a:rPr lang="ar-EG" sz="2000" b="1" dirty="0">
                          <a:solidFill>
                            <a:schemeClr val="tx1"/>
                          </a:solidFill>
                        </a:rPr>
                        <a:t>2- أن نجاح الحكومة السعودية في تطوير الأوضاع الاقتصادية في البلاد أدى إلى زيادة متوسط الدخل السنوي للمواطن السعودي.</a:t>
                      </a:r>
                    </a:p>
                  </a:txBody>
                  <a:tcPr anchor="ctr"/>
                </a:tc>
                <a:tc>
                  <a:txBody>
                    <a:bodyPr/>
                    <a:lstStyle/>
                    <a:p>
                      <a:pPr rtl="1"/>
                      <a:endParaRPr lang="ar-EG" sz="1800" b="1" dirty="0">
                        <a:solidFill>
                          <a:schemeClr val="tx1"/>
                        </a:solidFill>
                      </a:endParaRPr>
                    </a:p>
                  </a:txBody>
                  <a:tcPr anchor="ctr"/>
                </a:tc>
                <a:extLst>
                  <a:ext uri="{0D108BD9-81ED-4DB2-BD59-A6C34878D82A}">
                    <a16:rowId xmlns:a16="http://schemas.microsoft.com/office/drawing/2014/main" val="1227086485"/>
                  </a:ext>
                </a:extLst>
              </a:tr>
              <a:tr h="1312718">
                <a:tc>
                  <a:txBody>
                    <a:bodyPr/>
                    <a:lstStyle/>
                    <a:p>
                      <a:pPr rtl="1"/>
                      <a:r>
                        <a:rPr lang="ar-EG" sz="2000" b="1" dirty="0">
                          <a:solidFill>
                            <a:schemeClr val="tx1"/>
                          </a:solidFill>
                        </a:rPr>
                        <a:t>3- أكدت دراسة قامت بها الخطوط الجوية السعودية أن التعاون بين شركات الطيران الخليجية في مجال تنسيق الرحلات الخارجية سيحقق وفرا كبيرا في الأموال لكل دول الخليج.</a:t>
                      </a:r>
                    </a:p>
                  </a:txBody>
                  <a:tcPr anchor="ctr"/>
                </a:tc>
                <a:tc>
                  <a:txBody>
                    <a:bodyPr/>
                    <a:lstStyle/>
                    <a:p>
                      <a:pPr rtl="1"/>
                      <a:endParaRPr lang="ar-EG" sz="1800" b="1" dirty="0">
                        <a:solidFill>
                          <a:schemeClr val="tx1"/>
                        </a:solidFill>
                      </a:endParaRPr>
                    </a:p>
                  </a:txBody>
                  <a:tcPr anchor="ctr"/>
                </a:tc>
                <a:extLst>
                  <a:ext uri="{0D108BD9-81ED-4DB2-BD59-A6C34878D82A}">
                    <a16:rowId xmlns:a16="http://schemas.microsoft.com/office/drawing/2014/main" val="1263548795"/>
                  </a:ext>
                </a:extLst>
              </a:tr>
              <a:tr h="1615653">
                <a:tc>
                  <a:txBody>
                    <a:bodyPr/>
                    <a:lstStyle/>
                    <a:p>
                      <a:pPr rtl="1"/>
                      <a:r>
                        <a:rPr lang="ar-EG" sz="2000" b="1" dirty="0">
                          <a:solidFill>
                            <a:schemeClr val="tx1"/>
                          </a:solidFill>
                        </a:rPr>
                        <a:t>4- تعد شركة "أرامكو" الشركة الأولى علي مستوى العالم في تطوير آلات ضخ البترول وتكريره نظرا لأن مجموعة الآلات متنوعة وتعتمد علي المعرفة العلمية والابتكار في جميع عمليات الإنتاج الخاصة بها.</a:t>
                      </a:r>
                    </a:p>
                  </a:txBody>
                  <a:tcPr anchor="ctr"/>
                </a:tc>
                <a:tc>
                  <a:txBody>
                    <a:bodyPr/>
                    <a:lstStyle/>
                    <a:p>
                      <a:pPr rtl="1"/>
                      <a:endParaRPr lang="ar-EG" sz="1800" b="1" dirty="0">
                        <a:solidFill>
                          <a:schemeClr val="tx1"/>
                        </a:solidFill>
                      </a:endParaRPr>
                    </a:p>
                  </a:txBody>
                  <a:tcPr anchor="ctr"/>
                </a:tc>
                <a:extLst>
                  <a:ext uri="{0D108BD9-81ED-4DB2-BD59-A6C34878D82A}">
                    <a16:rowId xmlns:a16="http://schemas.microsoft.com/office/drawing/2014/main" val="455070918"/>
                  </a:ext>
                </a:extLst>
              </a:tr>
            </a:tbl>
          </a:graphicData>
        </a:graphic>
      </p:graphicFrame>
    </p:spTree>
    <p:extLst>
      <p:ext uri="{BB962C8B-B14F-4D97-AF65-F5344CB8AC3E}">
        <p14:creationId xmlns:p14="http://schemas.microsoft.com/office/powerpoint/2010/main" val="2239241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7D3A01E3-76E2-4F12-99BB-C15F21096E29}"/>
              </a:ext>
            </a:extLst>
          </p:cNvPr>
          <p:cNvGrpSpPr/>
          <p:nvPr/>
        </p:nvGrpSpPr>
        <p:grpSpPr>
          <a:xfrm>
            <a:off x="2776592" y="1484784"/>
            <a:ext cx="3590815" cy="3505822"/>
            <a:chOff x="2776592" y="1196752"/>
            <a:chExt cx="3590815" cy="3505822"/>
          </a:xfrm>
        </p:grpSpPr>
        <p:pic>
          <p:nvPicPr>
            <p:cNvPr id="5" name="صورة 4">
              <a:extLst>
                <a:ext uri="{FF2B5EF4-FFF2-40B4-BE49-F238E27FC236}">
                  <a16:creationId xmlns:a16="http://schemas.microsoft.com/office/drawing/2014/main" id="{01965C86-5380-46F9-B363-C3E330F01D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6592" y="1196752"/>
              <a:ext cx="3590815" cy="3505822"/>
            </a:xfrm>
            <a:prstGeom prst="rect">
              <a:avLst/>
            </a:prstGeom>
          </p:spPr>
        </p:pic>
        <p:sp>
          <p:nvSpPr>
            <p:cNvPr id="6" name="عنوان 1">
              <a:extLst>
                <a:ext uri="{FF2B5EF4-FFF2-40B4-BE49-F238E27FC236}">
                  <a16:creationId xmlns:a16="http://schemas.microsoft.com/office/drawing/2014/main" id="{32D4F926-AE90-4926-9230-7A07D745355D}"/>
                </a:ext>
              </a:extLst>
            </p:cNvPr>
            <p:cNvSpPr txBox="1">
              <a:spLocks/>
            </p:cNvSpPr>
            <p:nvPr/>
          </p:nvSpPr>
          <p:spPr>
            <a:xfrm>
              <a:off x="2987824" y="1196752"/>
              <a:ext cx="2977048" cy="1464231"/>
            </a:xfrm>
            <a:prstGeom prst="roundRect">
              <a:avLst/>
            </a:prstGeom>
            <a:solidFill>
              <a:schemeClr val="tx1"/>
            </a:solidFill>
            <a:ln>
              <a:noFill/>
            </a:ln>
            <a:effectLst>
              <a:outerShdw blurRad="292100" dist="76200" dir="4080000" algn="l" rotWithShape="0">
                <a:schemeClr val="bg1">
                  <a:lumMod val="65000"/>
                  <a:alpha val="67000"/>
                </a:schemeClr>
              </a:outerShdw>
            </a:effectLst>
            <a:scene3d>
              <a:camera prst="perspectiveLeft"/>
              <a:lightRig rig="threePt" dir="t"/>
            </a:scene3d>
            <a:sp3d>
              <a:bevelT prst="relaxedInset"/>
            </a:sp3d>
          </p:spPr>
          <p:txBody>
            <a:bodyPr wrap="square" rtlCol="1">
              <a:spAutoFit/>
            </a:bodyPr>
            <a:lstStyle>
              <a:defPPr>
                <a:defRPr lang="ar-EG"/>
              </a:defPPr>
              <a:lvl1pPr>
                <a:defRPr sz="4400" b="1">
                  <a:solidFill>
                    <a:schemeClr val="bg1"/>
                  </a:solidFill>
                  <a:latin typeface="Calibri" pitchFamily="34" charset="0"/>
                </a:defRPr>
              </a:lvl1pPr>
            </a:lstStyle>
            <a:p>
              <a:pPr algn="ctr"/>
              <a:r>
                <a:rPr lang="ar-EG" sz="4000" dirty="0"/>
                <a:t>أتدرب وأقيم مكتسباتي</a:t>
              </a:r>
            </a:p>
          </p:txBody>
        </p:sp>
      </p:grpSp>
    </p:spTree>
    <p:extLst>
      <p:ext uri="{BB962C8B-B14F-4D97-AF65-F5344CB8AC3E}">
        <p14:creationId xmlns:p14="http://schemas.microsoft.com/office/powerpoint/2010/main" val="27743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052736"/>
            <a:ext cx="6624737" cy="584775"/>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dirty="0">
                <a:solidFill>
                  <a:schemeClr val="tx1"/>
                </a:solidFill>
              </a:rPr>
              <a:t>1- ما أبرز ما توقعته من هذا الدرس؟ </a:t>
            </a:r>
            <a:endParaRPr lang="en-US" dirty="0">
              <a:solidFill>
                <a:schemeClr val="tx1"/>
              </a:solidFill>
            </a:endParaRPr>
          </a:p>
        </p:txBody>
      </p:sp>
    </p:spTree>
    <p:extLst>
      <p:ext uri="{BB962C8B-B14F-4D97-AF65-F5344CB8AC3E}">
        <p14:creationId xmlns:p14="http://schemas.microsoft.com/office/powerpoint/2010/main" val="13634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268760"/>
            <a:ext cx="6624737" cy="1080120"/>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dirty="0">
                <a:solidFill>
                  <a:schemeClr val="tx1"/>
                </a:solidFill>
              </a:rPr>
              <a:t>2- ما أهم فكرة أو مهارة اكتسبتها من هذا الدرس؟</a:t>
            </a:r>
            <a:endParaRPr lang="en-US" dirty="0">
              <a:solidFill>
                <a:schemeClr val="tx1"/>
              </a:solidFill>
            </a:endParaRPr>
          </a:p>
        </p:txBody>
      </p:sp>
    </p:spTree>
    <p:extLst>
      <p:ext uri="{BB962C8B-B14F-4D97-AF65-F5344CB8AC3E}">
        <p14:creationId xmlns:p14="http://schemas.microsoft.com/office/powerpoint/2010/main" val="13690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268760"/>
            <a:ext cx="6624737" cy="1080120"/>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dirty="0">
                <a:solidFill>
                  <a:schemeClr val="tx1"/>
                </a:solidFill>
              </a:rPr>
              <a:t>3- ما السؤال الذي بقي عالقًا في ذهنك وتأمل أن تجد الإجابة عنه؟</a:t>
            </a:r>
            <a:endParaRPr lang="en-US" dirty="0">
              <a:solidFill>
                <a:schemeClr val="tx1"/>
              </a:solidFill>
            </a:endParaRPr>
          </a:p>
        </p:txBody>
      </p:sp>
    </p:spTree>
    <p:extLst>
      <p:ext uri="{BB962C8B-B14F-4D97-AF65-F5344CB8AC3E}">
        <p14:creationId xmlns:p14="http://schemas.microsoft.com/office/powerpoint/2010/main" val="101818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268760"/>
            <a:ext cx="6624737" cy="1080120"/>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dirty="0">
                <a:solidFill>
                  <a:schemeClr val="tx1"/>
                </a:solidFill>
              </a:rPr>
              <a:t>4- ما أبرز معلومة لفتت انتباهك في الدرس؟</a:t>
            </a:r>
            <a:endParaRPr lang="en-US" dirty="0">
              <a:solidFill>
                <a:schemeClr val="tx1"/>
              </a:solidFill>
            </a:endParaRPr>
          </a:p>
        </p:txBody>
      </p:sp>
    </p:spTree>
    <p:extLst>
      <p:ext uri="{BB962C8B-B14F-4D97-AF65-F5344CB8AC3E}">
        <p14:creationId xmlns:p14="http://schemas.microsoft.com/office/powerpoint/2010/main" val="942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268760"/>
            <a:ext cx="6624737" cy="1080120"/>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dirty="0">
                <a:solidFill>
                  <a:schemeClr val="tx1"/>
                </a:solidFill>
              </a:rPr>
              <a:t>5- ما أهم ثلاثة مفاهيم تعرفت عليها في الدرس؟</a:t>
            </a:r>
            <a:endParaRPr lang="en-US" dirty="0">
              <a:solidFill>
                <a:schemeClr val="tx1"/>
              </a:solidFill>
            </a:endParaRPr>
          </a:p>
        </p:txBody>
      </p:sp>
    </p:spTree>
    <p:extLst>
      <p:ext uri="{BB962C8B-B14F-4D97-AF65-F5344CB8AC3E}">
        <p14:creationId xmlns:p14="http://schemas.microsoft.com/office/powerpoint/2010/main" val="14449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268760"/>
            <a:ext cx="6624737" cy="1080120"/>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dirty="0">
                <a:solidFill>
                  <a:schemeClr val="tx1"/>
                </a:solidFill>
              </a:rPr>
              <a:t>6- ما الفائدة التي اكتسبتها من هذا الدرس؟</a:t>
            </a:r>
            <a:endParaRPr lang="en-US" dirty="0">
              <a:solidFill>
                <a:schemeClr val="tx1"/>
              </a:solidFill>
            </a:endParaRPr>
          </a:p>
        </p:txBody>
      </p:sp>
    </p:spTree>
    <p:extLst>
      <p:ext uri="{BB962C8B-B14F-4D97-AF65-F5344CB8AC3E}">
        <p14:creationId xmlns:p14="http://schemas.microsoft.com/office/powerpoint/2010/main" val="8722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E8A7F4-2444-4A15-83D0-190F9040B847}"/>
              </a:ext>
            </a:extLst>
          </p:cNvPr>
          <p:cNvSpPr txBox="1"/>
          <p:nvPr/>
        </p:nvSpPr>
        <p:spPr>
          <a:xfrm>
            <a:off x="971600" y="758309"/>
            <a:ext cx="7200800" cy="5262979"/>
          </a:xfrm>
          <a:prstGeom prst="rect">
            <a:avLst/>
          </a:prstGeom>
          <a:noFill/>
          <a:ln w="57150">
            <a:solidFill>
              <a:srgbClr val="FF0000"/>
            </a:solidFill>
            <a:prstDash val="dashDot"/>
          </a:ln>
        </p:spPr>
        <p:txBody>
          <a:bodyPr wrap="square" rtlCol="0">
            <a:spAutoFit/>
          </a:bodyPr>
          <a:lstStyle/>
          <a:p>
            <a:r>
              <a:rPr lang="ar-EG" sz="2800" b="1" dirty="0"/>
              <a:t>الاستدلال نوع من الاستنتاج: استنتاج صدق أو كذب قضية ماء وهو العملية العقلية التي ينتقل فيها الفكر من قضية أو قضايا نعرف حكمها إلى قضية أخرى يراد معرفة الحكم فيها</a:t>
            </a:r>
          </a:p>
          <a:p>
            <a:r>
              <a:rPr lang="ar-EG" sz="2800" b="1" dirty="0"/>
              <a:t>وتسمى القضايا التي يبدأ منها الاستدلال باسم المقدمات، كما تسمى القضية التي عادة ينتهي إليها باسم النتيجة</a:t>
            </a:r>
          </a:p>
          <a:p>
            <a:r>
              <a:rPr lang="ar-EG" sz="2800" b="1" dirty="0"/>
              <a:t>وهكذا يمكن تحديد أهم عناصر عملية الاستدلال في الآتي: </a:t>
            </a:r>
          </a:p>
          <a:p>
            <a:r>
              <a:rPr lang="ar-EG" sz="2800" b="1" dirty="0"/>
              <a:t>1-مقدمة أو مقدمات يستدل بها على صحة النتيجة </a:t>
            </a:r>
          </a:p>
          <a:p>
            <a:r>
              <a:rPr lang="ar-EG" sz="2800" b="1" dirty="0"/>
              <a:t>2. نتيجة تترتب عن هذه المقدمة أو المقدمات، </a:t>
            </a:r>
          </a:p>
          <a:p>
            <a:r>
              <a:rPr lang="ar-EG" sz="2800" b="1" dirty="0"/>
              <a:t>3-علاقات منطقية تربط بين هذه المقدمات وبين النتيجة التي تلزم عنها</a:t>
            </a:r>
          </a:p>
          <a:p>
            <a:r>
              <a:rPr lang="ar-EG" sz="2800" b="1" dirty="0"/>
              <a:t>4-عدة قواعد يعتمد عليها التفكير في انتقاله من المقدمة أو</a:t>
            </a:r>
          </a:p>
          <a:p>
            <a:r>
              <a:rPr lang="ar-EG" sz="2800" b="1" dirty="0"/>
              <a:t>المقدمات إلى النتيجة</a:t>
            </a:r>
          </a:p>
        </p:txBody>
      </p:sp>
    </p:spTree>
    <p:extLst>
      <p:ext uri="{BB962C8B-B14F-4D97-AF65-F5344CB8AC3E}">
        <p14:creationId xmlns:p14="http://schemas.microsoft.com/office/powerpoint/2010/main" val="25833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AF7610CA-AC5A-492B-AB67-45CCDF89CBF0}"/>
              </a:ext>
            </a:extLst>
          </p:cNvPr>
          <p:cNvSpPr txBox="1"/>
          <p:nvPr/>
        </p:nvSpPr>
        <p:spPr>
          <a:xfrm>
            <a:off x="1259631" y="1268760"/>
            <a:ext cx="6624737" cy="3024336"/>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EG"/>
            </a:defPPr>
            <a:lvl1pPr algn="ctr">
              <a:defRPr sz="3200" b="1">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EG" sz="4000" dirty="0">
                <a:solidFill>
                  <a:schemeClr val="tx1"/>
                </a:solidFill>
              </a:rPr>
              <a:t>7- هل ما اكتسبته من معارف ومهارات في هذا الدرس سوف يغير في طريقة استدلالك؟ اذكر بعض الخطوات التي سوف تساعدك على ذلك.</a:t>
            </a:r>
            <a:endParaRPr lang="en-US" sz="4000" dirty="0">
              <a:solidFill>
                <a:schemeClr val="tx1"/>
              </a:solidFill>
            </a:endParaRPr>
          </a:p>
        </p:txBody>
      </p:sp>
    </p:spTree>
    <p:extLst>
      <p:ext uri="{BB962C8B-B14F-4D97-AF65-F5344CB8AC3E}">
        <p14:creationId xmlns:p14="http://schemas.microsoft.com/office/powerpoint/2010/main" val="351667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662EAA1F-089B-46DC-9E13-8A289216A86F}"/>
              </a:ext>
            </a:extLst>
          </p:cNvPr>
          <p:cNvGrpSpPr/>
          <p:nvPr/>
        </p:nvGrpSpPr>
        <p:grpSpPr>
          <a:xfrm>
            <a:off x="1835697" y="620688"/>
            <a:ext cx="5359026" cy="5359026"/>
            <a:chOff x="1835697" y="620688"/>
            <a:chExt cx="5359026" cy="5359026"/>
          </a:xfrm>
        </p:grpSpPr>
        <p:pic>
          <p:nvPicPr>
            <p:cNvPr id="6" name="صورة 5">
              <a:extLst>
                <a:ext uri="{FF2B5EF4-FFF2-40B4-BE49-F238E27FC236}">
                  <a16:creationId xmlns:a16="http://schemas.microsoft.com/office/drawing/2014/main" id="{F77AA6D7-7E74-4BBB-BF94-BB6399011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7" y="620688"/>
              <a:ext cx="5359026" cy="5359026"/>
            </a:xfrm>
            <a:prstGeom prst="rect">
              <a:avLst/>
            </a:prstGeom>
          </p:spPr>
        </p:pic>
        <p:sp>
          <p:nvSpPr>
            <p:cNvPr id="5" name="عنوان 1">
              <a:extLst>
                <a:ext uri="{FF2B5EF4-FFF2-40B4-BE49-F238E27FC236}">
                  <a16:creationId xmlns:a16="http://schemas.microsoft.com/office/drawing/2014/main" id="{B4ACBC93-A8C5-4058-B816-D494C486E766}"/>
                </a:ext>
              </a:extLst>
            </p:cNvPr>
            <p:cNvSpPr txBox="1">
              <a:spLocks/>
            </p:cNvSpPr>
            <p:nvPr/>
          </p:nvSpPr>
          <p:spPr>
            <a:xfrm rot="20741800">
              <a:off x="4148352" y="3558395"/>
              <a:ext cx="2272846" cy="936105"/>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EG" sz="8000" b="1" i="1" dirty="0">
                  <a:solidFill>
                    <a:schemeClr val="bg1"/>
                  </a:solidFill>
                  <a:effectLst>
                    <a:outerShdw blurRad="38100" dist="38100" dir="2700000" algn="tl">
                      <a:srgbClr val="000000">
                        <a:alpha val="43137"/>
                      </a:srgbClr>
                    </a:outerShdw>
                  </a:effectLst>
                  <a:cs typeface="PT Simple Bold Ruled" panose="02010400000000000000" pitchFamily="2" charset="-78"/>
                </a:rPr>
                <a:t>أقرأ</a:t>
              </a:r>
            </a:p>
          </p:txBody>
        </p:sp>
        <p:sp>
          <p:nvSpPr>
            <p:cNvPr id="7" name="عنوان 1">
              <a:extLst>
                <a:ext uri="{FF2B5EF4-FFF2-40B4-BE49-F238E27FC236}">
                  <a16:creationId xmlns:a16="http://schemas.microsoft.com/office/drawing/2014/main" id="{EFA1397B-8F6F-4B31-A68B-E36F13E58F1C}"/>
                </a:ext>
              </a:extLst>
            </p:cNvPr>
            <p:cNvSpPr txBox="1">
              <a:spLocks/>
            </p:cNvSpPr>
            <p:nvPr/>
          </p:nvSpPr>
          <p:spPr>
            <a:xfrm rot="657427">
              <a:off x="2537831" y="3453745"/>
              <a:ext cx="2272846" cy="936105"/>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EG" sz="6600" b="1" dirty="0">
                  <a:solidFill>
                    <a:schemeClr val="bg1"/>
                  </a:solidFill>
                  <a:effectLst>
                    <a:outerShdw blurRad="38100" dist="38100" dir="2700000" algn="tl">
                      <a:srgbClr val="000000">
                        <a:alpha val="43137"/>
                      </a:srgbClr>
                    </a:outerShdw>
                  </a:effectLst>
                  <a:cs typeface="PT Simple Bold Ruled" panose="02010400000000000000" pitchFamily="2" charset="-78"/>
                </a:rPr>
                <a:t>(1)</a:t>
              </a:r>
            </a:p>
          </p:txBody>
        </p:sp>
      </p:grpSp>
    </p:spTree>
    <p:extLst>
      <p:ext uri="{BB962C8B-B14F-4D97-AF65-F5344CB8AC3E}">
        <p14:creationId xmlns:p14="http://schemas.microsoft.com/office/powerpoint/2010/main" val="353024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1" name="مستطيل: زوايا مستديرة 10">
            <a:extLst>
              <a:ext uri="{FF2B5EF4-FFF2-40B4-BE49-F238E27FC236}">
                <a16:creationId xmlns:a16="http://schemas.microsoft.com/office/drawing/2014/main" id="{CF20B972-C0C3-4D2B-9D67-8E7B0A835FDE}"/>
              </a:ext>
            </a:extLst>
          </p:cNvPr>
          <p:cNvSpPr/>
          <p:nvPr/>
        </p:nvSpPr>
        <p:spPr>
          <a:xfrm>
            <a:off x="845586" y="512676"/>
            <a:ext cx="7452828" cy="5832648"/>
          </a:xfrm>
          <a:prstGeom prst="roundRect">
            <a:avLst>
              <a:gd name="adj" fmla="val 8828"/>
            </a:avLst>
          </a:prstGeom>
          <a:solidFill>
            <a:schemeClr val="bg2">
              <a:lumMod val="9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EG" sz="3200" b="1" dirty="0">
                <a:solidFill>
                  <a:schemeClr val="tx1"/>
                </a:solidFill>
              </a:rPr>
              <a:t>هناك نوعان أساسيان للاستدلال:</a:t>
            </a:r>
          </a:p>
          <a:p>
            <a:r>
              <a:rPr lang="ar-EG" sz="3200" b="1" dirty="0">
                <a:solidFill>
                  <a:srgbClr val="C00000"/>
                </a:solidFill>
              </a:rPr>
              <a:t>الاستدلال الاستنباطي: </a:t>
            </a:r>
            <a:r>
              <a:rPr lang="ar-EG" sz="3200" b="1" dirty="0">
                <a:solidFill>
                  <a:srgbClr val="002060"/>
                </a:solidFill>
              </a:rPr>
              <a:t>أي الاستدلال من العام إلى الخاص، وهو الذي يؤدي إلى استنتاج القاعدة أو التصور بناء</a:t>
            </a:r>
          </a:p>
          <a:p>
            <a:r>
              <a:rPr lang="ar-EG" sz="3200" b="1" dirty="0">
                <a:solidFill>
                  <a:srgbClr val="002060"/>
                </a:solidFill>
              </a:rPr>
              <a:t>على المعلومات أو الحقائق المعطاة معتمدا على مقدمات عامة موضوعة ومعلومة؛ بحيث ينتقل تفكيره من العام إلى الخاص، إن الاستدلال الاستنباطي يمكننا من الحصول على معلومة خاصة من معلومة عامة.</a:t>
            </a:r>
          </a:p>
          <a:p>
            <a:r>
              <a:rPr lang="ar-EG" sz="3200" b="1" dirty="0">
                <a:solidFill>
                  <a:srgbClr val="C00000"/>
                </a:solidFill>
              </a:rPr>
              <a:t>الاستدلال الاستقرائي: </a:t>
            </a:r>
            <a:r>
              <a:rPr lang="ar-EG" sz="3200" b="1" dirty="0">
                <a:solidFill>
                  <a:srgbClr val="002060"/>
                </a:solidFill>
              </a:rPr>
              <a:t>وفيه يسير التفكير من الخاص إلى العام، ومن الجزئي إلى الكلي يستخدم للتحقق من صدق المعرفة الجزئية من خلال الملاحظة والتجربة.</a:t>
            </a:r>
          </a:p>
        </p:txBody>
      </p:sp>
    </p:spTree>
    <p:extLst>
      <p:ext uri="{BB962C8B-B14F-4D97-AF65-F5344CB8AC3E}">
        <p14:creationId xmlns:p14="http://schemas.microsoft.com/office/powerpoint/2010/main" val="39440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11" name="مستطيل: زوايا مستديرة 10">
            <a:extLst>
              <a:ext uri="{FF2B5EF4-FFF2-40B4-BE49-F238E27FC236}">
                <a16:creationId xmlns:a16="http://schemas.microsoft.com/office/drawing/2014/main" id="{CF20B972-C0C3-4D2B-9D67-8E7B0A835FDE}"/>
              </a:ext>
            </a:extLst>
          </p:cNvPr>
          <p:cNvSpPr/>
          <p:nvPr/>
        </p:nvSpPr>
        <p:spPr>
          <a:xfrm>
            <a:off x="863588" y="692696"/>
            <a:ext cx="7416824" cy="5400600"/>
          </a:xfrm>
          <a:prstGeom prst="roundRect">
            <a:avLst>
              <a:gd name="adj" fmla="val 8201"/>
            </a:avLst>
          </a:prstGeom>
          <a:solidFill>
            <a:schemeClr val="bg2">
              <a:lumMod val="9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EG" sz="2800" b="1" dirty="0">
                <a:solidFill>
                  <a:schemeClr val="tx1"/>
                </a:solidFill>
              </a:rPr>
              <a:t>يسمى الاستدلال الاستنباطي مباشرا عندما يتكون من مقدمة واحدة.</a:t>
            </a:r>
          </a:p>
          <a:p>
            <a:r>
              <a:rPr lang="ar-EG" sz="2800" b="1" dirty="0">
                <a:solidFill>
                  <a:schemeClr val="tx1"/>
                </a:solidFill>
              </a:rPr>
              <a:t> مثال: إذا كان كل السعوديين كرماء</a:t>
            </a:r>
          </a:p>
          <a:p>
            <a:r>
              <a:rPr lang="ar-EG" sz="2800" b="1" dirty="0">
                <a:solidFill>
                  <a:schemeClr val="tx1"/>
                </a:solidFill>
              </a:rPr>
              <a:t>فإن بعض الكرماء سعوديون</a:t>
            </a:r>
          </a:p>
          <a:p>
            <a:r>
              <a:rPr lang="ar-EG" sz="2800" b="1" dirty="0">
                <a:solidFill>
                  <a:schemeClr val="tx1"/>
                </a:solidFill>
              </a:rPr>
              <a:t>وقد يكون الاستدلال غير مباشر عندما يتكون من مقدمتين أو أكثر ونتيجة . مثال: إذا كانت زاوية "أ" تساوي زاوية "ب"،</a:t>
            </a:r>
          </a:p>
          <a:p>
            <a:r>
              <a:rPr lang="ar-EG" sz="2800" b="1" dirty="0">
                <a:solidFill>
                  <a:schemeClr val="tx1"/>
                </a:solidFill>
              </a:rPr>
              <a:t>وكانت زاوية "ب" تساوي زاوية "ج"،</a:t>
            </a:r>
          </a:p>
          <a:p>
            <a:r>
              <a:rPr lang="ar-EG" sz="2800" b="1" dirty="0">
                <a:solidFill>
                  <a:schemeClr val="tx1"/>
                </a:solidFill>
              </a:rPr>
              <a:t>فإن زاوية "أ" تساوي زاوية 'ج’.</a:t>
            </a:r>
          </a:p>
          <a:p>
            <a:r>
              <a:rPr lang="ar-EG" sz="2800" b="1" dirty="0">
                <a:solidFill>
                  <a:schemeClr val="tx1"/>
                </a:solidFill>
              </a:rPr>
              <a:t> مقدمة أولى زاوية "أ" تساوي زاوية ب"</a:t>
            </a:r>
          </a:p>
          <a:p>
            <a:r>
              <a:rPr lang="ar-EG" sz="2800" b="1" dirty="0">
                <a:solidFill>
                  <a:schemeClr val="tx1"/>
                </a:solidFill>
              </a:rPr>
              <a:t> مقدمة ثانية زاوية "ب" تساوي زاوية "ج"</a:t>
            </a:r>
          </a:p>
          <a:p>
            <a:r>
              <a:rPr lang="ar-EG" sz="2800" b="1" dirty="0">
                <a:solidFill>
                  <a:schemeClr val="tx1"/>
                </a:solidFill>
              </a:rPr>
              <a:t> نتيجة زاوية "أ" تساوي زاوية 'ج</a:t>
            </a:r>
          </a:p>
        </p:txBody>
      </p:sp>
    </p:spTree>
    <p:extLst>
      <p:ext uri="{BB962C8B-B14F-4D97-AF65-F5344CB8AC3E}">
        <p14:creationId xmlns:p14="http://schemas.microsoft.com/office/powerpoint/2010/main" val="184721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4ACF132A-3526-41F2-88DD-52B6EE4D950E}"/>
              </a:ext>
            </a:extLst>
          </p:cNvPr>
          <p:cNvSpPr/>
          <p:nvPr/>
        </p:nvSpPr>
        <p:spPr>
          <a:xfrm>
            <a:off x="962599" y="728700"/>
            <a:ext cx="7218802" cy="5400600"/>
          </a:xfrm>
          <a:prstGeom prst="roundRect">
            <a:avLst>
              <a:gd name="adj" fmla="val 8201"/>
            </a:avLst>
          </a:prstGeom>
          <a:solidFill>
            <a:schemeClr val="bg2">
              <a:lumMod val="9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spcBef>
                <a:spcPts val="0"/>
              </a:spcBef>
              <a:spcAft>
                <a:spcPts val="500"/>
              </a:spcAft>
            </a:pPr>
            <a:r>
              <a:rPr lang="ar-EG" sz="2800" b="1" i="0" u="none" strike="noStrike" dirty="0">
                <a:solidFill>
                  <a:schemeClr val="tx1"/>
                </a:solidFill>
                <a:effectLst/>
                <a:latin typeface="Arial" panose="020B0604020202020204" pitchFamily="34" charset="0"/>
              </a:rPr>
              <a:t>ويطلق على بعض أنواع الاستدلال الاستنباطي "الاستدلال الشرطي " أو " الافتراضي" ، عندما يتكون من مقدمة كبرى (يتم صياغتها بشكل افتراضي)، ومقدمة صفري (عبارة عن قضية </a:t>
            </a:r>
            <a:r>
              <a:rPr lang="ar-EG" sz="2800" b="1" i="0" u="none" strike="noStrike" dirty="0" err="1">
                <a:solidFill>
                  <a:schemeClr val="tx1"/>
                </a:solidFill>
                <a:effectLst/>
                <a:latin typeface="Arial" panose="020B0604020202020204" pitchFamily="34" charset="0"/>
              </a:rPr>
              <a:t>حملية</a:t>
            </a:r>
            <a:r>
              <a:rPr lang="ar-EG" sz="2800" b="1" i="0" u="none" strike="noStrike" dirty="0">
                <a:solidFill>
                  <a:schemeClr val="tx1"/>
                </a:solidFill>
                <a:effectLst/>
                <a:latin typeface="Arial" panose="020B0604020202020204" pitchFamily="34" charset="0"/>
              </a:rPr>
              <a:t>) ونتيجة يستدل عليها من المقدمتين؛ في المقدمة الكبرى عبارة عن قضية شرطية، تتكون من شرطين يرتبطان بصيفة | شرطية؛ يسمى الأول (المقدم) ويسمى الثاني (التالي).</a:t>
            </a:r>
            <a:endParaRPr lang="ar-EG" sz="2800" b="1" dirty="0">
              <a:solidFill>
                <a:schemeClr val="tx1"/>
              </a:solidFill>
              <a:effectLst/>
            </a:endParaRPr>
          </a:p>
          <a:p>
            <a:pPr algn="r" rtl="1">
              <a:spcBef>
                <a:spcPts val="0"/>
              </a:spcBef>
              <a:spcAft>
                <a:spcPts val="500"/>
              </a:spcAft>
            </a:pPr>
            <a:r>
              <a:rPr lang="ar-EG" sz="2800" b="1" i="0" u="none" strike="noStrike" dirty="0">
                <a:solidFill>
                  <a:schemeClr val="tx1"/>
                </a:solidFill>
                <a:effectLst/>
                <a:latin typeface="Arial" panose="020B0604020202020204" pitchFamily="34" charset="0"/>
              </a:rPr>
              <a:t>مثال: إذا انخفضت الأسعار أقبل الناس على الشراء</a:t>
            </a:r>
          </a:p>
          <a:p>
            <a:pPr algn="r" rtl="1">
              <a:spcBef>
                <a:spcPts val="0"/>
              </a:spcBef>
              <a:spcAft>
                <a:spcPts val="500"/>
              </a:spcAft>
            </a:pPr>
            <a:r>
              <a:rPr lang="ar-EG" sz="2800" b="1" i="0" u="none" strike="noStrike" dirty="0">
                <a:solidFill>
                  <a:schemeClr val="tx1"/>
                </a:solidFill>
                <a:effectLst/>
                <a:latin typeface="Arial" panose="020B0604020202020204" pitchFamily="34" charset="0"/>
              </a:rPr>
              <a:t>المقدم انخفضت الأسعار،</a:t>
            </a:r>
          </a:p>
          <a:p>
            <a:pPr algn="r" rtl="1">
              <a:spcBef>
                <a:spcPts val="0"/>
              </a:spcBef>
              <a:spcAft>
                <a:spcPts val="500"/>
              </a:spcAft>
            </a:pPr>
            <a:r>
              <a:rPr lang="ar-EG" sz="2800" b="1" i="0" u="none" strike="noStrike" dirty="0">
                <a:solidFill>
                  <a:schemeClr val="tx1"/>
                </a:solidFill>
                <a:effectLst/>
                <a:latin typeface="Arial" panose="020B0604020202020204" pitchFamily="34" charset="0"/>
              </a:rPr>
              <a:t> التالي أقبل الناس على الشراء</a:t>
            </a:r>
          </a:p>
          <a:p>
            <a:pPr algn="r" rtl="1">
              <a:spcBef>
                <a:spcPts val="0"/>
              </a:spcBef>
              <a:spcAft>
                <a:spcPts val="500"/>
              </a:spcAft>
            </a:pPr>
            <a:r>
              <a:rPr lang="ar-EG" sz="2800" b="1" i="0" u="none" strike="noStrike" dirty="0">
                <a:solidFill>
                  <a:schemeClr val="tx1"/>
                </a:solidFill>
                <a:effectLst/>
                <a:latin typeface="Arial" panose="020B0604020202020204" pitchFamily="34" charset="0"/>
              </a:rPr>
              <a:t> النتيجة إذن أقبل الناس على الشراء</a:t>
            </a:r>
          </a:p>
        </p:txBody>
      </p:sp>
    </p:spTree>
    <p:extLst>
      <p:ext uri="{BB962C8B-B14F-4D97-AF65-F5344CB8AC3E}">
        <p14:creationId xmlns:p14="http://schemas.microsoft.com/office/powerpoint/2010/main" val="9772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4ACF132A-3526-41F2-88DD-52B6EE4D950E}"/>
              </a:ext>
            </a:extLst>
          </p:cNvPr>
          <p:cNvSpPr/>
          <p:nvPr/>
        </p:nvSpPr>
        <p:spPr>
          <a:xfrm>
            <a:off x="787079" y="800708"/>
            <a:ext cx="7569841" cy="5256584"/>
          </a:xfrm>
          <a:prstGeom prst="roundRect">
            <a:avLst>
              <a:gd name="adj" fmla="val 7969"/>
            </a:avLst>
          </a:prstGeom>
          <a:solidFill>
            <a:schemeClr val="bg2">
              <a:lumMod val="9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spcBef>
                <a:spcPts val="0"/>
              </a:spcBef>
              <a:spcAft>
                <a:spcPts val="500"/>
              </a:spcAft>
            </a:pPr>
            <a:r>
              <a:rPr lang="ar-EG" sz="2800" b="1" i="0" u="none" strike="noStrike" dirty="0">
                <a:solidFill>
                  <a:srgbClr val="869B00"/>
                </a:solidFill>
                <a:effectLst/>
                <a:latin typeface="Arial" panose="020B0604020202020204" pitchFamily="34" charset="0"/>
              </a:rPr>
              <a:t>مثال آخر: إذا كان سعر السلعة رخيصا كان سهل المنال.</a:t>
            </a:r>
          </a:p>
          <a:p>
            <a:pPr algn="r" rtl="1">
              <a:spcBef>
                <a:spcPts val="0"/>
              </a:spcBef>
              <a:spcAft>
                <a:spcPts val="500"/>
              </a:spcAft>
            </a:pPr>
            <a:r>
              <a:rPr lang="ar-EG" sz="2800" b="1" i="0" u="none" strike="noStrike" dirty="0">
                <a:solidFill>
                  <a:srgbClr val="869B00"/>
                </a:solidFill>
                <a:effectLst/>
                <a:latin typeface="Arial" panose="020B0604020202020204" pitchFamily="34" charset="0"/>
              </a:rPr>
              <a:t> المقدم سعر السلعة رخيصة</a:t>
            </a:r>
          </a:p>
          <a:p>
            <a:pPr algn="r" rtl="1">
              <a:spcBef>
                <a:spcPts val="0"/>
              </a:spcBef>
              <a:spcAft>
                <a:spcPts val="500"/>
              </a:spcAft>
            </a:pPr>
            <a:r>
              <a:rPr lang="ar-EG" sz="2800" b="1" i="0" u="none" strike="noStrike" dirty="0">
                <a:solidFill>
                  <a:srgbClr val="869B00"/>
                </a:solidFill>
                <a:effectLst/>
                <a:latin typeface="Arial" panose="020B0604020202020204" pitchFamily="34" charset="0"/>
              </a:rPr>
              <a:t> التالي سهل المنال،</a:t>
            </a:r>
            <a:endParaRPr lang="ar-EG" sz="2800" b="1" dirty="0">
              <a:effectLst/>
            </a:endParaRPr>
          </a:p>
          <a:p>
            <a:pPr algn="r" rtl="1">
              <a:spcBef>
                <a:spcPts val="0"/>
              </a:spcBef>
              <a:spcAft>
                <a:spcPts val="500"/>
              </a:spcAft>
            </a:pPr>
            <a:r>
              <a:rPr lang="ar-EG" sz="2800" b="1" dirty="0">
                <a:solidFill>
                  <a:srgbClr val="869B00"/>
                </a:solidFill>
                <a:latin typeface="Arial" panose="020B0604020202020204" pitchFamily="34" charset="0"/>
              </a:rPr>
              <a:t>النتيجة إذن سهل المنال. </a:t>
            </a:r>
          </a:p>
          <a:p>
            <a:pPr algn="r" rtl="1">
              <a:spcBef>
                <a:spcPts val="0"/>
              </a:spcBef>
              <a:spcAft>
                <a:spcPts val="500"/>
              </a:spcAft>
            </a:pPr>
            <a:r>
              <a:rPr lang="ar-EG" sz="2800" b="1" i="0" u="none" strike="noStrike" dirty="0">
                <a:solidFill>
                  <a:srgbClr val="5C5900"/>
                </a:solidFill>
                <a:effectLst/>
                <a:latin typeface="Arial" panose="020B0604020202020204" pitchFamily="34" charset="0"/>
              </a:rPr>
              <a:t>أما الاستدلال الاستقرائي فمثله كالتالي</a:t>
            </a:r>
            <a:endParaRPr lang="ar-EG" sz="2800" b="1" dirty="0">
              <a:effectLst/>
            </a:endParaRPr>
          </a:p>
          <a:p>
            <a:pPr algn="r" rtl="1">
              <a:spcBef>
                <a:spcPts val="0"/>
              </a:spcBef>
              <a:spcAft>
                <a:spcPts val="500"/>
              </a:spcAft>
            </a:pPr>
            <a:r>
              <a:rPr lang="ar-EG" sz="2800" b="1" i="0" u="none" strike="noStrike" dirty="0">
                <a:solidFill>
                  <a:srgbClr val="A1C800"/>
                </a:solidFill>
                <a:effectLst/>
                <a:latin typeface="Arial" panose="020B0604020202020204" pitchFamily="34" charset="0"/>
              </a:rPr>
              <a:t>الحديد يتمدد بالحرارة.</a:t>
            </a:r>
          </a:p>
          <a:p>
            <a:pPr algn="r" rtl="1">
              <a:spcBef>
                <a:spcPts val="0"/>
              </a:spcBef>
              <a:spcAft>
                <a:spcPts val="500"/>
              </a:spcAft>
            </a:pPr>
            <a:r>
              <a:rPr lang="ar-EG" sz="2800" b="1" i="0" u="none" strike="noStrike" dirty="0">
                <a:solidFill>
                  <a:srgbClr val="A1C800"/>
                </a:solidFill>
                <a:effectLst/>
                <a:latin typeface="Arial" panose="020B0604020202020204" pitchFamily="34" charset="0"/>
              </a:rPr>
              <a:t> النحاس يتمدد بالحرارة</a:t>
            </a:r>
          </a:p>
          <a:p>
            <a:pPr algn="r" rtl="1">
              <a:spcBef>
                <a:spcPts val="0"/>
              </a:spcBef>
              <a:spcAft>
                <a:spcPts val="500"/>
              </a:spcAft>
            </a:pPr>
            <a:r>
              <a:rPr lang="ar-EG" sz="2800" b="1" i="0" u="none" strike="noStrike" dirty="0">
                <a:solidFill>
                  <a:srgbClr val="A1C800"/>
                </a:solidFill>
                <a:effectLst/>
                <a:latin typeface="Arial" panose="020B0604020202020204" pitchFamily="34" charset="0"/>
              </a:rPr>
              <a:t> الرصاص يتمدد بالحرارة</a:t>
            </a:r>
          </a:p>
          <a:p>
            <a:pPr algn="r" rtl="1">
              <a:spcBef>
                <a:spcPts val="0"/>
              </a:spcBef>
              <a:spcAft>
                <a:spcPts val="500"/>
              </a:spcAft>
            </a:pPr>
            <a:r>
              <a:rPr lang="ar-EG" sz="2800" b="1" i="0" u="none" strike="noStrike" dirty="0">
                <a:solidFill>
                  <a:srgbClr val="A1C800"/>
                </a:solidFill>
                <a:effectLst/>
                <a:latin typeface="Arial" panose="020B0604020202020204" pitchFamily="34" charset="0"/>
              </a:rPr>
              <a:t> إذن المعدن يتمدد بالحرارة</a:t>
            </a:r>
            <a:endParaRPr lang="ar-EG" sz="2800" b="1" dirty="0">
              <a:effectLst/>
            </a:endParaRPr>
          </a:p>
        </p:txBody>
      </p:sp>
    </p:spTree>
    <p:extLst>
      <p:ext uri="{BB962C8B-B14F-4D97-AF65-F5344CB8AC3E}">
        <p14:creationId xmlns:p14="http://schemas.microsoft.com/office/powerpoint/2010/main" val="34382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TotalTime>
  <Words>1686</Words>
  <Application>Microsoft Office PowerPoint</Application>
  <PresentationFormat>عرض على الشاشة (4:3)</PresentationFormat>
  <Paragraphs>140</Paragraphs>
  <Slides>40</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40</vt:i4>
      </vt:variant>
    </vt:vector>
  </HeadingPairs>
  <TitlesOfParts>
    <vt:vector size="46" baseType="lpstr">
      <vt:lpstr>Arial</vt:lpstr>
      <vt:lpstr>Calibri</vt:lpstr>
      <vt:lpstr>Courier New</vt:lpstr>
      <vt:lpstr>Times New Roman</vt:lpstr>
      <vt:lpstr>Wingdings</vt:lpstr>
      <vt:lpstr>نسق Office</vt:lpstr>
      <vt:lpstr>الدرس الأول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 www.ien.edu.sa ٨ </dc:title>
  <dc:creator>Eman Adel</dc:creator>
  <cp:lastModifiedBy>4916</cp:lastModifiedBy>
  <cp:revision>137</cp:revision>
  <dcterms:created xsi:type="dcterms:W3CDTF">2020-12-01T14:21:27Z</dcterms:created>
  <dcterms:modified xsi:type="dcterms:W3CDTF">2021-09-25T13:15:38Z</dcterms:modified>
</cp:coreProperties>
</file>