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85" r:id="rId9"/>
    <p:sldId id="262" r:id="rId10"/>
    <p:sldId id="263" r:id="rId11"/>
    <p:sldId id="264" r:id="rId12"/>
    <p:sldId id="266" r:id="rId13"/>
    <p:sldId id="267" r:id="rId14"/>
    <p:sldId id="269" r:id="rId15"/>
    <p:sldId id="268" r:id="rId16"/>
    <p:sldId id="270" r:id="rId17"/>
    <p:sldId id="271" r:id="rId18"/>
    <p:sldId id="280" r:id="rId19"/>
    <p:sldId id="281" r:id="rId20"/>
    <p:sldId id="282" r:id="rId21"/>
    <p:sldId id="283" r:id="rId22"/>
    <p:sldId id="284" r:id="rId23"/>
    <p:sldId id="273" r:id="rId24"/>
    <p:sldId id="272" r:id="rId25"/>
  </p:sldIdLst>
  <p:sldSz cx="18288000" cy="10287000"/>
  <p:notesSz cx="6858000" cy="9144000"/>
  <p:embeddedFontLst>
    <p:embeddedFont>
      <p:font typeface="29LT Riwaya Informal" panose="020B0604020202020204" charset="-78"/>
      <p:regular r:id="rId26"/>
    </p:embeddedFont>
    <p:embeddedFont>
      <p:font typeface="29LT Zarid Display Light Bold" panose="020B0604020202020204" charset="-78"/>
      <p:regular r:id="rId27"/>
    </p:embeddedFont>
    <p:embeddedFont>
      <p:font typeface="Calibri" panose="020F0502020204030204" pitchFamily="34" charset="0"/>
      <p:regular r:id="rId28"/>
      <p:bold r:id="rId29"/>
    </p:embeddedFont>
    <p:embeddedFont>
      <p:font typeface="Gilda Display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6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6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9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7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68919" y="-3415154"/>
            <a:ext cx="10808939" cy="17365434"/>
            <a:chOff x="0" y="0"/>
            <a:chExt cx="14411919" cy="2315391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788130">
              <a:off x="1908439" y="6798097"/>
              <a:ext cx="7850521" cy="97687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528272">
              <a:off x="5459255" y="-779638"/>
              <a:ext cx="7850521" cy="976874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973372" y="13385164"/>
              <a:ext cx="7850521" cy="9768748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8929" y="7241862"/>
            <a:ext cx="2538599" cy="245551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2347980" y="-3592481"/>
            <a:ext cx="10808939" cy="17365434"/>
            <a:chOff x="0" y="0"/>
            <a:chExt cx="14411919" cy="2315391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9011869">
              <a:off x="4652959" y="6587067"/>
              <a:ext cx="7850521" cy="976874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271727">
              <a:off x="1102143" y="14164802"/>
              <a:ext cx="7850521" cy="976874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88026" y="0"/>
              <a:ext cx="7850521" cy="9768748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50953" y="7241862"/>
            <a:ext cx="2538599" cy="24555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34643">
            <a:off x="331297" y="351085"/>
            <a:ext cx="2538599" cy="24555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292494" y="286434"/>
            <a:ext cx="2538599" cy="2455517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046960" y="1915444"/>
            <a:ext cx="10194080" cy="6349585"/>
            <a:chOff x="0" y="0"/>
            <a:chExt cx="13592106" cy="846611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327931"/>
              <a:ext cx="13592106" cy="580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00"/>
                </a:lnSpc>
              </a:pPr>
              <a:r>
                <a:rPr lang="en-US" sz="9500">
                  <a:solidFill>
                    <a:srgbClr val="F6F6E9"/>
                  </a:solidFill>
                  <a:cs typeface="Araboto"/>
                </a:rPr>
                <a:t>مادة الحديث</a:t>
              </a:r>
            </a:p>
            <a:p>
              <a:pPr marL="0" lvl="0" indent="0" algn="ctr">
                <a:lnSpc>
                  <a:spcPts val="11400"/>
                </a:lnSpc>
                <a:spcBef>
                  <a:spcPct val="0"/>
                </a:spcBef>
              </a:pPr>
              <a:r>
                <a:rPr lang="en-US" sz="9500">
                  <a:solidFill>
                    <a:srgbClr val="F6F6E9"/>
                  </a:solidFill>
                  <a:cs typeface="Araboto"/>
                </a:rPr>
                <a:t>أحب الأعمال إلى الله</a:t>
              </a:r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664360" y="0"/>
              <a:ext cx="6263386" cy="112740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664360" y="7338703"/>
              <a:ext cx="6263386" cy="112740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77783" y="1266964"/>
            <a:ext cx="12932433" cy="7811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742"/>
              </a:lnSpc>
            </a:pP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عَنْ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عَبدُ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اللهِ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بنُ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مَسعودٍ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رَضيَ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اللهُ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عنه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قال</a:t>
            </a:r>
            <a:endParaRPr lang="en-US" sz="7285" dirty="0">
              <a:solidFill>
                <a:srgbClr val="6B5151"/>
              </a:solidFill>
              <a:latin typeface="29LT Riwaya Informal" panose="020B0604020202020204" charset="-78"/>
              <a:cs typeface="29LT Riwaya Informal" panose="020B0604020202020204" charset="-78"/>
            </a:endParaRPr>
          </a:p>
          <a:p>
            <a:pPr algn="ctr" rtl="1">
              <a:lnSpc>
                <a:spcPts val="8742"/>
              </a:lnSpc>
            </a:pP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سَأَلْتُ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النبيَّ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صَلَّى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اللهُ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عليه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وسلَّمَ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: </a:t>
            </a:r>
          </a:p>
          <a:p>
            <a:pPr algn="ctr" rtl="1">
              <a:lnSpc>
                <a:spcPts val="8742"/>
              </a:lnSpc>
            </a:pP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أيُّ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العَمَلِ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أحَبُّ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إلى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اللَّهِ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؟ </a:t>
            </a:r>
          </a:p>
          <a:p>
            <a:pPr algn="ctr" rtl="1">
              <a:lnSpc>
                <a:spcPts val="8742"/>
              </a:lnSpc>
            </a:pP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قالَ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: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الصَّلاةُ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علَى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وقْتِها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،</a:t>
            </a:r>
          </a:p>
          <a:p>
            <a:pPr algn="ctr" rtl="1">
              <a:lnSpc>
                <a:spcPts val="8742"/>
              </a:lnSpc>
            </a:pP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قالَ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: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ثُمَّ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أيٌّ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؟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قالَ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: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ثُمَّ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برُّ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الوالِدَيْنِ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، </a:t>
            </a:r>
          </a:p>
          <a:p>
            <a:pPr algn="ctr" rtl="1">
              <a:lnSpc>
                <a:spcPts val="8742"/>
              </a:lnSpc>
            </a:pP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قالَ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: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ثُمَّ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أيٌّ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؟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قالَ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: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الجِهادُ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في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سَبيلِ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اللَّهِ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،</a:t>
            </a:r>
          </a:p>
          <a:p>
            <a:pPr algn="ctr" rtl="1">
              <a:lnSpc>
                <a:spcPts val="8742"/>
              </a:lnSpc>
            </a:pP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قالَ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: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حدَّثَني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بهِنَّ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،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ولَوِ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اسْتَزَدْتُهُ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en-US" sz="7285" dirty="0" err="1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لَزادَنِي</a:t>
            </a:r>
            <a:r>
              <a:rPr lang="en-US" sz="7285" dirty="0">
                <a:solidFill>
                  <a:srgbClr val="6B5151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5259" y="4520361"/>
            <a:ext cx="1099645" cy="10196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19534" y="4520361"/>
            <a:ext cx="1099645" cy="10196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9921" y="7451027"/>
            <a:ext cx="2492167" cy="2437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227012" y="7451027"/>
            <a:ext cx="2492167" cy="24377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568821" y="398181"/>
            <a:ext cx="2492167" cy="2437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315912" y="398181"/>
            <a:ext cx="2492167" cy="2437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45072" y="614599"/>
            <a:ext cx="977127" cy="9879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-1072476" y="-677220"/>
            <a:ext cx="3175426" cy="35715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6185051" y="-677220"/>
            <a:ext cx="3175426" cy="35715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b="22208"/>
          <a:stretch>
            <a:fillRect/>
          </a:stretch>
        </p:blipFill>
        <p:spPr>
          <a:xfrm>
            <a:off x="3270438" y="876300"/>
            <a:ext cx="12126397" cy="7348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0" y="7601552"/>
            <a:ext cx="977127" cy="987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68400" y="7523055"/>
            <a:ext cx="977127" cy="987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734"/>
          <a:stretch>
            <a:fillRect/>
          </a:stretch>
        </p:blipFill>
        <p:spPr>
          <a:xfrm>
            <a:off x="10367982" y="601059"/>
            <a:ext cx="6891318" cy="38983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734"/>
          <a:stretch>
            <a:fillRect/>
          </a:stretch>
        </p:blipFill>
        <p:spPr>
          <a:xfrm flipV="1">
            <a:off x="10367982" y="5390667"/>
            <a:ext cx="6891318" cy="3898303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418498" y="1944537"/>
            <a:ext cx="4790286" cy="6062374"/>
            <a:chOff x="0" y="0"/>
            <a:chExt cx="6021070" cy="7620000"/>
          </a:xfrm>
        </p:grpSpPr>
        <p:sp>
          <p:nvSpPr>
            <p:cNvPr id="5" name="Freeform 5"/>
            <p:cNvSpPr/>
            <p:nvPr/>
          </p:nvSpPr>
          <p:spPr>
            <a:xfrm>
              <a:off x="-148720" y="-6106"/>
              <a:ext cx="6319781" cy="7632211"/>
            </a:xfrm>
            <a:custGeom>
              <a:avLst/>
              <a:gdLst/>
              <a:ahLst/>
              <a:cxnLst/>
              <a:rect l="l" t="t" r="r" b="b"/>
              <a:pathLst>
                <a:path w="6319781" h="7632211">
                  <a:moveTo>
                    <a:pt x="3159890" y="6106"/>
                  </a:moveTo>
                  <a:cubicBezTo>
                    <a:pt x="2080895" y="0"/>
                    <a:pt x="1081791" y="724844"/>
                    <a:pt x="540895" y="1906170"/>
                  </a:cubicBezTo>
                  <a:cubicBezTo>
                    <a:pt x="0" y="3087497"/>
                    <a:pt x="0" y="4544715"/>
                    <a:pt x="540895" y="5726042"/>
                  </a:cubicBezTo>
                  <a:cubicBezTo>
                    <a:pt x="1081791" y="6907368"/>
                    <a:pt x="2080895" y="7632212"/>
                    <a:pt x="3159890" y="7626106"/>
                  </a:cubicBezTo>
                  <a:cubicBezTo>
                    <a:pt x="4238885" y="7632212"/>
                    <a:pt x="5237990" y="6907368"/>
                    <a:pt x="5778885" y="5726042"/>
                  </a:cubicBezTo>
                  <a:cubicBezTo>
                    <a:pt x="6319781" y="4544715"/>
                    <a:pt x="6319781" y="3087497"/>
                    <a:pt x="5778885" y="1906170"/>
                  </a:cubicBezTo>
                  <a:cubicBezTo>
                    <a:pt x="5237990" y="724844"/>
                    <a:pt x="4238885" y="0"/>
                    <a:pt x="3159890" y="6106"/>
                  </a:cubicBezTo>
                  <a:close/>
                </a:path>
              </a:pathLst>
            </a:custGeom>
            <a:blipFill>
              <a:blip r:embed="rId4"/>
              <a:stretch>
                <a:fillRect l="-13267" r="-1328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3837829"/>
            <a:ext cx="790021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2CB892"/>
                </a:solidFill>
                <a:cs typeface="29LT Riwaya Informal"/>
              </a:rPr>
              <a:t>راوي الحديث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47980" y="-3592481"/>
            <a:ext cx="10808939" cy="17365434"/>
            <a:chOff x="0" y="0"/>
            <a:chExt cx="14411919" cy="2315391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9011869">
              <a:off x="4652959" y="6587067"/>
              <a:ext cx="7850521" cy="97687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271727">
              <a:off x="1102143" y="14164802"/>
              <a:ext cx="7850521" cy="976874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88026" y="0"/>
              <a:ext cx="7850521" cy="9768748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2255795" y="4170069"/>
            <a:ext cx="10224076" cy="1840334"/>
          </a:xfrm>
          <a:prstGeom prst="rect">
            <a:avLst/>
          </a:prstGeom>
        </p:spPr>
      </p:pic>
      <p:pic>
        <p:nvPicPr>
          <p:cNvPr id="9" name="f8178259-3ecd-48c8-875d-c8f372c0b350">
            <a:hlinkClick r:id="" action="ppaction://media"/>
            <a:extLst>
              <a:ext uri="{FF2B5EF4-FFF2-40B4-BE49-F238E27FC236}">
                <a16:creationId xmlns:a16="http://schemas.microsoft.com/office/drawing/2014/main" id="{06240D28-D7EC-4028-875F-54752A24A2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482" y="604523"/>
            <a:ext cx="14559118" cy="8611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6113680" y="169397"/>
            <a:ext cx="5908240" cy="103125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8959" y="7266595"/>
            <a:ext cx="2607453" cy="264106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147147" y="7266595"/>
            <a:ext cx="2607453" cy="2641066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EA7DD26A-9E10-4CB5-AF30-03CCFBC90569}"/>
              </a:ext>
            </a:extLst>
          </p:cNvPr>
          <p:cNvSpPr/>
          <p:nvPr/>
        </p:nvSpPr>
        <p:spPr>
          <a:xfrm>
            <a:off x="9222600" y="3054927"/>
            <a:ext cx="49768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Display Light Bold" panose="020B0604020202020204" charset="-78"/>
                <a:cs typeface="29LT Zarid Display Light Bold" panose="020B0604020202020204" charset="-78"/>
              </a:rPr>
              <a:t>عبدالله بن مسعود رضي الله عنه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0AE01649-DCC9-4353-88D7-1AB6348EC6A1}"/>
              </a:ext>
            </a:extLst>
          </p:cNvPr>
          <p:cNvSpPr/>
          <p:nvPr/>
        </p:nvSpPr>
        <p:spPr>
          <a:xfrm>
            <a:off x="6098918" y="3854657"/>
            <a:ext cx="103134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2400" b="0" cap="none" spc="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Display Light Bold" panose="020B0604020202020204" charset="-78"/>
                <a:cs typeface="29LT Zarid Display Light Bold" panose="020B0604020202020204" charset="-78"/>
              </a:rPr>
              <a:t>هو الصحابي الجليل عبدالله بن مسعود الهذلي , كناه الرسول صلى الله عليه وسلم</a:t>
            </a:r>
          </a:p>
          <a:p>
            <a:pPr algn="r"/>
            <a:r>
              <a:rPr lang="ar-SA" sz="2400" b="0" cap="none" spc="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Display Light Bold" panose="020B0604020202020204" charset="-78"/>
                <a:cs typeface="29LT Zarid Display Light Bold" panose="020B0604020202020204" charset="-78"/>
              </a:rPr>
              <a:t>بأبي عبدالرحمن.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7DF8B02A-72EC-41DE-A14B-F063D13012B6}"/>
              </a:ext>
            </a:extLst>
          </p:cNvPr>
          <p:cNvSpPr/>
          <p:nvPr/>
        </p:nvSpPr>
        <p:spPr>
          <a:xfrm>
            <a:off x="2417692" y="4704923"/>
            <a:ext cx="1129882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Display Light Bold" panose="020B0604020202020204" charset="-78"/>
                <a:cs typeface="29LT Zarid Display Light Bold" panose="020B0604020202020204" charset="-78"/>
              </a:rPr>
              <a:t>قال رسول الله صلى الله عليه وسلم ( لَرِجْلُ عبدالله أثقل في الميزان يوم القيامة من أُحُد)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A9BDAF28-4EAB-43F0-BEE8-84903599B2A4}"/>
              </a:ext>
            </a:extLst>
          </p:cNvPr>
          <p:cNvSpPr/>
          <p:nvPr/>
        </p:nvSpPr>
        <p:spPr>
          <a:xfrm>
            <a:off x="5492164" y="5267881"/>
            <a:ext cx="1120141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2400" b="0" cap="none" spc="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Display Light Bold" panose="020B0604020202020204" charset="-78"/>
                <a:cs typeface="29LT Zarid Display Light Bold" panose="020B0604020202020204" charset="-78"/>
              </a:rPr>
              <a:t>أسلم بمكة قديمًا , وهو أول من جهر بالقرآن الكريم أمام الكفار بمكة , </a:t>
            </a:r>
          </a:p>
          <a:p>
            <a:pPr algn="r"/>
            <a:r>
              <a:rPr lang="ar-SA" sz="2400" b="0" cap="none" spc="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Display Light Bold" panose="020B0604020202020204" charset="-78"/>
                <a:cs typeface="29LT Zarid Display Light Bold" panose="020B0604020202020204" charset="-78"/>
              </a:rPr>
              <a:t>وهاجر الهجرتين وشهد بدرًا والمشاهد كلها مع رسول الله صلى الله عليه وسلم </a:t>
            </a:r>
          </a:p>
          <a:p>
            <a:pPr algn="r"/>
            <a:r>
              <a:rPr lang="ar-SA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Display Light Bold" panose="020B0604020202020204" charset="-78"/>
                <a:cs typeface="29LT Zarid Display Light Bold" panose="020B0604020202020204" charset="-78"/>
              </a:rPr>
              <a:t>وهو صاحب نعل رسول الله صلى الله عليه وسلم , </a:t>
            </a:r>
          </a:p>
          <a:p>
            <a:pPr algn="r"/>
            <a:r>
              <a:rPr lang="ar-SA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Display Light Bold" panose="020B0604020202020204" charset="-78"/>
                <a:cs typeface="29LT Zarid Display Light Bold" panose="020B0604020202020204" charset="-78"/>
              </a:rPr>
              <a:t>كان يلبسه إياها إذا قام, فإذا جلس أدخلها في ذراعه قال له الرسول صلى الله عليه وسلم</a:t>
            </a:r>
          </a:p>
          <a:p>
            <a:pPr algn="r"/>
            <a:r>
              <a:rPr lang="ar-SA" sz="2400" b="0" cap="none" spc="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Display Light Bold" panose="020B0604020202020204" charset="-78"/>
                <a:cs typeface="29LT Zarid Display Light Bold" panose="020B0604020202020204" charset="-78"/>
              </a:rPr>
              <a:t>: ( يرحمك الله إنك غُلَيِّمٌ مُعَلَّمٌ).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27347F81-E669-4CDF-9A68-29C00E687B36}"/>
              </a:ext>
            </a:extLst>
          </p:cNvPr>
          <p:cNvSpPr/>
          <p:nvPr/>
        </p:nvSpPr>
        <p:spPr>
          <a:xfrm>
            <a:off x="3755545" y="7278931"/>
            <a:ext cx="90790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2400" b="0" cap="none" spc="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Display Light Bold" panose="020B0604020202020204" charset="-78"/>
                <a:cs typeface="29LT Zarid Display Light Bold" panose="020B0604020202020204" charset="-78"/>
              </a:rPr>
              <a:t>وكان حسن الصوت بالقرآن قال صلى الله عليه وسلم :</a:t>
            </a:r>
          </a:p>
          <a:p>
            <a:pPr algn="r"/>
            <a:r>
              <a:rPr lang="ar-SA" sz="2400" b="0" cap="none" spc="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Display Light Bold" panose="020B0604020202020204" charset="-78"/>
                <a:cs typeface="29LT Zarid Display Light Bold" panose="020B0604020202020204" charset="-78"/>
              </a:rPr>
              <a:t>( من أحبَّ أن يقرأ القرآن غضًّا كما أنزل فليقرأه على قراءة ابن أُِّم عبد )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1CE3CDC5-1ED6-44AB-A461-ACA9EAFD49B1}"/>
              </a:ext>
            </a:extLst>
          </p:cNvPr>
          <p:cNvSpPr/>
          <p:nvPr/>
        </p:nvSpPr>
        <p:spPr>
          <a:xfrm>
            <a:off x="5791200" y="8181985"/>
            <a:ext cx="85625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Display Light Bold" panose="020B0604020202020204" charset="-78"/>
                <a:cs typeface="29LT Zarid Display Light Bold" panose="020B0604020202020204" charset="-78"/>
              </a:rPr>
              <a:t>وكان إذا هدأت العيون قام يصلي بالليل فسُمع له دَوِيٌّ كدوي النحل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11B4C4A8-7E81-468A-BC84-9950F194EABB}"/>
              </a:ext>
            </a:extLst>
          </p:cNvPr>
          <p:cNvSpPr/>
          <p:nvPr/>
        </p:nvSpPr>
        <p:spPr>
          <a:xfrm>
            <a:off x="1883239" y="8726657"/>
            <a:ext cx="514904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Display Light Bold" panose="020B0604020202020204" charset="-78"/>
                <a:cs typeface="29LT Zarid Display Light Bold" panose="020B0604020202020204" charset="-78"/>
              </a:rPr>
              <a:t>مات بالمدينة ودفن بالبقيع سنة (32 هـ)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51D322E1-3B7C-402E-A570-6A60B6174C91}"/>
              </a:ext>
            </a:extLst>
          </p:cNvPr>
          <p:cNvSpPr txBox="1"/>
          <p:nvPr/>
        </p:nvSpPr>
        <p:spPr>
          <a:xfrm>
            <a:off x="1371600" y="1139411"/>
            <a:ext cx="14656698" cy="1347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4000" dirty="0" err="1">
                <a:solidFill>
                  <a:srgbClr val="EFA593"/>
                </a:solidFill>
                <a:cs typeface="29LT Zarid Sans SemiBold"/>
              </a:rPr>
              <a:t>راوي</a:t>
            </a:r>
            <a:r>
              <a:rPr lang="en-US" sz="4000" dirty="0">
                <a:solidFill>
                  <a:srgbClr val="EFA593"/>
                </a:solidFill>
                <a:cs typeface="29LT Zarid Sans SemiBold"/>
              </a:rPr>
              <a:t> </a:t>
            </a:r>
            <a:r>
              <a:rPr lang="en-US" sz="4000" dirty="0" err="1">
                <a:solidFill>
                  <a:srgbClr val="EFA593"/>
                </a:solidFill>
                <a:cs typeface="29LT Zarid Sans SemiBold"/>
              </a:rPr>
              <a:t>الحديث</a:t>
            </a:r>
            <a:r>
              <a:rPr lang="ar-SA" sz="4000" dirty="0">
                <a:solidFill>
                  <a:srgbClr val="EFA593"/>
                </a:solidFill>
                <a:cs typeface="29LT Zarid Sans SemiBold"/>
              </a:rPr>
              <a:t> نسترجع المعلومات عنه </a:t>
            </a:r>
            <a:endParaRPr lang="en-US" sz="4000" dirty="0">
              <a:solidFill>
                <a:srgbClr val="EFA593"/>
              </a:solidFill>
              <a:cs typeface="29LT Zarid Sa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6976" y="6461399"/>
            <a:ext cx="3245039" cy="32037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366792" y="682899"/>
            <a:ext cx="3245039" cy="3203739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A0D4A7D3-DC1D-4543-948C-9D8C261DA43A}"/>
              </a:ext>
            </a:extLst>
          </p:cNvPr>
          <p:cNvSpPr txBox="1"/>
          <p:nvPr/>
        </p:nvSpPr>
        <p:spPr>
          <a:xfrm>
            <a:off x="9220200" y="1402831"/>
            <a:ext cx="62484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5"/>
              </a:lnSpc>
            </a:pPr>
            <a:r>
              <a:rPr lang="ar-SA" sz="5946" dirty="0">
                <a:solidFill>
                  <a:srgbClr val="804764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معاني الحديث</a:t>
            </a:r>
            <a:endParaRPr lang="en-US" sz="5946" dirty="0">
              <a:solidFill>
                <a:srgbClr val="804764"/>
              </a:solidFill>
              <a:latin typeface="29LT Riwaya Informal" panose="020B0604020202020204" charset="-78"/>
              <a:cs typeface="29LT Riwaya Informal" panose="020B0604020202020204" charset="-78"/>
            </a:endParaRPr>
          </a:p>
        </p:txBody>
      </p:sp>
      <p:graphicFrame>
        <p:nvGraphicFramePr>
          <p:cNvPr id="8" name="جدول 10">
            <a:extLst>
              <a:ext uri="{FF2B5EF4-FFF2-40B4-BE49-F238E27FC236}">
                <a16:creationId xmlns:a16="http://schemas.microsoft.com/office/drawing/2014/main" id="{8DBAFF2C-D936-4A3A-A46D-37E75597B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15115"/>
              </p:ext>
            </p:extLst>
          </p:nvPr>
        </p:nvGraphicFramePr>
        <p:xfrm>
          <a:off x="1219200" y="2628900"/>
          <a:ext cx="13619903" cy="2438400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4089035">
                  <a:extLst>
                    <a:ext uri="{9D8B030D-6E8A-4147-A177-3AD203B41FA5}">
                      <a16:colId xmlns:a16="http://schemas.microsoft.com/office/drawing/2014/main" val="2281445376"/>
                    </a:ext>
                  </a:extLst>
                </a:gridCol>
                <a:gridCol w="9530868">
                  <a:extLst>
                    <a:ext uri="{9D8B030D-6E8A-4147-A177-3AD203B41FA5}">
                      <a16:colId xmlns:a16="http://schemas.microsoft.com/office/drawing/2014/main" val="550121843"/>
                    </a:ext>
                  </a:extLst>
                </a:gridCol>
              </a:tblGrid>
              <a:tr h="858307">
                <a:tc>
                  <a:txBody>
                    <a:bodyPr/>
                    <a:lstStyle/>
                    <a:p>
                      <a:pPr algn="r" rtl="1"/>
                      <a:r>
                        <a:rPr lang="ar-SA" sz="5400" dirty="0">
                          <a:solidFill>
                            <a:schemeClr val="bg1"/>
                          </a:solidFill>
                        </a:rPr>
                        <a:t>الكلمة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5400" dirty="0"/>
                        <a:t>معناها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070263"/>
                  </a:ext>
                </a:extLst>
              </a:tr>
              <a:tr h="715255">
                <a:tc>
                  <a:txBody>
                    <a:bodyPr/>
                    <a:lstStyle/>
                    <a:p>
                      <a:pPr algn="r" rtl="1"/>
                      <a:r>
                        <a:rPr lang="ar-SA" sz="4400" dirty="0"/>
                        <a:t>أي العمل أحب إلى الله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4400" dirty="0"/>
                        <a:t>أي العمل أفضل وأكثر ثوابًا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21416"/>
                  </a:ext>
                </a:extLst>
              </a:tr>
              <a:tr h="715255">
                <a:tc>
                  <a:txBody>
                    <a:bodyPr/>
                    <a:lstStyle/>
                    <a:p>
                      <a:pPr algn="r" rtl="1"/>
                      <a:r>
                        <a:rPr lang="ar-SA" sz="4400" dirty="0"/>
                        <a:t>الصلاة على وقتها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4400" dirty="0"/>
                        <a:t>الصلاة في أول وقتها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67056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BCD563F-F305-40DD-97D2-D374FB6EFC19}"/>
              </a:ext>
            </a:extLst>
          </p:cNvPr>
          <p:cNvSpPr txBox="1"/>
          <p:nvPr/>
        </p:nvSpPr>
        <p:spPr>
          <a:xfrm>
            <a:off x="13335000" y="5134025"/>
            <a:ext cx="3761509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5"/>
              </a:lnSpc>
            </a:pPr>
            <a:r>
              <a:rPr lang="ar-SA" sz="5946" dirty="0">
                <a:solidFill>
                  <a:schemeClr val="accent3">
                    <a:lumMod val="5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مصطلحات: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4D0A76CE-442D-44C6-8C49-425E69BC8BE7}"/>
              </a:ext>
            </a:extLst>
          </p:cNvPr>
          <p:cNvSpPr txBox="1"/>
          <p:nvPr/>
        </p:nvSpPr>
        <p:spPr>
          <a:xfrm>
            <a:off x="4191000" y="5980665"/>
            <a:ext cx="11963400" cy="952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5"/>
              </a:lnSpc>
            </a:pPr>
            <a:r>
              <a:rPr lang="ar-SA" sz="4000" dirty="0">
                <a:solidFill>
                  <a:srgbClr val="804764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الجهاد لغة :</a:t>
            </a:r>
            <a:r>
              <a:rPr lang="ar-SA" sz="4000" dirty="0">
                <a:solidFill>
                  <a:schemeClr val="bg2">
                    <a:lumMod val="1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مصدر من الجهد وهو الطاقة والمشقة .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29LT Riwaya Informal" panose="020B0604020202020204" charset="-78"/>
              <a:cs typeface="29LT Riwaya Informal" panose="020B0604020202020204" charset="-78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B9BFEB1-C654-4D82-9F25-30F3AFCA6F75}"/>
              </a:ext>
            </a:extLst>
          </p:cNvPr>
          <p:cNvSpPr txBox="1"/>
          <p:nvPr/>
        </p:nvSpPr>
        <p:spPr>
          <a:xfrm>
            <a:off x="2286000" y="6964697"/>
            <a:ext cx="15509042" cy="2016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5"/>
              </a:lnSpc>
            </a:pPr>
            <a:r>
              <a:rPr lang="ar-SA" sz="4000" dirty="0">
                <a:solidFill>
                  <a:srgbClr val="804764"/>
                </a:solidFill>
                <a:latin typeface="29LT Riwaya Informal" panose="020B0604020202020204" charset="-78"/>
                <a:cs typeface="29LT Riwaya Informal" panose="020B0604020202020204" charset="-78"/>
              </a:rPr>
              <a:t>الجهاد شرعًا: </a:t>
            </a:r>
            <a:r>
              <a:rPr lang="ar-SA" sz="4000" dirty="0">
                <a:solidFill>
                  <a:schemeClr val="bg2">
                    <a:lumMod val="1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هو قتال الأعداء للدفاع عن الدين والبلاد والعباد ,</a:t>
            </a:r>
          </a:p>
          <a:p>
            <a:pPr algn="ctr">
              <a:lnSpc>
                <a:spcPts val="8325"/>
              </a:lnSpc>
            </a:pPr>
            <a:r>
              <a:rPr lang="ar-SA" sz="4000" dirty="0">
                <a:solidFill>
                  <a:schemeClr val="bg2">
                    <a:lumMod val="1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قال الله تعالى:(</a:t>
            </a:r>
            <a:r>
              <a:rPr lang="ar-SA" sz="3200" b="1" dirty="0">
                <a:latin typeface="29LT Riwaya Informal" panose="020B0604020202020204" charset="-78"/>
                <a:cs typeface="29LT Riwaya Informal" panose="020B0604020202020204" charset="-78"/>
              </a:rPr>
              <a:t>وَقَاتِلُوا فِي سَبِيلِ اللَّهِ الَّذِينَ يُقَاتِلُونَكُمْ وَلَا تَعْتَدُوا ۚ إِنَّ اللَّهَ لَا يُحِبُّ الْمُعْتَدِينَ)</a:t>
            </a:r>
            <a:r>
              <a:rPr lang="ar-SA" sz="3200" dirty="0">
                <a:solidFill>
                  <a:schemeClr val="bg2">
                    <a:lumMod val="1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163" y="-5898301"/>
            <a:ext cx="22373224" cy="9668853"/>
            <a:chOff x="0" y="0"/>
            <a:chExt cx="29830965" cy="128918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7188130">
              <a:off x="8612980" y="1118659"/>
              <a:ext cx="7850521" cy="97687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585644">
              <a:off x="14695276" y="235104"/>
              <a:ext cx="7850521" cy="976874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671727">
              <a:off x="21800968" y="2980027"/>
              <a:ext cx="7850521" cy="976874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959113" y="2857764"/>
              <a:ext cx="7850521" cy="9768748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44800" y="2489745"/>
            <a:ext cx="915778" cy="92587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00508" y="1314188"/>
            <a:ext cx="915778" cy="92587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15330">
            <a:off x="-42674" y="-315807"/>
            <a:ext cx="2464115" cy="2689014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020559" flipH="1">
            <a:off x="15935791" y="-311842"/>
            <a:ext cx="2464115" cy="2689014"/>
          </a:xfrm>
          <a:prstGeom prst="rect">
            <a:avLst/>
          </a:prstGeom>
        </p:spPr>
      </p:pic>
      <p:sp>
        <p:nvSpPr>
          <p:cNvPr id="32" name="عنوان 31">
            <a:extLst>
              <a:ext uri="{FF2B5EF4-FFF2-40B4-BE49-F238E27FC236}">
                <a16:creationId xmlns:a16="http://schemas.microsoft.com/office/drawing/2014/main" id="{5E485973-34AF-46EB-887C-D092BE058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5384" y="1019720"/>
            <a:ext cx="5879311" cy="1470025"/>
          </a:xfrm>
        </p:spPr>
        <p:txBody>
          <a:bodyPr>
            <a:normAutofit/>
          </a:bodyPr>
          <a:lstStyle/>
          <a:p>
            <a:r>
              <a:rPr lang="ar-SA" sz="7200" dirty="0">
                <a:solidFill>
                  <a:schemeClr val="accent2">
                    <a:lumMod val="60000"/>
                    <a:lumOff val="40000"/>
                  </a:schemeClr>
                </a:solidFill>
                <a:latin typeface="29LT Zarid Display Light Bold" panose="020B0604020202020204" charset="-78"/>
                <a:cs typeface="29LT Zarid Display Light Bold" panose="020B0604020202020204" charset="-78"/>
              </a:rPr>
              <a:t> من معاني الحديث</a:t>
            </a:r>
          </a:p>
        </p:txBody>
      </p:sp>
      <p:sp>
        <p:nvSpPr>
          <p:cNvPr id="33" name="عنوان فرعي 32">
            <a:extLst>
              <a:ext uri="{FF2B5EF4-FFF2-40B4-BE49-F238E27FC236}">
                <a16:creationId xmlns:a16="http://schemas.microsoft.com/office/drawing/2014/main" id="{395A1E84-EA23-4A46-9D11-080E16F8F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7231" y="2667740"/>
            <a:ext cx="13335000" cy="658386"/>
          </a:xfrm>
        </p:spPr>
        <p:txBody>
          <a:bodyPr/>
          <a:lstStyle/>
          <a:p>
            <a:r>
              <a:rPr lang="ar-SA" dirty="0">
                <a:solidFill>
                  <a:schemeClr val="accent3">
                    <a:lumMod val="20000"/>
                    <a:lumOff val="8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حرصك على معرفة الأعمال الفاضلة التي يحبها الله و عملك بها , دليل على علو همتك وتوفيق الله لك </a:t>
            </a:r>
          </a:p>
        </p:txBody>
      </p:sp>
      <p:sp>
        <p:nvSpPr>
          <p:cNvPr id="34" name="عنوان فرعي 32">
            <a:extLst>
              <a:ext uri="{FF2B5EF4-FFF2-40B4-BE49-F238E27FC236}">
                <a16:creationId xmlns:a16="http://schemas.microsoft.com/office/drawing/2014/main" id="{FB9F33F5-3216-4BE4-B945-6D7B4528B19B}"/>
              </a:ext>
            </a:extLst>
          </p:cNvPr>
          <p:cNvSpPr txBox="1">
            <a:spLocks/>
          </p:cNvSpPr>
          <p:nvPr/>
        </p:nvSpPr>
        <p:spPr>
          <a:xfrm>
            <a:off x="2109695" y="3504121"/>
            <a:ext cx="13335000" cy="658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dirty="0">
                <a:solidFill>
                  <a:schemeClr val="accent3">
                    <a:lumMod val="20000"/>
                    <a:lumOff val="8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من الأعمال الفاضلة ما بينه النبي صلى الله عليه وسلم  في هذا الحديث , وهي:</a:t>
            </a:r>
          </a:p>
        </p:txBody>
      </p:sp>
      <p:sp>
        <p:nvSpPr>
          <p:cNvPr id="35" name="عنوان فرعي 32">
            <a:extLst>
              <a:ext uri="{FF2B5EF4-FFF2-40B4-BE49-F238E27FC236}">
                <a16:creationId xmlns:a16="http://schemas.microsoft.com/office/drawing/2014/main" id="{6647483B-5001-4069-B187-CEA3730F9925}"/>
              </a:ext>
            </a:extLst>
          </p:cNvPr>
          <p:cNvSpPr txBox="1">
            <a:spLocks/>
          </p:cNvSpPr>
          <p:nvPr/>
        </p:nvSpPr>
        <p:spPr>
          <a:xfrm>
            <a:off x="1752600" y="4341172"/>
            <a:ext cx="16034165" cy="1236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dirty="0">
                <a:solidFill>
                  <a:schemeClr val="accent3">
                    <a:lumMod val="20000"/>
                    <a:lumOff val="8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1- الصلاة في أول وقتها : من غير تأخير لها ولا تكاسل في أدائها , فالله جعل الصلاة على المؤمنين في أوقات محددة , </a:t>
            </a:r>
          </a:p>
          <a:p>
            <a:r>
              <a:rPr lang="ar-SA" dirty="0">
                <a:solidFill>
                  <a:schemeClr val="accent3">
                    <a:lumMod val="20000"/>
                    <a:lumOff val="8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والمداومة على ذلك يحتاج إلى صبر ومجاهدة لتنال بذلك الأجر والمثوبة</a:t>
            </a:r>
          </a:p>
        </p:txBody>
      </p:sp>
      <p:sp>
        <p:nvSpPr>
          <p:cNvPr id="36" name="عنوان فرعي 32">
            <a:extLst>
              <a:ext uri="{FF2B5EF4-FFF2-40B4-BE49-F238E27FC236}">
                <a16:creationId xmlns:a16="http://schemas.microsoft.com/office/drawing/2014/main" id="{ABDB3798-F421-45E0-B984-90406AEAD8EA}"/>
              </a:ext>
            </a:extLst>
          </p:cNvPr>
          <p:cNvSpPr txBox="1">
            <a:spLocks/>
          </p:cNvSpPr>
          <p:nvPr/>
        </p:nvSpPr>
        <p:spPr>
          <a:xfrm>
            <a:off x="2993084" y="5936432"/>
            <a:ext cx="14112955" cy="2472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dirty="0">
                <a:solidFill>
                  <a:schemeClr val="accent3">
                    <a:lumMod val="20000"/>
                    <a:lumOff val="8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2- بر الوالدين : اللذين أحسنا لك صغيرا , فلهما حق الطاعة والإحسان وقضاء الحاجات وبذل المعروف,</a:t>
            </a:r>
          </a:p>
          <a:p>
            <a:r>
              <a:rPr lang="ar-SA" dirty="0">
                <a:solidFill>
                  <a:schemeClr val="accent3">
                    <a:lumMod val="20000"/>
                    <a:lumOff val="8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وكف كل أذى عنهما قال الله تعالى مؤكدًا حق الوالدين </a:t>
            </a:r>
          </a:p>
          <a:p>
            <a:r>
              <a:rPr lang="ar-SA" dirty="0">
                <a:solidFill>
                  <a:schemeClr val="accent3">
                    <a:lumMod val="20000"/>
                    <a:lumOff val="8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:(</a:t>
            </a:r>
            <a:r>
              <a:rPr lang="ar-SA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۞ </a:t>
            </a:r>
            <a:r>
              <a:rPr lang="ar-SA" i="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وَقَضَىٰ</a:t>
            </a:r>
            <a:r>
              <a:rPr lang="ar-SA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 رَبُّكَ أَلَّا تَعْبُدُوا إِلَّا إِيَّاهُ وَبِالْوَالِدَيْنِ إِحْسَانًا ۚ إِمَّا يَبْلُغَنَّ عِندَكَ الْكِبَرَ أَحَدُهُمَا أَوْ كِلَاهُمَا فَلَا تَقُل لَّهُمَا أُفٍّ وَلَا </a:t>
            </a:r>
            <a:r>
              <a:rPr lang="ar-SA" i="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تَنْهَرْهُمَا</a:t>
            </a:r>
            <a:r>
              <a:rPr lang="ar-SA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 وَقُل لَّهُمَا قَوْلًا كَرِيمًا</a:t>
            </a:r>
            <a:r>
              <a:rPr lang="ar-SA" dirty="0">
                <a:solidFill>
                  <a:schemeClr val="accent2">
                    <a:lumMod val="20000"/>
                    <a:lumOff val="8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 </a:t>
            </a:r>
            <a:r>
              <a:rPr lang="ar-SA" dirty="0">
                <a:solidFill>
                  <a:schemeClr val="accent3">
                    <a:lumMod val="20000"/>
                    <a:lumOff val="8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" y="8970986"/>
            <a:ext cx="1281657" cy="118844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4860097" y="579782"/>
            <a:ext cx="2887846" cy="2925074"/>
          </a:xfrm>
          <a:prstGeom prst="rect">
            <a:avLst/>
          </a:prstGeom>
        </p:spPr>
      </p:pic>
      <p:sp>
        <p:nvSpPr>
          <p:cNvPr id="21" name="عنوان 20">
            <a:extLst>
              <a:ext uri="{FF2B5EF4-FFF2-40B4-BE49-F238E27FC236}">
                <a16:creationId xmlns:a16="http://schemas.microsoft.com/office/drawing/2014/main" id="{59350B9A-94FD-4ACB-B296-C96E7B13A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386822"/>
            <a:ext cx="14478000" cy="3810000"/>
          </a:xfrm>
        </p:spPr>
        <p:txBody>
          <a:bodyPr>
            <a:normAutofit fontScale="90000"/>
          </a:bodyPr>
          <a:lstStyle/>
          <a:p>
            <a:r>
              <a:rPr lang="ar-SA" b="1" dirty="0">
                <a:solidFill>
                  <a:schemeClr val="accent2">
                    <a:lumMod val="5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3- الجهاد في سبيل الله :</a:t>
            </a:r>
            <a:r>
              <a:rPr lang="ar-SA" dirty="0">
                <a:latin typeface="29LT Riwaya Informal" panose="020B0604020202020204" charset="-78"/>
                <a:cs typeface="29LT Riwaya Informal" panose="020B0604020202020204" charset="-78"/>
              </a:rPr>
              <a:t> هو ذروة الإسلام وسبب عز المسلمين ونصرهم , وهو مناط بإذن ولي الأمر لمؤسسات المملكة السياسية والعسكرية ,ولمن دعاه خادم الحرمين الشريفين من القوات الإسلامية .</a:t>
            </a:r>
            <a:br>
              <a:rPr lang="ar-SA" dirty="0">
                <a:latin typeface="29LT Riwaya Informal" panose="020B0604020202020204" charset="-78"/>
                <a:cs typeface="29LT Riwaya Informal" panose="020B0604020202020204" charset="-78"/>
              </a:rPr>
            </a:br>
            <a:r>
              <a:rPr lang="ar-SA" dirty="0">
                <a:latin typeface="29LT Riwaya Informal" panose="020B0604020202020204" charset="-78"/>
                <a:cs typeface="29LT Riwaya Informal" panose="020B0604020202020204" charset="-78"/>
              </a:rPr>
              <a:t>ومن الأمثلة على الجهاد الذي تعيشه المملكة في الوقت الحالي , هو قتال جنودنا البواسل للميليشيات الحوثية المعتدية وذلك للدفاع عن المملكة وعن الحرمين الشريفين وحفاظًا على أرواح المواطنين والمقيمين</a:t>
            </a:r>
          </a:p>
        </p:txBody>
      </p:sp>
      <p:sp>
        <p:nvSpPr>
          <p:cNvPr id="23" name="عنوان 20">
            <a:extLst>
              <a:ext uri="{FF2B5EF4-FFF2-40B4-BE49-F238E27FC236}">
                <a16:creationId xmlns:a16="http://schemas.microsoft.com/office/drawing/2014/main" id="{7569F2A3-E306-4456-BFCD-7FA4E0E28712}"/>
              </a:ext>
            </a:extLst>
          </p:cNvPr>
          <p:cNvSpPr txBox="1">
            <a:spLocks/>
          </p:cNvSpPr>
          <p:nvPr/>
        </p:nvSpPr>
        <p:spPr>
          <a:xfrm>
            <a:off x="1219200" y="5372100"/>
            <a:ext cx="14478000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 dirty="0">
                <a:solidFill>
                  <a:schemeClr val="accent2">
                    <a:lumMod val="5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4- المحافظة على الصلوات:</a:t>
            </a:r>
            <a:r>
              <a:rPr lang="ar-SA" dirty="0">
                <a:latin typeface="29LT Riwaya Informal" panose="020B0604020202020204" charset="-78"/>
                <a:cs typeface="29LT Riwaya Informal" panose="020B0604020202020204" charset="-78"/>
              </a:rPr>
              <a:t> وأداؤها في أوقاتها , والمحافظة على بر الوالدين والجهاد في سبيل الله أمورٌ تحتاج إلى صبر, ولا يصبر على ذلك إلا المؤمنون الصادقون.</a:t>
            </a:r>
          </a:p>
        </p:txBody>
      </p:sp>
      <p:sp>
        <p:nvSpPr>
          <p:cNvPr id="24" name="عنوان 20">
            <a:extLst>
              <a:ext uri="{FF2B5EF4-FFF2-40B4-BE49-F238E27FC236}">
                <a16:creationId xmlns:a16="http://schemas.microsoft.com/office/drawing/2014/main" id="{2EDF9E00-922F-491B-89BC-063456061693}"/>
              </a:ext>
            </a:extLst>
          </p:cNvPr>
          <p:cNvSpPr txBox="1">
            <a:spLocks/>
          </p:cNvSpPr>
          <p:nvPr/>
        </p:nvSpPr>
        <p:spPr>
          <a:xfrm>
            <a:off x="1066800" y="7431609"/>
            <a:ext cx="14478000" cy="265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 dirty="0">
                <a:solidFill>
                  <a:schemeClr val="accent2">
                    <a:lumMod val="5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5- تقديم الصلاة:</a:t>
            </a:r>
            <a:r>
              <a:rPr lang="ar-SA" dirty="0">
                <a:latin typeface="29LT Riwaya Informal" panose="020B0604020202020204" charset="-78"/>
                <a:cs typeface="29LT Riwaya Informal" panose="020B0604020202020204" charset="-78"/>
              </a:rPr>
              <a:t> على البر والجهاد لكونها ركنًا من أركان الإسلام ولازمة للمسلم في كل أحيانه , وتقديم البرِّ على الجهاد ، لأن البر  واجب في كل الأحوال والجهاد فرض كفاية 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2533614F-076C-444D-81E9-405D4910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32" y="1620360"/>
            <a:ext cx="4495801" cy="406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97430" y="1026558"/>
            <a:ext cx="5423065" cy="51075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114799" y="6438900"/>
            <a:ext cx="9588326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ar-SA" sz="3600" dirty="0">
                <a:solidFill>
                  <a:schemeClr val="accent3">
                    <a:lumMod val="5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في جنوب مملكتنا الغالية , جنود يحموننا بعون من الله , فواجب علينا الدعاء لهم , بالثبات والنصر </a:t>
            </a:r>
          </a:p>
          <a:p>
            <a:pPr algn="ctr">
              <a:lnSpc>
                <a:spcPts val="4680"/>
              </a:lnSpc>
            </a:pPr>
            <a:r>
              <a:rPr lang="ar-SA" sz="3600" dirty="0">
                <a:solidFill>
                  <a:schemeClr val="accent3">
                    <a:lumMod val="5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حمى الله وطننا من كل شر ومن أراد به شر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29LT Riwaya Informal" panose="020B0604020202020204" charset="-78"/>
              <a:cs typeface="29LT Riwaya Informal" panose="020B0604020202020204" charset="-78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5171" y="7119030"/>
            <a:ext cx="2860244" cy="27978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900771" y="7119030"/>
            <a:ext cx="2860244" cy="27978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575171" y="217977"/>
            <a:ext cx="2860244" cy="27978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14900771" y="217977"/>
            <a:ext cx="2860244" cy="279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76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" y="8970986"/>
            <a:ext cx="1281657" cy="118844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4860097" y="579782"/>
            <a:ext cx="2887846" cy="2925074"/>
          </a:xfrm>
          <a:prstGeom prst="rect">
            <a:avLst/>
          </a:prstGeom>
        </p:spPr>
      </p:pic>
      <p:sp>
        <p:nvSpPr>
          <p:cNvPr id="21" name="عنوان 20">
            <a:extLst>
              <a:ext uri="{FF2B5EF4-FFF2-40B4-BE49-F238E27FC236}">
                <a16:creationId xmlns:a16="http://schemas.microsoft.com/office/drawing/2014/main" id="{59350B9A-94FD-4ACB-B296-C96E7B13A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386822"/>
            <a:ext cx="14478000" cy="1089678"/>
          </a:xfrm>
        </p:spPr>
        <p:txBody>
          <a:bodyPr>
            <a:normAutofit/>
          </a:bodyPr>
          <a:lstStyle/>
          <a:p>
            <a:r>
              <a:rPr lang="ar-SA" b="1" dirty="0">
                <a:solidFill>
                  <a:schemeClr val="accent2">
                    <a:lumMod val="5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شروط الجهاد والدفاع عن الوطن :</a:t>
            </a:r>
            <a:endParaRPr lang="ar-SA" dirty="0">
              <a:latin typeface="29LT Riwaya Informal" panose="020B0604020202020204" charset="-78"/>
              <a:cs typeface="29LT Riwaya Informal" panose="020B0604020202020204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D011500-1D34-4C50-895C-3F7AD931D6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17" t="21112" r="50833" b="52963"/>
          <a:stretch/>
        </p:blipFill>
        <p:spPr>
          <a:xfrm>
            <a:off x="10287000" y="2476500"/>
            <a:ext cx="6172200" cy="2667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AB5A572-7603-40D1-87CD-ADFEBF9F94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17" t="13482" r="51249" b="23771"/>
          <a:stretch/>
        </p:blipFill>
        <p:spPr>
          <a:xfrm>
            <a:off x="4343949" y="3314713"/>
            <a:ext cx="5486400" cy="580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25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761913" y="3303103"/>
            <a:ext cx="8367370" cy="38185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4624586"/>
            <a:ext cx="10510281" cy="566241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86000" y="2019300"/>
            <a:ext cx="13078644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295C4E"/>
                </a:solidFill>
                <a:cs typeface="29LT Azer Light"/>
              </a:rPr>
              <a:t>ماذا</a:t>
            </a:r>
            <a:r>
              <a:rPr lang="en-US" sz="9000" dirty="0">
                <a:solidFill>
                  <a:srgbClr val="295C4E"/>
                </a:solidFill>
                <a:cs typeface="29LT Azer Light"/>
              </a:rPr>
              <a:t> </a:t>
            </a:r>
            <a:r>
              <a:rPr lang="en-US" sz="9000" dirty="0" err="1">
                <a:solidFill>
                  <a:srgbClr val="295C4E"/>
                </a:solidFill>
                <a:cs typeface="29LT Azer Light"/>
              </a:rPr>
              <a:t>تعلمنا</a:t>
            </a:r>
            <a:r>
              <a:rPr lang="en-US" sz="9000" dirty="0">
                <a:solidFill>
                  <a:srgbClr val="295C4E"/>
                </a:solidFill>
                <a:cs typeface="29LT Azer Light"/>
              </a:rPr>
              <a:t> </a:t>
            </a:r>
            <a:r>
              <a:rPr lang="en-US" sz="9000" dirty="0" err="1">
                <a:solidFill>
                  <a:srgbClr val="295C4E"/>
                </a:solidFill>
                <a:cs typeface="29LT Azer Light"/>
              </a:rPr>
              <a:t>في</a:t>
            </a:r>
            <a:r>
              <a:rPr lang="en-US" sz="9000" dirty="0">
                <a:solidFill>
                  <a:srgbClr val="295C4E"/>
                </a:solidFill>
                <a:cs typeface="29LT Azer Light"/>
              </a:rPr>
              <a:t> </a:t>
            </a:r>
            <a:r>
              <a:rPr lang="en-US" sz="9000" dirty="0" err="1">
                <a:solidFill>
                  <a:srgbClr val="295C4E"/>
                </a:solidFill>
                <a:cs typeface="29LT Azer Light"/>
              </a:rPr>
              <a:t>الدرس</a:t>
            </a:r>
            <a:r>
              <a:rPr lang="en-US" sz="9000" dirty="0">
                <a:solidFill>
                  <a:srgbClr val="295C4E"/>
                </a:solidFill>
                <a:cs typeface="29LT Azer Light"/>
              </a:rPr>
              <a:t> </a:t>
            </a:r>
            <a:r>
              <a:rPr lang="en-US" sz="9000" dirty="0" err="1">
                <a:solidFill>
                  <a:srgbClr val="295C4E"/>
                </a:solidFill>
                <a:cs typeface="29LT Azer Light"/>
              </a:rPr>
              <a:t>الماضي</a:t>
            </a:r>
            <a:r>
              <a:rPr lang="en-US" sz="9000" dirty="0">
                <a:solidFill>
                  <a:srgbClr val="295C4E"/>
                </a:solidFill>
                <a:cs typeface="29LT Azer Light"/>
              </a:rPr>
              <a:t>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4566086-0742-42E0-87EE-0483E9FF9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4638440"/>
            <a:ext cx="10510281" cy="5662414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1E48E1B2-63BA-49E6-95A2-DD75FD0825E7}"/>
              </a:ext>
            </a:extLst>
          </p:cNvPr>
          <p:cNvSpPr txBox="1"/>
          <p:nvPr/>
        </p:nvSpPr>
        <p:spPr>
          <a:xfrm>
            <a:off x="2286000" y="2033154"/>
            <a:ext cx="13078644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295C4E"/>
                </a:solidFill>
                <a:cs typeface="29LT Azer Light"/>
              </a:rPr>
              <a:t>ماذا</a:t>
            </a:r>
            <a:r>
              <a:rPr lang="en-US" sz="9000" dirty="0">
                <a:solidFill>
                  <a:srgbClr val="295C4E"/>
                </a:solidFill>
                <a:cs typeface="29LT Azer Light"/>
              </a:rPr>
              <a:t> </a:t>
            </a:r>
            <a:r>
              <a:rPr lang="en-US" sz="9000" dirty="0" err="1">
                <a:solidFill>
                  <a:srgbClr val="295C4E"/>
                </a:solidFill>
                <a:cs typeface="29LT Azer Light"/>
              </a:rPr>
              <a:t>تعلمنا</a:t>
            </a:r>
            <a:r>
              <a:rPr lang="en-US" sz="9000" dirty="0">
                <a:solidFill>
                  <a:srgbClr val="295C4E"/>
                </a:solidFill>
                <a:cs typeface="29LT Azer Light"/>
              </a:rPr>
              <a:t> </a:t>
            </a:r>
            <a:r>
              <a:rPr lang="en-US" sz="9000" dirty="0" err="1">
                <a:solidFill>
                  <a:srgbClr val="295C4E"/>
                </a:solidFill>
                <a:cs typeface="29LT Azer Light"/>
              </a:rPr>
              <a:t>في</a:t>
            </a:r>
            <a:r>
              <a:rPr lang="en-US" sz="9000" dirty="0">
                <a:solidFill>
                  <a:srgbClr val="295C4E"/>
                </a:solidFill>
                <a:cs typeface="29LT Azer Light"/>
              </a:rPr>
              <a:t> </a:t>
            </a:r>
            <a:r>
              <a:rPr lang="en-US" sz="9000" dirty="0" err="1">
                <a:solidFill>
                  <a:srgbClr val="295C4E"/>
                </a:solidFill>
                <a:cs typeface="29LT Azer Light"/>
              </a:rPr>
              <a:t>الدرس</a:t>
            </a:r>
            <a:r>
              <a:rPr lang="en-US" sz="9000" dirty="0">
                <a:solidFill>
                  <a:srgbClr val="295C4E"/>
                </a:solidFill>
                <a:cs typeface="29LT Azer Light"/>
              </a:rPr>
              <a:t> </a:t>
            </a:r>
            <a:r>
              <a:rPr lang="en-US" sz="9000" dirty="0" err="1">
                <a:solidFill>
                  <a:srgbClr val="295C4E"/>
                </a:solidFill>
                <a:cs typeface="29LT Azer Light"/>
              </a:rPr>
              <a:t>الماضي</a:t>
            </a:r>
            <a:r>
              <a:rPr lang="en-US" sz="9000" dirty="0">
                <a:solidFill>
                  <a:srgbClr val="295C4E"/>
                </a:solidFill>
                <a:cs typeface="29LT Azer Light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" y="8970986"/>
            <a:ext cx="1281657" cy="118844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4860097" y="579782"/>
            <a:ext cx="2887846" cy="2925074"/>
          </a:xfrm>
          <a:prstGeom prst="rect">
            <a:avLst/>
          </a:prstGeom>
        </p:spPr>
      </p:pic>
      <p:sp>
        <p:nvSpPr>
          <p:cNvPr id="21" name="عنوان 20">
            <a:extLst>
              <a:ext uri="{FF2B5EF4-FFF2-40B4-BE49-F238E27FC236}">
                <a16:creationId xmlns:a16="http://schemas.microsoft.com/office/drawing/2014/main" id="{59350B9A-94FD-4ACB-B296-C96E7B13A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13657"/>
            <a:ext cx="14478000" cy="1089678"/>
          </a:xfrm>
        </p:spPr>
        <p:txBody>
          <a:bodyPr>
            <a:normAutofit/>
          </a:bodyPr>
          <a:lstStyle/>
          <a:p>
            <a:r>
              <a:rPr lang="ar-SA" b="1" dirty="0">
                <a:solidFill>
                  <a:schemeClr val="accent2">
                    <a:lumMod val="5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rPr>
              <a:t>شروط الجهاد والدفاع عن الوطن :</a:t>
            </a:r>
            <a:endParaRPr lang="ar-SA" dirty="0">
              <a:latin typeface="29LT Riwaya Informal" panose="020B0604020202020204" charset="-78"/>
              <a:cs typeface="29LT Riwaya Informal" panose="020B0604020202020204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B9828B6-BFCB-47CB-9682-AEE1B9064D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33" t="22592" r="50833" b="46297"/>
          <a:stretch/>
        </p:blipFill>
        <p:spPr>
          <a:xfrm>
            <a:off x="10208020" y="2088228"/>
            <a:ext cx="6096000" cy="32004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DB43F5C-8F47-41E7-B07F-CABD53D87F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33" t="52963" r="50834" b="9259"/>
          <a:stretch/>
        </p:blipFill>
        <p:spPr>
          <a:xfrm>
            <a:off x="3962400" y="3086100"/>
            <a:ext cx="6096000" cy="38862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0EF2249-8CB4-4A09-B9BE-48F293C8C4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166" t="37408" r="46667" b="40370"/>
          <a:stretch/>
        </p:blipFill>
        <p:spPr>
          <a:xfrm>
            <a:off x="533400" y="7112065"/>
            <a:ext cx="716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2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163" y="-5898301"/>
            <a:ext cx="22373224" cy="9668853"/>
            <a:chOff x="0" y="0"/>
            <a:chExt cx="29830965" cy="128918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7188130">
              <a:off x="8612980" y="1118659"/>
              <a:ext cx="7850521" cy="97687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585644">
              <a:off x="14695276" y="235104"/>
              <a:ext cx="7850521" cy="976874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671727">
              <a:off x="21800968" y="2980027"/>
              <a:ext cx="7850521" cy="976874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959113" y="2857764"/>
              <a:ext cx="7850521" cy="9768748"/>
            </a:xfrm>
            <a:prstGeom prst="rect">
              <a:avLst/>
            </a:prstGeom>
          </p:spPr>
        </p:pic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15330">
            <a:off x="-42674" y="-315807"/>
            <a:ext cx="2464115" cy="2689014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020559" flipH="1">
            <a:off x="15935791" y="-311842"/>
            <a:ext cx="2464115" cy="2689014"/>
          </a:xfrm>
          <a:prstGeom prst="rect">
            <a:avLst/>
          </a:prstGeom>
        </p:spPr>
      </p:pic>
      <p:sp>
        <p:nvSpPr>
          <p:cNvPr id="32" name="عنوان 31">
            <a:extLst>
              <a:ext uri="{FF2B5EF4-FFF2-40B4-BE49-F238E27FC236}">
                <a16:creationId xmlns:a16="http://schemas.microsoft.com/office/drawing/2014/main" id="{5E485973-34AF-46EB-887C-D092BE058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66887" y="1285875"/>
            <a:ext cx="5879311" cy="1470025"/>
          </a:xfrm>
        </p:spPr>
        <p:txBody>
          <a:bodyPr>
            <a:normAutofit/>
          </a:bodyPr>
          <a:lstStyle/>
          <a:p>
            <a:r>
              <a:rPr lang="ar-SA" sz="7200" dirty="0">
                <a:solidFill>
                  <a:schemeClr val="accent2">
                    <a:lumMod val="60000"/>
                    <a:lumOff val="40000"/>
                  </a:schemeClr>
                </a:solidFill>
                <a:latin typeface="29LT Zarid Display Light Bold" panose="020B0604020202020204" charset="-78"/>
                <a:cs typeface="29LT Zarid Display Light Bold" panose="020B0604020202020204" charset="-78"/>
              </a:rPr>
              <a:t>نشاط</a:t>
            </a:r>
          </a:p>
        </p:txBody>
      </p:sp>
      <p:sp>
        <p:nvSpPr>
          <p:cNvPr id="8" name="عنوان فرعي 7">
            <a:extLst>
              <a:ext uri="{FF2B5EF4-FFF2-40B4-BE49-F238E27FC236}">
                <a16:creationId xmlns:a16="http://schemas.microsoft.com/office/drawing/2014/main" id="{6260C7BC-51F1-45C7-A09B-B4FDF0489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6156077"/>
            <a:ext cx="11318002" cy="1752600"/>
          </a:xfrm>
        </p:spPr>
        <p:txBody>
          <a:bodyPr>
            <a:normAutofit/>
          </a:bodyPr>
          <a:lstStyle/>
          <a:p>
            <a:r>
              <a:rPr lang="ar-SA" sz="5400" dirty="0">
                <a:solidFill>
                  <a:schemeClr val="accent3">
                    <a:lumMod val="20000"/>
                    <a:lumOff val="80000"/>
                  </a:schemeClr>
                </a:solidFill>
                <a:cs typeface="Akhbar MT" pitchFamily="2" charset="-78"/>
              </a:rPr>
              <a:t>لكثرة دخول ابن مسعود وأمه رضي الله عنهما على النبي صلى الله عليه وسلم في بيته وترددهم عليه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9B3B5D1-AD36-4B4D-BE4C-D99DBD5F1D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2" t="61112" r="24657" b="11481"/>
          <a:stretch/>
        </p:blipFill>
        <p:spPr>
          <a:xfrm>
            <a:off x="2362200" y="2819400"/>
            <a:ext cx="132588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16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2800" y="2493985"/>
            <a:ext cx="977127" cy="9879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-1072476" y="-677220"/>
            <a:ext cx="3175426" cy="35715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6185051" y="-677220"/>
            <a:ext cx="3175426" cy="3571542"/>
          </a:xfrm>
          <a:prstGeom prst="rect">
            <a:avLst/>
          </a:prstGeom>
        </p:spPr>
      </p:pic>
      <p:sp>
        <p:nvSpPr>
          <p:cNvPr id="8" name="عنوان 7">
            <a:extLst>
              <a:ext uri="{FF2B5EF4-FFF2-40B4-BE49-F238E27FC236}">
                <a16:creationId xmlns:a16="http://schemas.microsoft.com/office/drawing/2014/main" id="{13E90AD8-E2AB-4E99-884F-D330C28C0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5375" y="1821207"/>
            <a:ext cx="7772400" cy="1470025"/>
          </a:xfrm>
        </p:spPr>
        <p:txBody>
          <a:bodyPr>
            <a:normAutofit/>
          </a:bodyPr>
          <a:lstStyle/>
          <a:p>
            <a:r>
              <a:rPr lang="ar-SA" sz="8000" dirty="0">
                <a:cs typeface="Akhbar MT" pitchFamily="2" charset="-78"/>
              </a:rPr>
              <a:t>تطبيقات سلوكية</a:t>
            </a:r>
          </a:p>
        </p:txBody>
      </p:sp>
      <p:sp>
        <p:nvSpPr>
          <p:cNvPr id="9" name="عنوان فرعي 8">
            <a:extLst>
              <a:ext uri="{FF2B5EF4-FFF2-40B4-BE49-F238E27FC236}">
                <a16:creationId xmlns:a16="http://schemas.microsoft.com/office/drawing/2014/main" id="{71722414-E21C-41AB-8E9A-84A9E6C9C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14173200" cy="4838700"/>
          </a:xfrm>
        </p:spPr>
        <p:txBody>
          <a:bodyPr>
            <a:norm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3600" dirty="0">
                <a:latin typeface="29LT Riwaya Informal" panose="020B0604020202020204" charset="-78"/>
                <a:cs typeface="29LT Riwaya Informal" panose="020B0604020202020204" charset="-78"/>
              </a:rPr>
              <a:t>ألتزم بتعليمات ولي أمر المسلمين خادم الحرمين الشريفين في الخروج للجهاد .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3600" dirty="0">
                <a:latin typeface="29LT Riwaya Informal" panose="020B0604020202020204" charset="-78"/>
                <a:cs typeface="29LT Riwaya Informal" panose="020B0604020202020204" charset="-78"/>
              </a:rPr>
              <a:t>ألتزم بتعليمات الجهات المختصة في المملكة فيما يخص التبرعات للمجاهدين وغيرهم.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3600" dirty="0">
                <a:latin typeface="29LT Riwaya Informal" panose="020B0604020202020204" charset="-78"/>
                <a:cs typeface="29LT Riwaya Informal" panose="020B0604020202020204" charset="-78"/>
              </a:rPr>
              <a:t>المحافظة على الصلاة وأداؤها في وقتها.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3600" dirty="0">
                <a:latin typeface="29LT Riwaya Informal" panose="020B0604020202020204" charset="-78"/>
                <a:cs typeface="29LT Riwaya Informal" panose="020B0604020202020204" charset="-78"/>
              </a:rPr>
              <a:t>بر الوالدين وطاعتهما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3600" dirty="0">
                <a:latin typeface="29LT Riwaya Informal" panose="020B0604020202020204" charset="-78"/>
                <a:cs typeface="29LT Riwaya Informal" panose="020B0604020202020204" charset="-78"/>
              </a:rPr>
              <a:t>المداومة على فعل العبادات </a:t>
            </a:r>
          </a:p>
        </p:txBody>
      </p:sp>
    </p:spTree>
    <p:extLst>
      <p:ext uri="{BB962C8B-B14F-4D97-AF65-F5344CB8AC3E}">
        <p14:creationId xmlns:p14="http://schemas.microsoft.com/office/powerpoint/2010/main" val="1080957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3519188" y="-3694081"/>
            <a:ext cx="10808939" cy="17365434"/>
            <a:chOff x="0" y="0"/>
            <a:chExt cx="14411919" cy="2315391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9011869">
              <a:off x="4652959" y="6587067"/>
              <a:ext cx="7850521" cy="976874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271727">
              <a:off x="1102143" y="14164802"/>
              <a:ext cx="7850521" cy="976874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88026" y="0"/>
              <a:ext cx="7850521" cy="9768748"/>
            </a:xfrm>
            <a:prstGeom prst="rect">
              <a:avLst/>
            </a:prstGeom>
          </p:spPr>
        </p:pic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10962" y="7707613"/>
            <a:ext cx="3137320" cy="404104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786338" y="-1741187"/>
            <a:ext cx="3137320" cy="4041045"/>
          </a:xfrm>
          <a:prstGeom prst="rect">
            <a:avLst/>
          </a:prstGeom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89FC93FD-4045-4F1D-8002-1F94F9599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69630" y="3708181"/>
            <a:ext cx="3884122" cy="3626799"/>
          </a:xfrm>
          <a:prstGeom prst="rect">
            <a:avLst/>
          </a:prstGeom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B09A9C73-BF7A-418A-B8CB-71DFA3031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14046" y="3708181"/>
            <a:ext cx="3906277" cy="3647486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45FEDBC9-969A-4413-999C-D9B305D518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86089" y="3708181"/>
            <a:ext cx="3906277" cy="3647486"/>
          </a:xfrm>
          <a:prstGeom prst="rect">
            <a:avLst/>
          </a:prstGeom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9663278D-68CE-4F27-A912-E161CD40D7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967510" y="4569324"/>
            <a:ext cx="1727866" cy="1925199"/>
          </a:xfrm>
          <a:prstGeom prst="rect">
            <a:avLst/>
          </a:prstGeom>
        </p:spPr>
      </p:pic>
      <p:sp>
        <p:nvSpPr>
          <p:cNvPr id="35" name="TextBox 15">
            <a:extLst>
              <a:ext uri="{FF2B5EF4-FFF2-40B4-BE49-F238E27FC236}">
                <a16:creationId xmlns:a16="http://schemas.microsoft.com/office/drawing/2014/main" id="{C9EB9599-CBE6-418B-ABE6-E9BFE2106EE9}"/>
              </a:ext>
            </a:extLst>
          </p:cNvPr>
          <p:cNvSpPr txBox="1"/>
          <p:nvPr/>
        </p:nvSpPr>
        <p:spPr>
          <a:xfrm>
            <a:off x="3200400" y="1750563"/>
            <a:ext cx="12877800" cy="1516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ar-SA" sz="9000" dirty="0">
                <a:solidFill>
                  <a:srgbClr val="D59356"/>
                </a:solidFill>
                <a:cs typeface="Tufuli Arabic Light"/>
              </a:rPr>
              <a:t>نسترجع </a:t>
            </a:r>
            <a:r>
              <a:rPr lang="en-US" sz="9000" dirty="0" err="1">
                <a:solidFill>
                  <a:srgbClr val="D59356"/>
                </a:solidFill>
                <a:cs typeface="Tufuli Arabic Light"/>
              </a:rPr>
              <a:t>جدول</a:t>
            </a:r>
            <a:r>
              <a:rPr lang="en-US" sz="9000" dirty="0">
                <a:solidFill>
                  <a:srgbClr val="D59356"/>
                </a:solidFill>
                <a:cs typeface="Tufuli Arabic Light"/>
              </a:rPr>
              <a:t> </a:t>
            </a:r>
            <a:r>
              <a:rPr lang="en-US" sz="9000" dirty="0" err="1">
                <a:solidFill>
                  <a:srgbClr val="D59356"/>
                </a:solidFill>
                <a:cs typeface="Tufuli Arabic Light"/>
              </a:rPr>
              <a:t>التعلم</a:t>
            </a:r>
            <a:r>
              <a:rPr lang="ar-SA" sz="9000" dirty="0">
                <a:solidFill>
                  <a:srgbClr val="D59356"/>
                </a:solidFill>
                <a:cs typeface="Tufuli Arabic Light"/>
              </a:rPr>
              <a:t> ماذا تعلمنا </a:t>
            </a:r>
            <a:endParaRPr lang="en-US" sz="9000" dirty="0">
              <a:solidFill>
                <a:srgbClr val="D59356"/>
              </a:solidFill>
              <a:cs typeface="Tufuli Arabic Light"/>
            </a:endParaRPr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1FACB0A2-B3D8-4BF1-818E-AA67075CEF0F}"/>
              </a:ext>
            </a:extLst>
          </p:cNvPr>
          <p:cNvSpPr txBox="1"/>
          <p:nvPr/>
        </p:nvSpPr>
        <p:spPr>
          <a:xfrm>
            <a:off x="1908244" y="5082795"/>
            <a:ext cx="3884122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cs typeface="Montaser Arabic"/>
              </a:rPr>
              <a:t>ماذا تعلمت</a:t>
            </a:r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1EC8AEE3-5CB5-4F07-8854-2B49BA23E7B0}"/>
              </a:ext>
            </a:extLst>
          </p:cNvPr>
          <p:cNvSpPr txBox="1"/>
          <p:nvPr/>
        </p:nvSpPr>
        <p:spPr>
          <a:xfrm>
            <a:off x="10718562" y="5183872"/>
            <a:ext cx="3884122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cs typeface="Montaser Arabic"/>
              </a:rPr>
              <a:t>ماذا أعرف</a:t>
            </a:r>
          </a:p>
        </p:txBody>
      </p:sp>
      <p:sp>
        <p:nvSpPr>
          <p:cNvPr id="38" name="TextBox 18">
            <a:extLst>
              <a:ext uri="{FF2B5EF4-FFF2-40B4-BE49-F238E27FC236}">
                <a16:creationId xmlns:a16="http://schemas.microsoft.com/office/drawing/2014/main" id="{F9702D86-F1DD-42F4-BBE3-CDDB5397B1AE}"/>
              </a:ext>
            </a:extLst>
          </p:cNvPr>
          <p:cNvSpPr txBox="1"/>
          <p:nvPr/>
        </p:nvSpPr>
        <p:spPr>
          <a:xfrm>
            <a:off x="6781799" y="5099754"/>
            <a:ext cx="3421489" cy="1801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Montaser Arabic"/>
              </a:rPr>
              <a:t>ماذا</a:t>
            </a:r>
            <a:r>
              <a:rPr lang="en-US" sz="5199" dirty="0">
                <a:solidFill>
                  <a:srgbClr val="000000"/>
                </a:solidFill>
                <a:cs typeface="Montaser Arabic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Montaser Arabic"/>
              </a:rPr>
              <a:t>أريد</a:t>
            </a:r>
            <a:r>
              <a:rPr lang="en-US" sz="5199" dirty="0">
                <a:solidFill>
                  <a:srgbClr val="000000"/>
                </a:solidFill>
                <a:cs typeface="Montaser Arabic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Montaser Arabic"/>
              </a:rPr>
              <a:t>أن</a:t>
            </a:r>
            <a:r>
              <a:rPr lang="en-US" sz="5199" dirty="0">
                <a:solidFill>
                  <a:srgbClr val="000000"/>
                </a:solidFill>
                <a:cs typeface="Montaser Arabic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Montaser Arabic"/>
              </a:rPr>
              <a:t>أعرف</a:t>
            </a:r>
            <a:endParaRPr lang="en-US" sz="5199" dirty="0">
              <a:solidFill>
                <a:srgbClr val="000000"/>
              </a:solidFill>
              <a:cs typeface="Montaser Arabic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29073" y="4395498"/>
            <a:ext cx="10829854" cy="2227819"/>
            <a:chOff x="0" y="-19050"/>
            <a:chExt cx="14439805" cy="2970424"/>
          </a:xfrm>
        </p:grpSpPr>
        <p:sp>
          <p:nvSpPr>
            <p:cNvPr id="3" name="TextBox 3"/>
            <p:cNvSpPr txBox="1"/>
            <p:nvPr/>
          </p:nvSpPr>
          <p:spPr>
            <a:xfrm>
              <a:off x="0" y="-19050"/>
              <a:ext cx="14439805" cy="1638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ar-SA" sz="8000" dirty="0">
                  <a:solidFill>
                    <a:schemeClr val="accent3">
                      <a:lumMod val="50000"/>
                    </a:schemeClr>
                  </a:solidFill>
                  <a:latin typeface="29LT Riwaya Informal" panose="020B0604020202020204" charset="-78"/>
                  <a:cs typeface="29LT Riwaya Informal" panose="020B0604020202020204" charset="-78"/>
                </a:rPr>
                <a:t>استودعتكم الله</a:t>
              </a:r>
              <a:endParaRPr lang="en-US" sz="8000" dirty="0">
                <a:solidFill>
                  <a:schemeClr val="accent3">
                    <a:lumMod val="5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147736"/>
              <a:ext cx="14439805" cy="803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ar-SA" sz="3600" b="0" i="0" dirty="0">
                  <a:solidFill>
                    <a:schemeClr val="accent3">
                      <a:lumMod val="50000"/>
                    </a:schemeClr>
                  </a:solidFill>
                  <a:effectLst/>
                  <a:latin typeface="29LT Riwaya Informal" panose="020B0604020202020204" charset="-78"/>
                  <a:cs typeface="29LT Riwaya Informal" panose="020B0604020202020204" charset="-78"/>
                </a:rPr>
                <a:t>سبحانك اللهم وبحمدك، أشهد أن لا إله إلا أنت، أستغفرك وأتوب إليك</a:t>
              </a:r>
              <a:endParaRPr lang="en-US" sz="3600" dirty="0">
                <a:solidFill>
                  <a:schemeClr val="accent3">
                    <a:lumMod val="50000"/>
                  </a:schemeClr>
                </a:solidFill>
                <a:latin typeface="29LT Riwaya Informal" panose="020B0604020202020204" charset="-78"/>
                <a:cs typeface="29LT Riwaya Informal" panose="020B0604020202020204" charset="-78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25267" y="1911353"/>
            <a:ext cx="4037465" cy="18425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2638" y="265515"/>
            <a:ext cx="1937725" cy="2179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452638" y="7842039"/>
            <a:ext cx="1937725" cy="21794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-1181511" y="4773313"/>
            <a:ext cx="4241722" cy="7403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086338" y="7842039"/>
            <a:ext cx="1937725" cy="21794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V="1">
            <a:off x="16086338" y="265515"/>
            <a:ext cx="1937725" cy="21794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5416489" y="4773313"/>
            <a:ext cx="4241722" cy="74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20431" y="2713894"/>
            <a:ext cx="5423065" cy="5107542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308312" y="3344021"/>
            <a:ext cx="3847304" cy="3847289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1428" r="-21428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4349837" y="8119963"/>
            <a:ext cx="9588326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>
                <a:solidFill>
                  <a:srgbClr val="2E2E2E"/>
                </a:solidFill>
                <a:cs typeface="HK Grotesk Light"/>
              </a:rPr>
              <a:t>شاهدي وأستنتجي الأفكار الرئيسية للدرس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5171" y="7119030"/>
            <a:ext cx="2860244" cy="27978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900771" y="7119030"/>
            <a:ext cx="2860244" cy="27978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575171" y="217977"/>
            <a:ext cx="2860244" cy="27978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14900771" y="217977"/>
            <a:ext cx="2860244" cy="2797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436" y="9171194"/>
            <a:ext cx="17833473" cy="834543"/>
            <a:chOff x="0" y="0"/>
            <a:chExt cx="23777963" cy="11127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374978" cy="111272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584517" y="0"/>
              <a:ext cx="6374978" cy="111272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5799418" y="0"/>
              <a:ext cx="6374978" cy="111272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7402985" y="0"/>
              <a:ext cx="6374978" cy="1112723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009217" y="401801"/>
            <a:ext cx="2834283" cy="2772445"/>
          </a:xfrm>
          <a:prstGeom prst="rect">
            <a:avLst/>
          </a:prstGeom>
        </p:spPr>
      </p:pic>
      <p:pic>
        <p:nvPicPr>
          <p:cNvPr id="8" name="63cffe9d-480a-4bb5-b9c1-6e2b4a6d1398">
            <a:hlinkClick r:id="" action="ppaction://media"/>
            <a:extLst>
              <a:ext uri="{FF2B5EF4-FFF2-40B4-BE49-F238E27FC236}">
                <a16:creationId xmlns:a16="http://schemas.microsoft.com/office/drawing/2014/main" id="{EF9B90C2-B3B3-49FB-9E95-3EE736DF3B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211" y="1335051"/>
            <a:ext cx="15163800" cy="7811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1086" r="59673"/>
          <a:stretch>
            <a:fillRect/>
          </a:stretch>
        </p:blipFill>
        <p:spPr>
          <a:xfrm>
            <a:off x="646702" y="5804247"/>
            <a:ext cx="4138866" cy="38792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1086" r="59673"/>
          <a:stretch>
            <a:fillRect/>
          </a:stretch>
        </p:blipFill>
        <p:spPr>
          <a:xfrm flipH="1">
            <a:off x="13502431" y="5804247"/>
            <a:ext cx="4138866" cy="38792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1086" r="59673"/>
          <a:stretch>
            <a:fillRect/>
          </a:stretch>
        </p:blipFill>
        <p:spPr>
          <a:xfrm flipV="1">
            <a:off x="646702" y="432147"/>
            <a:ext cx="4138866" cy="38792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1086" r="59673"/>
          <a:stretch>
            <a:fillRect/>
          </a:stretch>
        </p:blipFill>
        <p:spPr>
          <a:xfrm flipH="1" flipV="1">
            <a:off x="13502431" y="432147"/>
            <a:ext cx="4138866" cy="387924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305709" y="2209800"/>
            <a:ext cx="10529667" cy="586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6"/>
              </a:lnSpc>
            </a:pPr>
            <a:r>
              <a:rPr lang="en-US" sz="9663" dirty="0" err="1">
                <a:solidFill>
                  <a:srgbClr val="6B5151"/>
                </a:solidFill>
                <a:cs typeface="29LT Riwaya Informal"/>
              </a:rPr>
              <a:t>طالبتي</a:t>
            </a:r>
            <a:r>
              <a:rPr lang="en-US" sz="9663" dirty="0">
                <a:solidFill>
                  <a:srgbClr val="6B5151"/>
                </a:solidFill>
                <a:cs typeface="29LT Riwaya Informal"/>
              </a:rPr>
              <a:t> </a:t>
            </a:r>
            <a:r>
              <a:rPr lang="en-US" sz="9663" dirty="0" err="1">
                <a:solidFill>
                  <a:srgbClr val="6B5151"/>
                </a:solidFill>
                <a:cs typeface="29LT Riwaya Informal"/>
              </a:rPr>
              <a:t>الرائعة</a:t>
            </a:r>
            <a:r>
              <a:rPr lang="en-US" sz="9663" dirty="0">
                <a:solidFill>
                  <a:srgbClr val="6B5151"/>
                </a:solidFill>
                <a:cs typeface="29LT Riwaya Informal"/>
              </a:rPr>
              <a:t> </a:t>
            </a:r>
            <a:r>
              <a:rPr lang="en-US" sz="9663" dirty="0" err="1">
                <a:solidFill>
                  <a:srgbClr val="6B5151"/>
                </a:solidFill>
                <a:cs typeface="29LT Riwaya Informal"/>
              </a:rPr>
              <a:t>من</a:t>
            </a:r>
            <a:r>
              <a:rPr lang="en-US" sz="9663" dirty="0">
                <a:solidFill>
                  <a:srgbClr val="6B5151"/>
                </a:solidFill>
                <a:cs typeface="29LT Riwaya Informal"/>
              </a:rPr>
              <a:t> </a:t>
            </a:r>
            <a:r>
              <a:rPr lang="en-US" sz="9663" dirty="0" err="1">
                <a:solidFill>
                  <a:srgbClr val="6B5151"/>
                </a:solidFill>
                <a:cs typeface="29LT Riwaya Informal"/>
              </a:rPr>
              <a:t>الفيديو</a:t>
            </a:r>
            <a:r>
              <a:rPr lang="en-US" sz="9663" dirty="0">
                <a:solidFill>
                  <a:srgbClr val="6B5151"/>
                </a:solidFill>
                <a:cs typeface="29LT Riwaya Informal"/>
              </a:rPr>
              <a:t> </a:t>
            </a:r>
            <a:r>
              <a:rPr lang="en-US" sz="9663" dirty="0" err="1">
                <a:solidFill>
                  <a:srgbClr val="6B5151"/>
                </a:solidFill>
                <a:cs typeface="29LT Riwaya Informal"/>
              </a:rPr>
              <a:t>السابق</a:t>
            </a:r>
            <a:endParaRPr lang="en-US" sz="9663" dirty="0">
              <a:solidFill>
                <a:srgbClr val="6B5151"/>
              </a:solidFill>
              <a:cs typeface="29LT Riwaya Informal"/>
            </a:endParaRPr>
          </a:p>
          <a:p>
            <a:pPr algn="ctr">
              <a:lnSpc>
                <a:spcPts val="11596"/>
              </a:lnSpc>
            </a:pPr>
            <a:r>
              <a:rPr lang="en-US" sz="9663" dirty="0" err="1">
                <a:solidFill>
                  <a:srgbClr val="6B5151"/>
                </a:solidFill>
                <a:cs typeface="29LT Riwaya Informal"/>
              </a:rPr>
              <a:t>أذكري</a:t>
            </a:r>
            <a:r>
              <a:rPr lang="en-US" sz="9663" dirty="0">
                <a:solidFill>
                  <a:srgbClr val="6B5151"/>
                </a:solidFill>
                <a:cs typeface="29LT Riwaya Informal"/>
              </a:rPr>
              <a:t> </a:t>
            </a:r>
            <a:r>
              <a:rPr lang="en-US" sz="9663" dirty="0" err="1">
                <a:solidFill>
                  <a:srgbClr val="6B5151"/>
                </a:solidFill>
                <a:cs typeface="29LT Riwaya Informal"/>
              </a:rPr>
              <a:t>لي</a:t>
            </a:r>
            <a:r>
              <a:rPr lang="en-US" sz="9663" dirty="0">
                <a:solidFill>
                  <a:srgbClr val="6B5151"/>
                </a:solidFill>
                <a:cs typeface="29LT Riwaya Informal"/>
              </a:rPr>
              <a:t> </a:t>
            </a:r>
            <a:r>
              <a:rPr lang="en-US" sz="9663" dirty="0" err="1">
                <a:solidFill>
                  <a:srgbClr val="6B5151"/>
                </a:solidFill>
                <a:cs typeface="29LT Riwaya Informal"/>
              </a:rPr>
              <a:t>أحب</a:t>
            </a:r>
            <a:r>
              <a:rPr lang="en-US" sz="9663" dirty="0">
                <a:solidFill>
                  <a:srgbClr val="6B5151"/>
                </a:solidFill>
                <a:cs typeface="29LT Riwaya Informal"/>
              </a:rPr>
              <a:t> </a:t>
            </a:r>
            <a:r>
              <a:rPr lang="en-US" sz="9663" dirty="0" err="1">
                <a:solidFill>
                  <a:srgbClr val="6B5151"/>
                </a:solidFill>
                <a:cs typeface="29LT Riwaya Informal"/>
              </a:rPr>
              <a:t>الأعمال</a:t>
            </a:r>
            <a:r>
              <a:rPr lang="en-US" sz="9663" dirty="0">
                <a:solidFill>
                  <a:srgbClr val="6B5151"/>
                </a:solidFill>
                <a:cs typeface="29LT Riwaya Informal"/>
              </a:rPr>
              <a:t> </a:t>
            </a:r>
            <a:r>
              <a:rPr lang="en-US" sz="9663" dirty="0" err="1">
                <a:solidFill>
                  <a:srgbClr val="6B5151"/>
                </a:solidFill>
                <a:cs typeface="29LT Riwaya Informal"/>
              </a:rPr>
              <a:t>إلى</a:t>
            </a:r>
            <a:r>
              <a:rPr lang="en-US" sz="9663" dirty="0">
                <a:solidFill>
                  <a:srgbClr val="6B5151"/>
                </a:solidFill>
                <a:cs typeface="29LT Riwaya Informal"/>
              </a:rPr>
              <a:t> </a:t>
            </a:r>
            <a:r>
              <a:rPr lang="en-US" sz="9663" dirty="0" err="1">
                <a:solidFill>
                  <a:srgbClr val="6B5151"/>
                </a:solidFill>
                <a:cs typeface="29LT Riwaya Informal"/>
              </a:rPr>
              <a:t>الله</a:t>
            </a:r>
            <a:r>
              <a:rPr lang="en-US" sz="9663" dirty="0">
                <a:solidFill>
                  <a:srgbClr val="6B5151"/>
                </a:solidFill>
                <a:cs typeface="29LT Riwaya Informal"/>
              </a:rPr>
              <a:t> </a:t>
            </a:r>
            <a:r>
              <a:rPr lang="en-US" sz="9663" dirty="0">
                <a:solidFill>
                  <a:srgbClr val="6B5151"/>
                </a:solidFill>
                <a:latin typeface="29LT Riwaya Informal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68919" y="-3450553"/>
            <a:ext cx="10808939" cy="17365434"/>
            <a:chOff x="0" y="0"/>
            <a:chExt cx="14411919" cy="2315391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788130">
              <a:off x="1908439" y="6798097"/>
              <a:ext cx="7850521" cy="97687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528272">
              <a:off x="5459255" y="-779638"/>
              <a:ext cx="7850521" cy="976874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973372" y="13385164"/>
              <a:ext cx="7850521" cy="976874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347980" y="-3627881"/>
            <a:ext cx="10808939" cy="17365434"/>
            <a:chOff x="0" y="0"/>
            <a:chExt cx="14411919" cy="2315391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9011869">
              <a:off x="4652959" y="6587067"/>
              <a:ext cx="7850521" cy="976874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271727">
              <a:off x="1102143" y="14164802"/>
              <a:ext cx="7850521" cy="976874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88026" y="0"/>
              <a:ext cx="7850521" cy="9768748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3708464" y="476390"/>
            <a:ext cx="11099671" cy="8781910"/>
            <a:chOff x="0" y="0"/>
            <a:chExt cx="14799562" cy="11709214"/>
          </a:xfrm>
        </p:grpSpPr>
        <p:sp>
          <p:nvSpPr>
            <p:cNvPr id="11" name="TextBox 11"/>
            <p:cNvSpPr txBox="1"/>
            <p:nvPr/>
          </p:nvSpPr>
          <p:spPr>
            <a:xfrm>
              <a:off x="1560456" y="9657281"/>
              <a:ext cx="11678650" cy="65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56"/>
                </a:lnSpc>
                <a:spcBef>
                  <a:spcPct val="0"/>
                </a:spcBef>
              </a:pPr>
              <a:r>
                <a:rPr lang="en-US" sz="3120">
                  <a:solidFill>
                    <a:srgbClr val="2E2E2E"/>
                  </a:solidFill>
                  <a:cs typeface="HK Grotesk Light"/>
                </a:rPr>
                <a:t>كم أنتن رائعات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467858"/>
              <a:ext cx="14799562" cy="6704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1"/>
                </a:lnSpc>
              </a:pP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إذا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نستنتج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:</a:t>
              </a:r>
            </a:p>
            <a:p>
              <a:pPr algn="ctr">
                <a:lnSpc>
                  <a:spcPts val="5721"/>
                </a:lnSpc>
              </a:pP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الصلاة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على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وقتها</a:t>
              </a:r>
              <a:endParaRPr lang="en-US" sz="4767" dirty="0">
                <a:solidFill>
                  <a:srgbClr val="2E2E2E"/>
                </a:solidFill>
                <a:cs typeface="29LT Riwaya Medium"/>
              </a:endParaRPr>
            </a:p>
            <a:p>
              <a:pPr algn="ctr">
                <a:lnSpc>
                  <a:spcPts val="5721"/>
                </a:lnSpc>
              </a:pP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نؤدي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ما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فرضه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الله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علينا</a:t>
              </a:r>
              <a:endParaRPr lang="en-US" sz="4767" dirty="0">
                <a:solidFill>
                  <a:srgbClr val="2E2E2E"/>
                </a:solidFill>
                <a:cs typeface="29LT Riwaya Medium"/>
              </a:endParaRPr>
            </a:p>
            <a:p>
              <a:pPr algn="ctr">
                <a:lnSpc>
                  <a:spcPts val="5721"/>
                </a:lnSpc>
              </a:pP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بر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الوالدين</a:t>
              </a:r>
              <a:endParaRPr lang="en-US" sz="4767" dirty="0">
                <a:solidFill>
                  <a:srgbClr val="2E2E2E"/>
                </a:solidFill>
                <a:cs typeface="29LT Riwaya Medium"/>
              </a:endParaRPr>
            </a:p>
            <a:p>
              <a:pPr algn="ctr">
                <a:lnSpc>
                  <a:spcPts val="5721"/>
                </a:lnSpc>
              </a:pP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الجهاد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في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سبيل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الله</a:t>
              </a:r>
              <a:endParaRPr lang="en-US" sz="4767" dirty="0">
                <a:solidFill>
                  <a:srgbClr val="2E2E2E"/>
                </a:solidFill>
                <a:cs typeface="29LT Riwaya Medium"/>
              </a:endParaRPr>
            </a:p>
            <a:p>
              <a:pPr algn="ctr">
                <a:lnSpc>
                  <a:spcPts val="5721"/>
                </a:lnSpc>
              </a:pP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المواظبة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ولو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كان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القليل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من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العمل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الصالح</a:t>
              </a:r>
              <a:endParaRPr lang="en-US" sz="4767" dirty="0">
                <a:solidFill>
                  <a:srgbClr val="2E2E2E"/>
                </a:solidFill>
                <a:cs typeface="29LT Riwaya Medium"/>
              </a:endParaRPr>
            </a:p>
            <a:p>
              <a:pPr algn="ctr">
                <a:lnSpc>
                  <a:spcPts val="5721"/>
                </a:lnSpc>
              </a:pPr>
              <a:r>
                <a:rPr lang="en-US" sz="4767" dirty="0" err="1">
                  <a:solidFill>
                    <a:srgbClr val="2E2E2E"/>
                  </a:solidFill>
                  <a:cs typeface="29LT Riwaya Medium"/>
                </a:rPr>
                <a:t>الصدقة</a:t>
              </a:r>
              <a:r>
                <a:rPr lang="en-US" sz="4767" dirty="0">
                  <a:solidFill>
                    <a:srgbClr val="2E2E2E"/>
                  </a:solidFill>
                  <a:cs typeface="29LT Riwaya Medium"/>
                </a:rPr>
                <a:t> </a:t>
              </a: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969085" y="0"/>
              <a:ext cx="4861393" cy="221856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117026" y="10912325"/>
              <a:ext cx="4565509" cy="7968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68919" y="-3450553"/>
            <a:ext cx="10808939" cy="17365434"/>
            <a:chOff x="0" y="0"/>
            <a:chExt cx="14411919" cy="2315391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788130">
              <a:off x="1908439" y="6798097"/>
              <a:ext cx="7850521" cy="97687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528272">
              <a:off x="5459255" y="-779638"/>
              <a:ext cx="7850521" cy="976874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973372" y="13385164"/>
              <a:ext cx="7850521" cy="976874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347980" y="-3627881"/>
            <a:ext cx="10808939" cy="17365434"/>
            <a:chOff x="0" y="0"/>
            <a:chExt cx="14411919" cy="2315391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9011869">
              <a:off x="4652959" y="6587067"/>
              <a:ext cx="7850521" cy="976874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271727">
              <a:off x="1102143" y="14164802"/>
              <a:ext cx="7850521" cy="976874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88026" y="0"/>
              <a:ext cx="7850521" cy="9768748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028700" y="1009650"/>
            <a:ext cx="16230600" cy="123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endParaRPr lang="en-US" sz="8000" dirty="0">
              <a:solidFill>
                <a:srgbClr val="F6F6E9"/>
              </a:solidFill>
              <a:latin typeface="Gilda Display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704" y="6610197"/>
            <a:ext cx="3174409" cy="32212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757887" y="6610197"/>
            <a:ext cx="3174409" cy="3221264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51367688-2D1D-449F-9737-7ABD0ED24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69630" y="3708181"/>
            <a:ext cx="3884122" cy="3626799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EDF72140-2180-4681-86B5-63D8A5858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14046" y="3708181"/>
            <a:ext cx="3906277" cy="3647486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580A25C6-8CA0-40C7-9D7B-EE419293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86089" y="3708181"/>
            <a:ext cx="3906277" cy="3647486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FA7CB166-2EE8-4119-86B6-8D3F19DB7C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967510" y="4569324"/>
            <a:ext cx="1727866" cy="1925199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D441E82E-D5A1-4A44-B79F-E433834BC172}"/>
              </a:ext>
            </a:extLst>
          </p:cNvPr>
          <p:cNvSpPr txBox="1"/>
          <p:nvPr/>
        </p:nvSpPr>
        <p:spPr>
          <a:xfrm>
            <a:off x="3200400" y="1750563"/>
            <a:ext cx="9631537" cy="1548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D59356"/>
                </a:solidFill>
                <a:cs typeface="Tufuli Arabic Light"/>
              </a:rPr>
              <a:t>جدول التعلم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64E8CCEE-E956-477D-BBC0-45D58617C0EC}"/>
              </a:ext>
            </a:extLst>
          </p:cNvPr>
          <p:cNvSpPr txBox="1"/>
          <p:nvPr/>
        </p:nvSpPr>
        <p:spPr>
          <a:xfrm>
            <a:off x="1908244" y="5082795"/>
            <a:ext cx="3884122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cs typeface="Montaser Arabic"/>
              </a:rPr>
              <a:t>ماذا تعلمت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6DFF7F04-2EE5-4CEC-B50A-21B146513EFC}"/>
              </a:ext>
            </a:extLst>
          </p:cNvPr>
          <p:cNvSpPr txBox="1"/>
          <p:nvPr/>
        </p:nvSpPr>
        <p:spPr>
          <a:xfrm>
            <a:off x="10718562" y="5183872"/>
            <a:ext cx="3884122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cs typeface="Montaser Arabic"/>
              </a:rPr>
              <a:t>ماذا أعرف</a:t>
            </a: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3417A9F7-4A28-49DF-A7C5-EB4E1A045761}"/>
              </a:ext>
            </a:extLst>
          </p:cNvPr>
          <p:cNvSpPr txBox="1"/>
          <p:nvPr/>
        </p:nvSpPr>
        <p:spPr>
          <a:xfrm>
            <a:off x="6781799" y="5099754"/>
            <a:ext cx="3421489" cy="1801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Montaser Arabic"/>
              </a:rPr>
              <a:t>ماذا</a:t>
            </a:r>
            <a:r>
              <a:rPr lang="en-US" sz="5199" dirty="0">
                <a:solidFill>
                  <a:srgbClr val="000000"/>
                </a:solidFill>
                <a:cs typeface="Montaser Arabic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Montaser Arabic"/>
              </a:rPr>
              <a:t>أريد</a:t>
            </a:r>
            <a:r>
              <a:rPr lang="en-US" sz="5199" dirty="0">
                <a:solidFill>
                  <a:srgbClr val="000000"/>
                </a:solidFill>
                <a:cs typeface="Montaser Arabic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Montaser Arabic"/>
              </a:rPr>
              <a:t>أن</a:t>
            </a:r>
            <a:r>
              <a:rPr lang="en-US" sz="5199" dirty="0">
                <a:solidFill>
                  <a:srgbClr val="000000"/>
                </a:solidFill>
                <a:cs typeface="Montaser Arabic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Montaser Arabic"/>
              </a:rPr>
              <a:t>أعرف</a:t>
            </a:r>
            <a:endParaRPr lang="en-US" sz="5199" dirty="0">
              <a:solidFill>
                <a:srgbClr val="000000"/>
              </a:solidFill>
              <a:cs typeface="Montaser Arabic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2800" y="2493985"/>
            <a:ext cx="977127" cy="9879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-1072476" y="-677220"/>
            <a:ext cx="3175426" cy="35715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6185051" y="-677220"/>
            <a:ext cx="3175426" cy="3571542"/>
          </a:xfrm>
          <a:prstGeom prst="rect">
            <a:avLst/>
          </a:prstGeom>
        </p:spPr>
      </p:pic>
      <p:sp>
        <p:nvSpPr>
          <p:cNvPr id="8" name="عنوان 7">
            <a:extLst>
              <a:ext uri="{FF2B5EF4-FFF2-40B4-BE49-F238E27FC236}">
                <a16:creationId xmlns:a16="http://schemas.microsoft.com/office/drawing/2014/main" id="{13E90AD8-E2AB-4E99-884F-D330C28C0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5375" y="1821207"/>
            <a:ext cx="7772400" cy="1470025"/>
          </a:xfrm>
        </p:spPr>
        <p:txBody>
          <a:bodyPr>
            <a:normAutofit/>
          </a:bodyPr>
          <a:lstStyle/>
          <a:p>
            <a:r>
              <a:rPr lang="ar-SA" sz="8000" dirty="0">
                <a:cs typeface="Akhbar MT" pitchFamily="2" charset="-78"/>
              </a:rPr>
              <a:t>أهداف الدرس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906B2E-EE53-45AF-853A-5B13E2FAD10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531620" y="3593187"/>
            <a:ext cx="11003332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r-SA" altLang="ar-SA" sz="2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• أن يوضح الطالب المراد من الكلمات ( لوقتها، الجهاد، الصلاة). </a:t>
            </a:r>
          </a:p>
          <a:p>
            <a:pPr marL="285750" marR="0" lvl="0" indent="-28575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r-SA" altLang="ar-SA" sz="2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• أن يبيّن الطالب معنى (أحب الأعمال إلى الله). •</a:t>
            </a:r>
          </a:p>
          <a:p>
            <a:pPr marL="285750" marR="0" lvl="0" indent="-28575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r-SA" altLang="ar-SA" sz="2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 أن يستنبط الطالب الآية التي تدل على وعيد من يؤخر الصلاة عن وقتها. </a:t>
            </a:r>
          </a:p>
          <a:p>
            <a:pPr marL="285750" marR="0" lvl="0" indent="-28575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r-SA" altLang="ar-SA" sz="2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• أن يشرح الطالب فضل الصلاة على وقتها . •</a:t>
            </a:r>
          </a:p>
          <a:p>
            <a:pPr marL="285750" marR="0" lvl="0" indent="-28575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r-SA" altLang="ar-SA" sz="2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 أن يُرتب الطالب الأعمال حسب أفضليتها. •</a:t>
            </a:r>
          </a:p>
          <a:p>
            <a:pPr marL="285750" marR="0" lvl="0" indent="-28575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r-SA" altLang="ar-SA" sz="2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 أن يُفصل الطالب القول في فضل الجهاد في سبيل الله. • أن يذكر الطالب بعض حقوق الوالدين. •</a:t>
            </a:r>
          </a:p>
          <a:p>
            <a:pPr marL="285750" marR="0" lvl="0" indent="-28575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r-SA" altLang="ar-SA" sz="2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 أن يكتب الطالب العلاقة بين الصلاة والبر والجهاد بالصبر. •</a:t>
            </a:r>
          </a:p>
          <a:p>
            <a:pPr marL="285750" marR="0" lvl="0" indent="-28575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r-SA" altLang="ar-SA" sz="2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 أن يُعلل الطالب وجوب استئذان الوالدين عند إرادة الجهاد إذا توفرت دواعيه. •</a:t>
            </a:r>
          </a:p>
          <a:p>
            <a:pPr marL="285750" marR="0" lvl="0" indent="-28575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r-SA" altLang="ar-SA" sz="2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 أن يستنتج الطالب من الحديث الشاهد على عُلُوِّ هِمَّة الصحابة رضوان الله عليهم. •</a:t>
            </a:r>
          </a:p>
          <a:p>
            <a:pPr marL="285750" marR="0" lvl="0" indent="-28575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r-SA" altLang="ar-SA" sz="2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 أن يُلخص الطالب أسباب تعدد أجوبة النبي ﷺ عن السؤال عن أفضل الأعمال. </a:t>
            </a:r>
          </a:p>
          <a:p>
            <a:pPr marL="285750" marR="0" lvl="0" indent="-28575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r-SA" altLang="ar-SA" sz="2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• أن يميز الطالب ما أشتهر به الصحابي عبد الله بن مسعود رضي الله عنه. </a:t>
            </a:r>
          </a:p>
          <a:p>
            <a:pPr marL="285750" marR="0" lvl="0" indent="-28575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r-SA" altLang="ar-SA" sz="2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• أن يحدد الطالب المثال المناسب لكل نوع من أنواع الصبر الثلاثة</a:t>
            </a:r>
          </a:p>
          <a:p>
            <a:pPr marL="285750" marR="0" lvl="0" indent="-28575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ar-SA" altLang="ar-SA" sz="2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29LT Riwaya Informal" panose="020B0604020202020204" charset="-78"/>
                <a:cs typeface="29LT Riwaya Informal" panose="020B0604020202020204" charset="-78"/>
              </a:rPr>
              <a:t> أن يقترح الطالب حلولاً عملية تساعد على التبكير للصلاة.</a:t>
            </a:r>
          </a:p>
        </p:txBody>
      </p:sp>
    </p:spTree>
    <p:extLst>
      <p:ext uri="{BB962C8B-B14F-4D97-AF65-F5344CB8AC3E}">
        <p14:creationId xmlns:p14="http://schemas.microsoft.com/office/powerpoint/2010/main" val="547675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800172">
            <a:off x="12532049" y="5196218"/>
            <a:ext cx="3669035" cy="39723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51668" y="1206500"/>
            <a:ext cx="3707632" cy="41701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14645" y="2466915"/>
            <a:ext cx="3340095" cy="415622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94123" y="1612413"/>
            <a:ext cx="9220522" cy="8207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7980"/>
              </a:lnSpc>
            </a:pP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كان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الصحابة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رضي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الله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عنهم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</a:p>
          <a:p>
            <a:pPr algn="ctr" rtl="1">
              <a:lnSpc>
                <a:spcPts val="7980"/>
              </a:lnSpc>
            </a:pP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من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أعلى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الناس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همةً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،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وأكثرهم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رغبةً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في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تحصيل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المراتب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العالية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التي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تحتاج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إلى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صبر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ومجاهدة</a:t>
            </a:r>
            <a:endParaRPr lang="en-US" sz="5700" dirty="0">
              <a:solidFill>
                <a:srgbClr val="FFFFFF"/>
              </a:solidFill>
              <a:cs typeface="29LT Zarid Display Light Bold"/>
            </a:endParaRPr>
          </a:p>
          <a:p>
            <a:pPr algn="ctr" rtl="1">
              <a:lnSpc>
                <a:spcPts val="7980"/>
              </a:lnSpc>
            </a:pP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ومن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ذلك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حرصهم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على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سؤال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الرسول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صلى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الله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عليه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وسلم</a:t>
            </a:r>
            <a:endParaRPr lang="en-US" sz="5700" dirty="0">
              <a:solidFill>
                <a:srgbClr val="FFFFFF"/>
              </a:solidFill>
              <a:cs typeface="29LT Zarid Display Light Bold"/>
            </a:endParaRPr>
          </a:p>
          <a:p>
            <a:pPr algn="ctr" rtl="1">
              <a:lnSpc>
                <a:spcPts val="7980"/>
              </a:lnSpc>
            </a:pP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عن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أي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الأعمال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أفضل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،</a:t>
            </a:r>
          </a:p>
          <a:p>
            <a:pPr algn="ctr" rtl="1">
              <a:lnSpc>
                <a:spcPts val="7980"/>
              </a:lnSpc>
            </a:pP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كما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في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الحديث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</a:t>
            </a:r>
            <a:r>
              <a:rPr lang="en-US" sz="5700" dirty="0" err="1">
                <a:solidFill>
                  <a:srgbClr val="FFFFFF"/>
                </a:solidFill>
                <a:cs typeface="29LT Zarid Display Light Bold"/>
              </a:rPr>
              <a:t>التالي</a:t>
            </a:r>
            <a:r>
              <a:rPr lang="en-US" sz="5700" dirty="0">
                <a:solidFill>
                  <a:srgbClr val="FFFFFF"/>
                </a:solidFill>
                <a:cs typeface="29LT Zarid Display Light Bold"/>
              </a:rPr>
              <a:t> :</a:t>
            </a:r>
            <a:r>
              <a:rPr lang="en-US" sz="5700" dirty="0">
                <a:solidFill>
                  <a:srgbClr val="FFFFFF"/>
                </a:solidFill>
                <a:latin typeface="29LT Zarid Display Light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61515" y="0"/>
            <a:ext cx="5916404" cy="2628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531"/>
              </a:lnSpc>
            </a:pPr>
            <a:r>
              <a:rPr lang="en-US" sz="14665" dirty="0" err="1">
                <a:solidFill>
                  <a:srgbClr val="EFA593"/>
                </a:solidFill>
                <a:cs typeface="29LT Zarid Sans SemiBold"/>
              </a:rPr>
              <a:t>التمهيد</a:t>
            </a:r>
            <a:endParaRPr lang="en-US" sz="14665" dirty="0">
              <a:solidFill>
                <a:srgbClr val="EFA593"/>
              </a:solidFill>
              <a:cs typeface="29LT Zarid Sa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963</Words>
  <Application>Microsoft Office PowerPoint</Application>
  <PresentationFormat>مخصص</PresentationFormat>
  <Paragraphs>101</Paragraphs>
  <Slides>24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1" baseType="lpstr">
      <vt:lpstr>29LT Riwaya Informal</vt:lpstr>
      <vt:lpstr>Arial</vt:lpstr>
      <vt:lpstr>Wingdings</vt:lpstr>
      <vt:lpstr>29LT Zarid Display Light Bold</vt:lpstr>
      <vt:lpstr>Calibri</vt:lpstr>
      <vt:lpstr>Gilda Display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أهداف الدرس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من معاني الحديث</vt:lpstr>
      <vt:lpstr>3- الجهاد في سبيل الله : هو ذروة الإسلام وسبب عز المسلمين ونصرهم , وهو مناط بإذن ولي الأمر لمؤسسات المملكة السياسية والعسكرية ,ولمن دعاه خادم الحرمين الشريفين من القوات الإسلامية . ومن الأمثلة على الجهاد الذي تعيشه المملكة في الوقت الحالي , هو قتال جنودنا البواسل للميليشيات الحوثية المعتدية وذلك للدفاع عن المملكة وعن الحرمين الشريفين وحفاظًا على أرواح المواطنين والمقيمين</vt:lpstr>
      <vt:lpstr>عرض تقديمي في PowerPoint</vt:lpstr>
      <vt:lpstr>شروط الجهاد والدفاع عن الوطن :</vt:lpstr>
      <vt:lpstr>شروط الجهاد والدفاع عن الوطن :</vt:lpstr>
      <vt:lpstr>نشاط</vt:lpstr>
      <vt:lpstr>تطبيقات سلوكية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مادة الحديث أحل الأعمال إلى الله</dc:title>
  <cp:lastModifiedBy>Nada</cp:lastModifiedBy>
  <cp:revision>4</cp:revision>
  <dcterms:created xsi:type="dcterms:W3CDTF">2006-08-16T00:00:00Z</dcterms:created>
  <dcterms:modified xsi:type="dcterms:W3CDTF">2021-09-26T14:59:42Z</dcterms:modified>
  <dc:identifier>DAErAXSwFDE</dc:identifier>
</cp:coreProperties>
</file>