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6" r:id="rId4"/>
    <p:sldId id="291" r:id="rId5"/>
    <p:sldId id="293" r:id="rId6"/>
    <p:sldId id="290" r:id="rId7"/>
    <p:sldId id="295" r:id="rId8"/>
    <p:sldId id="318" r:id="rId9"/>
    <p:sldId id="296" r:id="rId10"/>
    <p:sldId id="305" r:id="rId11"/>
    <p:sldId id="297" r:id="rId12"/>
    <p:sldId id="306" r:id="rId13"/>
    <p:sldId id="300" r:id="rId14"/>
    <p:sldId id="307" r:id="rId15"/>
    <p:sldId id="301" r:id="rId16"/>
    <p:sldId id="309" r:id="rId17"/>
    <p:sldId id="308" r:id="rId18"/>
    <p:sldId id="311" r:id="rId19"/>
    <p:sldId id="310" r:id="rId20"/>
    <p:sldId id="314" r:id="rId21"/>
    <p:sldId id="313" r:id="rId22"/>
    <p:sldId id="312" r:id="rId23"/>
    <p:sldId id="316" r:id="rId24"/>
    <p:sldId id="315" r:id="rId25"/>
    <p:sldId id="317" r:id="rId26"/>
    <p:sldId id="303" r:id="rId27"/>
    <p:sldId id="298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2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7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8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04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38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40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0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94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84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744-BC9C-4F58-BBA0-0A288F8A5D36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52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6.jpe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4.jpeg"/><Relationship Id="rId5" Type="http://schemas.openxmlformats.org/officeDocument/2006/relationships/image" Target="../media/image4.png"/><Relationship Id="rId10" Type="http://schemas.openxmlformats.org/officeDocument/2006/relationships/image" Target="../media/image53.jfif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2.sv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0.jp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0" y="766325"/>
            <a:ext cx="3801980" cy="393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/>
        </p:blipFill>
        <p:spPr bwMode="auto">
          <a:xfrm>
            <a:off x="7281569" y="766325"/>
            <a:ext cx="3833445" cy="39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23" y="805752"/>
            <a:ext cx="1440334" cy="821501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الكفايات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والأهداف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يتوقع من الطالبة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في نهاية المكون :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23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10217208" y="155643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10217208" y="380051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809434" y="759793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بمحور ( أخلاق وفضائل )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809434" y="1284482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</a:t>
            </a:r>
            <a:r>
              <a:rPr lang="ar-SA" sz="2000" b="1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بمحور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( أخلاق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وفضائل ) </a:t>
            </a:r>
          </a:p>
        </p:txBody>
      </p:sp>
      <p:sp>
        <p:nvSpPr>
          <p:cNvPr id="2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85019" y="178087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السلام وهديه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8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89488" y="2248407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الكفايات المستهدفة قراءة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62335" y="3072967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تحديد المبتدأ والخبر في الجملة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0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62334" y="3528954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استنتاج علامة إعراب المبتدأ والخبر 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39653" y="4000853"/>
            <a:ext cx="699117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استخدام المبتدأ والخبر المرفوعين بالعلامات الفرعية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39653" y="4499533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تطبيق القاعدة على الأنشطة المعروضة في الكتاب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14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أهداف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الدرس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73" y="476478"/>
            <a:ext cx="8874899" cy="4705121"/>
          </a:xfrm>
          <a:prstGeom prst="rect">
            <a:avLst/>
          </a:prstGeom>
        </p:spPr>
      </p:pic>
      <p:sp>
        <p:nvSpPr>
          <p:cNvPr id="17" name="مستطيل مستدير الزوايا 16"/>
          <p:cNvSpPr/>
          <p:nvPr/>
        </p:nvSpPr>
        <p:spPr>
          <a:xfrm>
            <a:off x="3393406" y="3824852"/>
            <a:ext cx="6698761" cy="11869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تعرفنا في الصف الرابع على أنواع الكلمة والجملة وتعرفنا على رفع المبتدأ والخبر بالعلامة الأصلية ( الضمة ) وسنتعرف اليوم على رفعهما بالعلامات الفرعية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18" name="Picture 2" descr="حديث رسول الله عن الصدق - YouTub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b="15128"/>
          <a:stretch/>
        </p:blipFill>
        <p:spPr bwMode="auto">
          <a:xfrm>
            <a:off x="2387972" y="2043953"/>
            <a:ext cx="2543467" cy="11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التذكر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r="4300"/>
          <a:stretch/>
        </p:blipFill>
        <p:spPr>
          <a:xfrm>
            <a:off x="2585999" y="735112"/>
            <a:ext cx="8713721" cy="4247388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5963838" y="3314990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مفرد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982541" y="3288785"/>
            <a:ext cx="634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نور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2988561" y="3288785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7252099" y="3868102"/>
            <a:ext cx="805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الأعمال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5666770" y="3744992"/>
            <a:ext cx="148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جمع تكسير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4175320" y="3780741"/>
            <a:ext cx="759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مفرد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7192631" y="4326791"/>
            <a:ext cx="924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الدرجات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4931579" y="4236948"/>
            <a:ext cx="738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غاية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4168648" y="4203681"/>
            <a:ext cx="765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مفرد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1" name="Rectangle 4"/>
          <p:cNvSpPr/>
          <p:nvPr/>
        </p:nvSpPr>
        <p:spPr>
          <a:xfrm>
            <a:off x="3139225" y="4236948"/>
            <a:ext cx="950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66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9" r="3568"/>
          <a:stretch/>
        </p:blipFill>
        <p:spPr>
          <a:xfrm>
            <a:off x="2586000" y="564501"/>
            <a:ext cx="8921074" cy="4397464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6960084" y="3002181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الفتاتان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5703360" y="3010857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محبتان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4631076" y="2954948"/>
            <a:ext cx="846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مثنى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3469892" y="2981780"/>
            <a:ext cx="96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7001251" y="3530749"/>
            <a:ext cx="1114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الخصمان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5703361" y="3492102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حاضران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4606390" y="3464752"/>
            <a:ext cx="846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مثنى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3499859" y="3525401"/>
            <a:ext cx="96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66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3" r="4689"/>
          <a:stretch/>
        </p:blipFill>
        <p:spPr>
          <a:xfrm>
            <a:off x="2510073" y="616162"/>
            <a:ext cx="8893033" cy="4359249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6421768" y="2571558"/>
            <a:ext cx="1139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المؤمنون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5518321" y="2633113"/>
            <a:ext cx="948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مخلصون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3802269" y="2555224"/>
            <a:ext cx="1848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جمع مذكر سالم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2750939" y="2518631"/>
            <a:ext cx="114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6362734" y="3178123"/>
            <a:ext cx="1139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الظانون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5500138" y="3180480"/>
            <a:ext cx="948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آثمون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3792147" y="3134885"/>
            <a:ext cx="1848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جمع مذكر سالم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2753581" y="3141358"/>
            <a:ext cx="114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59" y="530024"/>
            <a:ext cx="8874024" cy="4485729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8028884" y="2154292"/>
            <a:ext cx="699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طارق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6494170" y="2060542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مفرد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5032810" y="2092737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4425078" y="2137880"/>
            <a:ext cx="572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أخو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3724987" y="1868436"/>
            <a:ext cx="846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600" b="1" dirty="0" smtClean="0">
                <a:solidFill>
                  <a:srgbClr val="FF0000"/>
                </a:solidFill>
              </a:rPr>
              <a:t>اسم من الأسماء الخمسة</a:t>
            </a:r>
            <a:endParaRPr lang="ar-SA" sz="16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2859890" y="2076325"/>
            <a:ext cx="807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7996095" y="2688692"/>
            <a:ext cx="711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حموك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6195101" y="2534132"/>
            <a:ext cx="1864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اسم من الأسماء الخمسة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5032810" y="2585559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4368887" y="2669503"/>
            <a:ext cx="754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محب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3752843" y="2657604"/>
            <a:ext cx="691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مفرد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2772073" y="2599545"/>
            <a:ext cx="982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8028884" y="3216874"/>
            <a:ext cx="711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محمد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6535355" y="3114752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مفرد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1" name="Rectangle 4"/>
          <p:cNvSpPr/>
          <p:nvPr/>
        </p:nvSpPr>
        <p:spPr>
          <a:xfrm>
            <a:off x="5064199" y="3102054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2" name="Rectangle 4"/>
          <p:cNvSpPr/>
          <p:nvPr/>
        </p:nvSpPr>
        <p:spPr>
          <a:xfrm>
            <a:off x="4416570" y="3113435"/>
            <a:ext cx="572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ذو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3" name="Rectangle 4"/>
          <p:cNvSpPr/>
          <p:nvPr/>
        </p:nvSpPr>
        <p:spPr>
          <a:xfrm>
            <a:off x="3702510" y="2937612"/>
            <a:ext cx="846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600" b="1" dirty="0" smtClean="0">
                <a:solidFill>
                  <a:srgbClr val="FF0000"/>
                </a:solidFill>
              </a:rPr>
              <a:t>اسم من الأسماء الخمسة</a:t>
            </a:r>
            <a:endParaRPr lang="ar-SA" sz="1600" b="1" dirty="0">
              <a:solidFill>
                <a:srgbClr val="0070C0"/>
              </a:solidFill>
            </a:endParaRPr>
          </a:p>
        </p:txBody>
      </p:sp>
      <p:sp>
        <p:nvSpPr>
          <p:cNvPr id="34" name="Rectangle 4"/>
          <p:cNvSpPr/>
          <p:nvPr/>
        </p:nvSpPr>
        <p:spPr>
          <a:xfrm>
            <a:off x="2849104" y="3102054"/>
            <a:ext cx="807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5" name="Rectangle 4"/>
          <p:cNvSpPr/>
          <p:nvPr/>
        </p:nvSpPr>
        <p:spPr>
          <a:xfrm>
            <a:off x="8050818" y="3674132"/>
            <a:ext cx="711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err="1">
                <a:solidFill>
                  <a:srgbClr val="FF0000"/>
                </a:solidFill>
              </a:rPr>
              <a:t>ف</a:t>
            </a:r>
            <a:r>
              <a:rPr lang="ar-SA" sz="2000" b="1" dirty="0" err="1" smtClean="0">
                <a:solidFill>
                  <a:srgbClr val="FF0000"/>
                </a:solidFill>
              </a:rPr>
              <a:t>وك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6" name="Rectangle 4"/>
          <p:cNvSpPr/>
          <p:nvPr/>
        </p:nvSpPr>
        <p:spPr>
          <a:xfrm>
            <a:off x="6256033" y="3573254"/>
            <a:ext cx="1864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اسم من الأسماء الخمسة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7" name="Rectangle 4"/>
          <p:cNvSpPr/>
          <p:nvPr/>
        </p:nvSpPr>
        <p:spPr>
          <a:xfrm>
            <a:off x="5055155" y="3584725"/>
            <a:ext cx="119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8" name="Rectangle 4"/>
          <p:cNvSpPr/>
          <p:nvPr/>
        </p:nvSpPr>
        <p:spPr>
          <a:xfrm>
            <a:off x="4359625" y="3614570"/>
            <a:ext cx="754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ناطق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9" name="Rectangle 4"/>
          <p:cNvSpPr/>
          <p:nvPr/>
        </p:nvSpPr>
        <p:spPr>
          <a:xfrm>
            <a:off x="3743799" y="3673968"/>
            <a:ext cx="691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مفرد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40" name="Rectangle 4"/>
          <p:cNvSpPr/>
          <p:nvPr/>
        </p:nvSpPr>
        <p:spPr>
          <a:xfrm>
            <a:off x="2804208" y="3637972"/>
            <a:ext cx="982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خرائط المفاهيم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95" y="546269"/>
            <a:ext cx="8760872" cy="4509825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7881955" y="2853142"/>
            <a:ext cx="1322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الواو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3867031" y="4164700"/>
            <a:ext cx="1322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المثنى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التعاوني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11"/>
          <a:stretch/>
        </p:blipFill>
        <p:spPr>
          <a:xfrm>
            <a:off x="2615581" y="2700051"/>
            <a:ext cx="8710210" cy="2318771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8309079" y="2878820"/>
            <a:ext cx="2352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1/ </a:t>
            </a:r>
            <a:r>
              <a:rPr lang="ar-SA" sz="2400" b="1" dirty="0" smtClean="0">
                <a:solidFill>
                  <a:srgbClr val="0070C0"/>
                </a:solidFill>
              </a:rPr>
              <a:t>القاعدة</a:t>
            </a:r>
            <a:r>
              <a:rPr lang="ar-SA" sz="2400" b="1" dirty="0" smtClean="0">
                <a:solidFill>
                  <a:srgbClr val="FF0000"/>
                </a:solidFill>
              </a:rPr>
              <a:t> راسخة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5058583" y="2873594"/>
            <a:ext cx="2841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علامة الإعراب / </a:t>
            </a:r>
            <a:r>
              <a:rPr lang="ar-SA" sz="2400" b="1" dirty="0" smtClean="0">
                <a:solidFill>
                  <a:srgbClr val="0070C0"/>
                </a:solidFill>
              </a:rPr>
              <a:t>الضمة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8025934" y="3251856"/>
            <a:ext cx="2455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2/ </a:t>
            </a:r>
            <a:r>
              <a:rPr lang="ar-SA" sz="2400" b="1" dirty="0" smtClean="0">
                <a:solidFill>
                  <a:srgbClr val="0070C0"/>
                </a:solidFill>
              </a:rPr>
              <a:t>المتصدقون</a:t>
            </a:r>
            <a:r>
              <a:rPr lang="ar-SA" sz="2400" b="1" dirty="0" smtClean="0">
                <a:solidFill>
                  <a:srgbClr val="FF0000"/>
                </a:solidFill>
              </a:rPr>
              <a:t> </a:t>
            </a:r>
            <a:r>
              <a:rPr lang="ar-SA" sz="2400" b="1" dirty="0" err="1" smtClean="0">
                <a:solidFill>
                  <a:srgbClr val="FF0000"/>
                </a:solidFill>
              </a:rPr>
              <a:t>مثابون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5126636" y="3251856"/>
            <a:ext cx="2841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علامة الإعراب / </a:t>
            </a:r>
            <a:r>
              <a:rPr lang="ar-SA" sz="2400" b="1" dirty="0" smtClean="0">
                <a:solidFill>
                  <a:srgbClr val="0070C0"/>
                </a:solidFill>
              </a:rPr>
              <a:t>الواو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8099134" y="3592751"/>
            <a:ext cx="2455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3/ </a:t>
            </a:r>
            <a:r>
              <a:rPr lang="ar-SA" sz="2400" b="1" dirty="0" smtClean="0">
                <a:solidFill>
                  <a:srgbClr val="0070C0"/>
                </a:solidFill>
              </a:rPr>
              <a:t>المسلمان</a:t>
            </a:r>
            <a:r>
              <a:rPr lang="ar-SA" sz="2400" b="1" dirty="0" smtClean="0">
                <a:solidFill>
                  <a:srgbClr val="FF0000"/>
                </a:solidFill>
              </a:rPr>
              <a:t> عادلان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5152036" y="3578095"/>
            <a:ext cx="2711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علامة الإعراب / </a:t>
            </a:r>
            <a:r>
              <a:rPr lang="ar-SA" sz="2400" b="1" dirty="0" smtClean="0">
                <a:solidFill>
                  <a:srgbClr val="0070C0"/>
                </a:solidFill>
              </a:rPr>
              <a:t>الألف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8099134" y="3969722"/>
            <a:ext cx="2455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4/ </a:t>
            </a:r>
            <a:r>
              <a:rPr lang="ar-SA" sz="2400" b="1" dirty="0" smtClean="0">
                <a:solidFill>
                  <a:srgbClr val="0070C0"/>
                </a:solidFill>
              </a:rPr>
              <a:t>الحجاج</a:t>
            </a:r>
            <a:r>
              <a:rPr lang="ar-SA" sz="2400" b="1" dirty="0" smtClean="0">
                <a:solidFill>
                  <a:srgbClr val="FF0000"/>
                </a:solidFill>
              </a:rPr>
              <a:t> عائدون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5119824" y="3959532"/>
            <a:ext cx="265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علامة الإعراب / </a:t>
            </a:r>
            <a:r>
              <a:rPr lang="ar-SA" sz="2400" b="1" dirty="0" smtClean="0">
                <a:solidFill>
                  <a:srgbClr val="0070C0"/>
                </a:solidFill>
              </a:rPr>
              <a:t>الضمة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8061873" y="4356773"/>
            <a:ext cx="2455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5/ </a:t>
            </a:r>
            <a:r>
              <a:rPr lang="ar-SA" sz="2400" b="1" dirty="0" smtClean="0">
                <a:solidFill>
                  <a:srgbClr val="0070C0"/>
                </a:solidFill>
              </a:rPr>
              <a:t>الأمهات</a:t>
            </a:r>
            <a:r>
              <a:rPr lang="ar-SA" sz="2400" b="1" dirty="0" smtClean="0">
                <a:solidFill>
                  <a:srgbClr val="FF0000"/>
                </a:solidFill>
              </a:rPr>
              <a:t> رحيمات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5112533" y="4314970"/>
            <a:ext cx="2733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علامة الإعراب / </a:t>
            </a:r>
            <a:r>
              <a:rPr lang="ar-SA" sz="2400" b="1" dirty="0" smtClean="0">
                <a:solidFill>
                  <a:srgbClr val="0070C0"/>
                </a:solidFill>
              </a:rPr>
              <a:t>الضمة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8234284" y="4682588"/>
            <a:ext cx="2455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6/ </a:t>
            </a:r>
            <a:r>
              <a:rPr lang="ar-SA" sz="2400" b="1" dirty="0" smtClean="0">
                <a:solidFill>
                  <a:srgbClr val="0070C0"/>
                </a:solidFill>
              </a:rPr>
              <a:t>أخوك</a:t>
            </a:r>
            <a:r>
              <a:rPr lang="ar-SA" sz="2400" b="1" dirty="0" smtClean="0">
                <a:solidFill>
                  <a:srgbClr val="FF0000"/>
                </a:solidFill>
              </a:rPr>
              <a:t> صادق</a:t>
            </a:r>
            <a:endParaRPr lang="ar-SA" sz="2400" b="1" dirty="0">
              <a:solidFill>
                <a:srgbClr val="0070C0"/>
              </a:solidFill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80"/>
          <a:stretch/>
        </p:blipFill>
        <p:spPr>
          <a:xfrm>
            <a:off x="2706222" y="535740"/>
            <a:ext cx="8710210" cy="2164311"/>
          </a:xfrm>
          <a:prstGeom prst="rect">
            <a:avLst/>
          </a:prstGeom>
        </p:spPr>
      </p:pic>
      <p:sp>
        <p:nvSpPr>
          <p:cNvPr id="30" name="Rectangle 4"/>
          <p:cNvSpPr/>
          <p:nvPr/>
        </p:nvSpPr>
        <p:spPr>
          <a:xfrm>
            <a:off x="5118928" y="4696407"/>
            <a:ext cx="2733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علامة الإعراب / </a:t>
            </a:r>
            <a:r>
              <a:rPr lang="ar-SA" sz="2400" b="1" dirty="0" smtClean="0">
                <a:solidFill>
                  <a:srgbClr val="0070C0"/>
                </a:solidFill>
              </a:rPr>
              <a:t>الواو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1" y="605369"/>
            <a:ext cx="8817305" cy="4410383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9721492" y="2014367"/>
            <a:ext cx="1206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محبوبة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8497700" y="2014367"/>
            <a:ext cx="101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كريم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7010372" y="2023044"/>
            <a:ext cx="1206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خاشعتان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5780817" y="2014367"/>
            <a:ext cx="101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err="1" smtClean="0">
                <a:solidFill>
                  <a:srgbClr val="0070C0"/>
                </a:solidFill>
              </a:rPr>
              <a:t>مثابون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4401056" y="2023044"/>
            <a:ext cx="1206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كبير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3024830" y="2023044"/>
            <a:ext cx="1206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محسنتان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5244353" y="3625274"/>
            <a:ext cx="5939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الصابران على البلاء مأجوران عند ربهما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5244353" y="4149745"/>
            <a:ext cx="5939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الصابرون على البلاء مأجورون عند ربهم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التعلم التعاوني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69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613234"/>
            <a:ext cx="8869512" cy="4415966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9793533" y="1643489"/>
            <a:ext cx="1273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المحسنان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8905316" y="2305819"/>
            <a:ext cx="1444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المؤمنون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7909486" y="3007291"/>
            <a:ext cx="1401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محبوبون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9143252" y="3708764"/>
            <a:ext cx="1206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أبوك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8504827" y="4368740"/>
            <a:ext cx="1206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أخو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5411" y="739920"/>
            <a:ext cx="6758843" cy="3765345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5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3659952" y="760822"/>
            <a:ext cx="6669760" cy="37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70854" y="716752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1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التصور البصري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69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579850"/>
            <a:ext cx="8802944" cy="4431991"/>
          </a:xfrm>
          <a:prstGeom prst="rect">
            <a:avLst/>
          </a:prstGeom>
        </p:spPr>
      </p:pic>
      <p:sp>
        <p:nvSpPr>
          <p:cNvPr id="17" name="Round Diagonal Corner Rectangle 4"/>
          <p:cNvSpPr/>
          <p:nvPr/>
        </p:nvSpPr>
        <p:spPr>
          <a:xfrm>
            <a:off x="2585999" y="655347"/>
            <a:ext cx="2040981" cy="1652166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400" b="1" dirty="0">
                <a:solidFill>
                  <a:srgbClr val="0070C0"/>
                </a:solidFill>
              </a:rPr>
              <a:t>( مصطلحات الإعراب )</a:t>
            </a:r>
          </a:p>
          <a:p>
            <a:pPr algn="ctr" rtl="1"/>
            <a:r>
              <a:rPr lang="ar-SA" sz="1400" b="1" dirty="0">
                <a:solidFill>
                  <a:schemeClr val="accent6">
                    <a:lumMod val="50000"/>
                  </a:schemeClr>
                </a:solidFill>
              </a:rPr>
              <a:t>مبتدأ </a:t>
            </a:r>
          </a:p>
          <a:p>
            <a:pPr algn="ctr" rtl="1"/>
            <a:r>
              <a:rPr lang="ar-SA" sz="1400" b="1" dirty="0">
                <a:solidFill>
                  <a:schemeClr val="accent6">
                    <a:lumMod val="50000"/>
                  </a:schemeClr>
                </a:solidFill>
              </a:rPr>
              <a:t>(الموقع الإعرابي )</a:t>
            </a:r>
          </a:p>
          <a:p>
            <a:pPr algn="ctr" rtl="1"/>
            <a:r>
              <a:rPr lang="ar-SA" sz="1400" b="1" dirty="0">
                <a:solidFill>
                  <a:srgbClr val="CC0066"/>
                </a:solidFill>
              </a:rPr>
              <a:t>مرفوع </a:t>
            </a:r>
          </a:p>
          <a:p>
            <a:pPr algn="ctr" rtl="1"/>
            <a:r>
              <a:rPr lang="ar-SA" sz="1400" b="1" dirty="0">
                <a:solidFill>
                  <a:srgbClr val="CC0066"/>
                </a:solidFill>
              </a:rPr>
              <a:t>( الحالة الإعرابية )</a:t>
            </a:r>
          </a:p>
          <a:p>
            <a:pPr algn="ctr" rtl="1"/>
            <a:r>
              <a:rPr lang="ar-SA" sz="1400" b="1" dirty="0" smtClean="0">
                <a:solidFill>
                  <a:srgbClr val="7030A0"/>
                </a:solidFill>
              </a:rPr>
              <a:t>الواو الكسرة</a:t>
            </a:r>
            <a:endParaRPr lang="ar-SA" sz="1400" b="1" dirty="0">
              <a:solidFill>
                <a:srgbClr val="7030A0"/>
              </a:solidFill>
            </a:endParaRP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( العلامة الإعرابية )</a:t>
            </a:r>
            <a:endParaRPr lang="en-US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69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1"/>
          <a:stretch/>
        </p:blipFill>
        <p:spPr>
          <a:xfrm>
            <a:off x="2510073" y="591020"/>
            <a:ext cx="8789647" cy="4476037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9493623" y="1996150"/>
            <a:ext cx="823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مبتدأ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7516905" y="2026927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الألف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6699043" y="2026927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مثنى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9124284" y="2778500"/>
            <a:ext cx="738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مرفوع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7699151" y="2804008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الألف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6785667" y="2821734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مثنى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8273698" y="3562954"/>
            <a:ext cx="808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حرف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8735254" y="4526886"/>
            <a:ext cx="965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مجرور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7699151" y="4497341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جره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4969730" y="1775534"/>
            <a:ext cx="738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مرفوع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3580507" y="1804878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الواو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2573133" y="1796095"/>
            <a:ext cx="8717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اسم من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5262285" y="2069895"/>
            <a:ext cx="9108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الأسماء الخمسة</a:t>
            </a:r>
          </a:p>
        </p:txBody>
      </p:sp>
      <p:sp>
        <p:nvSpPr>
          <p:cNvPr id="30" name="Rectangle 4"/>
          <p:cNvSpPr/>
          <p:nvPr/>
        </p:nvSpPr>
        <p:spPr>
          <a:xfrm>
            <a:off x="5400036" y="2821819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خبر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1" name="Rectangle 4"/>
          <p:cNvSpPr/>
          <p:nvPr/>
        </p:nvSpPr>
        <p:spPr>
          <a:xfrm>
            <a:off x="2888358" y="2804008"/>
            <a:ext cx="864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الضمة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2" name="Rectangle 4"/>
          <p:cNvSpPr/>
          <p:nvPr/>
        </p:nvSpPr>
        <p:spPr>
          <a:xfrm>
            <a:off x="4843685" y="3403540"/>
            <a:ext cx="651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حرف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3" name="Rectangle 4"/>
          <p:cNvSpPr/>
          <p:nvPr/>
        </p:nvSpPr>
        <p:spPr>
          <a:xfrm>
            <a:off x="3632374" y="3435967"/>
            <a:ext cx="61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اسم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4" name="Rectangle 4"/>
          <p:cNvSpPr/>
          <p:nvPr/>
        </p:nvSpPr>
        <p:spPr>
          <a:xfrm>
            <a:off x="3129039" y="3866939"/>
            <a:ext cx="1311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الكسرة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التعلم التعاوني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70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12" y="555365"/>
            <a:ext cx="8853118" cy="4110764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9601105" y="2303448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فرعية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7984502" y="2305819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أصلية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6318205" y="2274183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فرعية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4589231" y="2303448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أصلية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2860257" y="2279162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فرعية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9630010" y="4471305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أصلية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7984502" y="4504026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فرعية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6263576" y="4471305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أصلية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4527527" y="4529841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أصلية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2889737" y="4504026"/>
            <a:ext cx="130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فرعية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التصنيف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70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73" y="521802"/>
            <a:ext cx="8869883" cy="4659798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6673768" y="2273245"/>
            <a:ext cx="5790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/>
              </a:rPr>
              <a:t>×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3503416" y="2321207"/>
            <a:ext cx="3012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الصواب </a:t>
            </a:r>
            <a:r>
              <a:rPr lang="ar-SA" sz="2000" b="1" dirty="0" smtClean="0">
                <a:solidFill>
                  <a:srgbClr val="0070C0"/>
                </a:solidFill>
              </a:rPr>
              <a:t>( مسؤولون ) </a:t>
            </a:r>
            <a:r>
              <a:rPr lang="ar-SA" sz="2000" b="1" dirty="0" smtClean="0">
                <a:solidFill>
                  <a:srgbClr val="FF0000"/>
                </a:solidFill>
              </a:rPr>
              <a:t>لأنها وقعت خبر مرفوع وعلامة رفعه الواو لأنه جمع مذكر سالم</a:t>
            </a:r>
            <a:r>
              <a:rPr lang="ar-SA" sz="2000" b="1" dirty="0" smtClean="0">
                <a:solidFill>
                  <a:srgbClr val="0070C0"/>
                </a:solidFill>
              </a:rPr>
              <a:t> 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4" name="مربع نص 15"/>
          <p:cNvSpPr txBox="1"/>
          <p:nvPr/>
        </p:nvSpPr>
        <p:spPr>
          <a:xfrm>
            <a:off x="7556552" y="2730031"/>
            <a:ext cx="63165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dirty="0" smtClean="0"/>
              <a:t> </a:t>
            </a:r>
            <a:r>
              <a:rPr lang="en-US" sz="6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</a:t>
            </a:r>
            <a:endParaRPr lang="ar-SA" sz="6000" dirty="0">
              <a:solidFill>
                <a:srgbClr val="00B05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616678" y="3640274"/>
            <a:ext cx="5790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/>
              </a:rPr>
              <a:t>×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3440530" y="3514861"/>
            <a:ext cx="3012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الصواب </a:t>
            </a:r>
            <a:r>
              <a:rPr lang="ar-SA" sz="2000" b="1" dirty="0" smtClean="0">
                <a:solidFill>
                  <a:srgbClr val="0070C0"/>
                </a:solidFill>
              </a:rPr>
              <a:t>( الفتاتان ) </a:t>
            </a:r>
            <a:r>
              <a:rPr lang="ar-SA" sz="2000" b="1" dirty="0" smtClean="0">
                <a:solidFill>
                  <a:srgbClr val="FF0000"/>
                </a:solidFill>
              </a:rPr>
              <a:t>لأنها وقعت مبتدأ مرفوع وعلامة رفعه الألف لأنه مثنى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7" name="مربع نص 15"/>
          <p:cNvSpPr txBox="1"/>
          <p:nvPr/>
        </p:nvSpPr>
        <p:spPr>
          <a:xfrm>
            <a:off x="7556552" y="4041837"/>
            <a:ext cx="63165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dirty="0" smtClean="0"/>
              <a:t> </a:t>
            </a:r>
            <a:r>
              <a:rPr lang="en-US" sz="6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</a:t>
            </a:r>
            <a:endParaRPr lang="ar-SA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71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95" y="545537"/>
            <a:ext cx="8713721" cy="446630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675622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التطبيق</a:t>
            </a:r>
          </a:p>
          <a:p>
            <a:pPr algn="ctr"/>
            <a:endParaRPr lang="ar-SA" sz="2400" b="1" dirty="0" smtClean="0">
              <a:cs typeface="Akhbar MT" pitchFamily="2" charset="-78"/>
            </a:endParaRP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واجب </a:t>
            </a:r>
            <a:r>
              <a:rPr lang="ar-SA" sz="2400" b="1" dirty="0" smtClean="0">
                <a:solidFill>
                  <a:srgbClr val="FF0000"/>
                </a:solidFill>
              </a:rPr>
              <a:t>منزلي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479025" y="3429000"/>
            <a:ext cx="226376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واجب </a:t>
            </a:r>
            <a:r>
              <a:rPr lang="ar-SA" sz="3600" b="1" dirty="0">
                <a:solidFill>
                  <a:srgbClr val="FF0000"/>
                </a:solidFill>
              </a:rPr>
              <a:t>المنزلي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71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1" y="593039"/>
            <a:ext cx="8904672" cy="447650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675622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التطبيق</a:t>
            </a:r>
          </a:p>
          <a:p>
            <a:pPr algn="ctr"/>
            <a:endParaRPr lang="ar-SA" sz="2400" b="1" dirty="0" smtClean="0">
              <a:cs typeface="Akhbar MT" pitchFamily="2" charset="-78"/>
            </a:endParaRP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واجب </a:t>
            </a:r>
            <a:r>
              <a:rPr lang="ar-SA" sz="2400" b="1" dirty="0" smtClean="0">
                <a:solidFill>
                  <a:srgbClr val="FF0000"/>
                </a:solidFill>
              </a:rPr>
              <a:t>منزلي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831390" y="3551021"/>
            <a:ext cx="226376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واجب </a:t>
            </a:r>
            <a:r>
              <a:rPr lang="ar-SA" sz="3600" b="1" dirty="0">
                <a:solidFill>
                  <a:srgbClr val="FF0000"/>
                </a:solidFill>
              </a:rPr>
              <a:t>المنزلي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831389" y="795282"/>
            <a:ext cx="226376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واجب </a:t>
            </a:r>
            <a:r>
              <a:rPr lang="ar-SA" sz="3600" b="1" dirty="0">
                <a:solidFill>
                  <a:srgbClr val="FF0000"/>
                </a:solidFill>
              </a:rPr>
              <a:t>المنزلي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بطاقة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خروج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73" y="984070"/>
            <a:ext cx="8997000" cy="402777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AEE7E54C-F57D-4589-9CB4-424B55AFAB7E}"/>
              </a:ext>
            </a:extLst>
          </p:cNvPr>
          <p:cNvSpPr/>
          <p:nvPr/>
        </p:nvSpPr>
        <p:spPr>
          <a:xfrm>
            <a:off x="5808379" y="952290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49A2DB06-3049-4666-8366-FF2E9DD4EEA5}"/>
              </a:ext>
            </a:extLst>
          </p:cNvPr>
          <p:cNvSpPr txBox="1"/>
          <p:nvPr/>
        </p:nvSpPr>
        <p:spPr>
          <a:xfrm>
            <a:off x="5681828" y="3429000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ما علامة رفع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المبتدأ المثنى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68809" y="3376362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81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889165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0" y="2878621"/>
            <a:ext cx="1771781" cy="114418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F7209332-8D2D-4CEF-B839-9EC6860FE46A}"/>
              </a:ext>
            </a:extLst>
          </p:cNvPr>
          <p:cNvSpPr/>
          <p:nvPr/>
        </p:nvSpPr>
        <p:spPr>
          <a:xfrm>
            <a:off x="315052" y="936033"/>
            <a:ext cx="1511895" cy="136950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0526A6D1-248D-4CC6-BB17-57EAA18ADA9F}"/>
              </a:ext>
            </a:extLst>
          </p:cNvPr>
          <p:cNvSpPr/>
          <p:nvPr/>
        </p:nvSpPr>
        <p:spPr>
          <a:xfrm>
            <a:off x="428018" y="2981183"/>
            <a:ext cx="1231845" cy="9226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3519700" y="545537"/>
            <a:ext cx="6283632" cy="47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/>
          </p:cNvPicPr>
          <p:nvPr/>
        </p:nvPicPr>
        <p:blipFill rotWithShape="1">
          <a:blip r:embed="rId6"/>
          <a:srcRect r="3432"/>
          <a:stretch/>
        </p:blipFill>
        <p:spPr>
          <a:xfrm>
            <a:off x="4013658" y="1975197"/>
            <a:ext cx="2501900" cy="903424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7593480" y="936033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139161" y="2081064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الواجب رقم 4</a:t>
            </a:r>
          </a:p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ص 31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قوانين التعلم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عن بعد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5" y="2541791"/>
            <a:ext cx="1170860" cy="8809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45" y="534518"/>
            <a:ext cx="8598235" cy="4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Graphic 1">
            <a:extLst>
              <a:ext uri="{FF2B5EF4-FFF2-40B4-BE49-F238E27FC236}">
                <a16:creationId xmlns="" xmlns:a16="http://schemas.microsoft.com/office/drawing/2014/main" id="{F3F9FAEA-F068-4CFE-9C88-E64986BC5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9150" y="523989"/>
            <a:ext cx="9008241" cy="4610100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592560" y="632440"/>
            <a:ext cx="468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 smtClean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هيا نتعلم مع المصابيح المضيئة</a:t>
            </a:r>
            <a:endParaRPr lang="en-US" sz="2800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20" name="Graphic 8">
            <a:extLst>
              <a:ext uri="{FF2B5EF4-FFF2-40B4-BE49-F238E27FC236}">
                <a16:creationId xmlns=""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1199" y="523989"/>
            <a:ext cx="5624142" cy="1585831"/>
          </a:xfrm>
          <a:prstGeom prst="rect">
            <a:avLst/>
          </a:prstGeom>
        </p:spPr>
      </p:pic>
      <p:pic>
        <p:nvPicPr>
          <p:cNvPr id="21" name="Graphic 14">
            <a:extLst>
              <a:ext uri="{FF2B5EF4-FFF2-40B4-BE49-F238E27FC236}">
                <a16:creationId xmlns=""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6532" y="1764870"/>
            <a:ext cx="4179468" cy="332643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=""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78500" y="1737100"/>
            <a:ext cx="3695700" cy="3342080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=""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4849574" y="4149251"/>
            <a:ext cx="422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2800" b="1" dirty="0">
                <a:solidFill>
                  <a:srgbClr val="FF0000"/>
                </a:solidFill>
              </a:rPr>
              <a:t>الإجابة </a:t>
            </a:r>
            <a:r>
              <a:rPr lang="ar-SA" sz="2800" b="1" dirty="0" smtClean="0">
                <a:solidFill>
                  <a:srgbClr val="FF0000"/>
                </a:solidFill>
              </a:rPr>
              <a:t>/ </a:t>
            </a:r>
            <a:r>
              <a:rPr lang="ar-SA" sz="2800" b="1" dirty="0" smtClean="0"/>
              <a:t>الكسرة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=""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5127040" y="1252539"/>
            <a:ext cx="3613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2400" b="1" dirty="0">
                <a:solidFill>
                  <a:prstClr val="white"/>
                </a:solidFill>
              </a:rPr>
              <a:t>السؤال</a:t>
            </a:r>
            <a:r>
              <a:rPr lang="ar-SA" sz="2400" b="1" dirty="0">
                <a:solidFill>
                  <a:prstClr val="white"/>
                </a:solidFill>
              </a:rPr>
              <a:t> </a:t>
            </a:r>
            <a:r>
              <a:rPr lang="ar-SA" sz="2400" b="1" dirty="0" smtClean="0">
                <a:solidFill>
                  <a:prstClr val="white"/>
                </a:solidFill>
              </a:rPr>
              <a:t>/ ما أقوى </a:t>
            </a:r>
          </a:p>
          <a:p>
            <a:pPr lvl="0" algn="ctr"/>
            <a:r>
              <a:rPr lang="ar-SA" sz="2400" b="1" dirty="0" smtClean="0">
                <a:solidFill>
                  <a:prstClr val="white"/>
                </a:solidFill>
              </a:rPr>
              <a:t>الحركات الإعرابية ؟</a:t>
            </a:r>
            <a:endParaRPr lang="en-AE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5400" y="4328604"/>
            <a:ext cx="152400" cy="85725"/>
          </a:xfrm>
          <a:prstGeom prst="rect">
            <a:avLst/>
          </a:prstGeom>
        </p:spPr>
      </p:pic>
      <p:pic>
        <p:nvPicPr>
          <p:cNvPr id="18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6468941" y="659082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662" y="1546537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202769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765044"/>
            <a:ext cx="18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/>
              <a:t>تحسين مستوى الطالبات في مهارة </a:t>
            </a:r>
            <a:r>
              <a:rPr lang="ar-SA" sz="2400" b="1" dirty="0" smtClean="0"/>
              <a:t>الإملاء والخط </a:t>
            </a:r>
            <a:endParaRPr lang="en-US" sz="2400" b="1" dirty="0"/>
          </a:p>
        </p:txBody>
      </p:sp>
      <p:pic>
        <p:nvPicPr>
          <p:cNvPr id="15" name="Google Shape;544;p42">
            <a:extLst>
              <a:ext uri="{FF2B5EF4-FFF2-40B4-BE49-F238E27FC236}">
                <a16:creationId xmlns:a16="http://schemas.microsoft.com/office/drawing/2014/main" xmlns="" id="{6CE28D0E-6797-4378-888B-A7B4267DFFF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0697" y="659081"/>
            <a:ext cx="918416" cy="90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C4415A85-7F81-45CF-80DF-BA4DF152F34C}"/>
              </a:ext>
            </a:extLst>
          </p:cNvPr>
          <p:cNvSpPr/>
          <p:nvPr/>
        </p:nvSpPr>
        <p:spPr>
          <a:xfrm>
            <a:off x="4501407" y="812492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17C84F01-1110-40E4-9A09-78AB73D77F90}"/>
              </a:ext>
            </a:extLst>
          </p:cNvPr>
          <p:cNvSpPr/>
          <p:nvPr/>
        </p:nvSpPr>
        <p:spPr>
          <a:xfrm>
            <a:off x="3553068" y="2686778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وطني هو المأوى</a:t>
            </a:r>
            <a:endParaRPr lang="ar-SA" sz="4800" b="1" dirty="0"/>
          </a:p>
        </p:txBody>
      </p:sp>
      <p:pic>
        <p:nvPicPr>
          <p:cNvPr id="1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2" y="1952838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1"/>
            <a:ext cx="9904675" cy="58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336176"/>
            <a:ext cx="9087604" cy="5002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5" name="عنوان 2"/>
          <p:cNvSpPr txBox="1">
            <a:spLocks/>
          </p:cNvSpPr>
          <p:nvPr/>
        </p:nvSpPr>
        <p:spPr>
          <a:xfrm>
            <a:off x="5273987" y="462522"/>
            <a:ext cx="3378567" cy="5920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/>
              <a:t>الجملة نوعان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92843" y="3376362"/>
            <a:ext cx="1227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cxnSp>
        <p:nvCxnSpPr>
          <p:cNvPr id="18" name="رابط كسهم مستقيم 17"/>
          <p:cNvCxnSpPr/>
          <p:nvPr/>
        </p:nvCxnSpPr>
        <p:spPr>
          <a:xfrm flipH="1">
            <a:off x="6865799" y="1060406"/>
            <a:ext cx="19492" cy="85628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6989134" y="1916694"/>
            <a:ext cx="819592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7912569" y="1287379"/>
            <a:ext cx="2402070" cy="10290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جملة اسمية</a:t>
            </a:r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9143209" y="2366717"/>
            <a:ext cx="5908" cy="59362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مستدير الزوايا 21"/>
          <p:cNvSpPr/>
          <p:nvPr/>
        </p:nvSpPr>
        <p:spPr>
          <a:xfrm>
            <a:off x="7989382" y="2957038"/>
            <a:ext cx="2402070" cy="8710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>
                <a:cs typeface="Akhbar MT" pitchFamily="2" charset="-78"/>
              </a:rPr>
              <a:t>العل</a:t>
            </a:r>
            <a:r>
              <a:rPr lang="ar-SA" sz="6000" dirty="0">
                <a:solidFill>
                  <a:srgbClr val="FF0000"/>
                </a:solidFill>
                <a:cs typeface="Akhbar MT" pitchFamily="2" charset="-78"/>
              </a:rPr>
              <a:t>مُ </a:t>
            </a:r>
            <a:r>
              <a:rPr lang="ar-SA" sz="6000" dirty="0" smtClean="0">
                <a:solidFill>
                  <a:srgbClr val="FF0000"/>
                </a:solidFill>
                <a:cs typeface="Akhbar MT" pitchFamily="2" charset="-78"/>
              </a:rPr>
              <a:t> نورُ</a:t>
            </a:r>
            <a:endParaRPr lang="ar-SA" sz="6000" dirty="0">
              <a:cs typeface="Akhbar MT" pitchFamily="2" charset="-78"/>
            </a:endParaRPr>
          </a:p>
        </p:txBody>
      </p:sp>
      <p:cxnSp>
        <p:nvCxnSpPr>
          <p:cNvPr id="23" name="رابط كسهم مستقيم 22"/>
          <p:cNvCxnSpPr/>
          <p:nvPr/>
        </p:nvCxnSpPr>
        <p:spPr>
          <a:xfrm flipH="1">
            <a:off x="9811406" y="3882366"/>
            <a:ext cx="3154" cy="5638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 مستدير الزوايا 23"/>
          <p:cNvSpPr/>
          <p:nvPr/>
        </p:nvSpPr>
        <p:spPr>
          <a:xfrm>
            <a:off x="9364626" y="4468675"/>
            <a:ext cx="1026826" cy="6840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مبتدأ</a:t>
            </a:r>
            <a:endParaRPr lang="ar-SA" sz="4000" b="1" dirty="0">
              <a:solidFill>
                <a:schemeClr val="tx1"/>
              </a:solidFill>
            </a:endParaRPr>
          </a:p>
        </p:txBody>
      </p:sp>
      <p:cxnSp>
        <p:nvCxnSpPr>
          <p:cNvPr id="25" name="رابط كسهم مستقيم 24"/>
          <p:cNvCxnSpPr/>
          <p:nvPr/>
        </p:nvCxnSpPr>
        <p:spPr>
          <a:xfrm flipH="1">
            <a:off x="8649400" y="3866475"/>
            <a:ext cx="3154" cy="5638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مستدير الزوايا 25"/>
          <p:cNvSpPr/>
          <p:nvPr/>
        </p:nvSpPr>
        <p:spPr>
          <a:xfrm>
            <a:off x="8154360" y="4446198"/>
            <a:ext cx="1026826" cy="6840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خبر</a:t>
            </a:r>
            <a:endParaRPr lang="ar-SA" sz="4000" b="1" dirty="0">
              <a:solidFill>
                <a:schemeClr val="tx1"/>
              </a:solidFill>
            </a:endParaRPr>
          </a:p>
        </p:txBody>
      </p:sp>
      <p:cxnSp>
        <p:nvCxnSpPr>
          <p:cNvPr id="28" name="رابط كسهم مستقيم 27"/>
          <p:cNvCxnSpPr/>
          <p:nvPr/>
        </p:nvCxnSpPr>
        <p:spPr>
          <a:xfrm flipH="1" flipV="1">
            <a:off x="5883346" y="1916694"/>
            <a:ext cx="815412" cy="13666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مستطيل مستدير الزوايا 28"/>
          <p:cNvSpPr/>
          <p:nvPr/>
        </p:nvSpPr>
        <p:spPr>
          <a:xfrm>
            <a:off x="3301365" y="1305676"/>
            <a:ext cx="2503503" cy="101079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جملة فعلية</a:t>
            </a:r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4553116" y="2339360"/>
            <a:ext cx="0" cy="61767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 مستدير الزوايا 30"/>
          <p:cNvSpPr/>
          <p:nvPr/>
        </p:nvSpPr>
        <p:spPr>
          <a:xfrm>
            <a:off x="3062163" y="2979928"/>
            <a:ext cx="3033838" cy="8470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dirty="0" smtClean="0">
                <a:solidFill>
                  <a:srgbClr val="C00000"/>
                </a:solidFill>
                <a:cs typeface="Akhbar MT" pitchFamily="2" charset="-78"/>
              </a:rPr>
              <a:t>دعمَ</a:t>
            </a:r>
            <a:r>
              <a:rPr lang="ar-SA" sz="5400" dirty="0" smtClean="0">
                <a:cs typeface="Akhbar MT" pitchFamily="2" charset="-78"/>
              </a:rPr>
              <a:t> محمد وطنه</a:t>
            </a:r>
            <a:endParaRPr lang="ar-SA" sz="5400" dirty="0">
              <a:cs typeface="Akhbar MT" pitchFamily="2" charset="-78"/>
            </a:endParaRPr>
          </a:p>
        </p:txBody>
      </p:sp>
      <p:cxnSp>
        <p:nvCxnSpPr>
          <p:cNvPr id="32" name="رابط كسهم مستقيم 31"/>
          <p:cNvCxnSpPr/>
          <p:nvPr/>
        </p:nvCxnSpPr>
        <p:spPr>
          <a:xfrm flipH="1">
            <a:off x="5532946" y="3872953"/>
            <a:ext cx="2977" cy="52723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ستطيل مستدير الزوايا 32"/>
          <p:cNvSpPr/>
          <p:nvPr/>
        </p:nvSpPr>
        <p:spPr>
          <a:xfrm>
            <a:off x="5006526" y="4406147"/>
            <a:ext cx="1026826" cy="6840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فعل</a:t>
            </a:r>
            <a:endParaRPr lang="ar-SA" sz="4000" b="1" dirty="0">
              <a:solidFill>
                <a:schemeClr val="tx1"/>
              </a:solidFill>
            </a:endParaRPr>
          </a:p>
        </p:txBody>
      </p:sp>
      <p:cxnSp>
        <p:nvCxnSpPr>
          <p:cNvPr id="34" name="رابط كسهم مستقيم 33"/>
          <p:cNvCxnSpPr/>
          <p:nvPr/>
        </p:nvCxnSpPr>
        <p:spPr>
          <a:xfrm>
            <a:off x="4458392" y="3882366"/>
            <a:ext cx="8746" cy="52723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ستطيل مستدير الزوايا 34"/>
          <p:cNvSpPr/>
          <p:nvPr/>
        </p:nvSpPr>
        <p:spPr>
          <a:xfrm>
            <a:off x="3852789" y="4428564"/>
            <a:ext cx="1026826" cy="6840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800" b="1" dirty="0" smtClean="0">
                <a:solidFill>
                  <a:schemeClr val="tx1"/>
                </a:solidFill>
              </a:rPr>
              <a:t>فاعل</a:t>
            </a:r>
            <a:endParaRPr lang="ar-SA" sz="3800" b="1" dirty="0">
              <a:solidFill>
                <a:schemeClr val="tx1"/>
              </a:solidFill>
            </a:endParaRPr>
          </a:p>
        </p:txBody>
      </p:sp>
      <p:pic>
        <p:nvPicPr>
          <p:cNvPr id="36" name="Picture 4" descr="إطلاق هوية اليوم الوطني السعودي الـ91 تحت شعار “هي لنا دار” | صحيفة الميدان  التعليمي الإلكترونية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64" y="2780552"/>
            <a:ext cx="1488477" cy="23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92843" y="3376362"/>
            <a:ext cx="1227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3720" y="623677"/>
            <a:ext cx="4826000" cy="68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10" cstate="print"/>
          <a:srcRect t="2331" r="6650" b="1"/>
          <a:stretch/>
        </p:blipFill>
        <p:spPr bwMode="auto">
          <a:xfrm>
            <a:off x="3510721" y="1139464"/>
            <a:ext cx="7788999" cy="48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ربع نص 19"/>
          <p:cNvSpPr txBox="1"/>
          <p:nvPr/>
        </p:nvSpPr>
        <p:spPr>
          <a:xfrm>
            <a:off x="5509995" y="1054861"/>
            <a:ext cx="96372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002060"/>
                </a:solidFill>
              </a:rPr>
              <a:t>مبتدأ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108557" y="1054861"/>
            <a:ext cx="81464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خبر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92148" y="1829726"/>
            <a:ext cx="7629525" cy="51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مربع نص 22"/>
          <p:cNvSpPr txBox="1"/>
          <p:nvPr/>
        </p:nvSpPr>
        <p:spPr>
          <a:xfrm>
            <a:off x="4250606" y="1660167"/>
            <a:ext cx="123783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الضمة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3361765" y="2520232"/>
            <a:ext cx="78859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الضمة التي تظهر على آخر المبتدأ والخبر- هنا - هي علامة  </a:t>
            </a:r>
            <a:r>
              <a:rPr lang="ar-SA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الرفع</a:t>
            </a:r>
            <a:r>
              <a:rPr lang="ar-SA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3692148" y="3182692"/>
            <a:ext cx="6145062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الحركات الأصلية التي تظهر على أواخر الأسماء في اللغة العربية ثلاث ، وهي :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8027241" y="4390686"/>
            <a:ext cx="129614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الضمة</a:t>
            </a:r>
            <a:endParaRPr lang="ar-SA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210766" y="4388487"/>
            <a:ext cx="129614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الفتحة</a:t>
            </a:r>
            <a:endParaRPr lang="ar-SA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355050" y="4371839"/>
            <a:ext cx="129614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الكسرة</a:t>
            </a:r>
            <a:endParaRPr lang="ar-SA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0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2489510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5195704" y="588367"/>
            <a:ext cx="3784173" cy="639623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53" y="705972"/>
            <a:ext cx="1315405" cy="1050254"/>
          </a:xfrm>
          <a:prstGeom prst="rect">
            <a:avLst/>
          </a:prstGeom>
        </p:spPr>
      </p:pic>
      <p:pic>
        <p:nvPicPr>
          <p:cNvPr id="17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1" y="558592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2" y="1388337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Qo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7" y="1121340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1823300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14" y="2515337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الرابعة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أخلاق وفضائل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الوظيفة النحوية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0" y="3733892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رفع المبتدأ والخبر بالعلامات الفرعية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65 إلى صفحة 71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3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825440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561</Words>
  <Application>Microsoft Office PowerPoint</Application>
  <PresentationFormat>ملء الشاشة</PresentationFormat>
  <Paragraphs>239</Paragraphs>
  <Slides>27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9" baseType="lpstr">
      <vt:lpstr>Arial Unicode MS</vt:lpstr>
      <vt:lpstr>(AH) Manal Black</vt:lpstr>
      <vt:lpstr>A Massir Ballpoint</vt:lpstr>
      <vt:lpstr>Akhbar MT</vt:lpstr>
      <vt:lpstr>Arial</vt:lpstr>
      <vt:lpstr>Calibri</vt:lpstr>
      <vt:lpstr>Calibri Light</vt:lpstr>
      <vt:lpstr>Microsoft Sans Serif</vt:lpstr>
      <vt:lpstr>PT Bold Heading</vt:lpstr>
      <vt:lpstr>Times New Roman</vt:lpstr>
      <vt:lpstr>Wingdings 2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118</cp:revision>
  <dcterms:created xsi:type="dcterms:W3CDTF">2021-01-02T14:26:45Z</dcterms:created>
  <dcterms:modified xsi:type="dcterms:W3CDTF">2021-09-17T23:04:08Z</dcterms:modified>
</cp:coreProperties>
</file>