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72" r:id="rId1"/>
  </p:sldMasterIdLst>
  <p:sldIdLst>
    <p:sldId id="262" r:id="rId2"/>
    <p:sldId id="260" r:id="rId3"/>
    <p:sldId id="339" r:id="rId4"/>
    <p:sldId id="378" r:id="rId5"/>
    <p:sldId id="361" r:id="rId6"/>
    <p:sldId id="388" r:id="rId7"/>
    <p:sldId id="389" r:id="rId8"/>
    <p:sldId id="380" r:id="rId9"/>
    <p:sldId id="390" r:id="rId10"/>
    <p:sldId id="391" r:id="rId11"/>
    <p:sldId id="392" r:id="rId12"/>
    <p:sldId id="395" r:id="rId13"/>
    <p:sldId id="393" r:id="rId14"/>
    <p:sldId id="394" r:id="rId15"/>
    <p:sldId id="396" r:id="rId16"/>
    <p:sldId id="397" r:id="rId17"/>
    <p:sldId id="398" r:id="rId18"/>
    <p:sldId id="371" r:id="rId19"/>
    <p:sldId id="399"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TrBH2M+TzM3S6/P5gHMAQ==" hashData="J7Kw+uAI8wa0BFv0aCsTAEfcBpeX4WZ52duVeva23REgntihCNN5+NbRW2aECpgL+pBNH9BmGA6tBWvvXnBic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199E91"/>
    <a:srgbClr val="0000CC"/>
    <a:srgbClr val="62DBC8"/>
    <a:srgbClr val="E3F9F5"/>
    <a:srgbClr val="D0E6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132" autoAdjust="0"/>
    <p:restoredTop sz="94637"/>
  </p:normalViewPr>
  <p:slideViewPr>
    <p:cSldViewPr snapToGrid="0" snapToObjects="1">
      <p:cViewPr varScale="1">
        <p:scale>
          <a:sx n="78" d="100"/>
          <a:sy n="78" d="100"/>
        </p:scale>
        <p:origin x="4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729EBBA8-75FD-A447-A068-85CC6716C3BC}" type="datetimeFigureOut">
              <a:rPr lang="ar-SA" smtClean="0"/>
              <a:t>10/03/43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10042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29EBBA8-75FD-A447-A068-85CC6716C3BC}" type="datetimeFigureOut">
              <a:rPr lang="ar-SA" smtClean="0"/>
              <a:t>10/03/43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414014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29EBBA8-75FD-A447-A068-85CC6716C3BC}" type="datetimeFigureOut">
              <a:rPr lang="ar-SA" smtClean="0"/>
              <a:t>10/03/43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141835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29EBBA8-75FD-A447-A068-85CC6716C3BC}" type="datetimeFigureOut">
              <a:rPr lang="ar-SA" smtClean="0"/>
              <a:t>10/03/43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279420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729EBBA8-75FD-A447-A068-85CC6716C3BC}" type="datetimeFigureOut">
              <a:rPr lang="ar-SA" smtClean="0"/>
              <a:t>10/03/43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35975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729EBBA8-75FD-A447-A068-85CC6716C3BC}" type="datetimeFigureOut">
              <a:rPr lang="ar-SA" smtClean="0"/>
              <a:t>10/03/43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34244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729EBBA8-75FD-A447-A068-85CC6716C3BC}" type="datetimeFigureOut">
              <a:rPr lang="ar-SA" smtClean="0"/>
              <a:t>10/03/43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302868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729EBBA8-75FD-A447-A068-85CC6716C3BC}" type="datetimeFigureOut">
              <a:rPr lang="ar-SA" smtClean="0"/>
              <a:t>10/03/43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131013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EBBA8-75FD-A447-A068-85CC6716C3BC}" type="datetimeFigureOut">
              <a:rPr lang="ar-SA" smtClean="0"/>
              <a:t>10/03/43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112808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729EBBA8-75FD-A447-A068-85CC6716C3BC}" type="datetimeFigureOut">
              <a:rPr lang="ar-SA" smtClean="0"/>
              <a:t>10/03/43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105930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729EBBA8-75FD-A447-A068-85CC6716C3BC}" type="datetimeFigureOut">
              <a:rPr lang="ar-SA" smtClean="0"/>
              <a:t>10/03/43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E8D7EFC-56EE-A840-9FDE-017ED200B201}" type="slidenum">
              <a:rPr lang="ar-SA" smtClean="0"/>
              <a:t>‹#›</a:t>
            </a:fld>
            <a:endParaRPr lang="ar-SA"/>
          </a:p>
        </p:txBody>
      </p:sp>
    </p:spTree>
    <p:extLst>
      <p:ext uri="{BB962C8B-B14F-4D97-AF65-F5344CB8AC3E}">
        <p14:creationId xmlns:p14="http://schemas.microsoft.com/office/powerpoint/2010/main" val="389249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EBBA8-75FD-A447-A068-85CC6716C3BC}" type="datetimeFigureOut">
              <a:rPr lang="ar-SA" smtClean="0"/>
              <a:t>10/03/43</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D7EFC-56EE-A840-9FDE-017ED200B201}" type="slidenum">
              <a:rPr lang="ar-SA" smtClean="0"/>
              <a:t>‹#›</a:t>
            </a:fld>
            <a:endParaRPr lang="ar-SA"/>
          </a:p>
        </p:txBody>
      </p:sp>
    </p:spTree>
    <p:extLst>
      <p:ext uri="{BB962C8B-B14F-4D97-AF65-F5344CB8AC3E}">
        <p14:creationId xmlns:p14="http://schemas.microsoft.com/office/powerpoint/2010/main" val="1424379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مربع نص 23">
            <a:extLst>
              <a:ext uri="{FF2B5EF4-FFF2-40B4-BE49-F238E27FC236}">
                <a16:creationId xmlns:a16="http://schemas.microsoft.com/office/drawing/2014/main" id="{5ED1A0FC-0D87-43DD-88C5-000E3CFCB772}"/>
              </a:ext>
            </a:extLst>
          </p:cNvPr>
          <p:cNvSpPr txBox="1"/>
          <p:nvPr/>
        </p:nvSpPr>
        <p:spPr>
          <a:xfrm>
            <a:off x="1532379" y="3008006"/>
            <a:ext cx="6268677" cy="561500"/>
          </a:xfrm>
          <a:prstGeom prst="rect">
            <a:avLst/>
          </a:prstGeom>
          <a:noFill/>
        </p:spPr>
        <p:txBody>
          <a:bodyPr wrap="square" rtlCol="1">
            <a:spAutoFit/>
          </a:bodyPr>
          <a:lstStyle/>
          <a:p>
            <a:pPr algn="ctr">
              <a:lnSpc>
                <a:spcPts val="3545"/>
              </a:lnSpc>
              <a:spcBef>
                <a:spcPts val="1477"/>
              </a:spcBef>
            </a:pPr>
            <a:r>
              <a:rPr lang="ar-SA" sz="3446" b="1"/>
              <a:t>ألعاب </a:t>
            </a:r>
            <a:r>
              <a:rPr lang="ar-SA" sz="3446" b="1" dirty="0"/>
              <a:t>القوى</a:t>
            </a:r>
          </a:p>
        </p:txBody>
      </p:sp>
      <p:pic>
        <p:nvPicPr>
          <p:cNvPr id="31" name="صورة 30">
            <a:extLst>
              <a:ext uri="{FF2B5EF4-FFF2-40B4-BE49-F238E27FC236}">
                <a16:creationId xmlns:a16="http://schemas.microsoft.com/office/drawing/2014/main" id="{2AA559AE-5419-4274-A7A5-B10A08DA6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7601" y="-509493"/>
            <a:ext cx="2419099" cy="2419099"/>
          </a:xfrm>
          <a:prstGeom prst="rect">
            <a:avLst/>
          </a:prstGeom>
        </p:spPr>
      </p:pic>
      <p:pic>
        <p:nvPicPr>
          <p:cNvPr id="38" name="Picture 3">
            <a:extLst>
              <a:ext uri="{FF2B5EF4-FFF2-40B4-BE49-F238E27FC236}">
                <a16:creationId xmlns:a16="http://schemas.microsoft.com/office/drawing/2014/main" id="{1795F6E6-BDCB-4038-BD84-CE0C9B4FCCC2}"/>
              </a:ext>
            </a:extLst>
          </p:cNvPr>
          <p:cNvPicPr>
            <a:picLocks noChangeAspect="1"/>
          </p:cNvPicPr>
          <p:nvPr/>
        </p:nvPicPr>
        <p:blipFill>
          <a:blip r:embed="rId3"/>
          <a:srcRect r="6941"/>
          <a:stretch>
            <a:fillRect/>
          </a:stretch>
        </p:blipFill>
        <p:spPr>
          <a:xfrm>
            <a:off x="8173611" y="228600"/>
            <a:ext cx="2341989" cy="1192276"/>
          </a:xfrm>
          <a:prstGeom prst="rect">
            <a:avLst/>
          </a:prstGeom>
        </p:spPr>
      </p:pic>
      <p:grpSp>
        <p:nvGrpSpPr>
          <p:cNvPr id="45" name="Group 7">
            <a:extLst>
              <a:ext uri="{FF2B5EF4-FFF2-40B4-BE49-F238E27FC236}">
                <a16:creationId xmlns:a16="http://schemas.microsoft.com/office/drawing/2014/main" id="{92F00F3B-959B-43FD-B8F7-9004EB478E3C}"/>
              </a:ext>
            </a:extLst>
          </p:cNvPr>
          <p:cNvGrpSpPr/>
          <p:nvPr/>
        </p:nvGrpSpPr>
        <p:grpSpPr>
          <a:xfrm>
            <a:off x="8723084" y="6403934"/>
            <a:ext cx="738161" cy="332062"/>
            <a:chOff x="0" y="0"/>
            <a:chExt cx="689460" cy="313078"/>
          </a:xfrm>
        </p:grpSpPr>
        <p:pic>
          <p:nvPicPr>
            <p:cNvPr id="46" name="Picture 8">
              <a:extLst>
                <a:ext uri="{FF2B5EF4-FFF2-40B4-BE49-F238E27FC236}">
                  <a16:creationId xmlns:a16="http://schemas.microsoft.com/office/drawing/2014/main" id="{EB34B5EF-A22F-42CB-8495-3BCA67B85C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6382" y="0"/>
              <a:ext cx="313078" cy="313078"/>
            </a:xfrm>
            <a:prstGeom prst="rect">
              <a:avLst/>
            </a:prstGeom>
          </p:spPr>
        </p:pic>
        <p:pic>
          <p:nvPicPr>
            <p:cNvPr id="47" name="Picture 9">
              <a:extLst>
                <a:ext uri="{FF2B5EF4-FFF2-40B4-BE49-F238E27FC236}">
                  <a16:creationId xmlns:a16="http://schemas.microsoft.com/office/drawing/2014/main" id="{036C0B42-71AD-48D6-9E8A-2E6ECD06E3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313078" cy="313078"/>
            </a:xfrm>
            <a:prstGeom prst="rect">
              <a:avLst/>
            </a:prstGeom>
          </p:spPr>
        </p:pic>
      </p:grpSp>
      <p:pic>
        <p:nvPicPr>
          <p:cNvPr id="48" name="Picture 10">
            <a:extLst>
              <a:ext uri="{FF2B5EF4-FFF2-40B4-BE49-F238E27FC236}">
                <a16:creationId xmlns:a16="http://schemas.microsoft.com/office/drawing/2014/main" id="{A31A1EF3-B56F-441C-AF03-0733F32B7B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89770" y="6462470"/>
            <a:ext cx="836219" cy="253906"/>
          </a:xfrm>
          <a:prstGeom prst="rect">
            <a:avLst/>
          </a:prstGeom>
        </p:spPr>
      </p:pic>
      <p:sp>
        <p:nvSpPr>
          <p:cNvPr id="49" name="TextBox 11">
            <a:extLst>
              <a:ext uri="{FF2B5EF4-FFF2-40B4-BE49-F238E27FC236}">
                <a16:creationId xmlns:a16="http://schemas.microsoft.com/office/drawing/2014/main" id="{C555CE1A-162F-4864-94BD-F7C881D9594E}"/>
              </a:ext>
            </a:extLst>
          </p:cNvPr>
          <p:cNvSpPr txBox="1"/>
          <p:nvPr/>
        </p:nvSpPr>
        <p:spPr>
          <a:xfrm>
            <a:off x="9448079" y="6524775"/>
            <a:ext cx="1270719" cy="179793"/>
          </a:xfrm>
          <a:prstGeom prst="rect">
            <a:avLst/>
          </a:prstGeom>
        </p:spPr>
        <p:txBody>
          <a:bodyPr wrap="square" lIns="0" tIns="0" rIns="0" bIns="0" rtlCol="0" anchor="t">
            <a:spAutoFit/>
          </a:bodyPr>
          <a:lstStyle/>
          <a:p>
            <a:pPr algn="ctr">
              <a:lnSpc>
                <a:spcPts val="600"/>
              </a:lnSpc>
              <a:spcBef>
                <a:spcPct val="0"/>
              </a:spcBef>
            </a:pPr>
            <a:endParaRPr sz="3200" b="1" dirty="0"/>
          </a:p>
          <a:p>
            <a:pPr algn="ctr">
              <a:lnSpc>
                <a:spcPts val="600"/>
              </a:lnSpc>
              <a:spcBef>
                <a:spcPct val="0"/>
              </a:spcBef>
            </a:pPr>
            <a:r>
              <a:rPr lang="en-US" sz="1333" b="1" dirty="0">
                <a:solidFill>
                  <a:srgbClr val="000000"/>
                </a:solidFill>
                <a:latin typeface="Adobe Gothic Std B" panose="020B0800000000000000" pitchFamily="34" charset="-128"/>
                <a:ea typeface="Adobe Gothic Std B" panose="020B0800000000000000" pitchFamily="34" charset="-128"/>
              </a:rPr>
              <a:t>@</a:t>
            </a:r>
            <a:r>
              <a:rPr lang="en-US" sz="1333" b="1" dirty="0" err="1">
                <a:solidFill>
                  <a:srgbClr val="000000"/>
                </a:solidFill>
                <a:latin typeface="Adobe Gothic Std B" panose="020B0800000000000000" pitchFamily="34" charset="-128"/>
                <a:ea typeface="Adobe Gothic Std B" panose="020B0800000000000000" pitchFamily="34" charset="-128"/>
              </a:rPr>
              <a:t>BadaniaSaudi</a:t>
            </a:r>
            <a:r>
              <a:rPr lang="en-US" sz="1333" b="1" dirty="0">
                <a:solidFill>
                  <a:srgbClr val="000000"/>
                </a:solidFill>
                <a:latin typeface="Adobe Gothic Std B" panose="020B0800000000000000" pitchFamily="34" charset="-128"/>
                <a:ea typeface="Adobe Gothic Std B" panose="020B0800000000000000" pitchFamily="34" charset="-128"/>
              </a:rPr>
              <a:t> </a:t>
            </a:r>
          </a:p>
        </p:txBody>
      </p:sp>
      <p:pic>
        <p:nvPicPr>
          <p:cNvPr id="50" name="Picture 12">
            <a:extLst>
              <a:ext uri="{FF2B5EF4-FFF2-40B4-BE49-F238E27FC236}">
                <a16:creationId xmlns:a16="http://schemas.microsoft.com/office/drawing/2014/main" id="{B873A10A-88B0-464E-AB8A-DDBF8E0D08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600134" y="6193006"/>
            <a:ext cx="552509" cy="552509"/>
          </a:xfrm>
          <a:prstGeom prst="rect">
            <a:avLst/>
          </a:prstGeom>
        </p:spPr>
      </p:pic>
      <p:grpSp>
        <p:nvGrpSpPr>
          <p:cNvPr id="51" name="Group 2">
            <a:extLst>
              <a:ext uri="{FF2B5EF4-FFF2-40B4-BE49-F238E27FC236}">
                <a16:creationId xmlns:a16="http://schemas.microsoft.com/office/drawing/2014/main" id="{A497084F-9487-4909-95A8-D7C2C12F1B4E}"/>
              </a:ext>
            </a:extLst>
          </p:cNvPr>
          <p:cNvGrpSpPr/>
          <p:nvPr/>
        </p:nvGrpSpPr>
        <p:grpSpPr>
          <a:xfrm>
            <a:off x="4542972" y="337821"/>
            <a:ext cx="3846138" cy="715319"/>
            <a:chOff x="601071" y="5"/>
            <a:chExt cx="24897683" cy="1430637"/>
          </a:xfrm>
        </p:grpSpPr>
        <p:sp>
          <p:nvSpPr>
            <p:cNvPr id="52" name="AutoShape 3">
              <a:extLst>
                <a:ext uri="{FF2B5EF4-FFF2-40B4-BE49-F238E27FC236}">
                  <a16:creationId xmlns:a16="http://schemas.microsoft.com/office/drawing/2014/main" id="{D955C316-DD45-4947-9368-5B767326A658}"/>
                </a:ext>
              </a:extLst>
            </p:cNvPr>
            <p:cNvSpPr/>
            <p:nvPr/>
          </p:nvSpPr>
          <p:spPr>
            <a:xfrm rot="16200000">
              <a:off x="12896803" y="-11144490"/>
              <a:ext cx="279400" cy="24870864"/>
            </a:xfrm>
            <a:prstGeom prst="rect">
              <a:avLst/>
            </a:prstGeom>
            <a:solidFill>
              <a:srgbClr val="62DBC8">
                <a:alpha val="49803"/>
              </a:srgbClr>
            </a:solidFill>
          </p:spPr>
        </p:sp>
        <p:sp>
          <p:nvSpPr>
            <p:cNvPr id="53" name="AutoShape 4">
              <a:extLst>
                <a:ext uri="{FF2B5EF4-FFF2-40B4-BE49-F238E27FC236}">
                  <a16:creationId xmlns:a16="http://schemas.microsoft.com/office/drawing/2014/main" id="{7891827A-4F37-441E-B9C7-40A25AD8317B}"/>
                </a:ext>
              </a:extLst>
            </p:cNvPr>
            <p:cNvSpPr/>
            <p:nvPr/>
          </p:nvSpPr>
          <p:spPr>
            <a:xfrm rot="16200000">
              <a:off x="12923618" y="-11718017"/>
              <a:ext cx="279400" cy="24870872"/>
            </a:xfrm>
            <a:prstGeom prst="rect">
              <a:avLst/>
            </a:prstGeom>
            <a:solidFill>
              <a:srgbClr val="62DBC8"/>
            </a:solidFill>
          </p:spPr>
        </p:sp>
        <p:sp>
          <p:nvSpPr>
            <p:cNvPr id="54" name="AutoShape 5">
              <a:extLst>
                <a:ext uri="{FF2B5EF4-FFF2-40B4-BE49-F238E27FC236}">
                  <a16:creationId xmlns:a16="http://schemas.microsoft.com/office/drawing/2014/main" id="{D472FCE2-8C6C-4502-9A7C-F56AC7F8FD35}"/>
                </a:ext>
              </a:extLst>
            </p:cNvPr>
            <p:cNvSpPr/>
            <p:nvPr/>
          </p:nvSpPr>
          <p:spPr>
            <a:xfrm rot="16200000">
              <a:off x="12907202" y="-12279314"/>
              <a:ext cx="282562" cy="24841200"/>
            </a:xfrm>
            <a:prstGeom prst="rect">
              <a:avLst/>
            </a:prstGeom>
            <a:solidFill>
              <a:srgbClr val="62DBC8">
                <a:alpha val="49803"/>
              </a:srgbClr>
            </a:solidFill>
          </p:spPr>
        </p:sp>
      </p:grpSp>
      <p:pic>
        <p:nvPicPr>
          <p:cNvPr id="55" name="Picture 10">
            <a:extLst>
              <a:ext uri="{FF2B5EF4-FFF2-40B4-BE49-F238E27FC236}">
                <a16:creationId xmlns:a16="http://schemas.microsoft.com/office/drawing/2014/main" id="{9C6051BA-FCAE-4F79-B004-5B415A943955}"/>
              </a:ext>
            </a:extLst>
          </p:cNvPr>
          <p:cNvPicPr>
            <a:picLocks noChangeAspect="1"/>
          </p:cNvPicPr>
          <p:nvPr/>
        </p:nvPicPr>
        <p:blipFill rotWithShape="1">
          <a:blip r:embed="rId12">
            <a:alphaModFix amt="35000"/>
          </a:blip>
          <a:srcRect l="44898" t="3718" b="49464"/>
          <a:stretch/>
        </p:blipFill>
        <p:spPr>
          <a:xfrm>
            <a:off x="15450" y="9230"/>
            <a:ext cx="5573847" cy="2240018"/>
          </a:xfrm>
          <a:prstGeom prst="rect">
            <a:avLst/>
          </a:prstGeom>
        </p:spPr>
      </p:pic>
      <p:pic>
        <p:nvPicPr>
          <p:cNvPr id="56" name="Picture 10">
            <a:extLst>
              <a:ext uri="{FF2B5EF4-FFF2-40B4-BE49-F238E27FC236}">
                <a16:creationId xmlns:a16="http://schemas.microsoft.com/office/drawing/2014/main" id="{6958AEBB-BAA1-4514-8D5E-134BD96D8CEB}"/>
              </a:ext>
            </a:extLst>
          </p:cNvPr>
          <p:cNvPicPr>
            <a:picLocks noChangeAspect="1"/>
          </p:cNvPicPr>
          <p:nvPr/>
        </p:nvPicPr>
        <p:blipFill rotWithShape="1">
          <a:blip r:embed="rId12">
            <a:alphaModFix amt="35000"/>
          </a:blip>
          <a:srcRect l="44898" t="3718" b="49464"/>
          <a:stretch/>
        </p:blipFill>
        <p:spPr>
          <a:xfrm rot="10800000">
            <a:off x="6618153" y="4132488"/>
            <a:ext cx="5573847" cy="2240018"/>
          </a:xfrm>
          <a:prstGeom prst="rect">
            <a:avLst/>
          </a:prstGeom>
        </p:spPr>
      </p:pic>
      <p:sp>
        <p:nvSpPr>
          <p:cNvPr id="57" name="مربع نص 56">
            <a:extLst>
              <a:ext uri="{FF2B5EF4-FFF2-40B4-BE49-F238E27FC236}">
                <a16:creationId xmlns:a16="http://schemas.microsoft.com/office/drawing/2014/main" id="{2EFFC97E-E05F-41C3-A8E0-C3116DF01CD7}"/>
              </a:ext>
            </a:extLst>
          </p:cNvPr>
          <p:cNvSpPr txBox="1"/>
          <p:nvPr/>
        </p:nvSpPr>
        <p:spPr>
          <a:xfrm>
            <a:off x="4547113" y="1158703"/>
            <a:ext cx="3841997" cy="707886"/>
          </a:xfrm>
          <a:prstGeom prst="rect">
            <a:avLst/>
          </a:prstGeom>
          <a:solidFill>
            <a:srgbClr val="62DBC8"/>
          </a:solidFill>
        </p:spPr>
        <p:txBody>
          <a:bodyPr wrap="square" rtlCol="1">
            <a:spAutoFit/>
          </a:bodyPr>
          <a:lstStyle/>
          <a:p>
            <a:pPr algn="ctr"/>
            <a:r>
              <a:rPr lang="ar-SA" sz="2000" b="1" dirty="0"/>
              <a:t>الوحدة الرابعة </a:t>
            </a:r>
          </a:p>
          <a:p>
            <a:pPr algn="ctr"/>
            <a:r>
              <a:rPr lang="ar-SA" sz="2000" b="1" dirty="0"/>
              <a:t>ألعاب القوى</a:t>
            </a:r>
          </a:p>
        </p:txBody>
      </p:sp>
      <p:sp>
        <p:nvSpPr>
          <p:cNvPr id="61" name="مربع نص 60">
            <a:extLst>
              <a:ext uri="{FF2B5EF4-FFF2-40B4-BE49-F238E27FC236}">
                <a16:creationId xmlns:a16="http://schemas.microsoft.com/office/drawing/2014/main" id="{A4A9469C-7636-4C6F-BC4A-B54519FF3A4D}"/>
              </a:ext>
            </a:extLst>
          </p:cNvPr>
          <p:cNvSpPr txBox="1"/>
          <p:nvPr/>
        </p:nvSpPr>
        <p:spPr>
          <a:xfrm>
            <a:off x="1528997" y="643846"/>
            <a:ext cx="3014042" cy="973985"/>
          </a:xfrm>
          <a:prstGeom prst="rect">
            <a:avLst/>
          </a:prstGeom>
          <a:noFill/>
        </p:spPr>
        <p:txBody>
          <a:bodyPr wrap="square" rtlCol="1">
            <a:spAutoFit/>
          </a:bodyPr>
          <a:lstStyle/>
          <a:p>
            <a:pPr algn="ctr">
              <a:lnSpc>
                <a:spcPts val="2880"/>
              </a:lnSpc>
              <a:spcBef>
                <a:spcPts val="1200"/>
              </a:spcBef>
            </a:pPr>
            <a:r>
              <a:rPr lang="ar-SA" sz="2400" b="1" dirty="0">
                <a:solidFill>
                  <a:srgbClr val="696969"/>
                </a:solidFill>
              </a:rPr>
              <a:t>الفصل الدراسي الأول</a:t>
            </a:r>
          </a:p>
          <a:p>
            <a:pPr algn="ctr">
              <a:lnSpc>
                <a:spcPts val="2880"/>
              </a:lnSpc>
              <a:spcBef>
                <a:spcPts val="1200"/>
              </a:spcBef>
            </a:pPr>
            <a:r>
              <a:rPr lang="ar-SA" sz="2000" b="1" dirty="0">
                <a:solidFill>
                  <a:srgbClr val="696969"/>
                </a:solidFill>
              </a:rPr>
              <a:t>الأسبوع الثامن</a:t>
            </a:r>
          </a:p>
        </p:txBody>
      </p:sp>
      <p:sp>
        <p:nvSpPr>
          <p:cNvPr id="29" name="مربع نص 28">
            <a:extLst>
              <a:ext uri="{FF2B5EF4-FFF2-40B4-BE49-F238E27FC236}">
                <a16:creationId xmlns:a16="http://schemas.microsoft.com/office/drawing/2014/main" id="{061410C4-979D-498A-9DAE-56D867D75712}"/>
              </a:ext>
            </a:extLst>
          </p:cNvPr>
          <p:cNvSpPr txBox="1"/>
          <p:nvPr/>
        </p:nvSpPr>
        <p:spPr>
          <a:xfrm>
            <a:off x="1527887" y="4161187"/>
            <a:ext cx="6277660" cy="569067"/>
          </a:xfrm>
          <a:prstGeom prst="rect">
            <a:avLst/>
          </a:prstGeom>
          <a:noFill/>
        </p:spPr>
        <p:txBody>
          <a:bodyPr wrap="square" rtlCol="1">
            <a:spAutoFit/>
          </a:bodyPr>
          <a:lstStyle/>
          <a:p>
            <a:pPr algn="ctr">
              <a:lnSpc>
                <a:spcPts val="3545"/>
              </a:lnSpc>
              <a:spcBef>
                <a:spcPts val="1477"/>
              </a:spcBef>
            </a:pPr>
            <a:r>
              <a:rPr lang="ar-SA" sz="4800" b="1" dirty="0">
                <a:solidFill>
                  <a:srgbClr val="199E91"/>
                </a:solidFill>
              </a:rPr>
              <a:t>سباقات التتابع</a:t>
            </a:r>
          </a:p>
        </p:txBody>
      </p:sp>
      <p:pic>
        <p:nvPicPr>
          <p:cNvPr id="35" name="Picture 2" descr=" أنظمة التتابع الرياضي">
            <a:extLst>
              <a:ext uri="{FF2B5EF4-FFF2-40B4-BE49-F238E27FC236}">
                <a16:creationId xmlns:a16="http://schemas.microsoft.com/office/drawing/2014/main" id="{F9694384-7D74-4BEC-9595-E97324B933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3143" y="2004931"/>
            <a:ext cx="2551448" cy="195977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صورة 24">
            <a:extLst>
              <a:ext uri="{FF2B5EF4-FFF2-40B4-BE49-F238E27FC236}">
                <a16:creationId xmlns:a16="http://schemas.microsoft.com/office/drawing/2014/main" id="{860B0D53-3653-4910-B663-8B7AC0144BD6}"/>
              </a:ext>
            </a:extLst>
          </p:cNvPr>
          <p:cNvPicPr>
            <a:picLocks noChangeAspect="1"/>
          </p:cNvPicPr>
          <p:nvPr/>
        </p:nvPicPr>
        <p:blipFill rotWithShape="1">
          <a:blip r:embed="rId14">
            <a:extLst>
              <a:ext uri="{28A0092B-C50C-407E-A947-70E740481C1C}">
                <a14:useLocalDpi xmlns:a14="http://schemas.microsoft.com/office/drawing/2010/main" val="0"/>
              </a:ext>
            </a:extLst>
          </a:blip>
          <a:srcRect t="20217" b="30415"/>
          <a:stretch/>
        </p:blipFill>
        <p:spPr>
          <a:xfrm>
            <a:off x="516770" y="5077907"/>
            <a:ext cx="2438496" cy="1203823"/>
          </a:xfrm>
          <a:prstGeom prst="rect">
            <a:avLst/>
          </a:prstGeom>
        </p:spPr>
      </p:pic>
    </p:spTree>
    <p:extLst>
      <p:ext uri="{BB962C8B-B14F-4D97-AF65-F5344CB8AC3E}">
        <p14:creationId xmlns:p14="http://schemas.microsoft.com/office/powerpoint/2010/main" val="3419543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3141406" y="2007230"/>
            <a:ext cx="6847743" cy="503215"/>
          </a:xfrm>
          <a:prstGeom prst="rect">
            <a:avLst/>
          </a:prstGeom>
          <a:noFill/>
        </p:spPr>
        <p:txBody>
          <a:bodyPr wrap="square">
            <a:spAutoFit/>
          </a:bodyPr>
          <a:lstStyle/>
          <a:p>
            <a:pPr algn="r" rtl="1">
              <a:lnSpc>
                <a:spcPct val="115000"/>
              </a:lnSpc>
              <a:spcAft>
                <a:spcPts val="0"/>
              </a:spcAft>
            </a:pPr>
            <a:r>
              <a:rPr lang="ar-SA" sz="2400" b="1" dirty="0">
                <a:solidFill>
                  <a:srgbClr val="0000CC"/>
                </a:solidFill>
                <a:latin typeface="Hacen Beirut" panose="02000000000000000000" pitchFamily="2" charset="-78"/>
                <a:ea typeface="Times New Roman" panose="02020603050405020304" pitchFamily="18" charset="0"/>
              </a:rPr>
              <a:t>طرق القبض على العصا أثناء العدو على النحو التالي :</a:t>
            </a:r>
            <a:endParaRPr lang="en-US" sz="2400" b="1" dirty="0">
              <a:solidFill>
                <a:srgbClr val="0000CC"/>
              </a:solidFill>
              <a:latin typeface="Hacen Beirut" panose="02000000000000000000" pitchFamily="2" charset="-78"/>
              <a:ea typeface="Calibri" panose="020F0502020204030204" pitchFamily="34" charset="0"/>
            </a:endParaRPr>
          </a:p>
        </p:txBody>
      </p:sp>
      <p:sp>
        <p:nvSpPr>
          <p:cNvPr id="26" name="مربع نص 25">
            <a:extLst>
              <a:ext uri="{FF2B5EF4-FFF2-40B4-BE49-F238E27FC236}">
                <a16:creationId xmlns:a16="http://schemas.microsoft.com/office/drawing/2014/main" id="{DEA6662C-7206-40B6-9AD5-3E0EF145E2C0}"/>
              </a:ext>
            </a:extLst>
          </p:cNvPr>
          <p:cNvSpPr txBox="1"/>
          <p:nvPr/>
        </p:nvSpPr>
        <p:spPr>
          <a:xfrm>
            <a:off x="4024641" y="3118429"/>
            <a:ext cx="5671913" cy="489749"/>
          </a:xfrm>
          <a:prstGeom prst="rect">
            <a:avLst/>
          </a:prstGeom>
          <a:noFill/>
        </p:spPr>
        <p:txBody>
          <a:bodyPr wrap="square">
            <a:spAutoFit/>
          </a:bodyPr>
          <a:lstStyle/>
          <a:p>
            <a:pPr algn="r" rtl="1">
              <a:lnSpc>
                <a:spcPct val="115000"/>
              </a:lnSpc>
              <a:spcAft>
                <a:spcPts val="0"/>
              </a:spcAft>
            </a:pPr>
            <a:r>
              <a:rPr lang="ar-SA" sz="2400" b="1" dirty="0">
                <a:solidFill>
                  <a:srgbClr val="FF0000"/>
                </a:solidFill>
                <a:latin typeface="Calibri" panose="020F0502020204030204" pitchFamily="34" charset="0"/>
                <a:ea typeface="Times New Roman" panose="02020603050405020304" pitchFamily="18" charset="0"/>
              </a:rPr>
              <a:t>الطريقة الأولى: طريقة استلام العصا من الأعلى :</a:t>
            </a:r>
            <a:endParaRPr lang="en-US" sz="2400" b="1" dirty="0">
              <a:solidFill>
                <a:srgbClr val="FF0000"/>
              </a:solidFill>
              <a:latin typeface="Calibri" panose="020F0502020204030204" pitchFamily="34" charset="0"/>
              <a:ea typeface="Calibri" panose="020F0502020204030204" pitchFamily="34" charset="0"/>
            </a:endParaRPr>
          </a:p>
        </p:txBody>
      </p:sp>
      <p:pic>
        <p:nvPicPr>
          <p:cNvPr id="25" name="Picture 2">
            <a:extLst>
              <a:ext uri="{FF2B5EF4-FFF2-40B4-BE49-F238E27FC236}">
                <a16:creationId xmlns:a16="http://schemas.microsoft.com/office/drawing/2014/main" id="{CFAF4357-50A8-4F66-AF50-1030D313D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740" y="3996196"/>
            <a:ext cx="6045538" cy="2396815"/>
          </a:xfrm>
          <a:prstGeom prst="rect">
            <a:avLst/>
          </a:prstGeom>
          <a:noFill/>
          <a:extLst>
            <a:ext uri="{909E8E84-426E-40DD-AFC4-6F175D3DCCD1}">
              <a14:hiddenFill xmlns:a14="http://schemas.microsoft.com/office/drawing/2010/main">
                <a:solidFill>
                  <a:srgbClr val="FFFFFF"/>
                </a:solidFill>
              </a14:hiddenFill>
            </a:ext>
          </a:extLst>
        </p:spPr>
      </p:pic>
      <p:pic>
        <p:nvPicPr>
          <p:cNvPr id="21" name="صورة 20">
            <a:extLst>
              <a:ext uri="{FF2B5EF4-FFF2-40B4-BE49-F238E27FC236}">
                <a16:creationId xmlns:a16="http://schemas.microsoft.com/office/drawing/2014/main" id="{227B7EC8-EE3E-4C42-9D15-E077C880B25C}"/>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286518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580">
                                          <p:stCondLst>
                                            <p:cond delay="0"/>
                                          </p:stCondLst>
                                        </p:cTn>
                                        <p:tgtEl>
                                          <p:spTgt spid="26"/>
                                        </p:tgtEl>
                                      </p:cBhvr>
                                    </p:animEffect>
                                    <p:anim calcmode="lin" valueType="num">
                                      <p:cBhvr>
                                        <p:cTn id="1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0" dur="26">
                                          <p:stCondLst>
                                            <p:cond delay="650"/>
                                          </p:stCondLst>
                                        </p:cTn>
                                        <p:tgtEl>
                                          <p:spTgt spid="26"/>
                                        </p:tgtEl>
                                      </p:cBhvr>
                                      <p:to x="100000" y="60000"/>
                                    </p:animScale>
                                    <p:animScale>
                                      <p:cBhvr>
                                        <p:cTn id="21" dur="166" decel="50000">
                                          <p:stCondLst>
                                            <p:cond delay="676"/>
                                          </p:stCondLst>
                                        </p:cTn>
                                        <p:tgtEl>
                                          <p:spTgt spid="26"/>
                                        </p:tgtEl>
                                      </p:cBhvr>
                                      <p:to x="100000" y="100000"/>
                                    </p:animScale>
                                    <p:animScale>
                                      <p:cBhvr>
                                        <p:cTn id="22" dur="26">
                                          <p:stCondLst>
                                            <p:cond delay="1312"/>
                                          </p:stCondLst>
                                        </p:cTn>
                                        <p:tgtEl>
                                          <p:spTgt spid="26"/>
                                        </p:tgtEl>
                                      </p:cBhvr>
                                      <p:to x="100000" y="80000"/>
                                    </p:animScale>
                                    <p:animScale>
                                      <p:cBhvr>
                                        <p:cTn id="23" dur="166" decel="50000">
                                          <p:stCondLst>
                                            <p:cond delay="1338"/>
                                          </p:stCondLst>
                                        </p:cTn>
                                        <p:tgtEl>
                                          <p:spTgt spid="26"/>
                                        </p:tgtEl>
                                      </p:cBhvr>
                                      <p:to x="100000" y="100000"/>
                                    </p:animScale>
                                    <p:animScale>
                                      <p:cBhvr>
                                        <p:cTn id="24" dur="26">
                                          <p:stCondLst>
                                            <p:cond delay="1642"/>
                                          </p:stCondLst>
                                        </p:cTn>
                                        <p:tgtEl>
                                          <p:spTgt spid="26"/>
                                        </p:tgtEl>
                                      </p:cBhvr>
                                      <p:to x="100000" y="90000"/>
                                    </p:animScale>
                                    <p:animScale>
                                      <p:cBhvr>
                                        <p:cTn id="25" dur="166" decel="50000">
                                          <p:stCondLst>
                                            <p:cond delay="1668"/>
                                          </p:stCondLst>
                                        </p:cTn>
                                        <p:tgtEl>
                                          <p:spTgt spid="26"/>
                                        </p:tgtEl>
                                      </p:cBhvr>
                                      <p:to x="100000" y="100000"/>
                                    </p:animScale>
                                    <p:animScale>
                                      <p:cBhvr>
                                        <p:cTn id="26" dur="26">
                                          <p:stCondLst>
                                            <p:cond delay="1808"/>
                                          </p:stCondLst>
                                        </p:cTn>
                                        <p:tgtEl>
                                          <p:spTgt spid="26"/>
                                        </p:tgtEl>
                                      </p:cBhvr>
                                      <p:to x="100000" y="95000"/>
                                    </p:animScale>
                                    <p:animScale>
                                      <p:cBhvr>
                                        <p:cTn id="27" dur="166" decel="50000">
                                          <p:stCondLst>
                                            <p:cond delay="1834"/>
                                          </p:stCondLst>
                                        </p:cTn>
                                        <p:tgtEl>
                                          <p:spTgt spid="2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6" name="مربع نص 25">
            <a:extLst>
              <a:ext uri="{FF2B5EF4-FFF2-40B4-BE49-F238E27FC236}">
                <a16:creationId xmlns:a16="http://schemas.microsoft.com/office/drawing/2014/main" id="{DEA6662C-7206-40B6-9AD5-3E0EF145E2C0}"/>
              </a:ext>
            </a:extLst>
          </p:cNvPr>
          <p:cNvSpPr txBox="1"/>
          <p:nvPr/>
        </p:nvSpPr>
        <p:spPr>
          <a:xfrm>
            <a:off x="4024641" y="2012304"/>
            <a:ext cx="5671913" cy="489749"/>
          </a:xfrm>
          <a:prstGeom prst="rect">
            <a:avLst/>
          </a:prstGeom>
          <a:noFill/>
        </p:spPr>
        <p:txBody>
          <a:bodyPr wrap="square">
            <a:spAutoFit/>
          </a:bodyPr>
          <a:lstStyle/>
          <a:p>
            <a:pPr algn="r" rtl="1">
              <a:lnSpc>
                <a:spcPct val="115000"/>
              </a:lnSpc>
              <a:spcAft>
                <a:spcPts val="0"/>
              </a:spcAft>
            </a:pPr>
            <a:r>
              <a:rPr lang="ar-SA" sz="2400" b="1" dirty="0">
                <a:solidFill>
                  <a:srgbClr val="FF0000"/>
                </a:solidFill>
                <a:latin typeface="Calibri" panose="020F0502020204030204" pitchFamily="34" charset="0"/>
                <a:ea typeface="Times New Roman" panose="02020603050405020304" pitchFamily="18" charset="0"/>
              </a:rPr>
              <a:t>الطريقة الأولى : طريقة استلام العصا من الأعلى :</a:t>
            </a:r>
            <a:endParaRPr lang="en-US" sz="2400" b="1" dirty="0">
              <a:solidFill>
                <a:srgbClr val="FF0000"/>
              </a:solidFill>
              <a:latin typeface="Calibri" panose="020F0502020204030204" pitchFamily="34" charset="0"/>
              <a:ea typeface="Calibri" panose="020F0502020204030204" pitchFamily="34" charset="0"/>
            </a:endParaRPr>
          </a:p>
        </p:txBody>
      </p:sp>
      <p:pic>
        <p:nvPicPr>
          <p:cNvPr id="23" name="Picture 4">
            <a:extLst>
              <a:ext uri="{FF2B5EF4-FFF2-40B4-BE49-F238E27FC236}">
                <a16:creationId xmlns:a16="http://schemas.microsoft.com/office/drawing/2014/main" id="{39881669-90E0-46C0-ABFF-9549DC288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591" y="3013240"/>
            <a:ext cx="6162083" cy="3392364"/>
          </a:xfrm>
          <a:prstGeom prst="rect">
            <a:avLst/>
          </a:prstGeom>
          <a:noFill/>
          <a:extLst>
            <a:ext uri="{909E8E84-426E-40DD-AFC4-6F175D3DCCD1}">
              <a14:hiddenFill xmlns:a14="http://schemas.microsoft.com/office/drawing/2010/main">
                <a:solidFill>
                  <a:srgbClr val="FFFFFF"/>
                </a:solidFill>
              </a14:hiddenFill>
            </a:ext>
          </a:extLst>
        </p:spPr>
      </p:pic>
      <p:pic>
        <p:nvPicPr>
          <p:cNvPr id="21" name="صورة 20">
            <a:extLst>
              <a:ext uri="{FF2B5EF4-FFF2-40B4-BE49-F238E27FC236}">
                <a16:creationId xmlns:a16="http://schemas.microsoft.com/office/drawing/2014/main" id="{2DFF3FB7-7149-4E3C-92D7-C382053E57E1}"/>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153808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6" name="مربع نص 25">
            <a:extLst>
              <a:ext uri="{FF2B5EF4-FFF2-40B4-BE49-F238E27FC236}">
                <a16:creationId xmlns:a16="http://schemas.microsoft.com/office/drawing/2014/main" id="{DEA6662C-7206-40B6-9AD5-3E0EF145E2C0}"/>
              </a:ext>
            </a:extLst>
          </p:cNvPr>
          <p:cNvSpPr txBox="1"/>
          <p:nvPr/>
        </p:nvSpPr>
        <p:spPr>
          <a:xfrm>
            <a:off x="4024641" y="2012304"/>
            <a:ext cx="5671913" cy="489749"/>
          </a:xfrm>
          <a:prstGeom prst="rect">
            <a:avLst/>
          </a:prstGeom>
          <a:noFill/>
        </p:spPr>
        <p:txBody>
          <a:bodyPr wrap="square">
            <a:spAutoFit/>
          </a:bodyPr>
          <a:lstStyle/>
          <a:p>
            <a:pPr algn="r" rtl="1">
              <a:lnSpc>
                <a:spcPct val="115000"/>
              </a:lnSpc>
              <a:spcAft>
                <a:spcPts val="0"/>
              </a:spcAft>
            </a:pPr>
            <a:r>
              <a:rPr lang="ar-SA" sz="2400" b="1" dirty="0">
                <a:solidFill>
                  <a:srgbClr val="FF0000"/>
                </a:solidFill>
                <a:latin typeface="Calibri" panose="020F0502020204030204" pitchFamily="34" charset="0"/>
                <a:ea typeface="Times New Roman" panose="02020603050405020304" pitchFamily="18" charset="0"/>
              </a:rPr>
              <a:t>الطريقة الأولى : طريقة استلام العصا من الأعلى :</a:t>
            </a:r>
            <a:endParaRPr lang="en-US" sz="2400" b="1" dirty="0">
              <a:solidFill>
                <a:srgbClr val="FF0000"/>
              </a:solidFill>
              <a:latin typeface="Calibri" panose="020F0502020204030204" pitchFamily="34" charset="0"/>
              <a:ea typeface="Calibri" panose="020F0502020204030204" pitchFamily="34" charset="0"/>
            </a:endParaRPr>
          </a:p>
        </p:txBody>
      </p:sp>
      <p:sp>
        <p:nvSpPr>
          <p:cNvPr id="21" name="مربع نص 20">
            <a:extLst>
              <a:ext uri="{FF2B5EF4-FFF2-40B4-BE49-F238E27FC236}">
                <a16:creationId xmlns:a16="http://schemas.microsoft.com/office/drawing/2014/main" id="{38C82CDC-92A8-48C9-9F3D-89C673B1ADD8}"/>
              </a:ext>
            </a:extLst>
          </p:cNvPr>
          <p:cNvSpPr txBox="1"/>
          <p:nvPr/>
        </p:nvSpPr>
        <p:spPr>
          <a:xfrm>
            <a:off x="832032" y="2686437"/>
            <a:ext cx="9501224" cy="3607911"/>
          </a:xfrm>
          <a:prstGeom prst="rect">
            <a:avLst/>
          </a:prstGeom>
          <a:noFill/>
        </p:spPr>
        <p:txBody>
          <a:bodyPr wrap="square">
            <a:spAutoFit/>
          </a:bodyPr>
          <a:lstStyle/>
          <a:p>
            <a:pPr algn="r" rtl="1">
              <a:lnSpc>
                <a:spcPct val="115000"/>
              </a:lnSpc>
              <a:spcAft>
                <a:spcPts val="600"/>
              </a:spcAft>
            </a:pPr>
            <a:r>
              <a:rPr lang="ar-SA" sz="2400" b="1" dirty="0">
                <a:solidFill>
                  <a:srgbClr val="222222"/>
                </a:solidFill>
                <a:latin typeface="Calibri" panose="020F0502020204030204" pitchFamily="34" charset="0"/>
                <a:ea typeface="Times New Roman" panose="02020603050405020304" pitchFamily="18" charset="0"/>
              </a:rPr>
              <a:t>وتستعمل في تتابع (4 × 100 م ) ، وفيها لا ينقل اللاعب العصا من يده إلى يده الأخرى بعد استلامها.</a:t>
            </a:r>
          </a:p>
          <a:p>
            <a:pPr algn="r" rtl="1">
              <a:lnSpc>
                <a:spcPct val="115000"/>
              </a:lnSpc>
              <a:spcAft>
                <a:spcPts val="600"/>
              </a:spcAft>
            </a:pPr>
            <a:r>
              <a:rPr lang="ar-SA" sz="2400" b="1" dirty="0">
                <a:solidFill>
                  <a:srgbClr val="222222"/>
                </a:solidFill>
                <a:latin typeface="Calibri" panose="020F0502020204030204" pitchFamily="34" charset="0"/>
                <a:ea typeface="Times New Roman" panose="02020603050405020304" pitchFamily="18" charset="0"/>
              </a:rPr>
              <a:t> فيقوم اللاعب الذي سيستلم العصا عندما يصل إلى اللاعب الآخر بمدّ ذراعه إلى الخلف مع لف اليد للداخل حتى يصبح تجاه الكف إلى أعلى والإبهام يشير إلى الداخل ويضع  اللاعب الحامل للعصا أثناء حركة الذراع في مرجحتها من أعلى إلى أسفل.</a:t>
            </a:r>
            <a:endParaRPr lang="ar-SA" sz="2400" b="1" dirty="0">
              <a:latin typeface="Calibri" panose="020F0502020204030204" pitchFamily="34" charset="0"/>
              <a:ea typeface="Times New Roman" panose="02020603050405020304" pitchFamily="18" charset="0"/>
            </a:endParaRPr>
          </a:p>
          <a:p>
            <a:pPr algn="r" rtl="1">
              <a:lnSpc>
                <a:spcPct val="115000"/>
              </a:lnSpc>
            </a:pPr>
            <a:r>
              <a:rPr lang="ar-SA" sz="2400" b="1" dirty="0">
                <a:solidFill>
                  <a:srgbClr val="222222"/>
                </a:solidFill>
                <a:latin typeface="Calibri" panose="020F0502020204030204" pitchFamily="34" charset="0"/>
                <a:ea typeface="Times New Roman" panose="02020603050405020304" pitchFamily="18" charset="0"/>
              </a:rPr>
              <a:t>ويحمل اللاعب الأول العصا في اليد اليمنى ليسلمها إلى اللاعب الثاني في اليد اليسرى الذي يحتفظ بها لينقلها إلى اللاعب الثالث في اليد اليمنى الذي بدوره يسلمها اللاعب الرابع في اليد اليسرى.</a:t>
            </a:r>
          </a:p>
        </p:txBody>
      </p:sp>
      <p:pic>
        <p:nvPicPr>
          <p:cNvPr id="22" name="صورة 21">
            <a:extLst>
              <a:ext uri="{FF2B5EF4-FFF2-40B4-BE49-F238E27FC236}">
                <a16:creationId xmlns:a16="http://schemas.microsoft.com/office/drawing/2014/main" id="{A95CB9CC-7063-4E02-AD69-6FEFBDB6808A}"/>
              </a:ext>
            </a:extLst>
          </p:cNvPr>
          <p:cNvPicPr>
            <a:picLocks noChangeAspect="1"/>
          </p:cNvPicPr>
          <p:nvPr/>
        </p:nvPicPr>
        <p:blipFill rotWithShape="1">
          <a:blip r:embed="rId4">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121626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p:cTn id="25"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32" dur="50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 calcmode="lin" valueType="num">
                                      <p:cBhvr>
                                        <p:cTn id="37" dur="1000" fill="hold"/>
                                        <p:tgtEl>
                                          <p:spTgt spid="21">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21">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21">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3141406" y="2007230"/>
            <a:ext cx="6847743" cy="503215"/>
          </a:xfrm>
          <a:prstGeom prst="rect">
            <a:avLst/>
          </a:prstGeom>
          <a:noFill/>
        </p:spPr>
        <p:txBody>
          <a:bodyPr wrap="square">
            <a:spAutoFit/>
          </a:bodyPr>
          <a:lstStyle/>
          <a:p>
            <a:pPr algn="r" rtl="1">
              <a:lnSpc>
                <a:spcPct val="115000"/>
              </a:lnSpc>
              <a:spcAft>
                <a:spcPts val="0"/>
              </a:spcAft>
            </a:pPr>
            <a:r>
              <a:rPr lang="ar-SA" sz="2400" b="1" dirty="0">
                <a:solidFill>
                  <a:srgbClr val="0000CC"/>
                </a:solidFill>
                <a:latin typeface="Hacen Beirut" panose="02000000000000000000" pitchFamily="2" charset="-78"/>
                <a:ea typeface="Times New Roman" panose="02020603050405020304" pitchFamily="18" charset="0"/>
              </a:rPr>
              <a:t>طرق القبض على العصا أثناء العدو على النحو التالي:</a:t>
            </a:r>
            <a:endParaRPr lang="en-US" sz="2400" b="1" dirty="0">
              <a:solidFill>
                <a:srgbClr val="0000CC"/>
              </a:solidFill>
              <a:latin typeface="Hacen Beirut" panose="02000000000000000000" pitchFamily="2" charset="-78"/>
              <a:ea typeface="Calibri" panose="020F0502020204030204" pitchFamily="34" charset="0"/>
            </a:endParaRPr>
          </a:p>
        </p:txBody>
      </p:sp>
      <p:sp>
        <p:nvSpPr>
          <p:cNvPr id="26" name="مربع نص 25">
            <a:extLst>
              <a:ext uri="{FF2B5EF4-FFF2-40B4-BE49-F238E27FC236}">
                <a16:creationId xmlns:a16="http://schemas.microsoft.com/office/drawing/2014/main" id="{DEA6662C-7206-40B6-9AD5-3E0EF145E2C0}"/>
              </a:ext>
            </a:extLst>
          </p:cNvPr>
          <p:cNvSpPr txBox="1"/>
          <p:nvPr/>
        </p:nvSpPr>
        <p:spPr>
          <a:xfrm>
            <a:off x="4024641" y="3118429"/>
            <a:ext cx="5671913" cy="489749"/>
          </a:xfrm>
          <a:prstGeom prst="rect">
            <a:avLst/>
          </a:prstGeom>
          <a:noFill/>
        </p:spPr>
        <p:txBody>
          <a:bodyPr wrap="square">
            <a:spAutoFit/>
          </a:bodyPr>
          <a:lstStyle/>
          <a:p>
            <a:pPr algn="r" rtl="1">
              <a:lnSpc>
                <a:spcPct val="115000"/>
              </a:lnSpc>
              <a:spcAft>
                <a:spcPts val="0"/>
              </a:spcAft>
            </a:pPr>
            <a:r>
              <a:rPr lang="ar-SA" sz="2400" b="1" dirty="0">
                <a:solidFill>
                  <a:srgbClr val="FF0000"/>
                </a:solidFill>
                <a:latin typeface="Calibri" panose="020F0502020204030204" pitchFamily="34" charset="0"/>
                <a:ea typeface="Times New Roman" panose="02020603050405020304" pitchFamily="18" charset="0"/>
              </a:rPr>
              <a:t>الطريقة الثانية: طريقة استلام العصا من الأسفل :</a:t>
            </a:r>
            <a:endParaRPr lang="en-US" sz="2400" b="1" dirty="0">
              <a:solidFill>
                <a:srgbClr val="FF0000"/>
              </a:solidFill>
              <a:latin typeface="Calibri" panose="020F0502020204030204" pitchFamily="34" charset="0"/>
              <a:ea typeface="Calibri" panose="020F0502020204030204" pitchFamily="34" charset="0"/>
            </a:endParaRPr>
          </a:p>
        </p:txBody>
      </p:sp>
      <p:pic>
        <p:nvPicPr>
          <p:cNvPr id="21" name="Picture 4">
            <a:extLst>
              <a:ext uri="{FF2B5EF4-FFF2-40B4-BE49-F238E27FC236}">
                <a16:creationId xmlns:a16="http://schemas.microsoft.com/office/drawing/2014/main" id="{AE1B9308-4D7B-4FBB-854E-683210FDF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022" y="4151126"/>
            <a:ext cx="6497955" cy="2322891"/>
          </a:xfrm>
          <a:prstGeom prst="rect">
            <a:avLst/>
          </a:prstGeom>
          <a:noFill/>
          <a:extLst>
            <a:ext uri="{909E8E84-426E-40DD-AFC4-6F175D3DCCD1}">
              <a14:hiddenFill xmlns:a14="http://schemas.microsoft.com/office/drawing/2010/main">
                <a:solidFill>
                  <a:srgbClr val="FFFFFF"/>
                </a:solidFill>
              </a14:hiddenFill>
            </a:ext>
          </a:extLst>
        </p:spPr>
      </p:pic>
      <p:pic>
        <p:nvPicPr>
          <p:cNvPr id="22" name="صورة 21">
            <a:extLst>
              <a:ext uri="{FF2B5EF4-FFF2-40B4-BE49-F238E27FC236}">
                <a16:creationId xmlns:a16="http://schemas.microsoft.com/office/drawing/2014/main" id="{07141DD7-BA17-45EC-A124-94A67F4BA982}"/>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377777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580">
                                          <p:stCondLst>
                                            <p:cond delay="0"/>
                                          </p:stCondLst>
                                        </p:cTn>
                                        <p:tgtEl>
                                          <p:spTgt spid="26"/>
                                        </p:tgtEl>
                                      </p:cBhvr>
                                    </p:animEffect>
                                    <p:anim calcmode="lin" valueType="num">
                                      <p:cBhvr>
                                        <p:cTn id="1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0" dur="26">
                                          <p:stCondLst>
                                            <p:cond delay="650"/>
                                          </p:stCondLst>
                                        </p:cTn>
                                        <p:tgtEl>
                                          <p:spTgt spid="26"/>
                                        </p:tgtEl>
                                      </p:cBhvr>
                                      <p:to x="100000" y="60000"/>
                                    </p:animScale>
                                    <p:animScale>
                                      <p:cBhvr>
                                        <p:cTn id="21" dur="166" decel="50000">
                                          <p:stCondLst>
                                            <p:cond delay="676"/>
                                          </p:stCondLst>
                                        </p:cTn>
                                        <p:tgtEl>
                                          <p:spTgt spid="26"/>
                                        </p:tgtEl>
                                      </p:cBhvr>
                                      <p:to x="100000" y="100000"/>
                                    </p:animScale>
                                    <p:animScale>
                                      <p:cBhvr>
                                        <p:cTn id="22" dur="26">
                                          <p:stCondLst>
                                            <p:cond delay="1312"/>
                                          </p:stCondLst>
                                        </p:cTn>
                                        <p:tgtEl>
                                          <p:spTgt spid="26"/>
                                        </p:tgtEl>
                                      </p:cBhvr>
                                      <p:to x="100000" y="80000"/>
                                    </p:animScale>
                                    <p:animScale>
                                      <p:cBhvr>
                                        <p:cTn id="23" dur="166" decel="50000">
                                          <p:stCondLst>
                                            <p:cond delay="1338"/>
                                          </p:stCondLst>
                                        </p:cTn>
                                        <p:tgtEl>
                                          <p:spTgt spid="26"/>
                                        </p:tgtEl>
                                      </p:cBhvr>
                                      <p:to x="100000" y="100000"/>
                                    </p:animScale>
                                    <p:animScale>
                                      <p:cBhvr>
                                        <p:cTn id="24" dur="26">
                                          <p:stCondLst>
                                            <p:cond delay="1642"/>
                                          </p:stCondLst>
                                        </p:cTn>
                                        <p:tgtEl>
                                          <p:spTgt spid="26"/>
                                        </p:tgtEl>
                                      </p:cBhvr>
                                      <p:to x="100000" y="90000"/>
                                    </p:animScale>
                                    <p:animScale>
                                      <p:cBhvr>
                                        <p:cTn id="25" dur="166" decel="50000">
                                          <p:stCondLst>
                                            <p:cond delay="1668"/>
                                          </p:stCondLst>
                                        </p:cTn>
                                        <p:tgtEl>
                                          <p:spTgt spid="26"/>
                                        </p:tgtEl>
                                      </p:cBhvr>
                                      <p:to x="100000" y="100000"/>
                                    </p:animScale>
                                    <p:animScale>
                                      <p:cBhvr>
                                        <p:cTn id="26" dur="26">
                                          <p:stCondLst>
                                            <p:cond delay="1808"/>
                                          </p:stCondLst>
                                        </p:cTn>
                                        <p:tgtEl>
                                          <p:spTgt spid="26"/>
                                        </p:tgtEl>
                                      </p:cBhvr>
                                      <p:to x="100000" y="95000"/>
                                    </p:animScale>
                                    <p:animScale>
                                      <p:cBhvr>
                                        <p:cTn id="27" dur="166" decel="50000">
                                          <p:stCondLst>
                                            <p:cond delay="1834"/>
                                          </p:stCondLst>
                                        </p:cTn>
                                        <p:tgtEl>
                                          <p:spTgt spid="2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6" name="مربع نص 25">
            <a:extLst>
              <a:ext uri="{FF2B5EF4-FFF2-40B4-BE49-F238E27FC236}">
                <a16:creationId xmlns:a16="http://schemas.microsoft.com/office/drawing/2014/main" id="{DEA6662C-7206-40B6-9AD5-3E0EF145E2C0}"/>
              </a:ext>
            </a:extLst>
          </p:cNvPr>
          <p:cNvSpPr txBox="1"/>
          <p:nvPr/>
        </p:nvSpPr>
        <p:spPr>
          <a:xfrm>
            <a:off x="4024641" y="2012304"/>
            <a:ext cx="5671913" cy="489749"/>
          </a:xfrm>
          <a:prstGeom prst="rect">
            <a:avLst/>
          </a:prstGeom>
          <a:noFill/>
        </p:spPr>
        <p:txBody>
          <a:bodyPr wrap="square">
            <a:spAutoFit/>
          </a:bodyPr>
          <a:lstStyle/>
          <a:p>
            <a:pPr algn="r" rtl="1">
              <a:lnSpc>
                <a:spcPct val="115000"/>
              </a:lnSpc>
              <a:spcAft>
                <a:spcPts val="0"/>
              </a:spcAft>
            </a:pPr>
            <a:r>
              <a:rPr lang="ar-SA" sz="2400" b="1" dirty="0">
                <a:solidFill>
                  <a:srgbClr val="FF0000"/>
                </a:solidFill>
                <a:latin typeface="Calibri" panose="020F0502020204030204" pitchFamily="34" charset="0"/>
                <a:ea typeface="Times New Roman" panose="02020603050405020304" pitchFamily="18" charset="0"/>
              </a:rPr>
              <a:t>الطريقة الثانية  : طريقة استلام العصا من الأسفل :</a:t>
            </a:r>
            <a:endParaRPr lang="en-US" sz="2400" b="1" dirty="0">
              <a:solidFill>
                <a:srgbClr val="FF0000"/>
              </a:solidFill>
              <a:latin typeface="Calibri" panose="020F0502020204030204" pitchFamily="34" charset="0"/>
              <a:ea typeface="Calibri" panose="020F0502020204030204" pitchFamily="34" charset="0"/>
            </a:endParaRPr>
          </a:p>
        </p:txBody>
      </p:sp>
      <p:pic>
        <p:nvPicPr>
          <p:cNvPr id="22" name="Picture 6">
            <a:extLst>
              <a:ext uri="{FF2B5EF4-FFF2-40B4-BE49-F238E27FC236}">
                <a16:creationId xmlns:a16="http://schemas.microsoft.com/office/drawing/2014/main" id="{BEA9D616-A6A6-4B6C-A53F-AE98AFC79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630" y="3012872"/>
            <a:ext cx="5840930" cy="3276622"/>
          </a:xfrm>
          <a:prstGeom prst="rect">
            <a:avLst/>
          </a:prstGeom>
          <a:noFill/>
          <a:extLst>
            <a:ext uri="{909E8E84-426E-40DD-AFC4-6F175D3DCCD1}">
              <a14:hiddenFill xmlns:a14="http://schemas.microsoft.com/office/drawing/2010/main">
                <a:solidFill>
                  <a:srgbClr val="FFFFFF"/>
                </a:solidFill>
              </a14:hiddenFill>
            </a:ext>
          </a:extLst>
        </p:spPr>
      </p:pic>
      <p:pic>
        <p:nvPicPr>
          <p:cNvPr id="21" name="صورة 20">
            <a:extLst>
              <a:ext uri="{FF2B5EF4-FFF2-40B4-BE49-F238E27FC236}">
                <a16:creationId xmlns:a16="http://schemas.microsoft.com/office/drawing/2014/main" id="{090CBDD6-FC80-4956-B171-34F7C0461270}"/>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70592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6" name="مربع نص 25">
            <a:extLst>
              <a:ext uri="{FF2B5EF4-FFF2-40B4-BE49-F238E27FC236}">
                <a16:creationId xmlns:a16="http://schemas.microsoft.com/office/drawing/2014/main" id="{DEA6662C-7206-40B6-9AD5-3E0EF145E2C0}"/>
              </a:ext>
            </a:extLst>
          </p:cNvPr>
          <p:cNvSpPr txBox="1"/>
          <p:nvPr/>
        </p:nvSpPr>
        <p:spPr>
          <a:xfrm>
            <a:off x="4024641" y="2012304"/>
            <a:ext cx="5671913" cy="489749"/>
          </a:xfrm>
          <a:prstGeom prst="rect">
            <a:avLst/>
          </a:prstGeom>
          <a:noFill/>
        </p:spPr>
        <p:txBody>
          <a:bodyPr wrap="square">
            <a:spAutoFit/>
          </a:bodyPr>
          <a:lstStyle/>
          <a:p>
            <a:pPr algn="r" rtl="1">
              <a:lnSpc>
                <a:spcPct val="115000"/>
              </a:lnSpc>
              <a:spcAft>
                <a:spcPts val="0"/>
              </a:spcAft>
            </a:pPr>
            <a:r>
              <a:rPr lang="ar-SA" sz="2400" b="1" dirty="0">
                <a:solidFill>
                  <a:srgbClr val="FF0000"/>
                </a:solidFill>
                <a:latin typeface="Calibri" panose="020F0502020204030204" pitchFamily="34" charset="0"/>
                <a:ea typeface="Times New Roman" panose="02020603050405020304" pitchFamily="18" charset="0"/>
              </a:rPr>
              <a:t>الطريقة الثانية : طريقة استلام العصا من الأسفل :</a:t>
            </a:r>
            <a:endParaRPr lang="en-US" sz="2400" b="1" dirty="0">
              <a:solidFill>
                <a:srgbClr val="FF0000"/>
              </a:solidFill>
              <a:latin typeface="Calibri" panose="020F0502020204030204" pitchFamily="34" charset="0"/>
              <a:ea typeface="Calibri" panose="020F0502020204030204" pitchFamily="34" charset="0"/>
            </a:endParaRPr>
          </a:p>
        </p:txBody>
      </p:sp>
      <p:sp>
        <p:nvSpPr>
          <p:cNvPr id="21" name="مربع نص 20">
            <a:extLst>
              <a:ext uri="{FF2B5EF4-FFF2-40B4-BE49-F238E27FC236}">
                <a16:creationId xmlns:a16="http://schemas.microsoft.com/office/drawing/2014/main" id="{38C82CDC-92A8-48C9-9F3D-89C673B1ADD8}"/>
              </a:ext>
            </a:extLst>
          </p:cNvPr>
          <p:cNvSpPr txBox="1"/>
          <p:nvPr/>
        </p:nvSpPr>
        <p:spPr>
          <a:xfrm>
            <a:off x="832032" y="2686437"/>
            <a:ext cx="9501224" cy="3183179"/>
          </a:xfrm>
          <a:prstGeom prst="rect">
            <a:avLst/>
          </a:prstGeom>
          <a:noFill/>
        </p:spPr>
        <p:txBody>
          <a:bodyPr wrap="square">
            <a:spAutoFit/>
          </a:bodyPr>
          <a:lstStyle/>
          <a:p>
            <a:pPr algn="r" rtl="1">
              <a:lnSpc>
                <a:spcPct val="115000"/>
              </a:lnSpc>
              <a:spcAft>
                <a:spcPts val="1200"/>
              </a:spcAft>
            </a:pPr>
            <a:r>
              <a:rPr lang="ar-SA" sz="2400" b="1" dirty="0">
                <a:solidFill>
                  <a:srgbClr val="222222"/>
                </a:solidFill>
                <a:latin typeface="Calibri" panose="020F0502020204030204" pitchFamily="34" charset="0"/>
                <a:ea typeface="Times New Roman" panose="02020603050405020304" pitchFamily="18" charset="0"/>
              </a:rPr>
              <a:t> تستخدم في جري تتابع ( 4 × 400 م ) ، وفيها يستلم اللاعب العصا في اليد اليمنى ثم ينقلها هو من اليد اليمنى إلى</a:t>
            </a:r>
            <a:r>
              <a:rPr lang="ar-SA" sz="2400" b="1" dirty="0">
                <a:latin typeface="Calibri" panose="020F0502020204030204" pitchFamily="34" charset="0"/>
                <a:ea typeface="Times New Roman" panose="02020603050405020304" pitchFamily="18" charset="0"/>
              </a:rPr>
              <a:t> </a:t>
            </a:r>
            <a:r>
              <a:rPr lang="ar-SA" sz="2400" b="1" dirty="0">
                <a:solidFill>
                  <a:srgbClr val="222222"/>
                </a:solidFill>
                <a:latin typeface="Calibri" panose="020F0502020204030204" pitchFamily="34" charset="0"/>
                <a:ea typeface="Times New Roman" panose="02020603050405020304" pitchFamily="18" charset="0"/>
              </a:rPr>
              <a:t>اليد اليسرى بعد استلامها مباشرة.</a:t>
            </a:r>
          </a:p>
          <a:p>
            <a:pPr algn="r" rtl="1">
              <a:lnSpc>
                <a:spcPct val="115000"/>
              </a:lnSpc>
              <a:spcAft>
                <a:spcPts val="0"/>
              </a:spcAft>
            </a:pPr>
            <a:r>
              <a:rPr lang="ar-SA" sz="2400" b="1" dirty="0">
                <a:solidFill>
                  <a:srgbClr val="222222"/>
                </a:solidFill>
                <a:latin typeface="Calibri" panose="020F0502020204030204" pitchFamily="34" charset="0"/>
                <a:ea typeface="Times New Roman" panose="02020603050405020304" pitchFamily="18" charset="0"/>
              </a:rPr>
              <a:t> ويقتضي ذلك أن تكون العصا في اليد اليسرى للاعب الأول من البداية ، وعلى اللاعب الذي يحمل العصا أن يلزم الجانب الخارجي لمجال الجري ( الحارة ) عند اقترابه من منطقة التسليم، وعلى اللاعب الآخر أن يلزم النصف الداخلي له والاستعداد لاستلام العصا باليد اليمنى وذلك بمد الذراع إلى الخلف مع توجيه الكف إلى أسفل الإبهام إلى الداخل لإيجاد الفراغ الذي توضع فيه العصا في الكف بين الإبهام والأصابع الأربعة الأخرى.</a:t>
            </a:r>
          </a:p>
        </p:txBody>
      </p:sp>
      <p:pic>
        <p:nvPicPr>
          <p:cNvPr id="22" name="صورة 21">
            <a:extLst>
              <a:ext uri="{FF2B5EF4-FFF2-40B4-BE49-F238E27FC236}">
                <a16:creationId xmlns:a16="http://schemas.microsoft.com/office/drawing/2014/main" id="{B78E55B1-2555-41C9-A46C-AAE29606C24A}"/>
              </a:ext>
            </a:extLst>
          </p:cNvPr>
          <p:cNvPicPr>
            <a:picLocks noChangeAspect="1"/>
          </p:cNvPicPr>
          <p:nvPr/>
        </p:nvPicPr>
        <p:blipFill rotWithShape="1">
          <a:blip r:embed="rId4">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271095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p:cTn id="25"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 calcmode="lin" valueType="num">
                                      <p:cBhvr>
                                        <p:cTn id="32" dur="5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21">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3141406" y="2007230"/>
            <a:ext cx="6847743" cy="517065"/>
          </a:xfrm>
          <a:prstGeom prst="rect">
            <a:avLst/>
          </a:prstGeom>
          <a:noFill/>
        </p:spPr>
        <p:txBody>
          <a:bodyPr wrap="square">
            <a:spAutoFit/>
          </a:bodyPr>
          <a:lstStyle/>
          <a:p>
            <a:pPr algn="r" rtl="1">
              <a:lnSpc>
                <a:spcPct val="115000"/>
              </a:lnSpc>
              <a:spcAft>
                <a:spcPts val="600"/>
              </a:spcAft>
            </a:pPr>
            <a:r>
              <a:rPr lang="ar-SA" sz="2400" b="1" dirty="0">
                <a:solidFill>
                  <a:srgbClr val="0000CC"/>
                </a:solidFill>
                <a:latin typeface="Hacen Egypt" panose="02000000000000000000" pitchFamily="2" charset="-78"/>
                <a:ea typeface="Times New Roman" panose="02020603050405020304" pitchFamily="18" charset="0"/>
              </a:rPr>
              <a:t>الطريقة البصرية و </a:t>
            </a:r>
            <a:r>
              <a:rPr lang="ar-SA" sz="2400" b="1" dirty="0" err="1">
                <a:solidFill>
                  <a:srgbClr val="0000CC"/>
                </a:solidFill>
                <a:latin typeface="Hacen Egypt" panose="02000000000000000000" pitchFamily="2" charset="-78"/>
                <a:ea typeface="Times New Roman" panose="02020603050405020304" pitchFamily="18" charset="0"/>
              </a:rPr>
              <a:t>اللا</a:t>
            </a:r>
            <a:r>
              <a:rPr lang="ar-SA" sz="2400" b="1" dirty="0">
                <a:solidFill>
                  <a:srgbClr val="0000CC"/>
                </a:solidFill>
                <a:latin typeface="Hacen Egypt" panose="02000000000000000000" pitchFamily="2" charset="-78"/>
                <a:ea typeface="Times New Roman" panose="02020603050405020304" pitchFamily="18" charset="0"/>
              </a:rPr>
              <a:t> بصرية عند تمرير العصا :</a:t>
            </a:r>
            <a:endParaRPr lang="en-US" sz="2400" b="1" dirty="0">
              <a:solidFill>
                <a:srgbClr val="0000CC"/>
              </a:solidFill>
              <a:latin typeface="Hacen Egypt" panose="02000000000000000000" pitchFamily="2" charset="-78"/>
              <a:ea typeface="Calibri" panose="020F0502020204030204" pitchFamily="34" charset="0"/>
            </a:endParaRPr>
          </a:p>
        </p:txBody>
      </p:sp>
      <p:sp>
        <p:nvSpPr>
          <p:cNvPr id="26" name="مربع نص 25">
            <a:extLst>
              <a:ext uri="{FF2B5EF4-FFF2-40B4-BE49-F238E27FC236}">
                <a16:creationId xmlns:a16="http://schemas.microsoft.com/office/drawing/2014/main" id="{DEA6662C-7206-40B6-9AD5-3E0EF145E2C0}"/>
              </a:ext>
            </a:extLst>
          </p:cNvPr>
          <p:cNvSpPr txBox="1"/>
          <p:nvPr/>
        </p:nvSpPr>
        <p:spPr>
          <a:xfrm>
            <a:off x="4024641" y="3118429"/>
            <a:ext cx="5671913" cy="489749"/>
          </a:xfrm>
          <a:prstGeom prst="rect">
            <a:avLst/>
          </a:prstGeom>
          <a:noFill/>
        </p:spPr>
        <p:txBody>
          <a:bodyPr wrap="square">
            <a:spAutoFit/>
          </a:bodyPr>
          <a:lstStyle/>
          <a:p>
            <a:pPr algn="r" rtl="1">
              <a:lnSpc>
                <a:spcPct val="115000"/>
              </a:lnSpc>
              <a:spcAft>
                <a:spcPts val="0"/>
              </a:spcAft>
            </a:pPr>
            <a:r>
              <a:rPr lang="ar-SA" sz="2400" b="1" dirty="0">
                <a:solidFill>
                  <a:srgbClr val="FF0000"/>
                </a:solidFill>
                <a:latin typeface="Calibri" panose="020F0502020204030204" pitchFamily="34" charset="0"/>
                <a:ea typeface="Times New Roman" panose="02020603050405020304" pitchFamily="18" charset="0"/>
              </a:rPr>
              <a:t>1 /  الطريقة البصرية :</a:t>
            </a:r>
            <a:endParaRPr lang="en-US" sz="2400" b="1" dirty="0">
              <a:solidFill>
                <a:srgbClr val="FF0000"/>
              </a:solidFill>
              <a:latin typeface="Calibri" panose="020F0502020204030204" pitchFamily="34" charset="0"/>
              <a:ea typeface="Calibri" panose="020F0502020204030204" pitchFamily="34" charset="0"/>
            </a:endParaRPr>
          </a:p>
        </p:txBody>
      </p:sp>
      <p:pic>
        <p:nvPicPr>
          <p:cNvPr id="22" name="Picture 2" descr="عداء اميركي يكسر ساقه خلال سباق التتابع ولكنه يتأهل!">
            <a:extLst>
              <a:ext uri="{FF2B5EF4-FFF2-40B4-BE49-F238E27FC236}">
                <a16:creationId xmlns:a16="http://schemas.microsoft.com/office/drawing/2014/main" id="{23C7F90E-734E-4428-8B24-C99205285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767" y="1477687"/>
            <a:ext cx="2857500" cy="2082701"/>
          </a:xfrm>
          <a:prstGeom prst="rect">
            <a:avLst/>
          </a:prstGeom>
          <a:noFill/>
          <a:extLst>
            <a:ext uri="{909E8E84-426E-40DD-AFC4-6F175D3DCCD1}">
              <a14:hiddenFill xmlns:a14="http://schemas.microsoft.com/office/drawing/2010/main">
                <a:solidFill>
                  <a:srgbClr val="FFFFFF"/>
                </a:solidFill>
              </a14:hiddenFill>
            </a:ext>
          </a:extLst>
        </p:spPr>
      </p:pic>
      <p:sp>
        <p:nvSpPr>
          <p:cNvPr id="23" name="مربع نص 22">
            <a:extLst>
              <a:ext uri="{FF2B5EF4-FFF2-40B4-BE49-F238E27FC236}">
                <a16:creationId xmlns:a16="http://schemas.microsoft.com/office/drawing/2014/main" id="{5A79FDCB-7107-45C2-8EF6-7F71D3F80CA0}"/>
              </a:ext>
            </a:extLst>
          </p:cNvPr>
          <p:cNvSpPr txBox="1"/>
          <p:nvPr/>
        </p:nvSpPr>
        <p:spPr>
          <a:xfrm>
            <a:off x="979296" y="4159532"/>
            <a:ext cx="9304252" cy="1463862"/>
          </a:xfrm>
          <a:prstGeom prst="rect">
            <a:avLst/>
          </a:prstGeom>
          <a:noFill/>
        </p:spPr>
        <p:txBody>
          <a:bodyPr wrap="square">
            <a:spAutoFit/>
          </a:bodyPr>
          <a:lstStyle/>
          <a:p>
            <a:pPr algn="ctr" rtl="1">
              <a:lnSpc>
                <a:spcPct val="200000"/>
              </a:lnSpc>
              <a:spcAft>
                <a:spcPts val="0"/>
              </a:spcAft>
            </a:pPr>
            <a:r>
              <a:rPr lang="ar-SA" sz="2400" b="1" dirty="0">
                <a:solidFill>
                  <a:srgbClr val="222222"/>
                </a:solidFill>
                <a:latin typeface="Calibri" panose="020F0502020204030204" pitchFamily="34" charset="0"/>
                <a:ea typeface="Times New Roman" panose="02020603050405020304" pitchFamily="18" charset="0"/>
              </a:rPr>
              <a:t>فتعتمد على النظر إلى ( المسلِّم ) لحظة التمرير ( الاستلام ) فهي شائعة على مستوى</a:t>
            </a:r>
          </a:p>
          <a:p>
            <a:pPr algn="ctr" rtl="1">
              <a:lnSpc>
                <a:spcPct val="200000"/>
              </a:lnSpc>
              <a:spcAft>
                <a:spcPts val="0"/>
              </a:spcAft>
            </a:pPr>
            <a:r>
              <a:rPr lang="ar-SA" sz="2400" b="1" dirty="0">
                <a:latin typeface="Calibri" panose="020F0502020204030204" pitchFamily="34" charset="0"/>
                <a:ea typeface="Times New Roman" panose="02020603050405020304" pitchFamily="18" charset="0"/>
              </a:rPr>
              <a:t> </a:t>
            </a:r>
            <a:r>
              <a:rPr lang="ar-SA" sz="2400" b="1" dirty="0">
                <a:solidFill>
                  <a:srgbClr val="222222"/>
                </a:solidFill>
                <a:latin typeface="Calibri" panose="020F0502020204030204" pitchFamily="34" charset="0"/>
                <a:ea typeface="Times New Roman" panose="02020603050405020304" pitchFamily="18" charset="0"/>
              </a:rPr>
              <a:t>الناشئين والمبتدئين وذلك ليأمن المستلم القبض على العصا.</a:t>
            </a:r>
            <a:endParaRPr lang="en-US" sz="2400" b="1" dirty="0">
              <a:latin typeface="Calibri" panose="020F0502020204030204" pitchFamily="34" charset="0"/>
              <a:ea typeface="Calibri" panose="020F0502020204030204" pitchFamily="34" charset="0"/>
            </a:endParaRPr>
          </a:p>
        </p:txBody>
      </p:sp>
      <p:pic>
        <p:nvPicPr>
          <p:cNvPr id="25" name="صورة 24">
            <a:extLst>
              <a:ext uri="{FF2B5EF4-FFF2-40B4-BE49-F238E27FC236}">
                <a16:creationId xmlns:a16="http://schemas.microsoft.com/office/drawing/2014/main" id="{FA9775F4-D100-454E-A6A0-08915EFC6816}"/>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163475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580">
                                          <p:stCondLst>
                                            <p:cond delay="0"/>
                                          </p:stCondLst>
                                        </p:cTn>
                                        <p:tgtEl>
                                          <p:spTgt spid="26"/>
                                        </p:tgtEl>
                                      </p:cBhvr>
                                    </p:animEffect>
                                    <p:anim calcmode="lin" valueType="num">
                                      <p:cBhvr>
                                        <p:cTn id="1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0" dur="26">
                                          <p:stCondLst>
                                            <p:cond delay="650"/>
                                          </p:stCondLst>
                                        </p:cTn>
                                        <p:tgtEl>
                                          <p:spTgt spid="26"/>
                                        </p:tgtEl>
                                      </p:cBhvr>
                                      <p:to x="100000" y="60000"/>
                                    </p:animScale>
                                    <p:animScale>
                                      <p:cBhvr>
                                        <p:cTn id="21" dur="166" decel="50000">
                                          <p:stCondLst>
                                            <p:cond delay="676"/>
                                          </p:stCondLst>
                                        </p:cTn>
                                        <p:tgtEl>
                                          <p:spTgt spid="26"/>
                                        </p:tgtEl>
                                      </p:cBhvr>
                                      <p:to x="100000" y="100000"/>
                                    </p:animScale>
                                    <p:animScale>
                                      <p:cBhvr>
                                        <p:cTn id="22" dur="26">
                                          <p:stCondLst>
                                            <p:cond delay="1312"/>
                                          </p:stCondLst>
                                        </p:cTn>
                                        <p:tgtEl>
                                          <p:spTgt spid="26"/>
                                        </p:tgtEl>
                                      </p:cBhvr>
                                      <p:to x="100000" y="80000"/>
                                    </p:animScale>
                                    <p:animScale>
                                      <p:cBhvr>
                                        <p:cTn id="23" dur="166" decel="50000">
                                          <p:stCondLst>
                                            <p:cond delay="1338"/>
                                          </p:stCondLst>
                                        </p:cTn>
                                        <p:tgtEl>
                                          <p:spTgt spid="26"/>
                                        </p:tgtEl>
                                      </p:cBhvr>
                                      <p:to x="100000" y="100000"/>
                                    </p:animScale>
                                    <p:animScale>
                                      <p:cBhvr>
                                        <p:cTn id="24" dur="26">
                                          <p:stCondLst>
                                            <p:cond delay="1642"/>
                                          </p:stCondLst>
                                        </p:cTn>
                                        <p:tgtEl>
                                          <p:spTgt spid="26"/>
                                        </p:tgtEl>
                                      </p:cBhvr>
                                      <p:to x="100000" y="90000"/>
                                    </p:animScale>
                                    <p:animScale>
                                      <p:cBhvr>
                                        <p:cTn id="25" dur="166" decel="50000">
                                          <p:stCondLst>
                                            <p:cond delay="1668"/>
                                          </p:stCondLst>
                                        </p:cTn>
                                        <p:tgtEl>
                                          <p:spTgt spid="26"/>
                                        </p:tgtEl>
                                      </p:cBhvr>
                                      <p:to x="100000" y="100000"/>
                                    </p:animScale>
                                    <p:animScale>
                                      <p:cBhvr>
                                        <p:cTn id="26" dur="26">
                                          <p:stCondLst>
                                            <p:cond delay="1808"/>
                                          </p:stCondLst>
                                        </p:cTn>
                                        <p:tgtEl>
                                          <p:spTgt spid="26"/>
                                        </p:tgtEl>
                                      </p:cBhvr>
                                      <p:to x="100000" y="95000"/>
                                    </p:animScale>
                                    <p:animScale>
                                      <p:cBhvr>
                                        <p:cTn id="27" dur="166" decel="50000">
                                          <p:stCondLst>
                                            <p:cond delay="1834"/>
                                          </p:stCondLst>
                                        </p:cTn>
                                        <p:tgtEl>
                                          <p:spTgt spid="26"/>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80">
                                          <p:stCondLst>
                                            <p:cond delay="0"/>
                                          </p:stCondLst>
                                        </p:cTn>
                                        <p:tgtEl>
                                          <p:spTgt spid="22"/>
                                        </p:tgtEl>
                                      </p:cBhvr>
                                    </p:animEffect>
                                    <p:anim calcmode="lin" valueType="num">
                                      <p:cBhvr>
                                        <p:cTn id="3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6" dur="26">
                                          <p:stCondLst>
                                            <p:cond delay="650"/>
                                          </p:stCondLst>
                                        </p:cTn>
                                        <p:tgtEl>
                                          <p:spTgt spid="22"/>
                                        </p:tgtEl>
                                      </p:cBhvr>
                                      <p:to x="100000" y="60000"/>
                                    </p:animScale>
                                    <p:animScale>
                                      <p:cBhvr>
                                        <p:cTn id="37" dur="166" decel="50000">
                                          <p:stCondLst>
                                            <p:cond delay="676"/>
                                          </p:stCondLst>
                                        </p:cTn>
                                        <p:tgtEl>
                                          <p:spTgt spid="22"/>
                                        </p:tgtEl>
                                      </p:cBhvr>
                                      <p:to x="100000" y="100000"/>
                                    </p:animScale>
                                    <p:animScale>
                                      <p:cBhvr>
                                        <p:cTn id="38" dur="26">
                                          <p:stCondLst>
                                            <p:cond delay="1312"/>
                                          </p:stCondLst>
                                        </p:cTn>
                                        <p:tgtEl>
                                          <p:spTgt spid="22"/>
                                        </p:tgtEl>
                                      </p:cBhvr>
                                      <p:to x="100000" y="80000"/>
                                    </p:animScale>
                                    <p:animScale>
                                      <p:cBhvr>
                                        <p:cTn id="39" dur="166" decel="50000">
                                          <p:stCondLst>
                                            <p:cond delay="1338"/>
                                          </p:stCondLst>
                                        </p:cTn>
                                        <p:tgtEl>
                                          <p:spTgt spid="22"/>
                                        </p:tgtEl>
                                      </p:cBhvr>
                                      <p:to x="100000" y="100000"/>
                                    </p:animScale>
                                    <p:animScale>
                                      <p:cBhvr>
                                        <p:cTn id="40" dur="26">
                                          <p:stCondLst>
                                            <p:cond delay="1642"/>
                                          </p:stCondLst>
                                        </p:cTn>
                                        <p:tgtEl>
                                          <p:spTgt spid="22"/>
                                        </p:tgtEl>
                                      </p:cBhvr>
                                      <p:to x="100000" y="90000"/>
                                    </p:animScale>
                                    <p:animScale>
                                      <p:cBhvr>
                                        <p:cTn id="41" dur="166" decel="50000">
                                          <p:stCondLst>
                                            <p:cond delay="1668"/>
                                          </p:stCondLst>
                                        </p:cTn>
                                        <p:tgtEl>
                                          <p:spTgt spid="22"/>
                                        </p:tgtEl>
                                      </p:cBhvr>
                                      <p:to x="100000" y="100000"/>
                                    </p:animScale>
                                    <p:animScale>
                                      <p:cBhvr>
                                        <p:cTn id="42" dur="26">
                                          <p:stCondLst>
                                            <p:cond delay="1808"/>
                                          </p:stCondLst>
                                        </p:cTn>
                                        <p:tgtEl>
                                          <p:spTgt spid="22"/>
                                        </p:tgtEl>
                                      </p:cBhvr>
                                      <p:to x="100000" y="95000"/>
                                    </p:animScale>
                                    <p:animScale>
                                      <p:cBhvr>
                                        <p:cTn id="43" dur="166" decel="50000">
                                          <p:stCondLst>
                                            <p:cond delay="1834"/>
                                          </p:stCondLst>
                                        </p:cTn>
                                        <p:tgtEl>
                                          <p:spTgt spid="22"/>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randombar(horizontal)">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3141406" y="2007230"/>
            <a:ext cx="6847743" cy="517065"/>
          </a:xfrm>
          <a:prstGeom prst="rect">
            <a:avLst/>
          </a:prstGeom>
          <a:noFill/>
        </p:spPr>
        <p:txBody>
          <a:bodyPr wrap="square">
            <a:spAutoFit/>
          </a:bodyPr>
          <a:lstStyle/>
          <a:p>
            <a:pPr algn="r" rtl="1">
              <a:lnSpc>
                <a:spcPct val="115000"/>
              </a:lnSpc>
              <a:spcAft>
                <a:spcPts val="600"/>
              </a:spcAft>
            </a:pPr>
            <a:r>
              <a:rPr lang="ar-SA" sz="2400" b="1" dirty="0">
                <a:solidFill>
                  <a:srgbClr val="0000CC"/>
                </a:solidFill>
                <a:latin typeface="Hacen Egypt" panose="02000000000000000000" pitchFamily="2" charset="-78"/>
                <a:ea typeface="Times New Roman" panose="02020603050405020304" pitchFamily="18" charset="0"/>
              </a:rPr>
              <a:t>الطريقة البصرية و </a:t>
            </a:r>
            <a:r>
              <a:rPr lang="ar-SA" sz="2400" b="1" dirty="0" err="1">
                <a:solidFill>
                  <a:srgbClr val="0000CC"/>
                </a:solidFill>
                <a:latin typeface="Hacen Egypt" panose="02000000000000000000" pitchFamily="2" charset="-78"/>
                <a:ea typeface="Times New Roman" panose="02020603050405020304" pitchFamily="18" charset="0"/>
              </a:rPr>
              <a:t>اللا</a:t>
            </a:r>
            <a:r>
              <a:rPr lang="ar-SA" sz="2400" b="1" dirty="0">
                <a:solidFill>
                  <a:srgbClr val="0000CC"/>
                </a:solidFill>
                <a:latin typeface="Hacen Egypt" panose="02000000000000000000" pitchFamily="2" charset="-78"/>
                <a:ea typeface="Times New Roman" panose="02020603050405020304" pitchFamily="18" charset="0"/>
              </a:rPr>
              <a:t> بصرية عند تمرير العصا :</a:t>
            </a:r>
            <a:endParaRPr lang="en-US" sz="2400" b="1" dirty="0">
              <a:solidFill>
                <a:srgbClr val="0000CC"/>
              </a:solidFill>
              <a:latin typeface="Hacen Egypt" panose="02000000000000000000" pitchFamily="2" charset="-78"/>
              <a:ea typeface="Calibri" panose="020F0502020204030204" pitchFamily="34" charset="0"/>
            </a:endParaRPr>
          </a:p>
        </p:txBody>
      </p:sp>
      <p:sp>
        <p:nvSpPr>
          <p:cNvPr id="26" name="مربع نص 25">
            <a:extLst>
              <a:ext uri="{FF2B5EF4-FFF2-40B4-BE49-F238E27FC236}">
                <a16:creationId xmlns:a16="http://schemas.microsoft.com/office/drawing/2014/main" id="{DEA6662C-7206-40B6-9AD5-3E0EF145E2C0}"/>
              </a:ext>
            </a:extLst>
          </p:cNvPr>
          <p:cNvSpPr txBox="1"/>
          <p:nvPr/>
        </p:nvSpPr>
        <p:spPr>
          <a:xfrm>
            <a:off x="4024641" y="3118429"/>
            <a:ext cx="5671913" cy="489749"/>
          </a:xfrm>
          <a:prstGeom prst="rect">
            <a:avLst/>
          </a:prstGeom>
          <a:noFill/>
        </p:spPr>
        <p:txBody>
          <a:bodyPr wrap="square">
            <a:spAutoFit/>
          </a:bodyPr>
          <a:lstStyle/>
          <a:p>
            <a:pPr algn="r" rtl="1">
              <a:lnSpc>
                <a:spcPct val="115000"/>
              </a:lnSpc>
              <a:spcAft>
                <a:spcPts val="0"/>
              </a:spcAft>
            </a:pPr>
            <a:r>
              <a:rPr lang="ar-SA" sz="2400" b="1" dirty="0">
                <a:solidFill>
                  <a:srgbClr val="FF0000"/>
                </a:solidFill>
                <a:latin typeface="Calibri" panose="020F0502020204030204" pitchFamily="34" charset="0"/>
                <a:ea typeface="Times New Roman" panose="02020603050405020304" pitchFamily="18" charset="0"/>
              </a:rPr>
              <a:t>2 /  الطريقة </a:t>
            </a:r>
            <a:r>
              <a:rPr lang="ar-SA" sz="2400" b="1" dirty="0" err="1">
                <a:solidFill>
                  <a:srgbClr val="FF0000"/>
                </a:solidFill>
                <a:latin typeface="Calibri" panose="020F0502020204030204" pitchFamily="34" charset="0"/>
                <a:ea typeface="Times New Roman" panose="02020603050405020304" pitchFamily="18" charset="0"/>
              </a:rPr>
              <a:t>اللا</a:t>
            </a:r>
            <a:r>
              <a:rPr lang="ar-SA" sz="2400" b="1" dirty="0">
                <a:solidFill>
                  <a:srgbClr val="FF0000"/>
                </a:solidFill>
                <a:latin typeface="Calibri" panose="020F0502020204030204" pitchFamily="34" charset="0"/>
                <a:ea typeface="Times New Roman" panose="02020603050405020304" pitchFamily="18" charset="0"/>
              </a:rPr>
              <a:t> بصرية :</a:t>
            </a:r>
            <a:endParaRPr lang="en-US" sz="2400" b="1" dirty="0">
              <a:solidFill>
                <a:srgbClr val="FF0000"/>
              </a:solidFill>
              <a:latin typeface="Calibri" panose="020F0502020204030204" pitchFamily="34" charset="0"/>
              <a:ea typeface="Calibri" panose="020F0502020204030204" pitchFamily="34" charset="0"/>
            </a:endParaRPr>
          </a:p>
        </p:txBody>
      </p:sp>
      <p:sp>
        <p:nvSpPr>
          <p:cNvPr id="23" name="مربع نص 22">
            <a:extLst>
              <a:ext uri="{FF2B5EF4-FFF2-40B4-BE49-F238E27FC236}">
                <a16:creationId xmlns:a16="http://schemas.microsoft.com/office/drawing/2014/main" id="{5A79FDCB-7107-45C2-8EF6-7F71D3F80CA0}"/>
              </a:ext>
            </a:extLst>
          </p:cNvPr>
          <p:cNvSpPr txBox="1"/>
          <p:nvPr/>
        </p:nvSpPr>
        <p:spPr>
          <a:xfrm>
            <a:off x="979296" y="4159532"/>
            <a:ext cx="9304252" cy="1694695"/>
          </a:xfrm>
          <a:prstGeom prst="rect">
            <a:avLst/>
          </a:prstGeom>
          <a:noFill/>
        </p:spPr>
        <p:txBody>
          <a:bodyPr wrap="square">
            <a:spAutoFit/>
          </a:bodyPr>
          <a:lstStyle/>
          <a:p>
            <a:pPr algn="ctr" rtl="1">
              <a:lnSpc>
                <a:spcPct val="150000"/>
              </a:lnSpc>
              <a:spcAft>
                <a:spcPts val="0"/>
              </a:spcAft>
            </a:pPr>
            <a:r>
              <a:rPr lang="ar-SA" sz="2400" b="1" dirty="0">
                <a:solidFill>
                  <a:srgbClr val="222222"/>
                </a:solidFill>
                <a:latin typeface="Calibri" panose="020F0502020204030204" pitchFamily="34" charset="0"/>
                <a:ea typeface="Times New Roman" panose="02020603050405020304" pitchFamily="18" charset="0"/>
              </a:rPr>
              <a:t>يتم تمرير العصا في  تتابع ( 4 × 100 م ) بهذه الطريقة وهي الطريقة الشائعة والاقتصادية أي أن العدّاء المستلم لا ينظر إلى زميله حامل العصا ( المسلِّم ) لحظة تمرير العصا حتى لا يضيع وقتاً جراء ذلك.</a:t>
            </a:r>
            <a:endParaRPr lang="en-US" sz="2400" b="1" dirty="0">
              <a:latin typeface="Calibri" panose="020F0502020204030204" pitchFamily="34" charset="0"/>
              <a:ea typeface="Calibri" panose="020F0502020204030204" pitchFamily="34" charset="0"/>
            </a:endParaRPr>
          </a:p>
        </p:txBody>
      </p:sp>
      <p:pic>
        <p:nvPicPr>
          <p:cNvPr id="27" name="Picture 2" descr="Life's Relay' Race | Colm O'Brien Motivation">
            <a:extLst>
              <a:ext uri="{FF2B5EF4-FFF2-40B4-BE49-F238E27FC236}">
                <a16:creationId xmlns:a16="http://schemas.microsoft.com/office/drawing/2014/main" id="{6C0E1651-1108-40DB-85F0-CB89AF0EB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5097" y="1462939"/>
            <a:ext cx="2843319" cy="2115429"/>
          </a:xfrm>
          <a:prstGeom prst="rect">
            <a:avLst/>
          </a:prstGeom>
          <a:noFill/>
          <a:extLst>
            <a:ext uri="{909E8E84-426E-40DD-AFC4-6F175D3DCCD1}">
              <a14:hiddenFill xmlns:a14="http://schemas.microsoft.com/office/drawing/2010/main">
                <a:solidFill>
                  <a:srgbClr val="FFFFFF"/>
                </a:solidFill>
              </a14:hiddenFill>
            </a:ext>
          </a:extLst>
        </p:spPr>
      </p:pic>
      <p:pic>
        <p:nvPicPr>
          <p:cNvPr id="22" name="صورة 21">
            <a:extLst>
              <a:ext uri="{FF2B5EF4-FFF2-40B4-BE49-F238E27FC236}">
                <a16:creationId xmlns:a16="http://schemas.microsoft.com/office/drawing/2014/main" id="{C31833CF-C5FE-4051-8749-CFCF5F9CC604}"/>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6004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80">
                                          <p:stCondLst>
                                            <p:cond delay="0"/>
                                          </p:stCondLst>
                                        </p:cTn>
                                        <p:tgtEl>
                                          <p:spTgt spid="27"/>
                                        </p:tgtEl>
                                      </p:cBhvr>
                                    </p:animEffect>
                                    <p:anim calcmode="lin" valueType="num">
                                      <p:cBhvr>
                                        <p:cTn id="2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9" dur="26">
                                          <p:stCondLst>
                                            <p:cond delay="650"/>
                                          </p:stCondLst>
                                        </p:cTn>
                                        <p:tgtEl>
                                          <p:spTgt spid="27"/>
                                        </p:tgtEl>
                                      </p:cBhvr>
                                      <p:to x="100000" y="60000"/>
                                    </p:animScale>
                                    <p:animScale>
                                      <p:cBhvr>
                                        <p:cTn id="30" dur="166" decel="50000">
                                          <p:stCondLst>
                                            <p:cond delay="676"/>
                                          </p:stCondLst>
                                        </p:cTn>
                                        <p:tgtEl>
                                          <p:spTgt spid="27"/>
                                        </p:tgtEl>
                                      </p:cBhvr>
                                      <p:to x="100000" y="100000"/>
                                    </p:animScale>
                                    <p:animScale>
                                      <p:cBhvr>
                                        <p:cTn id="31" dur="26">
                                          <p:stCondLst>
                                            <p:cond delay="1312"/>
                                          </p:stCondLst>
                                        </p:cTn>
                                        <p:tgtEl>
                                          <p:spTgt spid="27"/>
                                        </p:tgtEl>
                                      </p:cBhvr>
                                      <p:to x="100000" y="80000"/>
                                    </p:animScale>
                                    <p:animScale>
                                      <p:cBhvr>
                                        <p:cTn id="32" dur="166" decel="50000">
                                          <p:stCondLst>
                                            <p:cond delay="1338"/>
                                          </p:stCondLst>
                                        </p:cTn>
                                        <p:tgtEl>
                                          <p:spTgt spid="27"/>
                                        </p:tgtEl>
                                      </p:cBhvr>
                                      <p:to x="100000" y="100000"/>
                                    </p:animScale>
                                    <p:animScale>
                                      <p:cBhvr>
                                        <p:cTn id="33" dur="26">
                                          <p:stCondLst>
                                            <p:cond delay="1642"/>
                                          </p:stCondLst>
                                        </p:cTn>
                                        <p:tgtEl>
                                          <p:spTgt spid="27"/>
                                        </p:tgtEl>
                                      </p:cBhvr>
                                      <p:to x="100000" y="90000"/>
                                    </p:animScale>
                                    <p:animScale>
                                      <p:cBhvr>
                                        <p:cTn id="34" dur="166" decel="50000">
                                          <p:stCondLst>
                                            <p:cond delay="1668"/>
                                          </p:stCondLst>
                                        </p:cTn>
                                        <p:tgtEl>
                                          <p:spTgt spid="27"/>
                                        </p:tgtEl>
                                      </p:cBhvr>
                                      <p:to x="100000" y="100000"/>
                                    </p:animScale>
                                    <p:animScale>
                                      <p:cBhvr>
                                        <p:cTn id="35" dur="26">
                                          <p:stCondLst>
                                            <p:cond delay="1808"/>
                                          </p:stCondLst>
                                        </p:cTn>
                                        <p:tgtEl>
                                          <p:spTgt spid="27"/>
                                        </p:tgtEl>
                                      </p:cBhvr>
                                      <p:to x="100000" y="95000"/>
                                    </p:animScale>
                                    <p:animScale>
                                      <p:cBhvr>
                                        <p:cTn id="36" dur="166" decel="50000">
                                          <p:stCondLst>
                                            <p:cond delay="1834"/>
                                          </p:stCondLst>
                                        </p:cTn>
                                        <p:tgtEl>
                                          <p:spTgt spid="2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randombar(horizontal)">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4939167" y="1697519"/>
            <a:ext cx="5049982" cy="600164"/>
          </a:xfrm>
          <a:prstGeom prst="rect">
            <a:avLst/>
          </a:prstGeom>
          <a:noFill/>
        </p:spPr>
        <p:txBody>
          <a:bodyPr wrap="square">
            <a:spAutoFit/>
          </a:bodyPr>
          <a:lstStyle/>
          <a:p>
            <a:pPr algn="r" rtl="1">
              <a:lnSpc>
                <a:spcPct val="150000"/>
              </a:lnSpc>
              <a:spcAft>
                <a:spcPts val="0"/>
              </a:spcAft>
            </a:pPr>
            <a:r>
              <a:rPr lang="ar-SA" sz="2400" b="1" dirty="0">
                <a:solidFill>
                  <a:srgbClr val="0000CC"/>
                </a:solidFill>
                <a:latin typeface="Hacen Beirut" panose="02000000000000000000" pitchFamily="2" charset="-78"/>
                <a:ea typeface="Times New Roman" panose="02020603050405020304" pitchFamily="18" charset="0"/>
              </a:rPr>
              <a:t>عملية نقل العصا من لاعب لأخر:</a:t>
            </a:r>
            <a:endParaRPr lang="en-US" sz="2400" b="1" dirty="0">
              <a:solidFill>
                <a:srgbClr val="0000CC"/>
              </a:solidFill>
              <a:latin typeface="Hacen Beirut" panose="02000000000000000000" pitchFamily="2" charset="-78"/>
              <a:ea typeface="Calibri" panose="020F0502020204030204" pitchFamily="34" charset="0"/>
            </a:endParaRPr>
          </a:p>
        </p:txBody>
      </p:sp>
      <p:sp>
        <p:nvSpPr>
          <p:cNvPr id="48" name="مربع نص 47">
            <a:extLst>
              <a:ext uri="{FF2B5EF4-FFF2-40B4-BE49-F238E27FC236}">
                <a16:creationId xmlns:a16="http://schemas.microsoft.com/office/drawing/2014/main" id="{5C5D811F-D7F5-406B-8B52-BB850C10C7D2}"/>
              </a:ext>
            </a:extLst>
          </p:cNvPr>
          <p:cNvSpPr txBox="1"/>
          <p:nvPr/>
        </p:nvSpPr>
        <p:spPr>
          <a:xfrm>
            <a:off x="1183120" y="2657660"/>
            <a:ext cx="8690173" cy="830997"/>
          </a:xfrm>
          <a:prstGeom prst="rect">
            <a:avLst/>
          </a:prstGeom>
          <a:noFill/>
        </p:spPr>
        <p:txBody>
          <a:bodyPr wrap="square">
            <a:spAutoFit/>
          </a:bodyPr>
          <a:lstStyle/>
          <a:p>
            <a:pPr algn="r" rtl="1">
              <a:spcAft>
                <a:spcPts val="0"/>
              </a:spcAft>
            </a:pPr>
            <a:r>
              <a:rPr lang="ar-SA" sz="2400" b="1" dirty="0">
                <a:solidFill>
                  <a:srgbClr val="006600"/>
                </a:solidFill>
                <a:latin typeface="Hacen Egypt" panose="02000000000000000000" pitchFamily="2" charset="-78"/>
                <a:ea typeface="Times New Roman" panose="02020603050405020304" pitchFamily="18" charset="0"/>
              </a:rPr>
              <a:t>عملية نقل العصا من لاعب لآخر تتم وكلا اللاعبين في أقصى سرعة لهما وفي داخل منطقة التسليم القانونية وتتطلب هذه العملية الأخذ بالاعتبارات التالية :</a:t>
            </a:r>
            <a:endParaRPr lang="en-US" sz="2400" b="1" dirty="0">
              <a:solidFill>
                <a:srgbClr val="006600"/>
              </a:solidFill>
              <a:latin typeface="Hacen Egypt" panose="02000000000000000000" pitchFamily="2" charset="-78"/>
              <a:ea typeface="Calibri" panose="020F0502020204030204" pitchFamily="34" charset="0"/>
            </a:endParaRPr>
          </a:p>
        </p:txBody>
      </p:sp>
      <p:sp>
        <p:nvSpPr>
          <p:cNvPr id="49" name="مربع نص 48">
            <a:extLst>
              <a:ext uri="{FF2B5EF4-FFF2-40B4-BE49-F238E27FC236}">
                <a16:creationId xmlns:a16="http://schemas.microsoft.com/office/drawing/2014/main" id="{85EF7CF8-FF73-4331-84B2-1697E886AABD}"/>
              </a:ext>
            </a:extLst>
          </p:cNvPr>
          <p:cNvSpPr txBox="1"/>
          <p:nvPr/>
        </p:nvSpPr>
        <p:spPr>
          <a:xfrm>
            <a:off x="699076" y="3767833"/>
            <a:ext cx="9304252" cy="2419509"/>
          </a:xfrm>
          <a:prstGeom prst="rect">
            <a:avLst/>
          </a:prstGeom>
          <a:noFill/>
        </p:spPr>
        <p:txBody>
          <a:bodyPr wrap="square">
            <a:spAutoFit/>
          </a:bodyPr>
          <a:lstStyle/>
          <a:p>
            <a:pPr algn="r" rtl="1">
              <a:lnSpc>
                <a:spcPct val="115000"/>
              </a:lnSpc>
            </a:pPr>
            <a:r>
              <a:rPr lang="ar-SA" sz="2400" b="1" dirty="0">
                <a:solidFill>
                  <a:srgbClr val="222222"/>
                </a:solidFill>
                <a:latin typeface="Calibri" panose="020F0502020204030204" pitchFamily="34" charset="0"/>
                <a:ea typeface="Times New Roman" panose="02020603050405020304" pitchFamily="18" charset="0"/>
              </a:rPr>
              <a:t>- ضبط مسافة التدرج في السرعة للاعب الذي سيستلم العصا من اللاعب السابق بارتباطه مع   </a:t>
            </a:r>
          </a:p>
          <a:p>
            <a:pPr algn="r" rtl="1">
              <a:lnSpc>
                <a:spcPct val="115000"/>
              </a:lnSpc>
            </a:pPr>
            <a:r>
              <a:rPr lang="ar-SA" sz="2400" b="1" dirty="0">
                <a:solidFill>
                  <a:srgbClr val="222222"/>
                </a:solidFill>
                <a:latin typeface="Calibri" panose="020F0502020204030204" pitchFamily="34" charset="0"/>
                <a:ea typeface="Times New Roman" panose="02020603050405020304" pitchFamily="18" charset="0"/>
              </a:rPr>
              <a:t>  السرعة</a:t>
            </a:r>
            <a:r>
              <a:rPr lang="ar-SA" sz="2400" b="1" dirty="0">
                <a:latin typeface="Calibri" panose="020F0502020204030204" pitchFamily="34" charset="0"/>
                <a:ea typeface="Times New Roman" panose="02020603050405020304" pitchFamily="18" charset="0"/>
              </a:rPr>
              <a:t> </a:t>
            </a:r>
            <a:r>
              <a:rPr lang="ar-SA" sz="2400" b="1" dirty="0">
                <a:solidFill>
                  <a:srgbClr val="222222"/>
                </a:solidFill>
                <a:latin typeface="Calibri" panose="020F0502020204030204" pitchFamily="34" charset="0"/>
                <a:ea typeface="Times New Roman" panose="02020603050405020304" pitchFamily="18" charset="0"/>
              </a:rPr>
              <a:t>القصوى للاعب القادم الذي يحمل العصا، ويتطلب ذلك أن يبدأ اللاعب بالجري قبل     </a:t>
            </a:r>
          </a:p>
          <a:p>
            <a:pPr algn="r" rtl="1">
              <a:lnSpc>
                <a:spcPct val="115000"/>
              </a:lnSpc>
              <a:spcAft>
                <a:spcPts val="1800"/>
              </a:spcAft>
            </a:pPr>
            <a:r>
              <a:rPr lang="ar-SA" sz="2400" b="1" dirty="0">
                <a:solidFill>
                  <a:srgbClr val="222222"/>
                </a:solidFill>
                <a:latin typeface="Calibri" panose="020F0502020204030204" pitchFamily="34" charset="0"/>
                <a:ea typeface="Times New Roman" panose="02020603050405020304" pitchFamily="18" charset="0"/>
              </a:rPr>
              <a:t>   أن يصل إليه اللاعب</a:t>
            </a:r>
            <a:r>
              <a:rPr lang="ar-SA" sz="2400" b="1" dirty="0">
                <a:latin typeface="Calibri" panose="020F0502020204030204" pitchFamily="34" charset="0"/>
                <a:ea typeface="Times New Roman" panose="02020603050405020304" pitchFamily="18" charset="0"/>
              </a:rPr>
              <a:t> </a:t>
            </a:r>
            <a:r>
              <a:rPr lang="ar-SA" sz="2400" b="1" dirty="0">
                <a:solidFill>
                  <a:srgbClr val="222222"/>
                </a:solidFill>
                <a:latin typeface="Calibri" panose="020F0502020204030204" pitchFamily="34" charset="0"/>
                <a:ea typeface="Times New Roman" panose="02020603050405020304" pitchFamily="18" charset="0"/>
              </a:rPr>
              <a:t>الحامل للعصا.</a:t>
            </a:r>
          </a:p>
          <a:p>
            <a:pPr algn="r" rtl="1">
              <a:lnSpc>
                <a:spcPct val="115000"/>
              </a:lnSpc>
              <a:spcAft>
                <a:spcPts val="0"/>
              </a:spcAft>
            </a:pPr>
            <a:r>
              <a:rPr lang="ar-SA" sz="2400" b="1" dirty="0">
                <a:solidFill>
                  <a:srgbClr val="222222"/>
                </a:solidFill>
                <a:latin typeface="Calibri" panose="020F0502020204030204" pitchFamily="34" charset="0"/>
                <a:ea typeface="Times New Roman" panose="02020603050405020304" pitchFamily="18" charset="0"/>
              </a:rPr>
              <a:t>- كلما كان اللاعبان على مستوى متقارب من السرعة في الجري كلما كان تقدير بُعد المسافة </a:t>
            </a:r>
          </a:p>
          <a:p>
            <a:pPr algn="r" rtl="1">
              <a:lnSpc>
                <a:spcPct val="115000"/>
              </a:lnSpc>
              <a:spcAft>
                <a:spcPts val="0"/>
              </a:spcAft>
            </a:pPr>
            <a:r>
              <a:rPr lang="ar-SA" sz="2400" b="1" dirty="0">
                <a:solidFill>
                  <a:srgbClr val="222222"/>
                </a:solidFill>
                <a:latin typeface="Calibri" panose="020F0502020204030204" pitchFamily="34" charset="0"/>
                <a:ea typeface="Times New Roman" panose="02020603050405020304" pitchFamily="18" charset="0"/>
              </a:rPr>
              <a:t>  الضابطة أسهل.</a:t>
            </a:r>
            <a:endParaRPr lang="en-US" sz="2400" b="1" dirty="0">
              <a:latin typeface="Calibri" panose="020F0502020204030204" pitchFamily="34" charset="0"/>
              <a:ea typeface="Calibri" panose="020F0502020204030204" pitchFamily="34" charset="0"/>
            </a:endParaRPr>
          </a:p>
        </p:txBody>
      </p:sp>
      <p:pic>
        <p:nvPicPr>
          <p:cNvPr id="21" name="صورة 20">
            <a:extLst>
              <a:ext uri="{FF2B5EF4-FFF2-40B4-BE49-F238E27FC236}">
                <a16:creationId xmlns:a16="http://schemas.microsoft.com/office/drawing/2014/main" id="{1097C8A1-506C-489B-9B5F-149E808AB92E}"/>
              </a:ext>
            </a:extLst>
          </p:cNvPr>
          <p:cNvPicPr>
            <a:picLocks noChangeAspect="1"/>
          </p:cNvPicPr>
          <p:nvPr/>
        </p:nvPicPr>
        <p:blipFill rotWithShape="1">
          <a:blip r:embed="rId4">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338864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580">
                                          <p:stCondLst>
                                            <p:cond delay="0"/>
                                          </p:stCondLst>
                                        </p:cTn>
                                        <p:tgtEl>
                                          <p:spTgt spid="48"/>
                                        </p:tgtEl>
                                      </p:cBhvr>
                                    </p:animEffect>
                                    <p:anim calcmode="lin" valueType="num">
                                      <p:cBhvr>
                                        <p:cTn id="15"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0" dur="26">
                                          <p:stCondLst>
                                            <p:cond delay="650"/>
                                          </p:stCondLst>
                                        </p:cTn>
                                        <p:tgtEl>
                                          <p:spTgt spid="48"/>
                                        </p:tgtEl>
                                      </p:cBhvr>
                                      <p:to x="100000" y="60000"/>
                                    </p:animScale>
                                    <p:animScale>
                                      <p:cBhvr>
                                        <p:cTn id="21" dur="166" decel="50000">
                                          <p:stCondLst>
                                            <p:cond delay="676"/>
                                          </p:stCondLst>
                                        </p:cTn>
                                        <p:tgtEl>
                                          <p:spTgt spid="48"/>
                                        </p:tgtEl>
                                      </p:cBhvr>
                                      <p:to x="100000" y="100000"/>
                                    </p:animScale>
                                    <p:animScale>
                                      <p:cBhvr>
                                        <p:cTn id="22" dur="26">
                                          <p:stCondLst>
                                            <p:cond delay="1312"/>
                                          </p:stCondLst>
                                        </p:cTn>
                                        <p:tgtEl>
                                          <p:spTgt spid="48"/>
                                        </p:tgtEl>
                                      </p:cBhvr>
                                      <p:to x="100000" y="80000"/>
                                    </p:animScale>
                                    <p:animScale>
                                      <p:cBhvr>
                                        <p:cTn id="23" dur="166" decel="50000">
                                          <p:stCondLst>
                                            <p:cond delay="1338"/>
                                          </p:stCondLst>
                                        </p:cTn>
                                        <p:tgtEl>
                                          <p:spTgt spid="48"/>
                                        </p:tgtEl>
                                      </p:cBhvr>
                                      <p:to x="100000" y="100000"/>
                                    </p:animScale>
                                    <p:animScale>
                                      <p:cBhvr>
                                        <p:cTn id="24" dur="26">
                                          <p:stCondLst>
                                            <p:cond delay="1642"/>
                                          </p:stCondLst>
                                        </p:cTn>
                                        <p:tgtEl>
                                          <p:spTgt spid="48"/>
                                        </p:tgtEl>
                                      </p:cBhvr>
                                      <p:to x="100000" y="90000"/>
                                    </p:animScale>
                                    <p:animScale>
                                      <p:cBhvr>
                                        <p:cTn id="25" dur="166" decel="50000">
                                          <p:stCondLst>
                                            <p:cond delay="1668"/>
                                          </p:stCondLst>
                                        </p:cTn>
                                        <p:tgtEl>
                                          <p:spTgt spid="48"/>
                                        </p:tgtEl>
                                      </p:cBhvr>
                                      <p:to x="100000" y="100000"/>
                                    </p:animScale>
                                    <p:animScale>
                                      <p:cBhvr>
                                        <p:cTn id="26" dur="26">
                                          <p:stCondLst>
                                            <p:cond delay="1808"/>
                                          </p:stCondLst>
                                        </p:cTn>
                                        <p:tgtEl>
                                          <p:spTgt spid="48"/>
                                        </p:tgtEl>
                                      </p:cBhvr>
                                      <p:to x="100000" y="95000"/>
                                    </p:animScale>
                                    <p:animScale>
                                      <p:cBhvr>
                                        <p:cTn id="27" dur="166" decel="50000">
                                          <p:stCondLst>
                                            <p:cond delay="1834"/>
                                          </p:stCondLst>
                                        </p:cTn>
                                        <p:tgtEl>
                                          <p:spTgt spid="4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circle(in)">
                                      <p:cBhvr>
                                        <p:cTn id="32" dur="20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37" dur="500"/>
                                        <p:tgtEl>
                                          <p:spTgt spid="49">
                                            <p:txEl>
                                              <p:pRg st="0" end="0"/>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49">
                                            <p:txEl>
                                              <p:pRg st="1" end="1"/>
                                            </p:txEl>
                                          </p:spTgt>
                                        </p:tgtEl>
                                        <p:attrNameLst>
                                          <p:attrName>style.visibility</p:attrName>
                                        </p:attrNameLst>
                                      </p:cBhvr>
                                      <p:to>
                                        <p:strVal val="visible"/>
                                      </p:to>
                                    </p:set>
                                    <p:animEffect transition="in" filter="randombar(horizontal)">
                                      <p:cBhvr>
                                        <p:cTn id="40" dur="500"/>
                                        <p:tgtEl>
                                          <p:spTgt spid="49">
                                            <p:txEl>
                                              <p:pRg st="1" end="1"/>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49">
                                            <p:txEl>
                                              <p:pRg st="2" end="2"/>
                                            </p:txEl>
                                          </p:spTgt>
                                        </p:tgtEl>
                                        <p:attrNameLst>
                                          <p:attrName>style.visibility</p:attrName>
                                        </p:attrNameLst>
                                      </p:cBhvr>
                                      <p:to>
                                        <p:strVal val="visible"/>
                                      </p:to>
                                    </p:set>
                                    <p:animEffect transition="in" filter="randombar(horizontal)">
                                      <p:cBhvr>
                                        <p:cTn id="43" dur="500"/>
                                        <p:tgtEl>
                                          <p:spTgt spid="49">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9">
                                            <p:txEl>
                                              <p:pRg st="3" end="3"/>
                                            </p:txEl>
                                          </p:spTgt>
                                        </p:tgtEl>
                                        <p:attrNameLst>
                                          <p:attrName>style.visibility</p:attrName>
                                        </p:attrNameLst>
                                      </p:cBhvr>
                                      <p:to>
                                        <p:strVal val="visible"/>
                                      </p:to>
                                    </p:set>
                                    <p:anim calcmode="lin" valueType="num">
                                      <p:cBhvr>
                                        <p:cTn id="48" dur="500" fill="hold"/>
                                        <p:tgtEl>
                                          <p:spTgt spid="49">
                                            <p:txEl>
                                              <p:pRg st="3" end="3"/>
                                            </p:txEl>
                                          </p:spTgt>
                                        </p:tgtEl>
                                        <p:attrNameLst>
                                          <p:attrName>ppt_w</p:attrName>
                                        </p:attrNameLst>
                                      </p:cBhvr>
                                      <p:tavLst>
                                        <p:tav tm="0">
                                          <p:val>
                                            <p:fltVal val="0"/>
                                          </p:val>
                                        </p:tav>
                                        <p:tav tm="100000">
                                          <p:val>
                                            <p:strVal val="#ppt_w"/>
                                          </p:val>
                                        </p:tav>
                                      </p:tavLst>
                                    </p:anim>
                                    <p:anim calcmode="lin" valueType="num">
                                      <p:cBhvr>
                                        <p:cTn id="49" dur="500" fill="hold"/>
                                        <p:tgtEl>
                                          <p:spTgt spid="49">
                                            <p:txEl>
                                              <p:pRg st="3" end="3"/>
                                            </p:txEl>
                                          </p:spTgt>
                                        </p:tgtEl>
                                        <p:attrNameLst>
                                          <p:attrName>ppt_h</p:attrName>
                                        </p:attrNameLst>
                                      </p:cBhvr>
                                      <p:tavLst>
                                        <p:tav tm="0">
                                          <p:val>
                                            <p:fltVal val="0"/>
                                          </p:val>
                                        </p:tav>
                                        <p:tav tm="100000">
                                          <p:val>
                                            <p:strVal val="#ppt_h"/>
                                          </p:val>
                                        </p:tav>
                                      </p:tavLst>
                                    </p:anim>
                                    <p:animEffect transition="in" filter="fade">
                                      <p:cBhvr>
                                        <p:cTn id="50" dur="500"/>
                                        <p:tgtEl>
                                          <p:spTgt spid="49">
                                            <p:txEl>
                                              <p:pRg st="3" end="3"/>
                                            </p:txEl>
                                          </p:spTgt>
                                        </p:tgtEl>
                                      </p:cBhvr>
                                    </p:animEffect>
                                  </p:childTnLst>
                                </p:cTn>
                              </p:par>
                              <p:par>
                                <p:cTn id="51" presetID="53" presetClass="entr" presetSubtype="16" fill="hold" nodeType="withEffect">
                                  <p:stCondLst>
                                    <p:cond delay="0"/>
                                  </p:stCondLst>
                                  <p:childTnLst>
                                    <p:set>
                                      <p:cBhvr>
                                        <p:cTn id="52" dur="1" fill="hold">
                                          <p:stCondLst>
                                            <p:cond delay="0"/>
                                          </p:stCondLst>
                                        </p:cTn>
                                        <p:tgtEl>
                                          <p:spTgt spid="49">
                                            <p:txEl>
                                              <p:pRg st="4" end="4"/>
                                            </p:txEl>
                                          </p:spTgt>
                                        </p:tgtEl>
                                        <p:attrNameLst>
                                          <p:attrName>style.visibility</p:attrName>
                                        </p:attrNameLst>
                                      </p:cBhvr>
                                      <p:to>
                                        <p:strVal val="visible"/>
                                      </p:to>
                                    </p:set>
                                    <p:anim calcmode="lin" valueType="num">
                                      <p:cBhvr>
                                        <p:cTn id="53" dur="500" fill="hold"/>
                                        <p:tgtEl>
                                          <p:spTgt spid="49">
                                            <p:txEl>
                                              <p:pRg st="4" end="4"/>
                                            </p:txEl>
                                          </p:spTgt>
                                        </p:tgtEl>
                                        <p:attrNameLst>
                                          <p:attrName>ppt_w</p:attrName>
                                        </p:attrNameLst>
                                      </p:cBhvr>
                                      <p:tavLst>
                                        <p:tav tm="0">
                                          <p:val>
                                            <p:fltVal val="0"/>
                                          </p:val>
                                        </p:tav>
                                        <p:tav tm="100000">
                                          <p:val>
                                            <p:strVal val="#ppt_w"/>
                                          </p:val>
                                        </p:tav>
                                      </p:tavLst>
                                    </p:anim>
                                    <p:anim calcmode="lin" valueType="num">
                                      <p:cBhvr>
                                        <p:cTn id="54" dur="500" fill="hold"/>
                                        <p:tgtEl>
                                          <p:spTgt spid="49">
                                            <p:txEl>
                                              <p:pRg st="4" end="4"/>
                                            </p:txEl>
                                          </p:spTgt>
                                        </p:tgtEl>
                                        <p:attrNameLst>
                                          <p:attrName>ppt_h</p:attrName>
                                        </p:attrNameLst>
                                      </p:cBhvr>
                                      <p:tavLst>
                                        <p:tav tm="0">
                                          <p:val>
                                            <p:fltVal val="0"/>
                                          </p:val>
                                        </p:tav>
                                        <p:tav tm="100000">
                                          <p:val>
                                            <p:strVal val="#ppt_h"/>
                                          </p:val>
                                        </p:tav>
                                      </p:tavLst>
                                    </p:anim>
                                    <p:animEffect transition="in" filter="fade">
                                      <p:cBhvr>
                                        <p:cTn id="55" dur="500"/>
                                        <p:tgtEl>
                                          <p:spTgt spid="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8"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4939167" y="1697519"/>
            <a:ext cx="5049982" cy="503215"/>
          </a:xfrm>
          <a:prstGeom prst="rect">
            <a:avLst/>
          </a:prstGeom>
          <a:noFill/>
        </p:spPr>
        <p:txBody>
          <a:bodyPr wrap="square">
            <a:spAutoFit/>
          </a:bodyPr>
          <a:lstStyle/>
          <a:p>
            <a:pPr algn="r" rtl="1">
              <a:lnSpc>
                <a:spcPct val="115000"/>
              </a:lnSpc>
              <a:spcAft>
                <a:spcPts val="0"/>
              </a:spcAft>
            </a:pPr>
            <a:r>
              <a:rPr lang="ar-SA" sz="2400" b="1" dirty="0">
                <a:solidFill>
                  <a:srgbClr val="0000CC"/>
                </a:solidFill>
                <a:latin typeface="Hacen Beirut" panose="02000000000000000000" pitchFamily="2" charset="-78"/>
                <a:ea typeface="Times New Roman" panose="02020603050405020304" pitchFamily="18" charset="0"/>
              </a:rPr>
              <a:t>طريقة التنبيه في عملية الاستلام :</a:t>
            </a:r>
            <a:endParaRPr lang="en-US" sz="2400" b="1" dirty="0">
              <a:solidFill>
                <a:srgbClr val="0000CC"/>
              </a:solidFill>
              <a:latin typeface="Hacen Beirut" panose="02000000000000000000" pitchFamily="2" charset="-78"/>
              <a:ea typeface="Calibri" panose="020F0502020204030204" pitchFamily="34" charset="0"/>
            </a:endParaRPr>
          </a:p>
        </p:txBody>
      </p:sp>
      <p:sp>
        <p:nvSpPr>
          <p:cNvPr id="48" name="مربع نص 47">
            <a:extLst>
              <a:ext uri="{FF2B5EF4-FFF2-40B4-BE49-F238E27FC236}">
                <a16:creationId xmlns:a16="http://schemas.microsoft.com/office/drawing/2014/main" id="{5C5D811F-D7F5-406B-8B52-BB850C10C7D2}"/>
              </a:ext>
            </a:extLst>
          </p:cNvPr>
          <p:cNvSpPr txBox="1"/>
          <p:nvPr/>
        </p:nvSpPr>
        <p:spPr>
          <a:xfrm>
            <a:off x="1183120" y="2657660"/>
            <a:ext cx="8690173" cy="600164"/>
          </a:xfrm>
          <a:prstGeom prst="rect">
            <a:avLst/>
          </a:prstGeom>
          <a:noFill/>
        </p:spPr>
        <p:txBody>
          <a:bodyPr wrap="square">
            <a:spAutoFit/>
          </a:bodyPr>
          <a:lstStyle/>
          <a:p>
            <a:pPr algn="r" rtl="1">
              <a:lnSpc>
                <a:spcPct val="150000"/>
              </a:lnSpc>
              <a:spcAft>
                <a:spcPts val="0"/>
              </a:spcAft>
            </a:pPr>
            <a:r>
              <a:rPr lang="ar-SA" sz="2400" b="1" dirty="0">
                <a:solidFill>
                  <a:srgbClr val="006600"/>
                </a:solidFill>
                <a:latin typeface="Calibri" panose="020F0502020204030204" pitchFamily="34" charset="0"/>
                <a:ea typeface="Times New Roman" panose="02020603050405020304" pitchFamily="18" charset="0"/>
              </a:rPr>
              <a:t> هنالك طريقتان للتنبيه في عملية الاستلام، وهما:</a:t>
            </a:r>
            <a:endParaRPr lang="en-US" sz="2400" b="1" dirty="0">
              <a:solidFill>
                <a:srgbClr val="006600"/>
              </a:solidFill>
              <a:latin typeface="Hacen Egypt" panose="02000000000000000000" pitchFamily="2" charset="-78"/>
              <a:ea typeface="Calibri" panose="020F0502020204030204" pitchFamily="34" charset="0"/>
            </a:endParaRPr>
          </a:p>
        </p:txBody>
      </p:sp>
      <p:sp>
        <p:nvSpPr>
          <p:cNvPr id="49" name="مربع نص 48">
            <a:extLst>
              <a:ext uri="{FF2B5EF4-FFF2-40B4-BE49-F238E27FC236}">
                <a16:creationId xmlns:a16="http://schemas.microsoft.com/office/drawing/2014/main" id="{85EF7CF8-FF73-4331-84B2-1697E886AABD}"/>
              </a:ext>
            </a:extLst>
          </p:cNvPr>
          <p:cNvSpPr txBox="1"/>
          <p:nvPr/>
        </p:nvSpPr>
        <p:spPr>
          <a:xfrm>
            <a:off x="699076" y="3767833"/>
            <a:ext cx="9304252" cy="1994777"/>
          </a:xfrm>
          <a:prstGeom prst="rect">
            <a:avLst/>
          </a:prstGeom>
          <a:noFill/>
        </p:spPr>
        <p:txBody>
          <a:bodyPr wrap="square">
            <a:spAutoFit/>
          </a:bodyPr>
          <a:lstStyle/>
          <a:p>
            <a:pPr algn="r" rtl="1">
              <a:lnSpc>
                <a:spcPct val="115000"/>
              </a:lnSpc>
              <a:spcAft>
                <a:spcPts val="1800"/>
              </a:spcAft>
            </a:pPr>
            <a:r>
              <a:rPr lang="ar-SA" sz="2400" b="1" dirty="0">
                <a:solidFill>
                  <a:srgbClr val="222222"/>
                </a:solidFill>
                <a:latin typeface="Calibri" panose="020F0502020204030204" pitchFamily="34" charset="0"/>
                <a:ea typeface="Times New Roman" panose="02020603050405020304" pitchFamily="18" charset="0"/>
              </a:rPr>
              <a:t>- يعتمد اللاعب على نفسه بمراقبة اللاعب القادم ليصل إلى العلامة ليبدأ بعدها الجري.</a:t>
            </a:r>
            <a:endParaRPr lang="en-US" sz="2400" b="1" dirty="0">
              <a:latin typeface="Calibri" panose="020F0502020204030204" pitchFamily="34" charset="0"/>
              <a:ea typeface="Calibri" panose="020F0502020204030204" pitchFamily="34" charset="0"/>
            </a:endParaRPr>
          </a:p>
          <a:p>
            <a:pPr algn="r" rtl="1">
              <a:lnSpc>
                <a:spcPct val="115000"/>
              </a:lnSpc>
              <a:spcAft>
                <a:spcPts val="0"/>
              </a:spcAft>
            </a:pPr>
            <a:r>
              <a:rPr lang="ar-SA" sz="2400" b="1" dirty="0">
                <a:solidFill>
                  <a:srgbClr val="222222"/>
                </a:solidFill>
                <a:latin typeface="Calibri" panose="020F0502020204030204" pitchFamily="34" charset="0"/>
                <a:ea typeface="Times New Roman" panose="02020603050405020304" pitchFamily="18" charset="0"/>
              </a:rPr>
              <a:t>- يقف اللاعب الثاني في وضع الاستعداد والتحفيز للجري إما في وضع البدء </a:t>
            </a:r>
            <a:r>
              <a:rPr lang="ar-SA" sz="2400" b="1">
                <a:solidFill>
                  <a:srgbClr val="222222"/>
                </a:solidFill>
                <a:latin typeface="Calibri" panose="020F0502020204030204" pitchFamily="34" charset="0"/>
                <a:ea typeface="Times New Roman" panose="02020603050405020304" pitchFamily="18" charset="0"/>
              </a:rPr>
              <a:t>العالي أو </a:t>
            </a:r>
            <a:r>
              <a:rPr lang="ar-SA" sz="2400" b="1" dirty="0">
                <a:solidFill>
                  <a:srgbClr val="222222"/>
                </a:solidFill>
                <a:latin typeface="Calibri" panose="020F0502020204030204" pitchFamily="34" charset="0"/>
                <a:ea typeface="Times New Roman" panose="02020603050405020304" pitchFamily="18" charset="0"/>
              </a:rPr>
              <a:t>النصف   </a:t>
            </a:r>
          </a:p>
          <a:p>
            <a:pPr algn="r" rtl="1">
              <a:lnSpc>
                <a:spcPct val="115000"/>
              </a:lnSpc>
              <a:spcAft>
                <a:spcPts val="0"/>
              </a:spcAft>
            </a:pPr>
            <a:r>
              <a:rPr lang="ar-SA" sz="2400" b="1" dirty="0">
                <a:solidFill>
                  <a:srgbClr val="222222"/>
                </a:solidFill>
                <a:latin typeface="Calibri" panose="020F0502020204030204" pitchFamily="34" charset="0"/>
                <a:ea typeface="Times New Roman" panose="02020603050405020304" pitchFamily="18" charset="0"/>
              </a:rPr>
              <a:t>  العالي أو المنخفض , وعندما يصل اللاعب</a:t>
            </a:r>
            <a:r>
              <a:rPr lang="ar-SA" sz="2400" b="1" dirty="0">
                <a:solidFill>
                  <a:srgbClr val="222222"/>
                </a:solidFill>
                <a:latin typeface="Calibri" panose="020F0502020204030204" pitchFamily="34" charset="0"/>
                <a:ea typeface="Calibri" panose="020F0502020204030204" pitchFamily="34" charset="0"/>
              </a:rPr>
              <a:t> القادم إلى العلامة الضابطة يعطي إشارة لفظية  </a:t>
            </a:r>
          </a:p>
          <a:p>
            <a:pPr algn="r" rtl="1">
              <a:lnSpc>
                <a:spcPct val="115000"/>
              </a:lnSpc>
              <a:spcAft>
                <a:spcPts val="0"/>
              </a:spcAft>
            </a:pPr>
            <a:r>
              <a:rPr lang="ar-SA" sz="2400" b="1" dirty="0">
                <a:solidFill>
                  <a:srgbClr val="222222"/>
                </a:solidFill>
                <a:latin typeface="Calibri" panose="020F0502020204030204" pitchFamily="34" charset="0"/>
                <a:ea typeface="Calibri" panose="020F0502020204030204" pitchFamily="34" charset="0"/>
              </a:rPr>
              <a:t>  لزميله لبدء الجري.         </a:t>
            </a:r>
            <a:endParaRPr lang="en-US" sz="2400" b="1" dirty="0">
              <a:latin typeface="Calibri" panose="020F0502020204030204" pitchFamily="34" charset="0"/>
              <a:ea typeface="Calibri" panose="020F0502020204030204" pitchFamily="34" charset="0"/>
            </a:endParaRPr>
          </a:p>
        </p:txBody>
      </p:sp>
      <p:pic>
        <p:nvPicPr>
          <p:cNvPr id="21" name="صورة 20">
            <a:extLst>
              <a:ext uri="{FF2B5EF4-FFF2-40B4-BE49-F238E27FC236}">
                <a16:creationId xmlns:a16="http://schemas.microsoft.com/office/drawing/2014/main" id="{842682BA-7F96-40BA-B141-317F01D2889F}"/>
              </a:ext>
            </a:extLst>
          </p:cNvPr>
          <p:cNvPicPr>
            <a:picLocks noChangeAspect="1"/>
          </p:cNvPicPr>
          <p:nvPr/>
        </p:nvPicPr>
        <p:blipFill rotWithShape="1">
          <a:blip r:embed="rId4">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250618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580">
                                          <p:stCondLst>
                                            <p:cond delay="0"/>
                                          </p:stCondLst>
                                        </p:cTn>
                                        <p:tgtEl>
                                          <p:spTgt spid="48"/>
                                        </p:tgtEl>
                                      </p:cBhvr>
                                    </p:animEffect>
                                    <p:anim calcmode="lin" valueType="num">
                                      <p:cBhvr>
                                        <p:cTn id="15"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0" dur="26">
                                          <p:stCondLst>
                                            <p:cond delay="650"/>
                                          </p:stCondLst>
                                        </p:cTn>
                                        <p:tgtEl>
                                          <p:spTgt spid="48"/>
                                        </p:tgtEl>
                                      </p:cBhvr>
                                      <p:to x="100000" y="60000"/>
                                    </p:animScale>
                                    <p:animScale>
                                      <p:cBhvr>
                                        <p:cTn id="21" dur="166" decel="50000">
                                          <p:stCondLst>
                                            <p:cond delay="676"/>
                                          </p:stCondLst>
                                        </p:cTn>
                                        <p:tgtEl>
                                          <p:spTgt spid="48"/>
                                        </p:tgtEl>
                                      </p:cBhvr>
                                      <p:to x="100000" y="100000"/>
                                    </p:animScale>
                                    <p:animScale>
                                      <p:cBhvr>
                                        <p:cTn id="22" dur="26">
                                          <p:stCondLst>
                                            <p:cond delay="1312"/>
                                          </p:stCondLst>
                                        </p:cTn>
                                        <p:tgtEl>
                                          <p:spTgt spid="48"/>
                                        </p:tgtEl>
                                      </p:cBhvr>
                                      <p:to x="100000" y="80000"/>
                                    </p:animScale>
                                    <p:animScale>
                                      <p:cBhvr>
                                        <p:cTn id="23" dur="166" decel="50000">
                                          <p:stCondLst>
                                            <p:cond delay="1338"/>
                                          </p:stCondLst>
                                        </p:cTn>
                                        <p:tgtEl>
                                          <p:spTgt spid="48"/>
                                        </p:tgtEl>
                                      </p:cBhvr>
                                      <p:to x="100000" y="100000"/>
                                    </p:animScale>
                                    <p:animScale>
                                      <p:cBhvr>
                                        <p:cTn id="24" dur="26">
                                          <p:stCondLst>
                                            <p:cond delay="1642"/>
                                          </p:stCondLst>
                                        </p:cTn>
                                        <p:tgtEl>
                                          <p:spTgt spid="48"/>
                                        </p:tgtEl>
                                      </p:cBhvr>
                                      <p:to x="100000" y="90000"/>
                                    </p:animScale>
                                    <p:animScale>
                                      <p:cBhvr>
                                        <p:cTn id="25" dur="166" decel="50000">
                                          <p:stCondLst>
                                            <p:cond delay="1668"/>
                                          </p:stCondLst>
                                        </p:cTn>
                                        <p:tgtEl>
                                          <p:spTgt spid="48"/>
                                        </p:tgtEl>
                                      </p:cBhvr>
                                      <p:to x="100000" y="100000"/>
                                    </p:animScale>
                                    <p:animScale>
                                      <p:cBhvr>
                                        <p:cTn id="26" dur="26">
                                          <p:stCondLst>
                                            <p:cond delay="1808"/>
                                          </p:stCondLst>
                                        </p:cTn>
                                        <p:tgtEl>
                                          <p:spTgt spid="48"/>
                                        </p:tgtEl>
                                      </p:cBhvr>
                                      <p:to x="100000" y="95000"/>
                                    </p:animScale>
                                    <p:animScale>
                                      <p:cBhvr>
                                        <p:cTn id="27" dur="166" decel="50000">
                                          <p:stCondLst>
                                            <p:cond delay="1834"/>
                                          </p:stCondLst>
                                        </p:cTn>
                                        <p:tgtEl>
                                          <p:spTgt spid="4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circle(in)">
                                      <p:cBhvr>
                                        <p:cTn id="32" dur="20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37" dur="500"/>
                                        <p:tgtEl>
                                          <p:spTgt spid="4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9">
                                            <p:txEl>
                                              <p:pRg st="1" end="1"/>
                                            </p:txEl>
                                          </p:spTgt>
                                        </p:tgtEl>
                                        <p:attrNameLst>
                                          <p:attrName>style.visibility</p:attrName>
                                        </p:attrNameLst>
                                      </p:cBhvr>
                                      <p:to>
                                        <p:strVal val="visible"/>
                                      </p:to>
                                    </p:set>
                                    <p:animEffect transition="in" filter="randombar(horizontal)">
                                      <p:cBhvr>
                                        <p:cTn id="42" dur="500"/>
                                        <p:tgtEl>
                                          <p:spTgt spid="49">
                                            <p:txEl>
                                              <p:pRg st="1" end="1"/>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49">
                                            <p:txEl>
                                              <p:pRg st="2" end="2"/>
                                            </p:txEl>
                                          </p:spTgt>
                                        </p:tgtEl>
                                        <p:attrNameLst>
                                          <p:attrName>style.visibility</p:attrName>
                                        </p:attrNameLst>
                                      </p:cBhvr>
                                      <p:to>
                                        <p:strVal val="visible"/>
                                      </p:to>
                                    </p:set>
                                    <p:animEffect transition="in" filter="randombar(horizontal)">
                                      <p:cBhvr>
                                        <p:cTn id="45" dur="500"/>
                                        <p:tgtEl>
                                          <p:spTgt spid="49">
                                            <p:txEl>
                                              <p:pRg st="2" end="2"/>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49">
                                            <p:txEl>
                                              <p:pRg st="3" end="3"/>
                                            </p:txEl>
                                          </p:spTgt>
                                        </p:tgtEl>
                                        <p:attrNameLst>
                                          <p:attrName>style.visibility</p:attrName>
                                        </p:attrNameLst>
                                      </p:cBhvr>
                                      <p:to>
                                        <p:strVal val="visible"/>
                                      </p:to>
                                    </p:set>
                                    <p:animEffect transition="in" filter="randombar(horizontal)">
                                      <p:cBhvr>
                                        <p:cTn id="48" dur="500"/>
                                        <p:tgtEl>
                                          <p:spTgt spid="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2">
            <a:extLst>
              <a:ext uri="{FF2B5EF4-FFF2-40B4-BE49-F238E27FC236}">
                <a16:creationId xmlns:a16="http://schemas.microsoft.com/office/drawing/2014/main" id="{04032F35-24E4-423B-B907-80DEEFEEFCDB}"/>
              </a:ext>
            </a:extLst>
          </p:cNvPr>
          <p:cNvGrpSpPr/>
          <p:nvPr/>
        </p:nvGrpSpPr>
        <p:grpSpPr>
          <a:xfrm>
            <a:off x="10932710" y="0"/>
            <a:ext cx="1288318" cy="6858000"/>
            <a:chOff x="0" y="0"/>
            <a:chExt cx="2576636" cy="13716000"/>
          </a:xfrm>
        </p:grpSpPr>
        <p:sp>
          <p:nvSpPr>
            <p:cNvPr id="49" name="AutoShape 3">
              <a:extLst>
                <a:ext uri="{FF2B5EF4-FFF2-40B4-BE49-F238E27FC236}">
                  <a16:creationId xmlns:a16="http://schemas.microsoft.com/office/drawing/2014/main" id="{83F65595-6B1E-449E-B6C7-9438D11D0760}"/>
                </a:ext>
              </a:extLst>
            </p:cNvPr>
            <p:cNvSpPr/>
            <p:nvPr/>
          </p:nvSpPr>
          <p:spPr>
            <a:xfrm rot="-10800000">
              <a:off x="2296160" y="0"/>
              <a:ext cx="280476" cy="13716000"/>
            </a:xfrm>
            <a:prstGeom prst="rect">
              <a:avLst/>
            </a:prstGeom>
            <a:solidFill>
              <a:srgbClr val="62DBC8">
                <a:alpha val="19607"/>
              </a:srgbClr>
            </a:solidFill>
          </p:spPr>
        </p:sp>
        <p:sp>
          <p:nvSpPr>
            <p:cNvPr id="50" name="AutoShape 4">
              <a:extLst>
                <a:ext uri="{FF2B5EF4-FFF2-40B4-BE49-F238E27FC236}">
                  <a16:creationId xmlns:a16="http://schemas.microsoft.com/office/drawing/2014/main" id="{CAF97453-C5F0-4309-8B76-B4CE450B7401}"/>
                </a:ext>
              </a:extLst>
            </p:cNvPr>
            <p:cNvSpPr/>
            <p:nvPr/>
          </p:nvSpPr>
          <p:spPr>
            <a:xfrm rot="-10800000">
              <a:off x="1722639" y="0"/>
              <a:ext cx="279957" cy="13716000"/>
            </a:xfrm>
            <a:prstGeom prst="rect">
              <a:avLst/>
            </a:prstGeom>
            <a:solidFill>
              <a:srgbClr val="62DBC8">
                <a:alpha val="49803"/>
              </a:srgbClr>
            </a:solidFill>
          </p:spPr>
        </p:sp>
        <p:sp>
          <p:nvSpPr>
            <p:cNvPr id="51" name="AutoShape 5">
              <a:extLst>
                <a:ext uri="{FF2B5EF4-FFF2-40B4-BE49-F238E27FC236}">
                  <a16:creationId xmlns:a16="http://schemas.microsoft.com/office/drawing/2014/main" id="{C13C97AD-5533-481D-A116-F5B69006AE43}"/>
                </a:ext>
              </a:extLst>
            </p:cNvPr>
            <p:cNvSpPr/>
            <p:nvPr/>
          </p:nvSpPr>
          <p:spPr>
            <a:xfrm rot="-10800000">
              <a:off x="1147559" y="0"/>
              <a:ext cx="280997" cy="13716000"/>
            </a:xfrm>
            <a:prstGeom prst="rect">
              <a:avLst/>
            </a:prstGeom>
            <a:solidFill>
              <a:srgbClr val="62DBC8"/>
            </a:solidFill>
          </p:spPr>
        </p:sp>
        <p:sp>
          <p:nvSpPr>
            <p:cNvPr id="52" name="AutoShape 6">
              <a:extLst>
                <a:ext uri="{FF2B5EF4-FFF2-40B4-BE49-F238E27FC236}">
                  <a16:creationId xmlns:a16="http://schemas.microsoft.com/office/drawing/2014/main" id="{463AA688-741D-445A-B97B-C1BF2337871A}"/>
                </a:ext>
              </a:extLst>
            </p:cNvPr>
            <p:cNvSpPr/>
            <p:nvPr/>
          </p:nvSpPr>
          <p:spPr>
            <a:xfrm rot="-10800000">
              <a:off x="576106" y="0"/>
              <a:ext cx="278410" cy="13716000"/>
            </a:xfrm>
            <a:prstGeom prst="rect">
              <a:avLst/>
            </a:prstGeom>
            <a:solidFill>
              <a:srgbClr val="62DBC8">
                <a:alpha val="49803"/>
              </a:srgbClr>
            </a:solidFill>
          </p:spPr>
        </p:sp>
        <p:sp>
          <p:nvSpPr>
            <p:cNvPr id="53" name="AutoShape 7">
              <a:extLst>
                <a:ext uri="{FF2B5EF4-FFF2-40B4-BE49-F238E27FC236}">
                  <a16:creationId xmlns:a16="http://schemas.microsoft.com/office/drawing/2014/main" id="{52FEB4A7-5D9B-4A0D-8ABB-14B099E94FDE}"/>
                </a:ext>
              </a:extLst>
            </p:cNvPr>
            <p:cNvSpPr/>
            <p:nvPr/>
          </p:nvSpPr>
          <p:spPr>
            <a:xfrm rot="-10800000">
              <a:off x="0" y="0"/>
              <a:ext cx="280476" cy="13716000"/>
            </a:xfrm>
            <a:prstGeom prst="rect">
              <a:avLst/>
            </a:prstGeom>
            <a:solidFill>
              <a:srgbClr val="62DBC8">
                <a:alpha val="19607"/>
              </a:srgbClr>
            </a:solidFill>
          </p:spPr>
        </p:sp>
      </p:grpSp>
      <p:pic>
        <p:nvPicPr>
          <p:cNvPr id="54" name="صورة 53">
            <a:extLst>
              <a:ext uri="{FF2B5EF4-FFF2-40B4-BE49-F238E27FC236}">
                <a16:creationId xmlns:a16="http://schemas.microsoft.com/office/drawing/2014/main" id="{84DE98B6-2D3B-4ECB-B22E-D276219E5102}"/>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55" name="صورة 54">
            <a:extLst>
              <a:ext uri="{FF2B5EF4-FFF2-40B4-BE49-F238E27FC236}">
                <a16:creationId xmlns:a16="http://schemas.microsoft.com/office/drawing/2014/main" id="{88AAB30A-344E-428B-9226-96717A240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56" name="Group 2">
            <a:extLst>
              <a:ext uri="{FF2B5EF4-FFF2-40B4-BE49-F238E27FC236}">
                <a16:creationId xmlns:a16="http://schemas.microsoft.com/office/drawing/2014/main" id="{82AF9786-4DB7-4F2B-B76E-F3A03B59C091}"/>
              </a:ext>
            </a:extLst>
          </p:cNvPr>
          <p:cNvGrpSpPr/>
          <p:nvPr/>
        </p:nvGrpSpPr>
        <p:grpSpPr>
          <a:xfrm>
            <a:off x="3759200" y="207783"/>
            <a:ext cx="4562790" cy="715319"/>
            <a:chOff x="601071" y="5"/>
            <a:chExt cx="24897683" cy="1430637"/>
          </a:xfrm>
        </p:grpSpPr>
        <p:sp>
          <p:nvSpPr>
            <p:cNvPr id="57" name="AutoShape 3">
              <a:extLst>
                <a:ext uri="{FF2B5EF4-FFF2-40B4-BE49-F238E27FC236}">
                  <a16:creationId xmlns:a16="http://schemas.microsoft.com/office/drawing/2014/main" id="{C675FE96-941C-4AEE-9035-D8255DB812A6}"/>
                </a:ext>
              </a:extLst>
            </p:cNvPr>
            <p:cNvSpPr/>
            <p:nvPr/>
          </p:nvSpPr>
          <p:spPr>
            <a:xfrm rot="16200000">
              <a:off x="12896803" y="-11144490"/>
              <a:ext cx="279400" cy="24870864"/>
            </a:xfrm>
            <a:prstGeom prst="rect">
              <a:avLst/>
            </a:prstGeom>
            <a:solidFill>
              <a:srgbClr val="62DBC8">
                <a:alpha val="49803"/>
              </a:srgbClr>
            </a:solidFill>
          </p:spPr>
        </p:sp>
        <p:sp>
          <p:nvSpPr>
            <p:cNvPr id="58" name="AutoShape 4">
              <a:extLst>
                <a:ext uri="{FF2B5EF4-FFF2-40B4-BE49-F238E27FC236}">
                  <a16:creationId xmlns:a16="http://schemas.microsoft.com/office/drawing/2014/main" id="{DA991EA4-F7EA-43C5-835E-BCB6C263F3E8}"/>
                </a:ext>
              </a:extLst>
            </p:cNvPr>
            <p:cNvSpPr/>
            <p:nvPr/>
          </p:nvSpPr>
          <p:spPr>
            <a:xfrm rot="16200000">
              <a:off x="12923618" y="-11718017"/>
              <a:ext cx="279400" cy="24870872"/>
            </a:xfrm>
            <a:prstGeom prst="rect">
              <a:avLst/>
            </a:prstGeom>
            <a:solidFill>
              <a:srgbClr val="62DBC8"/>
            </a:solidFill>
          </p:spPr>
        </p:sp>
        <p:sp>
          <p:nvSpPr>
            <p:cNvPr id="59" name="AutoShape 5">
              <a:extLst>
                <a:ext uri="{FF2B5EF4-FFF2-40B4-BE49-F238E27FC236}">
                  <a16:creationId xmlns:a16="http://schemas.microsoft.com/office/drawing/2014/main" id="{6097A230-6E58-4707-8A9A-E8C4C39F64F2}"/>
                </a:ext>
              </a:extLst>
            </p:cNvPr>
            <p:cNvSpPr/>
            <p:nvPr/>
          </p:nvSpPr>
          <p:spPr>
            <a:xfrm rot="16200000">
              <a:off x="12907202" y="-12279314"/>
              <a:ext cx="282562" cy="24841200"/>
            </a:xfrm>
            <a:prstGeom prst="rect">
              <a:avLst/>
            </a:prstGeom>
            <a:solidFill>
              <a:srgbClr val="62DBC8">
                <a:alpha val="49803"/>
              </a:srgbClr>
            </a:solidFill>
          </p:spPr>
        </p:sp>
      </p:grpSp>
      <p:sp>
        <p:nvSpPr>
          <p:cNvPr id="60" name="مربع نص 59">
            <a:extLst>
              <a:ext uri="{FF2B5EF4-FFF2-40B4-BE49-F238E27FC236}">
                <a16:creationId xmlns:a16="http://schemas.microsoft.com/office/drawing/2014/main" id="{9C400706-09B2-4141-8445-92A6E36BF48D}"/>
              </a:ext>
            </a:extLst>
          </p:cNvPr>
          <p:cNvSpPr txBox="1"/>
          <p:nvPr/>
        </p:nvSpPr>
        <p:spPr>
          <a:xfrm>
            <a:off x="0" y="262791"/>
            <a:ext cx="3764114" cy="510717"/>
          </a:xfrm>
          <a:prstGeom prst="rect">
            <a:avLst/>
          </a:prstGeom>
          <a:noFill/>
        </p:spPr>
        <p:txBody>
          <a:bodyPr wrap="square" rtlCol="1">
            <a:spAutoFit/>
          </a:bodyPr>
          <a:lstStyle/>
          <a:p>
            <a:pPr algn="ctr">
              <a:lnSpc>
                <a:spcPts val="3545"/>
              </a:lnSpc>
              <a:spcBef>
                <a:spcPts val="1477"/>
              </a:spcBef>
            </a:pPr>
            <a:r>
              <a:rPr lang="ar-SA" sz="2800" b="1" dirty="0">
                <a:solidFill>
                  <a:srgbClr val="199E91"/>
                </a:solidFill>
              </a:rPr>
              <a:t>سباقات التتابع</a:t>
            </a:r>
          </a:p>
        </p:txBody>
      </p:sp>
      <p:sp>
        <p:nvSpPr>
          <p:cNvPr id="80" name="مربع نص 79">
            <a:extLst>
              <a:ext uri="{FF2B5EF4-FFF2-40B4-BE49-F238E27FC236}">
                <a16:creationId xmlns:a16="http://schemas.microsoft.com/office/drawing/2014/main" id="{6F630EF9-C0DB-49EC-A4BE-2D03B92F0FD0}"/>
              </a:ext>
            </a:extLst>
          </p:cNvPr>
          <p:cNvSpPr txBox="1"/>
          <p:nvPr/>
        </p:nvSpPr>
        <p:spPr>
          <a:xfrm>
            <a:off x="1030600" y="1999918"/>
            <a:ext cx="9379527" cy="461665"/>
          </a:xfrm>
          <a:prstGeom prst="rect">
            <a:avLst/>
          </a:prstGeom>
          <a:noFill/>
        </p:spPr>
        <p:txBody>
          <a:bodyPr wrap="square" rtlCol="1">
            <a:spAutoFit/>
          </a:bodyPr>
          <a:lstStyle/>
          <a:p>
            <a:pPr algn="r"/>
            <a:r>
              <a:rPr lang="ar-SA" sz="2400" b="1" dirty="0">
                <a:solidFill>
                  <a:srgbClr val="002060"/>
                </a:solidFill>
                <a:latin typeface="Hacen Beirut" panose="02000000000000000000" pitchFamily="2" charset="-78"/>
              </a:rPr>
              <a:t>أعزائي الطلاب درسنا اليوم عن </a:t>
            </a:r>
            <a:r>
              <a:rPr lang="ar-SA" sz="2400" b="1" dirty="0">
                <a:solidFill>
                  <a:srgbClr val="C00000"/>
                </a:solidFill>
                <a:latin typeface="Hacen Beirut" panose="02000000000000000000" pitchFamily="2" charset="-78"/>
              </a:rPr>
              <a:t>سباقات التتابع </a:t>
            </a:r>
            <a:r>
              <a:rPr lang="ar-SA" sz="2400" b="1" dirty="0">
                <a:solidFill>
                  <a:srgbClr val="002060"/>
                </a:solidFill>
                <a:latin typeface="Hacen Beirut" panose="02000000000000000000" pitchFamily="2" charset="-78"/>
              </a:rPr>
              <a:t>وسنتحدث فيه بعدة محاور : </a:t>
            </a:r>
          </a:p>
        </p:txBody>
      </p:sp>
      <p:sp>
        <p:nvSpPr>
          <p:cNvPr id="81" name="مربع نص 80">
            <a:extLst>
              <a:ext uri="{FF2B5EF4-FFF2-40B4-BE49-F238E27FC236}">
                <a16:creationId xmlns:a16="http://schemas.microsoft.com/office/drawing/2014/main" id="{A25BEDEE-1153-4FC2-A3A7-38B049170445}"/>
              </a:ext>
            </a:extLst>
          </p:cNvPr>
          <p:cNvSpPr txBox="1"/>
          <p:nvPr/>
        </p:nvSpPr>
        <p:spPr>
          <a:xfrm>
            <a:off x="2937743" y="3661825"/>
            <a:ext cx="6855861" cy="461665"/>
          </a:xfrm>
          <a:prstGeom prst="rect">
            <a:avLst/>
          </a:prstGeom>
          <a:noFill/>
        </p:spPr>
        <p:txBody>
          <a:bodyPr wrap="square" rtlCol="1">
            <a:spAutoFit/>
          </a:bodyPr>
          <a:lstStyle/>
          <a:p>
            <a:pPr algn="r" rtl="1"/>
            <a:r>
              <a:rPr lang="ar-SA" sz="2400" b="1" dirty="0">
                <a:latin typeface="Hacen Beirut" panose="02000000000000000000" pitchFamily="2" charset="-78"/>
              </a:rPr>
              <a:t>2 / المراحل الفنية للعدو والجري.</a:t>
            </a:r>
            <a:endParaRPr lang="en-US" sz="2400" b="1" dirty="0">
              <a:latin typeface="Hacen Beirut" panose="02000000000000000000" pitchFamily="2" charset="-78"/>
            </a:endParaRPr>
          </a:p>
        </p:txBody>
      </p:sp>
      <p:sp>
        <p:nvSpPr>
          <p:cNvPr id="82" name="مربع نص 81">
            <a:extLst>
              <a:ext uri="{FF2B5EF4-FFF2-40B4-BE49-F238E27FC236}">
                <a16:creationId xmlns:a16="http://schemas.microsoft.com/office/drawing/2014/main" id="{28FF6278-26C0-4ECD-B206-D785D1BCE407}"/>
              </a:ext>
            </a:extLst>
          </p:cNvPr>
          <p:cNvSpPr txBox="1"/>
          <p:nvPr/>
        </p:nvSpPr>
        <p:spPr>
          <a:xfrm>
            <a:off x="3717856" y="2887545"/>
            <a:ext cx="6075748" cy="461665"/>
          </a:xfrm>
          <a:prstGeom prst="rect">
            <a:avLst/>
          </a:prstGeom>
          <a:noFill/>
        </p:spPr>
        <p:txBody>
          <a:bodyPr wrap="square" rtlCol="1">
            <a:spAutoFit/>
          </a:bodyPr>
          <a:lstStyle/>
          <a:p>
            <a:pPr algn="r" rtl="1"/>
            <a:r>
              <a:rPr lang="ar-SA" sz="2400" b="1" dirty="0">
                <a:latin typeface="Hacen Beirut" panose="02000000000000000000" pitchFamily="2" charset="-78"/>
              </a:rPr>
              <a:t>1 / مفهوم سباقات التتابع.</a:t>
            </a:r>
            <a:endParaRPr lang="en-US" sz="2400" b="1" dirty="0">
              <a:latin typeface="Hacen Beirut" panose="02000000000000000000" pitchFamily="2" charset="-78"/>
            </a:endParaRPr>
          </a:p>
        </p:txBody>
      </p:sp>
      <p:sp>
        <p:nvSpPr>
          <p:cNvPr id="83" name="مربع نص 82">
            <a:extLst>
              <a:ext uri="{FF2B5EF4-FFF2-40B4-BE49-F238E27FC236}">
                <a16:creationId xmlns:a16="http://schemas.microsoft.com/office/drawing/2014/main" id="{458A7760-2001-4F93-8995-884A998D4786}"/>
              </a:ext>
            </a:extLst>
          </p:cNvPr>
          <p:cNvSpPr txBox="1"/>
          <p:nvPr/>
        </p:nvSpPr>
        <p:spPr>
          <a:xfrm>
            <a:off x="3281963" y="4347053"/>
            <a:ext cx="6470076" cy="461665"/>
          </a:xfrm>
          <a:prstGeom prst="rect">
            <a:avLst/>
          </a:prstGeom>
          <a:noFill/>
        </p:spPr>
        <p:txBody>
          <a:bodyPr wrap="square" rtlCol="1">
            <a:spAutoFit/>
          </a:bodyPr>
          <a:lstStyle/>
          <a:p>
            <a:pPr algn="r" rtl="1"/>
            <a:r>
              <a:rPr lang="ar-SA" sz="2400" b="1" dirty="0">
                <a:latin typeface="Hacen Beirut" panose="02000000000000000000" pitchFamily="2" charset="-78"/>
              </a:rPr>
              <a:t>3 / </a:t>
            </a:r>
            <a:r>
              <a:rPr lang="ar-SA" sz="2400" b="1" dirty="0">
                <a:latin typeface="Hacen Beirut" panose="02000000000000000000" pitchFamily="2" charset="-78"/>
                <a:ea typeface="Times New Roman" panose="02020603050405020304" pitchFamily="18" charset="0"/>
              </a:rPr>
              <a:t>عملية تمرير العصا في منطقة التسليم والتسلم </a:t>
            </a:r>
            <a:r>
              <a:rPr lang="ar-SA" sz="2400" b="1" dirty="0">
                <a:latin typeface="Hacen Beirut" panose="02000000000000000000" pitchFamily="2" charset="-78"/>
              </a:rPr>
              <a:t>.</a:t>
            </a:r>
            <a:endParaRPr lang="en-US" sz="2400" b="1" dirty="0">
              <a:latin typeface="Hacen Beirut" panose="02000000000000000000" pitchFamily="2" charset="-78"/>
            </a:endParaRPr>
          </a:p>
        </p:txBody>
      </p:sp>
      <p:sp>
        <p:nvSpPr>
          <p:cNvPr id="84" name="مربع نص 83">
            <a:extLst>
              <a:ext uri="{FF2B5EF4-FFF2-40B4-BE49-F238E27FC236}">
                <a16:creationId xmlns:a16="http://schemas.microsoft.com/office/drawing/2014/main" id="{D5BB30FE-EB63-4B46-BB32-663921C1E81D}"/>
              </a:ext>
            </a:extLst>
          </p:cNvPr>
          <p:cNvSpPr txBox="1"/>
          <p:nvPr/>
        </p:nvSpPr>
        <p:spPr>
          <a:xfrm>
            <a:off x="3632079" y="5069813"/>
            <a:ext cx="6075748" cy="461665"/>
          </a:xfrm>
          <a:prstGeom prst="rect">
            <a:avLst/>
          </a:prstGeom>
          <a:noFill/>
        </p:spPr>
        <p:txBody>
          <a:bodyPr wrap="square" rtlCol="1">
            <a:spAutoFit/>
          </a:bodyPr>
          <a:lstStyle/>
          <a:p>
            <a:pPr algn="r" rtl="1"/>
            <a:r>
              <a:rPr lang="ar-SA" sz="2400" b="1" dirty="0">
                <a:latin typeface="Hacen Beirut" panose="02000000000000000000" pitchFamily="2" charset="-78"/>
              </a:rPr>
              <a:t>4 / </a:t>
            </a:r>
            <a:r>
              <a:rPr lang="ar-SA" sz="2400" b="1" dirty="0">
                <a:latin typeface="Hacen Egypt" panose="02000000000000000000" pitchFamily="2" charset="-78"/>
                <a:ea typeface="Times New Roman" panose="02020603050405020304" pitchFamily="18" charset="0"/>
              </a:rPr>
              <a:t>الطريقة البصرية و </a:t>
            </a:r>
            <a:r>
              <a:rPr lang="ar-SA" sz="2400" b="1" dirty="0" err="1">
                <a:latin typeface="Hacen Egypt" panose="02000000000000000000" pitchFamily="2" charset="-78"/>
                <a:ea typeface="Times New Roman" panose="02020603050405020304" pitchFamily="18" charset="0"/>
              </a:rPr>
              <a:t>اللا</a:t>
            </a:r>
            <a:r>
              <a:rPr lang="ar-SA" sz="2400" b="1" dirty="0">
                <a:latin typeface="Hacen Egypt" panose="02000000000000000000" pitchFamily="2" charset="-78"/>
                <a:ea typeface="Times New Roman" panose="02020603050405020304" pitchFamily="18" charset="0"/>
              </a:rPr>
              <a:t> بصرية عند تمرير العصا </a:t>
            </a:r>
            <a:r>
              <a:rPr lang="ar-SA" sz="2400" b="1" dirty="0">
                <a:latin typeface="Hacen Beirut" panose="02000000000000000000" pitchFamily="2" charset="-78"/>
              </a:rPr>
              <a:t>.</a:t>
            </a:r>
            <a:endParaRPr lang="en-US" sz="2400" b="1" dirty="0">
              <a:latin typeface="Hacen Beirut" panose="02000000000000000000" pitchFamily="2" charset="-78"/>
            </a:endParaRPr>
          </a:p>
        </p:txBody>
      </p:sp>
      <p:sp>
        <p:nvSpPr>
          <p:cNvPr id="85" name="مربع نص 84">
            <a:extLst>
              <a:ext uri="{FF2B5EF4-FFF2-40B4-BE49-F238E27FC236}">
                <a16:creationId xmlns:a16="http://schemas.microsoft.com/office/drawing/2014/main" id="{7AA17152-075C-4600-A6B2-F62E731345AF}"/>
              </a:ext>
            </a:extLst>
          </p:cNvPr>
          <p:cNvSpPr txBox="1"/>
          <p:nvPr/>
        </p:nvSpPr>
        <p:spPr>
          <a:xfrm>
            <a:off x="3589974" y="5730251"/>
            <a:ext cx="6075748" cy="461665"/>
          </a:xfrm>
          <a:prstGeom prst="rect">
            <a:avLst/>
          </a:prstGeom>
          <a:noFill/>
        </p:spPr>
        <p:txBody>
          <a:bodyPr wrap="square" rtlCol="1">
            <a:spAutoFit/>
          </a:bodyPr>
          <a:lstStyle/>
          <a:p>
            <a:pPr algn="r" rtl="1"/>
            <a:r>
              <a:rPr lang="ar-SA" sz="2400" b="1" dirty="0">
                <a:latin typeface="Hacen Beirut" panose="02000000000000000000" pitchFamily="2" charset="-78"/>
              </a:rPr>
              <a:t>5 / </a:t>
            </a:r>
            <a:r>
              <a:rPr lang="ar-SA" sz="2400" b="1" dirty="0">
                <a:latin typeface="Hacen Beirut" panose="02000000000000000000" pitchFamily="2" charset="-78"/>
                <a:ea typeface="Times New Roman" panose="02020603050405020304" pitchFamily="18" charset="0"/>
              </a:rPr>
              <a:t>عملية نقل العصا من لاعب لأخر</a:t>
            </a:r>
            <a:r>
              <a:rPr lang="ar-SA" sz="2400" b="1" dirty="0">
                <a:latin typeface="Hacen Beirut" panose="02000000000000000000" pitchFamily="2" charset="-78"/>
              </a:rPr>
              <a:t>.</a:t>
            </a:r>
            <a:endParaRPr lang="en-US" sz="2400" b="1" dirty="0">
              <a:latin typeface="Hacen Beirut" panose="02000000000000000000" pitchFamily="2" charset="-78"/>
            </a:endParaRPr>
          </a:p>
        </p:txBody>
      </p:sp>
      <p:pic>
        <p:nvPicPr>
          <p:cNvPr id="24" name="صورة 23">
            <a:extLst>
              <a:ext uri="{FF2B5EF4-FFF2-40B4-BE49-F238E27FC236}">
                <a16:creationId xmlns:a16="http://schemas.microsoft.com/office/drawing/2014/main" id="{0D53473F-94CC-4908-8EB7-748CD0112E28}"/>
              </a:ext>
            </a:extLst>
          </p:cNvPr>
          <p:cNvPicPr>
            <a:picLocks noChangeAspect="1"/>
          </p:cNvPicPr>
          <p:nvPr/>
        </p:nvPicPr>
        <p:blipFill rotWithShape="1">
          <a:blip r:embed="rId4">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380810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barn(inVertical)">
                                      <p:cBhvr>
                                        <p:cTn id="13" dur="500"/>
                                        <p:tgtEl>
                                          <p:spTgt spid="8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wipe(down)">
                                      <p:cBhvr>
                                        <p:cTn id="18" dur="5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randombar(horizontal)">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cBhvr>
                                        <p:cTn id="28" dur="1000" fill="hold"/>
                                        <p:tgtEl>
                                          <p:spTgt spid="84"/>
                                        </p:tgtEl>
                                        <p:attrNameLst>
                                          <p:attrName>ppt_w</p:attrName>
                                        </p:attrNameLst>
                                      </p:cBhvr>
                                      <p:tavLst>
                                        <p:tav tm="0">
                                          <p:val>
                                            <p:fltVal val="0"/>
                                          </p:val>
                                        </p:tav>
                                        <p:tav tm="100000">
                                          <p:val>
                                            <p:strVal val="#ppt_w"/>
                                          </p:val>
                                        </p:tav>
                                      </p:tavLst>
                                    </p:anim>
                                    <p:anim calcmode="lin" valueType="num">
                                      <p:cBhvr>
                                        <p:cTn id="29" dur="1000" fill="hold"/>
                                        <p:tgtEl>
                                          <p:spTgt spid="84"/>
                                        </p:tgtEl>
                                        <p:attrNameLst>
                                          <p:attrName>ppt_h</p:attrName>
                                        </p:attrNameLst>
                                      </p:cBhvr>
                                      <p:tavLst>
                                        <p:tav tm="0">
                                          <p:val>
                                            <p:fltVal val="0"/>
                                          </p:val>
                                        </p:tav>
                                        <p:tav tm="100000">
                                          <p:val>
                                            <p:strVal val="#ppt_h"/>
                                          </p:val>
                                        </p:tav>
                                      </p:tavLst>
                                    </p:anim>
                                    <p:anim calcmode="lin" valueType="num">
                                      <p:cBhvr>
                                        <p:cTn id="30" dur="1000" fill="hold"/>
                                        <p:tgtEl>
                                          <p:spTgt spid="84"/>
                                        </p:tgtEl>
                                        <p:attrNameLst>
                                          <p:attrName>style.rotation</p:attrName>
                                        </p:attrNameLst>
                                      </p:cBhvr>
                                      <p:tavLst>
                                        <p:tav tm="0">
                                          <p:val>
                                            <p:fltVal val="90"/>
                                          </p:val>
                                        </p:tav>
                                        <p:tav tm="100000">
                                          <p:val>
                                            <p:fltVal val="0"/>
                                          </p:val>
                                        </p:tav>
                                      </p:tavLst>
                                    </p:anim>
                                    <p:animEffect transition="in" filter="fade">
                                      <p:cBhvr>
                                        <p:cTn id="31" dur="1000"/>
                                        <p:tgtEl>
                                          <p:spTgt spid="8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barn(inVertical)">
                                      <p:cBhvr>
                                        <p:cTn id="3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7566" y="5327993"/>
            <a:ext cx="12821787" cy="880395"/>
            <a:chOff x="0" y="0"/>
            <a:chExt cx="25349200" cy="1430643"/>
          </a:xfrm>
        </p:grpSpPr>
        <p:sp>
          <p:nvSpPr>
            <p:cNvPr id="3" name="AutoShape 3"/>
            <p:cNvSpPr/>
            <p:nvPr/>
          </p:nvSpPr>
          <p:spPr>
            <a:xfrm rot="-5400000">
              <a:off x="12534900" y="-11282057"/>
              <a:ext cx="279400" cy="25146000"/>
            </a:xfrm>
            <a:prstGeom prst="rect">
              <a:avLst/>
            </a:prstGeom>
            <a:solidFill>
              <a:srgbClr val="62DBC8">
                <a:alpha val="49803"/>
              </a:srgbClr>
            </a:solidFill>
          </p:spPr>
        </p:sp>
        <p:sp>
          <p:nvSpPr>
            <p:cNvPr id="4" name="AutoShape 4"/>
            <p:cNvSpPr/>
            <p:nvPr/>
          </p:nvSpPr>
          <p:spPr>
            <a:xfrm rot="-5400000">
              <a:off x="12535419" y="-11957697"/>
              <a:ext cx="278361" cy="25349200"/>
            </a:xfrm>
            <a:prstGeom prst="rect">
              <a:avLst/>
            </a:prstGeom>
            <a:solidFill>
              <a:srgbClr val="62DBC8"/>
            </a:solidFill>
          </p:spPr>
        </p:sp>
        <p:sp>
          <p:nvSpPr>
            <p:cNvPr id="5" name="AutoShape 5"/>
            <p:cNvSpPr/>
            <p:nvPr/>
          </p:nvSpPr>
          <p:spPr>
            <a:xfrm rot="-5400000">
              <a:off x="12533318" y="-12279318"/>
              <a:ext cx="282563" cy="24841200"/>
            </a:xfrm>
            <a:prstGeom prst="rect">
              <a:avLst/>
            </a:prstGeom>
            <a:solidFill>
              <a:srgbClr val="62DBC8">
                <a:alpha val="49803"/>
              </a:srgbClr>
            </a:solidFill>
          </p:spPr>
        </p:sp>
      </p:grpSp>
      <p:pic>
        <p:nvPicPr>
          <p:cNvPr id="10" name="Picture 10"/>
          <p:cNvPicPr>
            <a:picLocks noChangeAspect="1"/>
          </p:cNvPicPr>
          <p:nvPr/>
        </p:nvPicPr>
        <p:blipFill rotWithShape="1">
          <a:blip r:embed="rId2"/>
          <a:srcRect t="3718" b="3718"/>
          <a:stretch/>
        </p:blipFill>
        <p:spPr>
          <a:xfrm>
            <a:off x="-562709" y="2482829"/>
            <a:ext cx="5747657" cy="2682619"/>
          </a:xfrm>
          <a:prstGeom prst="rect">
            <a:avLst/>
          </a:prstGeom>
        </p:spPr>
      </p:pic>
      <p:sp>
        <p:nvSpPr>
          <p:cNvPr id="23" name="شكل حر 22">
            <a:extLst>
              <a:ext uri="{FF2B5EF4-FFF2-40B4-BE49-F238E27FC236}">
                <a16:creationId xmlns:a16="http://schemas.microsoft.com/office/drawing/2014/main" id="{39CB7506-1B15-854A-840E-4B6558AF6507}"/>
              </a:ext>
            </a:extLst>
          </p:cNvPr>
          <p:cNvSpPr/>
          <p:nvPr/>
        </p:nvSpPr>
        <p:spPr>
          <a:xfrm>
            <a:off x="0" y="52754"/>
            <a:ext cx="6176192" cy="6752374"/>
          </a:xfrm>
          <a:custGeom>
            <a:avLst/>
            <a:gdLst>
              <a:gd name="connsiteX0" fmla="*/ 2552700 w 8213034"/>
              <a:gd name="connsiteY0" fmla="*/ 1907695 h 8229456"/>
              <a:gd name="connsiteX1" fmla="*/ 2552700 w 8213034"/>
              <a:gd name="connsiteY1" fmla="*/ 7460593 h 8229456"/>
              <a:gd name="connsiteX2" fmla="*/ 6727656 w 8213034"/>
              <a:gd name="connsiteY2" fmla="*/ 7460593 h 8229456"/>
              <a:gd name="connsiteX3" fmla="*/ 6727656 w 8213034"/>
              <a:gd name="connsiteY3" fmla="*/ 1907695 h 8229456"/>
              <a:gd name="connsiteX4" fmla="*/ 266700 w 8213034"/>
              <a:gd name="connsiteY4" fmla="*/ 609600 h 8229456"/>
              <a:gd name="connsiteX5" fmla="*/ 266700 w 8213034"/>
              <a:gd name="connsiteY5" fmla="*/ 1295400 h 8229456"/>
              <a:gd name="connsiteX6" fmla="*/ 266700 w 8213034"/>
              <a:gd name="connsiteY6" fmla="*/ 1447800 h 8229456"/>
              <a:gd name="connsiteX7" fmla="*/ 266700 w 8213034"/>
              <a:gd name="connsiteY7" fmla="*/ 7434101 h 8229456"/>
              <a:gd name="connsiteX8" fmla="*/ 2400300 w 8213034"/>
              <a:gd name="connsiteY8" fmla="*/ 7434101 h 8229456"/>
              <a:gd name="connsiteX9" fmla="*/ 2400300 w 8213034"/>
              <a:gd name="connsiteY9" fmla="*/ 1678650 h 8229456"/>
              <a:gd name="connsiteX10" fmla="*/ 2530773 w 8213034"/>
              <a:gd name="connsiteY10" fmla="*/ 1447800 h 8229456"/>
              <a:gd name="connsiteX11" fmla="*/ 5372100 w 8213034"/>
              <a:gd name="connsiteY11" fmla="*/ 1447800 h 8229456"/>
              <a:gd name="connsiteX12" fmla="*/ 5372100 w 8213034"/>
              <a:gd name="connsiteY12" fmla="*/ 609600 h 8229456"/>
              <a:gd name="connsiteX13" fmla="*/ 0 w 8213034"/>
              <a:gd name="connsiteY13" fmla="*/ 0 h 8229456"/>
              <a:gd name="connsiteX14" fmla="*/ 8213034 w 8213034"/>
              <a:gd name="connsiteY14" fmla="*/ 0 h 8229456"/>
              <a:gd name="connsiteX15" fmla="*/ 8213034 w 8213034"/>
              <a:gd name="connsiteY15" fmla="*/ 8229456 h 8229456"/>
              <a:gd name="connsiteX16" fmla="*/ 0 w 8213034"/>
              <a:gd name="connsiteY16" fmla="*/ 8229456 h 822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3034" h="8229456">
                <a:moveTo>
                  <a:pt x="2552700" y="1907695"/>
                </a:moveTo>
                <a:lnTo>
                  <a:pt x="2552700" y="7460593"/>
                </a:lnTo>
                <a:lnTo>
                  <a:pt x="6727656" y="7460593"/>
                </a:lnTo>
                <a:lnTo>
                  <a:pt x="6727656" y="1907695"/>
                </a:lnTo>
                <a:close/>
                <a:moveTo>
                  <a:pt x="266700" y="609600"/>
                </a:moveTo>
                <a:lnTo>
                  <a:pt x="266700" y="1295400"/>
                </a:lnTo>
                <a:lnTo>
                  <a:pt x="266700" y="1447800"/>
                </a:lnTo>
                <a:lnTo>
                  <a:pt x="266700" y="7434101"/>
                </a:lnTo>
                <a:lnTo>
                  <a:pt x="2400300" y="7434101"/>
                </a:lnTo>
                <a:lnTo>
                  <a:pt x="2400300" y="1678650"/>
                </a:lnTo>
                <a:lnTo>
                  <a:pt x="2530773" y="1447800"/>
                </a:lnTo>
                <a:lnTo>
                  <a:pt x="5372100" y="1447800"/>
                </a:lnTo>
                <a:lnTo>
                  <a:pt x="5372100" y="609600"/>
                </a:lnTo>
                <a:close/>
                <a:moveTo>
                  <a:pt x="0" y="0"/>
                </a:moveTo>
                <a:lnTo>
                  <a:pt x="8213034" y="0"/>
                </a:lnTo>
                <a:lnTo>
                  <a:pt x="8213034" y="8229456"/>
                </a:lnTo>
                <a:lnTo>
                  <a:pt x="0" y="8229456"/>
                </a:lnTo>
                <a:close/>
              </a:path>
            </a:pathLst>
          </a:custGeom>
          <a:blipFill>
            <a:blip r:embed="rId3"/>
            <a:stretch>
              <a:fillRect t="-25" r="1" b="-23"/>
            </a:stretch>
          </a:blipFill>
        </p:spPr>
        <p:txBody>
          <a:bodyPr wrap="square">
            <a:noAutofit/>
          </a:bodyPr>
          <a:lstStyle/>
          <a:p>
            <a:pPr defTabSz="750333"/>
            <a:endParaRPr lang="ar-SA" sz="1477" dirty="0"/>
          </a:p>
        </p:txBody>
      </p:sp>
      <p:pic>
        <p:nvPicPr>
          <p:cNvPr id="25" name="صورة 24">
            <a:extLst>
              <a:ext uri="{FF2B5EF4-FFF2-40B4-BE49-F238E27FC236}">
                <a16:creationId xmlns:a16="http://schemas.microsoft.com/office/drawing/2014/main" id="{F02B8ABF-0ED2-CB44-A0FA-B307900C65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2603" y="-2313263"/>
            <a:ext cx="15005538" cy="7815140"/>
          </a:xfrm>
          <a:prstGeom prst="rect">
            <a:avLst/>
          </a:prstGeom>
        </p:spPr>
      </p:pic>
      <p:sp>
        <p:nvSpPr>
          <p:cNvPr id="11" name="مربع نص 10">
            <a:extLst>
              <a:ext uri="{FF2B5EF4-FFF2-40B4-BE49-F238E27FC236}">
                <a16:creationId xmlns:a16="http://schemas.microsoft.com/office/drawing/2014/main" id="{56B7AEF7-0331-4BA9-9F6F-3547E7569794}"/>
              </a:ext>
            </a:extLst>
          </p:cNvPr>
          <p:cNvSpPr txBox="1"/>
          <p:nvPr/>
        </p:nvSpPr>
        <p:spPr>
          <a:xfrm>
            <a:off x="6864412" y="1204933"/>
            <a:ext cx="3862192" cy="2026762"/>
          </a:xfrm>
          <a:prstGeom prst="rect">
            <a:avLst/>
          </a:prstGeom>
          <a:solidFill>
            <a:schemeClr val="bg1"/>
          </a:solidFill>
        </p:spPr>
        <p:txBody>
          <a:bodyPr wrap="square" rtlCol="1">
            <a:spAutoFit/>
          </a:bodyPr>
          <a:lstStyle/>
          <a:p>
            <a:endParaRPr lang="ar-SA" dirty="0"/>
          </a:p>
        </p:txBody>
      </p:sp>
      <p:pic>
        <p:nvPicPr>
          <p:cNvPr id="12" name="صورة 11">
            <a:extLst>
              <a:ext uri="{FF2B5EF4-FFF2-40B4-BE49-F238E27FC236}">
                <a16:creationId xmlns:a16="http://schemas.microsoft.com/office/drawing/2014/main" id="{533EC3F1-0E77-4A55-82DB-E9D3FB6E245E}"/>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6545284" y="1038734"/>
            <a:ext cx="4323771" cy="2134535"/>
          </a:xfrm>
          <a:prstGeom prst="rect">
            <a:avLst/>
          </a:prstGeom>
        </p:spPr>
      </p:pic>
    </p:spTree>
    <p:extLst>
      <p:ext uri="{BB962C8B-B14F-4D97-AF65-F5344CB8AC3E}">
        <p14:creationId xmlns:p14="http://schemas.microsoft.com/office/powerpoint/2010/main" val="190864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510717"/>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4939167" y="2479180"/>
            <a:ext cx="5049982" cy="480901"/>
          </a:xfrm>
          <a:prstGeom prst="rect">
            <a:avLst/>
          </a:prstGeom>
          <a:noFill/>
        </p:spPr>
        <p:txBody>
          <a:bodyPr wrap="square">
            <a:spAutoFit/>
          </a:bodyPr>
          <a:lstStyle/>
          <a:p>
            <a:pPr algn="just" rtl="1">
              <a:lnSpc>
                <a:spcPct val="115000"/>
              </a:lnSpc>
            </a:pPr>
            <a:r>
              <a:rPr lang="ar-SA" sz="2400" b="1" dirty="0">
                <a:solidFill>
                  <a:srgbClr val="0000CC"/>
                </a:solidFill>
                <a:latin typeface="Hacen Egypt" panose="02000000000000000000" pitchFamily="2" charset="-78"/>
                <a:ea typeface="Calibri" panose="020F0502020204030204" pitchFamily="34" charset="0"/>
              </a:rPr>
              <a:t>مفهوم سباقات التتابع :</a:t>
            </a:r>
          </a:p>
        </p:txBody>
      </p:sp>
      <p:sp>
        <p:nvSpPr>
          <p:cNvPr id="25" name="مربع نص 24">
            <a:extLst>
              <a:ext uri="{FF2B5EF4-FFF2-40B4-BE49-F238E27FC236}">
                <a16:creationId xmlns:a16="http://schemas.microsoft.com/office/drawing/2014/main" id="{13C2FE41-344F-4EB2-8B56-186F998634D7}"/>
              </a:ext>
            </a:extLst>
          </p:cNvPr>
          <p:cNvSpPr txBox="1"/>
          <p:nvPr/>
        </p:nvSpPr>
        <p:spPr>
          <a:xfrm>
            <a:off x="832032" y="3152039"/>
            <a:ext cx="9893376" cy="2248693"/>
          </a:xfrm>
          <a:prstGeom prst="rect">
            <a:avLst/>
          </a:prstGeom>
          <a:noFill/>
        </p:spPr>
        <p:txBody>
          <a:bodyPr wrap="square">
            <a:spAutoFit/>
          </a:bodyPr>
          <a:lstStyle/>
          <a:p>
            <a:pPr algn="ctr" rtl="1">
              <a:lnSpc>
                <a:spcPct val="150000"/>
              </a:lnSpc>
              <a:spcAft>
                <a:spcPts val="0"/>
              </a:spcAft>
            </a:pPr>
            <a:r>
              <a:rPr lang="ar-SA" sz="2400" b="1" dirty="0">
                <a:latin typeface="Calibri" panose="020F0502020204030204" pitchFamily="34" charset="0"/>
                <a:ea typeface="Times New Roman" panose="02020603050405020304" pitchFamily="18" charset="0"/>
              </a:rPr>
              <a:t>وهي سباقات جري يشترك فيها أربعة لاعبين يقطع كل منهم مسافة تساوي مسافة اللاعب الآخر،</a:t>
            </a:r>
          </a:p>
          <a:p>
            <a:pPr algn="ctr" rtl="1">
              <a:lnSpc>
                <a:spcPct val="150000"/>
              </a:lnSpc>
              <a:spcAft>
                <a:spcPts val="0"/>
              </a:spcAft>
            </a:pPr>
            <a:r>
              <a:rPr lang="ar-SA" sz="2400" b="1" dirty="0">
                <a:latin typeface="Calibri" panose="020F0502020204030204" pitchFamily="34" charset="0"/>
                <a:ea typeface="Times New Roman" panose="02020603050405020304" pitchFamily="18" charset="0"/>
              </a:rPr>
              <a:t>ويحمل اللاعب عصاً قصيرة ينقلها في يد اللاعب التالي داخل منطقة محددة حيث يسمح</a:t>
            </a:r>
          </a:p>
          <a:p>
            <a:pPr algn="ctr" rtl="1">
              <a:lnSpc>
                <a:spcPct val="150000"/>
              </a:lnSpc>
              <a:spcAft>
                <a:spcPts val="0"/>
              </a:spcAft>
            </a:pPr>
            <a:r>
              <a:rPr lang="ar-SA" sz="2400" b="1" dirty="0">
                <a:latin typeface="Calibri" panose="020F0502020204030204" pitchFamily="34" charset="0"/>
                <a:ea typeface="Times New Roman" panose="02020603050405020304" pitchFamily="18" charset="0"/>
              </a:rPr>
              <a:t> بنقل العصا من يد اللاعب إلى زميله الآخر خلال مسافة طولها ( 30م ) محددة بعشرة أمتار</a:t>
            </a:r>
          </a:p>
          <a:p>
            <a:pPr algn="ctr" rtl="1">
              <a:lnSpc>
                <a:spcPct val="150000"/>
              </a:lnSpc>
              <a:spcAft>
                <a:spcPts val="600"/>
              </a:spcAft>
            </a:pPr>
            <a:r>
              <a:rPr lang="ar-SA" sz="2400" b="1" dirty="0">
                <a:latin typeface="Calibri" panose="020F0502020204030204" pitchFamily="34" charset="0"/>
                <a:ea typeface="Times New Roman" panose="02020603050405020304" pitchFamily="18" charset="0"/>
              </a:rPr>
              <a:t> قبل وعشرة أمتار بعد خط نهاية المسافة المقطوعة وتسمى بمنطقة الحركة.</a:t>
            </a:r>
            <a:endParaRPr lang="en-US" sz="2400" b="1" dirty="0">
              <a:latin typeface="Calibri" panose="020F0502020204030204" pitchFamily="34" charset="0"/>
              <a:ea typeface="Calibri" panose="020F0502020204030204" pitchFamily="34" charset="0"/>
            </a:endParaRPr>
          </a:p>
        </p:txBody>
      </p:sp>
      <p:pic>
        <p:nvPicPr>
          <p:cNvPr id="23" name="صورة 22">
            <a:extLst>
              <a:ext uri="{FF2B5EF4-FFF2-40B4-BE49-F238E27FC236}">
                <a16:creationId xmlns:a16="http://schemas.microsoft.com/office/drawing/2014/main" id="{7EB71253-4D1B-4B0C-AAF9-DB6AF208D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009" y="945250"/>
            <a:ext cx="2235585" cy="2235585"/>
          </a:xfrm>
          <a:prstGeom prst="rect">
            <a:avLst/>
          </a:prstGeom>
        </p:spPr>
      </p:pic>
      <p:pic>
        <p:nvPicPr>
          <p:cNvPr id="21" name="صورة 20">
            <a:extLst>
              <a:ext uri="{FF2B5EF4-FFF2-40B4-BE49-F238E27FC236}">
                <a16:creationId xmlns:a16="http://schemas.microsoft.com/office/drawing/2014/main" id="{04B051CC-ACCC-45FA-86C9-FAAD1900D0CB}"/>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279954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510717"/>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4274511" y="2479180"/>
            <a:ext cx="5714638" cy="503215"/>
          </a:xfrm>
          <a:prstGeom prst="rect">
            <a:avLst/>
          </a:prstGeom>
          <a:noFill/>
        </p:spPr>
        <p:txBody>
          <a:bodyPr wrap="square">
            <a:spAutoFit/>
          </a:bodyPr>
          <a:lstStyle/>
          <a:p>
            <a:pPr algn="r" rtl="1">
              <a:lnSpc>
                <a:spcPct val="115000"/>
              </a:lnSpc>
              <a:spcAft>
                <a:spcPts val="600"/>
              </a:spcAft>
            </a:pPr>
            <a:r>
              <a:rPr lang="ar-SA" sz="2400" b="1" dirty="0">
                <a:solidFill>
                  <a:srgbClr val="0000CC"/>
                </a:solidFill>
                <a:latin typeface="Hacen Beirut" panose="02000000000000000000" pitchFamily="2" charset="-78"/>
                <a:ea typeface="Times New Roman" panose="02020603050405020304" pitchFamily="18" charset="0"/>
              </a:rPr>
              <a:t>وأهم هذه السباقات المعتمدة في البرنامج الأولمبي :</a:t>
            </a:r>
            <a:endParaRPr lang="en-US" sz="2400" b="1" dirty="0">
              <a:solidFill>
                <a:srgbClr val="0000CC"/>
              </a:solidFill>
              <a:latin typeface="Hacen Beirut" panose="02000000000000000000" pitchFamily="2" charset="-78"/>
              <a:ea typeface="Calibri" panose="020F0502020204030204" pitchFamily="34" charset="0"/>
            </a:endParaRPr>
          </a:p>
        </p:txBody>
      </p:sp>
      <p:sp>
        <p:nvSpPr>
          <p:cNvPr id="25" name="مربع نص 24">
            <a:extLst>
              <a:ext uri="{FF2B5EF4-FFF2-40B4-BE49-F238E27FC236}">
                <a16:creationId xmlns:a16="http://schemas.microsoft.com/office/drawing/2014/main" id="{13C2FE41-344F-4EB2-8B56-186F998634D7}"/>
              </a:ext>
            </a:extLst>
          </p:cNvPr>
          <p:cNvSpPr txBox="1"/>
          <p:nvPr/>
        </p:nvSpPr>
        <p:spPr>
          <a:xfrm>
            <a:off x="832032" y="3225779"/>
            <a:ext cx="9893376" cy="1463862"/>
          </a:xfrm>
          <a:prstGeom prst="rect">
            <a:avLst/>
          </a:prstGeom>
          <a:noFill/>
        </p:spPr>
        <p:txBody>
          <a:bodyPr wrap="square">
            <a:spAutoFit/>
          </a:bodyPr>
          <a:lstStyle/>
          <a:p>
            <a:pPr algn="ctr" rtl="1">
              <a:lnSpc>
                <a:spcPct val="200000"/>
              </a:lnSpc>
              <a:spcAft>
                <a:spcPts val="0"/>
              </a:spcAft>
            </a:pPr>
            <a:r>
              <a:rPr lang="ar-SA" sz="2400" b="1" dirty="0">
                <a:latin typeface="Times New Roman" panose="02020603050405020304" pitchFamily="18" charset="0"/>
                <a:ea typeface="Times New Roman" panose="02020603050405020304" pitchFamily="18" charset="0"/>
              </a:rPr>
              <a:t> 1 /  </a:t>
            </a:r>
            <a:r>
              <a:rPr lang="ar-SA" sz="2400" b="1" dirty="0">
                <a:solidFill>
                  <a:srgbClr val="006600"/>
                </a:solidFill>
                <a:latin typeface="Times New Roman" panose="02020603050405020304" pitchFamily="18" charset="0"/>
                <a:ea typeface="Times New Roman" panose="02020603050405020304" pitchFamily="18" charset="0"/>
              </a:rPr>
              <a:t>4 ×100 متر أي مسافة 400 متر    </a:t>
            </a:r>
          </a:p>
          <a:p>
            <a:pPr algn="ctr" rtl="1">
              <a:lnSpc>
                <a:spcPct val="200000"/>
              </a:lnSpc>
              <a:spcAft>
                <a:spcPts val="0"/>
              </a:spcAft>
            </a:pPr>
            <a:r>
              <a:rPr lang="ar-SA" sz="2400" b="1" dirty="0">
                <a:latin typeface="Times New Roman" panose="02020603050405020304" pitchFamily="18" charset="0"/>
                <a:ea typeface="Times New Roman" panose="02020603050405020304" pitchFamily="18" charset="0"/>
              </a:rPr>
              <a:t>  2 /  </a:t>
            </a:r>
            <a:r>
              <a:rPr lang="ar-SA" sz="2400" b="1" dirty="0">
                <a:solidFill>
                  <a:srgbClr val="006600"/>
                </a:solidFill>
                <a:latin typeface="Times New Roman" panose="02020603050405020304" pitchFamily="18" charset="0"/>
                <a:ea typeface="Times New Roman" panose="02020603050405020304" pitchFamily="18" charset="0"/>
              </a:rPr>
              <a:t>4 × 400 أي مسافة 1600 متر</a:t>
            </a:r>
            <a:endParaRPr lang="en-US" sz="2400" b="1" dirty="0">
              <a:solidFill>
                <a:srgbClr val="006600"/>
              </a:solidFill>
              <a:latin typeface="Calibri" panose="020F0502020204030204" pitchFamily="34" charset="0"/>
              <a:ea typeface="Calibri" panose="020F0502020204030204" pitchFamily="34" charset="0"/>
            </a:endParaRPr>
          </a:p>
        </p:txBody>
      </p:sp>
      <p:pic>
        <p:nvPicPr>
          <p:cNvPr id="21" name="صورة 20">
            <a:extLst>
              <a:ext uri="{FF2B5EF4-FFF2-40B4-BE49-F238E27FC236}">
                <a16:creationId xmlns:a16="http://schemas.microsoft.com/office/drawing/2014/main" id="{8AC99C87-12DF-4524-8A10-4F31AC30B55B}"/>
              </a:ext>
            </a:extLst>
          </p:cNvPr>
          <p:cNvPicPr>
            <a:picLocks noChangeAspect="1"/>
          </p:cNvPicPr>
          <p:nvPr/>
        </p:nvPicPr>
        <p:blipFill rotWithShape="1">
          <a:blip r:embed="rId4">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301006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p:cTn id="1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25">
                                            <p:txEl>
                                              <p:pRg st="1" end="1"/>
                                            </p:txEl>
                                          </p:spTgt>
                                        </p:tgtEl>
                                        <p:attrNameLst>
                                          <p:attrName>style.visibility</p:attrName>
                                        </p:attrNameLst>
                                      </p:cBhvr>
                                      <p:to>
                                        <p:strVal val="visible"/>
                                      </p:to>
                                    </p:set>
                                    <p:anim calcmode="lin" valueType="num">
                                      <p:cBhvr>
                                        <p:cTn id="25" dur="1000" fill="hold"/>
                                        <p:tgtEl>
                                          <p:spTgt spid="25">
                                            <p:txEl>
                                              <p:pRg st="1" end="1"/>
                                            </p:txEl>
                                          </p:spTgt>
                                        </p:tgtEl>
                                        <p:attrNameLst>
                                          <p:attrName>ppt_w</p:attrName>
                                        </p:attrNameLst>
                                      </p:cBhvr>
                                      <p:tavLst>
                                        <p:tav tm="0">
                                          <p:val>
                                            <p:strVal val="#ppt_w+.3"/>
                                          </p:val>
                                        </p:tav>
                                        <p:tav tm="100000">
                                          <p:val>
                                            <p:strVal val="#ppt_w"/>
                                          </p:val>
                                        </p:tav>
                                      </p:tavLst>
                                    </p:anim>
                                    <p:anim calcmode="lin" valueType="num">
                                      <p:cBhvr>
                                        <p:cTn id="26" dur="1000" fill="hold"/>
                                        <p:tgtEl>
                                          <p:spTgt spid="25">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4939167" y="2479180"/>
            <a:ext cx="5049982" cy="503215"/>
          </a:xfrm>
          <a:prstGeom prst="rect">
            <a:avLst/>
          </a:prstGeom>
          <a:noFill/>
        </p:spPr>
        <p:txBody>
          <a:bodyPr wrap="square">
            <a:spAutoFit/>
          </a:bodyPr>
          <a:lstStyle/>
          <a:p>
            <a:pPr algn="just" rtl="1">
              <a:lnSpc>
                <a:spcPct val="115000"/>
              </a:lnSpc>
              <a:spcAft>
                <a:spcPts val="1000"/>
              </a:spcAft>
            </a:pPr>
            <a:r>
              <a:rPr lang="ar-SA" sz="2400" b="1" dirty="0">
                <a:solidFill>
                  <a:srgbClr val="0000CC"/>
                </a:solidFill>
                <a:latin typeface="Hacen Beirut" panose="02000000000000000000" pitchFamily="2" charset="-78"/>
                <a:ea typeface="Calibri" panose="020F0502020204030204" pitchFamily="34" charset="0"/>
              </a:rPr>
              <a:t>مسك العصا :</a:t>
            </a:r>
            <a:endParaRPr lang="en-US" sz="2400" b="1" dirty="0">
              <a:solidFill>
                <a:srgbClr val="0000CC"/>
              </a:solidFill>
              <a:latin typeface="Hacen Beirut" panose="02000000000000000000" pitchFamily="2" charset="-78"/>
              <a:ea typeface="Calibri" panose="020F0502020204030204" pitchFamily="34" charset="0"/>
            </a:endParaRPr>
          </a:p>
        </p:txBody>
      </p:sp>
      <p:sp>
        <p:nvSpPr>
          <p:cNvPr id="44" name="مربع نص 43">
            <a:extLst>
              <a:ext uri="{FF2B5EF4-FFF2-40B4-BE49-F238E27FC236}">
                <a16:creationId xmlns:a16="http://schemas.microsoft.com/office/drawing/2014/main" id="{9392816E-877B-460A-860F-F78E19156598}"/>
              </a:ext>
            </a:extLst>
          </p:cNvPr>
          <p:cNvSpPr txBox="1"/>
          <p:nvPr/>
        </p:nvSpPr>
        <p:spPr>
          <a:xfrm>
            <a:off x="1663464" y="3899845"/>
            <a:ext cx="8060016" cy="517065"/>
          </a:xfrm>
          <a:prstGeom prst="rect">
            <a:avLst/>
          </a:prstGeom>
          <a:noFill/>
        </p:spPr>
        <p:txBody>
          <a:bodyPr wrap="square">
            <a:spAutoFit/>
          </a:bodyPr>
          <a:lstStyle/>
          <a:p>
            <a:pPr algn="r" rtl="1">
              <a:lnSpc>
                <a:spcPct val="115000"/>
              </a:lnSpc>
              <a:spcAft>
                <a:spcPts val="0"/>
              </a:spcAft>
            </a:pPr>
            <a:r>
              <a:rPr lang="ar-SA" sz="2400" b="1" dirty="0">
                <a:solidFill>
                  <a:srgbClr val="006600"/>
                </a:solidFill>
                <a:latin typeface="Hacen Egypt" panose="02000000000000000000" pitchFamily="2" charset="-78"/>
                <a:ea typeface="Times New Roman" panose="02020603050405020304" pitchFamily="18" charset="0"/>
              </a:rPr>
              <a:t>يتم بطريقتين وعلى المتسابق اختيار الطريقة التي تناسب أصابعه وهما :</a:t>
            </a:r>
            <a:endParaRPr lang="en-US" sz="2400" b="1" dirty="0">
              <a:solidFill>
                <a:srgbClr val="006600"/>
              </a:solidFill>
              <a:latin typeface="Hacen Egypt" panose="02000000000000000000" pitchFamily="2" charset="-78"/>
              <a:ea typeface="Calibri" panose="020F0502020204030204" pitchFamily="34" charset="0"/>
            </a:endParaRPr>
          </a:p>
        </p:txBody>
      </p:sp>
      <p:pic>
        <p:nvPicPr>
          <p:cNvPr id="21" name="صورة 20">
            <a:extLst>
              <a:ext uri="{FF2B5EF4-FFF2-40B4-BE49-F238E27FC236}">
                <a16:creationId xmlns:a16="http://schemas.microsoft.com/office/drawing/2014/main" id="{BD8896AC-A3B6-4709-AB78-37E0FFDA0F76}"/>
              </a:ext>
            </a:extLst>
          </p:cNvPr>
          <p:cNvPicPr>
            <a:picLocks noChangeAspect="1"/>
          </p:cNvPicPr>
          <p:nvPr/>
        </p:nvPicPr>
        <p:blipFill rotWithShape="1">
          <a:blip r:embed="rId4">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120866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4939167" y="2479180"/>
            <a:ext cx="5049982" cy="503215"/>
          </a:xfrm>
          <a:prstGeom prst="rect">
            <a:avLst/>
          </a:prstGeom>
          <a:noFill/>
        </p:spPr>
        <p:txBody>
          <a:bodyPr wrap="square">
            <a:spAutoFit/>
          </a:bodyPr>
          <a:lstStyle/>
          <a:p>
            <a:pPr algn="just" rtl="1">
              <a:lnSpc>
                <a:spcPct val="115000"/>
              </a:lnSpc>
              <a:spcAft>
                <a:spcPts val="1000"/>
              </a:spcAft>
            </a:pPr>
            <a:r>
              <a:rPr lang="ar-SA" sz="2400" b="1" dirty="0">
                <a:solidFill>
                  <a:srgbClr val="FF0000"/>
                </a:solidFill>
                <a:latin typeface="Hacen Beirut" panose="02000000000000000000" pitchFamily="2" charset="-78"/>
                <a:ea typeface="Calibri" panose="020F0502020204030204" pitchFamily="34" charset="0"/>
              </a:rPr>
              <a:t>الطريقة الأولى :</a:t>
            </a:r>
            <a:endParaRPr lang="en-US" sz="2400" b="1" dirty="0">
              <a:solidFill>
                <a:srgbClr val="FF0000"/>
              </a:solidFill>
              <a:latin typeface="Hacen Beirut" panose="02000000000000000000" pitchFamily="2" charset="-78"/>
              <a:ea typeface="Calibri" panose="020F0502020204030204" pitchFamily="34" charset="0"/>
            </a:endParaRPr>
          </a:p>
        </p:txBody>
      </p:sp>
      <p:sp>
        <p:nvSpPr>
          <p:cNvPr id="26" name="مربع نص 25">
            <a:extLst>
              <a:ext uri="{FF2B5EF4-FFF2-40B4-BE49-F238E27FC236}">
                <a16:creationId xmlns:a16="http://schemas.microsoft.com/office/drawing/2014/main" id="{DEA6662C-7206-40B6-9AD5-3E0EF145E2C0}"/>
              </a:ext>
            </a:extLst>
          </p:cNvPr>
          <p:cNvSpPr txBox="1"/>
          <p:nvPr/>
        </p:nvSpPr>
        <p:spPr>
          <a:xfrm>
            <a:off x="4024641" y="3885345"/>
            <a:ext cx="5671913" cy="489749"/>
          </a:xfrm>
          <a:prstGeom prst="rect">
            <a:avLst/>
          </a:prstGeom>
          <a:noFill/>
        </p:spPr>
        <p:txBody>
          <a:bodyPr wrap="square">
            <a:spAutoFit/>
          </a:bodyPr>
          <a:lstStyle/>
          <a:p>
            <a:pPr algn="r" rtl="1">
              <a:lnSpc>
                <a:spcPct val="115000"/>
              </a:lnSpc>
              <a:spcAft>
                <a:spcPts val="600"/>
              </a:spcAft>
            </a:pPr>
            <a:r>
              <a:rPr lang="ar-SA" sz="2400" b="1" dirty="0">
                <a:solidFill>
                  <a:srgbClr val="222222"/>
                </a:solidFill>
                <a:latin typeface="Calibri" panose="020F0502020204030204" pitchFamily="34" charset="0"/>
                <a:ea typeface="Times New Roman" panose="02020603050405020304" pitchFamily="18" charset="0"/>
              </a:rPr>
              <a:t>1- </a:t>
            </a:r>
            <a:r>
              <a:rPr lang="ar-SA" sz="2400" b="1" dirty="0">
                <a:latin typeface="Calibri" panose="020F0502020204030204" pitchFamily="34" charset="0"/>
                <a:ea typeface="Times New Roman" panose="02020603050405020304" pitchFamily="18" charset="0"/>
              </a:rPr>
              <a:t>مسك العصا بالخنصر والبنصر والوسطى والإبهام</a:t>
            </a:r>
            <a:r>
              <a:rPr lang="ar-SA" sz="2400" b="1" dirty="0">
                <a:solidFill>
                  <a:srgbClr val="222222"/>
                </a:solidFill>
                <a:latin typeface="Calibri" panose="020F0502020204030204" pitchFamily="34" charset="0"/>
                <a:ea typeface="Times New Roman" panose="02020603050405020304" pitchFamily="18" charset="0"/>
              </a:rPr>
              <a:t>.                                      </a:t>
            </a:r>
            <a:endParaRPr lang="en-US" sz="2400" b="1" dirty="0">
              <a:latin typeface="Calibri" panose="020F0502020204030204" pitchFamily="34" charset="0"/>
              <a:ea typeface="Calibri" panose="020F0502020204030204" pitchFamily="34" charset="0"/>
            </a:endParaRPr>
          </a:p>
        </p:txBody>
      </p:sp>
      <p:pic>
        <p:nvPicPr>
          <p:cNvPr id="48" name="صورة 47">
            <a:extLst>
              <a:ext uri="{FF2B5EF4-FFF2-40B4-BE49-F238E27FC236}">
                <a16:creationId xmlns:a16="http://schemas.microsoft.com/office/drawing/2014/main" id="{1F23203E-F1C1-4188-838E-588F50B88708}"/>
              </a:ext>
            </a:extLst>
          </p:cNvPr>
          <p:cNvPicPr>
            <a:picLocks noChangeAspect="1"/>
          </p:cNvPicPr>
          <p:nvPr/>
        </p:nvPicPr>
        <p:blipFill rotWithShape="1">
          <a:blip r:embed="rId4">
            <a:clrChange>
              <a:clrFrom>
                <a:srgbClr val="FFFFFF"/>
              </a:clrFrom>
              <a:clrTo>
                <a:srgbClr val="FFFFFF">
                  <a:alpha val="0"/>
                </a:srgbClr>
              </a:clrTo>
            </a:clrChange>
          </a:blip>
          <a:srcRect l="49102"/>
          <a:stretch/>
        </p:blipFill>
        <p:spPr>
          <a:xfrm>
            <a:off x="647404" y="1972012"/>
            <a:ext cx="2759159" cy="1940849"/>
          </a:xfrm>
          <a:prstGeom prst="rect">
            <a:avLst/>
          </a:prstGeom>
        </p:spPr>
      </p:pic>
      <p:pic>
        <p:nvPicPr>
          <p:cNvPr id="21" name="صورة 20">
            <a:extLst>
              <a:ext uri="{FF2B5EF4-FFF2-40B4-BE49-F238E27FC236}">
                <a16:creationId xmlns:a16="http://schemas.microsoft.com/office/drawing/2014/main" id="{A2B8C97C-90ED-4AA2-B5D8-1772398DF311}"/>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16498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circle(in)">
                                      <p:cBhvr>
                                        <p:cTn id="25" dur="2000"/>
                                        <p:tgtEl>
                                          <p:spTgt spid="26"/>
                                        </p:tgtEl>
                                      </p:cBhvr>
                                    </p:animEffect>
                                  </p:childTnLst>
                                </p:cTn>
                              </p:par>
                              <p:par>
                                <p:cTn id="26" presetID="6" presetClass="entr" presetSubtype="16"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circle(in)">
                                      <p:cBhvr>
                                        <p:cTn id="28"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4939167" y="2479180"/>
            <a:ext cx="5049982" cy="503215"/>
          </a:xfrm>
          <a:prstGeom prst="rect">
            <a:avLst/>
          </a:prstGeom>
          <a:noFill/>
        </p:spPr>
        <p:txBody>
          <a:bodyPr wrap="square">
            <a:spAutoFit/>
          </a:bodyPr>
          <a:lstStyle/>
          <a:p>
            <a:pPr algn="just" rtl="1">
              <a:lnSpc>
                <a:spcPct val="115000"/>
              </a:lnSpc>
              <a:spcAft>
                <a:spcPts val="1000"/>
              </a:spcAft>
            </a:pPr>
            <a:r>
              <a:rPr lang="ar-SA" sz="2400" b="1" dirty="0">
                <a:solidFill>
                  <a:srgbClr val="FF0000"/>
                </a:solidFill>
                <a:latin typeface="Hacen Beirut" panose="02000000000000000000" pitchFamily="2" charset="-78"/>
                <a:ea typeface="Calibri" panose="020F0502020204030204" pitchFamily="34" charset="0"/>
              </a:rPr>
              <a:t>الطريقة الثانية :</a:t>
            </a:r>
            <a:endParaRPr lang="en-US" sz="2400" b="1" dirty="0">
              <a:solidFill>
                <a:srgbClr val="FF0000"/>
              </a:solidFill>
              <a:latin typeface="Hacen Beirut" panose="02000000000000000000" pitchFamily="2" charset="-78"/>
              <a:ea typeface="Calibri" panose="020F0502020204030204" pitchFamily="34" charset="0"/>
            </a:endParaRPr>
          </a:p>
        </p:txBody>
      </p:sp>
      <p:sp>
        <p:nvSpPr>
          <p:cNvPr id="26" name="مربع نص 25">
            <a:extLst>
              <a:ext uri="{FF2B5EF4-FFF2-40B4-BE49-F238E27FC236}">
                <a16:creationId xmlns:a16="http://schemas.microsoft.com/office/drawing/2014/main" id="{DEA6662C-7206-40B6-9AD5-3E0EF145E2C0}"/>
              </a:ext>
            </a:extLst>
          </p:cNvPr>
          <p:cNvSpPr txBox="1"/>
          <p:nvPr/>
        </p:nvSpPr>
        <p:spPr>
          <a:xfrm>
            <a:off x="4024641" y="3885341"/>
            <a:ext cx="5671913" cy="461665"/>
          </a:xfrm>
          <a:prstGeom prst="rect">
            <a:avLst/>
          </a:prstGeom>
          <a:noFill/>
        </p:spPr>
        <p:txBody>
          <a:bodyPr wrap="square">
            <a:spAutoFit/>
          </a:bodyPr>
          <a:lstStyle/>
          <a:p>
            <a:pPr algn="r"/>
            <a:r>
              <a:rPr lang="ar-SA" sz="2400" b="1" dirty="0">
                <a:solidFill>
                  <a:srgbClr val="222222"/>
                </a:solidFill>
                <a:latin typeface="Calibri" panose="020F0502020204030204" pitchFamily="34" charset="0"/>
                <a:ea typeface="Times New Roman" panose="02020603050405020304" pitchFamily="18" charset="0"/>
              </a:rPr>
              <a:t>2- </a:t>
            </a:r>
            <a:r>
              <a:rPr lang="ar-SA" sz="2400" b="1" dirty="0">
                <a:latin typeface="Calibri" panose="020F0502020204030204" pitchFamily="34" charset="0"/>
                <a:ea typeface="Times New Roman" panose="02020603050405020304" pitchFamily="18" charset="0"/>
              </a:rPr>
              <a:t>مسك العصا بين السبابة والإبهام </a:t>
            </a:r>
            <a:r>
              <a:rPr lang="ar-SA" sz="2400" b="1" dirty="0">
                <a:solidFill>
                  <a:srgbClr val="222222"/>
                </a:solidFill>
                <a:latin typeface="Calibri" panose="020F0502020204030204" pitchFamily="34" charset="0"/>
                <a:ea typeface="Times New Roman" panose="02020603050405020304" pitchFamily="18" charset="0"/>
              </a:rPr>
              <a:t>.</a:t>
            </a:r>
            <a:endParaRPr lang="ar-SA" sz="2400" b="1" dirty="0"/>
          </a:p>
        </p:txBody>
      </p:sp>
      <p:pic>
        <p:nvPicPr>
          <p:cNvPr id="22" name="صورة 21">
            <a:extLst>
              <a:ext uri="{FF2B5EF4-FFF2-40B4-BE49-F238E27FC236}">
                <a16:creationId xmlns:a16="http://schemas.microsoft.com/office/drawing/2014/main" id="{7445622E-B953-4501-BF6D-203F7381501A}"/>
              </a:ext>
            </a:extLst>
          </p:cNvPr>
          <p:cNvPicPr>
            <a:picLocks noChangeAspect="1"/>
          </p:cNvPicPr>
          <p:nvPr/>
        </p:nvPicPr>
        <p:blipFill rotWithShape="1">
          <a:blip r:embed="rId4"/>
          <a:srcRect r="50000"/>
          <a:stretch/>
        </p:blipFill>
        <p:spPr>
          <a:xfrm>
            <a:off x="1119052" y="2217566"/>
            <a:ext cx="2521515" cy="1805530"/>
          </a:xfrm>
          <a:prstGeom prst="rect">
            <a:avLst/>
          </a:prstGeom>
        </p:spPr>
      </p:pic>
      <p:pic>
        <p:nvPicPr>
          <p:cNvPr id="21" name="صورة 20">
            <a:extLst>
              <a:ext uri="{FF2B5EF4-FFF2-40B4-BE49-F238E27FC236}">
                <a16:creationId xmlns:a16="http://schemas.microsoft.com/office/drawing/2014/main" id="{060EC677-7110-48BA-82B9-3D2AB2336EC9}"/>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294635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circle(in)">
                                      <p:cBhvr>
                                        <p:cTn id="25" dur="2000"/>
                                        <p:tgtEl>
                                          <p:spTgt spid="26"/>
                                        </p:tgtEl>
                                      </p:cBhvr>
                                    </p:animEffect>
                                  </p:childTnLst>
                                </p:cTn>
                              </p:par>
                              <p:par>
                                <p:cTn id="26" presetID="6" presetClass="entr" presetSubtype="16"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in)">
                                      <p:cBhvr>
                                        <p:cTn id="2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4939167" y="2479180"/>
            <a:ext cx="5049982" cy="503215"/>
          </a:xfrm>
          <a:prstGeom prst="rect">
            <a:avLst/>
          </a:prstGeom>
          <a:noFill/>
        </p:spPr>
        <p:txBody>
          <a:bodyPr wrap="square">
            <a:spAutoFit/>
          </a:bodyPr>
          <a:lstStyle/>
          <a:p>
            <a:pPr algn="r" rtl="1">
              <a:lnSpc>
                <a:spcPct val="115000"/>
              </a:lnSpc>
              <a:spcAft>
                <a:spcPts val="0"/>
              </a:spcAft>
            </a:pPr>
            <a:r>
              <a:rPr lang="ar-SA" sz="2400" b="1" dirty="0">
                <a:solidFill>
                  <a:srgbClr val="0000CC"/>
                </a:solidFill>
                <a:latin typeface="Hacen Beirut" panose="02000000000000000000" pitchFamily="2" charset="-78"/>
                <a:ea typeface="Times New Roman" panose="02020603050405020304" pitchFamily="18" charset="0"/>
              </a:rPr>
              <a:t>عملية تمرير العصا في منطقة التسليم والتسلم :</a:t>
            </a:r>
            <a:endParaRPr lang="en-US" sz="2400" b="1" dirty="0">
              <a:solidFill>
                <a:srgbClr val="0000CC"/>
              </a:solidFill>
              <a:latin typeface="Hacen Beirut" panose="02000000000000000000" pitchFamily="2" charset="-78"/>
              <a:ea typeface="Calibri" panose="020F0502020204030204" pitchFamily="34" charset="0"/>
            </a:endParaRPr>
          </a:p>
        </p:txBody>
      </p:sp>
      <p:pic>
        <p:nvPicPr>
          <p:cNvPr id="25" name="صورة 24">
            <a:extLst>
              <a:ext uri="{FF2B5EF4-FFF2-40B4-BE49-F238E27FC236}">
                <a16:creationId xmlns:a16="http://schemas.microsoft.com/office/drawing/2014/main" id="{64DEBD72-E798-45A1-AE65-582170D39810}"/>
              </a:ext>
            </a:extLst>
          </p:cNvPr>
          <p:cNvPicPr>
            <a:picLocks noChangeAspect="1"/>
          </p:cNvPicPr>
          <p:nvPr/>
        </p:nvPicPr>
        <p:blipFill>
          <a:blip r:embed="rId4">
            <a:clrChange>
              <a:clrFrom>
                <a:srgbClr val="FBFBFD"/>
              </a:clrFrom>
              <a:clrTo>
                <a:srgbClr val="FBFBFD">
                  <a:alpha val="0"/>
                </a:srgbClr>
              </a:clrTo>
            </a:clrChange>
          </a:blip>
          <a:stretch>
            <a:fillRect/>
          </a:stretch>
        </p:blipFill>
        <p:spPr>
          <a:xfrm>
            <a:off x="2830177" y="3135761"/>
            <a:ext cx="6415921" cy="3277749"/>
          </a:xfrm>
          <a:prstGeom prst="rect">
            <a:avLst/>
          </a:prstGeom>
        </p:spPr>
      </p:pic>
      <p:pic>
        <p:nvPicPr>
          <p:cNvPr id="21" name="صورة 20">
            <a:extLst>
              <a:ext uri="{FF2B5EF4-FFF2-40B4-BE49-F238E27FC236}">
                <a16:creationId xmlns:a16="http://schemas.microsoft.com/office/drawing/2014/main" id="{0DC8F027-2469-473C-BBDB-1DD50F72597F}"/>
              </a:ext>
            </a:extLst>
          </p:cNvPr>
          <p:cNvPicPr>
            <a:picLocks noChangeAspect="1"/>
          </p:cNvPicPr>
          <p:nvPr/>
        </p:nvPicPr>
        <p:blipFill rotWithShape="1">
          <a:blip r:embed="rId5">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156490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circle(in)">
                                      <p:cBhvr>
                                        <p:cTn id="1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60203B8C-C9CE-4601-804E-895D62B72EB4}"/>
              </a:ext>
            </a:extLst>
          </p:cNvPr>
          <p:cNvGrpSpPr/>
          <p:nvPr/>
        </p:nvGrpSpPr>
        <p:grpSpPr>
          <a:xfrm>
            <a:off x="10932710" y="0"/>
            <a:ext cx="1288318" cy="6858000"/>
            <a:chOff x="0" y="0"/>
            <a:chExt cx="2576636" cy="13716000"/>
          </a:xfrm>
        </p:grpSpPr>
        <p:sp>
          <p:nvSpPr>
            <p:cNvPr id="28" name="AutoShape 3">
              <a:extLst>
                <a:ext uri="{FF2B5EF4-FFF2-40B4-BE49-F238E27FC236}">
                  <a16:creationId xmlns:a16="http://schemas.microsoft.com/office/drawing/2014/main" id="{7A8F4110-701F-4DCF-A223-09467F1C0747}"/>
                </a:ext>
              </a:extLst>
            </p:cNvPr>
            <p:cNvSpPr/>
            <p:nvPr/>
          </p:nvSpPr>
          <p:spPr>
            <a:xfrm rot="-10800000">
              <a:off x="2296160" y="0"/>
              <a:ext cx="280476" cy="13716000"/>
            </a:xfrm>
            <a:prstGeom prst="rect">
              <a:avLst/>
            </a:prstGeom>
            <a:solidFill>
              <a:srgbClr val="62DBC8">
                <a:alpha val="19607"/>
              </a:srgbClr>
            </a:solidFill>
          </p:spPr>
        </p:sp>
        <p:sp>
          <p:nvSpPr>
            <p:cNvPr id="29" name="AutoShape 4">
              <a:extLst>
                <a:ext uri="{FF2B5EF4-FFF2-40B4-BE49-F238E27FC236}">
                  <a16:creationId xmlns:a16="http://schemas.microsoft.com/office/drawing/2014/main" id="{75A7FBD9-A841-4D22-91AD-D8CB1B15D191}"/>
                </a:ext>
              </a:extLst>
            </p:cNvPr>
            <p:cNvSpPr/>
            <p:nvPr/>
          </p:nvSpPr>
          <p:spPr>
            <a:xfrm rot="-10800000">
              <a:off x="1722639" y="0"/>
              <a:ext cx="279957" cy="13716000"/>
            </a:xfrm>
            <a:prstGeom prst="rect">
              <a:avLst/>
            </a:prstGeom>
            <a:solidFill>
              <a:srgbClr val="62DBC8">
                <a:alpha val="49803"/>
              </a:srgbClr>
            </a:solidFill>
          </p:spPr>
        </p:sp>
        <p:sp>
          <p:nvSpPr>
            <p:cNvPr id="30" name="AutoShape 5">
              <a:extLst>
                <a:ext uri="{FF2B5EF4-FFF2-40B4-BE49-F238E27FC236}">
                  <a16:creationId xmlns:a16="http://schemas.microsoft.com/office/drawing/2014/main" id="{2E97DEEE-CE36-4499-8122-49499FEC3081}"/>
                </a:ext>
              </a:extLst>
            </p:cNvPr>
            <p:cNvSpPr/>
            <p:nvPr/>
          </p:nvSpPr>
          <p:spPr>
            <a:xfrm rot="-10800000">
              <a:off x="1147559" y="0"/>
              <a:ext cx="280997" cy="13716000"/>
            </a:xfrm>
            <a:prstGeom prst="rect">
              <a:avLst/>
            </a:prstGeom>
            <a:solidFill>
              <a:srgbClr val="62DBC8"/>
            </a:solidFill>
          </p:spPr>
        </p:sp>
        <p:sp>
          <p:nvSpPr>
            <p:cNvPr id="31" name="AutoShape 6">
              <a:extLst>
                <a:ext uri="{FF2B5EF4-FFF2-40B4-BE49-F238E27FC236}">
                  <a16:creationId xmlns:a16="http://schemas.microsoft.com/office/drawing/2014/main" id="{624E5DD4-1E16-4822-9451-1140D7CECCEB}"/>
                </a:ext>
              </a:extLst>
            </p:cNvPr>
            <p:cNvSpPr/>
            <p:nvPr/>
          </p:nvSpPr>
          <p:spPr>
            <a:xfrm rot="-10800000">
              <a:off x="576106" y="0"/>
              <a:ext cx="278410" cy="13716000"/>
            </a:xfrm>
            <a:prstGeom prst="rect">
              <a:avLst/>
            </a:prstGeom>
            <a:solidFill>
              <a:srgbClr val="62DBC8">
                <a:alpha val="49803"/>
              </a:srgbClr>
            </a:solidFill>
          </p:spPr>
        </p:sp>
        <p:sp>
          <p:nvSpPr>
            <p:cNvPr id="32" name="AutoShape 7">
              <a:extLst>
                <a:ext uri="{FF2B5EF4-FFF2-40B4-BE49-F238E27FC236}">
                  <a16:creationId xmlns:a16="http://schemas.microsoft.com/office/drawing/2014/main" id="{F9EB183F-C71B-4D53-979D-E3530C9DEFAB}"/>
                </a:ext>
              </a:extLst>
            </p:cNvPr>
            <p:cNvSpPr/>
            <p:nvPr/>
          </p:nvSpPr>
          <p:spPr>
            <a:xfrm rot="-10800000">
              <a:off x="0" y="0"/>
              <a:ext cx="280476" cy="13716000"/>
            </a:xfrm>
            <a:prstGeom prst="rect">
              <a:avLst/>
            </a:prstGeom>
            <a:solidFill>
              <a:srgbClr val="62DBC8">
                <a:alpha val="19607"/>
              </a:srgbClr>
            </a:solidFill>
          </p:spPr>
        </p:sp>
      </p:grpSp>
      <p:pic>
        <p:nvPicPr>
          <p:cNvPr id="33" name="صورة 32">
            <a:extLst>
              <a:ext uri="{FF2B5EF4-FFF2-40B4-BE49-F238E27FC236}">
                <a16:creationId xmlns:a16="http://schemas.microsoft.com/office/drawing/2014/main" id="{2B44511B-3A8F-47A1-AA5D-08E1755845C0}"/>
              </a:ext>
            </a:extLst>
          </p:cNvPr>
          <p:cNvPicPr>
            <a:picLocks noChangeAspect="1"/>
          </p:cNvPicPr>
          <p:nvPr/>
        </p:nvPicPr>
        <p:blipFill rotWithShape="1">
          <a:blip r:embed="rId2">
            <a:extLst>
              <a:ext uri="{28A0092B-C50C-407E-A947-70E740481C1C}">
                <a14:useLocalDpi xmlns:a14="http://schemas.microsoft.com/office/drawing/2010/main" val="0"/>
              </a:ext>
            </a:extLst>
          </a:blip>
          <a:srcRect l="61250" t="32963" r="12988" b="29259"/>
          <a:stretch/>
        </p:blipFill>
        <p:spPr>
          <a:xfrm>
            <a:off x="8175379" y="-201390"/>
            <a:ext cx="1647439" cy="1358904"/>
          </a:xfrm>
          <a:prstGeom prst="rect">
            <a:avLst/>
          </a:prstGeom>
        </p:spPr>
      </p:pic>
      <p:pic>
        <p:nvPicPr>
          <p:cNvPr id="34" name="صورة 33">
            <a:extLst>
              <a:ext uri="{FF2B5EF4-FFF2-40B4-BE49-F238E27FC236}">
                <a16:creationId xmlns:a16="http://schemas.microsoft.com/office/drawing/2014/main" id="{8B050C19-8C54-404A-8A62-91DB0F063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08" y="-315686"/>
            <a:ext cx="1647439" cy="1647439"/>
          </a:xfrm>
          <a:prstGeom prst="rect">
            <a:avLst/>
          </a:prstGeom>
        </p:spPr>
      </p:pic>
      <p:grpSp>
        <p:nvGrpSpPr>
          <p:cNvPr id="35" name="Group 2">
            <a:extLst>
              <a:ext uri="{FF2B5EF4-FFF2-40B4-BE49-F238E27FC236}">
                <a16:creationId xmlns:a16="http://schemas.microsoft.com/office/drawing/2014/main" id="{490BB45F-8688-4847-9175-09F3ED761D71}"/>
              </a:ext>
            </a:extLst>
          </p:cNvPr>
          <p:cNvGrpSpPr/>
          <p:nvPr/>
        </p:nvGrpSpPr>
        <p:grpSpPr>
          <a:xfrm>
            <a:off x="3759200" y="207783"/>
            <a:ext cx="4562790" cy="715319"/>
            <a:chOff x="601071" y="5"/>
            <a:chExt cx="24897683" cy="1430637"/>
          </a:xfrm>
        </p:grpSpPr>
        <p:sp>
          <p:nvSpPr>
            <p:cNvPr id="36" name="AutoShape 3">
              <a:extLst>
                <a:ext uri="{FF2B5EF4-FFF2-40B4-BE49-F238E27FC236}">
                  <a16:creationId xmlns:a16="http://schemas.microsoft.com/office/drawing/2014/main" id="{5ACB54F1-C0FD-4B65-95B5-A859F27E83B7}"/>
                </a:ext>
              </a:extLst>
            </p:cNvPr>
            <p:cNvSpPr/>
            <p:nvPr/>
          </p:nvSpPr>
          <p:spPr>
            <a:xfrm rot="16200000">
              <a:off x="12896803" y="-11144490"/>
              <a:ext cx="279400" cy="24870864"/>
            </a:xfrm>
            <a:prstGeom prst="rect">
              <a:avLst/>
            </a:prstGeom>
            <a:solidFill>
              <a:srgbClr val="62DBC8">
                <a:alpha val="49803"/>
              </a:srgbClr>
            </a:solidFill>
          </p:spPr>
        </p:sp>
        <p:sp>
          <p:nvSpPr>
            <p:cNvPr id="37" name="AutoShape 4">
              <a:extLst>
                <a:ext uri="{FF2B5EF4-FFF2-40B4-BE49-F238E27FC236}">
                  <a16:creationId xmlns:a16="http://schemas.microsoft.com/office/drawing/2014/main" id="{5E420696-FD5C-408F-8BF3-2C33F6EFFFC0}"/>
                </a:ext>
              </a:extLst>
            </p:cNvPr>
            <p:cNvSpPr/>
            <p:nvPr/>
          </p:nvSpPr>
          <p:spPr>
            <a:xfrm rot="16200000">
              <a:off x="12923618" y="-11718017"/>
              <a:ext cx="279400" cy="24870872"/>
            </a:xfrm>
            <a:prstGeom prst="rect">
              <a:avLst/>
            </a:prstGeom>
            <a:solidFill>
              <a:srgbClr val="62DBC8"/>
            </a:solidFill>
          </p:spPr>
        </p:sp>
        <p:sp>
          <p:nvSpPr>
            <p:cNvPr id="38" name="AutoShape 5">
              <a:extLst>
                <a:ext uri="{FF2B5EF4-FFF2-40B4-BE49-F238E27FC236}">
                  <a16:creationId xmlns:a16="http://schemas.microsoft.com/office/drawing/2014/main" id="{108022A7-DA7B-44F7-8816-BE4528C17B40}"/>
                </a:ext>
              </a:extLst>
            </p:cNvPr>
            <p:cNvSpPr/>
            <p:nvPr/>
          </p:nvSpPr>
          <p:spPr>
            <a:xfrm rot="16200000">
              <a:off x="12907202" y="-12279314"/>
              <a:ext cx="282562" cy="24841200"/>
            </a:xfrm>
            <a:prstGeom prst="rect">
              <a:avLst/>
            </a:prstGeom>
            <a:solidFill>
              <a:srgbClr val="62DBC8">
                <a:alpha val="49803"/>
              </a:srgbClr>
            </a:solidFill>
          </p:spPr>
        </p:sp>
      </p:grpSp>
      <p:sp>
        <p:nvSpPr>
          <p:cNvPr id="52" name="مربع نص 51">
            <a:extLst>
              <a:ext uri="{FF2B5EF4-FFF2-40B4-BE49-F238E27FC236}">
                <a16:creationId xmlns:a16="http://schemas.microsoft.com/office/drawing/2014/main" id="{B3070028-A1D3-4862-BD82-1E7B9F54436A}"/>
              </a:ext>
            </a:extLst>
          </p:cNvPr>
          <p:cNvSpPr txBox="1"/>
          <p:nvPr/>
        </p:nvSpPr>
        <p:spPr>
          <a:xfrm>
            <a:off x="0" y="292288"/>
            <a:ext cx="3728902" cy="498983"/>
          </a:xfrm>
          <a:prstGeom prst="rect">
            <a:avLst/>
          </a:prstGeom>
          <a:noFill/>
        </p:spPr>
        <p:txBody>
          <a:bodyPr wrap="square" rtlCol="1">
            <a:spAutoFit/>
          </a:bodyPr>
          <a:lstStyle/>
          <a:p>
            <a:pPr algn="ctr">
              <a:lnSpc>
                <a:spcPts val="3545"/>
              </a:lnSpc>
              <a:spcBef>
                <a:spcPts val="1477"/>
              </a:spcBef>
            </a:pPr>
            <a:r>
              <a:rPr lang="ar-SA" sz="2400" b="1" dirty="0">
                <a:solidFill>
                  <a:srgbClr val="199E91"/>
                </a:solidFill>
              </a:rPr>
              <a:t>سباق التتابع</a:t>
            </a:r>
          </a:p>
        </p:txBody>
      </p:sp>
      <p:sp>
        <p:nvSpPr>
          <p:cNvPr id="24" name="مربع نص 23">
            <a:extLst>
              <a:ext uri="{FF2B5EF4-FFF2-40B4-BE49-F238E27FC236}">
                <a16:creationId xmlns:a16="http://schemas.microsoft.com/office/drawing/2014/main" id="{CB4FC716-7C7C-43ED-BE09-CCF18C741D2D}"/>
              </a:ext>
            </a:extLst>
          </p:cNvPr>
          <p:cNvSpPr txBox="1"/>
          <p:nvPr/>
        </p:nvSpPr>
        <p:spPr>
          <a:xfrm>
            <a:off x="4939167" y="2479180"/>
            <a:ext cx="5049982" cy="503215"/>
          </a:xfrm>
          <a:prstGeom prst="rect">
            <a:avLst/>
          </a:prstGeom>
          <a:noFill/>
        </p:spPr>
        <p:txBody>
          <a:bodyPr wrap="square">
            <a:spAutoFit/>
          </a:bodyPr>
          <a:lstStyle/>
          <a:p>
            <a:pPr algn="r" rtl="1">
              <a:lnSpc>
                <a:spcPct val="115000"/>
              </a:lnSpc>
              <a:spcAft>
                <a:spcPts val="0"/>
              </a:spcAft>
            </a:pPr>
            <a:r>
              <a:rPr lang="ar-SA" sz="2400" b="1" dirty="0">
                <a:solidFill>
                  <a:srgbClr val="0000CC"/>
                </a:solidFill>
                <a:latin typeface="Hacen Beirut" panose="02000000000000000000" pitchFamily="2" charset="-78"/>
                <a:ea typeface="Times New Roman" panose="02020603050405020304" pitchFamily="18" charset="0"/>
              </a:rPr>
              <a:t>عملية تمرير العصا في منطقة التسليم والتسلم :</a:t>
            </a:r>
            <a:endParaRPr lang="en-US" sz="2400" b="1" dirty="0">
              <a:solidFill>
                <a:srgbClr val="0000CC"/>
              </a:solidFill>
              <a:latin typeface="Hacen Beirut" panose="02000000000000000000" pitchFamily="2" charset="-78"/>
              <a:ea typeface="Calibri" panose="020F0502020204030204" pitchFamily="34" charset="0"/>
            </a:endParaRPr>
          </a:p>
        </p:txBody>
      </p:sp>
      <p:sp>
        <p:nvSpPr>
          <p:cNvPr id="21" name="مربع نص 20">
            <a:extLst>
              <a:ext uri="{FF2B5EF4-FFF2-40B4-BE49-F238E27FC236}">
                <a16:creationId xmlns:a16="http://schemas.microsoft.com/office/drawing/2014/main" id="{6949B1E2-506B-4CD1-B47D-85044ABD83A8}"/>
              </a:ext>
            </a:extLst>
          </p:cNvPr>
          <p:cNvSpPr txBox="1"/>
          <p:nvPr/>
        </p:nvSpPr>
        <p:spPr>
          <a:xfrm>
            <a:off x="1166204" y="3564266"/>
            <a:ext cx="8822945" cy="1694695"/>
          </a:xfrm>
          <a:prstGeom prst="rect">
            <a:avLst/>
          </a:prstGeom>
          <a:noFill/>
        </p:spPr>
        <p:txBody>
          <a:bodyPr wrap="square">
            <a:spAutoFit/>
          </a:bodyPr>
          <a:lstStyle/>
          <a:p>
            <a:pPr algn="ctr" rtl="1">
              <a:lnSpc>
                <a:spcPct val="150000"/>
              </a:lnSpc>
              <a:spcAft>
                <a:spcPts val="0"/>
              </a:spcAft>
            </a:pPr>
            <a:r>
              <a:rPr lang="ar-SA" sz="2400" b="1" dirty="0">
                <a:solidFill>
                  <a:srgbClr val="222222"/>
                </a:solidFill>
                <a:latin typeface="Calibri" panose="020F0502020204030204" pitchFamily="34" charset="0"/>
                <a:ea typeface="Times New Roman" panose="02020603050405020304" pitchFamily="18" charset="0"/>
              </a:rPr>
              <a:t>تنجز عملية تمرير العصا في منطقة حدودها عشرون متراً. </a:t>
            </a:r>
          </a:p>
          <a:p>
            <a:pPr algn="ctr" rtl="1">
              <a:lnSpc>
                <a:spcPct val="150000"/>
              </a:lnSpc>
              <a:spcAft>
                <a:spcPts val="0"/>
              </a:spcAft>
            </a:pPr>
            <a:r>
              <a:rPr lang="ar-SA" sz="2400" b="1" dirty="0">
                <a:solidFill>
                  <a:srgbClr val="222222"/>
                </a:solidFill>
                <a:latin typeface="Calibri" panose="020F0502020204030204" pitchFamily="34" charset="0"/>
                <a:ea typeface="Times New Roman" panose="02020603050405020304" pitchFamily="18" charset="0"/>
              </a:rPr>
              <a:t>وتسمى منطقة التسليم والتسلم أو منطقة ( التمرير)</a:t>
            </a:r>
            <a:r>
              <a:rPr lang="ar-SA" sz="2400" b="1" dirty="0">
                <a:latin typeface="Calibri" panose="020F0502020204030204" pitchFamily="34" charset="0"/>
                <a:ea typeface="Times New Roman" panose="02020603050405020304" pitchFamily="18" charset="0"/>
              </a:rPr>
              <a:t>.</a:t>
            </a:r>
          </a:p>
          <a:p>
            <a:pPr algn="ctr" rtl="1">
              <a:lnSpc>
                <a:spcPct val="150000"/>
              </a:lnSpc>
              <a:spcAft>
                <a:spcPts val="0"/>
              </a:spcAft>
            </a:pPr>
            <a:r>
              <a:rPr lang="ar-SA" sz="2400" b="1" dirty="0">
                <a:solidFill>
                  <a:srgbClr val="222222"/>
                </a:solidFill>
                <a:latin typeface="Calibri" panose="020F0502020204030204" pitchFamily="34" charset="0"/>
                <a:ea typeface="Times New Roman" panose="02020603050405020304" pitchFamily="18" charset="0"/>
              </a:rPr>
              <a:t>وللمستلم الحق في عدو 10 أمتار قبل تلك المنطقة لكي يستطيع زيادة سرعته.</a:t>
            </a:r>
            <a:endParaRPr lang="en-US" sz="2400" b="1" dirty="0">
              <a:latin typeface="Calibri" panose="020F0502020204030204" pitchFamily="34" charset="0"/>
              <a:ea typeface="Calibri" panose="020F0502020204030204" pitchFamily="34" charset="0"/>
            </a:endParaRPr>
          </a:p>
        </p:txBody>
      </p:sp>
      <p:pic>
        <p:nvPicPr>
          <p:cNvPr id="22" name="صورة 21">
            <a:extLst>
              <a:ext uri="{FF2B5EF4-FFF2-40B4-BE49-F238E27FC236}">
                <a16:creationId xmlns:a16="http://schemas.microsoft.com/office/drawing/2014/main" id="{5067D68D-9530-49BB-A8E0-932165B0B354}"/>
              </a:ext>
            </a:extLst>
          </p:cNvPr>
          <p:cNvPicPr>
            <a:picLocks noChangeAspect="1"/>
          </p:cNvPicPr>
          <p:nvPr/>
        </p:nvPicPr>
        <p:blipFill rotWithShape="1">
          <a:blip r:embed="rId4">
            <a:extLst>
              <a:ext uri="{28A0092B-C50C-407E-A947-70E740481C1C}">
                <a14:useLocalDpi xmlns:a14="http://schemas.microsoft.com/office/drawing/2010/main" val="0"/>
              </a:ext>
            </a:extLst>
          </a:blip>
          <a:srcRect t="20217" b="30415"/>
          <a:stretch/>
        </p:blipFill>
        <p:spPr>
          <a:xfrm>
            <a:off x="-99540" y="5587039"/>
            <a:ext cx="2438496" cy="1203823"/>
          </a:xfrm>
          <a:prstGeom prst="rect">
            <a:avLst/>
          </a:prstGeom>
        </p:spPr>
      </p:pic>
    </p:spTree>
    <p:extLst>
      <p:ext uri="{BB962C8B-B14F-4D97-AF65-F5344CB8AC3E}">
        <p14:creationId xmlns:p14="http://schemas.microsoft.com/office/powerpoint/2010/main" val="340566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 calcmode="lin" valueType="num">
                                      <p:cBhvr>
                                        <p:cTn id="12"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animEffect transition="in" filter="wipe(down)">
                                      <p:cBhvr>
                                        <p:cTn id="20" dur="500"/>
                                        <p:tgtEl>
                                          <p:spTgt spid="2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anim calcmode="lin" valueType="num">
                                      <p:cBhvr>
                                        <p:cTn id="25" dur="500" fill="hold"/>
                                        <p:tgtEl>
                                          <p:spTgt spid="2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1">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463</TotalTime>
  <Words>816</Words>
  <Application>Microsoft Office PowerPoint</Application>
  <PresentationFormat>شاشة عريضة</PresentationFormat>
  <Paragraphs>84</Paragraphs>
  <Slides>20</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20</vt:i4>
      </vt:variant>
    </vt:vector>
  </HeadingPairs>
  <TitlesOfParts>
    <vt:vector size="28" baseType="lpstr">
      <vt:lpstr>Adobe Gothic Std B</vt:lpstr>
      <vt:lpstr>Arial</vt:lpstr>
      <vt:lpstr>Calibri</vt:lpstr>
      <vt:lpstr>Calibri Light</vt:lpstr>
      <vt:lpstr>Hacen Beirut</vt:lpstr>
      <vt:lpstr>Hacen Egypt</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Reem ALHarbi</dc:creator>
  <cp:lastModifiedBy>ثامر الوقداني</cp:lastModifiedBy>
  <cp:revision>194</cp:revision>
  <dcterms:created xsi:type="dcterms:W3CDTF">2021-01-14T23:21:05Z</dcterms:created>
  <dcterms:modified xsi:type="dcterms:W3CDTF">2021-10-16T12:46:17Z</dcterms:modified>
</cp:coreProperties>
</file>