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72" r:id="rId1"/>
  </p:sldMasterIdLst>
  <p:sldIdLst>
    <p:sldId id="262" r:id="rId2"/>
    <p:sldId id="260" r:id="rId3"/>
    <p:sldId id="339" r:id="rId4"/>
    <p:sldId id="361" r:id="rId5"/>
    <p:sldId id="370" r:id="rId6"/>
    <p:sldId id="362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Qi37ed/PtrcU9xhj7cgnA==" hashData="HRv7hq66vbDv2ROLc8m/6JSzgSsSxpH+42ZvY9/TWIsp1P/mcPV47Pp4r0t3tYqaCBL7UDxyCJtPVsHxbV2Ix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E91"/>
    <a:srgbClr val="006600"/>
    <a:srgbClr val="0000CC"/>
    <a:srgbClr val="62DBC8"/>
    <a:srgbClr val="E3F9F5"/>
    <a:srgbClr val="D0E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32" autoAdjust="0"/>
    <p:restoredTop sz="94637"/>
  </p:normalViewPr>
  <p:slideViewPr>
    <p:cSldViewPr snapToGrid="0" snapToObjects="1">
      <p:cViewPr varScale="1">
        <p:scale>
          <a:sx n="78" d="100"/>
          <a:sy n="78" d="100"/>
        </p:scale>
        <p:origin x="4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42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014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3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420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75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44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86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013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08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30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24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A8-75FD-A447-A068-85CC6716C3BC}" type="datetimeFigureOut">
              <a:rPr lang="ar-SA" smtClean="0"/>
              <a:t>10/03/43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7EFC-56EE-A840-9FDE-017ED200B20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43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13">
            <a:extLst>
              <a:ext uri="{FF2B5EF4-FFF2-40B4-BE49-F238E27FC236}">
                <a16:creationId xmlns:a16="http://schemas.microsoft.com/office/drawing/2014/main" id="{22F58B63-AE55-134C-BFA6-43D6F26B6D2F}"/>
              </a:ext>
            </a:extLst>
          </p:cNvPr>
          <p:cNvSpPr/>
          <p:nvPr/>
        </p:nvSpPr>
        <p:spPr>
          <a:xfrm rot="16200000">
            <a:off x="896378" y="5470088"/>
            <a:ext cx="171938" cy="3724906"/>
          </a:xfrm>
          <a:prstGeom prst="rect">
            <a:avLst/>
          </a:prstGeom>
          <a:solidFill>
            <a:srgbClr val="E3F9F5">
              <a:alpha val="49803"/>
            </a:srgbClr>
          </a:solidFill>
        </p:spPr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5ED1A0FC-0D87-43DD-88C5-000E3CFCB772}"/>
              </a:ext>
            </a:extLst>
          </p:cNvPr>
          <p:cNvSpPr txBox="1"/>
          <p:nvPr/>
        </p:nvSpPr>
        <p:spPr>
          <a:xfrm>
            <a:off x="1532379" y="3008006"/>
            <a:ext cx="6268677" cy="5615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3446" b="1" dirty="0"/>
              <a:t>الإصابات الرياضية الشائعة</a:t>
            </a:r>
          </a:p>
        </p:txBody>
      </p:sp>
      <p:pic>
        <p:nvPicPr>
          <p:cNvPr id="31" name="صورة 30">
            <a:extLst>
              <a:ext uri="{FF2B5EF4-FFF2-40B4-BE49-F238E27FC236}">
                <a16:creationId xmlns:a16="http://schemas.microsoft.com/office/drawing/2014/main" id="{2AA559AE-5419-4274-A7A5-B10A08DA6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01" y="-509493"/>
            <a:ext cx="2419099" cy="2419099"/>
          </a:xfrm>
          <a:prstGeom prst="rect">
            <a:avLst/>
          </a:prstGeom>
        </p:spPr>
      </p:pic>
      <p:pic>
        <p:nvPicPr>
          <p:cNvPr id="38" name="Picture 3">
            <a:extLst>
              <a:ext uri="{FF2B5EF4-FFF2-40B4-BE49-F238E27FC236}">
                <a16:creationId xmlns:a16="http://schemas.microsoft.com/office/drawing/2014/main" id="{1795F6E6-BDCB-4038-BD84-CE0C9B4FCCC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941"/>
          <a:stretch>
            <a:fillRect/>
          </a:stretch>
        </p:blipFill>
        <p:spPr>
          <a:xfrm>
            <a:off x="8173611" y="228600"/>
            <a:ext cx="2341989" cy="1192276"/>
          </a:xfrm>
          <a:prstGeom prst="rect">
            <a:avLst/>
          </a:prstGeom>
        </p:spPr>
      </p:pic>
      <p:grpSp>
        <p:nvGrpSpPr>
          <p:cNvPr id="45" name="Group 7">
            <a:extLst>
              <a:ext uri="{FF2B5EF4-FFF2-40B4-BE49-F238E27FC236}">
                <a16:creationId xmlns:a16="http://schemas.microsoft.com/office/drawing/2014/main" id="{92F00F3B-959B-43FD-B8F7-9004EB478E3C}"/>
              </a:ext>
            </a:extLst>
          </p:cNvPr>
          <p:cNvGrpSpPr/>
          <p:nvPr/>
        </p:nvGrpSpPr>
        <p:grpSpPr>
          <a:xfrm>
            <a:off x="8723084" y="6403934"/>
            <a:ext cx="738161" cy="332062"/>
            <a:chOff x="0" y="0"/>
            <a:chExt cx="689460" cy="313078"/>
          </a:xfrm>
        </p:grpSpPr>
        <p:pic>
          <p:nvPicPr>
            <p:cNvPr id="46" name="Picture 8">
              <a:extLst>
                <a:ext uri="{FF2B5EF4-FFF2-40B4-BE49-F238E27FC236}">
                  <a16:creationId xmlns:a16="http://schemas.microsoft.com/office/drawing/2014/main" id="{EB34B5EF-A22F-42CB-8495-3BCA67B85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376382" y="0"/>
              <a:ext cx="313078" cy="313078"/>
            </a:xfrm>
            <a:prstGeom prst="rect">
              <a:avLst/>
            </a:prstGeom>
          </p:spPr>
        </p:pic>
        <p:pic>
          <p:nvPicPr>
            <p:cNvPr id="47" name="Picture 9">
              <a:extLst>
                <a:ext uri="{FF2B5EF4-FFF2-40B4-BE49-F238E27FC236}">
                  <a16:creationId xmlns:a16="http://schemas.microsoft.com/office/drawing/2014/main" id="{036C0B42-71AD-48D6-9E8A-2E6ECD06E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0" y="0"/>
              <a:ext cx="313078" cy="313078"/>
            </a:xfrm>
            <a:prstGeom prst="rect">
              <a:avLst/>
            </a:prstGeom>
          </p:spPr>
        </p:pic>
      </p:grpSp>
      <p:pic>
        <p:nvPicPr>
          <p:cNvPr id="48" name="Picture 10">
            <a:extLst>
              <a:ext uri="{FF2B5EF4-FFF2-40B4-BE49-F238E27FC236}">
                <a16:creationId xmlns:a16="http://schemas.microsoft.com/office/drawing/2014/main" id="{A31A1EF3-B56F-441C-AF03-0733F32B7B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p:blipFill>
        <p:spPr>
          <a:xfrm>
            <a:off x="10689770" y="6462470"/>
            <a:ext cx="836219" cy="253906"/>
          </a:xfrm>
          <a:prstGeom prst="rect">
            <a:avLst/>
          </a:prstGeom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C555CE1A-162F-4864-94BD-F7C881D9594E}"/>
              </a:ext>
            </a:extLst>
          </p:cNvPr>
          <p:cNvSpPr txBox="1"/>
          <p:nvPr/>
        </p:nvSpPr>
        <p:spPr>
          <a:xfrm>
            <a:off x="9448079" y="6524775"/>
            <a:ext cx="1270719" cy="1797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00"/>
              </a:lnSpc>
              <a:spcBef>
                <a:spcPct val="0"/>
              </a:spcBef>
            </a:pPr>
            <a:endParaRPr sz="3200" b="1" dirty="0"/>
          </a:p>
          <a:p>
            <a:pPr algn="ctr">
              <a:lnSpc>
                <a:spcPts val="600"/>
              </a:lnSpc>
              <a:spcBef>
                <a:spcPct val="0"/>
              </a:spcBef>
            </a:pPr>
            <a:r>
              <a:rPr lang="en-US" sz="1333" b="1" dirty="0">
                <a:solidFill>
                  <a:srgbClr val="0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@</a:t>
            </a:r>
            <a:r>
              <a:rPr lang="en-US" sz="1333" b="1" dirty="0" err="1">
                <a:solidFill>
                  <a:srgbClr val="0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BadaniaSaudi</a:t>
            </a:r>
            <a:r>
              <a:rPr lang="en-US" sz="1333" b="1" dirty="0">
                <a:solidFill>
                  <a:srgbClr val="0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</a:p>
        </p:txBody>
      </p:sp>
      <p:pic>
        <p:nvPicPr>
          <p:cNvPr id="50" name="Picture 12">
            <a:extLst>
              <a:ext uri="{FF2B5EF4-FFF2-40B4-BE49-F238E27FC236}">
                <a16:creationId xmlns:a16="http://schemas.microsoft.com/office/drawing/2014/main" id="{B873A10A-88B0-464E-AB8A-DDBF8E0D08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p:blipFill>
        <p:spPr>
          <a:xfrm>
            <a:off x="11600134" y="6193006"/>
            <a:ext cx="552509" cy="552509"/>
          </a:xfrm>
          <a:prstGeom prst="rect">
            <a:avLst/>
          </a:prstGeom>
        </p:spPr>
      </p:pic>
      <p:grpSp>
        <p:nvGrpSpPr>
          <p:cNvPr id="51" name="Group 2">
            <a:extLst>
              <a:ext uri="{FF2B5EF4-FFF2-40B4-BE49-F238E27FC236}">
                <a16:creationId xmlns:a16="http://schemas.microsoft.com/office/drawing/2014/main" id="{A497084F-9487-4909-95A8-D7C2C12F1B4E}"/>
              </a:ext>
            </a:extLst>
          </p:cNvPr>
          <p:cNvGrpSpPr/>
          <p:nvPr/>
        </p:nvGrpSpPr>
        <p:grpSpPr>
          <a:xfrm>
            <a:off x="4542972" y="337821"/>
            <a:ext cx="3846138" cy="715319"/>
            <a:chOff x="601071" y="5"/>
            <a:chExt cx="24897683" cy="1430637"/>
          </a:xfrm>
        </p:grpSpPr>
        <p:sp>
          <p:nvSpPr>
            <p:cNvPr id="52" name="AutoShape 3">
              <a:extLst>
                <a:ext uri="{FF2B5EF4-FFF2-40B4-BE49-F238E27FC236}">
                  <a16:creationId xmlns:a16="http://schemas.microsoft.com/office/drawing/2014/main" id="{D955C316-DD45-4947-9368-5B767326A658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53" name="AutoShape 4">
              <a:extLst>
                <a:ext uri="{FF2B5EF4-FFF2-40B4-BE49-F238E27FC236}">
                  <a16:creationId xmlns:a16="http://schemas.microsoft.com/office/drawing/2014/main" id="{7891827A-4F37-441E-B9C7-40A25AD8317B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54" name="AutoShape 5">
              <a:extLst>
                <a:ext uri="{FF2B5EF4-FFF2-40B4-BE49-F238E27FC236}">
                  <a16:creationId xmlns:a16="http://schemas.microsoft.com/office/drawing/2014/main" id="{D472FCE2-8C6C-4502-9A7C-F56AC7F8FD35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pic>
        <p:nvPicPr>
          <p:cNvPr id="55" name="Picture 10">
            <a:extLst>
              <a:ext uri="{FF2B5EF4-FFF2-40B4-BE49-F238E27FC236}">
                <a16:creationId xmlns:a16="http://schemas.microsoft.com/office/drawing/2014/main" id="{9C6051BA-FCAE-4F79-B004-5B415A94395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alphaModFix amt="35000"/>
          </a:blip>
          <a:srcRect l="44898" t="3718" b="49464"/>
          <a:stretch/>
        </p:blipFill>
        <p:spPr>
          <a:xfrm>
            <a:off x="15450" y="9230"/>
            <a:ext cx="5573847" cy="2240018"/>
          </a:xfrm>
          <a:prstGeom prst="rect">
            <a:avLst/>
          </a:prstGeom>
        </p:spPr>
      </p:pic>
      <p:pic>
        <p:nvPicPr>
          <p:cNvPr id="56" name="Picture 10">
            <a:extLst>
              <a:ext uri="{FF2B5EF4-FFF2-40B4-BE49-F238E27FC236}">
                <a16:creationId xmlns:a16="http://schemas.microsoft.com/office/drawing/2014/main" id="{6958AEBB-BAA1-4514-8D5E-134BD96D8CE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alphaModFix amt="35000"/>
          </a:blip>
          <a:srcRect l="44898" t="3718" b="49464"/>
          <a:stretch/>
        </p:blipFill>
        <p:spPr>
          <a:xfrm rot="10800000">
            <a:off x="6618153" y="4132488"/>
            <a:ext cx="5573847" cy="2240018"/>
          </a:xfrm>
          <a:prstGeom prst="rect">
            <a:avLst/>
          </a:prstGeom>
        </p:spPr>
      </p:pic>
      <p:sp>
        <p:nvSpPr>
          <p:cNvPr id="57" name="مربع نص 56">
            <a:extLst>
              <a:ext uri="{FF2B5EF4-FFF2-40B4-BE49-F238E27FC236}">
                <a16:creationId xmlns:a16="http://schemas.microsoft.com/office/drawing/2014/main" id="{2EFFC97E-E05F-41C3-A8E0-C3116DF01CD7}"/>
              </a:ext>
            </a:extLst>
          </p:cNvPr>
          <p:cNvSpPr txBox="1"/>
          <p:nvPr/>
        </p:nvSpPr>
        <p:spPr>
          <a:xfrm>
            <a:off x="4547113" y="1158703"/>
            <a:ext cx="3841997" cy="707886"/>
          </a:xfrm>
          <a:prstGeom prst="rect">
            <a:avLst/>
          </a:prstGeom>
          <a:solidFill>
            <a:srgbClr val="62DBC8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/>
              <a:t>الوحدة الثالثة </a:t>
            </a:r>
          </a:p>
          <a:p>
            <a:pPr algn="ctr"/>
            <a:r>
              <a:rPr lang="ar-SA" sz="2000" b="1" dirty="0"/>
              <a:t>إصابات النشاط الرياضي</a:t>
            </a:r>
          </a:p>
        </p:txBody>
      </p:sp>
      <p:sp>
        <p:nvSpPr>
          <p:cNvPr id="61" name="مربع نص 60">
            <a:extLst>
              <a:ext uri="{FF2B5EF4-FFF2-40B4-BE49-F238E27FC236}">
                <a16:creationId xmlns:a16="http://schemas.microsoft.com/office/drawing/2014/main" id="{A4A9469C-7636-4C6F-BC4A-B54519FF3A4D}"/>
              </a:ext>
            </a:extLst>
          </p:cNvPr>
          <p:cNvSpPr txBox="1"/>
          <p:nvPr/>
        </p:nvSpPr>
        <p:spPr>
          <a:xfrm>
            <a:off x="1528997" y="643846"/>
            <a:ext cx="3014042" cy="973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2880"/>
              </a:lnSpc>
              <a:spcBef>
                <a:spcPts val="1200"/>
              </a:spcBef>
            </a:pPr>
            <a:r>
              <a:rPr lang="ar-SA" sz="2400" b="1" dirty="0">
                <a:solidFill>
                  <a:srgbClr val="696969"/>
                </a:solidFill>
              </a:rPr>
              <a:t>الفصل الدراسي الأول</a:t>
            </a:r>
          </a:p>
          <a:p>
            <a:pPr algn="ctr">
              <a:lnSpc>
                <a:spcPts val="2880"/>
              </a:lnSpc>
              <a:spcBef>
                <a:spcPts val="1200"/>
              </a:spcBef>
            </a:pPr>
            <a:r>
              <a:rPr lang="ar-SA" sz="2000" b="1" dirty="0">
                <a:solidFill>
                  <a:srgbClr val="696969"/>
                </a:solidFill>
              </a:rPr>
              <a:t>الأسبوع الثامن</a:t>
            </a: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061410C4-979D-498A-9DAE-56D867D75712}"/>
              </a:ext>
            </a:extLst>
          </p:cNvPr>
          <p:cNvSpPr txBox="1"/>
          <p:nvPr/>
        </p:nvSpPr>
        <p:spPr>
          <a:xfrm>
            <a:off x="1527887" y="4161187"/>
            <a:ext cx="6277660" cy="5690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4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pic>
        <p:nvPicPr>
          <p:cNvPr id="27" name="Picture 2" descr="الالم والاوجاع: اسبابها عديدة وعلاجتها متنوعة - ويب طب">
            <a:extLst>
              <a:ext uri="{FF2B5EF4-FFF2-40B4-BE49-F238E27FC236}">
                <a16:creationId xmlns:a16="http://schemas.microsoft.com/office/drawing/2014/main" id="{1831FB8D-429E-4759-B749-11D4F2D4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324" y="2000951"/>
            <a:ext cx="2455369" cy="22097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5B48C2A6-0994-45BD-BDD4-9FEDFC855DD4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516770" y="5077907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4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2">
            <a:extLst>
              <a:ext uri="{FF2B5EF4-FFF2-40B4-BE49-F238E27FC236}">
                <a16:creationId xmlns:a16="http://schemas.microsoft.com/office/drawing/2014/main" id="{04032F35-24E4-423B-B907-80DEEFEEFCDB}"/>
              </a:ext>
            </a:extLst>
          </p:cNvPr>
          <p:cNvGrpSpPr/>
          <p:nvPr/>
        </p:nvGrpSpPr>
        <p:grpSpPr>
          <a:xfrm>
            <a:off x="10932710" y="0"/>
            <a:ext cx="1288318" cy="6858000"/>
            <a:chOff x="0" y="0"/>
            <a:chExt cx="2576636" cy="13716000"/>
          </a:xfrm>
        </p:grpSpPr>
        <p:sp>
          <p:nvSpPr>
            <p:cNvPr id="49" name="AutoShape 3">
              <a:extLst>
                <a:ext uri="{FF2B5EF4-FFF2-40B4-BE49-F238E27FC236}">
                  <a16:creationId xmlns:a16="http://schemas.microsoft.com/office/drawing/2014/main" id="{83F65595-6B1E-449E-B6C7-9438D11D0760}"/>
                </a:ext>
              </a:extLst>
            </p:cNvPr>
            <p:cNvSpPr/>
            <p:nvPr/>
          </p:nvSpPr>
          <p:spPr>
            <a:xfrm rot="-10800000">
              <a:off x="229616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  <p:sp>
          <p:nvSpPr>
            <p:cNvPr id="50" name="AutoShape 4">
              <a:extLst>
                <a:ext uri="{FF2B5EF4-FFF2-40B4-BE49-F238E27FC236}">
                  <a16:creationId xmlns:a16="http://schemas.microsoft.com/office/drawing/2014/main" id="{CAF97453-C5F0-4309-8B76-B4CE450B7401}"/>
                </a:ext>
              </a:extLst>
            </p:cNvPr>
            <p:cNvSpPr/>
            <p:nvPr/>
          </p:nvSpPr>
          <p:spPr>
            <a:xfrm rot="-10800000">
              <a:off x="1722639" y="0"/>
              <a:ext cx="279957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51" name="AutoShape 5">
              <a:extLst>
                <a:ext uri="{FF2B5EF4-FFF2-40B4-BE49-F238E27FC236}">
                  <a16:creationId xmlns:a16="http://schemas.microsoft.com/office/drawing/2014/main" id="{C13C97AD-5533-481D-A116-F5B69006AE43}"/>
                </a:ext>
              </a:extLst>
            </p:cNvPr>
            <p:cNvSpPr/>
            <p:nvPr/>
          </p:nvSpPr>
          <p:spPr>
            <a:xfrm rot="-10800000">
              <a:off x="1147559" y="0"/>
              <a:ext cx="280997" cy="137160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52" name="AutoShape 6">
              <a:extLst>
                <a:ext uri="{FF2B5EF4-FFF2-40B4-BE49-F238E27FC236}">
                  <a16:creationId xmlns:a16="http://schemas.microsoft.com/office/drawing/2014/main" id="{463AA688-741D-445A-B97B-C1BF2337871A}"/>
                </a:ext>
              </a:extLst>
            </p:cNvPr>
            <p:cNvSpPr/>
            <p:nvPr/>
          </p:nvSpPr>
          <p:spPr>
            <a:xfrm rot="-10800000">
              <a:off x="576106" y="0"/>
              <a:ext cx="278410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53" name="AutoShape 7">
              <a:extLst>
                <a:ext uri="{FF2B5EF4-FFF2-40B4-BE49-F238E27FC236}">
                  <a16:creationId xmlns:a16="http://schemas.microsoft.com/office/drawing/2014/main" id="{52FEB4A7-5D9B-4A0D-8ABB-14B099E94FDE}"/>
                </a:ext>
              </a:extLst>
            </p:cNvPr>
            <p:cNvSpPr/>
            <p:nvPr/>
          </p:nvSpPr>
          <p:spPr>
            <a:xfrm rot="-10800000">
              <a:off x="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</p:grpSp>
      <p:pic>
        <p:nvPicPr>
          <p:cNvPr id="54" name="صورة 53">
            <a:extLst>
              <a:ext uri="{FF2B5EF4-FFF2-40B4-BE49-F238E27FC236}">
                <a16:creationId xmlns:a16="http://schemas.microsoft.com/office/drawing/2014/main" id="{84DE98B6-2D3B-4ECB-B22E-D276219E51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0" t="32963" r="12988" b="29259"/>
          <a:stretch/>
        </p:blipFill>
        <p:spPr>
          <a:xfrm>
            <a:off x="8175379" y="-201390"/>
            <a:ext cx="1647439" cy="1358904"/>
          </a:xfrm>
          <a:prstGeom prst="rect">
            <a:avLst/>
          </a:prstGeom>
        </p:spPr>
      </p:pic>
      <p:pic>
        <p:nvPicPr>
          <p:cNvPr id="55" name="صورة 54">
            <a:extLst>
              <a:ext uri="{FF2B5EF4-FFF2-40B4-BE49-F238E27FC236}">
                <a16:creationId xmlns:a16="http://schemas.microsoft.com/office/drawing/2014/main" id="{88AAB30A-344E-428B-9226-96717A240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08" y="-315686"/>
            <a:ext cx="1647439" cy="1647439"/>
          </a:xfrm>
          <a:prstGeom prst="rect">
            <a:avLst/>
          </a:prstGeom>
        </p:spPr>
      </p:pic>
      <p:grpSp>
        <p:nvGrpSpPr>
          <p:cNvPr id="56" name="Group 2">
            <a:extLst>
              <a:ext uri="{FF2B5EF4-FFF2-40B4-BE49-F238E27FC236}">
                <a16:creationId xmlns:a16="http://schemas.microsoft.com/office/drawing/2014/main" id="{82AF9786-4DB7-4F2B-B76E-F3A03B59C091}"/>
              </a:ext>
            </a:extLst>
          </p:cNvPr>
          <p:cNvGrpSpPr/>
          <p:nvPr/>
        </p:nvGrpSpPr>
        <p:grpSpPr>
          <a:xfrm>
            <a:off x="3759200" y="207783"/>
            <a:ext cx="4562790" cy="715319"/>
            <a:chOff x="601071" y="5"/>
            <a:chExt cx="24897683" cy="1430637"/>
          </a:xfrm>
        </p:grpSpPr>
        <p:sp>
          <p:nvSpPr>
            <p:cNvPr id="57" name="AutoShape 3">
              <a:extLst>
                <a:ext uri="{FF2B5EF4-FFF2-40B4-BE49-F238E27FC236}">
                  <a16:creationId xmlns:a16="http://schemas.microsoft.com/office/drawing/2014/main" id="{C675FE96-941C-4AEE-9035-D8255DB812A6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58" name="AutoShape 4">
              <a:extLst>
                <a:ext uri="{FF2B5EF4-FFF2-40B4-BE49-F238E27FC236}">
                  <a16:creationId xmlns:a16="http://schemas.microsoft.com/office/drawing/2014/main" id="{DA991EA4-F7EA-43C5-835E-BCB6C263F3E8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59" name="AutoShape 5">
              <a:extLst>
                <a:ext uri="{FF2B5EF4-FFF2-40B4-BE49-F238E27FC236}">
                  <a16:creationId xmlns:a16="http://schemas.microsoft.com/office/drawing/2014/main" id="{6097A230-6E58-4707-8A9A-E8C4C39F64F2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sp>
        <p:nvSpPr>
          <p:cNvPr id="60" name="مربع نص 59">
            <a:extLst>
              <a:ext uri="{FF2B5EF4-FFF2-40B4-BE49-F238E27FC236}">
                <a16:creationId xmlns:a16="http://schemas.microsoft.com/office/drawing/2014/main" id="{9C400706-09B2-4141-8445-92A6E36BF48D}"/>
              </a:ext>
            </a:extLst>
          </p:cNvPr>
          <p:cNvSpPr txBox="1"/>
          <p:nvPr/>
        </p:nvSpPr>
        <p:spPr>
          <a:xfrm>
            <a:off x="0" y="262791"/>
            <a:ext cx="3764114" cy="510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2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sp>
        <p:nvSpPr>
          <p:cNvPr id="34" name="مربع نص 33">
            <a:extLst>
              <a:ext uri="{FF2B5EF4-FFF2-40B4-BE49-F238E27FC236}">
                <a16:creationId xmlns:a16="http://schemas.microsoft.com/office/drawing/2014/main" id="{2BDB4DA0-7820-4CAA-9BD5-6781EB139594}"/>
              </a:ext>
            </a:extLst>
          </p:cNvPr>
          <p:cNvSpPr txBox="1"/>
          <p:nvPr/>
        </p:nvSpPr>
        <p:spPr>
          <a:xfrm>
            <a:off x="1045348" y="1999919"/>
            <a:ext cx="93795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rgbClr val="002060"/>
                </a:solidFill>
                <a:latin typeface="Hacen Beirut" panose="02000000000000000000" pitchFamily="2" charset="-78"/>
              </a:rPr>
              <a:t>أعزائي الطلاب درسنا اليوم عن </a:t>
            </a:r>
            <a:r>
              <a:rPr lang="ar-SA" sz="2400" b="1" dirty="0">
                <a:solidFill>
                  <a:srgbClr val="C00000"/>
                </a:solidFill>
                <a:latin typeface="Hacen Beirut" panose="02000000000000000000" pitchFamily="2" charset="-78"/>
              </a:rPr>
              <a:t>الألم الجانبي الحاد </a:t>
            </a:r>
            <a:r>
              <a:rPr lang="ar-SA" sz="2400" b="1" dirty="0">
                <a:solidFill>
                  <a:srgbClr val="002060"/>
                </a:solidFill>
                <a:latin typeface="Hacen Beirut" panose="02000000000000000000" pitchFamily="2" charset="-78"/>
              </a:rPr>
              <a:t>وسنتحدث فيه بعدة محاور : </a:t>
            </a: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FB52F97F-DB37-46E3-B0DF-F9705B1AE6FB}"/>
              </a:ext>
            </a:extLst>
          </p:cNvPr>
          <p:cNvSpPr txBox="1"/>
          <p:nvPr/>
        </p:nvSpPr>
        <p:spPr>
          <a:xfrm>
            <a:off x="2509142" y="3816472"/>
            <a:ext cx="68558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Hacen Beirut" panose="02000000000000000000" pitchFamily="2" charset="-78"/>
              </a:rPr>
              <a:t>2 / أسباب الألم الجانبي الحاد.</a:t>
            </a:r>
            <a:endParaRPr lang="en-US" sz="2400" b="1" dirty="0">
              <a:latin typeface="Hacen Beirut" panose="02000000000000000000" pitchFamily="2" charset="-78"/>
            </a:endParaRPr>
          </a:p>
        </p:txBody>
      </p:sp>
      <p:sp>
        <p:nvSpPr>
          <p:cNvPr id="36" name="مربع نص 35">
            <a:extLst>
              <a:ext uri="{FF2B5EF4-FFF2-40B4-BE49-F238E27FC236}">
                <a16:creationId xmlns:a16="http://schemas.microsoft.com/office/drawing/2014/main" id="{65E0C48B-BE86-4384-8D23-B72F50DEB9AF}"/>
              </a:ext>
            </a:extLst>
          </p:cNvPr>
          <p:cNvSpPr txBox="1"/>
          <p:nvPr/>
        </p:nvSpPr>
        <p:spPr>
          <a:xfrm>
            <a:off x="3289255" y="3078594"/>
            <a:ext cx="6075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Hacen Beirut" panose="02000000000000000000" pitchFamily="2" charset="-78"/>
              </a:rPr>
              <a:t>1 / مفهوم الألم الجانبي الحاد.</a:t>
            </a:r>
            <a:endParaRPr lang="en-US" sz="2400" b="1" dirty="0">
              <a:latin typeface="Hacen Beirut" panose="02000000000000000000" pitchFamily="2" charset="-78"/>
            </a:endParaRPr>
          </a:p>
        </p:txBody>
      </p:sp>
      <p:sp>
        <p:nvSpPr>
          <p:cNvPr id="37" name="مربع نص 36">
            <a:extLst>
              <a:ext uri="{FF2B5EF4-FFF2-40B4-BE49-F238E27FC236}">
                <a16:creationId xmlns:a16="http://schemas.microsoft.com/office/drawing/2014/main" id="{08FCABF0-0F7F-466A-B8F1-EAE260F0A334}"/>
              </a:ext>
            </a:extLst>
          </p:cNvPr>
          <p:cNvSpPr txBox="1"/>
          <p:nvPr/>
        </p:nvSpPr>
        <p:spPr>
          <a:xfrm>
            <a:off x="3247690" y="4663928"/>
            <a:ext cx="6075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Hacen Beirut" panose="02000000000000000000" pitchFamily="2" charset="-78"/>
              </a:rPr>
              <a:t>3 / ما يجب عمله عند حدوث الألم الجانبي الحاد.</a:t>
            </a:r>
            <a:endParaRPr lang="en-US" sz="2400" b="1" dirty="0">
              <a:latin typeface="Hacen Beirut" panose="02000000000000000000" pitchFamily="2" charset="-78"/>
            </a:endParaRPr>
          </a:p>
        </p:txBody>
      </p: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7C0620A1-373B-469B-8354-830ADF74D642}"/>
              </a:ext>
            </a:extLst>
          </p:cNvPr>
          <p:cNvSpPr txBox="1"/>
          <p:nvPr/>
        </p:nvSpPr>
        <p:spPr>
          <a:xfrm>
            <a:off x="3203478" y="5386688"/>
            <a:ext cx="60757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b="1" dirty="0">
                <a:latin typeface="Hacen Beirut" panose="02000000000000000000" pitchFamily="2" charset="-78"/>
              </a:rPr>
              <a:t>4 / </a:t>
            </a:r>
            <a:r>
              <a:rPr lang="ar-SA" sz="2400" b="1" dirty="0">
                <a:latin typeface="Hacen Beirut" panose="02000000000000000000" pitchFamily="2" charset="-78"/>
                <a:ea typeface="Calibri" panose="020F0502020204030204" pitchFamily="34" charset="0"/>
              </a:rPr>
              <a:t>عرض مرئي عن الألم الجانبي الحاد </a:t>
            </a:r>
            <a:r>
              <a:rPr lang="ar-SA" sz="2400" b="1" dirty="0">
                <a:latin typeface="Hacen Beirut" panose="02000000000000000000" pitchFamily="2" charset="-78"/>
              </a:rPr>
              <a:t>.</a:t>
            </a:r>
            <a:endParaRPr lang="en-US" sz="2400" b="1" dirty="0">
              <a:latin typeface="Hacen Beirut" panose="02000000000000000000" pitchFamily="2" charset="-78"/>
            </a:endParaRP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D4265781-4DA8-46B3-8D47-1DC677D37E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-99540" y="5587039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0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">
            <a:extLst>
              <a:ext uri="{FF2B5EF4-FFF2-40B4-BE49-F238E27FC236}">
                <a16:creationId xmlns:a16="http://schemas.microsoft.com/office/drawing/2014/main" id="{60203B8C-C9CE-4601-804E-895D62B72EB4}"/>
              </a:ext>
            </a:extLst>
          </p:cNvPr>
          <p:cNvGrpSpPr/>
          <p:nvPr/>
        </p:nvGrpSpPr>
        <p:grpSpPr>
          <a:xfrm>
            <a:off x="10932710" y="0"/>
            <a:ext cx="1288318" cy="6858000"/>
            <a:chOff x="0" y="0"/>
            <a:chExt cx="2576636" cy="13716000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7A8F4110-701F-4DCF-A223-09467F1C0747}"/>
                </a:ext>
              </a:extLst>
            </p:cNvPr>
            <p:cNvSpPr/>
            <p:nvPr/>
          </p:nvSpPr>
          <p:spPr>
            <a:xfrm rot="-10800000">
              <a:off x="229616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  <p:sp>
          <p:nvSpPr>
            <p:cNvPr id="29" name="AutoShape 4">
              <a:extLst>
                <a:ext uri="{FF2B5EF4-FFF2-40B4-BE49-F238E27FC236}">
                  <a16:creationId xmlns:a16="http://schemas.microsoft.com/office/drawing/2014/main" id="{75A7FBD9-A841-4D22-91AD-D8CB1B15D191}"/>
                </a:ext>
              </a:extLst>
            </p:cNvPr>
            <p:cNvSpPr/>
            <p:nvPr/>
          </p:nvSpPr>
          <p:spPr>
            <a:xfrm rot="-10800000">
              <a:off x="1722639" y="0"/>
              <a:ext cx="279957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2E97DEEE-CE36-4499-8122-49499FEC3081}"/>
                </a:ext>
              </a:extLst>
            </p:cNvPr>
            <p:cNvSpPr/>
            <p:nvPr/>
          </p:nvSpPr>
          <p:spPr>
            <a:xfrm rot="-10800000">
              <a:off x="1147559" y="0"/>
              <a:ext cx="280997" cy="137160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1" name="AutoShape 6">
              <a:extLst>
                <a:ext uri="{FF2B5EF4-FFF2-40B4-BE49-F238E27FC236}">
                  <a16:creationId xmlns:a16="http://schemas.microsoft.com/office/drawing/2014/main" id="{624E5DD4-1E16-4822-9451-1140D7CECCEB}"/>
                </a:ext>
              </a:extLst>
            </p:cNvPr>
            <p:cNvSpPr/>
            <p:nvPr/>
          </p:nvSpPr>
          <p:spPr>
            <a:xfrm rot="-10800000">
              <a:off x="576106" y="0"/>
              <a:ext cx="278410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F9EB183F-C71B-4D53-979D-E3530C9DEFAB}"/>
                </a:ext>
              </a:extLst>
            </p:cNvPr>
            <p:cNvSpPr/>
            <p:nvPr/>
          </p:nvSpPr>
          <p:spPr>
            <a:xfrm rot="-10800000">
              <a:off x="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</p:grpSp>
      <p:pic>
        <p:nvPicPr>
          <p:cNvPr id="33" name="صورة 32">
            <a:extLst>
              <a:ext uri="{FF2B5EF4-FFF2-40B4-BE49-F238E27FC236}">
                <a16:creationId xmlns:a16="http://schemas.microsoft.com/office/drawing/2014/main" id="{2B44511B-3A8F-47A1-AA5D-08E175584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0" t="32963" r="12988" b="29259"/>
          <a:stretch/>
        </p:blipFill>
        <p:spPr>
          <a:xfrm>
            <a:off x="8175379" y="-201390"/>
            <a:ext cx="1647439" cy="1358904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8B050C19-8C54-404A-8A62-91DB0F063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08" y="-315686"/>
            <a:ext cx="1647439" cy="1647439"/>
          </a:xfrm>
          <a:prstGeom prst="rect">
            <a:avLst/>
          </a:prstGeom>
        </p:spPr>
      </p:pic>
      <p:grpSp>
        <p:nvGrpSpPr>
          <p:cNvPr id="35" name="Group 2">
            <a:extLst>
              <a:ext uri="{FF2B5EF4-FFF2-40B4-BE49-F238E27FC236}">
                <a16:creationId xmlns:a16="http://schemas.microsoft.com/office/drawing/2014/main" id="{490BB45F-8688-4847-9175-09F3ED761D71}"/>
              </a:ext>
            </a:extLst>
          </p:cNvPr>
          <p:cNvGrpSpPr/>
          <p:nvPr/>
        </p:nvGrpSpPr>
        <p:grpSpPr>
          <a:xfrm>
            <a:off x="3759200" y="207783"/>
            <a:ext cx="4562790" cy="715319"/>
            <a:chOff x="601071" y="5"/>
            <a:chExt cx="24897683" cy="1430637"/>
          </a:xfrm>
        </p:grpSpPr>
        <p:sp>
          <p:nvSpPr>
            <p:cNvPr id="36" name="AutoShape 3">
              <a:extLst>
                <a:ext uri="{FF2B5EF4-FFF2-40B4-BE49-F238E27FC236}">
                  <a16:creationId xmlns:a16="http://schemas.microsoft.com/office/drawing/2014/main" id="{5ACB54F1-C0FD-4B65-95B5-A859F27E83B7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7" name="AutoShape 4">
              <a:extLst>
                <a:ext uri="{FF2B5EF4-FFF2-40B4-BE49-F238E27FC236}">
                  <a16:creationId xmlns:a16="http://schemas.microsoft.com/office/drawing/2014/main" id="{5E420696-FD5C-408F-8BF3-2C33F6EFFFC0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8" name="AutoShape 5">
              <a:extLst>
                <a:ext uri="{FF2B5EF4-FFF2-40B4-BE49-F238E27FC236}">
                  <a16:creationId xmlns:a16="http://schemas.microsoft.com/office/drawing/2014/main" id="{108022A7-DA7B-44F7-8816-BE4528C17B40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B3070028-A1D3-4862-BD82-1E7B9F54436A}"/>
              </a:ext>
            </a:extLst>
          </p:cNvPr>
          <p:cNvSpPr txBox="1"/>
          <p:nvPr/>
        </p:nvSpPr>
        <p:spPr>
          <a:xfrm>
            <a:off x="0" y="292288"/>
            <a:ext cx="3728902" cy="510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2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CB4FC716-7C7C-43ED-BE09-CCF18C741D2D}"/>
              </a:ext>
            </a:extLst>
          </p:cNvPr>
          <p:cNvSpPr txBox="1"/>
          <p:nvPr/>
        </p:nvSpPr>
        <p:spPr>
          <a:xfrm>
            <a:off x="4939167" y="2479180"/>
            <a:ext cx="5049982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2400" b="1" dirty="0">
                <a:solidFill>
                  <a:srgbClr val="0000CC"/>
                </a:solidFill>
                <a:latin typeface="Hacen Egypt" panose="02000000000000000000" pitchFamily="2" charset="-78"/>
                <a:ea typeface="Calibri" panose="020F0502020204030204" pitchFamily="34" charset="0"/>
              </a:rPr>
              <a:t>مفهوم الألم الجانبي الحاد :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13C2FE41-344F-4EB2-8B56-186F998634D7}"/>
              </a:ext>
            </a:extLst>
          </p:cNvPr>
          <p:cNvSpPr txBox="1"/>
          <p:nvPr/>
        </p:nvSpPr>
        <p:spPr>
          <a:xfrm>
            <a:off x="621495" y="3285332"/>
            <a:ext cx="9893376" cy="2202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يشبه التشنّج ويحدث في الجهة اليمنى العليا من الخصر وذلك أثناء بذل مجهود بدني متواصل كالجري أو ممارسة كرة السلة أو كرة القدم أو ما شابه ذلك , وغالباً ما يصيب المبتدئين بشكل أكثر أو الذين انقطعوا فترة عن مزاولة النشاط الرياضي.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9C5B5E34-9058-45D3-A039-41937DD863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-99540" y="5587039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4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">
            <a:extLst>
              <a:ext uri="{FF2B5EF4-FFF2-40B4-BE49-F238E27FC236}">
                <a16:creationId xmlns:a16="http://schemas.microsoft.com/office/drawing/2014/main" id="{60203B8C-C9CE-4601-804E-895D62B72EB4}"/>
              </a:ext>
            </a:extLst>
          </p:cNvPr>
          <p:cNvGrpSpPr/>
          <p:nvPr/>
        </p:nvGrpSpPr>
        <p:grpSpPr>
          <a:xfrm>
            <a:off x="10932710" y="0"/>
            <a:ext cx="1288318" cy="6858000"/>
            <a:chOff x="0" y="0"/>
            <a:chExt cx="2576636" cy="13716000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7A8F4110-701F-4DCF-A223-09467F1C0747}"/>
                </a:ext>
              </a:extLst>
            </p:cNvPr>
            <p:cNvSpPr/>
            <p:nvPr/>
          </p:nvSpPr>
          <p:spPr>
            <a:xfrm rot="-10800000">
              <a:off x="229616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  <p:sp>
          <p:nvSpPr>
            <p:cNvPr id="29" name="AutoShape 4">
              <a:extLst>
                <a:ext uri="{FF2B5EF4-FFF2-40B4-BE49-F238E27FC236}">
                  <a16:creationId xmlns:a16="http://schemas.microsoft.com/office/drawing/2014/main" id="{75A7FBD9-A841-4D22-91AD-D8CB1B15D191}"/>
                </a:ext>
              </a:extLst>
            </p:cNvPr>
            <p:cNvSpPr/>
            <p:nvPr/>
          </p:nvSpPr>
          <p:spPr>
            <a:xfrm rot="-10800000">
              <a:off x="1722639" y="0"/>
              <a:ext cx="279957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2E97DEEE-CE36-4499-8122-49499FEC3081}"/>
                </a:ext>
              </a:extLst>
            </p:cNvPr>
            <p:cNvSpPr/>
            <p:nvPr/>
          </p:nvSpPr>
          <p:spPr>
            <a:xfrm rot="-10800000">
              <a:off x="1147559" y="0"/>
              <a:ext cx="280997" cy="137160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1" name="AutoShape 6">
              <a:extLst>
                <a:ext uri="{FF2B5EF4-FFF2-40B4-BE49-F238E27FC236}">
                  <a16:creationId xmlns:a16="http://schemas.microsoft.com/office/drawing/2014/main" id="{624E5DD4-1E16-4822-9451-1140D7CECCEB}"/>
                </a:ext>
              </a:extLst>
            </p:cNvPr>
            <p:cNvSpPr/>
            <p:nvPr/>
          </p:nvSpPr>
          <p:spPr>
            <a:xfrm rot="-10800000">
              <a:off x="576106" y="0"/>
              <a:ext cx="278410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F9EB183F-C71B-4D53-979D-E3530C9DEFAB}"/>
                </a:ext>
              </a:extLst>
            </p:cNvPr>
            <p:cNvSpPr/>
            <p:nvPr/>
          </p:nvSpPr>
          <p:spPr>
            <a:xfrm rot="-10800000">
              <a:off x="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</p:grpSp>
      <p:pic>
        <p:nvPicPr>
          <p:cNvPr id="33" name="صورة 32">
            <a:extLst>
              <a:ext uri="{FF2B5EF4-FFF2-40B4-BE49-F238E27FC236}">
                <a16:creationId xmlns:a16="http://schemas.microsoft.com/office/drawing/2014/main" id="{2B44511B-3A8F-47A1-AA5D-08E175584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0" t="32963" r="12988" b="29259"/>
          <a:stretch/>
        </p:blipFill>
        <p:spPr>
          <a:xfrm>
            <a:off x="8175379" y="-201390"/>
            <a:ext cx="1647439" cy="1358904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8B050C19-8C54-404A-8A62-91DB0F063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08" y="-315686"/>
            <a:ext cx="1647439" cy="1647439"/>
          </a:xfrm>
          <a:prstGeom prst="rect">
            <a:avLst/>
          </a:prstGeom>
        </p:spPr>
      </p:pic>
      <p:grpSp>
        <p:nvGrpSpPr>
          <p:cNvPr id="35" name="Group 2">
            <a:extLst>
              <a:ext uri="{FF2B5EF4-FFF2-40B4-BE49-F238E27FC236}">
                <a16:creationId xmlns:a16="http://schemas.microsoft.com/office/drawing/2014/main" id="{490BB45F-8688-4847-9175-09F3ED761D71}"/>
              </a:ext>
            </a:extLst>
          </p:cNvPr>
          <p:cNvGrpSpPr/>
          <p:nvPr/>
        </p:nvGrpSpPr>
        <p:grpSpPr>
          <a:xfrm>
            <a:off x="3759200" y="207783"/>
            <a:ext cx="4562790" cy="715319"/>
            <a:chOff x="601071" y="5"/>
            <a:chExt cx="24897683" cy="1430637"/>
          </a:xfrm>
        </p:grpSpPr>
        <p:sp>
          <p:nvSpPr>
            <p:cNvPr id="36" name="AutoShape 3">
              <a:extLst>
                <a:ext uri="{FF2B5EF4-FFF2-40B4-BE49-F238E27FC236}">
                  <a16:creationId xmlns:a16="http://schemas.microsoft.com/office/drawing/2014/main" id="{5ACB54F1-C0FD-4B65-95B5-A859F27E83B7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7" name="AutoShape 4">
              <a:extLst>
                <a:ext uri="{FF2B5EF4-FFF2-40B4-BE49-F238E27FC236}">
                  <a16:creationId xmlns:a16="http://schemas.microsoft.com/office/drawing/2014/main" id="{5E420696-FD5C-408F-8BF3-2C33F6EFFFC0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8" name="AutoShape 5">
              <a:extLst>
                <a:ext uri="{FF2B5EF4-FFF2-40B4-BE49-F238E27FC236}">
                  <a16:creationId xmlns:a16="http://schemas.microsoft.com/office/drawing/2014/main" id="{108022A7-DA7B-44F7-8816-BE4528C17B40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B3070028-A1D3-4862-BD82-1E7B9F54436A}"/>
              </a:ext>
            </a:extLst>
          </p:cNvPr>
          <p:cNvSpPr txBox="1"/>
          <p:nvPr/>
        </p:nvSpPr>
        <p:spPr>
          <a:xfrm>
            <a:off x="0" y="292288"/>
            <a:ext cx="3728902" cy="510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2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CB4FC716-7C7C-43ED-BE09-CCF18C741D2D}"/>
              </a:ext>
            </a:extLst>
          </p:cNvPr>
          <p:cNvSpPr txBox="1"/>
          <p:nvPr/>
        </p:nvSpPr>
        <p:spPr>
          <a:xfrm>
            <a:off x="4939167" y="2479180"/>
            <a:ext cx="5049982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أسباب </a:t>
            </a:r>
            <a:r>
              <a:rPr lang="ar-SA" sz="2400" b="1" dirty="0">
                <a:solidFill>
                  <a:srgbClr val="0000CC"/>
                </a:solidFill>
                <a:latin typeface="Hacen Egypt" panose="02000000000000000000" pitchFamily="2" charset="-78"/>
                <a:ea typeface="Calibri" panose="020F0502020204030204" pitchFamily="34" charset="0"/>
              </a:rPr>
              <a:t>الألم الجانبي الحاد</a:t>
            </a: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 :</a:t>
            </a:r>
            <a:endParaRPr lang="en-US" sz="2400" b="1" dirty="0">
              <a:solidFill>
                <a:srgbClr val="0000CC"/>
              </a:solidFill>
              <a:latin typeface="Hacen Beirut" panose="02000000000000000000" pitchFamily="2" charset="-78"/>
              <a:ea typeface="Calibri" panose="020F050202020403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70268FB6-A45F-457A-B11F-EC11C688C04A}"/>
              </a:ext>
            </a:extLst>
          </p:cNvPr>
          <p:cNvSpPr/>
          <p:nvPr/>
        </p:nvSpPr>
        <p:spPr>
          <a:xfrm>
            <a:off x="257991" y="3448237"/>
            <a:ext cx="9010879" cy="1839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1 / عدم تدفق الدم الكافي.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2 /  ثم عدم وصول الأوكسجين الكافي إلى العضلات التنفسية (عضلات الحجاب </a:t>
            </a: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      الحاجز والعضلات بين الضلعية ).</a:t>
            </a: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A7AFFE3-FD46-42D4-B59F-C28A8B4E093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-99540" y="5587039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">
            <a:extLst>
              <a:ext uri="{FF2B5EF4-FFF2-40B4-BE49-F238E27FC236}">
                <a16:creationId xmlns:a16="http://schemas.microsoft.com/office/drawing/2014/main" id="{60203B8C-C9CE-4601-804E-895D62B72EB4}"/>
              </a:ext>
            </a:extLst>
          </p:cNvPr>
          <p:cNvGrpSpPr/>
          <p:nvPr/>
        </p:nvGrpSpPr>
        <p:grpSpPr>
          <a:xfrm>
            <a:off x="10932710" y="0"/>
            <a:ext cx="1288318" cy="6858000"/>
            <a:chOff x="0" y="0"/>
            <a:chExt cx="2576636" cy="13716000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7A8F4110-701F-4DCF-A223-09467F1C0747}"/>
                </a:ext>
              </a:extLst>
            </p:cNvPr>
            <p:cNvSpPr/>
            <p:nvPr/>
          </p:nvSpPr>
          <p:spPr>
            <a:xfrm rot="-10800000">
              <a:off x="229616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  <p:sp>
          <p:nvSpPr>
            <p:cNvPr id="29" name="AutoShape 4">
              <a:extLst>
                <a:ext uri="{FF2B5EF4-FFF2-40B4-BE49-F238E27FC236}">
                  <a16:creationId xmlns:a16="http://schemas.microsoft.com/office/drawing/2014/main" id="{75A7FBD9-A841-4D22-91AD-D8CB1B15D191}"/>
                </a:ext>
              </a:extLst>
            </p:cNvPr>
            <p:cNvSpPr/>
            <p:nvPr/>
          </p:nvSpPr>
          <p:spPr>
            <a:xfrm rot="-10800000">
              <a:off x="1722639" y="0"/>
              <a:ext cx="279957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2E97DEEE-CE36-4499-8122-49499FEC3081}"/>
                </a:ext>
              </a:extLst>
            </p:cNvPr>
            <p:cNvSpPr/>
            <p:nvPr/>
          </p:nvSpPr>
          <p:spPr>
            <a:xfrm rot="-10800000">
              <a:off x="1147559" y="0"/>
              <a:ext cx="280997" cy="137160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1" name="AutoShape 6">
              <a:extLst>
                <a:ext uri="{FF2B5EF4-FFF2-40B4-BE49-F238E27FC236}">
                  <a16:creationId xmlns:a16="http://schemas.microsoft.com/office/drawing/2014/main" id="{624E5DD4-1E16-4822-9451-1140D7CECCEB}"/>
                </a:ext>
              </a:extLst>
            </p:cNvPr>
            <p:cNvSpPr/>
            <p:nvPr/>
          </p:nvSpPr>
          <p:spPr>
            <a:xfrm rot="-10800000">
              <a:off x="576106" y="0"/>
              <a:ext cx="278410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F9EB183F-C71B-4D53-979D-E3530C9DEFAB}"/>
                </a:ext>
              </a:extLst>
            </p:cNvPr>
            <p:cNvSpPr/>
            <p:nvPr/>
          </p:nvSpPr>
          <p:spPr>
            <a:xfrm rot="-10800000">
              <a:off x="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</p:grpSp>
      <p:pic>
        <p:nvPicPr>
          <p:cNvPr id="33" name="صورة 32">
            <a:extLst>
              <a:ext uri="{FF2B5EF4-FFF2-40B4-BE49-F238E27FC236}">
                <a16:creationId xmlns:a16="http://schemas.microsoft.com/office/drawing/2014/main" id="{2B44511B-3A8F-47A1-AA5D-08E175584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0" t="32963" r="12988" b="29259"/>
          <a:stretch/>
        </p:blipFill>
        <p:spPr>
          <a:xfrm>
            <a:off x="8175379" y="-201390"/>
            <a:ext cx="1647439" cy="1358904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8B050C19-8C54-404A-8A62-91DB0F063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08" y="-315686"/>
            <a:ext cx="1647439" cy="1647439"/>
          </a:xfrm>
          <a:prstGeom prst="rect">
            <a:avLst/>
          </a:prstGeom>
        </p:spPr>
      </p:pic>
      <p:grpSp>
        <p:nvGrpSpPr>
          <p:cNvPr id="35" name="Group 2">
            <a:extLst>
              <a:ext uri="{FF2B5EF4-FFF2-40B4-BE49-F238E27FC236}">
                <a16:creationId xmlns:a16="http://schemas.microsoft.com/office/drawing/2014/main" id="{490BB45F-8688-4847-9175-09F3ED761D71}"/>
              </a:ext>
            </a:extLst>
          </p:cNvPr>
          <p:cNvGrpSpPr/>
          <p:nvPr/>
        </p:nvGrpSpPr>
        <p:grpSpPr>
          <a:xfrm>
            <a:off x="3759200" y="207783"/>
            <a:ext cx="4562790" cy="715319"/>
            <a:chOff x="601071" y="5"/>
            <a:chExt cx="24897683" cy="1430637"/>
          </a:xfrm>
        </p:grpSpPr>
        <p:sp>
          <p:nvSpPr>
            <p:cNvPr id="36" name="AutoShape 3">
              <a:extLst>
                <a:ext uri="{FF2B5EF4-FFF2-40B4-BE49-F238E27FC236}">
                  <a16:creationId xmlns:a16="http://schemas.microsoft.com/office/drawing/2014/main" id="{5ACB54F1-C0FD-4B65-95B5-A859F27E83B7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7" name="AutoShape 4">
              <a:extLst>
                <a:ext uri="{FF2B5EF4-FFF2-40B4-BE49-F238E27FC236}">
                  <a16:creationId xmlns:a16="http://schemas.microsoft.com/office/drawing/2014/main" id="{5E420696-FD5C-408F-8BF3-2C33F6EFFFC0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8" name="AutoShape 5">
              <a:extLst>
                <a:ext uri="{FF2B5EF4-FFF2-40B4-BE49-F238E27FC236}">
                  <a16:creationId xmlns:a16="http://schemas.microsoft.com/office/drawing/2014/main" id="{108022A7-DA7B-44F7-8816-BE4528C17B40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B3070028-A1D3-4862-BD82-1E7B9F54436A}"/>
              </a:ext>
            </a:extLst>
          </p:cNvPr>
          <p:cNvSpPr txBox="1"/>
          <p:nvPr/>
        </p:nvSpPr>
        <p:spPr>
          <a:xfrm>
            <a:off x="0" y="292288"/>
            <a:ext cx="3728902" cy="510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2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CB4FC716-7C7C-43ED-BE09-CCF18C741D2D}"/>
              </a:ext>
            </a:extLst>
          </p:cNvPr>
          <p:cNvSpPr txBox="1"/>
          <p:nvPr/>
        </p:nvSpPr>
        <p:spPr>
          <a:xfrm>
            <a:off x="4939167" y="2479180"/>
            <a:ext cx="5049982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أسباب </a:t>
            </a:r>
            <a:r>
              <a:rPr lang="ar-SA" sz="2400" b="1" dirty="0">
                <a:solidFill>
                  <a:srgbClr val="0000CC"/>
                </a:solidFill>
                <a:latin typeface="Hacen Egypt" panose="02000000000000000000" pitchFamily="2" charset="-78"/>
                <a:ea typeface="Calibri" panose="020F0502020204030204" pitchFamily="34" charset="0"/>
              </a:rPr>
              <a:t>الألم الجانبي الحاد</a:t>
            </a: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 :</a:t>
            </a:r>
            <a:endParaRPr lang="en-US" sz="2400" b="1" dirty="0">
              <a:solidFill>
                <a:srgbClr val="0000CC"/>
              </a:solidFill>
              <a:latin typeface="Hacen Beirut" panose="02000000000000000000" pitchFamily="2" charset="-78"/>
              <a:ea typeface="Calibri" panose="020F050202020403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4F3C8F01-D20E-4459-819D-E4CE1B7565AF}"/>
              </a:ext>
            </a:extLst>
          </p:cNvPr>
          <p:cNvSpPr/>
          <p:nvPr/>
        </p:nvSpPr>
        <p:spPr>
          <a:xfrm>
            <a:off x="-388533" y="3423698"/>
            <a:ext cx="106004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2400"/>
              </a:spcAft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وذلك أن التغير المفاجئ من حالة الراحة إلى حالة الجهد يؤدي إلى زيادة التنفس وعمق التنفس. </a:t>
            </a:r>
          </a:p>
          <a:p>
            <a:pPr algn="r" rtl="1"/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مما يضع حملاً على عضلات التنفس لإجبارها على تلبية الطاقة اللازمة قبل تدفّق الدم الكافي</a:t>
            </a:r>
          </a:p>
          <a:p>
            <a:pPr algn="r" rtl="1">
              <a:spcAft>
                <a:spcPts val="2400"/>
              </a:spcAft>
            </a:pP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إلى تلك العضلات.</a:t>
            </a:r>
          </a:p>
          <a:p>
            <a:pPr algn="r" rtl="1"/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وينتج عن ذلك حدوث  ما يسمى بنقص في التروية لتلك العضلات مؤدياً في النهاية</a:t>
            </a:r>
          </a:p>
          <a:p>
            <a:pPr algn="r" rtl="1"/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</a:rPr>
              <a:t> إلى الشعور بالألم الجانبي الحاد.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DE170857-9500-4B54-8C0C-C9C09149CB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-99540" y="5587039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">
            <a:extLst>
              <a:ext uri="{FF2B5EF4-FFF2-40B4-BE49-F238E27FC236}">
                <a16:creationId xmlns:a16="http://schemas.microsoft.com/office/drawing/2014/main" id="{60203B8C-C9CE-4601-804E-895D62B72EB4}"/>
              </a:ext>
            </a:extLst>
          </p:cNvPr>
          <p:cNvGrpSpPr/>
          <p:nvPr/>
        </p:nvGrpSpPr>
        <p:grpSpPr>
          <a:xfrm>
            <a:off x="10932710" y="0"/>
            <a:ext cx="1288318" cy="6858000"/>
            <a:chOff x="0" y="0"/>
            <a:chExt cx="2576636" cy="13716000"/>
          </a:xfrm>
        </p:grpSpPr>
        <p:sp>
          <p:nvSpPr>
            <p:cNvPr id="28" name="AutoShape 3">
              <a:extLst>
                <a:ext uri="{FF2B5EF4-FFF2-40B4-BE49-F238E27FC236}">
                  <a16:creationId xmlns:a16="http://schemas.microsoft.com/office/drawing/2014/main" id="{7A8F4110-701F-4DCF-A223-09467F1C0747}"/>
                </a:ext>
              </a:extLst>
            </p:cNvPr>
            <p:cNvSpPr/>
            <p:nvPr/>
          </p:nvSpPr>
          <p:spPr>
            <a:xfrm rot="-10800000">
              <a:off x="229616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  <p:sp>
          <p:nvSpPr>
            <p:cNvPr id="29" name="AutoShape 4">
              <a:extLst>
                <a:ext uri="{FF2B5EF4-FFF2-40B4-BE49-F238E27FC236}">
                  <a16:creationId xmlns:a16="http://schemas.microsoft.com/office/drawing/2014/main" id="{75A7FBD9-A841-4D22-91AD-D8CB1B15D191}"/>
                </a:ext>
              </a:extLst>
            </p:cNvPr>
            <p:cNvSpPr/>
            <p:nvPr/>
          </p:nvSpPr>
          <p:spPr>
            <a:xfrm rot="-10800000">
              <a:off x="1722639" y="0"/>
              <a:ext cx="279957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2E97DEEE-CE36-4499-8122-49499FEC3081}"/>
                </a:ext>
              </a:extLst>
            </p:cNvPr>
            <p:cNvSpPr/>
            <p:nvPr/>
          </p:nvSpPr>
          <p:spPr>
            <a:xfrm rot="-10800000">
              <a:off x="1147559" y="0"/>
              <a:ext cx="280997" cy="137160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1" name="AutoShape 6">
              <a:extLst>
                <a:ext uri="{FF2B5EF4-FFF2-40B4-BE49-F238E27FC236}">
                  <a16:creationId xmlns:a16="http://schemas.microsoft.com/office/drawing/2014/main" id="{624E5DD4-1E16-4822-9451-1140D7CECCEB}"/>
                </a:ext>
              </a:extLst>
            </p:cNvPr>
            <p:cNvSpPr/>
            <p:nvPr/>
          </p:nvSpPr>
          <p:spPr>
            <a:xfrm rot="-10800000">
              <a:off x="576106" y="0"/>
              <a:ext cx="278410" cy="1371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F9EB183F-C71B-4D53-979D-E3530C9DEFAB}"/>
                </a:ext>
              </a:extLst>
            </p:cNvPr>
            <p:cNvSpPr/>
            <p:nvPr/>
          </p:nvSpPr>
          <p:spPr>
            <a:xfrm rot="-10800000">
              <a:off x="0" y="0"/>
              <a:ext cx="280476" cy="13716000"/>
            </a:xfrm>
            <a:prstGeom prst="rect">
              <a:avLst/>
            </a:prstGeom>
            <a:solidFill>
              <a:srgbClr val="62DBC8">
                <a:alpha val="19607"/>
              </a:srgbClr>
            </a:solidFill>
          </p:spPr>
        </p:sp>
      </p:grpSp>
      <p:pic>
        <p:nvPicPr>
          <p:cNvPr id="33" name="صورة 32">
            <a:extLst>
              <a:ext uri="{FF2B5EF4-FFF2-40B4-BE49-F238E27FC236}">
                <a16:creationId xmlns:a16="http://schemas.microsoft.com/office/drawing/2014/main" id="{2B44511B-3A8F-47A1-AA5D-08E1755845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0" t="32963" r="12988" b="29259"/>
          <a:stretch/>
        </p:blipFill>
        <p:spPr>
          <a:xfrm>
            <a:off x="8175379" y="-201390"/>
            <a:ext cx="1647439" cy="1358904"/>
          </a:xfrm>
          <a:prstGeom prst="rect">
            <a:avLst/>
          </a:prstGeom>
        </p:spPr>
      </p:pic>
      <p:pic>
        <p:nvPicPr>
          <p:cNvPr id="34" name="صورة 33">
            <a:extLst>
              <a:ext uri="{FF2B5EF4-FFF2-40B4-BE49-F238E27FC236}">
                <a16:creationId xmlns:a16="http://schemas.microsoft.com/office/drawing/2014/main" id="{8B050C19-8C54-404A-8A62-91DB0F063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808" y="-315686"/>
            <a:ext cx="1647439" cy="1647439"/>
          </a:xfrm>
          <a:prstGeom prst="rect">
            <a:avLst/>
          </a:prstGeom>
        </p:spPr>
      </p:pic>
      <p:grpSp>
        <p:nvGrpSpPr>
          <p:cNvPr id="35" name="Group 2">
            <a:extLst>
              <a:ext uri="{FF2B5EF4-FFF2-40B4-BE49-F238E27FC236}">
                <a16:creationId xmlns:a16="http://schemas.microsoft.com/office/drawing/2014/main" id="{490BB45F-8688-4847-9175-09F3ED761D71}"/>
              </a:ext>
            </a:extLst>
          </p:cNvPr>
          <p:cNvGrpSpPr/>
          <p:nvPr/>
        </p:nvGrpSpPr>
        <p:grpSpPr>
          <a:xfrm>
            <a:off x="3759200" y="207783"/>
            <a:ext cx="4562790" cy="715319"/>
            <a:chOff x="601071" y="5"/>
            <a:chExt cx="24897683" cy="1430637"/>
          </a:xfrm>
        </p:grpSpPr>
        <p:sp>
          <p:nvSpPr>
            <p:cNvPr id="36" name="AutoShape 3">
              <a:extLst>
                <a:ext uri="{FF2B5EF4-FFF2-40B4-BE49-F238E27FC236}">
                  <a16:creationId xmlns:a16="http://schemas.microsoft.com/office/drawing/2014/main" id="{5ACB54F1-C0FD-4B65-95B5-A859F27E83B7}"/>
                </a:ext>
              </a:extLst>
            </p:cNvPr>
            <p:cNvSpPr/>
            <p:nvPr/>
          </p:nvSpPr>
          <p:spPr>
            <a:xfrm rot="16200000">
              <a:off x="12896803" y="-11144490"/>
              <a:ext cx="279400" cy="24870864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37" name="AutoShape 4">
              <a:extLst>
                <a:ext uri="{FF2B5EF4-FFF2-40B4-BE49-F238E27FC236}">
                  <a16:creationId xmlns:a16="http://schemas.microsoft.com/office/drawing/2014/main" id="{5E420696-FD5C-408F-8BF3-2C33F6EFFFC0}"/>
                </a:ext>
              </a:extLst>
            </p:cNvPr>
            <p:cNvSpPr/>
            <p:nvPr/>
          </p:nvSpPr>
          <p:spPr>
            <a:xfrm rot="16200000">
              <a:off x="12923618" y="-11718017"/>
              <a:ext cx="279400" cy="24870872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38" name="AutoShape 5">
              <a:extLst>
                <a:ext uri="{FF2B5EF4-FFF2-40B4-BE49-F238E27FC236}">
                  <a16:creationId xmlns:a16="http://schemas.microsoft.com/office/drawing/2014/main" id="{108022A7-DA7B-44F7-8816-BE4528C17B40}"/>
                </a:ext>
              </a:extLst>
            </p:cNvPr>
            <p:cNvSpPr/>
            <p:nvPr/>
          </p:nvSpPr>
          <p:spPr>
            <a:xfrm rot="16200000">
              <a:off x="12907202" y="-12279314"/>
              <a:ext cx="282562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B3070028-A1D3-4862-BD82-1E7B9F54436A}"/>
              </a:ext>
            </a:extLst>
          </p:cNvPr>
          <p:cNvSpPr txBox="1"/>
          <p:nvPr/>
        </p:nvSpPr>
        <p:spPr>
          <a:xfrm>
            <a:off x="0" y="292288"/>
            <a:ext cx="3728902" cy="5107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545"/>
              </a:lnSpc>
              <a:spcBef>
                <a:spcPts val="1477"/>
              </a:spcBef>
            </a:pPr>
            <a:r>
              <a:rPr lang="ar-SA" sz="2800" b="1" dirty="0">
                <a:solidFill>
                  <a:srgbClr val="199E91"/>
                </a:solidFill>
              </a:rPr>
              <a:t>الألم الجانبي الحاد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CB4FC716-7C7C-43ED-BE09-CCF18C741D2D}"/>
              </a:ext>
            </a:extLst>
          </p:cNvPr>
          <p:cNvSpPr txBox="1"/>
          <p:nvPr/>
        </p:nvSpPr>
        <p:spPr>
          <a:xfrm>
            <a:off x="4939167" y="2493926"/>
            <a:ext cx="5049982" cy="503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ما يجب عمله عند حدث </a:t>
            </a:r>
            <a:r>
              <a:rPr lang="ar-SA" sz="2400" b="1" dirty="0">
                <a:solidFill>
                  <a:srgbClr val="0000CC"/>
                </a:solidFill>
                <a:latin typeface="Hacen Egypt" panose="02000000000000000000" pitchFamily="2" charset="-78"/>
                <a:ea typeface="Calibri" panose="020F0502020204030204" pitchFamily="34" charset="0"/>
              </a:rPr>
              <a:t>الألم الجانبي الحاد</a:t>
            </a:r>
            <a:r>
              <a:rPr lang="ar-SA" sz="2400" b="1" dirty="0">
                <a:solidFill>
                  <a:srgbClr val="0000CC"/>
                </a:solidFill>
                <a:latin typeface="Hacen Beirut" panose="02000000000000000000" pitchFamily="2" charset="-78"/>
                <a:ea typeface="Calibri" panose="020F0502020204030204" pitchFamily="34" charset="0"/>
              </a:rPr>
              <a:t> :</a:t>
            </a:r>
            <a:endParaRPr lang="en-US" sz="2400" b="1" dirty="0">
              <a:solidFill>
                <a:srgbClr val="0000CC"/>
              </a:solidFill>
              <a:latin typeface="Hacen Beirut" panose="02000000000000000000" pitchFamily="2" charset="-78"/>
              <a:ea typeface="Calibri" panose="020F050202020403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889BA016-901C-4149-A03D-CFCE73AFC76B}"/>
              </a:ext>
            </a:extLst>
          </p:cNvPr>
          <p:cNvSpPr/>
          <p:nvPr/>
        </p:nvSpPr>
        <p:spPr>
          <a:xfrm>
            <a:off x="1204169" y="3590782"/>
            <a:ext cx="8485917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2400"/>
              </a:spcAft>
            </a:pPr>
            <a:r>
              <a:rPr lang="ar-SA" sz="2400" b="1" dirty="0">
                <a:latin typeface="Hacen Egypt" panose="02000000000000000000" pitchFamily="2" charset="-78"/>
              </a:rPr>
              <a:t>1 / 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التقليل من شدة الجهد المبذول مع محاولة التنفس بعمق أكثر حتى يزول الألم </a:t>
            </a:r>
            <a:r>
              <a:rPr lang="ar-SA" sz="2400" b="1" dirty="0">
                <a:latin typeface="Hacen Egypt" panose="02000000000000000000" pitchFamily="2" charset="-78"/>
              </a:rPr>
              <a:t>.</a:t>
            </a:r>
          </a:p>
          <a:p>
            <a:pPr algn="r" rtl="1">
              <a:lnSpc>
                <a:spcPct val="115000"/>
              </a:lnSpc>
              <a:spcAft>
                <a:spcPts val="2400"/>
              </a:spcAft>
            </a:pPr>
            <a:r>
              <a:rPr lang="ar-SA" sz="2400" b="1" dirty="0">
                <a:latin typeface="Hacen Egypt" panose="02000000000000000000" pitchFamily="2" charset="-78"/>
              </a:rPr>
              <a:t>2 /  </a:t>
            </a:r>
            <a:r>
              <a:rPr lang="ar-SA" sz="2400" b="1" dirty="0">
                <a:latin typeface="Calibri" panose="020F0502020204030204" pitchFamily="34" charset="0"/>
              </a:rPr>
              <a:t>مح</a:t>
            </a:r>
            <a:r>
              <a:rPr lang="ar-SA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اولة استئناف التمرين ولكن بشدة أقل من الفترة السابقة لحدوث الألم</a:t>
            </a:r>
            <a:r>
              <a:rPr lang="ar-SA" sz="2400" b="1" dirty="0">
                <a:latin typeface="Hacen Egypt" panose="02000000000000000000" pitchFamily="2" charset="-78"/>
              </a:rPr>
              <a:t>.</a:t>
            </a: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4C717BE5-B30D-4696-98F7-A4B360DAE5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-99540" y="5587039"/>
            <a:ext cx="2438496" cy="12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7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497566" y="5327993"/>
            <a:ext cx="12821787" cy="880395"/>
            <a:chOff x="0" y="0"/>
            <a:chExt cx="25349200" cy="1430643"/>
          </a:xfrm>
        </p:grpSpPr>
        <p:sp>
          <p:nvSpPr>
            <p:cNvPr id="3" name="AutoShape 3"/>
            <p:cNvSpPr/>
            <p:nvPr/>
          </p:nvSpPr>
          <p:spPr>
            <a:xfrm rot="-5400000">
              <a:off x="12534900" y="-11282057"/>
              <a:ext cx="279400" cy="251460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  <p:sp>
          <p:nvSpPr>
            <p:cNvPr id="4" name="AutoShape 4"/>
            <p:cNvSpPr/>
            <p:nvPr/>
          </p:nvSpPr>
          <p:spPr>
            <a:xfrm rot="-5400000">
              <a:off x="12535419" y="-11957697"/>
              <a:ext cx="278361" cy="25349200"/>
            </a:xfrm>
            <a:prstGeom prst="rect">
              <a:avLst/>
            </a:prstGeom>
            <a:solidFill>
              <a:srgbClr val="62DBC8"/>
            </a:solidFill>
          </p:spPr>
        </p:sp>
        <p:sp>
          <p:nvSpPr>
            <p:cNvPr id="5" name="AutoShape 5"/>
            <p:cNvSpPr/>
            <p:nvPr/>
          </p:nvSpPr>
          <p:spPr>
            <a:xfrm rot="-5400000">
              <a:off x="12533318" y="-12279318"/>
              <a:ext cx="282563" cy="24841200"/>
            </a:xfrm>
            <a:prstGeom prst="rect">
              <a:avLst/>
            </a:prstGeom>
            <a:solidFill>
              <a:srgbClr val="62DBC8">
                <a:alpha val="49803"/>
              </a:srgbClr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 rotWithShape="1">
          <a:blip r:embed="rId2"/>
          <a:srcRect t="3718" b="3718"/>
          <a:stretch/>
        </p:blipFill>
        <p:spPr>
          <a:xfrm>
            <a:off x="-562709" y="2482829"/>
            <a:ext cx="5747657" cy="2682619"/>
          </a:xfrm>
          <a:prstGeom prst="rect">
            <a:avLst/>
          </a:prstGeom>
        </p:spPr>
      </p:pic>
      <p:sp>
        <p:nvSpPr>
          <p:cNvPr id="23" name="شكل حر 22">
            <a:extLst>
              <a:ext uri="{FF2B5EF4-FFF2-40B4-BE49-F238E27FC236}">
                <a16:creationId xmlns:a16="http://schemas.microsoft.com/office/drawing/2014/main" id="{39CB7506-1B15-854A-840E-4B6558AF6507}"/>
              </a:ext>
            </a:extLst>
          </p:cNvPr>
          <p:cNvSpPr/>
          <p:nvPr/>
        </p:nvSpPr>
        <p:spPr>
          <a:xfrm>
            <a:off x="0" y="52754"/>
            <a:ext cx="6176192" cy="6752374"/>
          </a:xfrm>
          <a:custGeom>
            <a:avLst/>
            <a:gdLst>
              <a:gd name="connsiteX0" fmla="*/ 2552700 w 8213034"/>
              <a:gd name="connsiteY0" fmla="*/ 1907695 h 8229456"/>
              <a:gd name="connsiteX1" fmla="*/ 2552700 w 8213034"/>
              <a:gd name="connsiteY1" fmla="*/ 7460593 h 8229456"/>
              <a:gd name="connsiteX2" fmla="*/ 6727656 w 8213034"/>
              <a:gd name="connsiteY2" fmla="*/ 7460593 h 8229456"/>
              <a:gd name="connsiteX3" fmla="*/ 6727656 w 8213034"/>
              <a:gd name="connsiteY3" fmla="*/ 1907695 h 8229456"/>
              <a:gd name="connsiteX4" fmla="*/ 266700 w 8213034"/>
              <a:gd name="connsiteY4" fmla="*/ 609600 h 8229456"/>
              <a:gd name="connsiteX5" fmla="*/ 266700 w 8213034"/>
              <a:gd name="connsiteY5" fmla="*/ 1295400 h 8229456"/>
              <a:gd name="connsiteX6" fmla="*/ 266700 w 8213034"/>
              <a:gd name="connsiteY6" fmla="*/ 1447800 h 8229456"/>
              <a:gd name="connsiteX7" fmla="*/ 266700 w 8213034"/>
              <a:gd name="connsiteY7" fmla="*/ 7434101 h 8229456"/>
              <a:gd name="connsiteX8" fmla="*/ 2400300 w 8213034"/>
              <a:gd name="connsiteY8" fmla="*/ 7434101 h 8229456"/>
              <a:gd name="connsiteX9" fmla="*/ 2400300 w 8213034"/>
              <a:gd name="connsiteY9" fmla="*/ 1678650 h 8229456"/>
              <a:gd name="connsiteX10" fmla="*/ 2530773 w 8213034"/>
              <a:gd name="connsiteY10" fmla="*/ 1447800 h 8229456"/>
              <a:gd name="connsiteX11" fmla="*/ 5372100 w 8213034"/>
              <a:gd name="connsiteY11" fmla="*/ 1447800 h 8229456"/>
              <a:gd name="connsiteX12" fmla="*/ 5372100 w 8213034"/>
              <a:gd name="connsiteY12" fmla="*/ 609600 h 8229456"/>
              <a:gd name="connsiteX13" fmla="*/ 0 w 8213034"/>
              <a:gd name="connsiteY13" fmla="*/ 0 h 8229456"/>
              <a:gd name="connsiteX14" fmla="*/ 8213034 w 8213034"/>
              <a:gd name="connsiteY14" fmla="*/ 0 h 8229456"/>
              <a:gd name="connsiteX15" fmla="*/ 8213034 w 8213034"/>
              <a:gd name="connsiteY15" fmla="*/ 8229456 h 8229456"/>
              <a:gd name="connsiteX16" fmla="*/ 0 w 8213034"/>
              <a:gd name="connsiteY16" fmla="*/ 8229456 h 8229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213034" h="8229456">
                <a:moveTo>
                  <a:pt x="2552700" y="1907695"/>
                </a:moveTo>
                <a:lnTo>
                  <a:pt x="2552700" y="7460593"/>
                </a:lnTo>
                <a:lnTo>
                  <a:pt x="6727656" y="7460593"/>
                </a:lnTo>
                <a:lnTo>
                  <a:pt x="6727656" y="1907695"/>
                </a:lnTo>
                <a:close/>
                <a:moveTo>
                  <a:pt x="266700" y="609600"/>
                </a:moveTo>
                <a:lnTo>
                  <a:pt x="266700" y="1295400"/>
                </a:lnTo>
                <a:lnTo>
                  <a:pt x="266700" y="1447800"/>
                </a:lnTo>
                <a:lnTo>
                  <a:pt x="266700" y="7434101"/>
                </a:lnTo>
                <a:lnTo>
                  <a:pt x="2400300" y="7434101"/>
                </a:lnTo>
                <a:lnTo>
                  <a:pt x="2400300" y="1678650"/>
                </a:lnTo>
                <a:lnTo>
                  <a:pt x="2530773" y="1447800"/>
                </a:lnTo>
                <a:lnTo>
                  <a:pt x="5372100" y="1447800"/>
                </a:lnTo>
                <a:lnTo>
                  <a:pt x="5372100" y="609600"/>
                </a:lnTo>
                <a:close/>
                <a:moveTo>
                  <a:pt x="0" y="0"/>
                </a:moveTo>
                <a:lnTo>
                  <a:pt x="8213034" y="0"/>
                </a:lnTo>
                <a:lnTo>
                  <a:pt x="8213034" y="8229456"/>
                </a:lnTo>
                <a:lnTo>
                  <a:pt x="0" y="8229456"/>
                </a:lnTo>
                <a:close/>
              </a:path>
            </a:pathLst>
          </a:custGeom>
          <a:blipFill>
            <a:blip r:embed="rId3"/>
            <a:stretch>
              <a:fillRect t="-25" r="1" b="-23"/>
            </a:stretch>
          </a:blipFill>
        </p:spPr>
        <p:txBody>
          <a:bodyPr wrap="square">
            <a:noAutofit/>
          </a:bodyPr>
          <a:lstStyle/>
          <a:p>
            <a:pPr defTabSz="750333"/>
            <a:endParaRPr lang="ar-SA" sz="1477" dirty="0"/>
          </a:p>
        </p:txBody>
      </p:sp>
      <p:pic>
        <p:nvPicPr>
          <p:cNvPr id="25" name="صورة 24">
            <a:extLst>
              <a:ext uri="{FF2B5EF4-FFF2-40B4-BE49-F238E27FC236}">
                <a16:creationId xmlns:a16="http://schemas.microsoft.com/office/drawing/2014/main" id="{F02B8ABF-0ED2-CB44-A0FA-B307900C65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03" y="-2313263"/>
            <a:ext cx="15005538" cy="781514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B59D6BFD-1A29-4F46-9C99-EE008081E462}"/>
              </a:ext>
            </a:extLst>
          </p:cNvPr>
          <p:cNvSpPr txBox="1"/>
          <p:nvPr/>
        </p:nvSpPr>
        <p:spPr>
          <a:xfrm>
            <a:off x="6864412" y="1204933"/>
            <a:ext cx="3862192" cy="202676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C34A9C58-0AC7-470A-BCC5-5879652295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17" b="30415"/>
          <a:stretch/>
        </p:blipFill>
        <p:spPr>
          <a:xfrm>
            <a:off x="6545284" y="1038734"/>
            <a:ext cx="4323771" cy="213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44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265</Words>
  <Application>Microsoft Office PowerPoint</Application>
  <PresentationFormat>شاشة عريضة</PresentationFormat>
  <Paragraphs>33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Hacen Beirut</vt:lpstr>
      <vt:lpstr>Hacen Egypt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Reem ALHarbi</dc:creator>
  <cp:lastModifiedBy>ثامر الوقداني</cp:lastModifiedBy>
  <cp:revision>165</cp:revision>
  <dcterms:created xsi:type="dcterms:W3CDTF">2021-01-14T23:21:05Z</dcterms:created>
  <dcterms:modified xsi:type="dcterms:W3CDTF">2021-10-16T12:44:46Z</dcterms:modified>
</cp:coreProperties>
</file>